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3418" r:id="rId3"/>
    <p:sldId id="3417" r:id="rId4"/>
    <p:sldId id="3352" r:id="rId5"/>
    <p:sldId id="3420" r:id="rId6"/>
    <p:sldId id="3379" r:id="rId7"/>
    <p:sldId id="3358" r:id="rId8"/>
    <p:sldId id="3359" r:id="rId9"/>
    <p:sldId id="268" r:id="rId10"/>
    <p:sldId id="3360" r:id="rId11"/>
    <p:sldId id="3361" r:id="rId12"/>
    <p:sldId id="3362" r:id="rId13"/>
    <p:sldId id="3441" r:id="rId14"/>
    <p:sldId id="3446" r:id="rId15"/>
    <p:sldId id="3447" r:id="rId16"/>
    <p:sldId id="3337" r:id="rId17"/>
    <p:sldId id="3453" r:id="rId18"/>
    <p:sldId id="3372" r:id="rId19"/>
    <p:sldId id="3433" r:id="rId20"/>
    <p:sldId id="3428" r:id="rId21"/>
    <p:sldId id="3434" r:id="rId22"/>
    <p:sldId id="3435" r:id="rId23"/>
    <p:sldId id="3436" r:id="rId24"/>
    <p:sldId id="3437" r:id="rId25"/>
    <p:sldId id="3377" r:id="rId2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f Hussain" initials="AH" lastIdx="2" clrIdx="0">
    <p:extLst>
      <p:ext uri="{19B8F6BF-5375-455C-9EA6-DF929625EA0E}">
        <p15:presenceInfo xmlns:p15="http://schemas.microsoft.com/office/powerpoint/2012/main" userId="S::t_ahussain@engro.com::23053bbe-b897-43b1-9beb-c5143fc7a4a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2FA375"/>
    <a:srgbClr val="FDFDFD"/>
    <a:srgbClr val="F8CBAD"/>
    <a:srgbClr val="0069AA"/>
    <a:srgbClr val="5A7BA3"/>
    <a:srgbClr val="5CA683"/>
    <a:srgbClr val="FFC000"/>
    <a:srgbClr val="2E75B6"/>
    <a:srgbClr val="FF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Monthly%20Report\Monthly%20report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Monthly%20Report\Excel%20sheet\Chart%20in%20Microsoft%20PowerPoint%20(version%20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Monthly%20Report\Excel%20sheet\Fuel%20Price%20Comparison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Monthly%20Report\Excel%20sheet\Price%20averages-%20In%20Progres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Monthly%20Report\Copy%20of%20Gas%20Productio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5A7BA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58-4A2F-AA20-F108C83CC1FC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58-4A2F-AA20-F108C83CC1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Sheet2!$G$11:$G$12</c:f>
              <c:strCache>
                <c:ptCount val="2"/>
                <c:pt idx="0">
                  <c:v>Indigenous Gas </c:v>
                </c:pt>
                <c:pt idx="1">
                  <c:v>LNG</c:v>
                </c:pt>
              </c:strCache>
            </c:strRef>
          </c:cat>
          <c:val>
            <c:numRef>
              <c:f>Sheet2!$H$11:$H$12</c:f>
              <c:numCache>
                <c:formatCode>0%</c:formatCode>
                <c:ptCount val="2"/>
                <c:pt idx="0">
                  <c:v>0.79545454545454541</c:v>
                </c:pt>
                <c:pt idx="1">
                  <c:v>0.20454545454545453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58-4A2F-AA20-F108C83CC1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bg1"/>
          </a:solidFill>
          <a:latin typeface="Arial Narrow" panose="020B060602020203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174555351013798E-2"/>
          <c:y val="3.2576603607934684E-2"/>
          <c:w val="0.91043334468051518"/>
          <c:h val="0.781147291055986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'Sheet1 (2)'!$A$15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rgbClr val="2FA375"/>
            </a:solidFill>
            <a:ln>
              <a:noFill/>
            </a:ln>
            <a:effectLst/>
          </c:spPr>
          <c:invertIfNegative val="0"/>
          <c:cat>
            <c:numRef>
              <c:f>'Sheet1 (2)'!$B$14:$D$14</c:f>
              <c:numCache>
                <c:formatCode>General</c:formatCode>
                <c:ptCount val="3"/>
                <c:pt idx="0">
                  <c:v>2008</c:v>
                </c:pt>
                <c:pt idx="1">
                  <c:v>2013</c:v>
                </c:pt>
                <c:pt idx="2">
                  <c:v>2018</c:v>
                </c:pt>
              </c:numCache>
            </c:numRef>
          </c:cat>
          <c:val>
            <c:numRef>
              <c:f>'Sheet1 (2)'!$B$15:$D$15</c:f>
              <c:numCache>
                <c:formatCode>General</c:formatCode>
                <c:ptCount val="3"/>
                <c:pt idx="0">
                  <c:v>29.67</c:v>
                </c:pt>
                <c:pt idx="1">
                  <c:v>31.14</c:v>
                </c:pt>
                <c:pt idx="2">
                  <c:v>37.340000000000003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4D-4529-9F72-35CC29292390}"/>
            </c:ext>
          </c:extLst>
        </c:ser>
        <c:ser>
          <c:idx val="1"/>
          <c:order val="1"/>
          <c:tx>
            <c:strRef>
              <c:f>'Sheet1 (2)'!$A$16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'Sheet1 (2)'!$B$14:$D$14</c:f>
              <c:numCache>
                <c:formatCode>General</c:formatCode>
                <c:ptCount val="3"/>
                <c:pt idx="0">
                  <c:v>2008</c:v>
                </c:pt>
                <c:pt idx="1">
                  <c:v>2013</c:v>
                </c:pt>
                <c:pt idx="2">
                  <c:v>2018</c:v>
                </c:pt>
              </c:numCache>
            </c:numRef>
          </c:cat>
          <c:val>
            <c:numRef>
              <c:f>'Sheet1 (2)'!$B$16:$D$16</c:f>
              <c:numCache>
                <c:formatCode>General</c:formatCode>
                <c:ptCount val="3"/>
                <c:pt idx="0">
                  <c:v>19.21</c:v>
                </c:pt>
                <c:pt idx="1">
                  <c:v>20.97</c:v>
                </c:pt>
                <c:pt idx="2">
                  <c:v>26.9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4D-4529-9F72-35CC29292390}"/>
            </c:ext>
          </c:extLst>
        </c:ser>
        <c:ser>
          <c:idx val="2"/>
          <c:order val="2"/>
          <c:tx>
            <c:strRef>
              <c:f>'Sheet1 (2)'!$A$17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'Sheet1 (2)'!$B$14:$D$14</c:f>
              <c:numCache>
                <c:formatCode>General</c:formatCode>
                <c:ptCount val="3"/>
                <c:pt idx="0">
                  <c:v>2008</c:v>
                </c:pt>
                <c:pt idx="1">
                  <c:v>2013</c:v>
                </c:pt>
                <c:pt idx="2">
                  <c:v>2018</c:v>
                </c:pt>
              </c:numCache>
            </c:numRef>
          </c:cat>
          <c:val>
            <c:numRef>
              <c:f>'Sheet1 (2)'!$B$17:$D$17</c:f>
              <c:numCache>
                <c:formatCode>General</c:formatCode>
                <c:ptCount val="3"/>
                <c:pt idx="0">
                  <c:v>5.78</c:v>
                </c:pt>
                <c:pt idx="1">
                  <c:v>3.86</c:v>
                </c:pt>
                <c:pt idx="2">
                  <c:v>10.93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4D-4529-9F72-35CC29292390}"/>
            </c:ext>
          </c:extLst>
        </c:ser>
        <c:ser>
          <c:idx val="3"/>
          <c:order val="3"/>
          <c:tx>
            <c:strRef>
              <c:f>'Sheet1 (2)'!$A$18</c:f>
              <c:strCache>
                <c:ptCount val="1"/>
                <c:pt idx="0">
                  <c:v>Hydel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'Sheet1 (2)'!$B$14:$D$14</c:f>
              <c:numCache>
                <c:formatCode>General</c:formatCode>
                <c:ptCount val="3"/>
                <c:pt idx="0">
                  <c:v>2008</c:v>
                </c:pt>
                <c:pt idx="1">
                  <c:v>2013</c:v>
                </c:pt>
                <c:pt idx="2">
                  <c:v>2018</c:v>
                </c:pt>
              </c:numCache>
            </c:numRef>
          </c:cat>
          <c:val>
            <c:numRef>
              <c:f>'Sheet1 (2)'!$B$18:$D$18</c:f>
              <c:numCache>
                <c:formatCode>General</c:formatCode>
                <c:ptCount val="3"/>
                <c:pt idx="0">
                  <c:v>6.85</c:v>
                </c:pt>
                <c:pt idx="1">
                  <c:v>7.13</c:v>
                </c:pt>
                <c:pt idx="2">
                  <c:v>6.67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4D-4529-9F72-35CC29292390}"/>
            </c:ext>
          </c:extLst>
        </c:ser>
        <c:ser>
          <c:idx val="4"/>
          <c:order val="4"/>
          <c:tx>
            <c:strRef>
              <c:f>'Sheet1 (2)'!$A$19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'Sheet1 (2)'!$B$14:$D$14</c:f>
              <c:numCache>
                <c:formatCode>General</c:formatCode>
                <c:ptCount val="3"/>
                <c:pt idx="0">
                  <c:v>2008</c:v>
                </c:pt>
                <c:pt idx="1">
                  <c:v>2013</c:v>
                </c:pt>
                <c:pt idx="2">
                  <c:v>2018</c:v>
                </c:pt>
              </c:numCache>
            </c:numRef>
          </c:cat>
          <c:val>
            <c:numRef>
              <c:f>'Sheet1 (2)'!$B$19:$D$19</c:f>
              <c:numCache>
                <c:formatCode>General</c:formatCode>
                <c:ptCount val="3"/>
                <c:pt idx="0">
                  <c:v>1.2</c:v>
                </c:pt>
                <c:pt idx="1">
                  <c:v>1.4900000000000002</c:v>
                </c:pt>
                <c:pt idx="2">
                  <c:v>4.45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4D-4529-9F72-35CC292923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0219496"/>
        <c:axId val="690215560"/>
      </c:barChart>
      <c:lineChart>
        <c:grouping val="standard"/>
        <c:varyColors val="0"/>
        <c:ser>
          <c:idx val="5"/>
          <c:order val="5"/>
          <c:tx>
            <c:strRef>
              <c:f>'Sheet1 (2)'!$A$20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'Sheet1 (2)'!$B$14:$D$14</c:f>
              <c:numCache>
                <c:formatCode>General</c:formatCode>
                <c:ptCount val="3"/>
                <c:pt idx="0">
                  <c:v>2008</c:v>
                </c:pt>
                <c:pt idx="1">
                  <c:v>2013</c:v>
                </c:pt>
                <c:pt idx="2">
                  <c:v>2018</c:v>
                </c:pt>
              </c:numCache>
            </c:numRef>
          </c:cat>
          <c:val>
            <c:numRef>
              <c:f>'Sheet1 (2)'!$B$20:$D$20</c:f>
              <c:numCache>
                <c:formatCode>General</c:formatCode>
                <c:ptCount val="3"/>
                <c:pt idx="0">
                  <c:v>62.710000000000008</c:v>
                </c:pt>
                <c:pt idx="1">
                  <c:v>64.59</c:v>
                </c:pt>
                <c:pt idx="2">
                  <c:v>86.29000000000002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44D-4529-9F72-35CC292923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0219496"/>
        <c:axId val="690215560"/>
      </c:lineChart>
      <c:catAx>
        <c:axId val="690219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690215560"/>
        <c:crosses val="autoZero"/>
        <c:auto val="1"/>
        <c:lblAlgn val="ctr"/>
        <c:lblOffset val="100"/>
        <c:noMultiLvlLbl val="0"/>
      </c:catAx>
      <c:valAx>
        <c:axId val="690215560"/>
        <c:scaling>
          <c:orientation val="minMax"/>
          <c:max val="9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690219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 Narrow" panose="020B060602020203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1350923029622E-2"/>
          <c:y val="0.10403286251831842"/>
          <c:w val="0.91294562236486909"/>
          <c:h val="0.83126668967849171"/>
        </c:manualLayout>
      </c:layout>
      <c:areaChart>
        <c:grouping val="stacked"/>
        <c:varyColors val="0"/>
        <c:ser>
          <c:idx val="2"/>
          <c:order val="2"/>
          <c:tx>
            <c:strRef>
              <c:f>'Sheet5 (2)'!$A$4</c:f>
              <c:strCache>
                <c:ptCount val="1"/>
                <c:pt idx="0">
                  <c:v>Proven reserves (TCF)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strRef>
              <c:f>'Sheet5 (2)'!$B$1:$AD$1</c:f>
              <c:strCache>
                <c:ptCount val="29"/>
                <c:pt idx="0">
                  <c:v>1990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0</c:v>
                </c:pt>
                <c:pt idx="11">
                  <c:v>01</c:v>
                </c:pt>
                <c:pt idx="12">
                  <c:v>02</c:v>
                </c:pt>
                <c:pt idx="13">
                  <c:v>03</c:v>
                </c:pt>
                <c:pt idx="14">
                  <c:v>04</c:v>
                </c:pt>
                <c:pt idx="15">
                  <c:v>05</c:v>
                </c:pt>
                <c:pt idx="16">
                  <c:v>06</c:v>
                </c:pt>
                <c:pt idx="17">
                  <c:v>07</c:v>
                </c:pt>
                <c:pt idx="18">
                  <c:v>08</c:v>
                </c:pt>
                <c:pt idx="19">
                  <c:v>09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  <c:pt idx="27">
                  <c:v>17</c:v>
                </c:pt>
                <c:pt idx="28">
                  <c:v>18</c:v>
                </c:pt>
              </c:strCache>
            </c:strRef>
          </c:cat>
          <c:val>
            <c:numRef>
              <c:f>'Sheet5 (2)'!$B$4:$AD$4</c:f>
              <c:numCache>
                <c:formatCode>_(* #,##0.00_);_(* \(#,##0.00\);_(* "-"??_);_(@_)</c:formatCode>
                <c:ptCount val="29"/>
                <c:pt idx="0">
                  <c:v>13.249645330316882</c:v>
                </c:pt>
                <c:pt idx="1">
                  <c:v>15.396266361517895</c:v>
                </c:pt>
                <c:pt idx="2">
                  <c:v>16.800676834324921</c:v>
                </c:pt>
                <c:pt idx="3">
                  <c:v>15.880487389575826</c:v>
                </c:pt>
                <c:pt idx="4">
                  <c:v>15.905853086738123</c:v>
                </c:pt>
                <c:pt idx="5">
                  <c:v>14.412008644626354</c:v>
                </c:pt>
                <c:pt idx="6">
                  <c:v>13.893767939525928</c:v>
                </c:pt>
                <c:pt idx="7">
                  <c:v>12.864310876231558</c:v>
                </c:pt>
                <c:pt idx="8">
                  <c:v>14.271260887494378</c:v>
                </c:pt>
                <c:pt idx="9">
                  <c:v>14.177158673812048</c:v>
                </c:pt>
                <c:pt idx="10">
                  <c:v>17.685029318497619</c:v>
                </c:pt>
                <c:pt idx="11">
                  <c:v>18.230788624772337</c:v>
                </c:pt>
                <c:pt idx="12">
                  <c:v>19.360015188960372</c:v>
                </c:pt>
                <c:pt idx="13">
                  <c:v>19.18877011823529</c:v>
                </c:pt>
                <c:pt idx="14">
                  <c:v>20.503250198499241</c:v>
                </c:pt>
                <c:pt idx="15">
                  <c:v>23.901970658584013</c:v>
                </c:pt>
                <c:pt idx="16">
                  <c:v>23.897854472667039</c:v>
                </c:pt>
                <c:pt idx="17">
                  <c:v>23.624970627894328</c:v>
                </c:pt>
                <c:pt idx="18">
                  <c:v>21.510843888004242</c:v>
                </c:pt>
                <c:pt idx="19">
                  <c:v>20.533689854435146</c:v>
                </c:pt>
                <c:pt idx="20">
                  <c:v>19.461385698345381</c:v>
                </c:pt>
                <c:pt idx="21">
                  <c:v>19.288790921036526</c:v>
                </c:pt>
                <c:pt idx="22">
                  <c:v>19.051217412480298</c:v>
                </c:pt>
                <c:pt idx="23">
                  <c:v>17.133846036075685</c:v>
                </c:pt>
                <c:pt idx="24">
                  <c:v>16.062489189575782</c:v>
                </c:pt>
                <c:pt idx="25">
                  <c:v>13.407121726321867</c:v>
                </c:pt>
                <c:pt idx="26">
                  <c:v>12.888549366948864</c:v>
                </c:pt>
                <c:pt idx="27">
                  <c:v>13.414046307925572</c:v>
                </c:pt>
                <c:pt idx="28">
                  <c:v>12.919072855591841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30-499D-8234-41ABB96838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976320"/>
        <c:axId val="469970744"/>
      </c:areaChart>
      <c:lineChart>
        <c:grouping val="standard"/>
        <c:varyColors val="0"/>
        <c:ser>
          <c:idx val="3"/>
          <c:order val="3"/>
          <c:tx>
            <c:strRef>
              <c:f>'Sheet5 (2)'!$A$5</c:f>
              <c:strCache>
                <c:ptCount val="1"/>
                <c:pt idx="0">
                  <c:v>R/P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'Sheet5 (2)'!$B$1:$AD$1</c:f>
              <c:strCache>
                <c:ptCount val="29"/>
                <c:pt idx="0">
                  <c:v>1990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0</c:v>
                </c:pt>
                <c:pt idx="11">
                  <c:v>01</c:v>
                </c:pt>
                <c:pt idx="12">
                  <c:v>02</c:v>
                </c:pt>
                <c:pt idx="13">
                  <c:v>03</c:v>
                </c:pt>
                <c:pt idx="14">
                  <c:v>04</c:v>
                </c:pt>
                <c:pt idx="15">
                  <c:v>05</c:v>
                </c:pt>
                <c:pt idx="16">
                  <c:v>06</c:v>
                </c:pt>
                <c:pt idx="17">
                  <c:v>07</c:v>
                </c:pt>
                <c:pt idx="18">
                  <c:v>08</c:v>
                </c:pt>
                <c:pt idx="19">
                  <c:v>09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  <c:pt idx="27">
                  <c:v>17</c:v>
                </c:pt>
                <c:pt idx="28">
                  <c:v>18</c:v>
                </c:pt>
              </c:strCache>
            </c:strRef>
          </c:cat>
          <c:val>
            <c:numRef>
              <c:f>'Sheet5 (2)'!$B$5:$AD$5</c:f>
              <c:numCache>
                <c:formatCode>0</c:formatCode>
                <c:ptCount val="29"/>
                <c:pt idx="0">
                  <c:v>36.739755424761256</c:v>
                </c:pt>
                <c:pt idx="1">
                  <c:v>39.524925785220688</c:v>
                </c:pt>
                <c:pt idx="2">
                  <c:v>44.082727992774039</c:v>
                </c:pt>
                <c:pt idx="3">
                  <c:v>36.095533813381557</c:v>
                </c:pt>
                <c:pt idx="4">
                  <c:v>35.463877451848674</c:v>
                </c:pt>
                <c:pt idx="5">
                  <c:v>31.329854675528548</c:v>
                </c:pt>
                <c:pt idx="6">
                  <c:v>27.87385419739164</c:v>
                </c:pt>
                <c:pt idx="7">
                  <c:v>25.814177192280784</c:v>
                </c:pt>
                <c:pt idx="8">
                  <c:v>27.189474122098307</c:v>
                </c:pt>
                <c:pt idx="9">
                  <c:v>23.683813197672034</c:v>
                </c:pt>
                <c:pt idx="10">
                  <c:v>27.971387512497834</c:v>
                </c:pt>
                <c:pt idx="11">
                  <c:v>27.23566999330848</c:v>
                </c:pt>
                <c:pt idx="12">
                  <c:v>26.677955561779662</c:v>
                </c:pt>
                <c:pt idx="13">
                  <c:v>21.266435945279259</c:v>
                </c:pt>
                <c:pt idx="14">
                  <c:v>18.977924832938541</c:v>
                </c:pt>
                <c:pt idx="15">
                  <c:v>20.755124274458037</c:v>
                </c:pt>
                <c:pt idx="16">
                  <c:v>20.309800514090988</c:v>
                </c:pt>
                <c:pt idx="17">
                  <c:v>19.79229871295993</c:v>
                </c:pt>
                <c:pt idx="18">
                  <c:v>17.648954751083114</c:v>
                </c:pt>
                <c:pt idx="19">
                  <c:v>16.755661365777879</c:v>
                </c:pt>
                <c:pt idx="20">
                  <c:v>15.590103439742951</c:v>
                </c:pt>
                <c:pt idx="21">
                  <c:v>15.455666597039636</c:v>
                </c:pt>
                <c:pt idx="22">
                  <c:v>14.781131212439004</c:v>
                </c:pt>
                <c:pt idx="23">
                  <c:v>13.634020339491668</c:v>
                </c:pt>
                <c:pt idx="24">
                  <c:v>13.000346822219395</c:v>
                </c:pt>
                <c:pt idx="25">
                  <c:v>10.832348612489906</c:v>
                </c:pt>
                <c:pt idx="26">
                  <c:v>10.55296587616006</c:v>
                </c:pt>
                <c:pt idx="27">
                  <c:v>10.961821653041259</c:v>
                </c:pt>
                <c:pt idx="28">
                  <c:v>10.699235885745564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30-499D-8234-41ABB96838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9976320"/>
        <c:axId val="469970744"/>
      </c:lineChart>
      <c:lineChart>
        <c:grouping val="standard"/>
        <c:varyColors val="0"/>
        <c:ser>
          <c:idx val="0"/>
          <c:order val="0"/>
          <c:tx>
            <c:strRef>
              <c:f>'Sheet5 (2)'!$A$2</c:f>
              <c:strCache>
                <c:ptCount val="1"/>
                <c:pt idx="0">
                  <c:v>Gas consumption (MMSCFD)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'Sheet5 (2)'!$B$1:$AD$1</c:f>
              <c:strCache>
                <c:ptCount val="29"/>
                <c:pt idx="0">
                  <c:v>1990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0</c:v>
                </c:pt>
                <c:pt idx="11">
                  <c:v>01</c:v>
                </c:pt>
                <c:pt idx="12">
                  <c:v>02</c:v>
                </c:pt>
                <c:pt idx="13">
                  <c:v>03</c:v>
                </c:pt>
                <c:pt idx="14">
                  <c:v>04</c:v>
                </c:pt>
                <c:pt idx="15">
                  <c:v>05</c:v>
                </c:pt>
                <c:pt idx="16">
                  <c:v>06</c:v>
                </c:pt>
                <c:pt idx="17">
                  <c:v>07</c:v>
                </c:pt>
                <c:pt idx="18">
                  <c:v>08</c:v>
                </c:pt>
                <c:pt idx="19">
                  <c:v>09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  <c:pt idx="27">
                  <c:v>17</c:v>
                </c:pt>
                <c:pt idx="28">
                  <c:v>18</c:v>
                </c:pt>
              </c:strCache>
            </c:strRef>
          </c:cat>
          <c:val>
            <c:numRef>
              <c:f>'Sheet5 (2)'!$B$2:$AD$2</c:f>
              <c:numCache>
                <c:formatCode>_(* #,##0_);_(* \(#,##0\);_(* "-"??_);_(@_)</c:formatCode>
                <c:ptCount val="29"/>
                <c:pt idx="0">
                  <c:v>988.04136678565339</c:v>
                </c:pt>
                <c:pt idx="1">
                  <c:v>1067.2139374683957</c:v>
                </c:pt>
                <c:pt idx="2">
                  <c:v>1044.1561513260983</c:v>
                </c:pt>
                <c:pt idx="3">
                  <c:v>1205.361994476038</c:v>
                </c:pt>
                <c:pt idx="4">
                  <c:v>1228.7906123311357</c:v>
                </c:pt>
                <c:pt idx="5">
                  <c:v>1260.2980639293696</c:v>
                </c:pt>
                <c:pt idx="6">
                  <c:v>1365.6208923593645</c:v>
                </c:pt>
                <c:pt idx="7">
                  <c:v>1365.3229025901503</c:v>
                </c:pt>
                <c:pt idx="8">
                  <c:v>1438.0324062783834</c:v>
                </c:pt>
                <c:pt idx="9">
                  <c:v>1640.003249856808</c:v>
                </c:pt>
                <c:pt idx="10">
                  <c:v>1732.203491783265</c:v>
                </c:pt>
                <c:pt idx="11">
                  <c:v>1833.8952596920958</c:v>
                </c:pt>
                <c:pt idx="12">
                  <c:v>1988.2009841860122</c:v>
                </c:pt>
                <c:pt idx="13">
                  <c:v>2472.0631638486652</c:v>
                </c:pt>
                <c:pt idx="14">
                  <c:v>2959.9278482529717</c:v>
                </c:pt>
                <c:pt idx="15">
                  <c:v>3155.1172738578175</c:v>
                </c:pt>
                <c:pt idx="16">
                  <c:v>3223.7428354991571</c:v>
                </c:pt>
                <c:pt idx="17">
                  <c:v>3270.259198511164</c:v>
                </c:pt>
                <c:pt idx="18">
                  <c:v>3339.2243168184077</c:v>
                </c:pt>
                <c:pt idx="19">
                  <c:v>3357.4732327545657</c:v>
                </c:pt>
                <c:pt idx="20">
                  <c:v>3420.0456163139329</c:v>
                </c:pt>
                <c:pt idx="21">
                  <c:v>3419.1991779577993</c:v>
                </c:pt>
                <c:pt idx="22">
                  <c:v>3531.1990299261779</c:v>
                </c:pt>
                <c:pt idx="23">
                  <c:v>3443.008207819948</c:v>
                </c:pt>
                <c:pt idx="24">
                  <c:v>3385.0496682330149</c:v>
                </c:pt>
                <c:pt idx="25">
                  <c:v>3534.7732858635522</c:v>
                </c:pt>
                <c:pt idx="26">
                  <c:v>3729.3318156126288</c:v>
                </c:pt>
                <c:pt idx="27">
                  <c:v>3941.656568279413</c:v>
                </c:pt>
                <c:pt idx="28">
                  <c:v>4216.4187652857545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3E30-499D-8234-41ABB9683801}"/>
            </c:ext>
          </c:extLst>
        </c:ser>
        <c:ser>
          <c:idx val="1"/>
          <c:order val="1"/>
          <c:tx>
            <c:strRef>
              <c:f>'Sheet5 (2)'!$A$3</c:f>
              <c:strCache>
                <c:ptCount val="1"/>
                <c:pt idx="0">
                  <c:v>Indigenous Gas supply (MMSCFD)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'Sheet5 (2)'!$B$1:$AD$1</c:f>
              <c:strCache>
                <c:ptCount val="29"/>
                <c:pt idx="0">
                  <c:v>1990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0</c:v>
                </c:pt>
                <c:pt idx="11">
                  <c:v>01</c:v>
                </c:pt>
                <c:pt idx="12">
                  <c:v>02</c:v>
                </c:pt>
                <c:pt idx="13">
                  <c:v>03</c:v>
                </c:pt>
                <c:pt idx="14">
                  <c:v>04</c:v>
                </c:pt>
                <c:pt idx="15">
                  <c:v>05</c:v>
                </c:pt>
                <c:pt idx="16">
                  <c:v>06</c:v>
                </c:pt>
                <c:pt idx="17">
                  <c:v>07</c:v>
                </c:pt>
                <c:pt idx="18">
                  <c:v>08</c:v>
                </c:pt>
                <c:pt idx="19">
                  <c:v>09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  <c:pt idx="27">
                  <c:v>17</c:v>
                </c:pt>
                <c:pt idx="28">
                  <c:v>18</c:v>
                </c:pt>
              </c:strCache>
            </c:strRef>
          </c:cat>
          <c:val>
            <c:numRef>
              <c:f>'Sheet5 (2)'!$B$3:$AD$3</c:f>
              <c:numCache>
                <c:formatCode>_(* #,##0_);_(* \(#,##0\);_(* "-"??_);_(@_)</c:formatCode>
                <c:ptCount val="29"/>
                <c:pt idx="0">
                  <c:v>988.04136678565339</c:v>
                </c:pt>
                <c:pt idx="1">
                  <c:v>1067.2139374683957</c:v>
                </c:pt>
                <c:pt idx="2">
                  <c:v>1044.1561513260983</c:v>
                </c:pt>
                <c:pt idx="3">
                  <c:v>1205.361994476038</c:v>
                </c:pt>
                <c:pt idx="4">
                  <c:v>1228.7906123311357</c:v>
                </c:pt>
                <c:pt idx="5">
                  <c:v>1260.2980639293696</c:v>
                </c:pt>
                <c:pt idx="6">
                  <c:v>1365.6208923593645</c:v>
                </c:pt>
                <c:pt idx="7">
                  <c:v>1365.3229025901503</c:v>
                </c:pt>
                <c:pt idx="8">
                  <c:v>1438.0324062783834</c:v>
                </c:pt>
                <c:pt idx="9">
                  <c:v>1640.003249856808</c:v>
                </c:pt>
                <c:pt idx="10">
                  <c:v>1732.203491783265</c:v>
                </c:pt>
                <c:pt idx="11">
                  <c:v>1833.8952596920958</c:v>
                </c:pt>
                <c:pt idx="12">
                  <c:v>1988.2009841860122</c:v>
                </c:pt>
                <c:pt idx="13">
                  <c:v>2472.0631638486652</c:v>
                </c:pt>
                <c:pt idx="14">
                  <c:v>2959.9278482529717</c:v>
                </c:pt>
                <c:pt idx="15">
                  <c:v>3155.1172738578175</c:v>
                </c:pt>
                <c:pt idx="16">
                  <c:v>3223.7428354991571</c:v>
                </c:pt>
                <c:pt idx="17">
                  <c:v>3270.259198511164</c:v>
                </c:pt>
                <c:pt idx="18">
                  <c:v>3339.2243168184077</c:v>
                </c:pt>
                <c:pt idx="19">
                  <c:v>3357.4732327545657</c:v>
                </c:pt>
                <c:pt idx="20">
                  <c:v>3420.0456163139329</c:v>
                </c:pt>
                <c:pt idx="21">
                  <c:v>3419.1991779577993</c:v>
                </c:pt>
                <c:pt idx="22">
                  <c:v>3531.1990299261779</c:v>
                </c:pt>
                <c:pt idx="23">
                  <c:v>3443.008207819948</c:v>
                </c:pt>
                <c:pt idx="24">
                  <c:v>3385.0496682330149</c:v>
                </c:pt>
                <c:pt idx="25">
                  <c:v>3390.9396438492381</c:v>
                </c:pt>
                <c:pt idx="26">
                  <c:v>3346.0824729656988</c:v>
                </c:pt>
                <c:pt idx="27">
                  <c:v>3352.6190231657015</c:v>
                </c:pt>
                <c:pt idx="28">
                  <c:v>3308.1540149481407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E30-499D-8234-41ABB96838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1918784"/>
        <c:axId val="581919768"/>
        <c:extLst/>
      </c:lineChart>
      <c:catAx>
        <c:axId val="46997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469970744"/>
        <c:crosses val="autoZero"/>
        <c:auto val="1"/>
        <c:lblAlgn val="ctr"/>
        <c:lblOffset val="100"/>
        <c:noMultiLvlLbl val="0"/>
      </c:catAx>
      <c:valAx>
        <c:axId val="469970744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469976320"/>
        <c:crosses val="autoZero"/>
        <c:crossBetween val="between"/>
      </c:valAx>
      <c:valAx>
        <c:axId val="581919768"/>
        <c:scaling>
          <c:orientation val="minMax"/>
        </c:scaling>
        <c:delete val="0"/>
        <c:axPos val="r"/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81918784"/>
        <c:crosses val="max"/>
        <c:crossBetween val="between"/>
      </c:valAx>
      <c:catAx>
        <c:axId val="581918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19197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>
          <a:lumMod val="50000"/>
          <a:lumOff val="50000"/>
        </a:schemeClr>
      </a:solidFill>
    </a:ln>
    <a:effectLst/>
  </c:spPr>
  <c:txPr>
    <a:bodyPr/>
    <a:lstStyle/>
    <a:p>
      <a:pPr>
        <a:defRPr sz="12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34-45CB-B84E-8C747D0F2230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34-45CB-B84E-8C747D0F22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634-45CB-B84E-8C747D0F223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634-45CB-B84E-8C747D0F22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00B05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Consolidated!$BI$23:$BI$26</c:f>
              <c:strCache>
                <c:ptCount val="4"/>
                <c:pt idx="0">
                  <c:v>Power</c:v>
                </c:pt>
                <c:pt idx="1">
                  <c:v>Industry </c:v>
                </c:pt>
                <c:pt idx="2">
                  <c:v>Transport</c:v>
                </c:pt>
                <c:pt idx="3">
                  <c:v>Others</c:v>
                </c:pt>
              </c:strCache>
            </c:strRef>
          </c:cat>
          <c:val>
            <c:numRef>
              <c:f>Consolidated!$BJ$23:$BJ$26</c:f>
              <c:numCache>
                <c:formatCode>_(* #,##0_);_(* \(#,##0\);_(* "-"??_);_(@_)</c:formatCode>
                <c:ptCount val="4"/>
                <c:pt idx="0">
                  <c:v>630.70512226710866</c:v>
                </c:pt>
                <c:pt idx="1">
                  <c:v>255.54056307720057</c:v>
                </c:pt>
                <c:pt idx="2">
                  <c:v>51.10811261544012</c:v>
                </c:pt>
                <c:pt idx="3">
                  <c:v>81.772980184704181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634-45CB-B84E-8C747D0F22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800" b="1" dirty="0"/>
              <a:t>Fuel Price</a:t>
            </a:r>
          </a:p>
        </c:rich>
      </c:tx>
      <c:layout>
        <c:manualLayout>
          <c:xMode val="edge"/>
          <c:yMode val="edge"/>
          <c:x val="0.44262779571759731"/>
          <c:y val="1.32095175093714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092747126681512E-2"/>
          <c:y val="0.21971715983812895"/>
          <c:w val="0.95805694273365194"/>
          <c:h val="0.62368385841895191"/>
        </c:manualLayout>
      </c:layout>
      <c:lineChart>
        <c:grouping val="standard"/>
        <c:varyColors val="0"/>
        <c:ser>
          <c:idx val="0"/>
          <c:order val="0"/>
          <c:tx>
            <c:strRef>
              <c:f>Final!$A$3</c:f>
              <c:strCache>
                <c:ptCount val="1"/>
                <c:pt idx="0">
                  <c:v>FO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Final!$B$1:$BC$2</c:f>
              <c:multiLvlStrCache>
                <c:ptCount val="54"/>
                <c:lvl>
                  <c:pt idx="0">
                    <c:v>Jul</c:v>
                  </c:pt>
                  <c:pt idx="1">
                    <c:v>Aug</c:v>
                  </c:pt>
                  <c:pt idx="2">
                    <c:v>Sep</c:v>
                  </c:pt>
                  <c:pt idx="3">
                    <c:v>Oct</c:v>
                  </c:pt>
                  <c:pt idx="4">
                    <c:v>Nov</c:v>
                  </c:pt>
                  <c:pt idx="5">
                    <c:v>Dec</c:v>
                  </c:pt>
                  <c:pt idx="6">
                    <c:v>Jan</c:v>
                  </c:pt>
                  <c:pt idx="7">
                    <c:v>Feb</c:v>
                  </c:pt>
                  <c:pt idx="8">
                    <c:v>Mar</c:v>
                  </c:pt>
                  <c:pt idx="9">
                    <c:v>Apr</c:v>
                  </c:pt>
                  <c:pt idx="10">
                    <c:v>May</c:v>
                  </c:pt>
                  <c:pt idx="11">
                    <c:v>Jun</c:v>
                  </c:pt>
                  <c:pt idx="12">
                    <c:v>Jul</c:v>
                  </c:pt>
                  <c:pt idx="13">
                    <c:v>Aug</c:v>
                  </c:pt>
                  <c:pt idx="14">
                    <c:v>Sep</c:v>
                  </c:pt>
                  <c:pt idx="15">
                    <c:v>Oct</c:v>
                  </c:pt>
                  <c:pt idx="16">
                    <c:v>Nov</c:v>
                  </c:pt>
                  <c:pt idx="17">
                    <c:v>Dec</c:v>
                  </c:pt>
                  <c:pt idx="18">
                    <c:v>Jan</c:v>
                  </c:pt>
                  <c:pt idx="19">
                    <c:v>Feb</c:v>
                  </c:pt>
                  <c:pt idx="20">
                    <c:v>Mar</c:v>
                  </c:pt>
                  <c:pt idx="21">
                    <c:v>Apr</c:v>
                  </c:pt>
                  <c:pt idx="22">
                    <c:v>May</c:v>
                  </c:pt>
                  <c:pt idx="23">
                    <c:v>Jun</c:v>
                  </c:pt>
                  <c:pt idx="24">
                    <c:v>Jul</c:v>
                  </c:pt>
                  <c:pt idx="25">
                    <c:v>Aug</c:v>
                  </c:pt>
                  <c:pt idx="26">
                    <c:v>Sep</c:v>
                  </c:pt>
                  <c:pt idx="27">
                    <c:v>Oct</c:v>
                  </c:pt>
                  <c:pt idx="28">
                    <c:v>Nov</c:v>
                  </c:pt>
                  <c:pt idx="29">
                    <c:v>Dec</c:v>
                  </c:pt>
                  <c:pt idx="30">
                    <c:v>Jan</c:v>
                  </c:pt>
                  <c:pt idx="31">
                    <c:v>Feb</c:v>
                  </c:pt>
                  <c:pt idx="32">
                    <c:v>Mar</c:v>
                  </c:pt>
                  <c:pt idx="33">
                    <c:v>Apr</c:v>
                  </c:pt>
                  <c:pt idx="34">
                    <c:v>May</c:v>
                  </c:pt>
                  <c:pt idx="35">
                    <c:v>Jun</c:v>
                  </c:pt>
                  <c:pt idx="36">
                    <c:v>Jul</c:v>
                  </c:pt>
                  <c:pt idx="37">
                    <c:v>Aug</c:v>
                  </c:pt>
                  <c:pt idx="38">
                    <c:v>Sep</c:v>
                  </c:pt>
                  <c:pt idx="39">
                    <c:v>Oct</c:v>
                  </c:pt>
                  <c:pt idx="40">
                    <c:v>Nov</c:v>
                  </c:pt>
                  <c:pt idx="41">
                    <c:v>Dec</c:v>
                  </c:pt>
                  <c:pt idx="42">
                    <c:v>Jan</c:v>
                  </c:pt>
                  <c:pt idx="43">
                    <c:v>Feb</c:v>
                  </c:pt>
                  <c:pt idx="44">
                    <c:v>Mar</c:v>
                  </c:pt>
                  <c:pt idx="45">
                    <c:v>Apr</c:v>
                  </c:pt>
                  <c:pt idx="46">
                    <c:v>May</c:v>
                  </c:pt>
                  <c:pt idx="47">
                    <c:v>Jun</c:v>
                  </c:pt>
                  <c:pt idx="48">
                    <c:v>Jul</c:v>
                  </c:pt>
                  <c:pt idx="49">
                    <c:v>Aug</c:v>
                  </c:pt>
                  <c:pt idx="50">
                    <c:v>Sep</c:v>
                  </c:pt>
                  <c:pt idx="51">
                    <c:v>Oct</c:v>
                  </c:pt>
                  <c:pt idx="52">
                    <c:v>Nov</c:v>
                  </c:pt>
                  <c:pt idx="53">
                    <c:v>Dec</c:v>
                  </c:pt>
                </c:lvl>
                <c:lvl>
                  <c:pt idx="0">
                    <c:v>2015</c:v>
                  </c:pt>
                  <c:pt idx="6">
                    <c:v>2016</c:v>
                  </c:pt>
                  <c:pt idx="18">
                    <c:v>2017</c:v>
                  </c:pt>
                  <c:pt idx="30">
                    <c:v>2018</c:v>
                  </c:pt>
                  <c:pt idx="42">
                    <c:v>2019</c:v>
                  </c:pt>
                </c:lvl>
              </c:multiLvlStrCache>
            </c:multiLvlStrRef>
          </c:cat>
          <c:val>
            <c:numRef>
              <c:f>Final!$B$3:$BC$3</c:f>
              <c:numCache>
                <c:formatCode>General</c:formatCode>
                <c:ptCount val="54"/>
                <c:pt idx="0">
                  <c:v>12.75</c:v>
                </c:pt>
                <c:pt idx="1">
                  <c:v>10.83</c:v>
                </c:pt>
                <c:pt idx="2">
                  <c:v>9.56</c:v>
                </c:pt>
                <c:pt idx="3">
                  <c:v>10.210000000000001</c:v>
                </c:pt>
                <c:pt idx="4">
                  <c:v>10.039999999999999</c:v>
                </c:pt>
                <c:pt idx="5">
                  <c:v>9.09</c:v>
                </c:pt>
                <c:pt idx="6">
                  <c:v>7.38</c:v>
                </c:pt>
                <c:pt idx="7">
                  <c:v>7.36</c:v>
                </c:pt>
                <c:pt idx="8">
                  <c:v>7.45</c:v>
                </c:pt>
                <c:pt idx="9">
                  <c:v>7.57</c:v>
                </c:pt>
                <c:pt idx="10">
                  <c:v>8.02</c:v>
                </c:pt>
                <c:pt idx="11">
                  <c:v>9.49</c:v>
                </c:pt>
                <c:pt idx="12">
                  <c:v>10.210000000000001</c:v>
                </c:pt>
                <c:pt idx="13">
                  <c:v>9.5399999999999991</c:v>
                </c:pt>
                <c:pt idx="14">
                  <c:v>10.98</c:v>
                </c:pt>
                <c:pt idx="15">
                  <c:v>11.54</c:v>
                </c:pt>
                <c:pt idx="16">
                  <c:v>11.94</c:v>
                </c:pt>
                <c:pt idx="17">
                  <c:v>13.44</c:v>
                </c:pt>
                <c:pt idx="18">
                  <c:v>13.3</c:v>
                </c:pt>
                <c:pt idx="19">
                  <c:v>13.13</c:v>
                </c:pt>
                <c:pt idx="20">
                  <c:v>13.13</c:v>
                </c:pt>
                <c:pt idx="21">
                  <c:v>12.64</c:v>
                </c:pt>
                <c:pt idx="22">
                  <c:v>11.91</c:v>
                </c:pt>
                <c:pt idx="23">
                  <c:v>12.19</c:v>
                </c:pt>
                <c:pt idx="24">
                  <c:v>11.99</c:v>
                </c:pt>
                <c:pt idx="25">
                  <c:v>12.22</c:v>
                </c:pt>
                <c:pt idx="26">
                  <c:v>12.32</c:v>
                </c:pt>
                <c:pt idx="27">
                  <c:v>12.97</c:v>
                </c:pt>
                <c:pt idx="28">
                  <c:v>13.68</c:v>
                </c:pt>
                <c:pt idx="29">
                  <c:v>14.84</c:v>
                </c:pt>
                <c:pt idx="30">
                  <c:v>15.96</c:v>
                </c:pt>
                <c:pt idx="31">
                  <c:v>13.97</c:v>
                </c:pt>
                <c:pt idx="32">
                  <c:v>13.14</c:v>
                </c:pt>
                <c:pt idx="33">
                  <c:v>13.94</c:v>
                </c:pt>
                <c:pt idx="34">
                  <c:v>15.38</c:v>
                </c:pt>
                <c:pt idx="35" formatCode="0.0">
                  <c:v>17.68</c:v>
                </c:pt>
                <c:pt idx="36" formatCode="_(* #,##0.00_);_(* \(#,##0.00\);_(* &quot;-&quot;??_);_(@_)">
                  <c:v>15.607628968681698</c:v>
                </c:pt>
                <c:pt idx="37" formatCode="_(* #,##0.00_);_(* \(#,##0.00\);_(* &quot;-&quot;??_);_(@_)">
                  <c:v>16.083677206185712</c:v>
                </c:pt>
                <c:pt idx="38" formatCode="_(* #,##0.00_);_(* \(#,##0.00\);_(* &quot;-&quot;??_);_(@_)">
                  <c:v>16.218565483487218</c:v>
                </c:pt>
                <c:pt idx="39" formatCode="_(* #,##0.00_);_(* \(#,##0.00\);_(* &quot;-&quot;??_);_(@_)">
                  <c:v>16.39080440807443</c:v>
                </c:pt>
                <c:pt idx="40" formatCode="_(* #,##0.00_);_(* \(#,##0.00\);_(* &quot;-&quot;??_);_(@_)">
                  <c:v>17.709533161480355</c:v>
                </c:pt>
                <c:pt idx="41" formatCode="_(* #,##0.00_);_(* \(#,##0.00\);_(* &quot;-&quot;??_);_(@_)">
                  <c:v>16.120791853295835</c:v>
                </c:pt>
                <c:pt idx="42" formatCode="_(* #,##0.00_);_(* \(#,##0.00\);_(* &quot;-&quot;??_);_(@_)">
                  <c:v>14.326908255552745</c:v>
                </c:pt>
                <c:pt idx="43" formatCode="_(* #,##0.00_);_(* \(#,##0.00\);_(* &quot;-&quot;??_);_(@_)">
                  <c:v>14.395994952812959</c:v>
                </c:pt>
                <c:pt idx="44" formatCode="_(* #,##0.00_);_(* \(#,##0.00\);_(* &quot;-&quot;??_);_(@_)">
                  <c:v>14.365235323454458</c:v>
                </c:pt>
                <c:pt idx="45" formatCode="_(* #,##0.00_);_(* \(#,##0.00\);_(* &quot;-&quot;??_);_(@_)">
                  <c:v>15.129108923230309</c:v>
                </c:pt>
                <c:pt idx="46" formatCode="_(* #,##0.00_);_(* \(#,##0.00\);_(* &quot;-&quot;??_);_(@_)">
                  <c:v>16.607207974497395</c:v>
                </c:pt>
                <c:pt idx="47" formatCode="_(* #,##0.00_);_(* \(#,##0.00\);_(* &quot;-&quot;??_);_(@_)">
                  <c:v>15</c:v>
                </c:pt>
                <c:pt idx="48" formatCode="_(* #,##0.00_);_(* \(#,##0.00\);_(* &quot;-&quot;??_);_(@_)">
                  <c:v>15.307139165290312</c:v>
                </c:pt>
                <c:pt idx="49" formatCode="_(* #,##0.00_);_(* \(#,##0.00\);_(* &quot;-&quot;??_);_(@_)">
                  <c:v>15.016249999999999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A9-4381-976C-540288AE37E2}"/>
            </c:ext>
          </c:extLst>
        </c:ser>
        <c:ser>
          <c:idx val="1"/>
          <c:order val="1"/>
          <c:tx>
            <c:strRef>
              <c:f>Final!$A$4</c:f>
              <c:strCache>
                <c:ptCount val="1"/>
                <c:pt idx="0">
                  <c:v>LPG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Final!$B$1:$BC$2</c:f>
              <c:multiLvlStrCache>
                <c:ptCount val="54"/>
                <c:lvl>
                  <c:pt idx="0">
                    <c:v>Jul</c:v>
                  </c:pt>
                  <c:pt idx="1">
                    <c:v>Aug</c:v>
                  </c:pt>
                  <c:pt idx="2">
                    <c:v>Sep</c:v>
                  </c:pt>
                  <c:pt idx="3">
                    <c:v>Oct</c:v>
                  </c:pt>
                  <c:pt idx="4">
                    <c:v>Nov</c:v>
                  </c:pt>
                  <c:pt idx="5">
                    <c:v>Dec</c:v>
                  </c:pt>
                  <c:pt idx="6">
                    <c:v>Jan</c:v>
                  </c:pt>
                  <c:pt idx="7">
                    <c:v>Feb</c:v>
                  </c:pt>
                  <c:pt idx="8">
                    <c:v>Mar</c:v>
                  </c:pt>
                  <c:pt idx="9">
                    <c:v>Apr</c:v>
                  </c:pt>
                  <c:pt idx="10">
                    <c:v>May</c:v>
                  </c:pt>
                  <c:pt idx="11">
                    <c:v>Jun</c:v>
                  </c:pt>
                  <c:pt idx="12">
                    <c:v>Jul</c:v>
                  </c:pt>
                  <c:pt idx="13">
                    <c:v>Aug</c:v>
                  </c:pt>
                  <c:pt idx="14">
                    <c:v>Sep</c:v>
                  </c:pt>
                  <c:pt idx="15">
                    <c:v>Oct</c:v>
                  </c:pt>
                  <c:pt idx="16">
                    <c:v>Nov</c:v>
                  </c:pt>
                  <c:pt idx="17">
                    <c:v>Dec</c:v>
                  </c:pt>
                  <c:pt idx="18">
                    <c:v>Jan</c:v>
                  </c:pt>
                  <c:pt idx="19">
                    <c:v>Feb</c:v>
                  </c:pt>
                  <c:pt idx="20">
                    <c:v>Mar</c:v>
                  </c:pt>
                  <c:pt idx="21">
                    <c:v>Apr</c:v>
                  </c:pt>
                  <c:pt idx="22">
                    <c:v>May</c:v>
                  </c:pt>
                  <c:pt idx="23">
                    <c:v>Jun</c:v>
                  </c:pt>
                  <c:pt idx="24">
                    <c:v>Jul</c:v>
                  </c:pt>
                  <c:pt idx="25">
                    <c:v>Aug</c:v>
                  </c:pt>
                  <c:pt idx="26">
                    <c:v>Sep</c:v>
                  </c:pt>
                  <c:pt idx="27">
                    <c:v>Oct</c:v>
                  </c:pt>
                  <c:pt idx="28">
                    <c:v>Nov</c:v>
                  </c:pt>
                  <c:pt idx="29">
                    <c:v>Dec</c:v>
                  </c:pt>
                  <c:pt idx="30">
                    <c:v>Jan</c:v>
                  </c:pt>
                  <c:pt idx="31">
                    <c:v>Feb</c:v>
                  </c:pt>
                  <c:pt idx="32">
                    <c:v>Mar</c:v>
                  </c:pt>
                  <c:pt idx="33">
                    <c:v>Apr</c:v>
                  </c:pt>
                  <c:pt idx="34">
                    <c:v>May</c:v>
                  </c:pt>
                  <c:pt idx="35">
                    <c:v>Jun</c:v>
                  </c:pt>
                  <c:pt idx="36">
                    <c:v>Jul</c:v>
                  </c:pt>
                  <c:pt idx="37">
                    <c:v>Aug</c:v>
                  </c:pt>
                  <c:pt idx="38">
                    <c:v>Sep</c:v>
                  </c:pt>
                  <c:pt idx="39">
                    <c:v>Oct</c:v>
                  </c:pt>
                  <c:pt idx="40">
                    <c:v>Nov</c:v>
                  </c:pt>
                  <c:pt idx="41">
                    <c:v>Dec</c:v>
                  </c:pt>
                  <c:pt idx="42">
                    <c:v>Jan</c:v>
                  </c:pt>
                  <c:pt idx="43">
                    <c:v>Feb</c:v>
                  </c:pt>
                  <c:pt idx="44">
                    <c:v>Mar</c:v>
                  </c:pt>
                  <c:pt idx="45">
                    <c:v>Apr</c:v>
                  </c:pt>
                  <c:pt idx="46">
                    <c:v>May</c:v>
                  </c:pt>
                  <c:pt idx="47">
                    <c:v>Jun</c:v>
                  </c:pt>
                  <c:pt idx="48">
                    <c:v>Jul</c:v>
                  </c:pt>
                  <c:pt idx="49">
                    <c:v>Aug</c:v>
                  </c:pt>
                  <c:pt idx="50">
                    <c:v>Sep</c:v>
                  </c:pt>
                  <c:pt idx="51">
                    <c:v>Oct</c:v>
                  </c:pt>
                  <c:pt idx="52">
                    <c:v>Nov</c:v>
                  </c:pt>
                  <c:pt idx="53">
                    <c:v>Dec</c:v>
                  </c:pt>
                </c:lvl>
                <c:lvl>
                  <c:pt idx="0">
                    <c:v>2015</c:v>
                  </c:pt>
                  <c:pt idx="6">
                    <c:v>2016</c:v>
                  </c:pt>
                  <c:pt idx="18">
                    <c:v>2017</c:v>
                  </c:pt>
                  <c:pt idx="30">
                    <c:v>2018</c:v>
                  </c:pt>
                  <c:pt idx="42">
                    <c:v>2019</c:v>
                  </c:pt>
                </c:lvl>
              </c:multiLvlStrCache>
            </c:multiLvlStrRef>
          </c:cat>
          <c:val>
            <c:numRef>
              <c:f>Final!$B$4:$BC$4</c:f>
              <c:numCache>
                <c:formatCode>General</c:formatCode>
                <c:ptCount val="54"/>
                <c:pt idx="0">
                  <c:v>20.350000000000001</c:v>
                </c:pt>
                <c:pt idx="1">
                  <c:v>19.190000000000001</c:v>
                </c:pt>
                <c:pt idx="2">
                  <c:v>19.55</c:v>
                </c:pt>
                <c:pt idx="3">
                  <c:v>20.239999999999998</c:v>
                </c:pt>
                <c:pt idx="4">
                  <c:v>20.39</c:v>
                </c:pt>
                <c:pt idx="5">
                  <c:v>22.55</c:v>
                </c:pt>
                <c:pt idx="6">
                  <c:v>22.11</c:v>
                </c:pt>
                <c:pt idx="7">
                  <c:v>19.75</c:v>
                </c:pt>
                <c:pt idx="8">
                  <c:v>15.19</c:v>
                </c:pt>
                <c:pt idx="9">
                  <c:v>16.8</c:v>
                </c:pt>
                <c:pt idx="10">
                  <c:v>17.12</c:v>
                </c:pt>
                <c:pt idx="11">
                  <c:v>19.73</c:v>
                </c:pt>
                <c:pt idx="12">
                  <c:v>16.95</c:v>
                </c:pt>
                <c:pt idx="13">
                  <c:v>16.39</c:v>
                </c:pt>
                <c:pt idx="14">
                  <c:v>18.809999999999999</c:v>
                </c:pt>
                <c:pt idx="15">
                  <c:v>20.02</c:v>
                </c:pt>
                <c:pt idx="16">
                  <c:v>21.72</c:v>
                </c:pt>
                <c:pt idx="17">
                  <c:v>21.35</c:v>
                </c:pt>
                <c:pt idx="18">
                  <c:v>21.59</c:v>
                </c:pt>
                <c:pt idx="19">
                  <c:v>22.1</c:v>
                </c:pt>
                <c:pt idx="20">
                  <c:v>20.75</c:v>
                </c:pt>
                <c:pt idx="21">
                  <c:v>20.21</c:v>
                </c:pt>
                <c:pt idx="22">
                  <c:v>18.88</c:v>
                </c:pt>
                <c:pt idx="23">
                  <c:v>18.34</c:v>
                </c:pt>
                <c:pt idx="24">
                  <c:v>18.190000000000001</c:v>
                </c:pt>
                <c:pt idx="25">
                  <c:v>20.87</c:v>
                </c:pt>
                <c:pt idx="26">
                  <c:v>21.81</c:v>
                </c:pt>
                <c:pt idx="27">
                  <c:v>22.51</c:v>
                </c:pt>
                <c:pt idx="28">
                  <c:v>22.97</c:v>
                </c:pt>
                <c:pt idx="29">
                  <c:v>24.86</c:v>
                </c:pt>
                <c:pt idx="30">
                  <c:v>24.29</c:v>
                </c:pt>
                <c:pt idx="31">
                  <c:v>23</c:v>
                </c:pt>
                <c:pt idx="32">
                  <c:v>20.65</c:v>
                </c:pt>
                <c:pt idx="33">
                  <c:v>19.809999999999999</c:v>
                </c:pt>
                <c:pt idx="34">
                  <c:v>20.65</c:v>
                </c:pt>
                <c:pt idx="35" formatCode="0.0">
                  <c:v>20.329999999999998</c:v>
                </c:pt>
                <c:pt idx="36" formatCode="_(* #,##0.00_);_(* \(#,##0.00\);_(* &quot;-&quot;??_);_(@_)">
                  <c:v>21.490259468137914</c:v>
                </c:pt>
                <c:pt idx="37" formatCode="_(* #,##0.00_);_(* \(#,##0.00\);_(* &quot;-&quot;??_);_(@_)">
                  <c:v>22.2968103800258</c:v>
                </c:pt>
                <c:pt idx="38" formatCode="_(* #,##0.00_);_(* \(#,##0.00\);_(* &quot;-&quot;??_);_(@_)">
                  <c:v>22.936638258631628</c:v>
                </c:pt>
                <c:pt idx="39" formatCode="_(* #,##0.00_);_(* \(#,##0.00\);_(* &quot;-&quot;??_);_(@_)">
                  <c:v>23.77560656300636</c:v>
                </c:pt>
                <c:pt idx="40" formatCode="_(* #,##0.00_);_(* \(#,##0.00\);_(* &quot;-&quot;??_);_(@_)">
                  <c:v>20.111826762666535</c:v>
                </c:pt>
                <c:pt idx="41" formatCode="_(* #,##0.00_);_(* \(#,##0.00\);_(* &quot;-&quot;??_);_(@_)">
                  <c:v>17.147169186419088</c:v>
                </c:pt>
                <c:pt idx="42" formatCode="_(* #,##0.00_);_(* \(#,##0.00\);_(* &quot;-&quot;??_);_(@_)">
                  <c:v>17.307949889831296</c:v>
                </c:pt>
                <c:pt idx="43" formatCode="_(* #,##0.00_);_(* \(#,##0.00\);_(* &quot;-&quot;??_);_(@_)">
                  <c:v>18.233458930156718</c:v>
                </c:pt>
                <c:pt idx="44" formatCode="_(* #,##0.00_);_(* \(#,##0.00\);_(* &quot;-&quot;??_);_(@_)">
                  <c:v>19.405486874401667</c:v>
                </c:pt>
                <c:pt idx="45" formatCode="_(* #,##0.00_);_(* \(#,##0.00\);_(* &quot;-&quot;??_);_(@_)">
                  <c:v>19.59745674994975</c:v>
                </c:pt>
                <c:pt idx="46" formatCode="_(* #,##0.00_);_(* \(#,##0.00\);_(* &quot;-&quot;??_);_(@_)">
                  <c:v>19.744514109447231</c:v>
                </c:pt>
                <c:pt idx="47" formatCode="_(* #,##0.00_);_(* \(#,##0.00\);_(* &quot;-&quot;??_);_(@_)">
                  <c:v>16.625872182806734</c:v>
                </c:pt>
                <c:pt idx="48" formatCode="_(* #,##0.00_);_(* \(#,##0.00\);_(* &quot;-&quot;??_);_(@_)">
                  <c:v>14.866299650599201</c:v>
                </c:pt>
                <c:pt idx="49" formatCode="_(* #,##0.00_);_(* \(#,##0.00\);_(* &quot;-&quot;??_);_(@_)">
                  <c:v>15.080128160446343</c:v>
                </c:pt>
                <c:pt idx="50" formatCode="_(* #,##0.00_);_(* \(#,##0.00\);_(* &quot;-&quot;??_);_(@_)">
                  <c:v>14.903735570218943</c:v>
                </c:pt>
                <c:pt idx="51" formatCode="_(* #,##0.00_);_(* \(#,##0.00\);_(* &quot;-&quot;??_);_(@_)">
                  <c:v>16.573021340981295</c:v>
                </c:pt>
                <c:pt idx="52" formatCode="_(* #,##0.00_);_(* \(#,##0.00\);_(* &quot;-&quot;??_);_(@_)">
                  <c:v>16.997012245539093</c:v>
                </c:pt>
                <c:pt idx="53" formatCode="_(* #,##0.00_);_(* \(#,##0.00\);_(* &quot;-&quot;??_);_(@_)">
                  <c:v>17.233992922460022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5A9-4381-976C-540288AE37E2}"/>
            </c:ext>
          </c:extLst>
        </c:ser>
        <c:ser>
          <c:idx val="2"/>
          <c:order val="2"/>
          <c:tx>
            <c:strRef>
              <c:f>Final!$A$5</c:f>
              <c:strCache>
                <c:ptCount val="1"/>
                <c:pt idx="0">
                  <c:v>MOGAS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multiLvlStrRef>
              <c:f>Final!$B$1:$BC$2</c:f>
              <c:multiLvlStrCache>
                <c:ptCount val="54"/>
                <c:lvl>
                  <c:pt idx="0">
                    <c:v>Jul</c:v>
                  </c:pt>
                  <c:pt idx="1">
                    <c:v>Aug</c:v>
                  </c:pt>
                  <c:pt idx="2">
                    <c:v>Sep</c:v>
                  </c:pt>
                  <c:pt idx="3">
                    <c:v>Oct</c:v>
                  </c:pt>
                  <c:pt idx="4">
                    <c:v>Nov</c:v>
                  </c:pt>
                  <c:pt idx="5">
                    <c:v>Dec</c:v>
                  </c:pt>
                  <c:pt idx="6">
                    <c:v>Jan</c:v>
                  </c:pt>
                  <c:pt idx="7">
                    <c:v>Feb</c:v>
                  </c:pt>
                  <c:pt idx="8">
                    <c:v>Mar</c:v>
                  </c:pt>
                  <c:pt idx="9">
                    <c:v>Apr</c:v>
                  </c:pt>
                  <c:pt idx="10">
                    <c:v>May</c:v>
                  </c:pt>
                  <c:pt idx="11">
                    <c:v>Jun</c:v>
                  </c:pt>
                  <c:pt idx="12">
                    <c:v>Jul</c:v>
                  </c:pt>
                  <c:pt idx="13">
                    <c:v>Aug</c:v>
                  </c:pt>
                  <c:pt idx="14">
                    <c:v>Sep</c:v>
                  </c:pt>
                  <c:pt idx="15">
                    <c:v>Oct</c:v>
                  </c:pt>
                  <c:pt idx="16">
                    <c:v>Nov</c:v>
                  </c:pt>
                  <c:pt idx="17">
                    <c:v>Dec</c:v>
                  </c:pt>
                  <c:pt idx="18">
                    <c:v>Jan</c:v>
                  </c:pt>
                  <c:pt idx="19">
                    <c:v>Feb</c:v>
                  </c:pt>
                  <c:pt idx="20">
                    <c:v>Mar</c:v>
                  </c:pt>
                  <c:pt idx="21">
                    <c:v>Apr</c:v>
                  </c:pt>
                  <c:pt idx="22">
                    <c:v>May</c:v>
                  </c:pt>
                  <c:pt idx="23">
                    <c:v>Jun</c:v>
                  </c:pt>
                  <c:pt idx="24">
                    <c:v>Jul</c:v>
                  </c:pt>
                  <c:pt idx="25">
                    <c:v>Aug</c:v>
                  </c:pt>
                  <c:pt idx="26">
                    <c:v>Sep</c:v>
                  </c:pt>
                  <c:pt idx="27">
                    <c:v>Oct</c:v>
                  </c:pt>
                  <c:pt idx="28">
                    <c:v>Nov</c:v>
                  </c:pt>
                  <c:pt idx="29">
                    <c:v>Dec</c:v>
                  </c:pt>
                  <c:pt idx="30">
                    <c:v>Jan</c:v>
                  </c:pt>
                  <c:pt idx="31">
                    <c:v>Feb</c:v>
                  </c:pt>
                  <c:pt idx="32">
                    <c:v>Mar</c:v>
                  </c:pt>
                  <c:pt idx="33">
                    <c:v>Apr</c:v>
                  </c:pt>
                  <c:pt idx="34">
                    <c:v>May</c:v>
                  </c:pt>
                  <c:pt idx="35">
                    <c:v>Jun</c:v>
                  </c:pt>
                  <c:pt idx="36">
                    <c:v>Jul</c:v>
                  </c:pt>
                  <c:pt idx="37">
                    <c:v>Aug</c:v>
                  </c:pt>
                  <c:pt idx="38">
                    <c:v>Sep</c:v>
                  </c:pt>
                  <c:pt idx="39">
                    <c:v>Oct</c:v>
                  </c:pt>
                  <c:pt idx="40">
                    <c:v>Nov</c:v>
                  </c:pt>
                  <c:pt idx="41">
                    <c:v>Dec</c:v>
                  </c:pt>
                  <c:pt idx="42">
                    <c:v>Jan</c:v>
                  </c:pt>
                  <c:pt idx="43">
                    <c:v>Feb</c:v>
                  </c:pt>
                  <c:pt idx="44">
                    <c:v>Mar</c:v>
                  </c:pt>
                  <c:pt idx="45">
                    <c:v>Apr</c:v>
                  </c:pt>
                  <c:pt idx="46">
                    <c:v>May</c:v>
                  </c:pt>
                  <c:pt idx="47">
                    <c:v>Jun</c:v>
                  </c:pt>
                  <c:pt idx="48">
                    <c:v>Jul</c:v>
                  </c:pt>
                  <c:pt idx="49">
                    <c:v>Aug</c:v>
                  </c:pt>
                  <c:pt idx="50">
                    <c:v>Sep</c:v>
                  </c:pt>
                  <c:pt idx="51">
                    <c:v>Oct</c:v>
                  </c:pt>
                  <c:pt idx="52">
                    <c:v>Nov</c:v>
                  </c:pt>
                  <c:pt idx="53">
                    <c:v>Dec</c:v>
                  </c:pt>
                </c:lvl>
                <c:lvl>
                  <c:pt idx="0">
                    <c:v>2015</c:v>
                  </c:pt>
                  <c:pt idx="6">
                    <c:v>2016</c:v>
                  </c:pt>
                  <c:pt idx="18">
                    <c:v>2017</c:v>
                  </c:pt>
                  <c:pt idx="30">
                    <c:v>2018</c:v>
                  </c:pt>
                  <c:pt idx="42">
                    <c:v>2019</c:v>
                  </c:pt>
                </c:lvl>
              </c:multiLvlStrCache>
            </c:multiLvlStrRef>
          </c:cat>
          <c:val>
            <c:numRef>
              <c:f>Final!$B$5:$BC$5</c:f>
              <c:numCache>
                <c:formatCode>General</c:formatCode>
                <c:ptCount val="54"/>
                <c:pt idx="0">
                  <c:v>22.02</c:v>
                </c:pt>
                <c:pt idx="1">
                  <c:v>21.92</c:v>
                </c:pt>
                <c:pt idx="2">
                  <c:v>20.34</c:v>
                </c:pt>
                <c:pt idx="3">
                  <c:v>20.309999999999999</c:v>
                </c:pt>
                <c:pt idx="4">
                  <c:v>21.34</c:v>
                </c:pt>
                <c:pt idx="5">
                  <c:v>20.95</c:v>
                </c:pt>
                <c:pt idx="6">
                  <c:v>20.93</c:v>
                </c:pt>
                <c:pt idx="7">
                  <c:v>19.54</c:v>
                </c:pt>
                <c:pt idx="8">
                  <c:v>17.149999999999999</c:v>
                </c:pt>
                <c:pt idx="9">
                  <c:v>17.57</c:v>
                </c:pt>
                <c:pt idx="10">
                  <c:v>17.579999999999998</c:v>
                </c:pt>
                <c:pt idx="11">
                  <c:v>17.77</c:v>
                </c:pt>
                <c:pt idx="12">
                  <c:v>17.559999999999999</c:v>
                </c:pt>
                <c:pt idx="13">
                  <c:v>17.579999999999998</c:v>
                </c:pt>
                <c:pt idx="14">
                  <c:v>17.88</c:v>
                </c:pt>
                <c:pt idx="15">
                  <c:v>17.59</c:v>
                </c:pt>
                <c:pt idx="16">
                  <c:v>18.260000000000002</c:v>
                </c:pt>
                <c:pt idx="17">
                  <c:v>19.05</c:v>
                </c:pt>
                <c:pt idx="18">
                  <c:v>19.989999999999998</c:v>
                </c:pt>
                <c:pt idx="19">
                  <c:v>19.91</c:v>
                </c:pt>
                <c:pt idx="20">
                  <c:v>20.41</c:v>
                </c:pt>
                <c:pt idx="21">
                  <c:v>20.65</c:v>
                </c:pt>
                <c:pt idx="22">
                  <c:v>20.68</c:v>
                </c:pt>
                <c:pt idx="23">
                  <c:v>20.350000000000001</c:v>
                </c:pt>
                <c:pt idx="24">
                  <c:v>19.809999999999999</c:v>
                </c:pt>
                <c:pt idx="25">
                  <c:v>19.850000000000001</c:v>
                </c:pt>
                <c:pt idx="26">
                  <c:v>19.850000000000001</c:v>
                </c:pt>
                <c:pt idx="27">
                  <c:v>20.43</c:v>
                </c:pt>
                <c:pt idx="28">
                  <c:v>21.15</c:v>
                </c:pt>
                <c:pt idx="29">
                  <c:v>20.88</c:v>
                </c:pt>
                <c:pt idx="30">
                  <c:v>21.61</c:v>
                </c:pt>
                <c:pt idx="31">
                  <c:v>22.41</c:v>
                </c:pt>
                <c:pt idx="32">
                  <c:v>23.05</c:v>
                </c:pt>
                <c:pt idx="33">
                  <c:v>21.83</c:v>
                </c:pt>
                <c:pt idx="34">
                  <c:v>22.26</c:v>
                </c:pt>
                <c:pt idx="35" formatCode="0.0">
                  <c:v>22.23</c:v>
                </c:pt>
                <c:pt idx="36" formatCode="_(* #,##0.00_);_(* \(#,##0.00\);_(* &quot;-&quot;??_);_(@_)">
                  <c:v>23.772685094332331</c:v>
                </c:pt>
                <c:pt idx="37" formatCode="_(* #,##0.00_);_(* \(#,##0.00\);_(* &quot;-&quot;??_);_(@_)">
                  <c:v>22.295133018593134</c:v>
                </c:pt>
                <c:pt idx="38" formatCode="_(* #,##0.00_);_(* \(#,##0.00\);_(* &quot;-&quot;??_);_(@_)">
                  <c:v>21.874426543402148</c:v>
                </c:pt>
                <c:pt idx="39" formatCode="_(* #,##0.00_);_(* \(#,##0.00\);_(* &quot;-&quot;??_);_(@_)">
                  <c:v>21.657865600769608</c:v>
                </c:pt>
                <c:pt idx="40" formatCode="_(* #,##0.00_);_(* \(#,##0.00\);_(* &quot;-&quot;??_);_(@_)">
                  <c:v>22.135403934103991</c:v>
                </c:pt>
                <c:pt idx="41" formatCode="_(* #,##0.00_);_(* \(#,##0.00\);_(* &quot;-&quot;??_);_(@_)">
                  <c:v>20.168178839520639</c:v>
                </c:pt>
                <c:pt idx="42" formatCode="_(* #,##0.00_);_(* \(#,##0.00\);_(* &quot;-&quot;??_);_(@_)">
                  <c:v>18.974550938759513</c:v>
                </c:pt>
                <c:pt idx="43" formatCode="_(* #,##0.00_);_(* \(#,##0.00\);_(* &quot;-&quot;??_);_(@_)">
                  <c:v>18.936758760369177</c:v>
                </c:pt>
                <c:pt idx="44" formatCode="_(* #,##0.00_);_(* \(#,##0.00\);_(* &quot;-&quot;??_);_(@_)">
                  <c:v>19.425255673402923</c:v>
                </c:pt>
                <c:pt idx="45" formatCode="_(* #,##0.00_);_(* \(#,##0.00\);_(* &quot;-&quot;??_);_(@_)">
                  <c:v>20.376721222417967</c:v>
                </c:pt>
                <c:pt idx="46" formatCode="_(* #,##0.00_);_(* \(#,##0.00\);_(* &quot;-&quot;??_);_(@_)">
                  <c:v>20.318891274017993</c:v>
                </c:pt>
                <c:pt idx="47" formatCode="_(* #,##0.00_);_(* \(#,##0.00\);_(* &quot;-&quot;??_);_(@_)">
                  <c:v>22.085673120861696</c:v>
                </c:pt>
                <c:pt idx="48" formatCode="_(* #,##0.00_);_(* \(#,##0.00\);_(* &quot;-&quot;??_);_(@_)">
                  <c:v>20.764233301660973</c:v>
                </c:pt>
                <c:pt idx="49" formatCode="_(* #,##0.00_);_(* \(#,##0.00\);_(* &quot;-&quot;??_);_(@_)">
                  <c:v>21.735806380688178</c:v>
                </c:pt>
                <c:pt idx="50" formatCode="_(* #,##0.00_);_(* \(#,##0.00\);_(* &quot;-&quot;??_);_(@_)">
                  <c:v>20.984128332213349</c:v>
                </c:pt>
                <c:pt idx="51" formatCode="_(* #,##0.00_);_(* \(#,##0.00\);_(* &quot;-&quot;??_);_(@_)">
                  <c:v>20.984128332213349</c:v>
                </c:pt>
                <c:pt idx="52" formatCode="_(* #,##0.00_);_(* \(#,##0.00\);_(* &quot;-&quot;??_);_(@_)">
                  <c:v>21.373702219891708</c:v>
                </c:pt>
                <c:pt idx="53" formatCode="_(* #,##0.00_);_(* \(#,##0.00\);_(* &quot;-&quot;??_);_(@_)">
                  <c:v>21.416430327766648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5A9-4381-976C-540288AE37E2}"/>
            </c:ext>
          </c:extLst>
        </c:ser>
        <c:ser>
          <c:idx val="3"/>
          <c:order val="3"/>
          <c:tx>
            <c:strRef>
              <c:f>Final!$A$6</c:f>
              <c:strCache>
                <c:ptCount val="1"/>
                <c:pt idx="0">
                  <c:v>HSD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Final!$B$1:$BC$2</c:f>
              <c:multiLvlStrCache>
                <c:ptCount val="54"/>
                <c:lvl>
                  <c:pt idx="0">
                    <c:v>Jul</c:v>
                  </c:pt>
                  <c:pt idx="1">
                    <c:v>Aug</c:v>
                  </c:pt>
                  <c:pt idx="2">
                    <c:v>Sep</c:v>
                  </c:pt>
                  <c:pt idx="3">
                    <c:v>Oct</c:v>
                  </c:pt>
                  <c:pt idx="4">
                    <c:v>Nov</c:v>
                  </c:pt>
                  <c:pt idx="5">
                    <c:v>Dec</c:v>
                  </c:pt>
                  <c:pt idx="6">
                    <c:v>Jan</c:v>
                  </c:pt>
                  <c:pt idx="7">
                    <c:v>Feb</c:v>
                  </c:pt>
                  <c:pt idx="8">
                    <c:v>Mar</c:v>
                  </c:pt>
                  <c:pt idx="9">
                    <c:v>Apr</c:v>
                  </c:pt>
                  <c:pt idx="10">
                    <c:v>May</c:v>
                  </c:pt>
                  <c:pt idx="11">
                    <c:v>Jun</c:v>
                  </c:pt>
                  <c:pt idx="12">
                    <c:v>Jul</c:v>
                  </c:pt>
                  <c:pt idx="13">
                    <c:v>Aug</c:v>
                  </c:pt>
                  <c:pt idx="14">
                    <c:v>Sep</c:v>
                  </c:pt>
                  <c:pt idx="15">
                    <c:v>Oct</c:v>
                  </c:pt>
                  <c:pt idx="16">
                    <c:v>Nov</c:v>
                  </c:pt>
                  <c:pt idx="17">
                    <c:v>Dec</c:v>
                  </c:pt>
                  <c:pt idx="18">
                    <c:v>Jan</c:v>
                  </c:pt>
                  <c:pt idx="19">
                    <c:v>Feb</c:v>
                  </c:pt>
                  <c:pt idx="20">
                    <c:v>Mar</c:v>
                  </c:pt>
                  <c:pt idx="21">
                    <c:v>Apr</c:v>
                  </c:pt>
                  <c:pt idx="22">
                    <c:v>May</c:v>
                  </c:pt>
                  <c:pt idx="23">
                    <c:v>Jun</c:v>
                  </c:pt>
                  <c:pt idx="24">
                    <c:v>Jul</c:v>
                  </c:pt>
                  <c:pt idx="25">
                    <c:v>Aug</c:v>
                  </c:pt>
                  <c:pt idx="26">
                    <c:v>Sep</c:v>
                  </c:pt>
                  <c:pt idx="27">
                    <c:v>Oct</c:v>
                  </c:pt>
                  <c:pt idx="28">
                    <c:v>Nov</c:v>
                  </c:pt>
                  <c:pt idx="29">
                    <c:v>Dec</c:v>
                  </c:pt>
                  <c:pt idx="30">
                    <c:v>Jan</c:v>
                  </c:pt>
                  <c:pt idx="31">
                    <c:v>Feb</c:v>
                  </c:pt>
                  <c:pt idx="32">
                    <c:v>Mar</c:v>
                  </c:pt>
                  <c:pt idx="33">
                    <c:v>Apr</c:v>
                  </c:pt>
                  <c:pt idx="34">
                    <c:v>May</c:v>
                  </c:pt>
                  <c:pt idx="35">
                    <c:v>Jun</c:v>
                  </c:pt>
                  <c:pt idx="36">
                    <c:v>Jul</c:v>
                  </c:pt>
                  <c:pt idx="37">
                    <c:v>Aug</c:v>
                  </c:pt>
                  <c:pt idx="38">
                    <c:v>Sep</c:v>
                  </c:pt>
                  <c:pt idx="39">
                    <c:v>Oct</c:v>
                  </c:pt>
                  <c:pt idx="40">
                    <c:v>Nov</c:v>
                  </c:pt>
                  <c:pt idx="41">
                    <c:v>Dec</c:v>
                  </c:pt>
                  <c:pt idx="42">
                    <c:v>Jan</c:v>
                  </c:pt>
                  <c:pt idx="43">
                    <c:v>Feb</c:v>
                  </c:pt>
                  <c:pt idx="44">
                    <c:v>Mar</c:v>
                  </c:pt>
                  <c:pt idx="45">
                    <c:v>Apr</c:v>
                  </c:pt>
                  <c:pt idx="46">
                    <c:v>May</c:v>
                  </c:pt>
                  <c:pt idx="47">
                    <c:v>Jun</c:v>
                  </c:pt>
                  <c:pt idx="48">
                    <c:v>Jul</c:v>
                  </c:pt>
                  <c:pt idx="49">
                    <c:v>Aug</c:v>
                  </c:pt>
                  <c:pt idx="50">
                    <c:v>Sep</c:v>
                  </c:pt>
                  <c:pt idx="51">
                    <c:v>Oct</c:v>
                  </c:pt>
                  <c:pt idx="52">
                    <c:v>Nov</c:v>
                  </c:pt>
                  <c:pt idx="53">
                    <c:v>Dec</c:v>
                  </c:pt>
                </c:lvl>
                <c:lvl>
                  <c:pt idx="0">
                    <c:v>2015</c:v>
                  </c:pt>
                  <c:pt idx="6">
                    <c:v>2016</c:v>
                  </c:pt>
                  <c:pt idx="18">
                    <c:v>2017</c:v>
                  </c:pt>
                  <c:pt idx="30">
                    <c:v>2018</c:v>
                  </c:pt>
                  <c:pt idx="42">
                    <c:v>2019</c:v>
                  </c:pt>
                </c:lvl>
              </c:multiLvlStrCache>
            </c:multiLvlStrRef>
          </c:cat>
          <c:val>
            <c:numRef>
              <c:f>Final!$B$6:$BC$6</c:f>
              <c:numCache>
                <c:formatCode>General</c:formatCode>
                <c:ptCount val="54"/>
                <c:pt idx="0">
                  <c:v>21.92</c:v>
                </c:pt>
                <c:pt idx="1">
                  <c:v>21.2</c:v>
                </c:pt>
                <c:pt idx="2">
                  <c:v>20.05</c:v>
                </c:pt>
                <c:pt idx="3">
                  <c:v>20.02</c:v>
                </c:pt>
                <c:pt idx="4">
                  <c:v>19.84</c:v>
                </c:pt>
                <c:pt idx="5">
                  <c:v>20.38</c:v>
                </c:pt>
                <c:pt idx="6">
                  <c:v>19.64</c:v>
                </c:pt>
                <c:pt idx="7">
                  <c:v>18.45</c:v>
                </c:pt>
                <c:pt idx="8">
                  <c:v>17.329999999999998</c:v>
                </c:pt>
                <c:pt idx="9">
                  <c:v>17.66</c:v>
                </c:pt>
                <c:pt idx="10">
                  <c:v>17.670000000000002</c:v>
                </c:pt>
                <c:pt idx="11">
                  <c:v>17.86</c:v>
                </c:pt>
                <c:pt idx="12">
                  <c:v>17.649999999999999</c:v>
                </c:pt>
                <c:pt idx="13">
                  <c:v>17.670000000000002</c:v>
                </c:pt>
                <c:pt idx="14">
                  <c:v>17.97</c:v>
                </c:pt>
                <c:pt idx="15">
                  <c:v>17.690000000000001</c:v>
                </c:pt>
                <c:pt idx="16">
                  <c:v>17.66</c:v>
                </c:pt>
                <c:pt idx="17">
                  <c:v>18.309999999999999</c:v>
                </c:pt>
                <c:pt idx="18">
                  <c:v>18.32</c:v>
                </c:pt>
                <c:pt idx="19">
                  <c:v>19.59</c:v>
                </c:pt>
                <c:pt idx="20">
                  <c:v>19.96</c:v>
                </c:pt>
                <c:pt idx="21">
                  <c:v>19.98</c:v>
                </c:pt>
                <c:pt idx="22">
                  <c:v>20.21</c:v>
                </c:pt>
                <c:pt idx="23">
                  <c:v>19.82</c:v>
                </c:pt>
                <c:pt idx="24">
                  <c:v>19.350000000000001</c:v>
                </c:pt>
                <c:pt idx="25">
                  <c:v>18.78</c:v>
                </c:pt>
                <c:pt idx="26">
                  <c:v>18.73</c:v>
                </c:pt>
                <c:pt idx="27">
                  <c:v>19.22</c:v>
                </c:pt>
                <c:pt idx="28">
                  <c:v>20.51</c:v>
                </c:pt>
                <c:pt idx="29">
                  <c:v>20.16</c:v>
                </c:pt>
                <c:pt idx="30">
                  <c:v>20.72</c:v>
                </c:pt>
                <c:pt idx="31">
                  <c:v>22.09</c:v>
                </c:pt>
                <c:pt idx="32">
                  <c:v>22.4</c:v>
                </c:pt>
                <c:pt idx="33">
                  <c:v>21.27</c:v>
                </c:pt>
                <c:pt idx="34">
                  <c:v>21.78</c:v>
                </c:pt>
                <c:pt idx="35" formatCode="0.0">
                  <c:v>22.09</c:v>
                </c:pt>
                <c:pt idx="36" formatCode="_(* #,##0.00_);_(* \(#,##0.00\);_(* &quot;-&quot;??_);_(@_)">
                  <c:v>25.158944784718745</c:v>
                </c:pt>
                <c:pt idx="37" formatCode="_(* #,##0.00_);_(* \(#,##0.00\);_(* &quot;-&quot;??_);_(@_)">
                  <c:v>23.358933267993159</c:v>
                </c:pt>
                <c:pt idx="38" formatCode="_(* #,##0.00_);_(* \(#,##0.00\);_(* &quot;-&quot;??_);_(@_)">
                  <c:v>21.993071035047215</c:v>
                </c:pt>
                <c:pt idx="39" formatCode="_(* #,##0.00_);_(* \(#,##0.00\);_(* &quot;-&quot;??_);_(@_)">
                  <c:v>21.982627813279617</c:v>
                </c:pt>
                <c:pt idx="40" formatCode="_(* #,##0.00_);_(* \(#,##0.00\);_(* &quot;-&quot;??_);_(@_)">
                  <c:v>21.851069731444674</c:v>
                </c:pt>
                <c:pt idx="41" formatCode="_(* #,##0.00_);_(* \(#,##0.00\);_(* &quot;-&quot;??_);_(@_)">
                  <c:v>20.627312709182625</c:v>
                </c:pt>
                <c:pt idx="42" formatCode="_(* #,##0.00_);_(* \(#,##0.00\);_(* &quot;-&quot;??_);_(@_)">
                  <c:v>19.684231888730327</c:v>
                </c:pt>
                <c:pt idx="43" formatCode="_(* #,##0.00_);_(* \(#,##0.00\);_(* &quot;-&quot;??_);_(@_)">
                  <c:v>19.779152477669644</c:v>
                </c:pt>
                <c:pt idx="44" formatCode="_(* #,##0.00_);_(* \(#,##0.00\);_(* &quot;-&quot;??_);_(@_)">
                  <c:v>20.615689332279395</c:v>
                </c:pt>
                <c:pt idx="45" formatCode="_(* #,##0.00_);_(* \(#,##0.00\);_(* &quot;-&quot;??_);_(@_)">
                  <c:v>21.361685449729698</c:v>
                </c:pt>
                <c:pt idx="46" formatCode="_(* #,##0.00_);_(* \(#,##0.00\);_(* &quot;-&quot;??_);_(@_)">
                  <c:v>21.301060133526459</c:v>
                </c:pt>
                <c:pt idx="47" formatCode="_(* #,##0.00_);_(* \(#,##0.00\);_(* &quot;-&quot;??_);_(@_)">
                  <c:v>21.872815717848471</c:v>
                </c:pt>
                <c:pt idx="48" formatCode="_(* #,##0.00_);_(* \(#,##0.00\);_(* &quot;-&quot;??_);_(@_)">
                  <c:v>20.564111677476586</c:v>
                </c:pt>
                <c:pt idx="49" formatCode="_(* #,##0.00_);_(* \(#,##0.00\);_(* &quot;-&quot;??_);_(@_)">
                  <c:v>21.481275950645298</c:v>
                </c:pt>
                <c:pt idx="50" formatCode="_(* #,##0.00_);_(* \(#,##0.00\);_(* &quot;-&quot;??_);_(@_)">
                  <c:v>20.728968642503748</c:v>
                </c:pt>
                <c:pt idx="51" formatCode="_(* #,##0.00_);_(* \(#,##0.00\);_(* &quot;-&quot;??_);_(@_)">
                  <c:v>20.728968642503748</c:v>
                </c:pt>
                <c:pt idx="52" formatCode="_(* #,##0.00_);_(* \(#,##0.00\);_(* &quot;-&quot;??_);_(@_)">
                  <c:v>20.620427617021523</c:v>
                </c:pt>
                <c:pt idx="53" formatCode="_(* #,##0.00_);_(* \(#,##0.00\);_(* &quot;-&quot;??_);_(@_)">
                  <c:v>20.66164985576065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5A9-4381-976C-540288AE37E2}"/>
            </c:ext>
          </c:extLst>
        </c:ser>
        <c:ser>
          <c:idx val="4"/>
          <c:order val="4"/>
          <c:tx>
            <c:strRef>
              <c:f>Final!$A$7</c:f>
              <c:strCache>
                <c:ptCount val="1"/>
                <c:pt idx="0">
                  <c:v>RLNG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multiLvlStrRef>
              <c:f>Final!$B$1:$BC$2</c:f>
              <c:multiLvlStrCache>
                <c:ptCount val="54"/>
                <c:lvl>
                  <c:pt idx="0">
                    <c:v>Jul</c:v>
                  </c:pt>
                  <c:pt idx="1">
                    <c:v>Aug</c:v>
                  </c:pt>
                  <c:pt idx="2">
                    <c:v>Sep</c:v>
                  </c:pt>
                  <c:pt idx="3">
                    <c:v>Oct</c:v>
                  </c:pt>
                  <c:pt idx="4">
                    <c:v>Nov</c:v>
                  </c:pt>
                  <c:pt idx="5">
                    <c:v>Dec</c:v>
                  </c:pt>
                  <c:pt idx="6">
                    <c:v>Jan</c:v>
                  </c:pt>
                  <c:pt idx="7">
                    <c:v>Feb</c:v>
                  </c:pt>
                  <c:pt idx="8">
                    <c:v>Mar</c:v>
                  </c:pt>
                  <c:pt idx="9">
                    <c:v>Apr</c:v>
                  </c:pt>
                  <c:pt idx="10">
                    <c:v>May</c:v>
                  </c:pt>
                  <c:pt idx="11">
                    <c:v>Jun</c:v>
                  </c:pt>
                  <c:pt idx="12">
                    <c:v>Jul</c:v>
                  </c:pt>
                  <c:pt idx="13">
                    <c:v>Aug</c:v>
                  </c:pt>
                  <c:pt idx="14">
                    <c:v>Sep</c:v>
                  </c:pt>
                  <c:pt idx="15">
                    <c:v>Oct</c:v>
                  </c:pt>
                  <c:pt idx="16">
                    <c:v>Nov</c:v>
                  </c:pt>
                  <c:pt idx="17">
                    <c:v>Dec</c:v>
                  </c:pt>
                  <c:pt idx="18">
                    <c:v>Jan</c:v>
                  </c:pt>
                  <c:pt idx="19">
                    <c:v>Feb</c:v>
                  </c:pt>
                  <c:pt idx="20">
                    <c:v>Mar</c:v>
                  </c:pt>
                  <c:pt idx="21">
                    <c:v>Apr</c:v>
                  </c:pt>
                  <c:pt idx="22">
                    <c:v>May</c:v>
                  </c:pt>
                  <c:pt idx="23">
                    <c:v>Jun</c:v>
                  </c:pt>
                  <c:pt idx="24">
                    <c:v>Jul</c:v>
                  </c:pt>
                  <c:pt idx="25">
                    <c:v>Aug</c:v>
                  </c:pt>
                  <c:pt idx="26">
                    <c:v>Sep</c:v>
                  </c:pt>
                  <c:pt idx="27">
                    <c:v>Oct</c:v>
                  </c:pt>
                  <c:pt idx="28">
                    <c:v>Nov</c:v>
                  </c:pt>
                  <c:pt idx="29">
                    <c:v>Dec</c:v>
                  </c:pt>
                  <c:pt idx="30">
                    <c:v>Jan</c:v>
                  </c:pt>
                  <c:pt idx="31">
                    <c:v>Feb</c:v>
                  </c:pt>
                  <c:pt idx="32">
                    <c:v>Mar</c:v>
                  </c:pt>
                  <c:pt idx="33">
                    <c:v>Apr</c:v>
                  </c:pt>
                  <c:pt idx="34">
                    <c:v>May</c:v>
                  </c:pt>
                  <c:pt idx="35">
                    <c:v>Jun</c:v>
                  </c:pt>
                  <c:pt idx="36">
                    <c:v>Jul</c:v>
                  </c:pt>
                  <c:pt idx="37">
                    <c:v>Aug</c:v>
                  </c:pt>
                  <c:pt idx="38">
                    <c:v>Sep</c:v>
                  </c:pt>
                  <c:pt idx="39">
                    <c:v>Oct</c:v>
                  </c:pt>
                  <c:pt idx="40">
                    <c:v>Nov</c:v>
                  </c:pt>
                  <c:pt idx="41">
                    <c:v>Dec</c:v>
                  </c:pt>
                  <c:pt idx="42">
                    <c:v>Jan</c:v>
                  </c:pt>
                  <c:pt idx="43">
                    <c:v>Feb</c:v>
                  </c:pt>
                  <c:pt idx="44">
                    <c:v>Mar</c:v>
                  </c:pt>
                  <c:pt idx="45">
                    <c:v>Apr</c:v>
                  </c:pt>
                  <c:pt idx="46">
                    <c:v>May</c:v>
                  </c:pt>
                  <c:pt idx="47">
                    <c:v>Jun</c:v>
                  </c:pt>
                  <c:pt idx="48">
                    <c:v>Jul</c:v>
                  </c:pt>
                  <c:pt idx="49">
                    <c:v>Aug</c:v>
                  </c:pt>
                  <c:pt idx="50">
                    <c:v>Sep</c:v>
                  </c:pt>
                  <c:pt idx="51">
                    <c:v>Oct</c:v>
                  </c:pt>
                  <c:pt idx="52">
                    <c:v>Nov</c:v>
                  </c:pt>
                  <c:pt idx="53">
                    <c:v>Dec</c:v>
                  </c:pt>
                </c:lvl>
                <c:lvl>
                  <c:pt idx="0">
                    <c:v>2015</c:v>
                  </c:pt>
                  <c:pt idx="6">
                    <c:v>2016</c:v>
                  </c:pt>
                  <c:pt idx="18">
                    <c:v>2017</c:v>
                  </c:pt>
                  <c:pt idx="30">
                    <c:v>2018</c:v>
                  </c:pt>
                  <c:pt idx="42">
                    <c:v>2019</c:v>
                  </c:pt>
                </c:lvl>
              </c:multiLvlStrCache>
            </c:multiLvlStrRef>
          </c:cat>
          <c:val>
            <c:numRef>
              <c:f>Final!$B$7:$BC$7</c:f>
              <c:numCache>
                <c:formatCode>General</c:formatCode>
                <c:ptCount val="54"/>
                <c:pt idx="0">
                  <c:v>11.64</c:v>
                </c:pt>
                <c:pt idx="1">
                  <c:v>11.38</c:v>
                </c:pt>
                <c:pt idx="2">
                  <c:v>10.86</c:v>
                </c:pt>
                <c:pt idx="3">
                  <c:v>9.69</c:v>
                </c:pt>
                <c:pt idx="4">
                  <c:v>9.69</c:v>
                </c:pt>
                <c:pt idx="5">
                  <c:v>10.54</c:v>
                </c:pt>
                <c:pt idx="6">
                  <c:v>11.5</c:v>
                </c:pt>
                <c:pt idx="7">
                  <c:v>10.27</c:v>
                </c:pt>
                <c:pt idx="8">
                  <c:v>6.8</c:v>
                </c:pt>
                <c:pt idx="9">
                  <c:v>6.67</c:v>
                </c:pt>
                <c:pt idx="10">
                  <c:v>7.24</c:v>
                </c:pt>
                <c:pt idx="11">
                  <c:v>8.01</c:v>
                </c:pt>
                <c:pt idx="12">
                  <c:v>9</c:v>
                </c:pt>
                <c:pt idx="13">
                  <c:v>9.19</c:v>
                </c:pt>
                <c:pt idx="14">
                  <c:v>9.15</c:v>
                </c:pt>
                <c:pt idx="15">
                  <c:v>8.84</c:v>
                </c:pt>
                <c:pt idx="16">
                  <c:v>9.1999999999999993</c:v>
                </c:pt>
                <c:pt idx="17">
                  <c:v>9.26</c:v>
                </c:pt>
                <c:pt idx="18">
                  <c:v>9.58</c:v>
                </c:pt>
                <c:pt idx="19">
                  <c:v>9.66</c:v>
                </c:pt>
                <c:pt idx="20">
                  <c:v>10.050000000000001</c:v>
                </c:pt>
                <c:pt idx="21">
                  <c:v>10.050000000000001</c:v>
                </c:pt>
                <c:pt idx="22">
                  <c:v>9.8699999999999992</c:v>
                </c:pt>
                <c:pt idx="23">
                  <c:v>9.6199999999999992</c:v>
                </c:pt>
                <c:pt idx="24">
                  <c:v>9.48</c:v>
                </c:pt>
                <c:pt idx="25">
                  <c:v>9.24</c:v>
                </c:pt>
                <c:pt idx="26">
                  <c:v>9.26</c:v>
                </c:pt>
                <c:pt idx="27">
                  <c:v>9.64</c:v>
                </c:pt>
                <c:pt idx="28">
                  <c:v>11.1</c:v>
                </c:pt>
                <c:pt idx="29">
                  <c:v>10.61</c:v>
                </c:pt>
                <c:pt idx="30">
                  <c:v>11.2</c:v>
                </c:pt>
                <c:pt idx="31">
                  <c:v>11.72</c:v>
                </c:pt>
                <c:pt idx="32">
                  <c:v>11.78</c:v>
                </c:pt>
                <c:pt idx="33">
                  <c:v>11.72</c:v>
                </c:pt>
                <c:pt idx="34">
                  <c:v>12.1</c:v>
                </c:pt>
                <c:pt idx="35" formatCode="0.0">
                  <c:v>12.34</c:v>
                </c:pt>
                <c:pt idx="36" formatCode="0.0">
                  <c:v>11.478869999999999</c:v>
                </c:pt>
                <c:pt idx="37" formatCode="0.0">
                  <c:v>13.139802</c:v>
                </c:pt>
                <c:pt idx="38" formatCode="0.0">
                  <c:v>14.705612999999998</c:v>
                </c:pt>
                <c:pt idx="39" formatCode="0.0">
                  <c:v>15.122484</c:v>
                </c:pt>
                <c:pt idx="40" formatCode="0.0">
                  <c:v>15.385617</c:v>
                </c:pt>
                <c:pt idx="41" formatCode="0.0">
                  <c:v>14.873624999999999</c:v>
                </c:pt>
                <c:pt idx="42" formatCode="0.0">
                  <c:v>13.305942</c:v>
                </c:pt>
                <c:pt idx="43" formatCode="0.0">
                  <c:v>12.760254</c:v>
                </c:pt>
                <c:pt idx="44" formatCode="0.0">
                  <c:v>11.997531</c:v>
                </c:pt>
                <c:pt idx="45" formatCode="0.0">
                  <c:v>12.313781999999998</c:v>
                </c:pt>
                <c:pt idx="46" formatCode="0.0">
                  <c:v>12.151971</c:v>
                </c:pt>
                <c:pt idx="47" formatCode="0.0">
                  <c:v>12.818754</c:v>
                </c:pt>
                <c:pt idx="48" formatCode="0.0">
                  <c:v>13.305707999999999</c:v>
                </c:pt>
                <c:pt idx="49" formatCode="0.0">
                  <c:v>12.885560999999999</c:v>
                </c:pt>
                <c:pt idx="50" formatCode="0.0">
                  <c:v>11.746799999999999</c:v>
                </c:pt>
                <c:pt idx="51" formatCode="0.0">
                  <c:v>12.5307</c:v>
                </c:pt>
                <c:pt idx="52" formatCode="0.0">
                  <c:v>12.788099999999998</c:v>
                </c:pt>
                <c:pt idx="53" formatCode="0.0">
                  <c:v>12.6594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A9-4381-976C-540288AE3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8994232"/>
        <c:axId val="438998824"/>
      </c:lineChart>
      <c:catAx>
        <c:axId val="43899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438998824"/>
        <c:crosses val="autoZero"/>
        <c:auto val="1"/>
        <c:lblAlgn val="ctr"/>
        <c:lblOffset val="100"/>
        <c:noMultiLvlLbl val="0"/>
      </c:catAx>
      <c:valAx>
        <c:axId val="438998824"/>
        <c:scaling>
          <c:orientation val="minMax"/>
          <c:max val="25"/>
          <c:min val="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438994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'Quantity recieved'!$S$61</c:f>
              <c:strCache>
                <c:ptCount val="1"/>
                <c:pt idx="0">
                  <c:v>Term</c:v>
                </c:pt>
              </c:strCache>
            </c:strRef>
          </c:tx>
          <c:spPr>
            <a:solidFill>
              <a:srgbClr val="0069AA"/>
            </a:solidFill>
            <a:ln>
              <a:noFill/>
            </a:ln>
            <a:effectLst/>
          </c:spPr>
          <c:invertIfNegative val="0"/>
          <c:cat>
            <c:numRef>
              <c:f>'Quantity recieved'!$T$60:$X$60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'Quantity recieved'!$T$61:$X$61</c:f>
              <c:numCache>
                <c:formatCode>_(* #,##0.00_);_(* \(#,##0.00\);_(* "-"??_);_(@_)</c:formatCode>
                <c:ptCount val="5"/>
                <c:pt idx="0">
                  <c:v>0.84803944230769224</c:v>
                </c:pt>
                <c:pt idx="1">
                  <c:v>2.7064469038461541</c:v>
                </c:pt>
                <c:pt idx="2">
                  <c:v>3.9283382951923076</c:v>
                </c:pt>
                <c:pt idx="3" formatCode="General">
                  <c:v>6</c:v>
                </c:pt>
                <c:pt idx="4" formatCode="General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04-4797-8CB5-4F6EBF1CC460}"/>
            </c:ext>
          </c:extLst>
        </c:ser>
        <c:ser>
          <c:idx val="1"/>
          <c:order val="1"/>
          <c:tx>
            <c:strRef>
              <c:f>'Quantity recieved'!$S$62</c:f>
              <c:strCache>
                <c:ptCount val="1"/>
                <c:pt idx="0">
                  <c:v>Spot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'Quantity recieved'!$T$60:$X$60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'Quantity recieved'!$T$62:$X$62</c:f>
              <c:numCache>
                <c:formatCode>_(* #,##0.00_);_(* \(#,##0.00\);_(* "-"??_);_(@_)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0.20675464711538494</c:v>
                </c:pt>
                <c:pt idx="3">
                  <c:v>0.64615384615384652</c:v>
                </c:pt>
                <c:pt idx="4">
                  <c:v>1.569230769230769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04-4797-8CB5-4F6EBF1CC4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56024944"/>
        <c:axId val="656021992"/>
      </c:barChart>
      <c:lineChart>
        <c:grouping val="standard"/>
        <c:varyColors val="0"/>
        <c:ser>
          <c:idx val="3"/>
          <c:order val="3"/>
          <c:tx>
            <c:strRef>
              <c:f>'Quantity recieved'!$S$64</c:f>
              <c:strCache>
                <c:ptCount val="1"/>
                <c:pt idx="0">
                  <c:v>Total LNG 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'Quantity recieved'!$T$60:$X$60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'Quantity recieved'!$T$64:$X$64</c:f>
              <c:numCache>
                <c:formatCode>_(* #,##0.00_);_(* \(#,##0.00\);_(* "-"??_);_(@_)</c:formatCode>
                <c:ptCount val="5"/>
                <c:pt idx="0">
                  <c:v>0.84803944230769224</c:v>
                </c:pt>
                <c:pt idx="1">
                  <c:v>2.7064469038461541</c:v>
                </c:pt>
                <c:pt idx="2">
                  <c:v>4.1350929423076925</c:v>
                </c:pt>
                <c:pt idx="3">
                  <c:v>6.6461538461538465</c:v>
                </c:pt>
                <c:pt idx="4">
                  <c:v>7.569230769230769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04-4797-8CB5-4F6EBF1CC4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6024944"/>
        <c:axId val="656021992"/>
      </c:lineChart>
      <c:lineChart>
        <c:grouping val="standard"/>
        <c:varyColors val="0"/>
        <c:ser>
          <c:idx val="2"/>
          <c:order val="2"/>
          <c:tx>
            <c:strRef>
              <c:f>'Quantity recieved'!$S$63</c:f>
              <c:strCache>
                <c:ptCount val="1"/>
                <c:pt idx="0">
                  <c:v>% Spot (right axis)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'Quantity recieved'!$T$60:$X$60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'Quantity recieved'!$T$63:$X$63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5.0000000000000072E-2</c:v>
                </c:pt>
                <c:pt idx="3">
                  <c:v>9.7222222222222265E-2</c:v>
                </c:pt>
                <c:pt idx="4">
                  <c:v>0.20731707317073167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F04-4797-8CB5-4F6EBF1CC4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6024616"/>
        <c:axId val="656022976"/>
      </c:lineChart>
      <c:catAx>
        <c:axId val="65602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656021992"/>
        <c:crosses val="autoZero"/>
        <c:auto val="1"/>
        <c:lblAlgn val="ctr"/>
        <c:lblOffset val="100"/>
        <c:noMultiLvlLbl val="0"/>
      </c:catAx>
      <c:valAx>
        <c:axId val="656021992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656024944"/>
        <c:crosses val="autoZero"/>
        <c:crossBetween val="between"/>
      </c:valAx>
      <c:valAx>
        <c:axId val="65602297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656024616"/>
        <c:crosses val="max"/>
        <c:crossBetween val="between"/>
      </c:valAx>
      <c:catAx>
        <c:axId val="656024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560229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'Main sheet (2)'!$F$31</c:f>
              <c:strCache>
                <c:ptCount val="1"/>
                <c:pt idx="0">
                  <c:v>LNG Price DES (+Differntial)</c:v>
                </c:pt>
              </c:strCache>
            </c:strRef>
          </c:tx>
          <c:spPr>
            <a:solidFill>
              <a:srgbClr val="0069AA"/>
            </a:solidFill>
            <a:ln>
              <a:noFill/>
            </a:ln>
            <a:effectLst/>
          </c:spPr>
          <c:invertIfNegative val="0"/>
          <c:cat>
            <c:numRef>
              <c:f>'Main sheet (2)'!$D$32:$D$39</c:f>
              <c:numCache>
                <c:formatCode>General</c:formatCode>
                <c:ptCount val="8"/>
                <c:pt idx="0">
                  <c:v>300</c:v>
                </c:pt>
                <c:pt idx="1">
                  <c:v>350</c:v>
                </c:pt>
                <c:pt idx="2">
                  <c:v>400</c:v>
                </c:pt>
                <c:pt idx="3">
                  <c:v>450</c:v>
                </c:pt>
                <c:pt idx="4">
                  <c:v>500</c:v>
                </c:pt>
                <c:pt idx="5">
                  <c:v>550</c:v>
                </c:pt>
                <c:pt idx="6">
                  <c:v>600</c:v>
                </c:pt>
                <c:pt idx="7">
                  <c:v>630</c:v>
                </c:pt>
              </c:numCache>
            </c:numRef>
          </c:cat>
          <c:val>
            <c:numRef>
              <c:f>'Main sheet (2)'!$F$32:$F$39</c:f>
              <c:numCache>
                <c:formatCode>0.0</c:formatCode>
                <c:ptCount val="8"/>
                <c:pt idx="0">
                  <c:v>7.3653707106928019</c:v>
                </c:pt>
                <c:pt idx="1">
                  <c:v>7.4882918655090664</c:v>
                </c:pt>
                <c:pt idx="2">
                  <c:v>7.5804827316212648</c:v>
                </c:pt>
                <c:pt idx="3">
                  <c:v>7.6521867385974192</c:v>
                </c:pt>
                <c:pt idx="4">
                  <c:v>7.7095499441783426</c:v>
                </c:pt>
                <c:pt idx="5">
                  <c:v>7.7564834760172801</c:v>
                </c:pt>
                <c:pt idx="6">
                  <c:v>7.7869978102796686</c:v>
                </c:pt>
                <c:pt idx="7">
                  <c:v>7.8000000000000016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0B-41C4-9525-26B80B72E50B}"/>
            </c:ext>
          </c:extLst>
        </c:ser>
        <c:ser>
          <c:idx val="1"/>
          <c:order val="1"/>
          <c:tx>
            <c:strRef>
              <c:f>'Main sheet (2)'!$E$31</c:f>
              <c:strCache>
                <c:ptCount val="1"/>
                <c:pt idx="0">
                  <c:v>Terminal charge $/mmbtu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'Main sheet (2)'!$D$32:$D$39</c:f>
              <c:numCache>
                <c:formatCode>General</c:formatCode>
                <c:ptCount val="8"/>
                <c:pt idx="0">
                  <c:v>300</c:v>
                </c:pt>
                <c:pt idx="1">
                  <c:v>350</c:v>
                </c:pt>
                <c:pt idx="2">
                  <c:v>400</c:v>
                </c:pt>
                <c:pt idx="3">
                  <c:v>450</c:v>
                </c:pt>
                <c:pt idx="4">
                  <c:v>500</c:v>
                </c:pt>
                <c:pt idx="5">
                  <c:v>550</c:v>
                </c:pt>
                <c:pt idx="6">
                  <c:v>600</c:v>
                </c:pt>
                <c:pt idx="7">
                  <c:v>630</c:v>
                </c:pt>
              </c:numCache>
            </c:numRef>
          </c:cat>
          <c:val>
            <c:numRef>
              <c:f>'Main sheet (2)'!$E$32:$E$39</c:f>
              <c:numCache>
                <c:formatCode>0.00</c:formatCode>
                <c:ptCount val="8"/>
                <c:pt idx="0">
                  <c:v>0.86044808371385084</c:v>
                </c:pt>
                <c:pt idx="1">
                  <c:v>0.73752692889758642</c:v>
                </c:pt>
                <c:pt idx="2">
                  <c:v>0.64533606278538813</c:v>
                </c:pt>
                <c:pt idx="3">
                  <c:v>0.57363205580923382</c:v>
                </c:pt>
                <c:pt idx="4">
                  <c:v>0.51626885022831037</c:v>
                </c:pt>
                <c:pt idx="5">
                  <c:v>0.46933531838937315</c:v>
                </c:pt>
                <c:pt idx="6">
                  <c:v>0.43882098412698411</c:v>
                </c:pt>
                <c:pt idx="7">
                  <c:v>0.42581879440665155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0B-41C4-9525-26B80B72E5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6"/>
        <c:overlap val="100"/>
        <c:axId val="572184904"/>
        <c:axId val="572183920"/>
      </c:barChart>
      <c:lineChart>
        <c:grouping val="standard"/>
        <c:varyColors val="0"/>
        <c:ser>
          <c:idx val="3"/>
          <c:order val="2"/>
          <c:tx>
            <c:strRef>
              <c:f>'Main sheet (2)'!$G$31</c:f>
              <c:strCache>
                <c:ptCount val="1"/>
                <c:pt idx="0">
                  <c:v>LNG Price- Right axis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'Main sheet (2)'!$D$32:$D$39</c:f>
              <c:numCache>
                <c:formatCode>General</c:formatCode>
                <c:ptCount val="8"/>
                <c:pt idx="0">
                  <c:v>300</c:v>
                </c:pt>
                <c:pt idx="1">
                  <c:v>350</c:v>
                </c:pt>
                <c:pt idx="2">
                  <c:v>400</c:v>
                </c:pt>
                <c:pt idx="3">
                  <c:v>450</c:v>
                </c:pt>
                <c:pt idx="4">
                  <c:v>500</c:v>
                </c:pt>
                <c:pt idx="5">
                  <c:v>550</c:v>
                </c:pt>
                <c:pt idx="6">
                  <c:v>600</c:v>
                </c:pt>
                <c:pt idx="7">
                  <c:v>630</c:v>
                </c:pt>
              </c:numCache>
            </c:numRef>
          </c:cat>
          <c:val>
            <c:numRef>
              <c:f>'Main sheet (2)'!$H$32:$H$39</c:f>
              <c:numCache>
                <c:formatCode>0.0%</c:formatCode>
                <c:ptCount val="8"/>
                <c:pt idx="0">
                  <c:v>0.1227561785115467</c:v>
                </c:pt>
                <c:pt idx="1">
                  <c:v>0.12480486442515111</c:v>
                </c:pt>
                <c:pt idx="2">
                  <c:v>0.1263413788603544</c:v>
                </c:pt>
                <c:pt idx="3">
                  <c:v>0.12753644564329031</c:v>
                </c:pt>
                <c:pt idx="4">
                  <c:v>0.12849249906963905</c:v>
                </c:pt>
                <c:pt idx="5">
                  <c:v>0.12927472460028799</c:v>
                </c:pt>
                <c:pt idx="6">
                  <c:v>0.12978329683799447</c:v>
                </c:pt>
                <c:pt idx="7">
                  <c:v>0.13000000000000003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0B-41C4-9525-26B80B72E5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3274184"/>
        <c:axId val="673271888"/>
      </c:lineChart>
      <c:catAx>
        <c:axId val="572184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72183920"/>
        <c:crosses val="autoZero"/>
        <c:auto val="1"/>
        <c:lblAlgn val="ctr"/>
        <c:lblOffset val="100"/>
        <c:noMultiLvlLbl val="0"/>
      </c:catAx>
      <c:valAx>
        <c:axId val="572183920"/>
        <c:scaling>
          <c:orientation val="minMax"/>
          <c:min val="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72184904"/>
        <c:crosses val="autoZero"/>
        <c:crossBetween val="between"/>
      </c:valAx>
      <c:valAx>
        <c:axId val="673271888"/>
        <c:scaling>
          <c:orientation val="minMax"/>
          <c:min val="0.12000000000000001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673274184"/>
        <c:crosses val="max"/>
        <c:crossBetween val="between"/>
      </c:valAx>
      <c:catAx>
        <c:axId val="673274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32718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Arial Narrow" panose="020B0606020202030204" pitchFamily="34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" b="0" i="0" u="none" strike="noStrike" kern="1200" spc="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00" dirty="0">
                <a:solidFill>
                  <a:schemeClr val="bg1"/>
                </a:solidFill>
              </a:rPr>
              <a:t>Gas and LNG Outlook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" b="0" i="0" u="none" strike="noStrike" kern="1200" spc="0" baseline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3"/>
          <c:order val="3"/>
          <c:tx>
            <c:strRef>
              <c:f>'Summary Graph'!$C$9</c:f>
              <c:strCache>
                <c:ptCount val="1"/>
                <c:pt idx="0">
                  <c:v>Gas Reserves ( Left Axis)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strRef>
              <c:f>'Summary Graph'!$D$5:$R$5</c:f>
              <c:strCache>
                <c:ptCount val="7"/>
                <c:pt idx="0">
                  <c:v>FY 19</c:v>
                </c:pt>
                <c:pt idx="1">
                  <c:v>FY 20</c:v>
                </c:pt>
                <c:pt idx="2">
                  <c:v>FY 21</c:v>
                </c:pt>
                <c:pt idx="3">
                  <c:v>FY 22</c:v>
                </c:pt>
                <c:pt idx="4">
                  <c:v>FY 23</c:v>
                </c:pt>
                <c:pt idx="5">
                  <c:v>FY 24</c:v>
                </c:pt>
                <c:pt idx="6">
                  <c:v>FY 25</c:v>
                </c:pt>
              </c:strCache>
            </c:strRef>
          </c:cat>
          <c:val>
            <c:numRef>
              <c:f>'Summary Graph'!$D$9:$R$9</c:f>
              <c:numCache>
                <c:formatCode>_(* #,##0.00_);_(* \(#,##0.00\);_(* "-"??_);_(@_)</c:formatCode>
                <c:ptCount val="7"/>
                <c:pt idx="0" formatCode="_(* #,##0.0_);_(* \(#,##0.0\);_(* &quot;-&quot;??_);_(@_)">
                  <c:v>13.771172999999999</c:v>
                </c:pt>
                <c:pt idx="1">
                  <c:v>12.4999878</c:v>
                </c:pt>
                <c:pt idx="2">
                  <c:v>11.330497416</c:v>
                </c:pt>
                <c:pt idx="3">
                  <c:v>10.254566262720001</c:v>
                </c:pt>
                <c:pt idx="4">
                  <c:v>9.2647096017024015</c:v>
                </c:pt>
                <c:pt idx="5">
                  <c:v>8.354041473566209</c:v>
                </c:pt>
                <c:pt idx="6">
                  <c:v>7.5162267956809119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2A-4D80-BB92-D82A611324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842312"/>
        <c:axId val="684845920"/>
      </c:areaChart>
      <c:barChart>
        <c:barDir val="col"/>
        <c:grouping val="stacked"/>
        <c:varyColors val="0"/>
        <c:ser>
          <c:idx val="1"/>
          <c:order val="1"/>
          <c:tx>
            <c:strRef>
              <c:f>'Summary Graph'!$C$7</c:f>
              <c:strCache>
                <c:ptCount val="1"/>
                <c:pt idx="0">
                  <c:v>Indigenous Production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'Summary Graph'!$D$5:$R$5</c:f>
              <c:strCache>
                <c:ptCount val="7"/>
                <c:pt idx="0">
                  <c:v>FY 19</c:v>
                </c:pt>
                <c:pt idx="1">
                  <c:v>FY 20</c:v>
                </c:pt>
                <c:pt idx="2">
                  <c:v>FY 21</c:v>
                </c:pt>
                <c:pt idx="3">
                  <c:v>FY 22</c:v>
                </c:pt>
                <c:pt idx="4">
                  <c:v>FY 23</c:v>
                </c:pt>
                <c:pt idx="5">
                  <c:v>FY 24</c:v>
                </c:pt>
                <c:pt idx="6">
                  <c:v>FY 25</c:v>
                </c:pt>
              </c:strCache>
            </c:strRef>
          </c:cat>
          <c:val>
            <c:numRef>
              <c:f>'Summary Graph'!$D$7:$R$7</c:f>
              <c:numCache>
                <c:formatCode>_(* #,##0_);_(* \(#,##0\);_(* "-"??_);_(@_)</c:formatCode>
                <c:ptCount val="7"/>
                <c:pt idx="0">
                  <c:v>3482.6991780821918</c:v>
                </c:pt>
                <c:pt idx="1">
                  <c:v>3204.0832438356165</c:v>
                </c:pt>
                <c:pt idx="2">
                  <c:v>2947.7565843287671</c:v>
                </c:pt>
                <c:pt idx="3">
                  <c:v>2711.9360575824658</c:v>
                </c:pt>
                <c:pt idx="4">
                  <c:v>2494.9811729758685</c:v>
                </c:pt>
                <c:pt idx="5">
                  <c:v>2295.3826791377992</c:v>
                </c:pt>
                <c:pt idx="6">
                  <c:v>2111.7520648067753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2A-4D80-BB92-D82A61132493}"/>
            </c:ext>
          </c:extLst>
        </c:ser>
        <c:ser>
          <c:idx val="2"/>
          <c:order val="2"/>
          <c:tx>
            <c:strRef>
              <c:f>'Summary Graph'!$C$8</c:f>
              <c:strCache>
                <c:ptCount val="1"/>
                <c:pt idx="0">
                  <c:v>LNG Term Contract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'Summary Graph'!$D$5:$R$5</c:f>
              <c:strCache>
                <c:ptCount val="7"/>
                <c:pt idx="0">
                  <c:v>FY 19</c:v>
                </c:pt>
                <c:pt idx="1">
                  <c:v>FY 20</c:v>
                </c:pt>
                <c:pt idx="2">
                  <c:v>FY 21</c:v>
                </c:pt>
                <c:pt idx="3">
                  <c:v>FY 22</c:v>
                </c:pt>
                <c:pt idx="4">
                  <c:v>FY 23</c:v>
                </c:pt>
                <c:pt idx="5">
                  <c:v>FY 24</c:v>
                </c:pt>
                <c:pt idx="6">
                  <c:v>FY 25</c:v>
                </c:pt>
              </c:strCache>
            </c:strRef>
          </c:cat>
          <c:val>
            <c:numRef>
              <c:f>'Summary Graph'!$D$8:$R$8</c:f>
              <c:numCache>
                <c:formatCode>_(* #,##0_);_(* \(#,##0\);_(* "-"??_);_(@_)</c:formatCode>
                <c:ptCount val="7"/>
                <c:pt idx="0">
                  <c:v>957</c:v>
                </c:pt>
                <c:pt idx="1">
                  <c:v>723.27123287671225</c:v>
                </c:pt>
                <c:pt idx="2">
                  <c:v>678.06678082191775</c:v>
                </c:pt>
                <c:pt idx="3">
                  <c:v>632.86232876712324</c:v>
                </c:pt>
                <c:pt idx="4">
                  <c:v>587.65787671232874</c:v>
                </c:pt>
                <c:pt idx="5">
                  <c:v>542.45342465753424</c:v>
                </c:pt>
                <c:pt idx="6">
                  <c:v>542.45342465753424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2A-4D80-BB92-D82A611324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7940888"/>
        <c:axId val="637940560"/>
      </c:barChart>
      <c:lineChart>
        <c:grouping val="standard"/>
        <c:varyColors val="0"/>
        <c:ser>
          <c:idx val="0"/>
          <c:order val="0"/>
          <c:tx>
            <c:strRef>
              <c:f>'Summary Graph'!$C$6</c:f>
              <c:strCache>
                <c:ptCount val="1"/>
                <c:pt idx="0">
                  <c:v>Total Demand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'Summary Graph'!$D$5:$R$5</c:f>
              <c:strCache>
                <c:ptCount val="7"/>
                <c:pt idx="0">
                  <c:v>FY 19</c:v>
                </c:pt>
                <c:pt idx="1">
                  <c:v>FY 20</c:v>
                </c:pt>
                <c:pt idx="2">
                  <c:v>FY 21</c:v>
                </c:pt>
                <c:pt idx="3">
                  <c:v>FY 22</c:v>
                </c:pt>
                <c:pt idx="4">
                  <c:v>FY 23</c:v>
                </c:pt>
                <c:pt idx="5">
                  <c:v>FY 24</c:v>
                </c:pt>
                <c:pt idx="6">
                  <c:v>FY 25</c:v>
                </c:pt>
              </c:strCache>
            </c:strRef>
          </c:cat>
          <c:val>
            <c:numRef>
              <c:f>'Summary Graph'!$D$6:$R$6</c:f>
              <c:numCache>
                <c:formatCode>_(* #,##0_);_(* \(#,##0\);_(* "-"??_);_(@_)</c:formatCode>
                <c:ptCount val="7"/>
                <c:pt idx="0">
                  <c:v>4251.5</c:v>
                </c:pt>
                <c:pt idx="1">
                  <c:v>4703.5600000000004</c:v>
                </c:pt>
                <c:pt idx="2">
                  <c:v>5004.2403359999998</c:v>
                </c:pt>
                <c:pt idx="3">
                  <c:v>5154.9424782719998</c:v>
                </c:pt>
                <c:pt idx="4">
                  <c:v>5305.6671586936318</c:v>
                </c:pt>
                <c:pt idx="5">
                  <c:v>5556.4151349723907</c:v>
                </c:pt>
                <c:pt idx="6">
                  <c:v>5707.1871916037089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62A-4D80-BB92-D82A611324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7940888"/>
        <c:axId val="637940560"/>
      </c:lineChart>
      <c:catAx>
        <c:axId val="684842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684845920"/>
        <c:crosses val="autoZero"/>
        <c:auto val="1"/>
        <c:lblAlgn val="ctr"/>
        <c:lblOffset val="100"/>
        <c:noMultiLvlLbl val="0"/>
      </c:catAx>
      <c:valAx>
        <c:axId val="684845920"/>
        <c:scaling>
          <c:orientation val="minMax"/>
        </c:scaling>
        <c:delete val="0"/>
        <c:axPos val="l"/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684842312"/>
        <c:crosses val="autoZero"/>
        <c:crossBetween val="between"/>
      </c:valAx>
      <c:valAx>
        <c:axId val="637940560"/>
        <c:scaling>
          <c:orientation val="minMax"/>
        </c:scaling>
        <c:delete val="0"/>
        <c:axPos val="r"/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637940888"/>
        <c:crosses val="max"/>
        <c:crossBetween val="between"/>
      </c:valAx>
      <c:catAx>
        <c:axId val="637940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379405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10FC84-B77C-4DD2-8612-618756230CE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3D4DD8C-FADE-4DBB-A58C-7BA81D294CB6}">
      <dgm:prSet phldrT="[Text]"/>
      <dgm:spPr>
        <a:solidFill>
          <a:srgbClr val="5A7BA3"/>
        </a:solidFill>
        <a:ln>
          <a:noFill/>
        </a:ln>
      </dgm:spPr>
      <dgm:t>
        <a:bodyPr/>
        <a:lstStyle/>
        <a:p>
          <a:r>
            <a:rPr lang="en-US" dirty="0">
              <a:latin typeface="Century Gothic" panose="020B0502020202020204" pitchFamily="34" charset="0"/>
            </a:rPr>
            <a:t>2nd Terminal on Tolling – Government as counterparty</a:t>
          </a:r>
        </a:p>
      </dgm:t>
    </dgm:pt>
    <dgm:pt modelId="{B4FFD17C-3EBE-4019-9187-D77487C1AA6E}" type="parTrans" cxnId="{708A1B96-3A29-4AB2-B968-6B89D97EA228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C0810C59-8C53-482A-BCF7-65637C820209}" type="sibTrans" cxnId="{708A1B96-3A29-4AB2-B968-6B89D97EA228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C546E4F4-8D2A-41A4-AF57-2F66B5E5BD16}">
      <dgm:prSet phldrT="[Text]"/>
      <dgm:spPr>
        <a:solidFill>
          <a:srgbClr val="5A7BA3"/>
        </a:solidFill>
        <a:ln>
          <a:noFill/>
        </a:ln>
      </dgm:spPr>
      <dgm:t>
        <a:bodyPr/>
        <a:lstStyle/>
        <a:p>
          <a:r>
            <a:rPr lang="en-US" dirty="0">
              <a:latin typeface="Century Gothic" panose="020B0502020202020204" pitchFamily="34" charset="0"/>
            </a:rPr>
            <a:t>1</a:t>
          </a:r>
          <a:r>
            <a:rPr lang="en-US" baseline="30000" dirty="0">
              <a:latin typeface="Century Gothic" panose="020B0502020202020204" pitchFamily="34" charset="0"/>
            </a:rPr>
            <a:t>st</a:t>
          </a:r>
          <a:r>
            <a:rPr lang="en-US" dirty="0">
              <a:latin typeface="Century Gothic" panose="020B0502020202020204" pitchFamily="34" charset="0"/>
            </a:rPr>
            <a:t> FSRU Terminal on Tolling – Government as counterparty</a:t>
          </a:r>
        </a:p>
      </dgm:t>
    </dgm:pt>
    <dgm:pt modelId="{5E50E6CE-76F7-49F0-8840-EE229DCCBBE5}" type="sibTrans" cxnId="{F0158ECE-5005-40B7-BB40-A155B2AC465C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59CDB5E7-F7F1-477E-BAD8-364CF406D741}" type="parTrans" cxnId="{F0158ECE-5005-40B7-BB40-A155B2AC465C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C1D4E9E9-6974-45B0-9365-FE46CBC9EE81}">
      <dgm:prSet phldrT="[Text]"/>
      <dgm:spPr>
        <a:solidFill>
          <a:srgbClr val="5A7BA3"/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Century Gothic" panose="020B0502020202020204" pitchFamily="34" charset="0"/>
            </a:rPr>
            <a:t>Expansion of Current Terminal via TPA-private LNG suppliers</a:t>
          </a:r>
          <a:endParaRPr lang="en-US" dirty="0">
            <a:latin typeface="Century Gothic" panose="020B0502020202020204" pitchFamily="34" charset="0"/>
          </a:endParaRPr>
        </a:p>
      </dgm:t>
    </dgm:pt>
    <dgm:pt modelId="{D6B4EDCF-7745-408A-92DD-37B112FCAB4B}" type="parTrans" cxnId="{8160BAF1-A8FC-424D-B831-58F8B0530A5A}">
      <dgm:prSet/>
      <dgm:spPr/>
      <dgm:t>
        <a:bodyPr/>
        <a:lstStyle/>
        <a:p>
          <a:endParaRPr lang="en-US"/>
        </a:p>
      </dgm:t>
    </dgm:pt>
    <dgm:pt modelId="{5A5C79A9-59C9-4124-B4A4-54A1886C2AF1}" type="sibTrans" cxnId="{8160BAF1-A8FC-424D-B831-58F8B0530A5A}">
      <dgm:prSet/>
      <dgm:spPr/>
      <dgm:t>
        <a:bodyPr/>
        <a:lstStyle/>
        <a:p>
          <a:endParaRPr lang="en-US"/>
        </a:p>
      </dgm:t>
    </dgm:pt>
    <dgm:pt modelId="{69698A53-CFF3-4356-AF8C-8EE6DEE27CA1}" type="pres">
      <dgm:prSet presAssocID="{1E10FC84-B77C-4DD2-8612-618756230CE7}" presName="CompostProcess" presStyleCnt="0">
        <dgm:presLayoutVars>
          <dgm:dir/>
          <dgm:resizeHandles val="exact"/>
        </dgm:presLayoutVars>
      </dgm:prSet>
      <dgm:spPr/>
    </dgm:pt>
    <dgm:pt modelId="{D1C4C813-B00B-43A7-B07D-7281646548D1}" type="pres">
      <dgm:prSet presAssocID="{1E10FC84-B77C-4DD2-8612-618756230CE7}" presName="arrow" presStyleLbl="bgShp" presStyleIdx="0" presStyleCnt="1"/>
      <dgm:spPr>
        <a:solidFill>
          <a:srgbClr val="EBF1DE"/>
        </a:solidFill>
      </dgm:spPr>
    </dgm:pt>
    <dgm:pt modelId="{DF99484D-5DC3-4008-9990-6B1DFA359A1F}" type="pres">
      <dgm:prSet presAssocID="{1E10FC84-B77C-4DD2-8612-618756230CE7}" presName="linearProcess" presStyleCnt="0"/>
      <dgm:spPr/>
    </dgm:pt>
    <dgm:pt modelId="{7BB18AEC-4783-4367-A850-97BF491ABDCC}" type="pres">
      <dgm:prSet presAssocID="{C546E4F4-8D2A-41A4-AF57-2F66B5E5BD16}" presName="textNode" presStyleLbl="node1" presStyleIdx="0" presStyleCnt="3">
        <dgm:presLayoutVars>
          <dgm:bulletEnabled val="1"/>
        </dgm:presLayoutVars>
      </dgm:prSet>
      <dgm:spPr/>
    </dgm:pt>
    <dgm:pt modelId="{6335575A-840D-4BBC-A3D4-CA38A99A974B}" type="pres">
      <dgm:prSet presAssocID="{5E50E6CE-76F7-49F0-8840-EE229DCCBBE5}" presName="sibTrans" presStyleCnt="0"/>
      <dgm:spPr/>
    </dgm:pt>
    <dgm:pt modelId="{D5198C04-3C9C-4619-B851-1119B3BD4039}" type="pres">
      <dgm:prSet presAssocID="{73D4DD8C-FADE-4DBB-A58C-7BA81D294CB6}" presName="textNode" presStyleLbl="node1" presStyleIdx="1" presStyleCnt="3">
        <dgm:presLayoutVars>
          <dgm:bulletEnabled val="1"/>
        </dgm:presLayoutVars>
      </dgm:prSet>
      <dgm:spPr/>
    </dgm:pt>
    <dgm:pt modelId="{C98C45C2-AA6C-4F30-9F50-542D4ED84DCD}" type="pres">
      <dgm:prSet presAssocID="{C0810C59-8C53-482A-BCF7-65637C820209}" presName="sibTrans" presStyleCnt="0"/>
      <dgm:spPr/>
    </dgm:pt>
    <dgm:pt modelId="{EF0C8ABF-C2F5-478E-BF51-D3DE2CEDBB0A}" type="pres">
      <dgm:prSet presAssocID="{C1D4E9E9-6974-45B0-9365-FE46CBC9EE81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0FA0B22-3225-4360-B01B-BF9B170FD85F}" type="presOf" srcId="{C546E4F4-8D2A-41A4-AF57-2F66B5E5BD16}" destId="{7BB18AEC-4783-4367-A850-97BF491ABDCC}" srcOrd="0" destOrd="0" presId="urn:microsoft.com/office/officeart/2005/8/layout/hProcess9"/>
    <dgm:cxn modelId="{9EDDC159-1AF5-4BDF-898F-FC5E91960FDE}" type="presOf" srcId="{1E10FC84-B77C-4DD2-8612-618756230CE7}" destId="{69698A53-CFF3-4356-AF8C-8EE6DEE27CA1}" srcOrd="0" destOrd="0" presId="urn:microsoft.com/office/officeart/2005/8/layout/hProcess9"/>
    <dgm:cxn modelId="{708A1B96-3A29-4AB2-B968-6B89D97EA228}" srcId="{1E10FC84-B77C-4DD2-8612-618756230CE7}" destId="{73D4DD8C-FADE-4DBB-A58C-7BA81D294CB6}" srcOrd="1" destOrd="0" parTransId="{B4FFD17C-3EBE-4019-9187-D77487C1AA6E}" sibTransId="{C0810C59-8C53-482A-BCF7-65637C820209}"/>
    <dgm:cxn modelId="{1764DB9F-54BC-4B1E-B05A-407724C78585}" type="presOf" srcId="{73D4DD8C-FADE-4DBB-A58C-7BA81D294CB6}" destId="{D5198C04-3C9C-4619-B851-1119B3BD4039}" srcOrd="0" destOrd="0" presId="urn:microsoft.com/office/officeart/2005/8/layout/hProcess9"/>
    <dgm:cxn modelId="{F0158ECE-5005-40B7-BB40-A155B2AC465C}" srcId="{1E10FC84-B77C-4DD2-8612-618756230CE7}" destId="{C546E4F4-8D2A-41A4-AF57-2F66B5E5BD16}" srcOrd="0" destOrd="0" parTransId="{59CDB5E7-F7F1-477E-BAD8-364CF406D741}" sibTransId="{5E50E6CE-76F7-49F0-8840-EE229DCCBBE5}"/>
    <dgm:cxn modelId="{86A3E8EB-F25A-4BB3-8B0E-D214EFA934BF}" type="presOf" srcId="{C1D4E9E9-6974-45B0-9365-FE46CBC9EE81}" destId="{EF0C8ABF-C2F5-478E-BF51-D3DE2CEDBB0A}" srcOrd="0" destOrd="0" presId="urn:microsoft.com/office/officeart/2005/8/layout/hProcess9"/>
    <dgm:cxn modelId="{8160BAF1-A8FC-424D-B831-58F8B0530A5A}" srcId="{1E10FC84-B77C-4DD2-8612-618756230CE7}" destId="{C1D4E9E9-6974-45B0-9365-FE46CBC9EE81}" srcOrd="2" destOrd="0" parTransId="{D6B4EDCF-7745-408A-92DD-37B112FCAB4B}" sibTransId="{5A5C79A9-59C9-4124-B4A4-54A1886C2AF1}"/>
    <dgm:cxn modelId="{B9727959-8FE9-4CB4-B135-2FB5CC842D0A}" type="presParOf" srcId="{69698A53-CFF3-4356-AF8C-8EE6DEE27CA1}" destId="{D1C4C813-B00B-43A7-B07D-7281646548D1}" srcOrd="0" destOrd="0" presId="urn:microsoft.com/office/officeart/2005/8/layout/hProcess9"/>
    <dgm:cxn modelId="{2BDF6CDD-A32A-4F1A-BEED-1B59F87A67AF}" type="presParOf" srcId="{69698A53-CFF3-4356-AF8C-8EE6DEE27CA1}" destId="{DF99484D-5DC3-4008-9990-6B1DFA359A1F}" srcOrd="1" destOrd="0" presId="urn:microsoft.com/office/officeart/2005/8/layout/hProcess9"/>
    <dgm:cxn modelId="{FD31BA95-201D-4F73-AF6F-88980572A561}" type="presParOf" srcId="{DF99484D-5DC3-4008-9990-6B1DFA359A1F}" destId="{7BB18AEC-4783-4367-A850-97BF491ABDCC}" srcOrd="0" destOrd="0" presId="urn:microsoft.com/office/officeart/2005/8/layout/hProcess9"/>
    <dgm:cxn modelId="{4D2B0CB1-622A-4DFF-B875-1767ADD00DB4}" type="presParOf" srcId="{DF99484D-5DC3-4008-9990-6B1DFA359A1F}" destId="{6335575A-840D-4BBC-A3D4-CA38A99A974B}" srcOrd="1" destOrd="0" presId="urn:microsoft.com/office/officeart/2005/8/layout/hProcess9"/>
    <dgm:cxn modelId="{3128A0A4-AD61-4310-A8D1-63C668BA0911}" type="presParOf" srcId="{DF99484D-5DC3-4008-9990-6B1DFA359A1F}" destId="{D5198C04-3C9C-4619-B851-1119B3BD4039}" srcOrd="2" destOrd="0" presId="urn:microsoft.com/office/officeart/2005/8/layout/hProcess9"/>
    <dgm:cxn modelId="{642EE52F-633E-4B09-9E97-6FAB14A99AFB}" type="presParOf" srcId="{DF99484D-5DC3-4008-9990-6B1DFA359A1F}" destId="{C98C45C2-AA6C-4F30-9F50-542D4ED84DCD}" srcOrd="3" destOrd="0" presId="urn:microsoft.com/office/officeart/2005/8/layout/hProcess9"/>
    <dgm:cxn modelId="{A306A3D0-B94D-481C-B8B1-2DF6B3606681}" type="presParOf" srcId="{DF99484D-5DC3-4008-9990-6B1DFA359A1F}" destId="{EF0C8ABF-C2F5-478E-BF51-D3DE2CEDBB0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10FC84-B77C-4DD2-8612-618756230CE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3D4DD8C-FADE-4DBB-A58C-7BA81D294CB6}">
      <dgm:prSet phldrT="[Text]"/>
      <dgm:spPr>
        <a:solidFill>
          <a:srgbClr val="5A7BA3"/>
        </a:solidFill>
        <a:ln>
          <a:noFill/>
        </a:ln>
      </dgm:spPr>
      <dgm:t>
        <a:bodyPr/>
        <a:lstStyle/>
        <a:p>
          <a:r>
            <a:rPr lang="en-US" dirty="0">
              <a:latin typeface="Century Gothic" panose="020B0502020202020204" pitchFamily="34" charset="0"/>
            </a:rPr>
            <a:t>2nd Terminal on Tolling – Government as counterparty</a:t>
          </a:r>
        </a:p>
      </dgm:t>
    </dgm:pt>
    <dgm:pt modelId="{B4FFD17C-3EBE-4019-9187-D77487C1AA6E}" type="parTrans" cxnId="{708A1B96-3A29-4AB2-B968-6B89D97EA228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C0810C59-8C53-482A-BCF7-65637C820209}" type="sibTrans" cxnId="{708A1B96-3A29-4AB2-B968-6B89D97EA228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C546E4F4-8D2A-41A4-AF57-2F66B5E5BD16}">
      <dgm:prSet phldrT="[Text]"/>
      <dgm:spPr>
        <a:solidFill>
          <a:srgbClr val="5A7BA3"/>
        </a:solidFill>
        <a:ln>
          <a:noFill/>
        </a:ln>
      </dgm:spPr>
      <dgm:t>
        <a:bodyPr/>
        <a:lstStyle/>
        <a:p>
          <a:r>
            <a:rPr lang="en-US" dirty="0">
              <a:latin typeface="Century Gothic" panose="020B0502020202020204" pitchFamily="34" charset="0"/>
            </a:rPr>
            <a:t>1</a:t>
          </a:r>
          <a:r>
            <a:rPr lang="en-US" baseline="30000" dirty="0">
              <a:latin typeface="Century Gothic" panose="020B0502020202020204" pitchFamily="34" charset="0"/>
            </a:rPr>
            <a:t>st</a:t>
          </a:r>
          <a:r>
            <a:rPr lang="en-US" dirty="0">
              <a:latin typeface="Century Gothic" panose="020B0502020202020204" pitchFamily="34" charset="0"/>
            </a:rPr>
            <a:t> FSRU Terminal on Tolling – Government as counterparty</a:t>
          </a:r>
        </a:p>
      </dgm:t>
    </dgm:pt>
    <dgm:pt modelId="{5E50E6CE-76F7-49F0-8840-EE229DCCBBE5}" type="sibTrans" cxnId="{F0158ECE-5005-40B7-BB40-A155B2AC465C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59CDB5E7-F7F1-477E-BAD8-364CF406D741}" type="parTrans" cxnId="{F0158ECE-5005-40B7-BB40-A155B2AC465C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C1D4E9E9-6974-45B0-9365-FE46CBC9EE81}">
      <dgm:prSet phldrT="[Text]"/>
      <dgm:spPr>
        <a:solidFill>
          <a:srgbClr val="5A7BA3"/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Century Gothic" panose="020B0502020202020204" pitchFamily="34" charset="0"/>
            </a:rPr>
            <a:t>Expansion of Current Terminal via TPA-private LNG suppliers</a:t>
          </a:r>
          <a:endParaRPr lang="en-US" dirty="0">
            <a:latin typeface="Century Gothic" panose="020B0502020202020204" pitchFamily="34" charset="0"/>
          </a:endParaRPr>
        </a:p>
      </dgm:t>
    </dgm:pt>
    <dgm:pt modelId="{D6B4EDCF-7745-408A-92DD-37B112FCAB4B}" type="parTrans" cxnId="{8160BAF1-A8FC-424D-B831-58F8B0530A5A}">
      <dgm:prSet/>
      <dgm:spPr/>
      <dgm:t>
        <a:bodyPr/>
        <a:lstStyle/>
        <a:p>
          <a:endParaRPr lang="en-US"/>
        </a:p>
      </dgm:t>
    </dgm:pt>
    <dgm:pt modelId="{5A5C79A9-59C9-4124-B4A4-54A1886C2AF1}" type="sibTrans" cxnId="{8160BAF1-A8FC-424D-B831-58F8B0530A5A}">
      <dgm:prSet/>
      <dgm:spPr/>
      <dgm:t>
        <a:bodyPr/>
        <a:lstStyle/>
        <a:p>
          <a:endParaRPr lang="en-US"/>
        </a:p>
      </dgm:t>
    </dgm:pt>
    <dgm:pt modelId="{69698A53-CFF3-4356-AF8C-8EE6DEE27CA1}" type="pres">
      <dgm:prSet presAssocID="{1E10FC84-B77C-4DD2-8612-618756230CE7}" presName="CompostProcess" presStyleCnt="0">
        <dgm:presLayoutVars>
          <dgm:dir/>
          <dgm:resizeHandles val="exact"/>
        </dgm:presLayoutVars>
      </dgm:prSet>
      <dgm:spPr/>
    </dgm:pt>
    <dgm:pt modelId="{D1C4C813-B00B-43A7-B07D-7281646548D1}" type="pres">
      <dgm:prSet presAssocID="{1E10FC84-B77C-4DD2-8612-618756230CE7}" presName="arrow" presStyleLbl="bgShp" presStyleIdx="0" presStyleCnt="1"/>
      <dgm:spPr>
        <a:solidFill>
          <a:srgbClr val="EBF1DE"/>
        </a:solidFill>
      </dgm:spPr>
    </dgm:pt>
    <dgm:pt modelId="{DF99484D-5DC3-4008-9990-6B1DFA359A1F}" type="pres">
      <dgm:prSet presAssocID="{1E10FC84-B77C-4DD2-8612-618756230CE7}" presName="linearProcess" presStyleCnt="0"/>
      <dgm:spPr/>
    </dgm:pt>
    <dgm:pt modelId="{7BB18AEC-4783-4367-A850-97BF491ABDCC}" type="pres">
      <dgm:prSet presAssocID="{C546E4F4-8D2A-41A4-AF57-2F66B5E5BD16}" presName="textNode" presStyleLbl="node1" presStyleIdx="0" presStyleCnt="3">
        <dgm:presLayoutVars>
          <dgm:bulletEnabled val="1"/>
        </dgm:presLayoutVars>
      </dgm:prSet>
      <dgm:spPr/>
    </dgm:pt>
    <dgm:pt modelId="{6335575A-840D-4BBC-A3D4-CA38A99A974B}" type="pres">
      <dgm:prSet presAssocID="{5E50E6CE-76F7-49F0-8840-EE229DCCBBE5}" presName="sibTrans" presStyleCnt="0"/>
      <dgm:spPr/>
    </dgm:pt>
    <dgm:pt modelId="{D5198C04-3C9C-4619-B851-1119B3BD4039}" type="pres">
      <dgm:prSet presAssocID="{73D4DD8C-FADE-4DBB-A58C-7BA81D294CB6}" presName="textNode" presStyleLbl="node1" presStyleIdx="1" presStyleCnt="3">
        <dgm:presLayoutVars>
          <dgm:bulletEnabled val="1"/>
        </dgm:presLayoutVars>
      </dgm:prSet>
      <dgm:spPr/>
    </dgm:pt>
    <dgm:pt modelId="{C98C45C2-AA6C-4F30-9F50-542D4ED84DCD}" type="pres">
      <dgm:prSet presAssocID="{C0810C59-8C53-482A-BCF7-65637C820209}" presName="sibTrans" presStyleCnt="0"/>
      <dgm:spPr/>
    </dgm:pt>
    <dgm:pt modelId="{EF0C8ABF-C2F5-478E-BF51-D3DE2CEDBB0A}" type="pres">
      <dgm:prSet presAssocID="{C1D4E9E9-6974-45B0-9365-FE46CBC9EE81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0FA0B22-3225-4360-B01B-BF9B170FD85F}" type="presOf" srcId="{C546E4F4-8D2A-41A4-AF57-2F66B5E5BD16}" destId="{7BB18AEC-4783-4367-A850-97BF491ABDCC}" srcOrd="0" destOrd="0" presId="urn:microsoft.com/office/officeart/2005/8/layout/hProcess9"/>
    <dgm:cxn modelId="{9EDDC159-1AF5-4BDF-898F-FC5E91960FDE}" type="presOf" srcId="{1E10FC84-B77C-4DD2-8612-618756230CE7}" destId="{69698A53-CFF3-4356-AF8C-8EE6DEE27CA1}" srcOrd="0" destOrd="0" presId="urn:microsoft.com/office/officeart/2005/8/layout/hProcess9"/>
    <dgm:cxn modelId="{708A1B96-3A29-4AB2-B968-6B89D97EA228}" srcId="{1E10FC84-B77C-4DD2-8612-618756230CE7}" destId="{73D4DD8C-FADE-4DBB-A58C-7BA81D294CB6}" srcOrd="1" destOrd="0" parTransId="{B4FFD17C-3EBE-4019-9187-D77487C1AA6E}" sibTransId="{C0810C59-8C53-482A-BCF7-65637C820209}"/>
    <dgm:cxn modelId="{1764DB9F-54BC-4B1E-B05A-407724C78585}" type="presOf" srcId="{73D4DD8C-FADE-4DBB-A58C-7BA81D294CB6}" destId="{D5198C04-3C9C-4619-B851-1119B3BD4039}" srcOrd="0" destOrd="0" presId="urn:microsoft.com/office/officeart/2005/8/layout/hProcess9"/>
    <dgm:cxn modelId="{F0158ECE-5005-40B7-BB40-A155B2AC465C}" srcId="{1E10FC84-B77C-4DD2-8612-618756230CE7}" destId="{C546E4F4-8D2A-41A4-AF57-2F66B5E5BD16}" srcOrd="0" destOrd="0" parTransId="{59CDB5E7-F7F1-477E-BAD8-364CF406D741}" sibTransId="{5E50E6CE-76F7-49F0-8840-EE229DCCBBE5}"/>
    <dgm:cxn modelId="{86A3E8EB-F25A-4BB3-8B0E-D214EFA934BF}" type="presOf" srcId="{C1D4E9E9-6974-45B0-9365-FE46CBC9EE81}" destId="{EF0C8ABF-C2F5-478E-BF51-D3DE2CEDBB0A}" srcOrd="0" destOrd="0" presId="urn:microsoft.com/office/officeart/2005/8/layout/hProcess9"/>
    <dgm:cxn modelId="{8160BAF1-A8FC-424D-B831-58F8B0530A5A}" srcId="{1E10FC84-B77C-4DD2-8612-618756230CE7}" destId="{C1D4E9E9-6974-45B0-9365-FE46CBC9EE81}" srcOrd="2" destOrd="0" parTransId="{D6B4EDCF-7745-408A-92DD-37B112FCAB4B}" sibTransId="{5A5C79A9-59C9-4124-B4A4-54A1886C2AF1}"/>
    <dgm:cxn modelId="{B9727959-8FE9-4CB4-B135-2FB5CC842D0A}" type="presParOf" srcId="{69698A53-CFF3-4356-AF8C-8EE6DEE27CA1}" destId="{D1C4C813-B00B-43A7-B07D-7281646548D1}" srcOrd="0" destOrd="0" presId="urn:microsoft.com/office/officeart/2005/8/layout/hProcess9"/>
    <dgm:cxn modelId="{2BDF6CDD-A32A-4F1A-BEED-1B59F87A67AF}" type="presParOf" srcId="{69698A53-CFF3-4356-AF8C-8EE6DEE27CA1}" destId="{DF99484D-5DC3-4008-9990-6B1DFA359A1F}" srcOrd="1" destOrd="0" presId="urn:microsoft.com/office/officeart/2005/8/layout/hProcess9"/>
    <dgm:cxn modelId="{FD31BA95-201D-4F73-AF6F-88980572A561}" type="presParOf" srcId="{DF99484D-5DC3-4008-9990-6B1DFA359A1F}" destId="{7BB18AEC-4783-4367-A850-97BF491ABDCC}" srcOrd="0" destOrd="0" presId="urn:microsoft.com/office/officeart/2005/8/layout/hProcess9"/>
    <dgm:cxn modelId="{4D2B0CB1-622A-4DFF-B875-1767ADD00DB4}" type="presParOf" srcId="{DF99484D-5DC3-4008-9990-6B1DFA359A1F}" destId="{6335575A-840D-4BBC-A3D4-CA38A99A974B}" srcOrd="1" destOrd="0" presId="urn:microsoft.com/office/officeart/2005/8/layout/hProcess9"/>
    <dgm:cxn modelId="{3128A0A4-AD61-4310-A8D1-63C668BA0911}" type="presParOf" srcId="{DF99484D-5DC3-4008-9990-6B1DFA359A1F}" destId="{D5198C04-3C9C-4619-B851-1119B3BD4039}" srcOrd="2" destOrd="0" presId="urn:microsoft.com/office/officeart/2005/8/layout/hProcess9"/>
    <dgm:cxn modelId="{642EE52F-633E-4B09-9E97-6FAB14A99AFB}" type="presParOf" srcId="{DF99484D-5DC3-4008-9990-6B1DFA359A1F}" destId="{C98C45C2-AA6C-4F30-9F50-542D4ED84DCD}" srcOrd="3" destOrd="0" presId="urn:microsoft.com/office/officeart/2005/8/layout/hProcess9"/>
    <dgm:cxn modelId="{A306A3D0-B94D-481C-B8B1-2DF6B3606681}" type="presParOf" srcId="{DF99484D-5DC3-4008-9990-6B1DFA359A1F}" destId="{EF0C8ABF-C2F5-478E-BF51-D3DE2CEDBB0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4C813-B00B-43A7-B07D-7281646548D1}">
      <dsp:nvSpPr>
        <dsp:cNvPr id="0" name=""/>
        <dsp:cNvSpPr/>
      </dsp:nvSpPr>
      <dsp:spPr>
        <a:xfrm>
          <a:off x="722714" y="0"/>
          <a:ext cx="8190768" cy="2472702"/>
        </a:xfrm>
        <a:prstGeom prst="rightArrow">
          <a:avLst/>
        </a:prstGeom>
        <a:solidFill>
          <a:srgbClr val="EBF1D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B18AEC-4783-4367-A850-97BF491ABDCC}">
      <dsp:nvSpPr>
        <dsp:cNvPr id="0" name=""/>
        <dsp:cNvSpPr/>
      </dsp:nvSpPr>
      <dsp:spPr>
        <a:xfrm>
          <a:off x="326539" y="741810"/>
          <a:ext cx="2890859" cy="989081"/>
        </a:xfrm>
        <a:prstGeom prst="roundRect">
          <a:avLst/>
        </a:prstGeom>
        <a:solidFill>
          <a:srgbClr val="5A7B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entury Gothic" panose="020B0502020202020204" pitchFamily="34" charset="0"/>
            </a:rPr>
            <a:t>1</a:t>
          </a:r>
          <a:r>
            <a:rPr lang="en-US" sz="1700" kern="1200" baseline="30000" dirty="0">
              <a:latin typeface="Century Gothic" panose="020B0502020202020204" pitchFamily="34" charset="0"/>
            </a:rPr>
            <a:t>st</a:t>
          </a:r>
          <a:r>
            <a:rPr lang="en-US" sz="1700" kern="1200" dirty="0">
              <a:latin typeface="Century Gothic" panose="020B0502020202020204" pitchFamily="34" charset="0"/>
            </a:rPr>
            <a:t> FSRU Terminal on Tolling – Government as counterparty</a:t>
          </a:r>
        </a:p>
      </dsp:txBody>
      <dsp:txXfrm>
        <a:off x="374822" y="790093"/>
        <a:ext cx="2794293" cy="892515"/>
      </dsp:txXfrm>
    </dsp:sp>
    <dsp:sp modelId="{D5198C04-3C9C-4619-B851-1119B3BD4039}">
      <dsp:nvSpPr>
        <dsp:cNvPr id="0" name=""/>
        <dsp:cNvSpPr/>
      </dsp:nvSpPr>
      <dsp:spPr>
        <a:xfrm>
          <a:off x="3372669" y="741810"/>
          <a:ext cx="2890859" cy="989081"/>
        </a:xfrm>
        <a:prstGeom prst="roundRect">
          <a:avLst/>
        </a:prstGeom>
        <a:solidFill>
          <a:srgbClr val="5A7B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entury Gothic" panose="020B0502020202020204" pitchFamily="34" charset="0"/>
            </a:rPr>
            <a:t>2nd Terminal on Tolling – Government as counterparty</a:t>
          </a:r>
        </a:p>
      </dsp:txBody>
      <dsp:txXfrm>
        <a:off x="3420952" y="790093"/>
        <a:ext cx="2794293" cy="892515"/>
      </dsp:txXfrm>
    </dsp:sp>
    <dsp:sp modelId="{EF0C8ABF-C2F5-478E-BF51-D3DE2CEDBB0A}">
      <dsp:nvSpPr>
        <dsp:cNvPr id="0" name=""/>
        <dsp:cNvSpPr/>
      </dsp:nvSpPr>
      <dsp:spPr>
        <a:xfrm>
          <a:off x="6418799" y="741810"/>
          <a:ext cx="2890859" cy="989081"/>
        </a:xfrm>
        <a:prstGeom prst="roundRect">
          <a:avLst/>
        </a:prstGeom>
        <a:solidFill>
          <a:srgbClr val="5A7B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  <a:latin typeface="Century Gothic" panose="020B0502020202020204" pitchFamily="34" charset="0"/>
            </a:rPr>
            <a:t>Expansion of Current Terminal via TPA-private LNG suppliers</a:t>
          </a:r>
          <a:endParaRPr lang="en-US" sz="1700" kern="1200" dirty="0">
            <a:latin typeface="Century Gothic" panose="020B0502020202020204" pitchFamily="34" charset="0"/>
          </a:endParaRPr>
        </a:p>
      </dsp:txBody>
      <dsp:txXfrm>
        <a:off x="6467082" y="790093"/>
        <a:ext cx="2794293" cy="8925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4C813-B00B-43A7-B07D-7281646548D1}">
      <dsp:nvSpPr>
        <dsp:cNvPr id="0" name=""/>
        <dsp:cNvSpPr/>
      </dsp:nvSpPr>
      <dsp:spPr>
        <a:xfrm>
          <a:off x="722714" y="0"/>
          <a:ext cx="8190768" cy="2472702"/>
        </a:xfrm>
        <a:prstGeom prst="rightArrow">
          <a:avLst/>
        </a:prstGeom>
        <a:solidFill>
          <a:srgbClr val="EBF1D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B18AEC-4783-4367-A850-97BF491ABDCC}">
      <dsp:nvSpPr>
        <dsp:cNvPr id="0" name=""/>
        <dsp:cNvSpPr/>
      </dsp:nvSpPr>
      <dsp:spPr>
        <a:xfrm>
          <a:off x="326539" y="741810"/>
          <a:ext cx="2890859" cy="989081"/>
        </a:xfrm>
        <a:prstGeom prst="roundRect">
          <a:avLst/>
        </a:prstGeom>
        <a:solidFill>
          <a:srgbClr val="5A7B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entury Gothic" panose="020B0502020202020204" pitchFamily="34" charset="0"/>
            </a:rPr>
            <a:t>1</a:t>
          </a:r>
          <a:r>
            <a:rPr lang="en-US" sz="1700" kern="1200" baseline="30000" dirty="0">
              <a:latin typeface="Century Gothic" panose="020B0502020202020204" pitchFamily="34" charset="0"/>
            </a:rPr>
            <a:t>st</a:t>
          </a:r>
          <a:r>
            <a:rPr lang="en-US" sz="1700" kern="1200" dirty="0">
              <a:latin typeface="Century Gothic" panose="020B0502020202020204" pitchFamily="34" charset="0"/>
            </a:rPr>
            <a:t> FSRU Terminal on Tolling – Government as counterparty</a:t>
          </a:r>
        </a:p>
      </dsp:txBody>
      <dsp:txXfrm>
        <a:off x="374822" y="790093"/>
        <a:ext cx="2794293" cy="892515"/>
      </dsp:txXfrm>
    </dsp:sp>
    <dsp:sp modelId="{D5198C04-3C9C-4619-B851-1119B3BD4039}">
      <dsp:nvSpPr>
        <dsp:cNvPr id="0" name=""/>
        <dsp:cNvSpPr/>
      </dsp:nvSpPr>
      <dsp:spPr>
        <a:xfrm>
          <a:off x="3372669" y="741810"/>
          <a:ext cx="2890859" cy="989081"/>
        </a:xfrm>
        <a:prstGeom prst="roundRect">
          <a:avLst/>
        </a:prstGeom>
        <a:solidFill>
          <a:srgbClr val="5A7B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entury Gothic" panose="020B0502020202020204" pitchFamily="34" charset="0"/>
            </a:rPr>
            <a:t>2nd Terminal on Tolling – Government as counterparty</a:t>
          </a:r>
        </a:p>
      </dsp:txBody>
      <dsp:txXfrm>
        <a:off x="3420952" y="790093"/>
        <a:ext cx="2794293" cy="892515"/>
      </dsp:txXfrm>
    </dsp:sp>
    <dsp:sp modelId="{EF0C8ABF-C2F5-478E-BF51-D3DE2CEDBB0A}">
      <dsp:nvSpPr>
        <dsp:cNvPr id="0" name=""/>
        <dsp:cNvSpPr/>
      </dsp:nvSpPr>
      <dsp:spPr>
        <a:xfrm>
          <a:off x="6418799" y="741810"/>
          <a:ext cx="2890859" cy="989081"/>
        </a:xfrm>
        <a:prstGeom prst="roundRect">
          <a:avLst/>
        </a:prstGeom>
        <a:solidFill>
          <a:srgbClr val="5A7B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  <a:latin typeface="Century Gothic" panose="020B0502020202020204" pitchFamily="34" charset="0"/>
            </a:rPr>
            <a:t>Expansion of Current Terminal via TPA-private LNG suppliers</a:t>
          </a:r>
          <a:endParaRPr lang="en-US" sz="1700" kern="1200" dirty="0">
            <a:latin typeface="Century Gothic" panose="020B0502020202020204" pitchFamily="34" charset="0"/>
          </a:endParaRPr>
        </a:p>
      </dsp:txBody>
      <dsp:txXfrm>
        <a:off x="6467082" y="790093"/>
        <a:ext cx="2794293" cy="892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2D906-0539-474E-B37B-A4820E8AFFCF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97AAA-A275-4D6B-B5F7-73C626B420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962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97AAA-A275-4D6B-B5F7-73C626B4208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1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97AAA-A275-4D6B-B5F7-73C626B4208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95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Dominated by Long term contract.</a:t>
            </a:r>
            <a:endParaRPr lang="en-US" sz="1200" dirty="0">
              <a:latin typeface="+mn-lt"/>
            </a:endParaRPr>
          </a:p>
          <a:p>
            <a:r>
              <a:rPr lang="en-US" sz="1200" dirty="0">
                <a:latin typeface="Arial Narrow" panose="020B0606020202030204" pitchFamily="34" charset="0"/>
              </a:rPr>
              <a:t>As of now Pakistan has 4 long term RLNG contracts in place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latin typeface="Arial Narrow" panose="020B0606020202030204" pitchFamily="34" charset="0"/>
              </a:rPr>
              <a:t>Gunvor: 0.75 MTPA , expiring in Dec 2020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latin typeface="Arial Narrow" panose="020B0606020202030204" pitchFamily="34" charset="0"/>
              </a:rPr>
              <a:t>Gunvor: 0.75 MTPA , expiring in Dec 2022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latin typeface="Arial Narrow" panose="020B0606020202030204" pitchFamily="34" charset="0"/>
              </a:rPr>
              <a:t>Qatar Gas: 3.75 MTPA ( expiring in Dec 2031)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latin typeface="Arial Narrow" panose="020B0606020202030204" pitchFamily="34" charset="0"/>
              </a:rPr>
              <a:t>ENI SPA: 0.75 MTPA (expiring in Dec 2033)</a:t>
            </a:r>
            <a:endParaRPr lang="en-US" sz="1100" dirty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97AAA-A275-4D6B-B5F7-73C626B4208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47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97AAA-A275-4D6B-B5F7-73C626B4208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904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97AAA-A275-4D6B-B5F7-73C626B4208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3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97AAA-A275-4D6B-B5F7-73C626B4208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676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97AAA-A275-4D6B-B5F7-73C626B4208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593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97AAA-A275-4D6B-B5F7-73C626B4208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695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97AAA-A275-4D6B-B5F7-73C626B4208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858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97AAA-A275-4D6B-B5F7-73C626B4208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10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97AAA-A275-4D6B-B5F7-73C626B4208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267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Engro’s footprint in Pakistan, it is at the very core.</a:t>
            </a:r>
          </a:p>
          <a:p>
            <a:r>
              <a:rPr lang="en-US" dirty="0"/>
              <a:t>Vopak our global partner, major player in the terminal business. Number of terminals 67, and in business of products Petroleum products, chemicals, Gases and vegoils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97AAA-A275-4D6B-B5F7-73C626B4208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42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Forecasted from 2019-2024</a:t>
            </a:r>
          </a:p>
          <a:p>
            <a:r>
              <a:rPr lang="en-US" dirty="0"/>
              <a:t>On shore Terminals= 17 with capacity of 64 MTPA </a:t>
            </a:r>
          </a:p>
          <a:p>
            <a:r>
              <a:rPr lang="en-US" dirty="0"/>
              <a:t>Floating Terminals= 12 with capacity of  36 MTPA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97AAA-A275-4D6B-B5F7-73C626B4208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169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Long Term strategic asset: </a:t>
            </a:r>
          </a:p>
          <a:p>
            <a:pPr marL="812800" lvl="1" indent="-287020" algn="just">
              <a:lnSpc>
                <a:spcPct val="100000"/>
              </a:lnSpc>
              <a:spcBef>
                <a:spcPts val="340"/>
              </a:spcBef>
              <a:buClr>
                <a:srgbClr val="FF0000"/>
              </a:buClr>
              <a:buChar char="–"/>
              <a:tabLst>
                <a:tab pos="812800" algn="l"/>
                <a:tab pos="813435" algn="l"/>
              </a:tabLst>
            </a:pPr>
            <a:r>
              <a:rPr lang="en-US" sz="1200" spc="-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Invested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and built in Pakistan, operated by Pakistani</a:t>
            </a:r>
            <a:r>
              <a:rPr lang="en-US" sz="1200" spc="-2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workforce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812800" lvl="1" indent="-287020" algn="just">
              <a:lnSpc>
                <a:spcPct val="100000"/>
              </a:lnSpc>
              <a:spcBef>
                <a:spcPts val="340"/>
              </a:spcBef>
              <a:buClr>
                <a:srgbClr val="FF0000"/>
              </a:buClr>
              <a:buChar char="–"/>
              <a:tabLst>
                <a:tab pos="812800" algn="l"/>
                <a:tab pos="813435" algn="l"/>
              </a:tabLst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Significant investment in a </a:t>
            </a:r>
            <a:r>
              <a:rPr lang="en-US" sz="1200" spc="-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physical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assets in Pakistan </a:t>
            </a:r>
            <a:r>
              <a:rPr lang="en-US" sz="120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vs </a:t>
            </a:r>
            <a:r>
              <a:rPr lang="en-US" sz="1200" spc="-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FSRU-based</a:t>
            </a:r>
            <a:r>
              <a:rPr lang="en-US" sz="1200" spc="-19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terminal</a:t>
            </a:r>
          </a:p>
          <a:p>
            <a:r>
              <a:rPr lang="en-US" dirty="0"/>
              <a:t>Modular Expansion</a:t>
            </a:r>
          </a:p>
          <a:p>
            <a:pPr marL="869315" lvl="1" indent="-343535" algn="just">
              <a:buClr>
                <a:srgbClr val="FF0000"/>
              </a:buClr>
              <a:buFont typeface="Arial" panose="020B0604020202020204" pitchFamily="34" charset="0"/>
              <a:buChar char="–"/>
              <a:tabLst>
                <a:tab pos="412115" algn="l"/>
                <a:tab pos="412750" algn="l"/>
              </a:tabLst>
            </a:pPr>
            <a:r>
              <a:rPr lang="en-US" sz="1200" spc="-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Modular expansion possible with uninterrupted regas - Extra storage, extra regas, or both</a:t>
            </a:r>
          </a:p>
          <a:p>
            <a:pPr marL="869315" lvl="1" indent="-343535" algn="just">
              <a:buClr>
                <a:srgbClr val="FF0000"/>
              </a:buClr>
              <a:buFont typeface="Arial" panose="020B0604020202020204" pitchFamily="34" charset="0"/>
              <a:buChar char="–"/>
              <a:tabLst>
                <a:tab pos="412115" algn="l"/>
                <a:tab pos="412750" algn="l"/>
              </a:tabLst>
            </a:pPr>
            <a:r>
              <a:rPr lang="en-US" sz="1200" spc="-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Additional storage beyond 480,000 m3  (Phase 3) would require land reclamation adjacent to the planned site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97AAA-A275-4D6B-B5F7-73C626B4208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0532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97AAA-A275-4D6B-B5F7-73C626B4208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7672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97AAA-A275-4D6B-B5F7-73C626B4208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8342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97AAA-A275-4D6B-B5F7-73C626B4208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33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97AAA-A275-4D6B-B5F7-73C626B4208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059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97AAA-A275-4D6B-B5F7-73C626B4208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386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 Narrow" panose="020B0606020202030204" pitchFamily="34" charset="0"/>
              </a:rPr>
              <a:t>5  Gas based Power plants were added with total gas consumption of  around 400 mmscfd  between 2002-2005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97AAA-A275-4D6B-B5F7-73C626B420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015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97AAA-A275-4D6B-B5F7-73C626B4208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036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97AAA-A275-4D6B-B5F7-73C626B4208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01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CE986-FAB3-4F4C-A883-D2117F63148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949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Haveli (1230 MW), Balloki ( 1223 MW), and Bhikki (1180 MW)</a:t>
            </a:r>
          </a:p>
          <a:p>
            <a:r>
              <a:rPr lang="en-US" dirty="0"/>
              <a:t>3.5 GW- KAPCO, FKPCL, Rousch, Nandipur, Halmore, Orient Power, Saif, sapphire </a:t>
            </a:r>
          </a:p>
          <a:p>
            <a:r>
              <a:rPr lang="en-US" dirty="0"/>
              <a:t>Add pipeline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97AAA-A275-4D6B-B5F7-73C626B4208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933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85C8F-39AA-4FD2-BCE0-575F6E710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E56477-5CC8-4B23-9CB8-053774643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CB9CA-9605-4B1A-859C-8AEB17C4F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44A3-EA83-490F-98FF-927BC3E4B44D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3B4FE-0A59-49F1-B7D2-0E13892CF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D108F-5D8E-4051-A5C9-D84158315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1915-91D1-4274-97F3-E4C5B05A65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98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720B3-55F7-4963-8884-CC875D95B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00E323-4D3A-4D36-9B0E-19FAB8B95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CDBDB-B788-4AEB-B22B-A5D190874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44A3-EA83-490F-98FF-927BC3E4B44D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2C3D8-FFB0-4CF0-8B0F-F6F957136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D0308-878F-4A22-B56A-744AD94E1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1915-91D1-4274-97F3-E4C5B05A65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23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A6E4C-89BC-4470-8D4D-E7F9D7257D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F1197E-E8D6-4873-B04A-2E8E6A510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2FB71-E20D-42D0-9D82-592A2BF02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44A3-EA83-490F-98FF-927BC3E4B44D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1A27B-268C-4AF6-846D-50EA9F427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F4C11-B0B2-4060-B349-E5EBB184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1915-91D1-4274-97F3-E4C5B05A65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6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E57B1-F047-E94B-9473-0C0E7543E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304" y="2815840"/>
            <a:ext cx="4718232" cy="1311128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614E4F2-5814-5C42-9181-CE3B6C024C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9294" y="859078"/>
            <a:ext cx="1576659" cy="10648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53E5EF9-E490-1D4D-A550-E8A93BA088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821"/>
          <a:stretch/>
        </p:blipFill>
        <p:spPr>
          <a:xfrm>
            <a:off x="5621716" y="671211"/>
            <a:ext cx="6570284" cy="6199090"/>
          </a:xfrm>
          <a:prstGeom prst="rect">
            <a:avLst/>
          </a:prstGeom>
        </p:spPr>
      </p:pic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302972E-8245-5641-8911-3DF1090347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56244" y="658910"/>
            <a:ext cx="6135757" cy="4091262"/>
          </a:xfrm>
          <a:custGeom>
            <a:avLst/>
            <a:gdLst>
              <a:gd name="connsiteX0" fmla="*/ 4440099 w 6135757"/>
              <a:gd name="connsiteY0" fmla="*/ 0 h 4091262"/>
              <a:gd name="connsiteX1" fmla="*/ 6101370 w 6135757"/>
              <a:gd name="connsiteY1" fmla="*/ 1147001 h 4091262"/>
              <a:gd name="connsiteX2" fmla="*/ 6135757 w 6135757"/>
              <a:gd name="connsiteY2" fmla="*/ 1171241 h 4091262"/>
              <a:gd name="connsiteX3" fmla="*/ 6135757 w 6135757"/>
              <a:gd name="connsiteY3" fmla="*/ 2787470 h 4091262"/>
              <a:gd name="connsiteX4" fmla="*/ 5679079 w 6135757"/>
              <a:gd name="connsiteY4" fmla="*/ 2845902 h 4091262"/>
              <a:gd name="connsiteX5" fmla="*/ 2410691 w 6135757"/>
              <a:gd name="connsiteY5" fmla="*/ 4091262 h 4091262"/>
              <a:gd name="connsiteX6" fmla="*/ 0 w 6135757"/>
              <a:gd name="connsiteY6" fmla="*/ 1763688 h 4091262"/>
              <a:gd name="connsiteX7" fmla="*/ 4440099 w 6135757"/>
              <a:gd name="connsiteY7" fmla="*/ 0 h 409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5757" h="4091262">
                <a:moveTo>
                  <a:pt x="4440099" y="0"/>
                </a:moveTo>
                <a:cubicBezTo>
                  <a:pt x="4440099" y="0"/>
                  <a:pt x="5184511" y="503016"/>
                  <a:pt x="6101370" y="1147001"/>
                </a:cubicBezTo>
                <a:lnTo>
                  <a:pt x="6135757" y="1171241"/>
                </a:lnTo>
                <a:lnTo>
                  <a:pt x="6135757" y="2787470"/>
                </a:lnTo>
                <a:lnTo>
                  <a:pt x="5679079" y="2845902"/>
                </a:lnTo>
                <a:cubicBezTo>
                  <a:pt x="4577075" y="3009448"/>
                  <a:pt x="3336993" y="3360382"/>
                  <a:pt x="2410691" y="4091262"/>
                </a:cubicBezTo>
                <a:cubicBezTo>
                  <a:pt x="2410691" y="4091262"/>
                  <a:pt x="1894114" y="2865114"/>
                  <a:pt x="0" y="1763688"/>
                </a:cubicBezTo>
                <a:cubicBezTo>
                  <a:pt x="0" y="1763688"/>
                  <a:pt x="1765849" y="500648"/>
                  <a:pt x="4440099" y="0"/>
                </a:cubicBezTo>
                <a:close/>
              </a:path>
            </a:pathLst>
          </a:custGeom>
          <a:noFill/>
          <a:ln w="25400">
            <a:noFill/>
          </a:ln>
        </p:spPr>
        <p:txBody>
          <a:bodyPr wrap="square" tIns="720000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Select picture for background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65060C-9BFE-EC40-AA37-025A2564A5A5}"/>
              </a:ext>
            </a:extLst>
          </p:cNvPr>
          <p:cNvSpPr txBox="1"/>
          <p:nvPr userDrawn="1"/>
        </p:nvSpPr>
        <p:spPr>
          <a:xfrm>
            <a:off x="360525" y="6524625"/>
            <a:ext cx="968214" cy="33337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lang="en-US" sz="1050" b="0" dirty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www.engro.com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350C4CE-5E92-C34F-A59A-3C7219F7B4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415" y="4126968"/>
            <a:ext cx="2216587" cy="460296"/>
          </a:xfrm>
          <a:solidFill>
            <a:schemeClr val="accent2"/>
          </a:solidFill>
        </p:spPr>
        <p:txBody>
          <a:bodyPr wrap="none" lIns="180000" tIns="108000" rIns="180000" bIns="72000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79266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A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538DD38-65B2-4FCD-B200-3F0992E6EE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9250" y="858838"/>
            <a:ext cx="4710286" cy="10652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E57B1-F047-E94B-9473-0C0E7543E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304" y="2815840"/>
            <a:ext cx="4718232" cy="1311128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53E5EF9-E490-1D4D-A550-E8A93BA088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821"/>
          <a:stretch/>
        </p:blipFill>
        <p:spPr>
          <a:xfrm>
            <a:off x="5621716" y="671211"/>
            <a:ext cx="6570284" cy="6199090"/>
          </a:xfrm>
          <a:prstGeom prst="rect">
            <a:avLst/>
          </a:prstGeom>
        </p:spPr>
      </p:pic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302972E-8245-5641-8911-3DF1090347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56244" y="658910"/>
            <a:ext cx="6135757" cy="4091262"/>
          </a:xfrm>
          <a:custGeom>
            <a:avLst/>
            <a:gdLst>
              <a:gd name="connsiteX0" fmla="*/ 4440099 w 6135757"/>
              <a:gd name="connsiteY0" fmla="*/ 0 h 4091262"/>
              <a:gd name="connsiteX1" fmla="*/ 6101370 w 6135757"/>
              <a:gd name="connsiteY1" fmla="*/ 1147001 h 4091262"/>
              <a:gd name="connsiteX2" fmla="*/ 6135757 w 6135757"/>
              <a:gd name="connsiteY2" fmla="*/ 1171241 h 4091262"/>
              <a:gd name="connsiteX3" fmla="*/ 6135757 w 6135757"/>
              <a:gd name="connsiteY3" fmla="*/ 2787470 h 4091262"/>
              <a:gd name="connsiteX4" fmla="*/ 5679079 w 6135757"/>
              <a:gd name="connsiteY4" fmla="*/ 2845902 h 4091262"/>
              <a:gd name="connsiteX5" fmla="*/ 2410691 w 6135757"/>
              <a:gd name="connsiteY5" fmla="*/ 4091262 h 4091262"/>
              <a:gd name="connsiteX6" fmla="*/ 0 w 6135757"/>
              <a:gd name="connsiteY6" fmla="*/ 1763688 h 4091262"/>
              <a:gd name="connsiteX7" fmla="*/ 4440099 w 6135757"/>
              <a:gd name="connsiteY7" fmla="*/ 0 h 409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5757" h="4091262">
                <a:moveTo>
                  <a:pt x="4440099" y="0"/>
                </a:moveTo>
                <a:cubicBezTo>
                  <a:pt x="4440099" y="0"/>
                  <a:pt x="5184511" y="503016"/>
                  <a:pt x="6101370" y="1147001"/>
                </a:cubicBezTo>
                <a:lnTo>
                  <a:pt x="6135757" y="1171241"/>
                </a:lnTo>
                <a:lnTo>
                  <a:pt x="6135757" y="2787470"/>
                </a:lnTo>
                <a:lnTo>
                  <a:pt x="5679079" y="2845902"/>
                </a:lnTo>
                <a:cubicBezTo>
                  <a:pt x="4577075" y="3009448"/>
                  <a:pt x="3336993" y="3360382"/>
                  <a:pt x="2410691" y="4091262"/>
                </a:cubicBezTo>
                <a:cubicBezTo>
                  <a:pt x="2410691" y="4091262"/>
                  <a:pt x="1894114" y="2865114"/>
                  <a:pt x="0" y="1763688"/>
                </a:cubicBezTo>
                <a:cubicBezTo>
                  <a:pt x="0" y="1763688"/>
                  <a:pt x="1765849" y="500648"/>
                  <a:pt x="4440099" y="0"/>
                </a:cubicBezTo>
                <a:close/>
              </a:path>
            </a:pathLst>
          </a:custGeom>
          <a:noFill/>
          <a:ln w="25400">
            <a:noFill/>
          </a:ln>
        </p:spPr>
        <p:txBody>
          <a:bodyPr wrap="square" tIns="720000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Select picture for background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65060C-9BFE-EC40-AA37-025A2564A5A5}"/>
              </a:ext>
            </a:extLst>
          </p:cNvPr>
          <p:cNvSpPr txBox="1"/>
          <p:nvPr userDrawn="1"/>
        </p:nvSpPr>
        <p:spPr>
          <a:xfrm>
            <a:off x="360525" y="6524625"/>
            <a:ext cx="968214" cy="33337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lang="en-US" sz="1050" b="0" dirty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www.engro.com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350C4CE-5E92-C34F-A59A-3C7219F7B4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415" y="4126968"/>
            <a:ext cx="2216587" cy="460296"/>
          </a:xfrm>
          <a:solidFill>
            <a:schemeClr val="accent2"/>
          </a:solidFill>
        </p:spPr>
        <p:txBody>
          <a:bodyPr wrap="none" lIns="180000" tIns="108000" rIns="180000" bIns="72000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07670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CF51C6-3AE4-A24C-BB99-12B472ECAB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94" y="859078"/>
            <a:ext cx="1576747" cy="10648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AA81CD-1455-724D-9174-24953EE257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821"/>
          <a:stretch/>
        </p:blipFill>
        <p:spPr>
          <a:xfrm>
            <a:off x="5621716" y="671211"/>
            <a:ext cx="6570284" cy="619909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9848209-C302-6A49-836A-B9F5650256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56244" y="658910"/>
            <a:ext cx="6135757" cy="4091262"/>
          </a:xfrm>
          <a:custGeom>
            <a:avLst/>
            <a:gdLst>
              <a:gd name="connsiteX0" fmla="*/ 4440099 w 6135757"/>
              <a:gd name="connsiteY0" fmla="*/ 0 h 4091262"/>
              <a:gd name="connsiteX1" fmla="*/ 6101370 w 6135757"/>
              <a:gd name="connsiteY1" fmla="*/ 1147001 h 4091262"/>
              <a:gd name="connsiteX2" fmla="*/ 6135757 w 6135757"/>
              <a:gd name="connsiteY2" fmla="*/ 1171241 h 4091262"/>
              <a:gd name="connsiteX3" fmla="*/ 6135757 w 6135757"/>
              <a:gd name="connsiteY3" fmla="*/ 2787470 h 4091262"/>
              <a:gd name="connsiteX4" fmla="*/ 5679079 w 6135757"/>
              <a:gd name="connsiteY4" fmla="*/ 2845902 h 4091262"/>
              <a:gd name="connsiteX5" fmla="*/ 2410691 w 6135757"/>
              <a:gd name="connsiteY5" fmla="*/ 4091262 h 4091262"/>
              <a:gd name="connsiteX6" fmla="*/ 0 w 6135757"/>
              <a:gd name="connsiteY6" fmla="*/ 1763688 h 4091262"/>
              <a:gd name="connsiteX7" fmla="*/ 4440099 w 6135757"/>
              <a:gd name="connsiteY7" fmla="*/ 0 h 409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5757" h="4091262">
                <a:moveTo>
                  <a:pt x="4440099" y="0"/>
                </a:moveTo>
                <a:cubicBezTo>
                  <a:pt x="4440099" y="0"/>
                  <a:pt x="5184511" y="503016"/>
                  <a:pt x="6101370" y="1147001"/>
                </a:cubicBezTo>
                <a:lnTo>
                  <a:pt x="6135757" y="1171241"/>
                </a:lnTo>
                <a:lnTo>
                  <a:pt x="6135757" y="2787470"/>
                </a:lnTo>
                <a:lnTo>
                  <a:pt x="5679079" y="2845902"/>
                </a:lnTo>
                <a:cubicBezTo>
                  <a:pt x="4577075" y="3009448"/>
                  <a:pt x="3336993" y="3360382"/>
                  <a:pt x="2410691" y="4091262"/>
                </a:cubicBezTo>
                <a:cubicBezTo>
                  <a:pt x="2410691" y="4091262"/>
                  <a:pt x="1894114" y="2865114"/>
                  <a:pt x="0" y="1763688"/>
                </a:cubicBezTo>
                <a:cubicBezTo>
                  <a:pt x="0" y="1763688"/>
                  <a:pt x="1765849" y="500648"/>
                  <a:pt x="4440099" y="0"/>
                </a:cubicBezTo>
                <a:close/>
              </a:path>
            </a:pathLst>
          </a:custGeom>
          <a:noFill/>
          <a:ln w="25400">
            <a:noFill/>
          </a:ln>
        </p:spPr>
        <p:txBody>
          <a:bodyPr wrap="square" tIns="720000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Select picture for background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59EDAA-E1B1-3045-81B0-DDFBCA6AA240}"/>
              </a:ext>
            </a:extLst>
          </p:cNvPr>
          <p:cNvSpPr txBox="1"/>
          <p:nvPr userDrawn="1"/>
        </p:nvSpPr>
        <p:spPr>
          <a:xfrm>
            <a:off x="360525" y="6524625"/>
            <a:ext cx="968214" cy="33337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lang="en-US" sz="1050" b="0" dirty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www.engro.com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7B5F782-425F-7F4C-956A-7C50FCE2B0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304" y="2759368"/>
            <a:ext cx="4718232" cy="1367600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9F1A652-7712-2E4F-973E-5E99FA6CAA2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415" y="4126968"/>
            <a:ext cx="2216587" cy="460296"/>
          </a:xfrm>
          <a:solidFill>
            <a:schemeClr val="tx2"/>
          </a:solidFill>
        </p:spPr>
        <p:txBody>
          <a:bodyPr wrap="none" lIns="180000" tIns="108000" rIns="180000" bIns="72000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73193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2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- [ ] Two different  logos + title + - [ ] 2 logos +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355245-D09B-2E45-8E07-357CCE3510F2}"/>
              </a:ext>
            </a:extLst>
          </p:cNvPr>
          <p:cNvCxnSpPr/>
          <p:nvPr userDrawn="1"/>
        </p:nvCxnSpPr>
        <p:spPr>
          <a:xfrm>
            <a:off x="2295747" y="758613"/>
            <a:ext cx="0" cy="132499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053E5EF9-E490-1D4D-A550-E8A93BA088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821"/>
          <a:stretch/>
        </p:blipFill>
        <p:spPr>
          <a:xfrm>
            <a:off x="5621716" y="671211"/>
            <a:ext cx="6570284" cy="619909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302972E-8245-5641-8911-3DF1090347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56244" y="658910"/>
            <a:ext cx="6135757" cy="4091262"/>
          </a:xfrm>
          <a:custGeom>
            <a:avLst/>
            <a:gdLst>
              <a:gd name="connsiteX0" fmla="*/ 4440099 w 6135757"/>
              <a:gd name="connsiteY0" fmla="*/ 0 h 4091262"/>
              <a:gd name="connsiteX1" fmla="*/ 6101370 w 6135757"/>
              <a:gd name="connsiteY1" fmla="*/ 1147001 h 4091262"/>
              <a:gd name="connsiteX2" fmla="*/ 6135757 w 6135757"/>
              <a:gd name="connsiteY2" fmla="*/ 1171241 h 4091262"/>
              <a:gd name="connsiteX3" fmla="*/ 6135757 w 6135757"/>
              <a:gd name="connsiteY3" fmla="*/ 2787470 h 4091262"/>
              <a:gd name="connsiteX4" fmla="*/ 5679079 w 6135757"/>
              <a:gd name="connsiteY4" fmla="*/ 2845902 h 4091262"/>
              <a:gd name="connsiteX5" fmla="*/ 2410691 w 6135757"/>
              <a:gd name="connsiteY5" fmla="*/ 4091262 h 4091262"/>
              <a:gd name="connsiteX6" fmla="*/ 0 w 6135757"/>
              <a:gd name="connsiteY6" fmla="*/ 1763688 h 4091262"/>
              <a:gd name="connsiteX7" fmla="*/ 4440099 w 6135757"/>
              <a:gd name="connsiteY7" fmla="*/ 0 h 409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5757" h="4091262">
                <a:moveTo>
                  <a:pt x="4440099" y="0"/>
                </a:moveTo>
                <a:cubicBezTo>
                  <a:pt x="4440099" y="0"/>
                  <a:pt x="5184511" y="503016"/>
                  <a:pt x="6101370" y="1147001"/>
                </a:cubicBezTo>
                <a:lnTo>
                  <a:pt x="6135757" y="1171241"/>
                </a:lnTo>
                <a:lnTo>
                  <a:pt x="6135757" y="2787470"/>
                </a:lnTo>
                <a:lnTo>
                  <a:pt x="5679079" y="2845902"/>
                </a:lnTo>
                <a:cubicBezTo>
                  <a:pt x="4577075" y="3009448"/>
                  <a:pt x="3336993" y="3360382"/>
                  <a:pt x="2410691" y="4091262"/>
                </a:cubicBezTo>
                <a:cubicBezTo>
                  <a:pt x="2410691" y="4091262"/>
                  <a:pt x="1894114" y="2865114"/>
                  <a:pt x="0" y="1763688"/>
                </a:cubicBezTo>
                <a:cubicBezTo>
                  <a:pt x="0" y="1763688"/>
                  <a:pt x="1765849" y="500648"/>
                  <a:pt x="4440099" y="0"/>
                </a:cubicBezTo>
                <a:close/>
              </a:path>
            </a:pathLst>
          </a:custGeom>
          <a:noFill/>
          <a:ln w="25400">
            <a:noFill/>
          </a:ln>
        </p:spPr>
        <p:txBody>
          <a:bodyPr wrap="square" tIns="720000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Select picture for background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DA4DEA8-E3AB-5C4A-B763-52745B87B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304" y="2815840"/>
            <a:ext cx="4718232" cy="1311128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C622049A-900C-3140-BEF2-A9B61481B9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9294" y="859078"/>
            <a:ext cx="1576659" cy="106481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C8C9382-686E-EB4F-9811-8C0D64EAF4FA}"/>
              </a:ext>
            </a:extLst>
          </p:cNvPr>
          <p:cNvSpPr txBox="1"/>
          <p:nvPr userDrawn="1"/>
        </p:nvSpPr>
        <p:spPr>
          <a:xfrm>
            <a:off x="360525" y="6524625"/>
            <a:ext cx="968214" cy="33337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lang="en-US" sz="1050" b="0" dirty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www.engro.com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5FB6F418-FD27-C24B-9D54-7B7FADF5A1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415" y="4126968"/>
            <a:ext cx="2216587" cy="460296"/>
          </a:xfrm>
          <a:solidFill>
            <a:schemeClr val="accent2"/>
          </a:solidFill>
        </p:spPr>
        <p:txBody>
          <a:bodyPr wrap="none" lIns="180000" tIns="108000" rIns="180000" bIns="72000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9A0AE017-CE26-2043-A13F-DDE040F1BDC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2488133" y="874346"/>
            <a:ext cx="2160000" cy="1080000"/>
          </a:xfrm>
        </p:spPr>
        <p:txBody>
          <a:bodyPr wrap="square" lIns="360000" rIns="360000" bIns="720000" anchor="ctr"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74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- [ ] Two different  logos + title + - [ ] 2 logos +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E57B1-F047-E94B-9473-0C0E7543E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654" y="744537"/>
            <a:ext cx="5582876" cy="1311128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0022BF8-3B67-7042-A031-BE876A632C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10654" y="2147740"/>
            <a:ext cx="5582876" cy="426592"/>
          </a:xfrm>
        </p:spPr>
        <p:txBody>
          <a:bodyPr wrap="square">
            <a:spAutoFit/>
          </a:bodyPr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9ADB7C-074C-9940-96BD-EB19A3D29B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879"/>
          <a:stretch/>
        </p:blipFill>
        <p:spPr>
          <a:xfrm>
            <a:off x="1325288" y="3255028"/>
            <a:ext cx="8739584" cy="3602972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18E345D-E92A-F744-BF26-E0D6BF483B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59815" y="3242728"/>
            <a:ext cx="8284554" cy="3615273"/>
          </a:xfrm>
          <a:custGeom>
            <a:avLst/>
            <a:gdLst>
              <a:gd name="connsiteX0" fmla="*/ 4440100 w 8284554"/>
              <a:gd name="connsiteY0" fmla="*/ 0 h 3615273"/>
              <a:gd name="connsiteX1" fmla="*/ 8284554 w 8284554"/>
              <a:gd name="connsiteY1" fmla="*/ 2735121 h 3615273"/>
              <a:gd name="connsiteX2" fmla="*/ 3270969 w 8284554"/>
              <a:gd name="connsiteY2" fmla="*/ 3553350 h 3615273"/>
              <a:gd name="connsiteX3" fmla="*/ 3152866 w 8284554"/>
              <a:gd name="connsiteY3" fmla="*/ 3615273 h 3615273"/>
              <a:gd name="connsiteX4" fmla="*/ 2125579 w 8284554"/>
              <a:gd name="connsiteY4" fmla="*/ 3615273 h 3615273"/>
              <a:gd name="connsiteX5" fmla="*/ 2041966 w 8284554"/>
              <a:gd name="connsiteY5" fmla="*/ 3500307 h 3615273"/>
              <a:gd name="connsiteX6" fmla="*/ 0 w 8284554"/>
              <a:gd name="connsiteY6" fmla="*/ 1763688 h 3615273"/>
              <a:gd name="connsiteX7" fmla="*/ 4440100 w 8284554"/>
              <a:gd name="connsiteY7" fmla="*/ 0 h 361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4554" h="3615273">
                <a:moveTo>
                  <a:pt x="4440100" y="0"/>
                </a:moveTo>
                <a:cubicBezTo>
                  <a:pt x="4440100" y="0"/>
                  <a:pt x="6792807" y="1589778"/>
                  <a:pt x="8284554" y="2735121"/>
                </a:cubicBezTo>
                <a:cubicBezTo>
                  <a:pt x="8284554" y="2735121"/>
                  <a:pt x="5408406" y="2494376"/>
                  <a:pt x="3270969" y="3553350"/>
                </a:cubicBezTo>
                <a:lnTo>
                  <a:pt x="3152866" y="3615273"/>
                </a:lnTo>
                <a:lnTo>
                  <a:pt x="2125579" y="3615273"/>
                </a:lnTo>
                <a:lnTo>
                  <a:pt x="2041966" y="3500307"/>
                </a:lnTo>
                <a:cubicBezTo>
                  <a:pt x="1695017" y="3042255"/>
                  <a:pt x="1065440" y="2383240"/>
                  <a:pt x="0" y="1763688"/>
                </a:cubicBezTo>
                <a:cubicBezTo>
                  <a:pt x="0" y="1763688"/>
                  <a:pt x="1765849" y="500648"/>
                  <a:pt x="4440100" y="0"/>
                </a:cubicBezTo>
                <a:close/>
              </a:path>
            </a:pathLst>
          </a:custGeom>
          <a:noFill/>
          <a:ln w="25400">
            <a:noFill/>
          </a:ln>
        </p:spPr>
        <p:txBody>
          <a:bodyPr wrap="square" tIns="720000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Select picture for background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F9C47EF-38D3-3947-8A59-B4BEA6976B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9294" y="859078"/>
            <a:ext cx="1576659" cy="1064816"/>
          </a:xfrm>
          <a:prstGeom prst="rect">
            <a:avLst/>
          </a:prstGeom>
        </p:spPr>
      </p:pic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F3683C4-5D03-FE46-BA5F-7AF7B51AC58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220403" y="874346"/>
            <a:ext cx="2160000" cy="1080000"/>
          </a:xfrm>
        </p:spPr>
        <p:txBody>
          <a:bodyPr wrap="square" lIns="360000" rIns="360000" bIns="720000" anchor="ctr"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571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3A3AC3A-9180-D942-AA55-B1289E41F3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38274" y="4229271"/>
            <a:ext cx="10393363" cy="426592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88B44A-8B2F-304E-B2A8-62CC0619EAF9}"/>
              </a:ext>
            </a:extLst>
          </p:cNvPr>
          <p:cNvCxnSpPr>
            <a:cxnSpLocks/>
          </p:cNvCxnSpPr>
          <p:nvPr userDrawn="1"/>
        </p:nvCxnSpPr>
        <p:spPr>
          <a:xfrm>
            <a:off x="1455208" y="4134129"/>
            <a:ext cx="1037643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2BE43182-D913-564D-A3B9-03441F448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275" y="3375926"/>
            <a:ext cx="10393363" cy="758203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349A94C-40A1-F14E-A248-181DBCB304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6685" y="917693"/>
            <a:ext cx="2043392" cy="13800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1687A9-04C8-6D44-8BE0-62577A709615}"/>
              </a:ext>
            </a:extLst>
          </p:cNvPr>
          <p:cNvSpPr txBox="1"/>
          <p:nvPr userDrawn="1"/>
        </p:nvSpPr>
        <p:spPr>
          <a:xfrm>
            <a:off x="360525" y="6524625"/>
            <a:ext cx="968214" cy="33337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lang="en-US" sz="1050" b="0" dirty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www.engro.com</a:t>
            </a:r>
          </a:p>
        </p:txBody>
      </p:sp>
    </p:spTree>
    <p:extLst>
      <p:ext uri="{BB962C8B-B14F-4D97-AF65-F5344CB8AC3E}">
        <p14:creationId xmlns:p14="http://schemas.microsoft.com/office/powerpoint/2010/main" val="1520787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A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E5CC605-F1B0-A449-B639-D57A1ACB23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6668" y="4229271"/>
            <a:ext cx="11484970" cy="426592"/>
          </a:xfr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30C8DD1-CC4B-5149-B19D-6D2710C495E8}"/>
              </a:ext>
            </a:extLst>
          </p:cNvPr>
          <p:cNvCxnSpPr>
            <a:cxnSpLocks/>
          </p:cNvCxnSpPr>
          <p:nvPr userDrawn="1"/>
        </p:nvCxnSpPr>
        <p:spPr>
          <a:xfrm>
            <a:off x="361861" y="4134129"/>
            <a:ext cx="11469777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BD556587-ABD2-384B-AE9B-CA0B6D89B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620" y="3429000"/>
            <a:ext cx="11495018" cy="705129"/>
          </a:xfrm>
          <a:prstGeom prst="rect">
            <a:avLst/>
          </a:prstGeom>
        </p:spPr>
        <p:txBody>
          <a:bodyPr wrap="square" anchor="b" anchorCtr="0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38C185D-983C-B04C-A364-C371A96972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9598" y="843688"/>
            <a:ext cx="2043392" cy="1380030"/>
          </a:xfrm>
          <a:prstGeom prst="rect">
            <a:avLst/>
          </a:prstGeom>
        </p:spPr>
      </p:pic>
      <p:sp>
        <p:nvSpPr>
          <p:cNvPr id="25" name="Text Placeholder 48">
            <a:extLst>
              <a:ext uri="{FF2B5EF4-FFF2-40B4-BE49-F238E27FC236}">
                <a16:creationId xmlns:a16="http://schemas.microsoft.com/office/drawing/2014/main" id="{7F7292E7-577B-8E42-BEE8-B50CE81510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076267"/>
            <a:ext cx="12192000" cy="257591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84000">
                <a:schemeClr val="accent4"/>
              </a:gs>
            </a:gsLst>
            <a:lin ang="10800000" scaled="1"/>
            <a:tileRect/>
          </a:gradFill>
        </p:spPr>
        <p:txBody>
          <a:bodyPr wrap="square" lIns="360000" tIns="54000" rIns="540000" bIns="36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smtClean="0">
                <a:solidFill>
                  <a:schemeClr val="bg1"/>
                </a:solidFill>
                <a:effectLst/>
                <a:latin typeface="Helvetica" pitchFamily="2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Presentation Title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C06C61-35E1-4846-A037-C192C3DEAEAB}"/>
              </a:ext>
            </a:extLst>
          </p:cNvPr>
          <p:cNvSpPr txBox="1"/>
          <p:nvPr userDrawn="1"/>
        </p:nvSpPr>
        <p:spPr>
          <a:xfrm>
            <a:off x="360525" y="6524625"/>
            <a:ext cx="968214" cy="33337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lang="en-US" sz="1050" b="0" dirty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www.engro.com</a:t>
            </a:r>
          </a:p>
        </p:txBody>
      </p:sp>
    </p:spTree>
    <p:extLst>
      <p:ext uri="{BB962C8B-B14F-4D97-AF65-F5344CB8AC3E}">
        <p14:creationId xmlns:p14="http://schemas.microsoft.com/office/powerpoint/2010/main" val="65390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A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5960892-CF62-FD48-BA85-DB546EFE5E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45" b="20610"/>
          <a:stretch/>
        </p:blipFill>
        <p:spPr>
          <a:xfrm>
            <a:off x="-12700" y="1923814"/>
            <a:ext cx="7083852" cy="4921486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E06942-612D-D348-BF3E-4AE73E0CEB8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2699" y="1911513"/>
            <a:ext cx="7063349" cy="4091262"/>
          </a:xfrm>
          <a:custGeom>
            <a:avLst/>
            <a:gdLst>
              <a:gd name="connsiteX0" fmla="*/ 3218895 w 7063349"/>
              <a:gd name="connsiteY0" fmla="*/ 0 h 4091262"/>
              <a:gd name="connsiteX1" fmla="*/ 7063349 w 7063349"/>
              <a:gd name="connsiteY1" fmla="*/ 2735121 h 4091262"/>
              <a:gd name="connsiteX2" fmla="*/ 1189486 w 7063349"/>
              <a:gd name="connsiteY2" fmla="*/ 4091262 h 4091262"/>
              <a:gd name="connsiteX3" fmla="*/ 177226 w 7063349"/>
              <a:gd name="connsiteY3" fmla="*/ 2791589 h 4091262"/>
              <a:gd name="connsiteX4" fmla="*/ 0 w 7063349"/>
              <a:gd name="connsiteY4" fmla="*/ 2632770 h 4091262"/>
              <a:gd name="connsiteX5" fmla="*/ 0 w 7063349"/>
              <a:gd name="connsiteY5" fmla="*/ 1067703 h 4091262"/>
              <a:gd name="connsiteX6" fmla="*/ 302365 w 7063349"/>
              <a:gd name="connsiteY6" fmla="*/ 925270 h 4091262"/>
              <a:gd name="connsiteX7" fmla="*/ 3218895 w 7063349"/>
              <a:gd name="connsiteY7" fmla="*/ 0 h 409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3349" h="4091262">
                <a:moveTo>
                  <a:pt x="3218895" y="0"/>
                </a:moveTo>
                <a:cubicBezTo>
                  <a:pt x="3218895" y="0"/>
                  <a:pt x="5571602" y="1589778"/>
                  <a:pt x="7063349" y="2735121"/>
                </a:cubicBezTo>
                <a:cubicBezTo>
                  <a:pt x="7063349" y="2735121"/>
                  <a:pt x="3306747" y="2420678"/>
                  <a:pt x="1189486" y="4091262"/>
                </a:cubicBezTo>
                <a:cubicBezTo>
                  <a:pt x="1189486" y="4091262"/>
                  <a:pt x="945323" y="3511715"/>
                  <a:pt x="177226" y="2791589"/>
                </a:cubicBezTo>
                <a:lnTo>
                  <a:pt x="0" y="2632770"/>
                </a:lnTo>
                <a:lnTo>
                  <a:pt x="0" y="1067703"/>
                </a:lnTo>
                <a:lnTo>
                  <a:pt x="302365" y="925270"/>
                </a:lnTo>
                <a:cubicBezTo>
                  <a:pt x="1052799" y="583994"/>
                  <a:pt x="2048910" y="219034"/>
                  <a:pt x="3218895" y="0"/>
                </a:cubicBezTo>
                <a:close/>
              </a:path>
            </a:pathLst>
          </a:custGeom>
          <a:noFill/>
          <a:ln w="25400">
            <a:noFill/>
          </a:ln>
        </p:spPr>
        <p:txBody>
          <a:bodyPr wrap="square" tIns="720000" rIns="90000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Select picture for background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C40A4F-55C1-D240-BEFA-1626692A4C35}"/>
              </a:ext>
            </a:extLst>
          </p:cNvPr>
          <p:cNvSpPr txBox="1"/>
          <p:nvPr userDrawn="1"/>
        </p:nvSpPr>
        <p:spPr>
          <a:xfrm>
            <a:off x="360525" y="6524625"/>
            <a:ext cx="968214" cy="33337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lang="en-US" sz="1050" b="0" dirty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>
                <a:solidFill>
                  <a:schemeClr val="bg1"/>
                </a:solidFill>
              </a:rPr>
              <a:t>www.engro.com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5D5FCEC-6B81-C94F-B946-C41E3912FE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3392" y="1068988"/>
            <a:ext cx="5958246" cy="1311128"/>
          </a:xfrm>
          <a:prstGeom prst="rect">
            <a:avLst/>
          </a:prstGeom>
        </p:spPr>
        <p:txBody>
          <a:bodyPr anchor="b" anchorCtr="0"/>
          <a:lstStyle>
            <a:lvl1pPr algn="l">
              <a:defRPr sz="4400"/>
            </a:lvl1pPr>
          </a:lstStyle>
          <a:p>
            <a:r>
              <a:rPr lang="en-US" dirty="0"/>
              <a:t>Click to edit section header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C0687C21-8A04-1942-BC6F-3412478774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80100" y="2462559"/>
            <a:ext cx="5951538" cy="426592"/>
          </a:xfrm>
        </p:spPr>
        <p:txBody>
          <a:bodyPr wrap="square" lIns="0">
            <a:sp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Click to edit section subtitle style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B836F71-5E97-8441-BF5F-D3D55441CE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4557" y="593710"/>
            <a:ext cx="2216587" cy="460296"/>
          </a:xfrm>
          <a:solidFill>
            <a:schemeClr val="accent2"/>
          </a:solidFill>
        </p:spPr>
        <p:txBody>
          <a:bodyPr wrap="none" lIns="180000" tIns="108000" rIns="180000" bIns="72000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13549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BD077-CB15-481F-842B-7A62FE43D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8E9DC-D844-452A-BC11-BA39AED21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8D280-F1ED-417E-851F-BC3A94CB6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44A3-EA83-490F-98FF-927BC3E4B44D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B83F7-410A-43C5-8FCC-45AC8FA52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6BA9F-EC64-41B5-811D-B2E59C1FD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1915-91D1-4274-97F3-E4C5B05A65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63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C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5960892-CF62-FD48-BA85-DB546EFE5E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90" t="18536"/>
          <a:stretch/>
        </p:blipFill>
        <p:spPr>
          <a:xfrm>
            <a:off x="0" y="-25401"/>
            <a:ext cx="7071152" cy="5049997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4E06942-612D-D348-BF3E-4AE73E0CEB8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7050649" cy="2904468"/>
          </a:xfrm>
          <a:custGeom>
            <a:avLst/>
            <a:gdLst>
              <a:gd name="connsiteX0" fmla="*/ 0 w 7050649"/>
              <a:gd name="connsiteY0" fmla="*/ 0 h 2904468"/>
              <a:gd name="connsiteX1" fmla="*/ 4923916 w 7050649"/>
              <a:gd name="connsiteY1" fmla="*/ 0 h 2904468"/>
              <a:gd name="connsiteX2" fmla="*/ 5178687 w 7050649"/>
              <a:gd name="connsiteY2" fmla="*/ 179593 h 2904468"/>
              <a:gd name="connsiteX3" fmla="*/ 7050649 w 7050649"/>
              <a:gd name="connsiteY3" fmla="*/ 1548327 h 2904468"/>
              <a:gd name="connsiteX4" fmla="*/ 1176786 w 7050649"/>
              <a:gd name="connsiteY4" fmla="*/ 2904468 h 2904468"/>
              <a:gd name="connsiteX5" fmla="*/ 164526 w 7050649"/>
              <a:gd name="connsiteY5" fmla="*/ 1604795 h 2904468"/>
              <a:gd name="connsiteX6" fmla="*/ 0 w 7050649"/>
              <a:gd name="connsiteY6" fmla="*/ 1457357 h 2904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50649" h="2904468">
                <a:moveTo>
                  <a:pt x="0" y="0"/>
                </a:moveTo>
                <a:lnTo>
                  <a:pt x="4923916" y="0"/>
                </a:lnTo>
                <a:lnTo>
                  <a:pt x="5178687" y="179593"/>
                </a:lnTo>
                <a:cubicBezTo>
                  <a:pt x="5810766" y="626821"/>
                  <a:pt x="6491244" y="1118823"/>
                  <a:pt x="7050649" y="1548327"/>
                </a:cubicBezTo>
                <a:cubicBezTo>
                  <a:pt x="7050649" y="1548327"/>
                  <a:pt x="3294047" y="1233885"/>
                  <a:pt x="1176786" y="2904468"/>
                </a:cubicBezTo>
                <a:cubicBezTo>
                  <a:pt x="1176786" y="2904468"/>
                  <a:pt x="932623" y="2324921"/>
                  <a:pt x="164526" y="1604795"/>
                </a:cubicBezTo>
                <a:lnTo>
                  <a:pt x="0" y="1457357"/>
                </a:lnTo>
                <a:close/>
              </a:path>
            </a:pathLst>
          </a:custGeom>
          <a:noFill/>
          <a:ln w="25400">
            <a:noFill/>
          </a:ln>
        </p:spPr>
        <p:txBody>
          <a:bodyPr wrap="square" tIns="0" bIns="720000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Select picture for background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C089AE-DBC7-F543-8920-622C002418CA}"/>
              </a:ext>
            </a:extLst>
          </p:cNvPr>
          <p:cNvSpPr txBox="1"/>
          <p:nvPr userDrawn="1"/>
        </p:nvSpPr>
        <p:spPr>
          <a:xfrm>
            <a:off x="360525" y="6524625"/>
            <a:ext cx="968214" cy="33337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lang="en-US" sz="1050" b="0" dirty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www.engro.com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C6DFB1-1633-1245-BA33-EB2B600EB0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77102" y="4084387"/>
            <a:ext cx="7454536" cy="1311128"/>
          </a:xfrm>
          <a:prstGeom prst="rect">
            <a:avLst/>
          </a:prstGeom>
        </p:spPr>
        <p:txBody>
          <a:bodyPr anchor="b" anchorCtr="0"/>
          <a:lstStyle>
            <a:lvl1pPr algn="l">
              <a:defRPr sz="4400"/>
            </a:lvl1pPr>
          </a:lstStyle>
          <a:p>
            <a:r>
              <a:rPr lang="en-US" dirty="0"/>
              <a:t>Click to edit section header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92675A3-3819-FD49-8C45-1C13EE0D9A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3809" y="5477958"/>
            <a:ext cx="7446143" cy="426592"/>
          </a:xfrm>
        </p:spPr>
        <p:txBody>
          <a:bodyPr wrap="square" lIns="0">
            <a:sp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Click to edit section subtitle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98A96F6-2CFC-8347-82AC-E0F14944C0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98267" y="3609109"/>
            <a:ext cx="2216587" cy="460296"/>
          </a:xfrm>
          <a:solidFill>
            <a:schemeClr val="accent2"/>
          </a:solidFill>
        </p:spPr>
        <p:txBody>
          <a:bodyPr wrap="none" lIns="180000" tIns="108000" rIns="180000" bIns="72000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87343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35EA52D-2CD0-F442-AB60-E08114E908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110" b="31251"/>
          <a:stretch/>
        </p:blipFill>
        <p:spPr>
          <a:xfrm>
            <a:off x="5746976" y="2596196"/>
            <a:ext cx="6457724" cy="4261804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4434DF1-F8FF-B04A-892E-72E586F3AD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81504" y="2583895"/>
            <a:ext cx="6023197" cy="4091262"/>
          </a:xfrm>
          <a:custGeom>
            <a:avLst/>
            <a:gdLst>
              <a:gd name="connsiteX0" fmla="*/ 4440099 w 6023197"/>
              <a:gd name="connsiteY0" fmla="*/ 0 h 4091262"/>
              <a:gd name="connsiteX1" fmla="*/ 5802921 w 6023197"/>
              <a:gd name="connsiteY1" fmla="*/ 938057 h 4091262"/>
              <a:gd name="connsiteX2" fmla="*/ 6023197 w 6023197"/>
              <a:gd name="connsiteY2" fmla="*/ 1092272 h 4091262"/>
              <a:gd name="connsiteX3" fmla="*/ 6023197 w 6023197"/>
              <a:gd name="connsiteY3" fmla="*/ 2801872 h 4091262"/>
              <a:gd name="connsiteX4" fmla="*/ 5679079 w 6023197"/>
              <a:gd name="connsiteY4" fmla="*/ 2845902 h 4091262"/>
              <a:gd name="connsiteX5" fmla="*/ 2410691 w 6023197"/>
              <a:gd name="connsiteY5" fmla="*/ 4091262 h 4091262"/>
              <a:gd name="connsiteX6" fmla="*/ 0 w 6023197"/>
              <a:gd name="connsiteY6" fmla="*/ 1763688 h 4091262"/>
              <a:gd name="connsiteX7" fmla="*/ 4440099 w 6023197"/>
              <a:gd name="connsiteY7" fmla="*/ 0 h 409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23197" h="4091262">
                <a:moveTo>
                  <a:pt x="4440099" y="0"/>
                </a:moveTo>
                <a:cubicBezTo>
                  <a:pt x="4440099" y="0"/>
                  <a:pt x="5028276" y="397445"/>
                  <a:pt x="5802921" y="938057"/>
                </a:cubicBezTo>
                <a:lnTo>
                  <a:pt x="6023197" y="1092272"/>
                </a:lnTo>
                <a:lnTo>
                  <a:pt x="6023197" y="2801872"/>
                </a:lnTo>
                <a:lnTo>
                  <a:pt x="5679079" y="2845902"/>
                </a:lnTo>
                <a:cubicBezTo>
                  <a:pt x="4577075" y="3009448"/>
                  <a:pt x="3336993" y="3360382"/>
                  <a:pt x="2410691" y="4091262"/>
                </a:cubicBezTo>
                <a:cubicBezTo>
                  <a:pt x="2410691" y="4091262"/>
                  <a:pt x="1894114" y="2865114"/>
                  <a:pt x="0" y="1763688"/>
                </a:cubicBezTo>
                <a:cubicBezTo>
                  <a:pt x="0" y="1763688"/>
                  <a:pt x="1765849" y="500648"/>
                  <a:pt x="4440099" y="0"/>
                </a:cubicBezTo>
                <a:close/>
              </a:path>
            </a:pathLst>
          </a:custGeom>
          <a:noFill/>
          <a:ln w="25400">
            <a:noFill/>
          </a:ln>
        </p:spPr>
        <p:txBody>
          <a:bodyPr wrap="square" tIns="720000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Select picture for background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119063-8158-3642-AC07-6E0F30E224FD}"/>
              </a:ext>
            </a:extLst>
          </p:cNvPr>
          <p:cNvSpPr txBox="1"/>
          <p:nvPr userDrawn="1"/>
        </p:nvSpPr>
        <p:spPr>
          <a:xfrm>
            <a:off x="360525" y="6524625"/>
            <a:ext cx="968214" cy="33337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lang="en-US" sz="1050" b="0" dirty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www.engro.com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CFDA21B-0D6F-8F48-A706-39B0002E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7250" y="2089332"/>
            <a:ext cx="6275306" cy="1311128"/>
          </a:xfrm>
          <a:prstGeom prst="rect">
            <a:avLst/>
          </a:prstGeom>
        </p:spPr>
        <p:txBody>
          <a:bodyPr anchor="b" anchorCtr="0"/>
          <a:lstStyle>
            <a:lvl1pPr algn="l">
              <a:defRPr sz="4400"/>
            </a:lvl1pPr>
          </a:lstStyle>
          <a:p>
            <a:r>
              <a:rPr lang="en-US" dirty="0"/>
              <a:t>Click to edit section header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7C70663-ACFF-1E44-BE7E-B91F10C561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3957" y="3482903"/>
            <a:ext cx="6268241" cy="426592"/>
          </a:xfrm>
        </p:spPr>
        <p:txBody>
          <a:bodyPr wrap="square" lIns="0">
            <a:sp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Click to edit section subtitle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57688FDC-60FC-8843-BCA7-DB9BDC484C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415" y="1614054"/>
            <a:ext cx="2216587" cy="460296"/>
          </a:xfrm>
          <a:solidFill>
            <a:schemeClr val="accent2"/>
          </a:solidFill>
        </p:spPr>
        <p:txBody>
          <a:bodyPr wrap="none" lIns="180000" tIns="108000" rIns="180000" bIns="72000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97246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3D15AA9-A503-2543-A3F3-475A158A64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1302" y="621202"/>
            <a:ext cx="3661441" cy="131452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defRPr sz="4400"/>
            </a:lvl1pPr>
          </a:lstStyle>
          <a:p>
            <a:r>
              <a:rPr lang="en-US" dirty="0"/>
              <a:t>Today Agenda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41450D4-406A-1742-B232-FD044D090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676"/>
          <a:stretch/>
        </p:blipFill>
        <p:spPr>
          <a:xfrm>
            <a:off x="5621716" y="671211"/>
            <a:ext cx="6582984" cy="6199090"/>
          </a:xfrm>
          <a:prstGeom prst="rect">
            <a:avLst/>
          </a:prstGeom>
        </p:spPr>
      </p:pic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307D441A-FB4E-2B48-B7CA-750270C9BCA8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360525" y="1967628"/>
            <a:ext cx="3662218" cy="437632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8E89228-99FF-3D4F-B07E-A51D70B7C3C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56244" y="658910"/>
            <a:ext cx="6135757" cy="4091262"/>
          </a:xfrm>
          <a:custGeom>
            <a:avLst/>
            <a:gdLst>
              <a:gd name="connsiteX0" fmla="*/ 4440099 w 6135757"/>
              <a:gd name="connsiteY0" fmla="*/ 0 h 4091262"/>
              <a:gd name="connsiteX1" fmla="*/ 6101370 w 6135757"/>
              <a:gd name="connsiteY1" fmla="*/ 1147001 h 4091262"/>
              <a:gd name="connsiteX2" fmla="*/ 6135757 w 6135757"/>
              <a:gd name="connsiteY2" fmla="*/ 1171241 h 4091262"/>
              <a:gd name="connsiteX3" fmla="*/ 6135757 w 6135757"/>
              <a:gd name="connsiteY3" fmla="*/ 2787470 h 4091262"/>
              <a:gd name="connsiteX4" fmla="*/ 5679079 w 6135757"/>
              <a:gd name="connsiteY4" fmla="*/ 2845902 h 4091262"/>
              <a:gd name="connsiteX5" fmla="*/ 2410691 w 6135757"/>
              <a:gd name="connsiteY5" fmla="*/ 4091262 h 4091262"/>
              <a:gd name="connsiteX6" fmla="*/ 0 w 6135757"/>
              <a:gd name="connsiteY6" fmla="*/ 1763688 h 4091262"/>
              <a:gd name="connsiteX7" fmla="*/ 4440099 w 6135757"/>
              <a:gd name="connsiteY7" fmla="*/ 0 h 409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5757" h="4091262">
                <a:moveTo>
                  <a:pt x="4440099" y="0"/>
                </a:moveTo>
                <a:cubicBezTo>
                  <a:pt x="4440099" y="0"/>
                  <a:pt x="5184510" y="503016"/>
                  <a:pt x="6101370" y="1147001"/>
                </a:cubicBezTo>
                <a:lnTo>
                  <a:pt x="6135757" y="1171241"/>
                </a:lnTo>
                <a:lnTo>
                  <a:pt x="6135757" y="2787470"/>
                </a:lnTo>
                <a:lnTo>
                  <a:pt x="5679079" y="2845902"/>
                </a:lnTo>
                <a:cubicBezTo>
                  <a:pt x="4577075" y="3009448"/>
                  <a:pt x="3336993" y="3360382"/>
                  <a:pt x="2410691" y="4091262"/>
                </a:cubicBezTo>
                <a:cubicBezTo>
                  <a:pt x="2410691" y="4091262"/>
                  <a:pt x="1894114" y="2865114"/>
                  <a:pt x="0" y="1763688"/>
                </a:cubicBezTo>
                <a:cubicBezTo>
                  <a:pt x="0" y="1763688"/>
                  <a:pt x="1765849" y="500648"/>
                  <a:pt x="4440099" y="0"/>
                </a:cubicBezTo>
                <a:close/>
              </a:path>
            </a:pathLst>
          </a:custGeom>
          <a:noFill/>
          <a:ln w="25400">
            <a:noFill/>
          </a:ln>
        </p:spPr>
        <p:txBody>
          <a:bodyPr wrap="square" tIns="720000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Select picture for background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C4E456-57D1-4240-9606-90ABCBEE99B4}"/>
              </a:ext>
            </a:extLst>
          </p:cNvPr>
          <p:cNvSpPr txBox="1"/>
          <p:nvPr userDrawn="1"/>
        </p:nvSpPr>
        <p:spPr>
          <a:xfrm>
            <a:off x="360525" y="6524625"/>
            <a:ext cx="968214" cy="33337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lang="en-US" sz="1050" b="0" dirty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www.engro.com</a:t>
            </a:r>
          </a:p>
        </p:txBody>
      </p:sp>
    </p:spTree>
    <p:extLst>
      <p:ext uri="{BB962C8B-B14F-4D97-AF65-F5344CB8AC3E}">
        <p14:creationId xmlns:p14="http://schemas.microsoft.com/office/powerpoint/2010/main" val="2643530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Subheading + 1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04A98-8963-C142-BA3F-BCF577ED47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9482" y="1454614"/>
            <a:ext cx="11482155" cy="507001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2000"/>
            </a:lvl1pPr>
            <a:lvl2pPr marL="4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000"/>
            </a:lvl2pPr>
            <a:lvl3pPr marL="9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/>
            </a:lvl3pPr>
            <a:lvl4pPr marL="13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4pPr>
            <a:lvl5pPr marL="18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5pPr>
          </a:lstStyle>
          <a:p>
            <a:pPr lvl="0"/>
            <a:r>
              <a:rPr lang="en-US" dirty="0"/>
              <a:t>Click to add text, graph, table or contents.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237A9AF-7F49-564B-82B6-99BC3A1A6D4E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339634" y="335200"/>
            <a:ext cx="10303981" cy="623574"/>
          </a:xfrm>
        </p:spPr>
        <p:txBody>
          <a:bodyPr wrap="none" tIns="0" bIns="0">
            <a:noAutofit/>
          </a:bodyPr>
          <a:lstStyle>
            <a:lvl1pPr>
              <a:defRPr sz="4000">
                <a:ln>
                  <a:noFill/>
                </a:ln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1052882D-A1B3-5546-8EE9-C29EC03518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9634" y="958773"/>
            <a:ext cx="11490860" cy="357867"/>
          </a:xfrm>
        </p:spPr>
        <p:txBody>
          <a:bodyPr wrap="square" lIns="14400" tIns="36000" bIns="3600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Click to add subtitle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E63D6C6-65A4-DD4A-8C38-EFECE70EF2B5}"/>
              </a:ext>
            </a:extLst>
          </p:cNvPr>
          <p:cNvCxnSpPr>
            <a:cxnSpLocks/>
          </p:cNvCxnSpPr>
          <p:nvPr userDrawn="1"/>
        </p:nvCxnSpPr>
        <p:spPr>
          <a:xfrm>
            <a:off x="368920" y="958773"/>
            <a:ext cx="1146271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941EB557-8005-4D49-B5AA-5EAE8E9E076E}"/>
              </a:ext>
            </a:extLst>
          </p:cNvPr>
          <p:cNvSpPr txBox="1">
            <a:spLocks/>
          </p:cNvSpPr>
          <p:nvPr userDrawn="1"/>
        </p:nvSpPr>
        <p:spPr>
          <a:xfrm>
            <a:off x="11689430" y="6623071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D945F2D-ED94-FF43-B1FC-19490A7F8233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49891AD-0E00-4D40-B3BE-6F989F3D6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990" y="93912"/>
            <a:ext cx="1089257" cy="77596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4BAFFFE-3452-684B-9524-BFEA280F81BD}"/>
              </a:ext>
            </a:extLst>
          </p:cNvPr>
          <p:cNvSpPr txBox="1"/>
          <p:nvPr userDrawn="1"/>
        </p:nvSpPr>
        <p:spPr>
          <a:xfrm>
            <a:off x="360525" y="6524625"/>
            <a:ext cx="968214" cy="33337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lang="en-US" sz="1050" b="0" dirty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www.engro.com</a:t>
            </a:r>
          </a:p>
        </p:txBody>
      </p:sp>
      <p:sp>
        <p:nvSpPr>
          <p:cNvPr id="10" name="Text Placeholder 48">
            <a:extLst>
              <a:ext uri="{FF2B5EF4-FFF2-40B4-BE49-F238E27FC236}">
                <a16:creationId xmlns:a16="http://schemas.microsoft.com/office/drawing/2014/main" id="{E80E33DC-811C-DD49-8B59-5D5E2103DB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257591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4000">
                <a:schemeClr val="accent4"/>
              </a:gs>
            </a:gsLst>
            <a:lin ang="10800000" scaled="1"/>
            <a:tileRect/>
          </a:gradFill>
        </p:spPr>
        <p:txBody>
          <a:bodyPr wrap="square" lIns="360000" tIns="54000" rIns="1800000" bIns="36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smtClean="0">
                <a:solidFill>
                  <a:schemeClr val="bg1"/>
                </a:solidFill>
                <a:effectLst/>
                <a:latin typeface="Helvetica" pitchFamily="2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Presentation Title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955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Subheading +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48">
            <a:extLst>
              <a:ext uri="{FF2B5EF4-FFF2-40B4-BE49-F238E27FC236}">
                <a16:creationId xmlns:a16="http://schemas.microsoft.com/office/drawing/2014/main" id="{21F885F5-35B2-A84A-AD34-9E212FC843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257591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4000">
                <a:schemeClr val="accent4"/>
              </a:gs>
            </a:gsLst>
            <a:lin ang="10800000" scaled="1"/>
            <a:tileRect/>
          </a:gradFill>
        </p:spPr>
        <p:txBody>
          <a:bodyPr wrap="square" lIns="360000" tIns="54000" rIns="1800000" bIns="36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smtClean="0">
                <a:solidFill>
                  <a:schemeClr val="bg1"/>
                </a:solidFill>
                <a:effectLst/>
                <a:latin typeface="Helvetica" pitchFamily="2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Presentation Title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5D14CD8A-57BA-E74B-8D6C-3BDEC53D8CDC}"/>
              </a:ext>
            </a:extLst>
          </p:cNvPr>
          <p:cNvSpPr txBox="1">
            <a:spLocks/>
          </p:cNvSpPr>
          <p:nvPr userDrawn="1"/>
        </p:nvSpPr>
        <p:spPr>
          <a:xfrm>
            <a:off x="11689430" y="6623071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D945F2D-ED94-FF43-B1FC-19490A7F8233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70C652C-4943-8E48-9DCD-2E5F6A006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990" y="93912"/>
            <a:ext cx="1089257" cy="77596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84F5323-B3AA-1D42-BB95-25556674CA79}"/>
              </a:ext>
            </a:extLst>
          </p:cNvPr>
          <p:cNvSpPr txBox="1"/>
          <p:nvPr userDrawn="1"/>
        </p:nvSpPr>
        <p:spPr>
          <a:xfrm>
            <a:off x="360525" y="6524625"/>
            <a:ext cx="968214" cy="33337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lang="en-US" sz="1050" b="0" dirty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www.engro.com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A95723-AF16-2B4A-B563-8018CF643D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9482" y="1454614"/>
            <a:ext cx="5311089" cy="507001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2000"/>
            </a:lvl1pPr>
            <a:lvl2pPr marL="4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000"/>
            </a:lvl2pPr>
            <a:lvl3pPr marL="9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/>
            </a:lvl3pPr>
            <a:lvl4pPr marL="13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4pPr>
            <a:lvl5pPr marL="18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5pPr>
          </a:lstStyle>
          <a:p>
            <a:pPr lvl="0"/>
            <a:r>
              <a:rPr lang="en-US" dirty="0"/>
              <a:t>Click to add text, graph, table or contents.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5354F3C-1257-CE49-8B2C-E3DE1F4C3D1C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339634" y="335200"/>
            <a:ext cx="10303981" cy="623574"/>
          </a:xfrm>
        </p:spPr>
        <p:txBody>
          <a:bodyPr wrap="none" tIns="0" bIns="0">
            <a:noAutofit/>
          </a:bodyPr>
          <a:lstStyle>
            <a:lvl1pPr>
              <a:defRPr sz="4000">
                <a:ln>
                  <a:noFill/>
                </a:ln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1CCE491-D7B3-904F-8662-4892DD5676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9634" y="958773"/>
            <a:ext cx="11490860" cy="357867"/>
          </a:xfrm>
        </p:spPr>
        <p:txBody>
          <a:bodyPr wrap="square" lIns="14400" tIns="36000" bIns="3600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Click to add subtitle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724630-7FD6-8B49-8B53-DD3025BF9A10}"/>
              </a:ext>
            </a:extLst>
          </p:cNvPr>
          <p:cNvCxnSpPr>
            <a:cxnSpLocks/>
          </p:cNvCxnSpPr>
          <p:nvPr userDrawn="1"/>
        </p:nvCxnSpPr>
        <p:spPr>
          <a:xfrm>
            <a:off x="368920" y="958773"/>
            <a:ext cx="1146271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2EBCEE1-10E4-8845-B59E-CE377E274C3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520549" y="1454614"/>
            <a:ext cx="5311089" cy="507001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2000"/>
            </a:lvl1pPr>
            <a:lvl2pPr marL="4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000"/>
            </a:lvl2pPr>
            <a:lvl3pPr marL="9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/>
            </a:lvl3pPr>
            <a:lvl4pPr marL="13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4pPr>
            <a:lvl5pPr marL="18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5pPr>
          </a:lstStyle>
          <a:p>
            <a:pPr lvl="0"/>
            <a:r>
              <a:rPr lang="en-US" dirty="0"/>
              <a:t>Click to add text, graph, table or contents.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74AB0EE-2FBB-6445-958A-5C604DD09F21}"/>
              </a:ext>
            </a:extLst>
          </p:cNvPr>
          <p:cNvCxnSpPr>
            <a:cxnSpLocks/>
          </p:cNvCxnSpPr>
          <p:nvPr userDrawn="1"/>
        </p:nvCxnSpPr>
        <p:spPr>
          <a:xfrm flipV="1">
            <a:off x="6101279" y="1426222"/>
            <a:ext cx="0" cy="5098403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645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 + Subheading + 2 Column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48">
            <a:extLst>
              <a:ext uri="{FF2B5EF4-FFF2-40B4-BE49-F238E27FC236}">
                <a16:creationId xmlns:a16="http://schemas.microsoft.com/office/drawing/2014/main" id="{21F885F5-35B2-A84A-AD34-9E212FC843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257591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4000">
                <a:schemeClr val="accent4"/>
              </a:gs>
            </a:gsLst>
            <a:lin ang="10800000" scaled="1"/>
            <a:tileRect/>
          </a:gradFill>
        </p:spPr>
        <p:txBody>
          <a:bodyPr wrap="square" lIns="360000" tIns="54000" rIns="1800000" bIns="36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smtClean="0">
                <a:solidFill>
                  <a:schemeClr val="bg1"/>
                </a:solidFill>
                <a:effectLst/>
                <a:latin typeface="Helvetica" pitchFamily="2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Presentation Title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5D14CD8A-57BA-E74B-8D6C-3BDEC53D8CDC}"/>
              </a:ext>
            </a:extLst>
          </p:cNvPr>
          <p:cNvSpPr txBox="1">
            <a:spLocks/>
          </p:cNvSpPr>
          <p:nvPr userDrawn="1"/>
        </p:nvSpPr>
        <p:spPr>
          <a:xfrm>
            <a:off x="11689430" y="6623071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D945F2D-ED94-FF43-B1FC-19490A7F8233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70C652C-4943-8E48-9DCD-2E5F6A006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990" y="93912"/>
            <a:ext cx="1089257" cy="77596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84F5323-B3AA-1D42-BB95-25556674CA79}"/>
              </a:ext>
            </a:extLst>
          </p:cNvPr>
          <p:cNvSpPr txBox="1"/>
          <p:nvPr userDrawn="1"/>
        </p:nvSpPr>
        <p:spPr>
          <a:xfrm>
            <a:off x="360525" y="6524625"/>
            <a:ext cx="968214" cy="33337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lang="en-US" sz="1050" b="0" dirty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www.engro.com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A95723-AF16-2B4A-B563-8018CF643D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9481" y="1454614"/>
            <a:ext cx="7044889" cy="507001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2000"/>
            </a:lvl1pPr>
            <a:lvl2pPr marL="4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000"/>
            </a:lvl2pPr>
            <a:lvl3pPr marL="9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/>
            </a:lvl3pPr>
            <a:lvl4pPr marL="13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4pPr>
            <a:lvl5pPr marL="18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5pPr>
          </a:lstStyle>
          <a:p>
            <a:pPr lvl="0"/>
            <a:r>
              <a:rPr lang="en-US" dirty="0"/>
              <a:t>Click to add text, graph, table or contents.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5354F3C-1257-CE49-8B2C-E3DE1F4C3D1C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339634" y="335200"/>
            <a:ext cx="10303981" cy="623574"/>
          </a:xfrm>
        </p:spPr>
        <p:txBody>
          <a:bodyPr wrap="none" tIns="0" bIns="0">
            <a:noAutofit/>
          </a:bodyPr>
          <a:lstStyle>
            <a:lvl1pPr>
              <a:defRPr sz="4000">
                <a:ln>
                  <a:noFill/>
                </a:ln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1CCE491-D7B3-904F-8662-4892DD5676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9634" y="958773"/>
            <a:ext cx="11490860" cy="357867"/>
          </a:xfrm>
        </p:spPr>
        <p:txBody>
          <a:bodyPr wrap="square" lIns="14400" tIns="36000" bIns="3600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Click to add subtitle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724630-7FD6-8B49-8B53-DD3025BF9A10}"/>
              </a:ext>
            </a:extLst>
          </p:cNvPr>
          <p:cNvCxnSpPr>
            <a:cxnSpLocks/>
          </p:cNvCxnSpPr>
          <p:nvPr userDrawn="1"/>
        </p:nvCxnSpPr>
        <p:spPr>
          <a:xfrm>
            <a:off x="368920" y="958773"/>
            <a:ext cx="1146271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2EBCEE1-10E4-8845-B59E-CE377E274C3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663545" y="1454614"/>
            <a:ext cx="4168093" cy="507001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2000"/>
            </a:lvl1pPr>
            <a:lvl2pPr marL="4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000"/>
            </a:lvl2pPr>
            <a:lvl3pPr marL="9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/>
            </a:lvl3pPr>
            <a:lvl4pPr marL="13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4pPr>
            <a:lvl5pPr marL="18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5pPr>
          </a:lstStyle>
          <a:p>
            <a:pPr lvl="0"/>
            <a:r>
              <a:rPr lang="en-US" dirty="0"/>
              <a:t>Click to add text, graph, table or contents.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74AB0EE-2FBB-6445-958A-5C604DD09F21}"/>
              </a:ext>
            </a:extLst>
          </p:cNvPr>
          <p:cNvCxnSpPr>
            <a:cxnSpLocks/>
          </p:cNvCxnSpPr>
          <p:nvPr userDrawn="1"/>
        </p:nvCxnSpPr>
        <p:spPr>
          <a:xfrm flipV="1">
            <a:off x="7528958" y="1454614"/>
            <a:ext cx="0" cy="5098403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969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ing + Subheading + 2 Column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48">
            <a:extLst>
              <a:ext uri="{FF2B5EF4-FFF2-40B4-BE49-F238E27FC236}">
                <a16:creationId xmlns:a16="http://schemas.microsoft.com/office/drawing/2014/main" id="{21F885F5-35B2-A84A-AD34-9E212FC843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257591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4000">
                <a:schemeClr val="accent4"/>
              </a:gs>
            </a:gsLst>
            <a:lin ang="10800000" scaled="1"/>
            <a:tileRect/>
          </a:gradFill>
        </p:spPr>
        <p:txBody>
          <a:bodyPr wrap="square" lIns="360000" tIns="54000" rIns="1800000" bIns="36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smtClean="0">
                <a:solidFill>
                  <a:schemeClr val="bg1"/>
                </a:solidFill>
                <a:effectLst/>
                <a:latin typeface="Helvetica" pitchFamily="2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Presentation Title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5D14CD8A-57BA-E74B-8D6C-3BDEC53D8CDC}"/>
              </a:ext>
            </a:extLst>
          </p:cNvPr>
          <p:cNvSpPr txBox="1">
            <a:spLocks/>
          </p:cNvSpPr>
          <p:nvPr userDrawn="1"/>
        </p:nvSpPr>
        <p:spPr>
          <a:xfrm>
            <a:off x="11689430" y="6623071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D945F2D-ED94-FF43-B1FC-19490A7F8233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70C652C-4943-8E48-9DCD-2E5F6A006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990" y="93912"/>
            <a:ext cx="1089257" cy="77596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84F5323-B3AA-1D42-BB95-25556674CA79}"/>
              </a:ext>
            </a:extLst>
          </p:cNvPr>
          <p:cNvSpPr txBox="1"/>
          <p:nvPr userDrawn="1"/>
        </p:nvSpPr>
        <p:spPr>
          <a:xfrm>
            <a:off x="360525" y="6524625"/>
            <a:ext cx="968214" cy="33337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lang="en-US" sz="1050" b="0" dirty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www.engro.com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A95723-AF16-2B4A-B563-8018CF643D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9481" y="1454614"/>
            <a:ext cx="7044889" cy="507001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2000"/>
            </a:lvl1pPr>
            <a:lvl2pPr marL="4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000"/>
            </a:lvl2pPr>
            <a:lvl3pPr marL="9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/>
            </a:lvl3pPr>
            <a:lvl4pPr marL="13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4pPr>
            <a:lvl5pPr marL="18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5pPr>
          </a:lstStyle>
          <a:p>
            <a:pPr lvl="0"/>
            <a:r>
              <a:rPr lang="en-US" dirty="0"/>
              <a:t>Click to add text, graph, table or contents.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5354F3C-1257-CE49-8B2C-E3DE1F4C3D1C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339634" y="335200"/>
            <a:ext cx="10303981" cy="623574"/>
          </a:xfrm>
        </p:spPr>
        <p:txBody>
          <a:bodyPr wrap="none" tIns="0" bIns="0">
            <a:noAutofit/>
          </a:bodyPr>
          <a:lstStyle>
            <a:lvl1pPr>
              <a:defRPr sz="4000">
                <a:ln>
                  <a:noFill/>
                </a:ln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1CCE491-D7B3-904F-8662-4892DD5676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9634" y="958773"/>
            <a:ext cx="11490860" cy="357867"/>
          </a:xfrm>
        </p:spPr>
        <p:txBody>
          <a:bodyPr wrap="square" lIns="14400" tIns="36000" bIns="3600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Click to add subtitle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724630-7FD6-8B49-8B53-DD3025BF9A10}"/>
              </a:ext>
            </a:extLst>
          </p:cNvPr>
          <p:cNvCxnSpPr>
            <a:cxnSpLocks/>
          </p:cNvCxnSpPr>
          <p:nvPr userDrawn="1"/>
        </p:nvCxnSpPr>
        <p:spPr>
          <a:xfrm>
            <a:off x="368920" y="958773"/>
            <a:ext cx="1146271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2EBCEE1-10E4-8845-B59E-CE377E274C3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663545" y="1454614"/>
            <a:ext cx="4168093" cy="507001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2000"/>
            </a:lvl1pPr>
            <a:lvl2pPr marL="4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000"/>
            </a:lvl2pPr>
            <a:lvl3pPr marL="9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/>
            </a:lvl3pPr>
            <a:lvl4pPr marL="13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4pPr>
            <a:lvl5pPr marL="18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5pPr>
          </a:lstStyle>
          <a:p>
            <a:pPr lvl="0"/>
            <a:r>
              <a:rPr lang="en-US" dirty="0"/>
              <a:t>Click to add text, graph, table or contents.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0971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Subheading + 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01E7CF6D-A6B1-684D-BBA9-80C4E0F20592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339634" y="335200"/>
            <a:ext cx="10303981" cy="623574"/>
          </a:xfrm>
        </p:spPr>
        <p:txBody>
          <a:bodyPr wrap="none" tIns="0" bIns="0">
            <a:noAutofit/>
          </a:bodyPr>
          <a:lstStyle>
            <a:lvl1pPr>
              <a:defRPr sz="4000">
                <a:ln>
                  <a:noFill/>
                </a:ln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53C9C011-C0CC-754B-9A2E-F62EDB7928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9634" y="958773"/>
            <a:ext cx="11490860" cy="357867"/>
          </a:xfrm>
        </p:spPr>
        <p:txBody>
          <a:bodyPr wrap="square" lIns="14400" tIns="36000" bIns="3600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Click to add subtitle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8F3504E-4B5B-D249-A1F4-CE1E1D097099}"/>
              </a:ext>
            </a:extLst>
          </p:cNvPr>
          <p:cNvCxnSpPr>
            <a:cxnSpLocks/>
          </p:cNvCxnSpPr>
          <p:nvPr userDrawn="1"/>
        </p:nvCxnSpPr>
        <p:spPr>
          <a:xfrm>
            <a:off x="368920" y="958773"/>
            <a:ext cx="1146271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C1FAC62B-BCE1-C14E-93B8-3AA1E8D33D37}"/>
              </a:ext>
            </a:extLst>
          </p:cNvPr>
          <p:cNvSpPr txBox="1">
            <a:spLocks/>
          </p:cNvSpPr>
          <p:nvPr userDrawn="1"/>
        </p:nvSpPr>
        <p:spPr>
          <a:xfrm>
            <a:off x="11689430" y="6623071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D945F2D-ED94-FF43-B1FC-19490A7F8233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9A3D42C-C285-6748-84C3-DE8DB7A1FC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990" y="93912"/>
            <a:ext cx="1089257" cy="77596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BDA6D4D-2F3C-9A45-BCD8-64BCEDB4CE09}"/>
              </a:ext>
            </a:extLst>
          </p:cNvPr>
          <p:cNvSpPr txBox="1"/>
          <p:nvPr userDrawn="1"/>
        </p:nvSpPr>
        <p:spPr>
          <a:xfrm>
            <a:off x="360525" y="6524625"/>
            <a:ext cx="968214" cy="33337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lang="en-US" sz="1050" b="0" dirty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www.engro.com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B793BA-18BE-2D43-983D-47795360213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49483" y="1454614"/>
            <a:ext cx="3567774" cy="507001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2000"/>
            </a:lvl1pPr>
            <a:lvl2pPr marL="4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000"/>
            </a:lvl2pPr>
            <a:lvl3pPr marL="9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/>
            </a:lvl3pPr>
            <a:lvl4pPr marL="13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4pPr>
            <a:lvl5pPr marL="18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5pPr>
          </a:lstStyle>
          <a:p>
            <a:pPr lvl="0"/>
            <a:r>
              <a:rPr lang="en-US" dirty="0"/>
              <a:t>Click to add text, graph, table or contents.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97BBD1A-EDB4-3348-A79D-40436CE0300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311883" y="1454614"/>
            <a:ext cx="3567774" cy="507001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2000"/>
            </a:lvl1pPr>
            <a:lvl2pPr marL="4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000"/>
            </a:lvl2pPr>
            <a:lvl3pPr marL="9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/>
            </a:lvl3pPr>
            <a:lvl4pPr marL="13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4pPr>
            <a:lvl5pPr marL="18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5pPr>
          </a:lstStyle>
          <a:p>
            <a:pPr lvl="0"/>
            <a:r>
              <a:rPr lang="en-US" dirty="0"/>
              <a:t>Click to add text, graph, table or contents.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1041F4C-4BAB-9F40-B0ED-63B751AEBFB9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263864" y="1454614"/>
            <a:ext cx="3567774" cy="507001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2000"/>
            </a:lvl1pPr>
            <a:lvl2pPr marL="4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000"/>
            </a:lvl2pPr>
            <a:lvl3pPr marL="9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/>
            </a:lvl3pPr>
            <a:lvl4pPr marL="13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4pPr>
            <a:lvl5pPr marL="18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5pPr>
          </a:lstStyle>
          <a:p>
            <a:pPr lvl="0"/>
            <a:r>
              <a:rPr lang="en-US" dirty="0"/>
              <a:t>Click to add text, graph, table or contents.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B9E9FF1-2911-984C-8A88-682BE285CB18}"/>
              </a:ext>
            </a:extLst>
          </p:cNvPr>
          <p:cNvCxnSpPr>
            <a:cxnSpLocks/>
          </p:cNvCxnSpPr>
          <p:nvPr userDrawn="1"/>
        </p:nvCxnSpPr>
        <p:spPr>
          <a:xfrm flipV="1">
            <a:off x="8078125" y="1426222"/>
            <a:ext cx="0" cy="5098403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D100382-080B-904A-8CE0-334358F24BFE}"/>
              </a:ext>
            </a:extLst>
          </p:cNvPr>
          <p:cNvCxnSpPr>
            <a:cxnSpLocks/>
          </p:cNvCxnSpPr>
          <p:nvPr userDrawn="1"/>
        </p:nvCxnSpPr>
        <p:spPr>
          <a:xfrm flipV="1">
            <a:off x="4107017" y="1426222"/>
            <a:ext cx="0" cy="5098403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8">
            <a:extLst>
              <a:ext uri="{FF2B5EF4-FFF2-40B4-BE49-F238E27FC236}">
                <a16:creationId xmlns:a16="http://schemas.microsoft.com/office/drawing/2014/main" id="{EB1426CE-BC11-9E42-BC18-88BDBA90AA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0"/>
            <a:ext cx="12192000" cy="257591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4000">
                <a:schemeClr val="accent4"/>
              </a:gs>
            </a:gsLst>
            <a:lin ang="10800000" scaled="1"/>
            <a:tileRect/>
          </a:gradFill>
        </p:spPr>
        <p:txBody>
          <a:bodyPr wrap="square" lIns="360000" tIns="54000" rIns="1800000" bIns="36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smtClean="0">
                <a:solidFill>
                  <a:schemeClr val="bg1"/>
                </a:solidFill>
                <a:effectLst/>
                <a:latin typeface="Helvetica" pitchFamily="2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Presentation Title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665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Subheading + images + 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7E18F733-D42A-0C46-9F7A-F6689CA473E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9483" y="1454614"/>
            <a:ext cx="3567774" cy="1741432"/>
          </a:xfrm>
          <a:ln w="25400">
            <a:noFill/>
          </a:ln>
        </p:spPr>
        <p:txBody>
          <a:bodyPr bIns="720000" anchor="ctr"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CC5B5BB-77AB-A740-AD7E-CC4885CA07EC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339634" y="335200"/>
            <a:ext cx="10303981" cy="623574"/>
          </a:xfrm>
        </p:spPr>
        <p:txBody>
          <a:bodyPr wrap="none" tIns="0" bIns="0">
            <a:noAutofit/>
          </a:bodyPr>
          <a:lstStyle>
            <a:lvl1pPr>
              <a:defRPr sz="4000">
                <a:ln>
                  <a:noFill/>
                </a:ln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AB97D61-5056-954E-A288-F13498F181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9634" y="958773"/>
            <a:ext cx="11490860" cy="357867"/>
          </a:xfrm>
        </p:spPr>
        <p:txBody>
          <a:bodyPr wrap="square" lIns="14400" tIns="36000" bIns="3600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Click to add subtitle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068F72A-2E5B-DA43-BEC6-324B066643F4}"/>
              </a:ext>
            </a:extLst>
          </p:cNvPr>
          <p:cNvCxnSpPr>
            <a:cxnSpLocks/>
          </p:cNvCxnSpPr>
          <p:nvPr userDrawn="1"/>
        </p:nvCxnSpPr>
        <p:spPr>
          <a:xfrm>
            <a:off x="368920" y="958773"/>
            <a:ext cx="1146271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EB3B9001-D325-F34A-8AED-4BAA76E0C586}"/>
              </a:ext>
            </a:extLst>
          </p:cNvPr>
          <p:cNvSpPr txBox="1">
            <a:spLocks/>
          </p:cNvSpPr>
          <p:nvPr userDrawn="1"/>
        </p:nvSpPr>
        <p:spPr>
          <a:xfrm>
            <a:off x="11689430" y="6623071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D945F2D-ED94-FF43-B1FC-19490A7F8233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C583162-8FE7-DC45-9231-383F38EE93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990" y="93912"/>
            <a:ext cx="1089257" cy="77596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75DB06F-6420-2749-84CB-DF046BCA1B56}"/>
              </a:ext>
            </a:extLst>
          </p:cNvPr>
          <p:cNvSpPr txBox="1"/>
          <p:nvPr userDrawn="1"/>
        </p:nvSpPr>
        <p:spPr>
          <a:xfrm>
            <a:off x="360525" y="6524625"/>
            <a:ext cx="968214" cy="33337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lang="en-US" sz="1050" b="0" dirty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www.engro.com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BC26643-842A-4240-975B-88EFF39CC35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49483" y="3429000"/>
            <a:ext cx="3567774" cy="309562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2000"/>
            </a:lvl1pPr>
            <a:lvl2pPr marL="4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000"/>
            </a:lvl2pPr>
            <a:lvl3pPr marL="9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/>
            </a:lvl3pPr>
            <a:lvl4pPr marL="13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4pPr>
            <a:lvl5pPr marL="18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5pPr>
          </a:lstStyle>
          <a:p>
            <a:pPr lvl="0"/>
            <a:r>
              <a:rPr lang="en-US" dirty="0"/>
              <a:t>Click to add text, graph, table or contents.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191A3D2-1546-B548-9A93-57072E28ED8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311883" y="3429000"/>
            <a:ext cx="3567774" cy="309562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2000"/>
            </a:lvl1pPr>
            <a:lvl2pPr marL="4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000"/>
            </a:lvl2pPr>
            <a:lvl3pPr marL="9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/>
            </a:lvl3pPr>
            <a:lvl4pPr marL="13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4pPr>
            <a:lvl5pPr marL="18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5pPr>
          </a:lstStyle>
          <a:p>
            <a:pPr lvl="0"/>
            <a:r>
              <a:rPr lang="en-US" dirty="0"/>
              <a:t>Click to add text, graph, table or contents.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20A925F-7796-5F42-A48A-09E7A391BD2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263864" y="3429000"/>
            <a:ext cx="3567774" cy="309562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2000"/>
            </a:lvl1pPr>
            <a:lvl2pPr marL="4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000"/>
            </a:lvl2pPr>
            <a:lvl3pPr marL="9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/>
            </a:lvl3pPr>
            <a:lvl4pPr marL="13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4pPr>
            <a:lvl5pPr marL="18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5pPr>
          </a:lstStyle>
          <a:p>
            <a:pPr lvl="0"/>
            <a:r>
              <a:rPr lang="en-US" dirty="0"/>
              <a:t>Click to add text, graph, table or contents.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95A0B2F6-92F8-984D-B15D-618C4A1D82B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311883" y="1454614"/>
            <a:ext cx="3567774" cy="1741432"/>
          </a:xfrm>
          <a:ln w="25400">
            <a:noFill/>
          </a:ln>
        </p:spPr>
        <p:txBody>
          <a:bodyPr bIns="720000" anchor="ctr"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1E397C06-A79D-C044-9272-BEA516729E2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256865" y="1454614"/>
            <a:ext cx="3567774" cy="1741432"/>
          </a:xfrm>
          <a:ln w="25400">
            <a:noFill/>
          </a:ln>
        </p:spPr>
        <p:txBody>
          <a:bodyPr bIns="720000" anchor="ctr"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0559CA1-B0D5-C145-98FE-8AD43A3E7A35}"/>
              </a:ext>
            </a:extLst>
          </p:cNvPr>
          <p:cNvCxnSpPr>
            <a:cxnSpLocks/>
          </p:cNvCxnSpPr>
          <p:nvPr userDrawn="1"/>
        </p:nvCxnSpPr>
        <p:spPr>
          <a:xfrm flipV="1">
            <a:off x="8078125" y="1426222"/>
            <a:ext cx="0" cy="5098403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80B87ED-FFDD-2442-9887-849710417107}"/>
              </a:ext>
            </a:extLst>
          </p:cNvPr>
          <p:cNvCxnSpPr>
            <a:cxnSpLocks/>
          </p:cNvCxnSpPr>
          <p:nvPr userDrawn="1"/>
        </p:nvCxnSpPr>
        <p:spPr>
          <a:xfrm flipV="1">
            <a:off x="4107017" y="1426222"/>
            <a:ext cx="0" cy="5098403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48">
            <a:extLst>
              <a:ext uri="{FF2B5EF4-FFF2-40B4-BE49-F238E27FC236}">
                <a16:creationId xmlns:a16="http://schemas.microsoft.com/office/drawing/2014/main" id="{0983ABB2-4339-6E42-9DF4-3D7952747C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257591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4000">
                <a:schemeClr val="accent4"/>
              </a:gs>
            </a:gsLst>
            <a:lin ang="10800000" scaled="1"/>
            <a:tileRect/>
          </a:gradFill>
        </p:spPr>
        <p:txBody>
          <a:bodyPr wrap="square" lIns="360000" tIns="54000" rIns="1800000" bIns="36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smtClean="0">
                <a:solidFill>
                  <a:schemeClr val="bg1"/>
                </a:solidFill>
                <a:effectLst/>
                <a:latin typeface="Helvetica" pitchFamily="2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Presentation Title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511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Subheading + 4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111706-3AB2-354B-85C4-DFD76D0504DC}"/>
              </a:ext>
            </a:extLst>
          </p:cNvPr>
          <p:cNvCxnSpPr>
            <a:cxnSpLocks/>
          </p:cNvCxnSpPr>
          <p:nvPr userDrawn="1"/>
        </p:nvCxnSpPr>
        <p:spPr>
          <a:xfrm flipV="1">
            <a:off x="6081140" y="1426222"/>
            <a:ext cx="0" cy="5098403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B0E78C3B-95E4-3F4F-A28A-C127594C73EC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339634" y="335200"/>
            <a:ext cx="10303981" cy="623574"/>
          </a:xfrm>
        </p:spPr>
        <p:txBody>
          <a:bodyPr wrap="none" tIns="0" bIns="0">
            <a:noAutofit/>
          </a:bodyPr>
          <a:lstStyle>
            <a:lvl1pPr>
              <a:defRPr sz="4000">
                <a:ln>
                  <a:noFill/>
                </a:ln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231A5B2-16FB-8144-AA7B-8CEAD882E7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9634" y="958773"/>
            <a:ext cx="11490860" cy="357867"/>
          </a:xfrm>
        </p:spPr>
        <p:txBody>
          <a:bodyPr wrap="square" lIns="14400" tIns="36000" bIns="3600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Click to add subtitle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6D9209-E488-124B-98A8-7B1C79891483}"/>
              </a:ext>
            </a:extLst>
          </p:cNvPr>
          <p:cNvCxnSpPr>
            <a:cxnSpLocks/>
          </p:cNvCxnSpPr>
          <p:nvPr userDrawn="1"/>
        </p:nvCxnSpPr>
        <p:spPr>
          <a:xfrm>
            <a:off x="368920" y="958773"/>
            <a:ext cx="1146271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F4307D8D-EC4A-154D-A699-63D3755ABA4E}"/>
              </a:ext>
            </a:extLst>
          </p:cNvPr>
          <p:cNvSpPr txBox="1">
            <a:spLocks/>
          </p:cNvSpPr>
          <p:nvPr userDrawn="1"/>
        </p:nvSpPr>
        <p:spPr>
          <a:xfrm>
            <a:off x="11689430" y="6623071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D945F2D-ED94-FF43-B1FC-19490A7F8233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22F64F2-6C1A-2B4C-A38F-2661E11092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990" y="93912"/>
            <a:ext cx="1089257" cy="77596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6824F5D-9AE9-084B-AF9B-C659560EB2A2}"/>
              </a:ext>
            </a:extLst>
          </p:cNvPr>
          <p:cNvSpPr txBox="1"/>
          <p:nvPr userDrawn="1"/>
        </p:nvSpPr>
        <p:spPr>
          <a:xfrm>
            <a:off x="360525" y="6524625"/>
            <a:ext cx="968214" cy="33337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lang="en-US" sz="1050" b="0" dirty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www.engro.com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B3957FC-B65A-E24B-B71A-1A376345EEF6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349483" y="1426222"/>
            <a:ext cx="2704803" cy="50984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1800"/>
            </a:lvl1pPr>
            <a:lvl2pPr marL="4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/>
            </a:lvl2pPr>
            <a:lvl3pPr marL="9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3pPr>
            <a:lvl4pPr marL="13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400"/>
            </a:lvl4pPr>
            <a:lvl5pPr marL="18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400"/>
            </a:lvl5pPr>
          </a:lstStyle>
          <a:p>
            <a:pPr lvl="0"/>
            <a:r>
              <a:rPr lang="en-US" dirty="0"/>
              <a:t>Click to add text, graph, table or contents.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A43BC5D-6694-834B-9F73-86E0734A1054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3268171" y="1426222"/>
            <a:ext cx="2704803" cy="50984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1800"/>
            </a:lvl1pPr>
            <a:lvl2pPr marL="4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/>
            </a:lvl2pPr>
            <a:lvl3pPr marL="9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3pPr>
            <a:lvl4pPr marL="13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400"/>
            </a:lvl4pPr>
            <a:lvl5pPr marL="18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400"/>
            </a:lvl5pPr>
          </a:lstStyle>
          <a:p>
            <a:pPr lvl="0"/>
            <a:r>
              <a:rPr lang="en-US" dirty="0"/>
              <a:t>Click to add text, graph, table or contents.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AD30111-75E7-3B47-81D9-E4C41C264738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6199693" y="1426222"/>
            <a:ext cx="2704803" cy="50984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1800"/>
            </a:lvl1pPr>
            <a:lvl2pPr marL="4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/>
            </a:lvl2pPr>
            <a:lvl3pPr marL="9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3pPr>
            <a:lvl4pPr marL="13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400"/>
            </a:lvl4pPr>
            <a:lvl5pPr marL="18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400"/>
            </a:lvl5pPr>
          </a:lstStyle>
          <a:p>
            <a:pPr lvl="0"/>
            <a:r>
              <a:rPr lang="en-US" dirty="0"/>
              <a:t>Click to add text, graph, table or contents.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750B476-D04C-474B-B727-CF7222B0D454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9129039" y="1426222"/>
            <a:ext cx="2704803" cy="50984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1800"/>
            </a:lvl1pPr>
            <a:lvl2pPr marL="4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/>
            </a:lvl2pPr>
            <a:lvl3pPr marL="9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3pPr>
            <a:lvl4pPr marL="13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400"/>
            </a:lvl4pPr>
            <a:lvl5pPr marL="18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400"/>
            </a:lvl5pPr>
          </a:lstStyle>
          <a:p>
            <a:pPr lvl="0"/>
            <a:r>
              <a:rPr lang="en-US" dirty="0"/>
              <a:t>Click to add text, graph, table or contents.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1ACF223-B1F0-9D47-88EB-1EB792241FB8}"/>
              </a:ext>
            </a:extLst>
          </p:cNvPr>
          <p:cNvCxnSpPr>
            <a:cxnSpLocks/>
          </p:cNvCxnSpPr>
          <p:nvPr userDrawn="1"/>
        </p:nvCxnSpPr>
        <p:spPr>
          <a:xfrm flipV="1">
            <a:off x="3157782" y="1426222"/>
            <a:ext cx="0" cy="5098403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2028CC5-CD53-4E49-8345-F24778697241}"/>
              </a:ext>
            </a:extLst>
          </p:cNvPr>
          <p:cNvCxnSpPr>
            <a:cxnSpLocks/>
          </p:cNvCxnSpPr>
          <p:nvPr userDrawn="1"/>
        </p:nvCxnSpPr>
        <p:spPr>
          <a:xfrm flipV="1">
            <a:off x="9015385" y="1426222"/>
            <a:ext cx="0" cy="5098403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6E16EFE1-ED4E-D24E-B796-07C2A76D10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257591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4000">
                <a:schemeClr val="accent4"/>
              </a:gs>
            </a:gsLst>
            <a:lin ang="10800000" scaled="1"/>
            <a:tileRect/>
          </a:gradFill>
        </p:spPr>
        <p:txBody>
          <a:bodyPr wrap="square" lIns="360000" tIns="54000" rIns="1800000" bIns="36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smtClean="0">
                <a:solidFill>
                  <a:schemeClr val="bg1"/>
                </a:solidFill>
                <a:effectLst/>
                <a:latin typeface="Helvetica" pitchFamily="2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Presentation Title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228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4DC72-6E19-445A-B069-9DF561082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9140D-8E91-4DFF-994C-B98391735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9B421-4F4B-4628-BE77-418E4C351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44A3-EA83-490F-98FF-927BC3E4B44D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CD9D2-6627-43A4-AEC7-D2FAAC589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F5AF8-E516-44CB-9776-A76EB06D5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1915-91D1-4274-97F3-E4C5B05A65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722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Subheading + images + 4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B7D33DB9-13D9-7741-B870-346391704F0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6376" y="1498927"/>
            <a:ext cx="2697910" cy="1727351"/>
          </a:xfrm>
          <a:ln w="25400">
            <a:noFill/>
          </a:ln>
        </p:spPr>
        <p:txBody>
          <a:bodyPr bIns="720000" anchor="ctr"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C3A5388-A605-B24C-861A-F9B6089A6CE7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339634" y="335200"/>
            <a:ext cx="10303981" cy="623574"/>
          </a:xfrm>
          <a:prstGeom prst="rect">
            <a:avLst/>
          </a:prstGeom>
        </p:spPr>
        <p:txBody>
          <a:bodyPr wrap="none" tIns="0" bIns="0">
            <a:noAutofit/>
          </a:bodyPr>
          <a:lstStyle>
            <a:lvl1pPr>
              <a:defRPr sz="4000">
                <a:ln>
                  <a:noFill/>
                </a:ln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04A76F4A-706F-AD49-B133-43EF5DA811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9634" y="958773"/>
            <a:ext cx="11490860" cy="357867"/>
          </a:xfrm>
        </p:spPr>
        <p:txBody>
          <a:bodyPr wrap="square" lIns="14400" tIns="36000" bIns="3600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Click to add subtitle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D27131-058C-474E-8A7A-EAA04A061218}"/>
              </a:ext>
            </a:extLst>
          </p:cNvPr>
          <p:cNvCxnSpPr>
            <a:cxnSpLocks/>
          </p:cNvCxnSpPr>
          <p:nvPr userDrawn="1"/>
        </p:nvCxnSpPr>
        <p:spPr>
          <a:xfrm>
            <a:off x="368920" y="958773"/>
            <a:ext cx="1146271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AD6E9EDC-8962-9A42-8E83-EC0812FD4CA4}"/>
              </a:ext>
            </a:extLst>
          </p:cNvPr>
          <p:cNvSpPr txBox="1">
            <a:spLocks/>
          </p:cNvSpPr>
          <p:nvPr userDrawn="1"/>
        </p:nvSpPr>
        <p:spPr>
          <a:xfrm>
            <a:off x="11689430" y="6623071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D945F2D-ED94-FF43-B1FC-19490A7F8233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8DDC838-CD94-2742-AC3D-80577057AB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990" y="93912"/>
            <a:ext cx="1089257" cy="7759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4DED691-D64F-0041-A936-A063984D8430}"/>
              </a:ext>
            </a:extLst>
          </p:cNvPr>
          <p:cNvSpPr txBox="1"/>
          <p:nvPr userDrawn="1"/>
        </p:nvSpPr>
        <p:spPr>
          <a:xfrm>
            <a:off x="360525" y="6524625"/>
            <a:ext cx="968214" cy="33337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lang="en-US" sz="1050" b="0" dirty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www.engro.com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EBFCF78-D173-5847-AD25-71E410C85F02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349483" y="3429000"/>
            <a:ext cx="2704803" cy="309562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1800"/>
            </a:lvl1pPr>
            <a:lvl2pPr marL="4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/>
            </a:lvl2pPr>
            <a:lvl3pPr marL="9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3pPr>
            <a:lvl4pPr marL="13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400"/>
            </a:lvl4pPr>
            <a:lvl5pPr marL="18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400"/>
            </a:lvl5pPr>
          </a:lstStyle>
          <a:p>
            <a:pPr lvl="0"/>
            <a:r>
              <a:rPr lang="en-US" dirty="0"/>
              <a:t>Click to add text, graph, table or contents.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54C2822-B05C-A949-BF37-BA2618E12079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3268171" y="3429000"/>
            <a:ext cx="2704803" cy="309562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1800"/>
            </a:lvl1pPr>
            <a:lvl2pPr marL="4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/>
            </a:lvl2pPr>
            <a:lvl3pPr marL="9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3pPr>
            <a:lvl4pPr marL="13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400"/>
            </a:lvl4pPr>
            <a:lvl5pPr marL="18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400"/>
            </a:lvl5pPr>
          </a:lstStyle>
          <a:p>
            <a:pPr lvl="0"/>
            <a:r>
              <a:rPr lang="en-US" dirty="0"/>
              <a:t>Click to add text, graph, table or contents.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1986049-14A5-BC42-87F1-0FC7D01A5E9B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6176833" y="3429000"/>
            <a:ext cx="2704803" cy="309562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1800"/>
            </a:lvl1pPr>
            <a:lvl2pPr marL="4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/>
            </a:lvl2pPr>
            <a:lvl3pPr marL="9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3pPr>
            <a:lvl4pPr marL="13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400"/>
            </a:lvl4pPr>
            <a:lvl5pPr marL="18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400"/>
            </a:lvl5pPr>
          </a:lstStyle>
          <a:p>
            <a:pPr lvl="0"/>
            <a:r>
              <a:rPr lang="en-US" dirty="0"/>
              <a:t>Click to add text, graph, table or contents.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D57C584-6435-D249-8850-99F5B2540E44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9129039" y="3429000"/>
            <a:ext cx="2704803" cy="309562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1800"/>
            </a:lvl1pPr>
            <a:lvl2pPr marL="4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/>
            </a:lvl2pPr>
            <a:lvl3pPr marL="9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3pPr>
            <a:lvl4pPr marL="13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400"/>
            </a:lvl4pPr>
            <a:lvl5pPr marL="18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400"/>
            </a:lvl5pPr>
          </a:lstStyle>
          <a:p>
            <a:pPr lvl="0"/>
            <a:r>
              <a:rPr lang="en-US" dirty="0"/>
              <a:t>Click to add text, graph, table or contents.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343CB62-9C29-2747-BA98-9D715C943F85}"/>
              </a:ext>
            </a:extLst>
          </p:cNvPr>
          <p:cNvCxnSpPr>
            <a:cxnSpLocks/>
          </p:cNvCxnSpPr>
          <p:nvPr userDrawn="1"/>
        </p:nvCxnSpPr>
        <p:spPr>
          <a:xfrm flipV="1">
            <a:off x="3157782" y="1426222"/>
            <a:ext cx="0" cy="5098403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icture Placeholder 13">
            <a:extLst>
              <a:ext uri="{FF2B5EF4-FFF2-40B4-BE49-F238E27FC236}">
                <a16:creationId xmlns:a16="http://schemas.microsoft.com/office/drawing/2014/main" id="{AA795337-B947-3042-8D06-B8B0CAA80F9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268171" y="1498927"/>
            <a:ext cx="2697910" cy="1727351"/>
          </a:xfrm>
          <a:ln w="25400">
            <a:noFill/>
          </a:ln>
        </p:spPr>
        <p:txBody>
          <a:bodyPr bIns="720000" anchor="ctr"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13">
            <a:extLst>
              <a:ext uri="{FF2B5EF4-FFF2-40B4-BE49-F238E27FC236}">
                <a16:creationId xmlns:a16="http://schemas.microsoft.com/office/drawing/2014/main" id="{535CD83F-E5D7-B240-92A3-A7A7A514D85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176833" y="1498927"/>
            <a:ext cx="2697910" cy="1727351"/>
          </a:xfrm>
          <a:ln w="25400">
            <a:noFill/>
          </a:ln>
        </p:spPr>
        <p:txBody>
          <a:bodyPr bIns="720000" anchor="ctr"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13">
            <a:extLst>
              <a:ext uri="{FF2B5EF4-FFF2-40B4-BE49-F238E27FC236}">
                <a16:creationId xmlns:a16="http://schemas.microsoft.com/office/drawing/2014/main" id="{E09A24BA-788E-1649-88CC-7D1564839AD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29039" y="1498927"/>
            <a:ext cx="2697910" cy="1727351"/>
          </a:xfrm>
          <a:ln w="25400">
            <a:noFill/>
          </a:ln>
        </p:spPr>
        <p:txBody>
          <a:bodyPr bIns="720000" anchor="ctr"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4CF84C5-4549-FF4A-9B36-E0A46B5727E2}"/>
              </a:ext>
            </a:extLst>
          </p:cNvPr>
          <p:cNvCxnSpPr>
            <a:cxnSpLocks/>
          </p:cNvCxnSpPr>
          <p:nvPr userDrawn="1"/>
        </p:nvCxnSpPr>
        <p:spPr>
          <a:xfrm flipV="1">
            <a:off x="6081140" y="1426222"/>
            <a:ext cx="0" cy="5098403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1C8F2E3-F72C-4B43-A393-A149A3465CDB}"/>
              </a:ext>
            </a:extLst>
          </p:cNvPr>
          <p:cNvCxnSpPr>
            <a:cxnSpLocks/>
          </p:cNvCxnSpPr>
          <p:nvPr userDrawn="1"/>
        </p:nvCxnSpPr>
        <p:spPr>
          <a:xfrm flipV="1">
            <a:off x="9015385" y="1426222"/>
            <a:ext cx="0" cy="5098403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48">
            <a:extLst>
              <a:ext uri="{FF2B5EF4-FFF2-40B4-BE49-F238E27FC236}">
                <a16:creationId xmlns:a16="http://schemas.microsoft.com/office/drawing/2014/main" id="{18B51286-0D23-5B4E-98E9-3717AC18A8D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0" y="0"/>
            <a:ext cx="12192000" cy="257591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4000">
                <a:schemeClr val="accent4"/>
              </a:gs>
            </a:gsLst>
            <a:lin ang="10800000" scaled="1"/>
            <a:tileRect/>
          </a:gradFill>
        </p:spPr>
        <p:txBody>
          <a:bodyPr wrap="square" lIns="360000" tIns="54000" rIns="1800000" bIns="36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smtClean="0">
                <a:solidFill>
                  <a:schemeClr val="bg1"/>
                </a:solidFill>
                <a:effectLst/>
                <a:latin typeface="Helvetica" pitchFamily="2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Presentation Title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938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- [ ] Heading + text + bullets + - [ ] Heading + text + bullets + pictur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0D2748E9-3E27-E640-A014-5C8D628FA37E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0227310" cy="3270250"/>
          </a:xfrm>
          <a:custGeom>
            <a:avLst/>
            <a:gdLst>
              <a:gd name="connsiteX0" fmla="*/ 0 w 10227310"/>
              <a:gd name="connsiteY0" fmla="*/ 0 h 3270250"/>
              <a:gd name="connsiteX1" fmla="*/ 8855255 w 10227310"/>
              <a:gd name="connsiteY1" fmla="*/ 0 h 3270250"/>
              <a:gd name="connsiteX2" fmla="*/ 9013064 w 10227310"/>
              <a:gd name="connsiteY2" fmla="*/ 116845 h 3270250"/>
              <a:gd name="connsiteX3" fmla="*/ 10227310 w 10227310"/>
              <a:gd name="connsiteY3" fmla="*/ 1017790 h 3270250"/>
              <a:gd name="connsiteX4" fmla="*/ 8240082 w 10227310"/>
              <a:gd name="connsiteY4" fmla="*/ 993038 h 3270250"/>
              <a:gd name="connsiteX5" fmla="*/ 8227739 w 10227310"/>
              <a:gd name="connsiteY5" fmla="*/ 993038 h 3270250"/>
              <a:gd name="connsiteX6" fmla="*/ 6363941 w 10227310"/>
              <a:gd name="connsiteY6" fmla="*/ 1129176 h 3270250"/>
              <a:gd name="connsiteX7" fmla="*/ 6314568 w 10227310"/>
              <a:gd name="connsiteY7" fmla="*/ 1129176 h 3270250"/>
              <a:gd name="connsiteX8" fmla="*/ 291168 w 10227310"/>
              <a:gd name="connsiteY8" fmla="*/ 3270250 h 3270250"/>
              <a:gd name="connsiteX9" fmla="*/ 38618 w 10227310"/>
              <a:gd name="connsiteY9" fmla="*/ 2785985 h 3270250"/>
              <a:gd name="connsiteX10" fmla="*/ 0 w 10227310"/>
              <a:gd name="connsiteY10" fmla="*/ 2725326 h 327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27310" h="3270250">
                <a:moveTo>
                  <a:pt x="0" y="0"/>
                </a:moveTo>
                <a:lnTo>
                  <a:pt x="8855255" y="0"/>
                </a:lnTo>
                <a:lnTo>
                  <a:pt x="9013064" y="116845"/>
                </a:lnTo>
                <a:cubicBezTo>
                  <a:pt x="9443527" y="436111"/>
                  <a:pt x="9841590" y="733139"/>
                  <a:pt x="10227310" y="1017790"/>
                </a:cubicBezTo>
                <a:cubicBezTo>
                  <a:pt x="10227310" y="1017790"/>
                  <a:pt x="9425013" y="955910"/>
                  <a:pt x="8240082" y="993038"/>
                </a:cubicBezTo>
                <a:cubicBezTo>
                  <a:pt x="8240082" y="993038"/>
                  <a:pt x="8240082" y="993038"/>
                  <a:pt x="8227739" y="993038"/>
                </a:cubicBezTo>
                <a:cubicBezTo>
                  <a:pt x="7672302" y="1017790"/>
                  <a:pt x="7030464" y="1054919"/>
                  <a:pt x="6363941" y="1129176"/>
                </a:cubicBezTo>
                <a:cubicBezTo>
                  <a:pt x="6351597" y="1129176"/>
                  <a:pt x="6339254" y="1129176"/>
                  <a:pt x="6314568" y="1129176"/>
                </a:cubicBezTo>
                <a:cubicBezTo>
                  <a:pt x="4240939" y="1351947"/>
                  <a:pt x="1821704" y="1921250"/>
                  <a:pt x="291168" y="3270250"/>
                </a:cubicBezTo>
                <a:cubicBezTo>
                  <a:pt x="291168" y="3270250"/>
                  <a:pt x="225210" y="3090989"/>
                  <a:pt x="38618" y="2785985"/>
                </a:cubicBezTo>
                <a:lnTo>
                  <a:pt x="0" y="2725326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F21DB74-1090-3046-A675-CD38E473D9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7188" y="1312443"/>
            <a:ext cx="6229600" cy="4470889"/>
          </a:xfrm>
          <a:ln w="25400">
            <a:noFill/>
          </a:ln>
        </p:spPr>
        <p:txBody>
          <a:bodyPr bIns="720000" anchor="ctr"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E077BD-3DEE-6942-8D4A-C10897A28A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990" y="93912"/>
            <a:ext cx="1089257" cy="7759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7FB5CB-691A-7D42-925C-5B46F670364C}"/>
              </a:ext>
            </a:extLst>
          </p:cNvPr>
          <p:cNvSpPr txBox="1"/>
          <p:nvPr userDrawn="1"/>
        </p:nvSpPr>
        <p:spPr>
          <a:xfrm>
            <a:off x="360525" y="6524625"/>
            <a:ext cx="968214" cy="33337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lang="en-US" sz="1050" b="0" dirty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www.engro.com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AD3F45-CF3B-8349-AD40-28AD0F85585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6269" y="2950590"/>
            <a:ext cx="5015368" cy="283274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2000"/>
            </a:lvl1pPr>
            <a:lvl2pPr marL="4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000"/>
            </a:lvl2pPr>
            <a:lvl3pPr marL="9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/>
            </a:lvl3pPr>
            <a:lvl4pPr marL="13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4pPr>
            <a:lvl5pPr marL="18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5pPr>
          </a:lstStyle>
          <a:p>
            <a:pPr lvl="0"/>
            <a:r>
              <a:rPr lang="en-US" dirty="0"/>
              <a:t>Click to add text, graph, table or contents.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B580EDD-E3A0-334E-A9B9-54976E96A7A0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6806421" y="1859708"/>
            <a:ext cx="5025217" cy="557076"/>
          </a:xfrm>
        </p:spPr>
        <p:txBody>
          <a:bodyPr wrap="square" tIns="0" bIns="0" anchor="b" anchorCtr="0">
            <a:spAutoFit/>
          </a:bodyPr>
          <a:lstStyle>
            <a:lvl1pPr>
              <a:defRPr sz="4000">
                <a:ln>
                  <a:noFill/>
                </a:ln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8243BDD-077A-6345-916B-DEA98B43C7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6420" y="2416783"/>
            <a:ext cx="5025217" cy="357867"/>
          </a:xfrm>
        </p:spPr>
        <p:txBody>
          <a:bodyPr wrap="square" lIns="14400" tIns="36000" bIns="3600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9DA17B2D-7DC0-994D-9170-C9C2D503DD79}"/>
              </a:ext>
            </a:extLst>
          </p:cNvPr>
          <p:cNvSpPr txBox="1">
            <a:spLocks/>
          </p:cNvSpPr>
          <p:nvPr userDrawn="1"/>
        </p:nvSpPr>
        <p:spPr>
          <a:xfrm>
            <a:off x="11689430" y="6623071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D945F2D-ED94-FF43-B1FC-19490A7F8233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552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- [ ] Heading + text + bullets + 2 - [ ] Heading + text + bullets +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F21DB74-1090-3046-A675-CD38E473D9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6496" y="1312443"/>
            <a:ext cx="3024741" cy="4470889"/>
          </a:xfrm>
          <a:ln w="25400">
            <a:noFill/>
          </a:ln>
        </p:spPr>
        <p:txBody>
          <a:bodyPr bIns="720000" anchor="ctr"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5EE57F0A-8DD8-AE47-9B13-DCBD4CCED7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62047" y="1312444"/>
            <a:ext cx="3024741" cy="4470888"/>
          </a:xfrm>
          <a:ln w="25400">
            <a:noFill/>
          </a:ln>
        </p:spPr>
        <p:txBody>
          <a:bodyPr bIns="720000" anchor="ctr"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58BBE14-72CE-0241-94A6-44CB40854730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0227310" cy="3270250"/>
          </a:xfrm>
          <a:custGeom>
            <a:avLst/>
            <a:gdLst>
              <a:gd name="connsiteX0" fmla="*/ 0 w 10227310"/>
              <a:gd name="connsiteY0" fmla="*/ 0 h 3270250"/>
              <a:gd name="connsiteX1" fmla="*/ 8855255 w 10227310"/>
              <a:gd name="connsiteY1" fmla="*/ 0 h 3270250"/>
              <a:gd name="connsiteX2" fmla="*/ 9013064 w 10227310"/>
              <a:gd name="connsiteY2" fmla="*/ 116845 h 3270250"/>
              <a:gd name="connsiteX3" fmla="*/ 10227310 w 10227310"/>
              <a:gd name="connsiteY3" fmla="*/ 1017790 h 3270250"/>
              <a:gd name="connsiteX4" fmla="*/ 8240082 w 10227310"/>
              <a:gd name="connsiteY4" fmla="*/ 993038 h 3270250"/>
              <a:gd name="connsiteX5" fmla="*/ 8227739 w 10227310"/>
              <a:gd name="connsiteY5" fmla="*/ 993038 h 3270250"/>
              <a:gd name="connsiteX6" fmla="*/ 6363941 w 10227310"/>
              <a:gd name="connsiteY6" fmla="*/ 1129176 h 3270250"/>
              <a:gd name="connsiteX7" fmla="*/ 6314568 w 10227310"/>
              <a:gd name="connsiteY7" fmla="*/ 1129176 h 3270250"/>
              <a:gd name="connsiteX8" fmla="*/ 291168 w 10227310"/>
              <a:gd name="connsiteY8" fmla="*/ 3270250 h 3270250"/>
              <a:gd name="connsiteX9" fmla="*/ 38618 w 10227310"/>
              <a:gd name="connsiteY9" fmla="*/ 2785985 h 3270250"/>
              <a:gd name="connsiteX10" fmla="*/ 0 w 10227310"/>
              <a:gd name="connsiteY10" fmla="*/ 2725326 h 327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27310" h="3270250">
                <a:moveTo>
                  <a:pt x="0" y="0"/>
                </a:moveTo>
                <a:lnTo>
                  <a:pt x="8855255" y="0"/>
                </a:lnTo>
                <a:lnTo>
                  <a:pt x="9013064" y="116845"/>
                </a:lnTo>
                <a:cubicBezTo>
                  <a:pt x="9443527" y="436111"/>
                  <a:pt x="9841590" y="733139"/>
                  <a:pt x="10227310" y="1017790"/>
                </a:cubicBezTo>
                <a:cubicBezTo>
                  <a:pt x="10227310" y="1017790"/>
                  <a:pt x="9425013" y="955910"/>
                  <a:pt x="8240082" y="993038"/>
                </a:cubicBezTo>
                <a:cubicBezTo>
                  <a:pt x="8240082" y="993038"/>
                  <a:pt x="8240082" y="993038"/>
                  <a:pt x="8227739" y="993038"/>
                </a:cubicBezTo>
                <a:cubicBezTo>
                  <a:pt x="7672302" y="1017790"/>
                  <a:pt x="7030464" y="1054919"/>
                  <a:pt x="6363941" y="1129176"/>
                </a:cubicBezTo>
                <a:cubicBezTo>
                  <a:pt x="6351597" y="1129176"/>
                  <a:pt x="6339254" y="1129176"/>
                  <a:pt x="6314568" y="1129176"/>
                </a:cubicBezTo>
                <a:cubicBezTo>
                  <a:pt x="4240939" y="1351947"/>
                  <a:pt x="1821704" y="1921250"/>
                  <a:pt x="291168" y="3270250"/>
                </a:cubicBezTo>
                <a:cubicBezTo>
                  <a:pt x="291168" y="3270250"/>
                  <a:pt x="225210" y="3090989"/>
                  <a:pt x="38618" y="2785985"/>
                </a:cubicBezTo>
                <a:lnTo>
                  <a:pt x="0" y="2725326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333579-8DD1-4345-9C0C-B3187E81D3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990" y="93912"/>
            <a:ext cx="1089257" cy="77596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65ACA9C-6413-9B48-9D70-81DDA098A396}"/>
              </a:ext>
            </a:extLst>
          </p:cNvPr>
          <p:cNvSpPr txBox="1"/>
          <p:nvPr userDrawn="1"/>
        </p:nvSpPr>
        <p:spPr>
          <a:xfrm>
            <a:off x="360525" y="6524625"/>
            <a:ext cx="968214" cy="33337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lang="en-US" sz="1050" b="0" dirty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www.engro.com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9C54DDA-C761-1C4F-87EF-5D35F4837E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6269" y="2950590"/>
            <a:ext cx="5015368" cy="283274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2000"/>
            </a:lvl1pPr>
            <a:lvl2pPr marL="4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000"/>
            </a:lvl2pPr>
            <a:lvl3pPr marL="9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/>
            </a:lvl3pPr>
            <a:lvl4pPr marL="13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4pPr>
            <a:lvl5pPr marL="18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5pPr>
          </a:lstStyle>
          <a:p>
            <a:pPr lvl="0"/>
            <a:r>
              <a:rPr lang="en-US" dirty="0"/>
              <a:t>Click to add text, graph, table or contents.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1C6C1C1-02E5-1545-BAAC-F9C231162EA4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6806421" y="1859708"/>
            <a:ext cx="5025217" cy="557076"/>
          </a:xfrm>
        </p:spPr>
        <p:txBody>
          <a:bodyPr wrap="square" tIns="0" bIns="0" anchor="b" anchorCtr="0">
            <a:spAutoFit/>
          </a:bodyPr>
          <a:lstStyle>
            <a:lvl1pPr>
              <a:defRPr sz="4000">
                <a:ln>
                  <a:noFill/>
                </a:ln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DD9599B-C62B-2345-8F17-F13E79B70C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6420" y="2416783"/>
            <a:ext cx="5025217" cy="357867"/>
          </a:xfrm>
        </p:spPr>
        <p:txBody>
          <a:bodyPr wrap="square" lIns="14400" tIns="36000" bIns="3600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F553E09-D295-4841-B39E-C968D90A41EE}"/>
              </a:ext>
            </a:extLst>
          </p:cNvPr>
          <p:cNvSpPr txBox="1">
            <a:spLocks/>
          </p:cNvSpPr>
          <p:nvPr userDrawn="1"/>
        </p:nvSpPr>
        <p:spPr>
          <a:xfrm>
            <a:off x="11689430" y="6623071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D945F2D-ED94-FF43-B1FC-19490A7F8233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734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- [ ] Heading + text + bullets + 3 - [ ] Heading + text + bullets +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48A01E63-12DC-8A49-BB7B-205AE7743C8B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0227310" cy="3270250"/>
          </a:xfrm>
          <a:custGeom>
            <a:avLst/>
            <a:gdLst>
              <a:gd name="connsiteX0" fmla="*/ 0 w 10227310"/>
              <a:gd name="connsiteY0" fmla="*/ 0 h 3270250"/>
              <a:gd name="connsiteX1" fmla="*/ 8855255 w 10227310"/>
              <a:gd name="connsiteY1" fmla="*/ 0 h 3270250"/>
              <a:gd name="connsiteX2" fmla="*/ 9013064 w 10227310"/>
              <a:gd name="connsiteY2" fmla="*/ 116845 h 3270250"/>
              <a:gd name="connsiteX3" fmla="*/ 10227310 w 10227310"/>
              <a:gd name="connsiteY3" fmla="*/ 1017790 h 3270250"/>
              <a:gd name="connsiteX4" fmla="*/ 8240082 w 10227310"/>
              <a:gd name="connsiteY4" fmla="*/ 993038 h 3270250"/>
              <a:gd name="connsiteX5" fmla="*/ 8227739 w 10227310"/>
              <a:gd name="connsiteY5" fmla="*/ 993038 h 3270250"/>
              <a:gd name="connsiteX6" fmla="*/ 6363941 w 10227310"/>
              <a:gd name="connsiteY6" fmla="*/ 1129176 h 3270250"/>
              <a:gd name="connsiteX7" fmla="*/ 6314568 w 10227310"/>
              <a:gd name="connsiteY7" fmla="*/ 1129176 h 3270250"/>
              <a:gd name="connsiteX8" fmla="*/ 291168 w 10227310"/>
              <a:gd name="connsiteY8" fmla="*/ 3270250 h 3270250"/>
              <a:gd name="connsiteX9" fmla="*/ 38618 w 10227310"/>
              <a:gd name="connsiteY9" fmla="*/ 2785985 h 3270250"/>
              <a:gd name="connsiteX10" fmla="*/ 0 w 10227310"/>
              <a:gd name="connsiteY10" fmla="*/ 2725326 h 327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27310" h="3270250">
                <a:moveTo>
                  <a:pt x="0" y="0"/>
                </a:moveTo>
                <a:lnTo>
                  <a:pt x="8855255" y="0"/>
                </a:lnTo>
                <a:lnTo>
                  <a:pt x="9013064" y="116845"/>
                </a:lnTo>
                <a:cubicBezTo>
                  <a:pt x="9443527" y="436111"/>
                  <a:pt x="9841590" y="733139"/>
                  <a:pt x="10227310" y="1017790"/>
                </a:cubicBezTo>
                <a:cubicBezTo>
                  <a:pt x="10227310" y="1017790"/>
                  <a:pt x="9425013" y="955910"/>
                  <a:pt x="8240082" y="993038"/>
                </a:cubicBezTo>
                <a:cubicBezTo>
                  <a:pt x="8240082" y="993038"/>
                  <a:pt x="8240082" y="993038"/>
                  <a:pt x="8227739" y="993038"/>
                </a:cubicBezTo>
                <a:cubicBezTo>
                  <a:pt x="7672302" y="1017790"/>
                  <a:pt x="7030464" y="1054919"/>
                  <a:pt x="6363941" y="1129176"/>
                </a:cubicBezTo>
                <a:cubicBezTo>
                  <a:pt x="6351597" y="1129176"/>
                  <a:pt x="6339254" y="1129176"/>
                  <a:pt x="6314568" y="1129176"/>
                </a:cubicBezTo>
                <a:cubicBezTo>
                  <a:pt x="4240939" y="1351947"/>
                  <a:pt x="1821704" y="1921250"/>
                  <a:pt x="291168" y="3270250"/>
                </a:cubicBezTo>
                <a:cubicBezTo>
                  <a:pt x="291168" y="3270250"/>
                  <a:pt x="225210" y="3090989"/>
                  <a:pt x="38618" y="2785985"/>
                </a:cubicBezTo>
                <a:lnTo>
                  <a:pt x="0" y="2725326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91587D-9627-F94E-BD26-A419D1750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990" y="93912"/>
            <a:ext cx="1089257" cy="77596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C56BA39-9071-EE40-8FDB-F6769B90C73D}"/>
              </a:ext>
            </a:extLst>
          </p:cNvPr>
          <p:cNvSpPr txBox="1"/>
          <p:nvPr userDrawn="1"/>
        </p:nvSpPr>
        <p:spPr>
          <a:xfrm>
            <a:off x="360525" y="6524625"/>
            <a:ext cx="968214" cy="33337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lang="en-US" sz="1050" b="0" dirty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www.engro.com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45EA24A4-C53F-9F41-9804-1FB400CF77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6496" y="1312443"/>
            <a:ext cx="3024741" cy="4470889"/>
          </a:xfrm>
          <a:ln w="25400">
            <a:noFill/>
          </a:ln>
        </p:spPr>
        <p:txBody>
          <a:bodyPr bIns="720000" anchor="ctr"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008E0F2A-C066-6B47-A486-FF4CE0B7E88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556924" y="3667026"/>
            <a:ext cx="3024741" cy="2116305"/>
          </a:xfrm>
          <a:ln w="25400">
            <a:noFill/>
          </a:ln>
        </p:spPr>
        <p:txBody>
          <a:bodyPr bIns="720000" anchor="ctr"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D1D4A4B6-9408-3345-814F-05F4A401285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56924" y="1308115"/>
            <a:ext cx="3024741" cy="2166326"/>
          </a:xfrm>
          <a:ln w="25400">
            <a:noFill/>
          </a:ln>
        </p:spPr>
        <p:txBody>
          <a:bodyPr bIns="720000" anchor="ctr"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972CE8-CDC4-A34D-BD58-2D0D0362B8D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6269" y="2950590"/>
            <a:ext cx="5015368" cy="283274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2000"/>
            </a:lvl1pPr>
            <a:lvl2pPr marL="4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000"/>
            </a:lvl2pPr>
            <a:lvl3pPr marL="9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/>
            </a:lvl3pPr>
            <a:lvl4pPr marL="13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4pPr>
            <a:lvl5pPr marL="18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5pPr>
          </a:lstStyle>
          <a:p>
            <a:pPr lvl="0"/>
            <a:r>
              <a:rPr lang="en-US" dirty="0"/>
              <a:t>Click to add text, graph, table or contents.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162AD22-E797-D143-8F75-8134CCE6D435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6806421" y="1859708"/>
            <a:ext cx="5025217" cy="557076"/>
          </a:xfrm>
        </p:spPr>
        <p:txBody>
          <a:bodyPr wrap="square" tIns="0" bIns="0" anchor="b" anchorCtr="0">
            <a:spAutoFit/>
          </a:bodyPr>
          <a:lstStyle>
            <a:lvl1pPr>
              <a:defRPr sz="4000">
                <a:ln>
                  <a:noFill/>
                </a:ln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D94C2E0-3659-B64E-B5F7-6ABDE282E8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6420" y="2416783"/>
            <a:ext cx="5025217" cy="357867"/>
          </a:xfrm>
        </p:spPr>
        <p:txBody>
          <a:bodyPr wrap="square" lIns="14400" tIns="36000" bIns="3600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28E2D3F6-7A44-F54F-876A-4D9997FDC0E8}"/>
              </a:ext>
            </a:extLst>
          </p:cNvPr>
          <p:cNvSpPr txBox="1">
            <a:spLocks/>
          </p:cNvSpPr>
          <p:nvPr userDrawn="1"/>
        </p:nvSpPr>
        <p:spPr>
          <a:xfrm>
            <a:off x="11689430" y="6623071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D945F2D-ED94-FF43-B1FC-19490A7F8233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7762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- [ ] Heading + text + bullets + 4 - [ ] Heading + text + bullets +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5588DFA9-F762-B942-B4F4-6F59D33CEFC0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0227310" cy="3270250"/>
          </a:xfrm>
          <a:custGeom>
            <a:avLst/>
            <a:gdLst>
              <a:gd name="connsiteX0" fmla="*/ 0 w 10227310"/>
              <a:gd name="connsiteY0" fmla="*/ 0 h 3270250"/>
              <a:gd name="connsiteX1" fmla="*/ 8855255 w 10227310"/>
              <a:gd name="connsiteY1" fmla="*/ 0 h 3270250"/>
              <a:gd name="connsiteX2" fmla="*/ 9013064 w 10227310"/>
              <a:gd name="connsiteY2" fmla="*/ 116845 h 3270250"/>
              <a:gd name="connsiteX3" fmla="*/ 10227310 w 10227310"/>
              <a:gd name="connsiteY3" fmla="*/ 1017790 h 3270250"/>
              <a:gd name="connsiteX4" fmla="*/ 8240082 w 10227310"/>
              <a:gd name="connsiteY4" fmla="*/ 993038 h 3270250"/>
              <a:gd name="connsiteX5" fmla="*/ 8227739 w 10227310"/>
              <a:gd name="connsiteY5" fmla="*/ 993038 h 3270250"/>
              <a:gd name="connsiteX6" fmla="*/ 6363941 w 10227310"/>
              <a:gd name="connsiteY6" fmla="*/ 1129176 h 3270250"/>
              <a:gd name="connsiteX7" fmla="*/ 6314568 w 10227310"/>
              <a:gd name="connsiteY7" fmla="*/ 1129176 h 3270250"/>
              <a:gd name="connsiteX8" fmla="*/ 291168 w 10227310"/>
              <a:gd name="connsiteY8" fmla="*/ 3270250 h 3270250"/>
              <a:gd name="connsiteX9" fmla="*/ 38618 w 10227310"/>
              <a:gd name="connsiteY9" fmla="*/ 2785985 h 3270250"/>
              <a:gd name="connsiteX10" fmla="*/ 0 w 10227310"/>
              <a:gd name="connsiteY10" fmla="*/ 2725326 h 327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27310" h="3270250">
                <a:moveTo>
                  <a:pt x="0" y="0"/>
                </a:moveTo>
                <a:lnTo>
                  <a:pt x="8855255" y="0"/>
                </a:lnTo>
                <a:lnTo>
                  <a:pt x="9013064" y="116845"/>
                </a:lnTo>
                <a:cubicBezTo>
                  <a:pt x="9443527" y="436111"/>
                  <a:pt x="9841590" y="733139"/>
                  <a:pt x="10227310" y="1017790"/>
                </a:cubicBezTo>
                <a:cubicBezTo>
                  <a:pt x="10227310" y="1017790"/>
                  <a:pt x="9425013" y="955910"/>
                  <a:pt x="8240082" y="993038"/>
                </a:cubicBezTo>
                <a:cubicBezTo>
                  <a:pt x="8240082" y="993038"/>
                  <a:pt x="8240082" y="993038"/>
                  <a:pt x="8227739" y="993038"/>
                </a:cubicBezTo>
                <a:cubicBezTo>
                  <a:pt x="7672302" y="1017790"/>
                  <a:pt x="7030464" y="1054919"/>
                  <a:pt x="6363941" y="1129176"/>
                </a:cubicBezTo>
                <a:cubicBezTo>
                  <a:pt x="6351597" y="1129176"/>
                  <a:pt x="6339254" y="1129176"/>
                  <a:pt x="6314568" y="1129176"/>
                </a:cubicBezTo>
                <a:cubicBezTo>
                  <a:pt x="4240939" y="1351947"/>
                  <a:pt x="1821704" y="1921250"/>
                  <a:pt x="291168" y="3270250"/>
                </a:cubicBezTo>
                <a:cubicBezTo>
                  <a:pt x="291168" y="3270250"/>
                  <a:pt x="225210" y="3090989"/>
                  <a:pt x="38618" y="2785985"/>
                </a:cubicBezTo>
                <a:lnTo>
                  <a:pt x="0" y="2725326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D7CD94-C8B4-7942-9FE4-8FD98EA3D5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990" y="93912"/>
            <a:ext cx="1089257" cy="77596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CDC158A-7ED6-284B-8A51-39C52FFACDD5}"/>
              </a:ext>
            </a:extLst>
          </p:cNvPr>
          <p:cNvSpPr txBox="1"/>
          <p:nvPr userDrawn="1"/>
        </p:nvSpPr>
        <p:spPr>
          <a:xfrm>
            <a:off x="360525" y="6524625"/>
            <a:ext cx="968214" cy="33337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lang="en-US" sz="1050" b="0" dirty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www.engro.com</a:t>
            </a:r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B0F704F2-B620-FE4C-BC36-C8DCFA40D58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556924" y="3667026"/>
            <a:ext cx="3024741" cy="2116305"/>
          </a:xfrm>
          <a:ln w="25400">
            <a:noFill/>
          </a:ln>
        </p:spPr>
        <p:txBody>
          <a:bodyPr bIns="720000" anchor="ctr"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B6A2AF7F-A2C8-3343-BAA5-4B2B85432BC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56924" y="1308115"/>
            <a:ext cx="3024741" cy="2166326"/>
          </a:xfrm>
          <a:ln w="25400">
            <a:noFill/>
          </a:ln>
        </p:spPr>
        <p:txBody>
          <a:bodyPr bIns="720000" anchor="ctr"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3">
            <a:extLst>
              <a:ext uri="{FF2B5EF4-FFF2-40B4-BE49-F238E27FC236}">
                <a16:creationId xmlns:a16="http://schemas.microsoft.com/office/drawing/2014/main" id="{379957D6-7068-1148-B7A4-A261CDDBEDE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70153" y="3667026"/>
            <a:ext cx="3024741" cy="2116305"/>
          </a:xfrm>
          <a:ln w="25400">
            <a:noFill/>
          </a:ln>
        </p:spPr>
        <p:txBody>
          <a:bodyPr bIns="720000" anchor="ctr"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D042707F-9CB1-A642-B804-172E61BC629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70153" y="1308115"/>
            <a:ext cx="3024741" cy="2166326"/>
          </a:xfrm>
          <a:ln w="25400">
            <a:noFill/>
          </a:ln>
        </p:spPr>
        <p:txBody>
          <a:bodyPr bIns="720000" anchor="ctr"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1AA9921-5426-6143-B822-F745F07879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6269" y="2950590"/>
            <a:ext cx="5015368" cy="283274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2000"/>
            </a:lvl1pPr>
            <a:lvl2pPr marL="4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000"/>
            </a:lvl2pPr>
            <a:lvl3pPr marL="9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/>
            </a:lvl3pPr>
            <a:lvl4pPr marL="13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4pPr>
            <a:lvl5pPr marL="18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5pPr>
          </a:lstStyle>
          <a:p>
            <a:pPr lvl="0"/>
            <a:r>
              <a:rPr lang="en-US" dirty="0"/>
              <a:t>Click to add text, graph, table or contents.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5AA20BD8-660B-A947-A8FD-86559DEE3771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6806421" y="1859708"/>
            <a:ext cx="5025217" cy="557076"/>
          </a:xfrm>
        </p:spPr>
        <p:txBody>
          <a:bodyPr wrap="square" tIns="0" bIns="0" anchor="b" anchorCtr="0">
            <a:spAutoFit/>
          </a:bodyPr>
          <a:lstStyle>
            <a:lvl1pPr>
              <a:defRPr sz="4000">
                <a:ln>
                  <a:noFill/>
                </a:ln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DD2E01AA-9FF5-FE4D-A485-2541147398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6420" y="2416783"/>
            <a:ext cx="5025217" cy="357867"/>
          </a:xfrm>
        </p:spPr>
        <p:txBody>
          <a:bodyPr wrap="square" lIns="14400" tIns="36000" bIns="3600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BC19D6AD-8E23-8C4B-96CA-07AFEAD661E5}"/>
              </a:ext>
            </a:extLst>
          </p:cNvPr>
          <p:cNvSpPr txBox="1">
            <a:spLocks/>
          </p:cNvSpPr>
          <p:nvPr userDrawn="1"/>
        </p:nvSpPr>
        <p:spPr>
          <a:xfrm>
            <a:off x="11689430" y="6623071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D945F2D-ED94-FF43-B1FC-19490A7F8233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022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85423B3-4C19-D44A-B37B-71D4DEBD8F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4" y="0"/>
            <a:ext cx="493776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F21DB74-1090-3046-A675-CD38E473D9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01422" y="1312444"/>
            <a:ext cx="1949801" cy="2604464"/>
          </a:xfrm>
          <a:ln w="25400">
            <a:noFill/>
          </a:ln>
        </p:spPr>
        <p:txBody>
          <a:bodyPr bIns="720000" anchor="ctr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DEF6A2F0-E89C-ED41-8841-43628562B1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978" y="4067032"/>
            <a:ext cx="6225810" cy="1719117"/>
          </a:xfrm>
          <a:ln w="25400">
            <a:noFill/>
          </a:ln>
        </p:spPr>
        <p:txBody>
          <a:bodyPr bIns="720000" anchor="ctr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7921A818-7C79-6A4C-959F-2472F52C1B7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60525" y="1312444"/>
            <a:ext cx="1949801" cy="1200329"/>
          </a:xfrm>
          <a:ln w="25400">
            <a:noFill/>
          </a:ln>
        </p:spPr>
        <p:txBody>
          <a:bodyPr bIns="720000" anchor="ctr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C43C93B4-8380-9442-942C-5E0E6B1C1DE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525" y="2716579"/>
            <a:ext cx="1949801" cy="1200329"/>
          </a:xfrm>
          <a:ln w="25400">
            <a:noFill/>
          </a:ln>
        </p:spPr>
        <p:txBody>
          <a:bodyPr bIns="720000" anchor="ctr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E7F004D0-B92D-334F-B9CB-F527D898093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36987" y="1312444"/>
            <a:ext cx="1949801" cy="1200329"/>
          </a:xfrm>
          <a:ln w="25400">
            <a:noFill/>
          </a:ln>
        </p:spPr>
        <p:txBody>
          <a:bodyPr bIns="720000" anchor="ctr"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8617704E-55F5-6F4C-9A71-50CB43F1469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636987" y="2716579"/>
            <a:ext cx="1949801" cy="1200329"/>
          </a:xfrm>
          <a:ln w="25400">
            <a:noFill/>
          </a:ln>
        </p:spPr>
        <p:txBody>
          <a:bodyPr bIns="720000" anchor="ctr">
            <a:normAutofit/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2ACA07-D89E-4247-8A15-24D421D4C748}"/>
              </a:ext>
            </a:extLst>
          </p:cNvPr>
          <p:cNvSpPr txBox="1"/>
          <p:nvPr userDrawn="1"/>
        </p:nvSpPr>
        <p:spPr>
          <a:xfrm>
            <a:off x="360525" y="6524625"/>
            <a:ext cx="968214" cy="33337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lang="en-US" sz="1050" b="0" dirty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>
                <a:solidFill>
                  <a:schemeClr val="bg1"/>
                </a:solidFill>
              </a:rPr>
              <a:t>www.engro.com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0B8134F-C467-CE4F-ADD3-8A3789E73F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6269" y="2950590"/>
            <a:ext cx="5015368" cy="283274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2000"/>
            </a:lvl1pPr>
            <a:lvl2pPr marL="4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000"/>
            </a:lvl2pPr>
            <a:lvl3pPr marL="9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/>
            </a:lvl3pPr>
            <a:lvl4pPr marL="13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4pPr>
            <a:lvl5pPr marL="18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/>
            </a:lvl5pPr>
          </a:lstStyle>
          <a:p>
            <a:pPr lvl="0"/>
            <a:r>
              <a:rPr lang="en-US" dirty="0"/>
              <a:t>Click to add text, graph, table or contents.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61C70FD-9192-A648-8180-DA3EFC87BF6E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6806421" y="1859708"/>
            <a:ext cx="5025217" cy="557076"/>
          </a:xfrm>
        </p:spPr>
        <p:txBody>
          <a:bodyPr wrap="square" tIns="0" bIns="0" anchor="b" anchorCtr="0">
            <a:spAutoFit/>
          </a:bodyPr>
          <a:lstStyle>
            <a:lvl1pPr>
              <a:defRPr sz="4000">
                <a:ln>
                  <a:noFill/>
                </a:ln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E90F402F-33D9-3441-BE77-41AD90E534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6420" y="2416783"/>
            <a:ext cx="5025217" cy="357867"/>
          </a:xfrm>
        </p:spPr>
        <p:txBody>
          <a:bodyPr wrap="square" lIns="14400" tIns="36000" bIns="3600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DAB3B6D6-107E-E54B-ACEF-BA635D5DF369}"/>
              </a:ext>
            </a:extLst>
          </p:cNvPr>
          <p:cNvSpPr txBox="1">
            <a:spLocks/>
          </p:cNvSpPr>
          <p:nvPr userDrawn="1"/>
        </p:nvSpPr>
        <p:spPr>
          <a:xfrm>
            <a:off x="11689430" y="6623071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D945F2D-ED94-FF43-B1FC-19490A7F8233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6FF6F1D-B491-F64A-9B51-AEC2308C6B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990" y="93912"/>
            <a:ext cx="1089257" cy="77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371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Subheading + 1 Graph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04A98-8963-C142-BA3F-BCF577ED47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188" y="2748778"/>
            <a:ext cx="11473306" cy="3775847"/>
          </a:xfrm>
        </p:spPr>
        <p:txBody>
          <a:bodyPr bIns="1440000"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2pPr>
            <a:lvl3pPr marL="9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3pPr>
            <a:lvl4pPr marL="13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4pPr>
            <a:lvl5pPr marL="18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5pPr>
          </a:lstStyle>
          <a:p>
            <a:pPr lvl="0"/>
            <a:r>
              <a:rPr lang="en-US" dirty="0"/>
              <a:t>Click to add graph, table or contents.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98E7FCA-6A93-3645-B2A7-DECE9044737D}"/>
              </a:ext>
            </a:extLst>
          </p:cNvPr>
          <p:cNvSpPr txBox="1">
            <a:spLocks/>
          </p:cNvSpPr>
          <p:nvPr userDrawn="1"/>
        </p:nvSpPr>
        <p:spPr>
          <a:xfrm>
            <a:off x="11689430" y="6623071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D945F2D-ED94-FF43-B1FC-19490A7F8233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78F9326-3E75-F648-9734-323D4C465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990" y="93912"/>
            <a:ext cx="1089257" cy="77596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DC6D332-2B84-B342-8B86-140797B9060A}"/>
              </a:ext>
            </a:extLst>
          </p:cNvPr>
          <p:cNvSpPr txBox="1"/>
          <p:nvPr userDrawn="1"/>
        </p:nvSpPr>
        <p:spPr>
          <a:xfrm>
            <a:off x="360525" y="6524625"/>
            <a:ext cx="968214" cy="33337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lang="en-US" sz="1050" b="0" dirty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www.engro.com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A4BC19D-9D12-3341-9F86-BC6CBBAB30F3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339634" y="335200"/>
            <a:ext cx="10303981" cy="623574"/>
          </a:xfrm>
        </p:spPr>
        <p:txBody>
          <a:bodyPr wrap="none" tIns="0" bIns="0">
            <a:noAutofit/>
          </a:bodyPr>
          <a:lstStyle>
            <a:lvl1pPr>
              <a:defRPr sz="4000">
                <a:ln>
                  <a:noFill/>
                </a:ln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865E9B82-DB6E-6748-B4FB-82A1ACFC83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9633" y="958773"/>
            <a:ext cx="11521613" cy="357867"/>
          </a:xfrm>
        </p:spPr>
        <p:txBody>
          <a:bodyPr wrap="square" lIns="14400" tIns="36000" bIns="3600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Click to add subtitle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FAED605-F47B-B043-8648-8E5ACF20FE52}"/>
              </a:ext>
            </a:extLst>
          </p:cNvPr>
          <p:cNvCxnSpPr>
            <a:cxnSpLocks/>
          </p:cNvCxnSpPr>
          <p:nvPr userDrawn="1"/>
        </p:nvCxnSpPr>
        <p:spPr>
          <a:xfrm>
            <a:off x="368920" y="958773"/>
            <a:ext cx="1146271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3B517E-ECD8-2743-BDAD-8A2CF83180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9482" y="1415086"/>
            <a:ext cx="11482156" cy="1156664"/>
          </a:xfrm>
        </p:spPr>
        <p:txBody>
          <a:bodyPr>
            <a:normAutofit/>
          </a:bodyPr>
          <a:lstStyle>
            <a:lvl1pPr>
              <a:defRPr lang="en-US" sz="20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  <a:lvl3pPr marL="756000" indent="0">
              <a:buNone/>
              <a:defRPr/>
            </a:lvl3pPr>
          </a:lstStyle>
          <a:p>
            <a:pPr lvl="0"/>
            <a:r>
              <a:rPr lang="en-US" dirty="0"/>
              <a:t>Click to add text or contents.</a:t>
            </a:r>
          </a:p>
        </p:txBody>
      </p:sp>
      <p:sp>
        <p:nvSpPr>
          <p:cNvPr id="11" name="Text Placeholder 48">
            <a:extLst>
              <a:ext uri="{FF2B5EF4-FFF2-40B4-BE49-F238E27FC236}">
                <a16:creationId xmlns:a16="http://schemas.microsoft.com/office/drawing/2014/main" id="{107B0BE9-8A35-724D-B1BD-560536C67F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257591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4000">
                <a:schemeClr val="accent4"/>
              </a:gs>
            </a:gsLst>
            <a:lin ang="10800000" scaled="1"/>
            <a:tileRect/>
          </a:gradFill>
        </p:spPr>
        <p:txBody>
          <a:bodyPr wrap="square" lIns="360000" tIns="54000" rIns="1800000" bIns="36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smtClean="0">
                <a:solidFill>
                  <a:schemeClr val="bg1"/>
                </a:solidFill>
                <a:effectLst/>
                <a:latin typeface="Helvetica" pitchFamily="2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Presentation Title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7116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Subheading + 2 Graph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04A98-8963-C142-BA3F-BCF577ED47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188" y="2748778"/>
            <a:ext cx="5374602" cy="3775847"/>
          </a:xfrm>
        </p:spPr>
        <p:txBody>
          <a:bodyPr bIns="1440000"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2pPr>
            <a:lvl3pPr marL="9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3pPr>
            <a:lvl4pPr marL="13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4pPr>
            <a:lvl5pPr marL="18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5pPr>
          </a:lstStyle>
          <a:p>
            <a:pPr lvl="0"/>
            <a:r>
              <a:rPr lang="en-US" dirty="0"/>
              <a:t>Click to add graph, table or contents.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DC1E600-5118-3540-BAE1-4449FD61EE4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453352" y="2748778"/>
            <a:ext cx="5378286" cy="3775847"/>
          </a:xfrm>
        </p:spPr>
        <p:txBody>
          <a:bodyPr bIns="1440000"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2pPr>
            <a:lvl3pPr marL="9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3pPr>
            <a:lvl4pPr marL="13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4pPr>
            <a:lvl5pPr marL="18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5pPr>
          </a:lstStyle>
          <a:p>
            <a:pPr lvl="0"/>
            <a:r>
              <a:rPr lang="en-US" dirty="0"/>
              <a:t>Click to add graph, table or contents.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5723BF-6AF3-0143-B57A-2D42A903CEAC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2570" y="2748779"/>
            <a:ext cx="0" cy="3775846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40BE209-9817-064E-B304-D52DD765C046}"/>
              </a:ext>
            </a:extLst>
          </p:cNvPr>
          <p:cNvSpPr txBox="1">
            <a:spLocks/>
          </p:cNvSpPr>
          <p:nvPr userDrawn="1"/>
        </p:nvSpPr>
        <p:spPr>
          <a:xfrm>
            <a:off x="11689430" y="6623071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D945F2D-ED94-FF43-B1FC-19490A7F8233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60955CD-61CA-5C45-8536-0AE4832378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990" y="93912"/>
            <a:ext cx="1089257" cy="77596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7524A30-7CE4-3B43-A71D-8B10101A2CD3}"/>
              </a:ext>
            </a:extLst>
          </p:cNvPr>
          <p:cNvSpPr txBox="1"/>
          <p:nvPr userDrawn="1"/>
        </p:nvSpPr>
        <p:spPr>
          <a:xfrm>
            <a:off x="360525" y="6524625"/>
            <a:ext cx="968214" cy="33337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lang="en-US" sz="1050" b="0" dirty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www.engro.com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5215807-7F79-4C40-8E63-FC8F75662D42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339634" y="335200"/>
            <a:ext cx="10303981" cy="623574"/>
          </a:xfrm>
        </p:spPr>
        <p:txBody>
          <a:bodyPr wrap="none" tIns="0" bIns="0">
            <a:noAutofit/>
          </a:bodyPr>
          <a:lstStyle>
            <a:lvl1pPr>
              <a:defRPr sz="4000">
                <a:ln>
                  <a:noFill/>
                </a:ln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F7A3B24A-F937-044B-98BB-196F0D6A8B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9633" y="958773"/>
            <a:ext cx="11521613" cy="357867"/>
          </a:xfrm>
        </p:spPr>
        <p:txBody>
          <a:bodyPr wrap="square" lIns="14400" tIns="36000" bIns="3600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Click to add subtitle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F269F7B-F19D-E249-853E-05239F7D7D2E}"/>
              </a:ext>
            </a:extLst>
          </p:cNvPr>
          <p:cNvCxnSpPr>
            <a:cxnSpLocks/>
          </p:cNvCxnSpPr>
          <p:nvPr userDrawn="1"/>
        </p:nvCxnSpPr>
        <p:spPr>
          <a:xfrm>
            <a:off x="368920" y="958773"/>
            <a:ext cx="1146271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7E623241-97B9-7743-A573-A429FB90F8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9482" y="1415086"/>
            <a:ext cx="11482156" cy="1156664"/>
          </a:xfrm>
        </p:spPr>
        <p:txBody>
          <a:bodyPr>
            <a:normAutofit/>
          </a:bodyPr>
          <a:lstStyle>
            <a:lvl1pPr>
              <a:defRPr lang="en-US" sz="20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  <a:lvl3pPr marL="756000" indent="0">
              <a:buNone/>
              <a:defRPr/>
            </a:lvl3pPr>
          </a:lstStyle>
          <a:p>
            <a:pPr lvl="0"/>
            <a:r>
              <a:rPr lang="en-US" dirty="0"/>
              <a:t>Click to add text or contents.</a:t>
            </a:r>
          </a:p>
        </p:txBody>
      </p:sp>
      <p:sp>
        <p:nvSpPr>
          <p:cNvPr id="13" name="Text Placeholder 48">
            <a:extLst>
              <a:ext uri="{FF2B5EF4-FFF2-40B4-BE49-F238E27FC236}">
                <a16:creationId xmlns:a16="http://schemas.microsoft.com/office/drawing/2014/main" id="{373FE3BC-3B35-B541-9B10-733092942C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257591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4000">
                <a:schemeClr val="accent4"/>
              </a:gs>
            </a:gsLst>
            <a:lin ang="10800000" scaled="1"/>
            <a:tileRect/>
          </a:gradFill>
        </p:spPr>
        <p:txBody>
          <a:bodyPr wrap="square" lIns="360000" tIns="54000" rIns="1800000" bIns="36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smtClean="0">
                <a:solidFill>
                  <a:schemeClr val="bg1"/>
                </a:solidFill>
                <a:effectLst/>
                <a:latin typeface="Helvetica" pitchFamily="2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Presentation Title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1032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Subheading + 3 Graph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04A98-8963-C142-BA3F-BCF577ED47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8920" y="2748778"/>
            <a:ext cx="3490730" cy="3775847"/>
          </a:xfrm>
        </p:spPr>
        <p:txBody>
          <a:bodyPr bIns="1440000"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2pPr>
            <a:lvl3pPr marL="9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3pPr>
            <a:lvl4pPr marL="13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4pPr>
            <a:lvl5pPr marL="18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5pPr>
          </a:lstStyle>
          <a:p>
            <a:pPr lvl="0"/>
            <a:r>
              <a:rPr lang="en-US" dirty="0"/>
              <a:t>Click to add graph, table or contents.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57D306-8F8A-B24F-91FD-3492090BA97A}"/>
              </a:ext>
            </a:extLst>
          </p:cNvPr>
          <p:cNvCxnSpPr>
            <a:cxnSpLocks/>
          </p:cNvCxnSpPr>
          <p:nvPr userDrawn="1"/>
        </p:nvCxnSpPr>
        <p:spPr>
          <a:xfrm flipV="1">
            <a:off x="8089635" y="2748779"/>
            <a:ext cx="0" cy="3775846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DE05049D-39F4-0648-B9BD-AC80E36504C8}"/>
              </a:ext>
            </a:extLst>
          </p:cNvPr>
          <p:cNvSpPr txBox="1">
            <a:spLocks/>
          </p:cNvSpPr>
          <p:nvPr userDrawn="1"/>
        </p:nvSpPr>
        <p:spPr>
          <a:xfrm>
            <a:off x="11689430" y="6623071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D945F2D-ED94-FF43-B1FC-19490A7F8233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0E8DD0D-8631-8C4F-8AAD-435EEBC9F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990" y="93912"/>
            <a:ext cx="1089257" cy="77596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4EDA003-3D6B-5744-AF68-EA0A4D117803}"/>
              </a:ext>
            </a:extLst>
          </p:cNvPr>
          <p:cNvSpPr txBox="1"/>
          <p:nvPr userDrawn="1"/>
        </p:nvSpPr>
        <p:spPr>
          <a:xfrm>
            <a:off x="360525" y="6524625"/>
            <a:ext cx="968214" cy="33337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lang="en-US" sz="1050" b="0" dirty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www.engro.com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778FD0B-7835-D24A-8FAD-1EBD6E17226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356458" y="2748778"/>
            <a:ext cx="3490730" cy="3775847"/>
          </a:xfrm>
        </p:spPr>
        <p:txBody>
          <a:bodyPr bIns="1440000"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2pPr>
            <a:lvl3pPr marL="9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3pPr>
            <a:lvl4pPr marL="13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4pPr>
            <a:lvl5pPr marL="18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5pPr>
          </a:lstStyle>
          <a:p>
            <a:pPr lvl="0"/>
            <a:r>
              <a:rPr lang="en-US" dirty="0"/>
              <a:t>Click to add graph, table or contents.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1A643CD0-7169-F64B-934B-BBC1DD7E3083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343996" y="2748778"/>
            <a:ext cx="3490730" cy="3775847"/>
          </a:xfrm>
        </p:spPr>
        <p:txBody>
          <a:bodyPr bIns="1440000"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2pPr>
            <a:lvl3pPr marL="9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3pPr>
            <a:lvl4pPr marL="13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4pPr>
            <a:lvl5pPr marL="18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5pPr>
          </a:lstStyle>
          <a:p>
            <a:pPr lvl="0"/>
            <a:r>
              <a:rPr lang="en-US" dirty="0"/>
              <a:t>Click to add graph, table or contents.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302764A-52C4-A949-87D8-363AF6B8897A}"/>
              </a:ext>
            </a:extLst>
          </p:cNvPr>
          <p:cNvCxnSpPr>
            <a:cxnSpLocks/>
          </p:cNvCxnSpPr>
          <p:nvPr userDrawn="1"/>
        </p:nvCxnSpPr>
        <p:spPr>
          <a:xfrm flipV="1">
            <a:off x="4102096" y="2748779"/>
            <a:ext cx="0" cy="3775846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>
            <a:extLst>
              <a:ext uri="{FF2B5EF4-FFF2-40B4-BE49-F238E27FC236}">
                <a16:creationId xmlns:a16="http://schemas.microsoft.com/office/drawing/2014/main" id="{AF47E107-F56D-D843-9EFD-AF17600BFB60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339634" y="335200"/>
            <a:ext cx="10303981" cy="623574"/>
          </a:xfrm>
        </p:spPr>
        <p:txBody>
          <a:bodyPr wrap="none" tIns="0" bIns="0">
            <a:noAutofit/>
          </a:bodyPr>
          <a:lstStyle>
            <a:lvl1pPr>
              <a:defRPr sz="4000">
                <a:ln>
                  <a:noFill/>
                </a:ln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69C46341-A67B-9C4B-9743-3999E1E389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9633" y="958773"/>
            <a:ext cx="11521613" cy="357867"/>
          </a:xfrm>
        </p:spPr>
        <p:txBody>
          <a:bodyPr wrap="square" lIns="14400" tIns="36000" bIns="3600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Click to add subtitle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87D7904-4CEA-4A48-B400-6FCD45DC234E}"/>
              </a:ext>
            </a:extLst>
          </p:cNvPr>
          <p:cNvCxnSpPr>
            <a:cxnSpLocks/>
          </p:cNvCxnSpPr>
          <p:nvPr userDrawn="1"/>
        </p:nvCxnSpPr>
        <p:spPr>
          <a:xfrm>
            <a:off x="368920" y="958773"/>
            <a:ext cx="1146271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EC4FFA0D-9BCF-D64E-9B3C-D5E13A3E79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9482" y="1415086"/>
            <a:ext cx="11482156" cy="1156664"/>
          </a:xfrm>
        </p:spPr>
        <p:txBody>
          <a:bodyPr>
            <a:normAutofit/>
          </a:bodyPr>
          <a:lstStyle>
            <a:lvl1pPr>
              <a:defRPr lang="en-US" sz="20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  <a:lvl3pPr marL="756000" indent="0">
              <a:buNone/>
              <a:defRPr/>
            </a:lvl3pPr>
          </a:lstStyle>
          <a:p>
            <a:pPr lvl="0"/>
            <a:r>
              <a:rPr lang="en-US" dirty="0"/>
              <a:t>Click to add text or contents.</a:t>
            </a:r>
          </a:p>
        </p:txBody>
      </p:sp>
      <p:sp>
        <p:nvSpPr>
          <p:cNvPr id="17" name="Text Placeholder 48">
            <a:extLst>
              <a:ext uri="{FF2B5EF4-FFF2-40B4-BE49-F238E27FC236}">
                <a16:creationId xmlns:a16="http://schemas.microsoft.com/office/drawing/2014/main" id="{3323575C-1B30-A04A-855B-95C2885196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257591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4000">
                <a:schemeClr val="accent4"/>
              </a:gs>
            </a:gsLst>
            <a:lin ang="10800000" scaled="1"/>
            <a:tileRect/>
          </a:gradFill>
        </p:spPr>
        <p:txBody>
          <a:bodyPr wrap="square" lIns="360000" tIns="54000" rIns="1800000" bIns="36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smtClean="0">
                <a:solidFill>
                  <a:schemeClr val="bg1"/>
                </a:solidFill>
                <a:effectLst/>
                <a:latin typeface="Helvetica" pitchFamily="2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Presentation Title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119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Subheading + 4 Graph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04A98-8963-C142-BA3F-BCF577ED47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189" y="2748778"/>
            <a:ext cx="2587976" cy="3775847"/>
          </a:xfrm>
        </p:spPr>
        <p:txBody>
          <a:bodyPr bIns="1440000"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2pPr>
            <a:lvl3pPr marL="9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3pPr>
            <a:lvl4pPr marL="13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4pPr>
            <a:lvl5pPr marL="18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5pPr>
          </a:lstStyle>
          <a:p>
            <a:pPr lvl="0"/>
            <a:r>
              <a:rPr lang="en-US" dirty="0"/>
              <a:t>Click to add graph, table or contents.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1FE2234-1B82-4B49-847D-BFD7325BC41E}"/>
              </a:ext>
            </a:extLst>
          </p:cNvPr>
          <p:cNvCxnSpPr>
            <a:cxnSpLocks/>
          </p:cNvCxnSpPr>
          <p:nvPr userDrawn="1"/>
        </p:nvCxnSpPr>
        <p:spPr>
          <a:xfrm flipV="1">
            <a:off x="9045977" y="2748779"/>
            <a:ext cx="0" cy="3775846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1A923B9-F996-524C-84B0-9EF2A71EACB8}"/>
              </a:ext>
            </a:extLst>
          </p:cNvPr>
          <p:cNvSpPr txBox="1"/>
          <p:nvPr userDrawn="1"/>
        </p:nvSpPr>
        <p:spPr>
          <a:xfrm>
            <a:off x="360525" y="6524625"/>
            <a:ext cx="968214" cy="33337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lang="en-US" sz="1050" b="0" dirty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www.engro.com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11D8022-498F-F644-BA3C-929C86843E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990" y="93912"/>
            <a:ext cx="1089257" cy="775961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3ACE40C-3D80-C34B-80DE-F95F04144D4B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317205" y="2748778"/>
            <a:ext cx="2587976" cy="3775847"/>
          </a:xfrm>
        </p:spPr>
        <p:txBody>
          <a:bodyPr bIns="1440000"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2pPr>
            <a:lvl3pPr marL="9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3pPr>
            <a:lvl4pPr marL="13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4pPr>
            <a:lvl5pPr marL="18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5pPr>
          </a:lstStyle>
          <a:p>
            <a:pPr lvl="0"/>
            <a:r>
              <a:rPr lang="en-US" dirty="0"/>
              <a:t>Click to add graph, table or contents.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6595B72-8A89-224F-B21A-DAFC4CBA780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258367" y="2748778"/>
            <a:ext cx="2587976" cy="3775847"/>
          </a:xfrm>
        </p:spPr>
        <p:txBody>
          <a:bodyPr bIns="1440000"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2pPr>
            <a:lvl3pPr marL="9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3pPr>
            <a:lvl4pPr marL="13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4pPr>
            <a:lvl5pPr marL="18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5pPr>
          </a:lstStyle>
          <a:p>
            <a:pPr lvl="0"/>
            <a:r>
              <a:rPr lang="en-US" dirty="0"/>
              <a:t>Click to add graph, table or contents.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59C9FBA-C0FB-AC41-BDAD-DB8431DA25C9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246664" y="2748778"/>
            <a:ext cx="2587976" cy="3775847"/>
          </a:xfrm>
        </p:spPr>
        <p:txBody>
          <a:bodyPr bIns="1440000"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2pPr>
            <a:lvl3pPr marL="9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3pPr>
            <a:lvl4pPr marL="1368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4pPr>
            <a:lvl5pPr marL="180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lvl5pPr>
          </a:lstStyle>
          <a:p>
            <a:pPr lvl="0"/>
            <a:r>
              <a:rPr lang="en-US" dirty="0"/>
              <a:t>Click to add graph, table or contents.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4F5CF3A-7575-F84E-B733-E9F5F35FE0D5}"/>
              </a:ext>
            </a:extLst>
          </p:cNvPr>
          <p:cNvCxnSpPr>
            <a:cxnSpLocks/>
          </p:cNvCxnSpPr>
          <p:nvPr userDrawn="1"/>
        </p:nvCxnSpPr>
        <p:spPr>
          <a:xfrm flipV="1">
            <a:off x="6085960" y="2748779"/>
            <a:ext cx="0" cy="3775846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86A9EE2-F6FD-2F4D-8AF6-09665D8A916D}"/>
              </a:ext>
            </a:extLst>
          </p:cNvPr>
          <p:cNvCxnSpPr>
            <a:cxnSpLocks/>
          </p:cNvCxnSpPr>
          <p:nvPr userDrawn="1"/>
        </p:nvCxnSpPr>
        <p:spPr>
          <a:xfrm flipV="1">
            <a:off x="3125943" y="2748779"/>
            <a:ext cx="0" cy="3775846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>
            <a:extLst>
              <a:ext uri="{FF2B5EF4-FFF2-40B4-BE49-F238E27FC236}">
                <a16:creationId xmlns:a16="http://schemas.microsoft.com/office/drawing/2014/main" id="{19E879A6-26BE-634D-AE90-81AAA740C34C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339634" y="335200"/>
            <a:ext cx="10303981" cy="623574"/>
          </a:xfrm>
        </p:spPr>
        <p:txBody>
          <a:bodyPr wrap="none" tIns="0" bIns="0">
            <a:noAutofit/>
          </a:bodyPr>
          <a:lstStyle>
            <a:lvl1pPr>
              <a:defRPr sz="4000">
                <a:ln>
                  <a:noFill/>
                </a:ln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7A4EBC1C-D3CD-0743-9736-C39560998C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9633" y="958773"/>
            <a:ext cx="11521613" cy="357867"/>
          </a:xfrm>
        </p:spPr>
        <p:txBody>
          <a:bodyPr wrap="square" lIns="14400" tIns="36000" bIns="3600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Click to add subtitle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CB410C9-11E6-7F49-89BD-526D5653EE9F}"/>
              </a:ext>
            </a:extLst>
          </p:cNvPr>
          <p:cNvCxnSpPr>
            <a:cxnSpLocks/>
          </p:cNvCxnSpPr>
          <p:nvPr userDrawn="1"/>
        </p:nvCxnSpPr>
        <p:spPr>
          <a:xfrm>
            <a:off x="368920" y="958773"/>
            <a:ext cx="1146271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354D635F-6C15-7044-A483-BFC433FB41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9482" y="1415086"/>
            <a:ext cx="11482156" cy="1156664"/>
          </a:xfrm>
        </p:spPr>
        <p:txBody>
          <a:bodyPr>
            <a:normAutofit/>
          </a:bodyPr>
          <a:lstStyle>
            <a:lvl1pPr>
              <a:defRPr lang="en-US" sz="20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  <a:lvl3pPr marL="756000" indent="0">
              <a:buNone/>
              <a:defRPr/>
            </a:lvl3pPr>
          </a:lstStyle>
          <a:p>
            <a:pPr lvl="0"/>
            <a:r>
              <a:rPr lang="en-US" dirty="0"/>
              <a:t>Click to add text or contents.</a:t>
            </a:r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C723C90A-E9E4-4F4A-825F-E83B42C857BE}"/>
              </a:ext>
            </a:extLst>
          </p:cNvPr>
          <p:cNvSpPr txBox="1">
            <a:spLocks/>
          </p:cNvSpPr>
          <p:nvPr userDrawn="1"/>
        </p:nvSpPr>
        <p:spPr>
          <a:xfrm>
            <a:off x="11689430" y="6623071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D945F2D-ED94-FF43-B1FC-19490A7F8233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8" name="Text Placeholder 48">
            <a:extLst>
              <a:ext uri="{FF2B5EF4-FFF2-40B4-BE49-F238E27FC236}">
                <a16:creationId xmlns:a16="http://schemas.microsoft.com/office/drawing/2014/main" id="{12FE7138-E4E6-5049-8F83-AD1EAC4484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257591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4000">
                <a:schemeClr val="accent4"/>
              </a:gs>
            </a:gsLst>
            <a:lin ang="10800000" scaled="1"/>
            <a:tileRect/>
          </a:gradFill>
        </p:spPr>
        <p:txBody>
          <a:bodyPr wrap="square" lIns="360000" tIns="54000" rIns="1800000" bIns="36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smtClean="0">
                <a:solidFill>
                  <a:schemeClr val="bg1"/>
                </a:solidFill>
                <a:effectLst/>
                <a:latin typeface="Helvetica" pitchFamily="2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Presentation Title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56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D9BED-7095-4EFC-850E-A41F244FB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32A5C-5724-4D72-8183-69465165F6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B2EC2-749B-46DD-A929-88CC8374F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DBB55C-5BEC-4675-9BAC-BF1023E9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44A3-EA83-490F-98FF-927BC3E4B44D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51A4C-E9DC-450F-B015-E2CF4C52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166FAC-4135-44C9-BE46-50B852B1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1915-91D1-4274-97F3-E4C5B05A65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4354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Subheading + 1 Graph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0E9E2073-5DD1-354F-9527-FEAFEB72C570}"/>
              </a:ext>
            </a:extLst>
          </p:cNvPr>
          <p:cNvSpPr txBox="1">
            <a:spLocks/>
          </p:cNvSpPr>
          <p:nvPr userDrawn="1"/>
        </p:nvSpPr>
        <p:spPr>
          <a:xfrm>
            <a:off x="11689430" y="6623071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D945F2D-ED94-FF43-B1FC-19490A7F8233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BA0EEB8-5699-8C48-BF19-A2235F9F1A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990" y="93912"/>
            <a:ext cx="1089257" cy="77596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BCC1FEE-3B88-A14A-91A7-F8D245376349}"/>
              </a:ext>
            </a:extLst>
          </p:cNvPr>
          <p:cNvSpPr txBox="1"/>
          <p:nvPr userDrawn="1"/>
        </p:nvSpPr>
        <p:spPr>
          <a:xfrm>
            <a:off x="360525" y="6524625"/>
            <a:ext cx="968214" cy="33337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lang="en-US" sz="1050" b="0" dirty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www.engro.com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F60BAF6-11B0-9248-99EC-199431501AEE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339634" y="1654277"/>
            <a:ext cx="3138857" cy="623574"/>
          </a:xfrm>
        </p:spPr>
        <p:txBody>
          <a:bodyPr wrap="square" tIns="0" bIns="0" anchor="b" anchorCtr="0">
            <a:noAutofit/>
          </a:bodyPr>
          <a:lstStyle>
            <a:lvl1pPr>
              <a:defRPr sz="4000">
                <a:ln>
                  <a:noFill/>
                </a:ln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F15125A-B87D-FE44-A693-F9DB0C6B80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9634" y="2277850"/>
            <a:ext cx="3138857" cy="357867"/>
          </a:xfrm>
        </p:spPr>
        <p:txBody>
          <a:bodyPr wrap="square" lIns="14400" tIns="36000" bIns="3600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Click to add subtitle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4A1315-C627-8F4C-8C6E-E02BFC516EA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66830" y="1183612"/>
            <a:ext cx="0" cy="5341014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7993E44-8A66-2A40-8C79-A2EB73573EB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75108" y="1183611"/>
            <a:ext cx="7955385" cy="5341013"/>
          </a:xfrm>
        </p:spPr>
        <p:txBody>
          <a:bodyPr bIns="1260000" anchor="ctr">
            <a:normAutofit/>
          </a:bodyPr>
          <a:lstStyle>
            <a:lvl1pPr algn="ctr">
              <a:lnSpc>
                <a:spcPct val="10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Add Graph or Table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D0B5389D-47CB-2045-A9B2-190988C4B4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9482" y="3049745"/>
            <a:ext cx="3129009" cy="3474879"/>
          </a:xfrm>
        </p:spPr>
        <p:txBody>
          <a:bodyPr>
            <a:normAutofit/>
          </a:bodyPr>
          <a:lstStyle>
            <a:lvl1pPr>
              <a:defRPr lang="en-US" sz="20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  <a:lvl3pPr marL="756000" indent="0">
              <a:buNone/>
              <a:defRPr/>
            </a:lvl3pPr>
          </a:lstStyle>
          <a:p>
            <a:pPr lvl="0"/>
            <a:r>
              <a:rPr lang="en-US" dirty="0"/>
              <a:t>Click to add text or contents.</a:t>
            </a:r>
          </a:p>
        </p:txBody>
      </p:sp>
      <p:sp>
        <p:nvSpPr>
          <p:cNvPr id="11" name="Text Placeholder 48">
            <a:extLst>
              <a:ext uri="{FF2B5EF4-FFF2-40B4-BE49-F238E27FC236}">
                <a16:creationId xmlns:a16="http://schemas.microsoft.com/office/drawing/2014/main" id="{17D9C4BF-6351-DE45-8E8B-F8118E328B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257591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4000">
                <a:schemeClr val="accent4"/>
              </a:gs>
            </a:gsLst>
            <a:lin ang="10800000" scaled="1"/>
            <a:tileRect/>
          </a:gradFill>
        </p:spPr>
        <p:txBody>
          <a:bodyPr wrap="square" lIns="360000" tIns="54000" rIns="1800000" bIns="36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smtClean="0">
                <a:solidFill>
                  <a:schemeClr val="bg1"/>
                </a:solidFill>
                <a:effectLst/>
                <a:latin typeface="Helvetica" pitchFamily="2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Presentation Title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951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Subheading + 2 Graph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BF61B7B5-7590-894A-AA7F-C3C962B2A0B6}"/>
              </a:ext>
            </a:extLst>
          </p:cNvPr>
          <p:cNvSpPr txBox="1">
            <a:spLocks/>
          </p:cNvSpPr>
          <p:nvPr userDrawn="1"/>
        </p:nvSpPr>
        <p:spPr>
          <a:xfrm>
            <a:off x="11689430" y="6623071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D945F2D-ED94-FF43-B1FC-19490A7F8233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B4F5FA2-3ACB-E942-B9DF-1FA652BFFB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990" y="93912"/>
            <a:ext cx="1089257" cy="77596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A3914F3-A9EA-B849-AD50-E1F38F019689}"/>
              </a:ext>
            </a:extLst>
          </p:cNvPr>
          <p:cNvSpPr txBox="1"/>
          <p:nvPr userDrawn="1"/>
        </p:nvSpPr>
        <p:spPr>
          <a:xfrm>
            <a:off x="360525" y="6524625"/>
            <a:ext cx="968214" cy="33337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lang="en-US" sz="1050" b="0" dirty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www.engro.com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9DC75A8-91AC-4744-9DE8-A3A321AAD9A9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339634" y="1654277"/>
            <a:ext cx="3138857" cy="623574"/>
          </a:xfrm>
        </p:spPr>
        <p:txBody>
          <a:bodyPr wrap="square" tIns="0" bIns="0" anchor="b" anchorCtr="0">
            <a:noAutofit/>
          </a:bodyPr>
          <a:lstStyle>
            <a:lvl1pPr>
              <a:defRPr sz="4000">
                <a:ln>
                  <a:noFill/>
                </a:ln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E413B5D-5B39-B64B-94C1-ADD3DF1D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9634" y="2277850"/>
            <a:ext cx="3138857" cy="357867"/>
          </a:xfrm>
        </p:spPr>
        <p:txBody>
          <a:bodyPr wrap="square" lIns="14400" tIns="36000" bIns="3600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Click to add subtitle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80AC40E-4ADB-C047-A46B-77DB7B97C6EC}"/>
              </a:ext>
            </a:extLst>
          </p:cNvPr>
          <p:cNvCxnSpPr>
            <a:cxnSpLocks/>
          </p:cNvCxnSpPr>
          <p:nvPr userDrawn="1"/>
        </p:nvCxnSpPr>
        <p:spPr>
          <a:xfrm flipV="1">
            <a:off x="3666830" y="1183612"/>
            <a:ext cx="0" cy="5341014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BC74FF0-4882-2B4E-B098-D66D31D28C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75109" y="1183611"/>
            <a:ext cx="3656907" cy="5341013"/>
          </a:xfrm>
        </p:spPr>
        <p:txBody>
          <a:bodyPr bIns="1260000" anchor="ctr">
            <a:normAutofit/>
          </a:bodyPr>
          <a:lstStyle>
            <a:lvl1pPr algn="ctr">
              <a:lnSpc>
                <a:spcPct val="10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Add Graph or Table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37AFE7A3-8ECF-7F49-A948-5BD006D546B1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8173587" y="1183611"/>
            <a:ext cx="3656907" cy="5341013"/>
          </a:xfrm>
        </p:spPr>
        <p:txBody>
          <a:bodyPr bIns="1260000" anchor="ctr">
            <a:normAutofit/>
          </a:bodyPr>
          <a:lstStyle>
            <a:lvl1pPr algn="ctr">
              <a:lnSpc>
                <a:spcPct val="10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Add Graph or Table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2C324D38-50A2-4D47-B499-7D01CCD8DD6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9482" y="3049745"/>
            <a:ext cx="3129009" cy="3474879"/>
          </a:xfrm>
        </p:spPr>
        <p:txBody>
          <a:bodyPr>
            <a:normAutofit/>
          </a:bodyPr>
          <a:lstStyle>
            <a:lvl1pPr>
              <a:defRPr lang="en-US" sz="20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  <a:lvl3pPr marL="756000" indent="0">
              <a:buNone/>
              <a:defRPr/>
            </a:lvl3pPr>
          </a:lstStyle>
          <a:p>
            <a:pPr lvl="0"/>
            <a:r>
              <a:rPr lang="en-US" dirty="0"/>
              <a:t>Click to add text or contents.</a:t>
            </a:r>
          </a:p>
        </p:txBody>
      </p:sp>
      <p:sp>
        <p:nvSpPr>
          <p:cNvPr id="12" name="Text Placeholder 48">
            <a:extLst>
              <a:ext uri="{FF2B5EF4-FFF2-40B4-BE49-F238E27FC236}">
                <a16:creationId xmlns:a16="http://schemas.microsoft.com/office/drawing/2014/main" id="{0AD43324-F6CB-A04E-BE60-990B917BA3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257591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4000">
                <a:schemeClr val="accent4"/>
              </a:gs>
            </a:gsLst>
            <a:lin ang="10800000" scaled="1"/>
            <a:tileRect/>
          </a:gradFill>
        </p:spPr>
        <p:txBody>
          <a:bodyPr wrap="square" lIns="360000" tIns="54000" rIns="1800000" bIns="36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smtClean="0">
                <a:solidFill>
                  <a:schemeClr val="bg1"/>
                </a:solidFill>
                <a:effectLst/>
                <a:latin typeface="Helvetica" pitchFamily="2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Presentation Title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1621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Subheading + 4 Graph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807F71D5-785F-0E44-8900-9292AB27438C}"/>
              </a:ext>
            </a:extLst>
          </p:cNvPr>
          <p:cNvSpPr txBox="1">
            <a:spLocks/>
          </p:cNvSpPr>
          <p:nvPr userDrawn="1"/>
        </p:nvSpPr>
        <p:spPr>
          <a:xfrm>
            <a:off x="11689430" y="6623071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D945F2D-ED94-FF43-B1FC-19490A7F8233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2850AAC-9DA6-524D-BBF3-2103678FD8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990" y="93912"/>
            <a:ext cx="1089257" cy="77596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7DB49F7-885E-2340-AE40-1C28A2DD800C}"/>
              </a:ext>
            </a:extLst>
          </p:cNvPr>
          <p:cNvSpPr txBox="1"/>
          <p:nvPr userDrawn="1"/>
        </p:nvSpPr>
        <p:spPr>
          <a:xfrm>
            <a:off x="360525" y="6524625"/>
            <a:ext cx="968214" cy="33337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lang="en-US" sz="1050" b="0" dirty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www.engro.com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50DA44-66A0-BD47-8D00-133B9E953DE5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339634" y="1654277"/>
            <a:ext cx="3138857" cy="623574"/>
          </a:xfrm>
        </p:spPr>
        <p:txBody>
          <a:bodyPr wrap="square" tIns="0" bIns="0" anchor="b" anchorCtr="0">
            <a:noAutofit/>
          </a:bodyPr>
          <a:lstStyle>
            <a:lvl1pPr>
              <a:defRPr sz="4000">
                <a:ln>
                  <a:noFill/>
                </a:ln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27CB668-DD57-7E45-8481-F0DCD7DBA7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9634" y="2277850"/>
            <a:ext cx="3138857" cy="357867"/>
          </a:xfrm>
        </p:spPr>
        <p:txBody>
          <a:bodyPr wrap="square" lIns="14400" tIns="36000" bIns="3600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Click to add subtitle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0054450-A30D-FE47-98DB-A7E62CF14CDF}"/>
              </a:ext>
            </a:extLst>
          </p:cNvPr>
          <p:cNvCxnSpPr>
            <a:cxnSpLocks/>
          </p:cNvCxnSpPr>
          <p:nvPr userDrawn="1"/>
        </p:nvCxnSpPr>
        <p:spPr>
          <a:xfrm flipV="1">
            <a:off x="3666830" y="1183612"/>
            <a:ext cx="0" cy="5341014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B86050D-ADFB-0A4D-8194-1A74B17080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75109" y="4119512"/>
            <a:ext cx="3656907" cy="2405111"/>
          </a:xfrm>
        </p:spPr>
        <p:txBody>
          <a:bodyPr bIns="1260000" anchor="ctr">
            <a:normAutofit/>
          </a:bodyPr>
          <a:lstStyle>
            <a:lvl1pPr algn="ctr">
              <a:lnSpc>
                <a:spcPct val="10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Add Graph or Table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69ADBE8-B31E-804A-BC79-D59784D7C815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8173587" y="4119512"/>
            <a:ext cx="3656907" cy="2405111"/>
          </a:xfrm>
        </p:spPr>
        <p:txBody>
          <a:bodyPr bIns="1260000" anchor="ctr">
            <a:normAutofit/>
          </a:bodyPr>
          <a:lstStyle>
            <a:lvl1pPr algn="ctr">
              <a:lnSpc>
                <a:spcPct val="10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Add Graph or Table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724B212F-247E-1442-B862-0F6363F202FF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3875109" y="1183612"/>
            <a:ext cx="3656907" cy="2405111"/>
          </a:xfrm>
        </p:spPr>
        <p:txBody>
          <a:bodyPr bIns="1260000" anchor="ctr">
            <a:normAutofit/>
          </a:bodyPr>
          <a:lstStyle>
            <a:lvl1pPr algn="ctr">
              <a:lnSpc>
                <a:spcPct val="10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Add Graph or Table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2B12CAB8-FF48-1343-935E-A3EA9D907A56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8173587" y="1183612"/>
            <a:ext cx="3656907" cy="2405111"/>
          </a:xfrm>
        </p:spPr>
        <p:txBody>
          <a:bodyPr bIns="1260000" anchor="ctr">
            <a:normAutofit/>
          </a:bodyPr>
          <a:lstStyle>
            <a:lvl1pPr algn="ctr">
              <a:lnSpc>
                <a:spcPct val="10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Add Graph or Table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73BB87A0-8563-C341-981D-FB402A675F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9482" y="3049745"/>
            <a:ext cx="3129009" cy="3474879"/>
          </a:xfrm>
        </p:spPr>
        <p:txBody>
          <a:bodyPr>
            <a:normAutofit/>
          </a:bodyPr>
          <a:lstStyle>
            <a:lvl1pPr>
              <a:defRPr lang="en-US" sz="20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  <a:lvl3pPr marL="756000" indent="0">
              <a:buNone/>
              <a:defRPr/>
            </a:lvl3pPr>
          </a:lstStyle>
          <a:p>
            <a:pPr lvl="0"/>
            <a:r>
              <a:rPr lang="en-US" dirty="0"/>
              <a:t>Click to add text or contents.</a:t>
            </a:r>
          </a:p>
        </p:txBody>
      </p:sp>
      <p:sp>
        <p:nvSpPr>
          <p:cNvPr id="14" name="Text Placeholder 48">
            <a:extLst>
              <a:ext uri="{FF2B5EF4-FFF2-40B4-BE49-F238E27FC236}">
                <a16:creationId xmlns:a16="http://schemas.microsoft.com/office/drawing/2014/main" id="{7F7AC5B2-DB85-7F4D-B7E5-7D1BAF7EBD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257591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4000">
                <a:schemeClr val="accent4"/>
              </a:gs>
            </a:gsLst>
            <a:lin ang="10800000" scaled="1"/>
            <a:tileRect/>
          </a:gradFill>
        </p:spPr>
        <p:txBody>
          <a:bodyPr wrap="square" lIns="360000" tIns="54000" rIns="1800000" bIns="36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smtClean="0">
                <a:solidFill>
                  <a:schemeClr val="bg1"/>
                </a:solidFill>
                <a:effectLst/>
                <a:latin typeface="Helvetica" pitchFamily="2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Presentation Title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5602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CC2765-7AF4-4141-9248-A761A9774120}"/>
              </a:ext>
            </a:extLst>
          </p:cNvPr>
          <p:cNvSpPr txBox="1"/>
          <p:nvPr userDrawn="1"/>
        </p:nvSpPr>
        <p:spPr>
          <a:xfrm>
            <a:off x="360525" y="6524625"/>
            <a:ext cx="968214" cy="33337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lang="en-US" sz="1050" b="0" dirty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www.engro.com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5DDB664-713C-D543-BB54-8DD44EDEC1B1}"/>
              </a:ext>
            </a:extLst>
          </p:cNvPr>
          <p:cNvSpPr txBox="1">
            <a:spLocks/>
          </p:cNvSpPr>
          <p:nvPr userDrawn="1"/>
        </p:nvSpPr>
        <p:spPr>
          <a:xfrm>
            <a:off x="11689430" y="6623071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D945F2D-ED94-FF43-B1FC-19490A7F8233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3C43E7-0E1F-814C-86BA-84BF40F05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990" y="93912"/>
            <a:ext cx="1089257" cy="7759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664A9C-EF7C-415B-915D-33E0EDE3D0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990" y="93912"/>
            <a:ext cx="1089257" cy="775961"/>
          </a:xfrm>
          <a:prstGeom prst="rect">
            <a:avLst/>
          </a:prstGeom>
        </p:spPr>
      </p:pic>
      <p:sp>
        <p:nvSpPr>
          <p:cNvPr id="8" name="Text Placeholder 48">
            <a:extLst>
              <a:ext uri="{FF2B5EF4-FFF2-40B4-BE49-F238E27FC236}">
                <a16:creationId xmlns:a16="http://schemas.microsoft.com/office/drawing/2014/main" id="{297CDD4A-D142-4C82-A23C-683360B7E9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257591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4000">
                <a:schemeClr val="accent4"/>
              </a:gs>
            </a:gsLst>
            <a:lin ang="10800000" scaled="1"/>
            <a:tileRect/>
          </a:gradFill>
        </p:spPr>
        <p:txBody>
          <a:bodyPr wrap="square" lIns="360000" tIns="54000" rIns="1800000" bIns="36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smtClean="0">
                <a:solidFill>
                  <a:schemeClr val="bg1"/>
                </a:solidFill>
                <a:effectLst/>
                <a:latin typeface="Helvetica" pitchFamily="2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Presentation Title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8466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2587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1270E-C601-43E5-B2E2-E455DCC6E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AA9ED-3E07-45CA-B31E-D622E45F2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09ACA-D969-48AE-A616-23B71A3FF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43DD7-616B-4E9B-B840-FB5915C16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2DB3B1-2ACF-4124-99B0-C22E265D21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216FF8-4401-4B0C-8624-25243F2B2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44A3-EA83-490F-98FF-927BC3E4B44D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68D8E7-99E5-40EA-BC23-96E4F927F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6255D9-9097-47DD-91E0-659E997E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1915-91D1-4274-97F3-E4C5B05A65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65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1270E-C601-43E5-B2E2-E455DCC6E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AA9ED-3E07-45CA-B31E-D622E45F2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09ACA-D969-48AE-A616-23B71A3FF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43DD7-616B-4E9B-B840-FB5915C16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2DB3B1-2ACF-4124-99B0-C22E265D21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216FF8-4401-4B0C-8624-25243F2B2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44A3-EA83-490F-98FF-927BC3E4B44D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68D8E7-99E5-40EA-BC23-96E4F927F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6255D9-9097-47DD-91E0-659E997E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1915-91D1-4274-97F3-E4C5B05A65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9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3971F-2122-4317-8DC4-27BF3FEA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407A72-CAE4-4B3F-819E-CE2FB8BEB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44A3-EA83-490F-98FF-927BC3E4B44D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7A1952-9B94-474A-B192-4B9C09BC2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2589B-9F68-4FD1-BE6F-90582A7DE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1915-91D1-4274-97F3-E4C5B05A65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5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612DAD-AEC7-4033-B023-C4458F4D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44A3-EA83-490F-98FF-927BC3E4B44D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862D5D-8C16-4FF9-B905-E312B0B39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A50BB-9DDD-42B4-AF6A-D709EC36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1915-91D1-4274-97F3-E4C5B05A65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72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34C4B-18F4-4C97-9B78-91F1B51C0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3AAED-31C6-47A1-94D5-0C74080DB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A9029-BE22-4C76-9689-9CA121FF8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833A7-16B0-4F77-8AD1-4AD65E915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44A3-EA83-490F-98FF-927BC3E4B44D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77FA5-4F73-42C5-A296-6C152C890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E7A717-699D-4D38-8D63-9655EF67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1915-91D1-4274-97F3-E4C5B05A65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0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58A42-BDF1-4278-93CE-3AAE13FB4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A2F1EA-86D9-4F4E-ABDD-65B7E67670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E97063-2CD6-40FF-90CF-C9D8BDF55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C9AAC7-C7D3-4D92-BB09-6004BCC6D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44A3-EA83-490F-98FF-927BC3E4B44D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ADA39B-7122-427A-8391-CD74ADBB0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45DAC-08EF-488F-8FC4-C4639A9C8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1915-91D1-4274-97F3-E4C5B05A65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85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C48204-09F0-42BC-883F-A49658C9C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8921AB-D887-45CA-8818-41623D02D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2FA70-856C-4C26-91C4-2ED2A0240F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644A3-EA83-490F-98FF-927BC3E4B44D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92A99-ECC9-416F-B1C4-FAD6CE9BA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DE157-0D3B-4C08-A527-5A54BCE3D6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11915-91D1-4274-97F3-E4C5B05A65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9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2FA51-B03E-6345-814C-CE7F690D2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37204"/>
            <a:ext cx="11490757" cy="649409"/>
          </a:xfrm>
          <a:prstGeom prst="rect">
            <a:avLst/>
          </a:prstGeom>
        </p:spPr>
        <p:txBody>
          <a:bodyPr vert="horz" wrap="square" lIns="0" tIns="72000" rIns="108000" bIns="7200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B9447-6402-AE4C-BE11-5D32A592D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930" y="1157555"/>
            <a:ext cx="11494070" cy="536706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55B8028-43B9-B547-A2CE-4B9755B6F8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" y="6524625"/>
            <a:ext cx="968215" cy="33337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>
              <a:defRPr lang="en-US" sz="1050" b="0" dirty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algn="ctr"/>
            <a:r>
              <a:rPr lang="en-US" dirty="0"/>
              <a:t>www.engro.com</a:t>
            </a:r>
          </a:p>
        </p:txBody>
      </p:sp>
    </p:spTree>
    <p:extLst>
      <p:ext uri="{BB962C8B-B14F-4D97-AF65-F5344CB8AC3E}">
        <p14:creationId xmlns:p14="http://schemas.microsoft.com/office/powerpoint/2010/main" val="83920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accent4"/>
          </a:solidFill>
          <a:latin typeface="Helvetica LT Std Light" panose="020B0403020202020204" pitchFamily="34" charset="0"/>
          <a:ea typeface="Helvetica LT Std Light" panose="020B0403020202020204" pitchFamily="34" charset="0"/>
          <a:cs typeface="Helvetica LT Std Light" panose="020B04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 LT Std Light" panose="020B0403020202020204" pitchFamily="34" charset="0"/>
          <a:ea typeface="Helvetica LT Std Light" panose="020B0403020202020204" pitchFamily="34" charset="0"/>
          <a:cs typeface="Helvetica LT Std Light" panose="020B0403020202020204" pitchFamily="34" charset="0"/>
        </a:defRPr>
      </a:lvl1pPr>
      <a:lvl2pPr marL="685800" indent="-2880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36"/>
        </a:buBlip>
        <a:defRPr sz="2400" b="0" i="0" kern="1200">
          <a:solidFill>
            <a:schemeClr val="tx1">
              <a:lumMod val="65000"/>
              <a:lumOff val="35000"/>
            </a:schemeClr>
          </a:solidFill>
          <a:latin typeface="Helvetica LT Std Light" panose="020B0403020202020204" pitchFamily="34" charset="0"/>
          <a:ea typeface="Helvetica LT Std Light" panose="020B0403020202020204" pitchFamily="34" charset="0"/>
          <a:cs typeface="Helvetica LT Std Light" panose="020B0403020202020204" pitchFamily="34" charset="0"/>
        </a:defRPr>
      </a:lvl2pPr>
      <a:lvl3pPr marL="1080000" indent="-3240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37"/>
        </a:buBlip>
        <a:defRPr sz="2000" b="0" i="0" kern="1200">
          <a:solidFill>
            <a:schemeClr val="tx1">
              <a:lumMod val="65000"/>
              <a:lumOff val="35000"/>
            </a:schemeClr>
          </a:solidFill>
          <a:latin typeface="Helvetica LT Std Light" panose="020B0403020202020204" pitchFamily="34" charset="0"/>
          <a:ea typeface="Helvetica LT Std Light" panose="020B0403020202020204" pitchFamily="34" charset="0"/>
          <a:cs typeface="Helvetica LT Std Light" panose="020B0403020202020204" pitchFamily="34" charset="0"/>
        </a:defRPr>
      </a:lvl3pPr>
      <a:lvl4pPr marL="1440000" indent="-2520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b="0" i="0" kern="1200">
          <a:solidFill>
            <a:schemeClr val="tx1">
              <a:lumMod val="65000"/>
              <a:lumOff val="35000"/>
            </a:schemeClr>
          </a:solidFill>
          <a:latin typeface="Helvetica LT Std Light" panose="020B0403020202020204" pitchFamily="34" charset="0"/>
          <a:ea typeface="Helvetica LT Std Light" panose="020B0403020202020204" pitchFamily="34" charset="0"/>
          <a:cs typeface="Helvetica LT Std Light" panose="020B0403020202020204" pitchFamily="34" charset="0"/>
        </a:defRPr>
      </a:lvl4pPr>
      <a:lvl5pPr marL="1800000" indent="-2160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b="0" i="0" kern="1200">
          <a:solidFill>
            <a:schemeClr val="tx1">
              <a:lumMod val="65000"/>
              <a:lumOff val="35000"/>
            </a:schemeClr>
          </a:solidFill>
          <a:latin typeface="Helvetica LT Std Light" panose="020B0403020202020204" pitchFamily="34" charset="0"/>
          <a:ea typeface="Helvetica LT Std Light" panose="020B0403020202020204" pitchFamily="34" charset="0"/>
          <a:cs typeface="Helvetica LT Std Light" panose="020B0403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>
          <p15:clr>
            <a:srgbClr val="F26B43"/>
          </p15:clr>
        </p15:guide>
        <p15:guide id="2" pos="225">
          <p15:clr>
            <a:srgbClr val="F26B43"/>
          </p15:clr>
        </p15:guide>
        <p15:guide id="3" pos="7453">
          <p15:clr>
            <a:srgbClr val="F26B43"/>
          </p15:clr>
        </p15:guide>
        <p15:guide id="4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1.xml"/><Relationship Id="rId5" Type="http://schemas.openxmlformats.org/officeDocument/2006/relationships/image" Target="../media/image2.png"/><Relationship Id="rId10" Type="http://schemas.microsoft.com/office/2007/relationships/diagramDrawing" Target="../diagrams/drawing1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2.xml"/><Relationship Id="rId5" Type="http://schemas.openxmlformats.org/officeDocument/2006/relationships/image" Target="../media/image2.png"/><Relationship Id="rId10" Type="http://schemas.microsoft.com/office/2007/relationships/diagramDrawing" Target="../diagrams/drawing2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12" Type="http://schemas.openxmlformats.org/officeDocument/2006/relationships/image" Target="../media/image2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11" Type="http://schemas.openxmlformats.org/officeDocument/2006/relationships/image" Target="../media/image23.png"/><Relationship Id="rId5" Type="http://schemas.openxmlformats.org/officeDocument/2006/relationships/image" Target="../media/image11.png"/><Relationship Id="rId10" Type="http://schemas.openxmlformats.org/officeDocument/2006/relationships/image" Target="../media/image22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85588741-F094-4EFF-8153-99BF06EE7E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751" r="1105" b="23521"/>
          <a:stretch/>
        </p:blipFill>
        <p:spPr>
          <a:xfrm>
            <a:off x="-112538" y="1487499"/>
            <a:ext cx="12304538" cy="5370502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E01D2033-9B54-4458-9A4A-DF6EB87ACB7D}"/>
              </a:ext>
            </a:extLst>
          </p:cNvPr>
          <p:cNvSpPr txBox="1">
            <a:spLocks/>
          </p:cNvSpPr>
          <p:nvPr/>
        </p:nvSpPr>
        <p:spPr>
          <a:xfrm>
            <a:off x="0" y="-28135"/>
            <a:ext cx="12192000" cy="257591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055F064-84AF-4392-A42D-8895C7B7E258}"/>
              </a:ext>
            </a:extLst>
          </p:cNvPr>
          <p:cNvSpPr txBox="1">
            <a:spLocks/>
          </p:cNvSpPr>
          <p:nvPr/>
        </p:nvSpPr>
        <p:spPr>
          <a:xfrm>
            <a:off x="310352" y="858477"/>
            <a:ext cx="11260016" cy="5776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en-US" sz="2200" b="0" dirty="0">
              <a:latin typeface="Arial Narrow" panose="020B0606020202030204" pitchFamily="34" charset="0"/>
            </a:endParaRPr>
          </a:p>
        </p:txBody>
      </p:sp>
      <p:pic>
        <p:nvPicPr>
          <p:cNvPr id="37" name="pasted-image.pdf">
            <a:extLst>
              <a:ext uri="{FF2B5EF4-FFF2-40B4-BE49-F238E27FC236}">
                <a16:creationId xmlns:a16="http://schemas.microsoft.com/office/drawing/2014/main" id="{2CF71039-12C1-4F01-BD6E-2CB35E54D4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725" y="498324"/>
            <a:ext cx="3241265" cy="72030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object 4">
            <a:extLst>
              <a:ext uri="{FF2B5EF4-FFF2-40B4-BE49-F238E27FC236}">
                <a16:creationId xmlns:a16="http://schemas.microsoft.com/office/drawing/2014/main" id="{1AD0E9D5-B241-47E3-9CEA-803055BD5604}"/>
              </a:ext>
            </a:extLst>
          </p:cNvPr>
          <p:cNvSpPr txBox="1"/>
          <p:nvPr/>
        </p:nvSpPr>
        <p:spPr>
          <a:xfrm>
            <a:off x="75028" y="390598"/>
            <a:ext cx="9220568" cy="10111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3200" b="1" spc="-215" dirty="0">
                <a:latin typeface="Arial"/>
                <a:cs typeface="Arial"/>
              </a:rPr>
              <a:t>Role of Private Sector in Opening up of</a:t>
            </a:r>
          </a:p>
          <a:p>
            <a:pPr marL="12700">
              <a:spcBef>
                <a:spcPts val="105"/>
              </a:spcBef>
            </a:pPr>
            <a:r>
              <a:rPr lang="en-US" sz="3200" b="1" spc="-215" dirty="0">
                <a:latin typeface="Arial"/>
                <a:cs typeface="Arial"/>
              </a:rPr>
              <a:t>LNG Market in Pakistan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774D326-2262-497D-B8CB-3F4501C2D2D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222727"/>
          </a:xfrm>
          <a:prstGeom prst="rect">
            <a:avLst/>
          </a:prstGeom>
          <a:gradFill flip="none" rotWithShape="1">
            <a:gsLst>
              <a:gs pos="0">
                <a:srgbClr val="59A322"/>
              </a:gs>
              <a:gs pos="84000">
                <a:srgbClr val="004B28"/>
              </a:gs>
            </a:gsLst>
            <a:lin ang="10800000" scaled="1"/>
            <a:tileRect/>
          </a:gradFill>
        </p:spPr>
        <p:txBody>
          <a:bodyPr vert="horz" wrap="square" lIns="360000" tIns="54000" rIns="1800000" bIns="3600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b="0" i="0" kern="1200" smtClean="0">
                <a:solidFill>
                  <a:schemeClr val="bg1"/>
                </a:solidFill>
                <a:effectLst/>
                <a:latin typeface="Helvetica" pitchFamily="2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  <a:lvl2pPr marL="6858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6"/>
              </a:buBlip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2pPr>
            <a:lvl3pPr marL="1080000" indent="-32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7"/>
              </a:buBlip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3pPr>
            <a:lvl4pPr marL="1440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4pPr>
            <a:lvl5pPr marL="1800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A45F24-E041-41B4-A985-612832CF9DD8}"/>
              </a:ext>
            </a:extLst>
          </p:cNvPr>
          <p:cNvSpPr txBox="1">
            <a:spLocks/>
          </p:cNvSpPr>
          <p:nvPr/>
        </p:nvSpPr>
        <p:spPr>
          <a:xfrm>
            <a:off x="0" y="6359676"/>
            <a:ext cx="12192000" cy="5405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algn="ctr" defTabSz="685800">
              <a:lnSpc>
                <a:spcPct val="150000"/>
              </a:lnSpc>
              <a:spcBef>
                <a:spcPts val="600"/>
              </a:spcBef>
              <a:buClr>
                <a:srgbClr val="263050"/>
              </a:buClr>
              <a:buSzPct val="80000"/>
            </a:pPr>
            <a:r>
              <a:rPr lang="en-US" sz="1400" dirty="0">
                <a:latin typeface="Century Gothic" panose="020B0502020202020204" pitchFamily="34" charset="0"/>
              </a:rPr>
              <a:t>The material and information contained in this presentation is for general information only except for any explicit representations or warranties set forth in a final written definitive agreement. No representation or warranty is made as to the accuracy or completeness of any information provided.</a:t>
            </a:r>
          </a:p>
        </p:txBody>
      </p:sp>
    </p:spTree>
    <p:extLst>
      <p:ext uri="{BB962C8B-B14F-4D97-AF65-F5344CB8AC3E}">
        <p14:creationId xmlns:p14="http://schemas.microsoft.com/office/powerpoint/2010/main" val="1017037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685800" y="820516"/>
            <a:ext cx="112014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DEF5C25-08A9-4294-8AE6-C18E5D3297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051" y="74126"/>
            <a:ext cx="1488339" cy="6818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D28F564-6E56-4B7B-89CA-9BC9CE56CC71}"/>
              </a:ext>
            </a:extLst>
          </p:cNvPr>
          <p:cNvSpPr txBox="1"/>
          <p:nvPr/>
        </p:nvSpPr>
        <p:spPr>
          <a:xfrm>
            <a:off x="2312294" y="2434125"/>
            <a:ext cx="26676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 Narrow" panose="020B0606020202030204" pitchFamily="34" charset="0"/>
              </a:rPr>
              <a:t>.</a:t>
            </a:r>
          </a:p>
          <a:p>
            <a:pPr algn="ctr"/>
            <a:r>
              <a:rPr lang="en-US" sz="1100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E01D2033-9B54-4458-9A4A-DF6EB87ACB7D}"/>
              </a:ext>
            </a:extLst>
          </p:cNvPr>
          <p:cNvSpPr txBox="1">
            <a:spLocks/>
          </p:cNvSpPr>
          <p:nvPr/>
        </p:nvSpPr>
        <p:spPr>
          <a:xfrm>
            <a:off x="0" y="-28135"/>
            <a:ext cx="12192000" cy="257591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B8E80ED5-AF93-4FAD-BC28-42C6404F2C72}"/>
              </a:ext>
            </a:extLst>
          </p:cNvPr>
          <p:cNvSpPr txBox="1">
            <a:spLocks/>
          </p:cNvSpPr>
          <p:nvPr/>
        </p:nvSpPr>
        <p:spPr>
          <a:xfrm>
            <a:off x="-10888" y="-6366"/>
            <a:ext cx="12202888" cy="231910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  <a:gradFill flip="none" rotWithShape="1">
            <a:gsLst>
              <a:gs pos="0">
                <a:srgbClr val="59A322"/>
              </a:gs>
              <a:gs pos="84000">
                <a:srgbClr val="004B28"/>
              </a:gs>
            </a:gsLst>
            <a:lin ang="10800000" scaled="1"/>
            <a:tileRect/>
          </a:gradFill>
        </p:spPr>
        <p:txBody>
          <a:bodyPr vert="horz" wrap="square" lIns="360000" tIns="54000" rIns="1800000" bIns="3600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b="0" i="0" kern="1200" smtClean="0">
                <a:solidFill>
                  <a:schemeClr val="bg1"/>
                </a:solidFill>
                <a:effectLst/>
                <a:latin typeface="Helvetica" pitchFamily="2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  <a:lvl2pPr marL="6858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2pPr>
            <a:lvl3pPr marL="1080000" indent="-32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5"/>
              </a:buBlip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3pPr>
            <a:lvl4pPr marL="1440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4pPr>
            <a:lvl5pPr marL="1800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29" name="Title 5">
            <a:extLst>
              <a:ext uri="{FF2B5EF4-FFF2-40B4-BE49-F238E27FC236}">
                <a16:creationId xmlns:a16="http://schemas.microsoft.com/office/drawing/2014/main" id="{D523D6C1-8BBE-4E05-AA69-0018874B242C}"/>
              </a:ext>
            </a:extLst>
          </p:cNvPr>
          <p:cNvSpPr txBox="1">
            <a:spLocks/>
          </p:cNvSpPr>
          <p:nvPr/>
        </p:nvSpPr>
        <p:spPr>
          <a:xfrm>
            <a:off x="152400" y="317798"/>
            <a:ext cx="10303981" cy="623574"/>
          </a:xfrm>
          <a:prstGeom prst="rect">
            <a:avLst/>
          </a:prstGeom>
        </p:spPr>
        <p:txBody>
          <a:bodyPr vert="horz" wrap="none" lIns="0" tIns="0" rIns="10800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ln>
                  <a:noFill/>
                </a:ln>
                <a:solidFill>
                  <a:schemeClr val="accent4"/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4B28"/>
                </a:solidFill>
                <a:effectLst/>
                <a:uLnTx/>
                <a:uFillTx/>
                <a:latin typeface="Helvetica LT Std Light" panose="020B0403020202020204" pitchFamily="34" charset="0"/>
              </a:rPr>
              <a:t>RLNG </a:t>
            </a:r>
            <a:r>
              <a:rPr lang="en-US" sz="3000" dirty="0">
                <a:solidFill>
                  <a:srgbClr val="004B28"/>
                </a:solidFill>
              </a:rPr>
              <a:t>Proving to be Cheap Liquid Fuel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4B28"/>
              </a:solidFill>
              <a:effectLst/>
              <a:uLnTx/>
              <a:uFillTx/>
              <a:latin typeface="Helvetica LT Std Light" panose="020B040302020202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055F064-84AF-4392-A42D-8895C7B7E258}"/>
              </a:ext>
            </a:extLst>
          </p:cNvPr>
          <p:cNvSpPr txBox="1">
            <a:spLocks/>
          </p:cNvSpPr>
          <p:nvPr/>
        </p:nvSpPr>
        <p:spPr>
          <a:xfrm>
            <a:off x="246184" y="810351"/>
            <a:ext cx="11260016" cy="5776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en-US" sz="2200" b="0" dirty="0">
              <a:latin typeface="Arial Narrow" panose="020B060602020203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D9A7C7-9955-495B-90E1-DCB445A037AC}"/>
              </a:ext>
            </a:extLst>
          </p:cNvPr>
          <p:cNvCxnSpPr>
            <a:cxnSpLocks/>
          </p:cNvCxnSpPr>
          <p:nvPr/>
        </p:nvCxnSpPr>
        <p:spPr>
          <a:xfrm>
            <a:off x="479139" y="6596743"/>
            <a:ext cx="11228447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D3B4868-851A-4579-A4D6-EA6E35FAEB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929630"/>
              </p:ext>
            </p:extLst>
          </p:nvPr>
        </p:nvGraphicFramePr>
        <p:xfrm>
          <a:off x="98479" y="924110"/>
          <a:ext cx="11407721" cy="4215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552C2572-EBA3-49CC-91C1-97D10DD2AD0B}"/>
              </a:ext>
            </a:extLst>
          </p:cNvPr>
          <p:cNvSpPr txBox="1"/>
          <p:nvPr/>
        </p:nvSpPr>
        <p:spPr>
          <a:xfrm>
            <a:off x="5111599" y="5249830"/>
            <a:ext cx="6980289" cy="1286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RLNG remains competitive against all other liquid fuels, </a:t>
            </a:r>
            <a: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</a:rPr>
              <a:t>saving 3-4 Billion USD</a:t>
            </a:r>
            <a:r>
              <a:rPr lang="en-US" dirty="0">
                <a:latin typeface="Century Gothic" panose="020B0502020202020204" pitchFamily="34" charset="0"/>
              </a:rPr>
              <a:t> in substitution of Furnace Oil to national exchequer since its import in 2015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6018D6-4328-4355-B3D9-4BBC4740C048}"/>
              </a:ext>
            </a:extLst>
          </p:cNvPr>
          <p:cNvSpPr txBox="1"/>
          <p:nvPr/>
        </p:nvSpPr>
        <p:spPr>
          <a:xfrm>
            <a:off x="30996" y="4940789"/>
            <a:ext cx="17845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 Narrow" panose="020B0606020202030204" pitchFamily="34" charset="0"/>
              </a:rPr>
              <a:t>Source: PSO, OGRA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AD97F08-0AD5-44A6-A9FA-9F569BB46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423766"/>
              </p:ext>
            </p:extLst>
          </p:nvPr>
        </p:nvGraphicFramePr>
        <p:xfrm>
          <a:off x="482782" y="5161405"/>
          <a:ext cx="4541955" cy="14323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3985">
                  <a:extLst>
                    <a:ext uri="{9D8B030D-6E8A-4147-A177-3AD203B41FA5}">
                      <a16:colId xmlns:a16="http://schemas.microsoft.com/office/drawing/2014/main" val="1727175242"/>
                    </a:ext>
                  </a:extLst>
                </a:gridCol>
                <a:gridCol w="1513985">
                  <a:extLst>
                    <a:ext uri="{9D8B030D-6E8A-4147-A177-3AD203B41FA5}">
                      <a16:colId xmlns:a16="http://schemas.microsoft.com/office/drawing/2014/main" val="3831791963"/>
                    </a:ext>
                  </a:extLst>
                </a:gridCol>
                <a:gridCol w="1513985">
                  <a:extLst>
                    <a:ext uri="{9D8B030D-6E8A-4147-A177-3AD203B41FA5}">
                      <a16:colId xmlns:a16="http://schemas.microsoft.com/office/drawing/2014/main" val="3892959735"/>
                    </a:ext>
                  </a:extLst>
                </a:gridCol>
              </a:tblGrid>
              <a:tr h="3308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Price</a:t>
                      </a:r>
                    </a:p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$/mmbtu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Last 5 year Avg Price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Times price of RLNG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397441"/>
                  </a:ext>
                </a:extLst>
              </a:tr>
              <a:tr h="2194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Century Gothic" panose="020B0502020202020204" pitchFamily="34" charset="0"/>
                        </a:rPr>
                        <a:t>RLNG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entury Gothic" panose="020B0502020202020204" pitchFamily="34" charset="0"/>
                        </a:rPr>
                        <a:t>11.0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1 x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6623929"/>
                  </a:ext>
                </a:extLst>
              </a:tr>
              <a:tr h="2194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Century Gothic" panose="020B0502020202020204" pitchFamily="34" charset="0"/>
                        </a:rPr>
                        <a:t>FO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entury Gothic" panose="020B0502020202020204" pitchFamily="34" charset="0"/>
                        </a:rPr>
                        <a:t>12.6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1.15 x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970179"/>
                  </a:ext>
                </a:extLst>
              </a:tr>
              <a:tr h="2194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Century Gothic" panose="020B0502020202020204" pitchFamily="34" charset="0"/>
                        </a:rPr>
                        <a:t>LPG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entury Gothic" panose="020B0502020202020204" pitchFamily="34" charset="0"/>
                        </a:rPr>
                        <a:t>19.8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1.80 x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518237"/>
                  </a:ext>
                </a:extLst>
              </a:tr>
              <a:tr h="2194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Century Gothic" panose="020B0502020202020204" pitchFamily="34" charset="0"/>
                        </a:rPr>
                        <a:t>HSD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entury Gothic" panose="020B0502020202020204" pitchFamily="34" charset="0"/>
                        </a:rPr>
                        <a:t>20.2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1.84 x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6063269"/>
                  </a:ext>
                </a:extLst>
              </a:tr>
              <a:tr h="2194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Century Gothic" panose="020B0502020202020204" pitchFamily="34" charset="0"/>
                        </a:rPr>
                        <a:t>MOGAS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entury Gothic" panose="020B0502020202020204" pitchFamily="34" charset="0"/>
                        </a:rPr>
                        <a:t>20.4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1.85 x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74887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6B6E608-609B-409B-AEF6-A362AA6D386A}"/>
              </a:ext>
            </a:extLst>
          </p:cNvPr>
          <p:cNvSpPr txBox="1"/>
          <p:nvPr/>
        </p:nvSpPr>
        <p:spPr>
          <a:xfrm>
            <a:off x="11332220" y="3344592"/>
            <a:ext cx="8597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 Narrow" panose="020B0606020202030204" pitchFamily="34" charset="0"/>
              </a:rPr>
              <a:t>RLNG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F05856-3956-4BD1-85F3-039469087D01}"/>
              </a:ext>
            </a:extLst>
          </p:cNvPr>
          <p:cNvSpPr txBox="1"/>
          <p:nvPr/>
        </p:nvSpPr>
        <p:spPr>
          <a:xfrm>
            <a:off x="11329874" y="2737339"/>
            <a:ext cx="8597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 Narrow" panose="020B0606020202030204" pitchFamily="34" charset="0"/>
              </a:rPr>
              <a:t>LPG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D9E24B-2A7F-4B55-956D-6C06B6C3FF41}"/>
              </a:ext>
            </a:extLst>
          </p:cNvPr>
          <p:cNvSpPr txBox="1"/>
          <p:nvPr/>
        </p:nvSpPr>
        <p:spPr>
          <a:xfrm>
            <a:off x="11315807" y="2287168"/>
            <a:ext cx="8597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 Narrow" panose="020B0606020202030204" pitchFamily="34" charset="0"/>
              </a:rPr>
              <a:t>HSD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D55F76-39AE-4CAC-B22B-0FF91FBFBC7F}"/>
              </a:ext>
            </a:extLst>
          </p:cNvPr>
          <p:cNvSpPr txBox="1"/>
          <p:nvPr/>
        </p:nvSpPr>
        <p:spPr>
          <a:xfrm>
            <a:off x="11313466" y="2101943"/>
            <a:ext cx="8597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 Narrow" panose="020B0606020202030204" pitchFamily="34" charset="0"/>
              </a:rPr>
              <a:t>Mogas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4DD06F-C44E-462E-8C50-60377517D6BF}"/>
              </a:ext>
            </a:extLst>
          </p:cNvPr>
          <p:cNvSpPr txBox="1"/>
          <p:nvPr/>
        </p:nvSpPr>
        <p:spPr>
          <a:xfrm>
            <a:off x="10421118" y="3153322"/>
            <a:ext cx="8597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 Narrow" panose="020B0606020202030204" pitchFamily="34" charset="0"/>
              </a:rPr>
              <a:t>FO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CF3881-A7A4-4B4B-8251-30DE7384E332}"/>
              </a:ext>
            </a:extLst>
          </p:cNvPr>
          <p:cNvSpPr txBox="1"/>
          <p:nvPr/>
        </p:nvSpPr>
        <p:spPr>
          <a:xfrm>
            <a:off x="-30480" y="1392702"/>
            <a:ext cx="1409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$/mmbtu</a:t>
            </a:r>
          </a:p>
        </p:txBody>
      </p:sp>
    </p:spTree>
    <p:extLst>
      <p:ext uri="{BB962C8B-B14F-4D97-AF65-F5344CB8AC3E}">
        <p14:creationId xmlns:p14="http://schemas.microsoft.com/office/powerpoint/2010/main" val="1992367142"/>
      </p:ext>
    </p:extLst>
  </p:cSld>
  <p:clrMapOvr>
    <a:masterClrMapping/>
  </p:clrMapOvr>
  <p:transition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685800" y="820516"/>
            <a:ext cx="112014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DEF5C25-08A9-4294-8AE6-C18E5D3297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051" y="74126"/>
            <a:ext cx="1488339" cy="6818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D28F564-6E56-4B7B-89CA-9BC9CE56CC71}"/>
              </a:ext>
            </a:extLst>
          </p:cNvPr>
          <p:cNvSpPr txBox="1"/>
          <p:nvPr/>
        </p:nvSpPr>
        <p:spPr>
          <a:xfrm>
            <a:off x="2312294" y="2434125"/>
            <a:ext cx="26676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 Narrow" panose="020B0606020202030204" pitchFamily="34" charset="0"/>
              </a:rPr>
              <a:t>.</a:t>
            </a:r>
          </a:p>
          <a:p>
            <a:pPr algn="ctr"/>
            <a:r>
              <a:rPr lang="en-US" sz="1100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E01D2033-9B54-4458-9A4A-DF6EB87ACB7D}"/>
              </a:ext>
            </a:extLst>
          </p:cNvPr>
          <p:cNvSpPr txBox="1">
            <a:spLocks/>
          </p:cNvSpPr>
          <p:nvPr/>
        </p:nvSpPr>
        <p:spPr>
          <a:xfrm>
            <a:off x="0" y="-28135"/>
            <a:ext cx="12192000" cy="257591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B8E80ED5-AF93-4FAD-BC28-42C6404F2C72}"/>
              </a:ext>
            </a:extLst>
          </p:cNvPr>
          <p:cNvSpPr txBox="1">
            <a:spLocks/>
          </p:cNvSpPr>
          <p:nvPr/>
        </p:nvSpPr>
        <p:spPr>
          <a:xfrm>
            <a:off x="-10888" y="-6366"/>
            <a:ext cx="12202888" cy="231910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  <a:gradFill flip="none" rotWithShape="1">
            <a:gsLst>
              <a:gs pos="0">
                <a:srgbClr val="59A322"/>
              </a:gs>
              <a:gs pos="84000">
                <a:srgbClr val="004B28"/>
              </a:gs>
            </a:gsLst>
            <a:lin ang="10800000" scaled="1"/>
            <a:tileRect/>
          </a:gradFill>
        </p:spPr>
        <p:txBody>
          <a:bodyPr vert="horz" wrap="square" lIns="360000" tIns="54000" rIns="1800000" bIns="3600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b="0" i="0" kern="1200" smtClean="0">
                <a:solidFill>
                  <a:schemeClr val="bg1"/>
                </a:solidFill>
                <a:effectLst/>
                <a:latin typeface="Helvetica" pitchFamily="2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  <a:lvl2pPr marL="6858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2pPr>
            <a:lvl3pPr marL="1080000" indent="-32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5"/>
              </a:buBlip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3pPr>
            <a:lvl4pPr marL="1440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4pPr>
            <a:lvl5pPr marL="1800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29" name="Title 5">
            <a:extLst>
              <a:ext uri="{FF2B5EF4-FFF2-40B4-BE49-F238E27FC236}">
                <a16:creationId xmlns:a16="http://schemas.microsoft.com/office/drawing/2014/main" id="{D523D6C1-8BBE-4E05-AA69-0018874B242C}"/>
              </a:ext>
            </a:extLst>
          </p:cNvPr>
          <p:cNvSpPr txBox="1">
            <a:spLocks/>
          </p:cNvSpPr>
          <p:nvPr/>
        </p:nvSpPr>
        <p:spPr>
          <a:xfrm>
            <a:off x="152400" y="317798"/>
            <a:ext cx="10303981" cy="623574"/>
          </a:xfrm>
          <a:prstGeom prst="rect">
            <a:avLst/>
          </a:prstGeom>
        </p:spPr>
        <p:txBody>
          <a:bodyPr vert="horz" wrap="none" lIns="0" tIns="0" rIns="10800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ln>
                  <a:noFill/>
                </a:ln>
                <a:solidFill>
                  <a:schemeClr val="accent4"/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srgbClr val="004B28"/>
                </a:solidFill>
              </a:rPr>
              <a:t>Global Benchmarking – Spot vs Term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4B28"/>
              </a:solidFill>
              <a:effectLst/>
              <a:uLnTx/>
              <a:uFillTx/>
              <a:latin typeface="Helvetica LT Std Light" panose="020B040302020202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055F064-84AF-4392-A42D-8895C7B7E258}"/>
              </a:ext>
            </a:extLst>
          </p:cNvPr>
          <p:cNvSpPr txBox="1">
            <a:spLocks/>
          </p:cNvSpPr>
          <p:nvPr/>
        </p:nvSpPr>
        <p:spPr>
          <a:xfrm>
            <a:off x="246184" y="810351"/>
            <a:ext cx="11260016" cy="5776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en-US" sz="2200" b="0" dirty="0">
              <a:latin typeface="Arial Narrow" panose="020B060602020203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D9A7C7-9955-495B-90E1-DCB445A037AC}"/>
              </a:ext>
            </a:extLst>
          </p:cNvPr>
          <p:cNvCxnSpPr>
            <a:cxnSpLocks/>
          </p:cNvCxnSpPr>
          <p:nvPr/>
        </p:nvCxnSpPr>
        <p:spPr>
          <a:xfrm>
            <a:off x="479139" y="6596743"/>
            <a:ext cx="11228447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0E9AD12-3536-4175-AD67-D38CE5938CC7}"/>
              </a:ext>
            </a:extLst>
          </p:cNvPr>
          <p:cNvSpPr txBox="1"/>
          <p:nvPr/>
        </p:nvSpPr>
        <p:spPr>
          <a:xfrm>
            <a:off x="64257" y="724219"/>
            <a:ext cx="5786966" cy="633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1500" b="1" dirty="0">
                <a:latin typeface="Century Gothic" panose="020B0502020202020204" pitchFamily="34" charset="0"/>
              </a:rPr>
              <a:t>Globally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Total LNG Supply stands at </a:t>
            </a:r>
            <a:r>
              <a:rPr lang="en-US" sz="1500" b="1" dirty="0">
                <a:solidFill>
                  <a:srgbClr val="2FA375"/>
                </a:solidFill>
                <a:latin typeface="Century Gothic" panose="020B0502020202020204" pitchFamily="34" charset="0"/>
              </a:rPr>
              <a:t>330 MTPA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2FA375"/>
                </a:solidFill>
                <a:latin typeface="Century Gothic" panose="020B0502020202020204" pitchFamily="34" charset="0"/>
              </a:rPr>
              <a:t>~30% </a:t>
            </a:r>
            <a:r>
              <a:rPr lang="en-US" sz="1500" dirty="0">
                <a:latin typeface="Century Gothic" panose="020B0502020202020204" pitchFamily="34" charset="0"/>
              </a:rPr>
              <a:t>LNG supplied through Short and Spot contracts (up from </a:t>
            </a:r>
            <a:r>
              <a:rPr lang="en-US" sz="1500" b="1" dirty="0">
                <a:solidFill>
                  <a:srgbClr val="2FA375"/>
                </a:solidFill>
                <a:latin typeface="Century Gothic" panose="020B0502020202020204" pitchFamily="34" charset="0"/>
              </a:rPr>
              <a:t>1%</a:t>
            </a:r>
            <a:r>
              <a:rPr lang="en-US" sz="1500" dirty="0">
                <a:latin typeface="Century Gothic" panose="020B0502020202020204" pitchFamily="34" charset="0"/>
              </a:rPr>
              <a:t> in 1995)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Growth in Spot expected as LNG importer &amp; exporter increases and flexibility in market increases</a:t>
            </a:r>
          </a:p>
          <a:p>
            <a:pPr>
              <a:lnSpc>
                <a:spcPct val="250000"/>
              </a:lnSpc>
            </a:pPr>
            <a:r>
              <a:rPr lang="en-US" sz="1500" b="1" dirty="0">
                <a:latin typeface="Century Gothic" panose="020B0502020202020204" pitchFamily="34" charset="0"/>
              </a:rPr>
              <a:t>Pakistan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2FA375"/>
                </a:solidFill>
                <a:latin typeface="Century Gothic" panose="020B0502020202020204" pitchFamily="34" charset="0"/>
              </a:rPr>
              <a:t>+22 MTPA</a:t>
            </a:r>
            <a:r>
              <a:rPr lang="en-US" sz="15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US" sz="1500" dirty="0">
                <a:latin typeface="Century Gothic" panose="020B0502020202020204" pitchFamily="34" charset="0"/>
              </a:rPr>
              <a:t>LNG imported since 2015</a:t>
            </a:r>
            <a:endParaRPr lang="en-US" sz="15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Initial contract were term based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Spot increased from</a:t>
            </a:r>
            <a:r>
              <a:rPr lang="en-US" sz="1500" b="1" dirty="0">
                <a:solidFill>
                  <a:srgbClr val="2FA375"/>
                </a:solidFill>
                <a:latin typeface="Century Gothic" panose="020B0502020202020204" pitchFamily="34" charset="0"/>
              </a:rPr>
              <a:t> 0%</a:t>
            </a:r>
            <a:r>
              <a:rPr lang="en-US" sz="1500" dirty="0">
                <a:latin typeface="Century Gothic" panose="020B0502020202020204" pitchFamily="34" charset="0"/>
              </a:rPr>
              <a:t> in 2015 to </a:t>
            </a:r>
            <a:r>
              <a:rPr lang="en-US" sz="1500" b="1" dirty="0">
                <a:solidFill>
                  <a:srgbClr val="2FA375"/>
                </a:solidFill>
                <a:latin typeface="Century Gothic" panose="020B0502020202020204" pitchFamily="34" charset="0"/>
              </a:rPr>
              <a:t>20%</a:t>
            </a:r>
            <a:r>
              <a:rPr lang="en-US" sz="1500" dirty="0">
                <a:latin typeface="Century Gothic" panose="020B0502020202020204" pitchFamily="34" charset="0"/>
              </a:rPr>
              <a:t> in 2018 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en-US" sz="1500" dirty="0">
              <a:latin typeface="Century Gothic" panose="020B0502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DA79328-C1EC-4DDF-80BE-27BF12B746B3}"/>
              </a:ext>
            </a:extLst>
          </p:cNvPr>
          <p:cNvSpPr/>
          <p:nvPr/>
        </p:nvSpPr>
        <p:spPr>
          <a:xfrm>
            <a:off x="5852577" y="912143"/>
            <a:ext cx="5760720" cy="288123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prstClr val="white"/>
                </a:solidFill>
                <a:latin typeface="Arial Narrow" panose="020B0606020202030204" pitchFamily="34" charset="0"/>
              </a:rPr>
              <a:t>Global LNG import contract wise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F0FB71-09BC-4E41-AAE8-D50FFEF32D4F}"/>
              </a:ext>
            </a:extLst>
          </p:cNvPr>
          <p:cNvGrpSpPr/>
          <p:nvPr/>
        </p:nvGrpSpPr>
        <p:grpSpPr>
          <a:xfrm>
            <a:off x="5831745" y="3568663"/>
            <a:ext cx="6089337" cy="3144871"/>
            <a:chOff x="6716965" y="924229"/>
            <a:chExt cx="6089337" cy="31448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92F65F0-B239-496E-99FF-567535EDBD9D}"/>
                </a:ext>
              </a:extLst>
            </p:cNvPr>
            <p:cNvGrpSpPr/>
            <p:nvPr/>
          </p:nvGrpSpPr>
          <p:grpSpPr>
            <a:xfrm>
              <a:off x="6716965" y="924229"/>
              <a:ext cx="6089337" cy="3053136"/>
              <a:chOff x="3165156" y="3330713"/>
              <a:chExt cx="6089337" cy="3284671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9F44A18-E85F-4DDB-9F48-DD20BFF09510}"/>
                  </a:ext>
                </a:extLst>
              </p:cNvPr>
              <p:cNvSpPr/>
              <p:nvPr/>
            </p:nvSpPr>
            <p:spPr>
              <a:xfrm>
                <a:off x="3221516" y="3330713"/>
                <a:ext cx="5760720" cy="311875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1" kern="0" dirty="0">
                    <a:solidFill>
                      <a:prstClr val="white"/>
                    </a:solidFill>
                    <a:latin typeface="Arial Narrow" panose="020B0606020202030204" pitchFamily="34" charset="0"/>
                  </a:rPr>
                  <a:t>Pakistan LNG import contract wise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1D38EC-E598-42B2-BB91-EDD57905C0A0}"/>
                  </a:ext>
                </a:extLst>
              </p:cNvPr>
              <p:cNvSpPr txBox="1"/>
              <p:nvPr/>
            </p:nvSpPr>
            <p:spPr>
              <a:xfrm>
                <a:off x="3335390" y="3622450"/>
                <a:ext cx="109401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latin typeface="Arial Narrow" panose="020B0606020202030204" pitchFamily="34" charset="0"/>
                  </a:rPr>
                  <a:t>MTPA</a:t>
                </a: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E11DF4-C8AE-4545-898E-A57398015A26}"/>
                  </a:ext>
                </a:extLst>
              </p:cNvPr>
              <p:cNvSpPr txBox="1"/>
              <p:nvPr/>
            </p:nvSpPr>
            <p:spPr>
              <a:xfrm>
                <a:off x="3165156" y="6383602"/>
                <a:ext cx="1412117" cy="231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Narrow" panose="020B0606020202030204" pitchFamily="34" charset="0"/>
                  </a:rPr>
                  <a:t>Source: PLL, OGRA</a:t>
                </a: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F981C6-7916-47D5-81A8-B14EF67733AB}"/>
                  </a:ext>
                </a:extLst>
              </p:cNvPr>
              <p:cNvSpPr txBox="1"/>
              <p:nvPr/>
            </p:nvSpPr>
            <p:spPr>
              <a:xfrm>
                <a:off x="8283823" y="5537580"/>
                <a:ext cx="970670" cy="29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80%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9F0F8E-0D95-4264-BE44-60088CE3904B}"/>
                  </a:ext>
                </a:extLst>
              </p:cNvPr>
              <p:cNvSpPr txBox="1"/>
              <p:nvPr/>
            </p:nvSpPr>
            <p:spPr>
              <a:xfrm>
                <a:off x="7208828" y="5538137"/>
                <a:ext cx="970670" cy="29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90%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0F0A9F-3E0A-4B63-9908-641F607B27C0}"/>
                  </a:ext>
                </a:extLst>
              </p:cNvPr>
              <p:cNvSpPr txBox="1"/>
              <p:nvPr/>
            </p:nvSpPr>
            <p:spPr>
              <a:xfrm>
                <a:off x="6122966" y="5541996"/>
                <a:ext cx="970670" cy="29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95%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9537D61-95C9-42EB-A0A8-5FC6BFAEC00C}"/>
                  </a:ext>
                </a:extLst>
              </p:cNvPr>
              <p:cNvSpPr txBox="1"/>
              <p:nvPr/>
            </p:nvSpPr>
            <p:spPr>
              <a:xfrm>
                <a:off x="4994900" y="5567849"/>
                <a:ext cx="970670" cy="29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100%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95412A6-E5C9-41C5-8C2B-05C7138BA0C6}"/>
                  </a:ext>
                </a:extLst>
              </p:cNvPr>
              <p:cNvSpPr txBox="1"/>
              <p:nvPr/>
            </p:nvSpPr>
            <p:spPr>
              <a:xfrm>
                <a:off x="3912887" y="5606428"/>
                <a:ext cx="970670" cy="281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100%</a:t>
                </a:r>
              </a:p>
            </p:txBody>
          </p:sp>
        </p:grpSp>
        <p:graphicFrame>
          <p:nvGraphicFramePr>
            <p:cNvPr id="28" name="Chart 27">
              <a:extLst>
                <a:ext uri="{FF2B5EF4-FFF2-40B4-BE49-F238E27FC236}">
                  <a16:creationId xmlns:a16="http://schemas.microsoft.com/office/drawing/2014/main" id="{C2D9EBDC-EF16-41D9-9CA2-4B35FD6ABB0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15873919"/>
                </p:ext>
              </p:extLst>
            </p:nvPr>
          </p:nvGraphicFramePr>
          <p:xfrm>
            <a:off x="6981220" y="1325900"/>
            <a:ext cx="5621306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0316E9D-3A57-44CF-A1D7-221CF72F662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1" r="1606"/>
          <a:stretch/>
        </p:blipFill>
        <p:spPr>
          <a:xfrm>
            <a:off x="5945007" y="1200266"/>
            <a:ext cx="5743120" cy="231792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26389E7-AEFD-4A2A-9064-BA0413875D57}"/>
              </a:ext>
            </a:extLst>
          </p:cNvPr>
          <p:cNvSpPr txBox="1"/>
          <p:nvPr/>
        </p:nvSpPr>
        <p:spPr>
          <a:xfrm>
            <a:off x="6070137" y="3329709"/>
            <a:ext cx="44972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Source: IGU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48E53E-8FDE-4B5D-BDAC-A7442AD0E64D}"/>
              </a:ext>
            </a:extLst>
          </p:cNvPr>
          <p:cNvSpPr txBox="1"/>
          <p:nvPr/>
        </p:nvSpPr>
        <p:spPr>
          <a:xfrm>
            <a:off x="11174370" y="3861938"/>
            <a:ext cx="6510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% Share</a:t>
            </a:r>
          </a:p>
        </p:txBody>
      </p:sp>
    </p:spTree>
    <p:extLst>
      <p:ext uri="{BB962C8B-B14F-4D97-AF65-F5344CB8AC3E}">
        <p14:creationId xmlns:p14="http://schemas.microsoft.com/office/powerpoint/2010/main" val="4187821659"/>
      </p:ext>
    </p:extLst>
  </p:cSld>
  <p:clrMapOvr>
    <a:masterClrMapping/>
  </p:clrMapOvr>
  <p:transition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685800" y="820516"/>
            <a:ext cx="112014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DEF5C25-08A9-4294-8AE6-C18E5D3297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051" y="74126"/>
            <a:ext cx="1488339" cy="681850"/>
          </a:xfrm>
          <a:prstGeom prst="rect">
            <a:avLst/>
          </a:prstGeom>
        </p:spPr>
      </p:pic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E01D2033-9B54-4458-9A4A-DF6EB87ACB7D}"/>
              </a:ext>
            </a:extLst>
          </p:cNvPr>
          <p:cNvSpPr txBox="1">
            <a:spLocks/>
          </p:cNvSpPr>
          <p:nvPr/>
        </p:nvSpPr>
        <p:spPr>
          <a:xfrm>
            <a:off x="0" y="-28135"/>
            <a:ext cx="12192000" cy="257591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B8E80ED5-AF93-4FAD-BC28-42C6404F2C72}"/>
              </a:ext>
            </a:extLst>
          </p:cNvPr>
          <p:cNvSpPr txBox="1">
            <a:spLocks/>
          </p:cNvSpPr>
          <p:nvPr/>
        </p:nvSpPr>
        <p:spPr>
          <a:xfrm>
            <a:off x="-10888" y="-6366"/>
            <a:ext cx="12202888" cy="231910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  <a:gradFill flip="none" rotWithShape="1">
            <a:gsLst>
              <a:gs pos="0">
                <a:srgbClr val="59A322"/>
              </a:gs>
              <a:gs pos="84000">
                <a:srgbClr val="004B28"/>
              </a:gs>
            </a:gsLst>
            <a:lin ang="10800000" scaled="1"/>
            <a:tileRect/>
          </a:gradFill>
        </p:spPr>
        <p:txBody>
          <a:bodyPr vert="horz" wrap="square" lIns="360000" tIns="54000" rIns="1800000" bIns="3600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b="0" i="0" kern="1200" smtClean="0">
                <a:solidFill>
                  <a:schemeClr val="bg1"/>
                </a:solidFill>
                <a:effectLst/>
                <a:latin typeface="Helvetica" pitchFamily="2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  <a:lvl2pPr marL="6858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2pPr>
            <a:lvl3pPr marL="1080000" indent="-32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5"/>
              </a:buBlip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3pPr>
            <a:lvl4pPr marL="1440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4pPr>
            <a:lvl5pPr marL="1800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055F064-84AF-4392-A42D-8895C7B7E258}"/>
              </a:ext>
            </a:extLst>
          </p:cNvPr>
          <p:cNvSpPr txBox="1">
            <a:spLocks/>
          </p:cNvSpPr>
          <p:nvPr/>
        </p:nvSpPr>
        <p:spPr>
          <a:xfrm>
            <a:off x="246184" y="810351"/>
            <a:ext cx="11260016" cy="5776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en-US" sz="2200" b="0" dirty="0">
              <a:latin typeface="Arial Narrow" panose="020B060602020203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D9A7C7-9955-495B-90E1-DCB445A037AC}"/>
              </a:ext>
            </a:extLst>
          </p:cNvPr>
          <p:cNvCxnSpPr>
            <a:cxnSpLocks/>
          </p:cNvCxnSpPr>
          <p:nvPr/>
        </p:nvCxnSpPr>
        <p:spPr>
          <a:xfrm>
            <a:off x="479139" y="6596743"/>
            <a:ext cx="11228447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5">
            <a:extLst>
              <a:ext uri="{FF2B5EF4-FFF2-40B4-BE49-F238E27FC236}">
                <a16:creationId xmlns:a16="http://schemas.microsoft.com/office/drawing/2014/main" id="{574B745D-6389-41DA-9982-075321A96140}"/>
              </a:ext>
            </a:extLst>
          </p:cNvPr>
          <p:cNvSpPr txBox="1">
            <a:spLocks/>
          </p:cNvSpPr>
          <p:nvPr/>
        </p:nvSpPr>
        <p:spPr>
          <a:xfrm>
            <a:off x="115256" y="277559"/>
            <a:ext cx="10303981" cy="623574"/>
          </a:xfrm>
          <a:prstGeom prst="rect">
            <a:avLst/>
          </a:prstGeom>
        </p:spPr>
        <p:txBody>
          <a:bodyPr vert="horz" wrap="none" lIns="0" tIns="0" rIns="10800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ln>
                  <a:noFill/>
                </a:ln>
                <a:solidFill>
                  <a:schemeClr val="accent4"/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srgbClr val="004B28"/>
                </a:solidFill>
              </a:rPr>
              <a:t>Global Benchmarking - Terminal Utilization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71E9F-2511-4B2C-AEE9-0BC81D8C14D8}"/>
              </a:ext>
            </a:extLst>
          </p:cNvPr>
          <p:cNvSpPr txBox="1"/>
          <p:nvPr/>
        </p:nvSpPr>
        <p:spPr>
          <a:xfrm>
            <a:off x="42333" y="1048313"/>
            <a:ext cx="6200311" cy="5545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LNG importing countries and volume increasing.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Regas capacity significantly higher than LNG Imports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Avg Global LNG Terminal utilization </a:t>
            </a:r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~40%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Terminals serve a significant strategic purpose going beyond commercial incentive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Avg Pakistan LNG Terminal utilization  </a:t>
            </a:r>
            <a:r>
              <a:rPr lang="en-US" b="1" dirty="0">
                <a:solidFill>
                  <a:srgbClr val="2FA375"/>
                </a:solidFill>
                <a:latin typeface="Century Gothic" panose="020B0502020202020204" pitchFamily="34" charset="0"/>
              </a:rPr>
              <a:t>~</a:t>
            </a:r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83%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 EETL utilization </a:t>
            </a:r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~100%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C945F3-6213-4F0C-8750-65077EBFAACB}"/>
              </a:ext>
            </a:extLst>
          </p:cNvPr>
          <p:cNvSpPr txBox="1"/>
          <p:nvPr/>
        </p:nvSpPr>
        <p:spPr>
          <a:xfrm>
            <a:off x="6090556" y="3159793"/>
            <a:ext cx="13640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Source: IGU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93448B-6251-494C-A490-71902C8A820A}"/>
              </a:ext>
            </a:extLst>
          </p:cNvPr>
          <p:cNvSpPr/>
          <p:nvPr/>
        </p:nvSpPr>
        <p:spPr>
          <a:xfrm>
            <a:off x="6270781" y="3420244"/>
            <a:ext cx="5577840" cy="288123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prstClr val="white"/>
                </a:solidFill>
                <a:latin typeface="Arial Narrow" panose="020B0606020202030204" pitchFamily="34" charset="0"/>
              </a:rPr>
              <a:t>Global Terminal Capacity and its utilization-2016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B5D972-41A8-443D-87C8-7135657113D2}"/>
              </a:ext>
            </a:extLst>
          </p:cNvPr>
          <p:cNvSpPr txBox="1"/>
          <p:nvPr/>
        </p:nvSpPr>
        <p:spPr>
          <a:xfrm>
            <a:off x="6213601" y="6331757"/>
            <a:ext cx="13640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Source: IGU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7FEB4D-F046-44FF-A2AD-289D8E6BD9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175" y="1262196"/>
            <a:ext cx="5745641" cy="195414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B71C2D8-6C93-4AD8-82D6-429E0AAAE339}"/>
              </a:ext>
            </a:extLst>
          </p:cNvPr>
          <p:cNvSpPr/>
          <p:nvPr/>
        </p:nvSpPr>
        <p:spPr>
          <a:xfrm>
            <a:off x="6216543" y="955492"/>
            <a:ext cx="5669280" cy="288123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prstClr val="white"/>
                </a:solidFill>
                <a:latin typeface="Arial Narrow" panose="020B0606020202030204" pitchFamily="34" charset="0"/>
              </a:rPr>
              <a:t>Globally LNG Imports and Regas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2829B3-0E10-40C6-9F78-5948CAB8F83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18746" y="2235783"/>
            <a:ext cx="2573434" cy="55778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7C520D-78C0-4427-BF16-AEB61D6C3669}"/>
              </a:ext>
            </a:extLst>
          </p:cNvPr>
          <p:cNvSpPr txBox="1"/>
          <p:nvPr/>
        </p:nvSpPr>
        <p:spPr>
          <a:xfrm>
            <a:off x="6779169" y="3870401"/>
            <a:ext cx="4206240" cy="118872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923697"/>
      </p:ext>
    </p:extLst>
  </p:cSld>
  <p:clrMapOvr>
    <a:masterClrMapping/>
  </p:clrMapOvr>
  <p:transition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685800" y="820516"/>
            <a:ext cx="112014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DEF5C25-08A9-4294-8AE6-C18E5D3297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051" y="74126"/>
            <a:ext cx="1488339" cy="681850"/>
          </a:xfrm>
          <a:prstGeom prst="rect">
            <a:avLst/>
          </a:prstGeom>
        </p:spPr>
      </p:pic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E01D2033-9B54-4458-9A4A-DF6EB87ACB7D}"/>
              </a:ext>
            </a:extLst>
          </p:cNvPr>
          <p:cNvSpPr txBox="1">
            <a:spLocks/>
          </p:cNvSpPr>
          <p:nvPr/>
        </p:nvSpPr>
        <p:spPr>
          <a:xfrm>
            <a:off x="0" y="-28135"/>
            <a:ext cx="12192000" cy="257591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B8E80ED5-AF93-4FAD-BC28-42C6404F2C72}"/>
              </a:ext>
            </a:extLst>
          </p:cNvPr>
          <p:cNvSpPr txBox="1">
            <a:spLocks/>
          </p:cNvSpPr>
          <p:nvPr/>
        </p:nvSpPr>
        <p:spPr>
          <a:xfrm>
            <a:off x="-10888" y="-6366"/>
            <a:ext cx="12202888" cy="231910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  <a:gradFill flip="none" rotWithShape="1">
            <a:gsLst>
              <a:gs pos="0">
                <a:srgbClr val="59A322"/>
              </a:gs>
              <a:gs pos="84000">
                <a:srgbClr val="004B28"/>
              </a:gs>
            </a:gsLst>
            <a:lin ang="10800000" scaled="1"/>
            <a:tileRect/>
          </a:gradFill>
        </p:spPr>
        <p:txBody>
          <a:bodyPr vert="horz" wrap="square" lIns="360000" tIns="54000" rIns="1800000" bIns="3600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b="0" i="0" kern="1200" smtClean="0">
                <a:solidFill>
                  <a:schemeClr val="bg1"/>
                </a:solidFill>
                <a:effectLst/>
                <a:latin typeface="Helvetica" pitchFamily="2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  <a:lvl2pPr marL="6858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2pPr>
            <a:lvl3pPr marL="1080000" indent="-32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5"/>
              </a:buBlip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3pPr>
            <a:lvl4pPr marL="1440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4pPr>
            <a:lvl5pPr marL="1800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29" name="Title 5">
            <a:extLst>
              <a:ext uri="{FF2B5EF4-FFF2-40B4-BE49-F238E27FC236}">
                <a16:creationId xmlns:a16="http://schemas.microsoft.com/office/drawing/2014/main" id="{D523D6C1-8BBE-4E05-AA69-0018874B242C}"/>
              </a:ext>
            </a:extLst>
          </p:cNvPr>
          <p:cNvSpPr txBox="1">
            <a:spLocks/>
          </p:cNvSpPr>
          <p:nvPr/>
        </p:nvSpPr>
        <p:spPr>
          <a:xfrm>
            <a:off x="152400" y="317798"/>
            <a:ext cx="10303981" cy="623574"/>
          </a:xfrm>
          <a:prstGeom prst="rect">
            <a:avLst/>
          </a:prstGeom>
        </p:spPr>
        <p:txBody>
          <a:bodyPr vert="horz" wrap="none" lIns="0" tIns="0" rIns="10800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ln>
                  <a:noFill/>
                </a:ln>
                <a:solidFill>
                  <a:schemeClr val="accent4"/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srgbClr val="004B28"/>
                </a:solidFill>
              </a:rPr>
              <a:t>Global LNG Price Trend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4B28"/>
              </a:solidFill>
              <a:effectLst/>
              <a:uLnTx/>
              <a:uFillTx/>
              <a:latin typeface="Helvetica LT Std Light" panose="020B040302020202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055F064-84AF-4392-A42D-8895C7B7E258}"/>
              </a:ext>
            </a:extLst>
          </p:cNvPr>
          <p:cNvSpPr txBox="1">
            <a:spLocks/>
          </p:cNvSpPr>
          <p:nvPr/>
        </p:nvSpPr>
        <p:spPr>
          <a:xfrm>
            <a:off x="246184" y="819947"/>
            <a:ext cx="11260016" cy="5776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en-US" sz="2200" b="0" dirty="0">
              <a:latin typeface="Arial Narrow" panose="020B060602020203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D9A7C7-9955-495B-90E1-DCB445A037AC}"/>
              </a:ext>
            </a:extLst>
          </p:cNvPr>
          <p:cNvCxnSpPr>
            <a:cxnSpLocks/>
          </p:cNvCxnSpPr>
          <p:nvPr/>
        </p:nvCxnSpPr>
        <p:spPr>
          <a:xfrm>
            <a:off x="479139" y="6596743"/>
            <a:ext cx="11228447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0E9AD12-3536-4175-AD67-D38CE5938CC7}"/>
              </a:ext>
            </a:extLst>
          </p:cNvPr>
          <p:cNvSpPr txBox="1"/>
          <p:nvPr/>
        </p:nvSpPr>
        <p:spPr>
          <a:xfrm>
            <a:off x="152400" y="816036"/>
            <a:ext cx="12039600" cy="1798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Spread between Spot and term LNG Prices has seen fluctuation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Lower prices will further entice economies who are looking for relatively affordable, abundant and clean fuels </a:t>
            </a:r>
            <a:r>
              <a:rPr lang="en-US" sz="1600" dirty="0">
                <a:solidFill>
                  <a:srgbClr val="2FA375"/>
                </a:solidFill>
                <a:latin typeface="Century Gothic" panose="020B0502020202020204" pitchFamily="34" charset="0"/>
              </a:rPr>
              <a:t> 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en-US" sz="1500" dirty="0">
              <a:latin typeface="Century Gothic" panose="020B0502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DA79328-C1EC-4DDF-80BE-27BF12B746B3}"/>
              </a:ext>
            </a:extLst>
          </p:cNvPr>
          <p:cNvSpPr/>
          <p:nvPr/>
        </p:nvSpPr>
        <p:spPr>
          <a:xfrm>
            <a:off x="1289956" y="2326867"/>
            <a:ext cx="9601200" cy="288123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prstClr val="white"/>
                </a:solidFill>
                <a:latin typeface="Arial Narrow" panose="020B0606020202030204" pitchFamily="34" charset="0"/>
              </a:rPr>
              <a:t>Spread between Spot and Term LNG Prices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8692BD3-1EB9-4138-857B-D11E19EEF0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3" t="9420" r="1504" b="2169"/>
          <a:stretch/>
        </p:blipFill>
        <p:spPr>
          <a:xfrm>
            <a:off x="1372891" y="2804782"/>
            <a:ext cx="9514210" cy="320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11316"/>
      </p:ext>
    </p:extLst>
  </p:cSld>
  <p:clrMapOvr>
    <a:masterClrMapping/>
  </p:clrMapOvr>
  <p:transition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685800" y="820516"/>
            <a:ext cx="112014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DEF5C25-08A9-4294-8AE6-C18E5D3297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051" y="74126"/>
            <a:ext cx="1488339" cy="681850"/>
          </a:xfrm>
          <a:prstGeom prst="rect">
            <a:avLst/>
          </a:prstGeom>
        </p:spPr>
      </p:pic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E01D2033-9B54-4458-9A4A-DF6EB87ACB7D}"/>
              </a:ext>
            </a:extLst>
          </p:cNvPr>
          <p:cNvSpPr txBox="1">
            <a:spLocks/>
          </p:cNvSpPr>
          <p:nvPr/>
        </p:nvSpPr>
        <p:spPr>
          <a:xfrm>
            <a:off x="0" y="-28135"/>
            <a:ext cx="12192000" cy="257591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B8E80ED5-AF93-4FAD-BC28-42C6404F2C72}"/>
              </a:ext>
            </a:extLst>
          </p:cNvPr>
          <p:cNvSpPr txBox="1">
            <a:spLocks/>
          </p:cNvSpPr>
          <p:nvPr/>
        </p:nvSpPr>
        <p:spPr>
          <a:xfrm>
            <a:off x="-10888" y="-6366"/>
            <a:ext cx="12202888" cy="231910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  <a:gradFill flip="none" rotWithShape="1">
            <a:gsLst>
              <a:gs pos="0">
                <a:srgbClr val="59A322"/>
              </a:gs>
              <a:gs pos="84000">
                <a:srgbClr val="004B28"/>
              </a:gs>
            </a:gsLst>
            <a:lin ang="10800000" scaled="1"/>
            <a:tileRect/>
          </a:gradFill>
        </p:spPr>
        <p:txBody>
          <a:bodyPr vert="horz" wrap="square" lIns="360000" tIns="54000" rIns="1800000" bIns="3600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b="0" i="0" kern="1200" smtClean="0">
                <a:solidFill>
                  <a:schemeClr val="bg1"/>
                </a:solidFill>
                <a:effectLst/>
                <a:latin typeface="Helvetica" pitchFamily="2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  <a:lvl2pPr marL="6858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2pPr>
            <a:lvl3pPr marL="1080000" indent="-32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5"/>
              </a:buBlip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3pPr>
            <a:lvl4pPr marL="1440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4pPr>
            <a:lvl5pPr marL="1800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055F064-84AF-4392-A42D-8895C7B7E258}"/>
              </a:ext>
            </a:extLst>
          </p:cNvPr>
          <p:cNvSpPr txBox="1">
            <a:spLocks/>
          </p:cNvSpPr>
          <p:nvPr/>
        </p:nvSpPr>
        <p:spPr>
          <a:xfrm>
            <a:off x="246184" y="810351"/>
            <a:ext cx="11260016" cy="5776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en-US" sz="2200" b="0" dirty="0">
              <a:latin typeface="Arial Narrow" panose="020B060602020203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D9A7C7-9955-495B-90E1-DCB445A037AC}"/>
              </a:ext>
            </a:extLst>
          </p:cNvPr>
          <p:cNvCxnSpPr>
            <a:cxnSpLocks/>
          </p:cNvCxnSpPr>
          <p:nvPr/>
        </p:nvCxnSpPr>
        <p:spPr>
          <a:xfrm>
            <a:off x="479139" y="6596743"/>
            <a:ext cx="11228447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5">
            <a:extLst>
              <a:ext uri="{FF2B5EF4-FFF2-40B4-BE49-F238E27FC236}">
                <a16:creationId xmlns:a16="http://schemas.microsoft.com/office/drawing/2014/main" id="{574B745D-6389-41DA-9982-075321A96140}"/>
              </a:ext>
            </a:extLst>
          </p:cNvPr>
          <p:cNvSpPr txBox="1">
            <a:spLocks/>
          </p:cNvSpPr>
          <p:nvPr/>
        </p:nvSpPr>
        <p:spPr>
          <a:xfrm>
            <a:off x="284070" y="249423"/>
            <a:ext cx="10303981" cy="623574"/>
          </a:xfrm>
          <a:prstGeom prst="rect">
            <a:avLst/>
          </a:prstGeom>
        </p:spPr>
        <p:txBody>
          <a:bodyPr vert="horz" wrap="none" lIns="0" tIns="0" rIns="10800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ln>
                  <a:noFill/>
                </a:ln>
                <a:solidFill>
                  <a:schemeClr val="accent4"/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srgbClr val="004B28"/>
                </a:solidFill>
              </a:rPr>
              <a:t>RLNG Costing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1F5087-7956-4757-B3BC-CED0227E9585}"/>
              </a:ext>
            </a:extLst>
          </p:cNvPr>
          <p:cNvSpPr txBox="1"/>
          <p:nvPr/>
        </p:nvSpPr>
        <p:spPr>
          <a:xfrm>
            <a:off x="685800" y="2020147"/>
            <a:ext cx="1417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$/</a:t>
            </a:r>
            <a:r>
              <a:rPr lang="en-US" sz="1200" u="sng" dirty="0" err="1"/>
              <a:t>mmbtu</a:t>
            </a:r>
            <a:endParaRPr lang="en-US" sz="1200" u="sng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B95F34-D0E3-44E4-A04C-44F0801CFE50}"/>
              </a:ext>
            </a:extLst>
          </p:cNvPr>
          <p:cNvSpPr txBox="1"/>
          <p:nvPr/>
        </p:nvSpPr>
        <p:spPr>
          <a:xfrm>
            <a:off x="9879059" y="2026754"/>
            <a:ext cx="1417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%Brent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BB51D8C8-FA44-4659-88A0-29F783AE08EB}"/>
              </a:ext>
            </a:extLst>
          </p:cNvPr>
          <p:cNvGraphicFramePr>
            <a:graphicFrameLocks/>
          </p:cNvGraphicFramePr>
          <p:nvPr/>
        </p:nvGraphicFramePr>
        <p:xfrm>
          <a:off x="913073" y="2336367"/>
          <a:ext cx="9618284" cy="390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82D3A9E-9747-4394-AEFA-AC75DCA4749E}"/>
              </a:ext>
            </a:extLst>
          </p:cNvPr>
          <p:cNvSpPr txBox="1"/>
          <p:nvPr/>
        </p:nvSpPr>
        <p:spPr>
          <a:xfrm>
            <a:off x="913073" y="6178161"/>
            <a:ext cx="806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-LNG DES Price taken as 13%*60</a:t>
            </a:r>
          </a:p>
          <a:p>
            <a:r>
              <a:rPr lang="en-US" sz="900" dirty="0"/>
              <a:t>-Terminal charge is lowest at full utilization-0.43 $/</a:t>
            </a:r>
            <a:r>
              <a:rPr lang="en-US" sz="900" dirty="0" err="1"/>
              <a:t>mmbtu</a:t>
            </a:r>
            <a:endParaRPr lang="en-US" sz="9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0800F-5FE5-4842-BBF7-B569FB484BD4}"/>
              </a:ext>
            </a:extLst>
          </p:cNvPr>
          <p:cNvSpPr/>
          <p:nvPr/>
        </p:nvSpPr>
        <p:spPr>
          <a:xfrm>
            <a:off x="913073" y="1712413"/>
            <a:ext cx="9235440" cy="288123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prstClr val="white"/>
                </a:solidFill>
                <a:latin typeface="Arial Narrow" panose="020B0606020202030204" pitchFamily="34" charset="0"/>
              </a:rPr>
              <a:t>RLNG Costing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7A29EB-E6DA-42BE-899D-756C7CB7DAAC}"/>
              </a:ext>
            </a:extLst>
          </p:cNvPr>
          <p:cNvSpPr txBox="1"/>
          <p:nvPr/>
        </p:nvSpPr>
        <p:spPr>
          <a:xfrm>
            <a:off x="589515" y="1012874"/>
            <a:ext cx="10593127" cy="369332"/>
          </a:xfrm>
          <a:prstGeom prst="rect">
            <a:avLst/>
          </a:prstGeom>
          <a:solidFill>
            <a:srgbClr val="F8CBAD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Cheaper spot LNG would be required to maintain optimal cost incase of lower utilization of terminal </a:t>
            </a:r>
          </a:p>
        </p:txBody>
      </p:sp>
    </p:spTree>
    <p:extLst>
      <p:ext uri="{BB962C8B-B14F-4D97-AF65-F5344CB8AC3E}">
        <p14:creationId xmlns:p14="http://schemas.microsoft.com/office/powerpoint/2010/main" val="957170075"/>
      </p:ext>
    </p:extLst>
  </p:cSld>
  <p:clrMapOvr>
    <a:masterClrMapping/>
  </p:clrMapOvr>
  <p:transition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DEF5C25-08A9-4294-8AE6-C18E5D3297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1907" y="1"/>
            <a:ext cx="1160092" cy="5314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E35385-AE1F-4EF8-A3C3-2D494B438EA7}"/>
              </a:ext>
            </a:extLst>
          </p:cNvPr>
          <p:cNvSpPr txBox="1"/>
          <p:nvPr/>
        </p:nvSpPr>
        <p:spPr>
          <a:xfrm>
            <a:off x="61226" y="964421"/>
            <a:ext cx="11702631" cy="1892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Indigenous gas production, and Gas reserves to see decline ( 2-8% CAGR based on different outlooks)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Gas Demand to increase in Domestic and transport sectors while sustained increase in other sectors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latin typeface="Century Gothic" panose="020B0502020202020204" pitchFamily="34" charset="0"/>
              </a:rPr>
              <a:t>Population of </a:t>
            </a:r>
            <a:r>
              <a:rPr lang="en-US" sz="1600" b="1" dirty="0">
                <a:solidFill>
                  <a:srgbClr val="2FA375"/>
                </a:solidFill>
                <a:latin typeface="Century Gothic" panose="020B0502020202020204" pitchFamily="34" charset="0"/>
              </a:rPr>
              <a:t>220 Mn</a:t>
            </a:r>
            <a:r>
              <a:rPr lang="en-US" sz="1600" dirty="0">
                <a:latin typeface="Century Gothic" panose="020B0502020202020204" pitchFamily="34" charset="0"/>
              </a:rPr>
              <a:t> increasing at at </a:t>
            </a:r>
            <a:r>
              <a:rPr lang="en-US" sz="1600" b="1" dirty="0">
                <a:solidFill>
                  <a:srgbClr val="2FA375"/>
                </a:solidFill>
                <a:latin typeface="Century Gothic" panose="020B0502020202020204" pitchFamily="34" charset="0"/>
              </a:rPr>
              <a:t>2%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latin typeface="Century Gothic" panose="020B0502020202020204" pitchFamily="34" charset="0"/>
              </a:rPr>
              <a:t>Gas connection of 9.2 Mn increased by </a:t>
            </a:r>
            <a:r>
              <a:rPr lang="en-US" sz="1600" b="1" dirty="0">
                <a:solidFill>
                  <a:srgbClr val="2FA375"/>
                </a:solidFill>
                <a:latin typeface="Century Gothic" panose="020B0502020202020204" pitchFamily="34" charset="0"/>
              </a:rPr>
              <a:t>14% </a:t>
            </a:r>
            <a:r>
              <a:rPr lang="en-US" sz="1600" dirty="0">
                <a:latin typeface="Century Gothic" panose="020B0502020202020204" pitchFamily="34" charset="0"/>
              </a:rPr>
              <a:t>from last year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latin typeface="Century Gothic" panose="020B0502020202020204" pitchFamily="34" charset="0"/>
              </a:rPr>
              <a:t>Gas consumption </a:t>
            </a:r>
            <a:r>
              <a:rPr lang="en-US" sz="1600" b="1" dirty="0">
                <a:solidFill>
                  <a:srgbClr val="2FA375"/>
                </a:solidFill>
                <a:latin typeface="Century Gothic" panose="020B0502020202020204" pitchFamily="34" charset="0"/>
              </a:rPr>
              <a:t>5% CAGR</a:t>
            </a:r>
            <a:r>
              <a:rPr lang="en-US" sz="1600" dirty="0">
                <a:latin typeface="Century Gothic" panose="020B0502020202020204" pitchFamily="34" charset="0"/>
              </a:rPr>
              <a:t> in past 5 years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513EE7B-0C33-4C4A-B64A-FEC9ECFDEFE9}"/>
              </a:ext>
            </a:extLst>
          </p:cNvPr>
          <p:cNvCxnSpPr/>
          <p:nvPr/>
        </p:nvCxnSpPr>
        <p:spPr>
          <a:xfrm>
            <a:off x="685800" y="820516"/>
            <a:ext cx="112014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FF527702-C8DB-4F70-A153-188A21F216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051" y="74126"/>
            <a:ext cx="1488339" cy="681850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B16781BD-E655-490B-8443-1D12514E7C87}"/>
              </a:ext>
            </a:extLst>
          </p:cNvPr>
          <p:cNvSpPr txBox="1">
            <a:spLocks/>
          </p:cNvSpPr>
          <p:nvPr/>
        </p:nvSpPr>
        <p:spPr>
          <a:xfrm>
            <a:off x="-10888" y="-6366"/>
            <a:ext cx="12202888" cy="231910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  <a:gradFill flip="none" rotWithShape="1">
            <a:gsLst>
              <a:gs pos="0">
                <a:srgbClr val="59A322"/>
              </a:gs>
              <a:gs pos="84000">
                <a:srgbClr val="004B28"/>
              </a:gs>
            </a:gsLst>
            <a:lin ang="10800000" scaled="1"/>
            <a:tileRect/>
          </a:gradFill>
        </p:spPr>
        <p:txBody>
          <a:bodyPr vert="horz" wrap="square" lIns="360000" tIns="54000" rIns="1800000" bIns="3600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b="0" i="0" kern="1200" smtClean="0">
                <a:solidFill>
                  <a:schemeClr val="bg1"/>
                </a:solidFill>
                <a:effectLst/>
                <a:latin typeface="Helvetica" pitchFamily="2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  <a:lvl2pPr marL="6858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2pPr>
            <a:lvl3pPr marL="1080000" indent="-32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5"/>
              </a:buBlip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3pPr>
            <a:lvl4pPr marL="1440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4pPr>
            <a:lvl5pPr marL="1800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964DE14C-E754-4CAB-98C0-35799EDE3C24}"/>
              </a:ext>
            </a:extLst>
          </p:cNvPr>
          <p:cNvSpPr txBox="1">
            <a:spLocks/>
          </p:cNvSpPr>
          <p:nvPr/>
        </p:nvSpPr>
        <p:spPr>
          <a:xfrm>
            <a:off x="284070" y="249423"/>
            <a:ext cx="10303981" cy="623574"/>
          </a:xfrm>
          <a:prstGeom prst="rect">
            <a:avLst/>
          </a:prstGeom>
        </p:spPr>
        <p:txBody>
          <a:bodyPr vert="horz" wrap="none" lIns="0" tIns="0" rIns="10800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ln>
                  <a:noFill/>
                </a:ln>
                <a:solidFill>
                  <a:schemeClr val="accent4"/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4B28"/>
                </a:solidFill>
                <a:effectLst/>
                <a:uLnTx/>
                <a:uFillTx/>
                <a:latin typeface="Helvetica LT Std Light" panose="020B0403020202020204" pitchFamily="34" charset="0"/>
              </a:rPr>
              <a:t>Pakistan Gas Market Outlook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1EF268A-F324-4C42-8432-BC71745DDBC7}"/>
              </a:ext>
            </a:extLst>
          </p:cNvPr>
          <p:cNvCxnSpPr>
            <a:cxnSpLocks/>
          </p:cNvCxnSpPr>
          <p:nvPr/>
        </p:nvCxnSpPr>
        <p:spPr>
          <a:xfrm>
            <a:off x="479139" y="6773719"/>
            <a:ext cx="11228447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672168C9-64C0-4526-AE17-C62C42810E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850660"/>
              </p:ext>
            </p:extLst>
          </p:nvPr>
        </p:nvGraphicFramePr>
        <p:xfrm>
          <a:off x="2234086" y="3623705"/>
          <a:ext cx="7244366" cy="2931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E60D0440-7C04-48C4-BB45-1A3E8E28017B}"/>
              </a:ext>
            </a:extLst>
          </p:cNvPr>
          <p:cNvSpPr/>
          <p:nvPr/>
        </p:nvSpPr>
        <p:spPr>
          <a:xfrm>
            <a:off x="2272114" y="3277947"/>
            <a:ext cx="7151081" cy="311875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prstClr val="white"/>
                </a:solidFill>
                <a:latin typeface="Arial Narrow" panose="020B0606020202030204" pitchFamily="34" charset="0"/>
              </a:rPr>
              <a:t>Gas Production and Reserves Outlook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4A7A61-EAE8-4159-9D9F-AE2CA87607E9}"/>
              </a:ext>
            </a:extLst>
          </p:cNvPr>
          <p:cNvSpPr txBox="1"/>
          <p:nvPr/>
        </p:nvSpPr>
        <p:spPr>
          <a:xfrm>
            <a:off x="2846783" y="3746997"/>
            <a:ext cx="38001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 Narrow" panose="020B0606020202030204" pitchFamily="34" charset="0"/>
              </a:rPr>
              <a:t>Assuming No new Gas discoveries during this period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CE403C6-736B-4667-B448-C8D7EC86D5CA}"/>
              </a:ext>
            </a:extLst>
          </p:cNvPr>
          <p:cNvSpPr/>
          <p:nvPr/>
        </p:nvSpPr>
        <p:spPr>
          <a:xfrm>
            <a:off x="2713548" y="3780466"/>
            <a:ext cx="6192801" cy="206926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2D3FC92-5AA1-41F9-B2A1-0F3103C6F48B}"/>
              </a:ext>
            </a:extLst>
          </p:cNvPr>
          <p:cNvSpPr txBox="1"/>
          <p:nvPr/>
        </p:nvSpPr>
        <p:spPr>
          <a:xfrm>
            <a:off x="2323532" y="6508549"/>
            <a:ext cx="214531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/>
              <a:t>Source: Fitch, Bloomberg, Engro.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D9D7E2-348C-45F6-9099-BFE4C38B2063}"/>
              </a:ext>
            </a:extLst>
          </p:cNvPr>
          <p:cNvSpPr txBox="1"/>
          <p:nvPr/>
        </p:nvSpPr>
        <p:spPr>
          <a:xfrm>
            <a:off x="2278967" y="3569677"/>
            <a:ext cx="1125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TCF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5E041A-A7F9-47F4-91D9-C185A375A669}"/>
              </a:ext>
            </a:extLst>
          </p:cNvPr>
          <p:cNvSpPr txBox="1"/>
          <p:nvPr/>
        </p:nvSpPr>
        <p:spPr>
          <a:xfrm>
            <a:off x="8916579" y="3553265"/>
            <a:ext cx="1125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err="1"/>
              <a:t>mmscfd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3215309738"/>
      </p:ext>
    </p:extLst>
  </p:cSld>
  <p:clrMapOvr>
    <a:masterClrMapping/>
  </p:clrMapOvr>
  <p:transition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E35385-AE1F-4EF8-A3C3-2D494B438EA7}"/>
              </a:ext>
            </a:extLst>
          </p:cNvPr>
          <p:cNvSpPr txBox="1"/>
          <p:nvPr/>
        </p:nvSpPr>
        <p:spPr>
          <a:xfrm>
            <a:off x="284070" y="1035839"/>
            <a:ext cx="11042794" cy="741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2000" dirty="0"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800" b="1" u="sng" dirty="0"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800" b="1" u="sng" dirty="0"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800" b="1" u="sng" dirty="0"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u="sng" dirty="0">
                <a:latin typeface="Century Gothic" panose="020B0502020202020204" pitchFamily="34" charset="0"/>
              </a:rPr>
              <a:t>Fastest way of capacity addition is expanding existing terminals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20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Century Gothic" panose="020B050202020202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2000" b="1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097410"/>
      </p:ext>
    </p:extLst>
  </p:cSld>
  <p:clrMapOvr>
    <a:masterClrMapping/>
  </p:clrMapOvr>
  <p:transition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685800" y="820516"/>
            <a:ext cx="112014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DEF5C25-08A9-4294-8AE6-C18E5D3297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051" y="74126"/>
            <a:ext cx="1488339" cy="681850"/>
          </a:xfrm>
          <a:prstGeom prst="rect">
            <a:avLst/>
          </a:prstGeom>
        </p:spPr>
      </p:pic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E01D2033-9B54-4458-9A4A-DF6EB87ACB7D}"/>
              </a:ext>
            </a:extLst>
          </p:cNvPr>
          <p:cNvSpPr txBox="1">
            <a:spLocks/>
          </p:cNvSpPr>
          <p:nvPr/>
        </p:nvSpPr>
        <p:spPr>
          <a:xfrm>
            <a:off x="0" y="-28135"/>
            <a:ext cx="12192000" cy="257591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B8E80ED5-AF93-4FAD-BC28-42C6404F2C72}"/>
              </a:ext>
            </a:extLst>
          </p:cNvPr>
          <p:cNvSpPr txBox="1">
            <a:spLocks/>
          </p:cNvSpPr>
          <p:nvPr/>
        </p:nvSpPr>
        <p:spPr>
          <a:xfrm>
            <a:off x="-10888" y="-6366"/>
            <a:ext cx="12202888" cy="231910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  <a:gradFill flip="none" rotWithShape="1">
            <a:gsLst>
              <a:gs pos="0">
                <a:srgbClr val="59A322"/>
              </a:gs>
              <a:gs pos="84000">
                <a:srgbClr val="004B28"/>
              </a:gs>
            </a:gsLst>
            <a:lin ang="10800000" scaled="1"/>
            <a:tileRect/>
          </a:gradFill>
        </p:spPr>
        <p:txBody>
          <a:bodyPr vert="horz" wrap="square" lIns="360000" tIns="54000" rIns="1800000" bIns="3600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b="0" i="0" kern="1200" smtClean="0">
                <a:solidFill>
                  <a:schemeClr val="bg1"/>
                </a:solidFill>
                <a:effectLst/>
                <a:latin typeface="Helvetica" pitchFamily="2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  <a:lvl2pPr marL="6858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2pPr>
            <a:lvl3pPr marL="1080000" indent="-32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5"/>
              </a:buBlip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3pPr>
            <a:lvl4pPr marL="1440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4pPr>
            <a:lvl5pPr marL="1800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055F064-84AF-4392-A42D-8895C7B7E258}"/>
              </a:ext>
            </a:extLst>
          </p:cNvPr>
          <p:cNvSpPr txBox="1">
            <a:spLocks/>
          </p:cNvSpPr>
          <p:nvPr/>
        </p:nvSpPr>
        <p:spPr>
          <a:xfrm>
            <a:off x="246184" y="810351"/>
            <a:ext cx="11260016" cy="5776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en-US" sz="2200" b="0" dirty="0">
              <a:latin typeface="Arial Narrow" panose="020B060602020203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D9A7C7-9955-495B-90E1-DCB445A037AC}"/>
              </a:ext>
            </a:extLst>
          </p:cNvPr>
          <p:cNvCxnSpPr>
            <a:cxnSpLocks/>
          </p:cNvCxnSpPr>
          <p:nvPr/>
        </p:nvCxnSpPr>
        <p:spPr>
          <a:xfrm>
            <a:off x="479139" y="6596743"/>
            <a:ext cx="11228447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5">
            <a:extLst>
              <a:ext uri="{FF2B5EF4-FFF2-40B4-BE49-F238E27FC236}">
                <a16:creationId xmlns:a16="http://schemas.microsoft.com/office/drawing/2014/main" id="{574B745D-6389-41DA-9982-075321A96140}"/>
              </a:ext>
            </a:extLst>
          </p:cNvPr>
          <p:cNvSpPr txBox="1">
            <a:spLocks/>
          </p:cNvSpPr>
          <p:nvPr/>
        </p:nvSpPr>
        <p:spPr>
          <a:xfrm>
            <a:off x="284070" y="249423"/>
            <a:ext cx="10303981" cy="623574"/>
          </a:xfrm>
          <a:prstGeom prst="rect">
            <a:avLst/>
          </a:prstGeom>
        </p:spPr>
        <p:txBody>
          <a:bodyPr vert="horz" wrap="none" lIns="0" tIns="0" rIns="10800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ln>
                  <a:noFill/>
                </a:ln>
                <a:solidFill>
                  <a:schemeClr val="accent4"/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4B28"/>
                </a:solidFill>
                <a:effectLst/>
                <a:uLnTx/>
                <a:uFillTx/>
                <a:latin typeface="Helvetica LT Std Light" panose="020B0403020202020204" pitchFamily="34" charset="0"/>
              </a:rPr>
              <a:t>Expansion of Current Terminals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39449C-E5CB-4E45-92BD-A061CB5B0B50}"/>
              </a:ext>
            </a:extLst>
          </p:cNvPr>
          <p:cNvSpPr/>
          <p:nvPr/>
        </p:nvSpPr>
        <p:spPr>
          <a:xfrm>
            <a:off x="217492" y="477984"/>
            <a:ext cx="11500338" cy="3086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</a:pP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Fast Track capacity expansion of both existing terminals can bring an additional 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 MTPA (300-400 </a:t>
            </a:r>
            <a:r>
              <a:rPr lang="en-US" sz="1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mmscfd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in the market immediately.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Success and future of Pakistan’s LNG supply chain management is in Introducing private players for RLNG Marketing 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Competition 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Efficiency 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Risk/Reward balance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50FE19A0-8316-41B5-ABCE-5CBE543039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8158302"/>
              </p:ext>
            </p:extLst>
          </p:nvPr>
        </p:nvGraphicFramePr>
        <p:xfrm>
          <a:off x="1277901" y="3907313"/>
          <a:ext cx="9636198" cy="2472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878288975"/>
      </p:ext>
    </p:extLst>
  </p:cSld>
  <p:clrMapOvr>
    <a:masterClrMapping/>
  </p:clrMapOvr>
  <p:transition>
    <p:strips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685800" y="820516"/>
            <a:ext cx="112014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DEF5C25-08A9-4294-8AE6-C18E5D3297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051" y="74126"/>
            <a:ext cx="1488339" cy="681850"/>
          </a:xfrm>
          <a:prstGeom prst="rect">
            <a:avLst/>
          </a:prstGeom>
        </p:spPr>
      </p:pic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E01D2033-9B54-4458-9A4A-DF6EB87ACB7D}"/>
              </a:ext>
            </a:extLst>
          </p:cNvPr>
          <p:cNvSpPr txBox="1">
            <a:spLocks/>
          </p:cNvSpPr>
          <p:nvPr/>
        </p:nvSpPr>
        <p:spPr>
          <a:xfrm>
            <a:off x="0" y="-28135"/>
            <a:ext cx="12192000" cy="257591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B8E80ED5-AF93-4FAD-BC28-42C6404F2C72}"/>
              </a:ext>
            </a:extLst>
          </p:cNvPr>
          <p:cNvSpPr txBox="1">
            <a:spLocks/>
          </p:cNvSpPr>
          <p:nvPr/>
        </p:nvSpPr>
        <p:spPr>
          <a:xfrm>
            <a:off x="-10888" y="-6366"/>
            <a:ext cx="12202888" cy="231910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  <a:gradFill flip="none" rotWithShape="1">
            <a:gsLst>
              <a:gs pos="0">
                <a:srgbClr val="59A322"/>
              </a:gs>
              <a:gs pos="84000">
                <a:srgbClr val="004B28"/>
              </a:gs>
            </a:gsLst>
            <a:lin ang="10800000" scaled="1"/>
            <a:tileRect/>
          </a:gradFill>
        </p:spPr>
        <p:txBody>
          <a:bodyPr vert="horz" wrap="square" lIns="360000" tIns="54000" rIns="1800000" bIns="3600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b="0" i="0" kern="1200" smtClean="0">
                <a:solidFill>
                  <a:schemeClr val="bg1"/>
                </a:solidFill>
                <a:effectLst/>
                <a:latin typeface="Helvetica" pitchFamily="2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  <a:lvl2pPr marL="6858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2pPr>
            <a:lvl3pPr marL="1080000" indent="-32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5"/>
              </a:buBlip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3pPr>
            <a:lvl4pPr marL="1440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4pPr>
            <a:lvl5pPr marL="1800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055F064-84AF-4392-A42D-8895C7B7E258}"/>
              </a:ext>
            </a:extLst>
          </p:cNvPr>
          <p:cNvSpPr txBox="1">
            <a:spLocks/>
          </p:cNvSpPr>
          <p:nvPr/>
        </p:nvSpPr>
        <p:spPr>
          <a:xfrm>
            <a:off x="246184" y="810351"/>
            <a:ext cx="11260016" cy="5776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en-US" sz="2200" b="0" dirty="0">
              <a:latin typeface="Arial Narrow" panose="020B060602020203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D9A7C7-9955-495B-90E1-DCB445A037AC}"/>
              </a:ext>
            </a:extLst>
          </p:cNvPr>
          <p:cNvCxnSpPr>
            <a:cxnSpLocks/>
          </p:cNvCxnSpPr>
          <p:nvPr/>
        </p:nvCxnSpPr>
        <p:spPr>
          <a:xfrm>
            <a:off x="479139" y="6596743"/>
            <a:ext cx="11228447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5">
            <a:extLst>
              <a:ext uri="{FF2B5EF4-FFF2-40B4-BE49-F238E27FC236}">
                <a16:creationId xmlns:a16="http://schemas.microsoft.com/office/drawing/2014/main" id="{574B745D-6389-41DA-9982-075321A96140}"/>
              </a:ext>
            </a:extLst>
          </p:cNvPr>
          <p:cNvSpPr txBox="1">
            <a:spLocks/>
          </p:cNvSpPr>
          <p:nvPr/>
        </p:nvSpPr>
        <p:spPr>
          <a:xfrm>
            <a:off x="284070" y="249423"/>
            <a:ext cx="10303981" cy="623574"/>
          </a:xfrm>
          <a:prstGeom prst="rect">
            <a:avLst/>
          </a:prstGeom>
        </p:spPr>
        <p:txBody>
          <a:bodyPr vert="horz" wrap="none" lIns="0" tIns="0" rIns="10800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ln>
                  <a:noFill/>
                </a:ln>
                <a:solidFill>
                  <a:schemeClr val="accent4"/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4B28"/>
                </a:solidFill>
                <a:effectLst/>
                <a:uLnTx/>
                <a:uFillTx/>
              </a:rPr>
              <a:t>EETL’s Expansion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EFAD5AC-A75E-4039-9240-F736B666E13E}"/>
              </a:ext>
            </a:extLst>
          </p:cNvPr>
          <p:cNvSpPr txBox="1">
            <a:spLocks/>
          </p:cNvSpPr>
          <p:nvPr/>
        </p:nvSpPr>
        <p:spPr>
          <a:xfrm>
            <a:off x="527536" y="1775362"/>
            <a:ext cx="5341502" cy="442848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b="0" dirty="0"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7C286F-AF07-4889-9A44-C14EEC66916E}"/>
              </a:ext>
            </a:extLst>
          </p:cNvPr>
          <p:cNvSpPr/>
          <p:nvPr/>
        </p:nvSpPr>
        <p:spPr>
          <a:xfrm>
            <a:off x="527536" y="1119936"/>
            <a:ext cx="5341502" cy="490538"/>
          </a:xfrm>
          <a:prstGeom prst="rect">
            <a:avLst/>
          </a:prstGeom>
          <a:solidFill>
            <a:srgbClr val="419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latin typeface="Century Gothic" panose="020B0502020202020204" pitchFamily="34" charset="0"/>
              </a:rPr>
              <a:t>Direction Set 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597122-2F30-4D82-A1E4-CEDD50BBF80B}"/>
              </a:ext>
            </a:extLst>
          </p:cNvPr>
          <p:cNvSpPr/>
          <p:nvPr/>
        </p:nvSpPr>
        <p:spPr>
          <a:xfrm>
            <a:off x="6096000" y="1107562"/>
            <a:ext cx="5341502" cy="483043"/>
          </a:xfrm>
          <a:prstGeom prst="rect">
            <a:avLst/>
          </a:prstGeom>
          <a:solidFill>
            <a:srgbClr val="5A7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latin typeface="Century Gothic" panose="020B0502020202020204" pitchFamily="34" charset="0"/>
              </a:rPr>
              <a:t>EETL Expansion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2419788C-3F08-47BB-8565-BB548E0B5A37}"/>
              </a:ext>
            </a:extLst>
          </p:cNvPr>
          <p:cNvSpPr txBox="1">
            <a:spLocks/>
          </p:cNvSpPr>
          <p:nvPr/>
        </p:nvSpPr>
        <p:spPr>
          <a:xfrm>
            <a:off x="6096000" y="1775363"/>
            <a:ext cx="5341502" cy="442848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t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sz="1800" b="0" dirty="0"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51FB6C-BA47-41CE-AEC1-7D7EC1433CBE}"/>
              </a:ext>
            </a:extLst>
          </p:cNvPr>
          <p:cNvSpPr/>
          <p:nvPr/>
        </p:nvSpPr>
        <p:spPr>
          <a:xfrm>
            <a:off x="527537" y="1765767"/>
            <a:ext cx="5341501" cy="401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Globally 80 MTPA of LNG </a:t>
            </a:r>
            <a:r>
              <a:rPr lang="en-US" sz="1400" dirty="0" err="1">
                <a:latin typeface="Century Gothic" panose="020B0502020202020204" pitchFamily="34" charset="0"/>
              </a:rPr>
              <a:t>Regas</a:t>
            </a:r>
            <a:r>
              <a:rPr lang="en-US" sz="1400" dirty="0">
                <a:latin typeface="Century Gothic" panose="020B0502020202020204" pitchFamily="34" charset="0"/>
              </a:rPr>
              <a:t> capacity is managed based on TPA.</a:t>
            </a:r>
          </a:p>
          <a:p>
            <a:pPr marL="285750" indent="-285750" fontAlgn="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Precedence in </a:t>
            </a:r>
            <a:r>
              <a:rPr lang="en-US" sz="1400" b="1" u="sng" dirty="0">
                <a:latin typeface="Century Gothic" panose="020B0502020202020204" pitchFamily="34" charset="0"/>
              </a:rPr>
              <a:t>Indonesia</a:t>
            </a:r>
            <a:r>
              <a:rPr lang="en-US" sz="1400" dirty="0">
                <a:latin typeface="Century Gothic" panose="020B0502020202020204" pitchFamily="34" charset="0"/>
              </a:rPr>
              <a:t> and </a:t>
            </a:r>
            <a:r>
              <a:rPr lang="en-US" sz="1400" b="1" u="sng" dirty="0">
                <a:latin typeface="Century Gothic" panose="020B0502020202020204" pitchFamily="34" charset="0"/>
              </a:rPr>
              <a:t>Lithuania LNG Terminals;</a:t>
            </a:r>
            <a:r>
              <a:rPr lang="en-US" sz="1400" dirty="0">
                <a:latin typeface="Century Gothic" panose="020B0502020202020204" pitchFamily="34" charset="0"/>
              </a:rPr>
              <a:t> All existing LPG import terminals in Pakistan have the scheme implemented and being successfully operated since 2002</a:t>
            </a:r>
          </a:p>
          <a:p>
            <a:pPr marL="285750" indent="-285750" fontAlgn="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As Global LNG prices are bearish, the terminal cost are becoming important (increasing from 3.75% to ~7.00% of LNG DES cost). The focus on terminal utilization increases and cost efficiency is reached through TPA</a:t>
            </a:r>
          </a:p>
          <a:p>
            <a:pPr marL="285750" indent="-285750" fontAlgn="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Terminals from India, China, and Singapore are migrating from sole use to TPA.</a:t>
            </a:r>
          </a:p>
          <a:p>
            <a:pPr marL="285750" indent="-285750" fontAlgn="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ECC has approved sale of additional capacity from existing terminals  to private parties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9075F4-AAA1-42C5-A393-3E9A4F040CF3}"/>
              </a:ext>
            </a:extLst>
          </p:cNvPr>
          <p:cNvSpPr/>
          <p:nvPr/>
        </p:nvSpPr>
        <p:spPr>
          <a:xfrm>
            <a:off x="6104624" y="1765767"/>
            <a:ext cx="534150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Expansion of existing guaranteed Regas capacity from 630 mmscfd to 780 mmscfd</a:t>
            </a:r>
          </a:p>
          <a:p>
            <a:pPr marL="342900" indent="-34290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Increase in storage capacity from 151k cbm to 171k cbm</a:t>
            </a:r>
          </a:p>
          <a:p>
            <a:pPr marL="342900" indent="-34290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First gas expected by Q3 2020</a:t>
            </a:r>
          </a:p>
          <a:p>
            <a:pPr marL="342900" indent="-34290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Expansion will have the following benefits:</a:t>
            </a:r>
          </a:p>
          <a:p>
            <a:pPr marL="800100" lvl="1" indent="-34290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Quickest way to bring more capacity online</a:t>
            </a:r>
          </a:p>
          <a:p>
            <a:pPr marL="800100" lvl="1" indent="-34290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Reduce vessels traffic at port – supply chain optimization as larger storage onsite</a:t>
            </a:r>
          </a:p>
          <a:p>
            <a:pPr marL="800100" lvl="1" indent="-34290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Cost efficiency via retainage reduction</a:t>
            </a:r>
          </a:p>
          <a:p>
            <a:pPr marL="800100" lvl="1" indent="-34290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Access to private players – </a:t>
            </a:r>
            <a:r>
              <a:rPr lang="en-US" sz="1600" b="1" dirty="0">
                <a:latin typeface="Century Gothic" panose="020B0502020202020204" pitchFamily="34" charset="0"/>
              </a:rPr>
              <a:t>First step towards opening up of private LNG market</a:t>
            </a:r>
          </a:p>
        </p:txBody>
      </p:sp>
    </p:spTree>
    <p:extLst>
      <p:ext uri="{BB962C8B-B14F-4D97-AF65-F5344CB8AC3E}">
        <p14:creationId xmlns:p14="http://schemas.microsoft.com/office/powerpoint/2010/main" val="693829822"/>
      </p:ext>
    </p:extLst>
  </p:cSld>
  <p:clrMapOvr>
    <a:masterClrMapping/>
  </p:clrMapOvr>
  <p:transition>
    <p:strips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685800" y="820516"/>
            <a:ext cx="112014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DEF5C25-08A9-4294-8AE6-C18E5D3297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051" y="74126"/>
            <a:ext cx="1488339" cy="681850"/>
          </a:xfrm>
          <a:prstGeom prst="rect">
            <a:avLst/>
          </a:prstGeom>
        </p:spPr>
      </p:pic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E01D2033-9B54-4458-9A4A-DF6EB87ACB7D}"/>
              </a:ext>
            </a:extLst>
          </p:cNvPr>
          <p:cNvSpPr txBox="1">
            <a:spLocks/>
          </p:cNvSpPr>
          <p:nvPr/>
        </p:nvSpPr>
        <p:spPr>
          <a:xfrm>
            <a:off x="0" y="-28135"/>
            <a:ext cx="12192000" cy="257591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B8E80ED5-AF93-4FAD-BC28-42C6404F2C72}"/>
              </a:ext>
            </a:extLst>
          </p:cNvPr>
          <p:cNvSpPr txBox="1">
            <a:spLocks/>
          </p:cNvSpPr>
          <p:nvPr/>
        </p:nvSpPr>
        <p:spPr>
          <a:xfrm>
            <a:off x="-10888" y="-6366"/>
            <a:ext cx="12202888" cy="231910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  <a:gradFill flip="none" rotWithShape="1">
            <a:gsLst>
              <a:gs pos="0">
                <a:srgbClr val="59A322"/>
              </a:gs>
              <a:gs pos="84000">
                <a:srgbClr val="004B28"/>
              </a:gs>
            </a:gsLst>
            <a:lin ang="10800000" scaled="1"/>
            <a:tileRect/>
          </a:gradFill>
        </p:spPr>
        <p:txBody>
          <a:bodyPr vert="horz" wrap="square" lIns="360000" tIns="54000" rIns="1800000" bIns="3600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b="0" i="0" kern="1200" smtClean="0">
                <a:solidFill>
                  <a:schemeClr val="bg1"/>
                </a:solidFill>
                <a:effectLst/>
                <a:latin typeface="Helvetica" pitchFamily="2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  <a:lvl2pPr marL="6858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2pPr>
            <a:lvl3pPr marL="1080000" indent="-32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5"/>
              </a:buBlip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3pPr>
            <a:lvl4pPr marL="1440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4pPr>
            <a:lvl5pPr marL="1800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055F064-84AF-4392-A42D-8895C7B7E258}"/>
              </a:ext>
            </a:extLst>
          </p:cNvPr>
          <p:cNvSpPr txBox="1">
            <a:spLocks/>
          </p:cNvSpPr>
          <p:nvPr/>
        </p:nvSpPr>
        <p:spPr>
          <a:xfrm>
            <a:off x="246184" y="810351"/>
            <a:ext cx="11260016" cy="5776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en-US" sz="2200" b="0" dirty="0">
              <a:latin typeface="Arial Narrow" panose="020B060602020203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D9A7C7-9955-495B-90E1-DCB445A037AC}"/>
              </a:ext>
            </a:extLst>
          </p:cNvPr>
          <p:cNvCxnSpPr>
            <a:cxnSpLocks/>
          </p:cNvCxnSpPr>
          <p:nvPr/>
        </p:nvCxnSpPr>
        <p:spPr>
          <a:xfrm>
            <a:off x="479139" y="6596743"/>
            <a:ext cx="11228447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5">
            <a:extLst>
              <a:ext uri="{FF2B5EF4-FFF2-40B4-BE49-F238E27FC236}">
                <a16:creationId xmlns:a16="http://schemas.microsoft.com/office/drawing/2014/main" id="{574B745D-6389-41DA-9982-075321A96140}"/>
              </a:ext>
            </a:extLst>
          </p:cNvPr>
          <p:cNvSpPr txBox="1">
            <a:spLocks/>
          </p:cNvSpPr>
          <p:nvPr/>
        </p:nvSpPr>
        <p:spPr>
          <a:xfrm>
            <a:off x="284070" y="249423"/>
            <a:ext cx="10303981" cy="623574"/>
          </a:xfrm>
          <a:prstGeom prst="rect">
            <a:avLst/>
          </a:prstGeom>
        </p:spPr>
        <p:txBody>
          <a:bodyPr vert="horz" wrap="none" lIns="0" tIns="0" rIns="10800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ln>
                  <a:noFill/>
                </a:ln>
                <a:solidFill>
                  <a:schemeClr val="accent4"/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4B28"/>
                </a:solidFill>
                <a:effectLst/>
                <a:uLnTx/>
                <a:uFillTx/>
                <a:latin typeface="Helvetica LT Std Light" panose="020B0403020202020204" pitchFamily="34" charset="0"/>
              </a:rPr>
              <a:t>Heading towards On-Shore LNG Terminal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5C5F34A-A37D-4DD2-A2EC-81F1DA619246}"/>
              </a:ext>
            </a:extLst>
          </p:cNvPr>
          <p:cNvSpPr/>
          <p:nvPr/>
        </p:nvSpPr>
        <p:spPr>
          <a:xfrm>
            <a:off x="9411286" y="1992295"/>
            <a:ext cx="2223450" cy="1120176"/>
          </a:xfrm>
          <a:prstGeom prst="roundRect">
            <a:avLst/>
          </a:prstGeom>
          <a:solidFill>
            <a:srgbClr val="419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r>
              <a:rPr lang="en-US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st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 Open Access Onshore LNG Terminal</a:t>
            </a:r>
            <a:endParaRPr lang="en-US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199EBE7-01CE-4BF5-8326-4CC16F46645F}"/>
              </a:ext>
            </a:extLst>
          </p:cNvPr>
          <p:cNvSpPr/>
          <p:nvPr/>
        </p:nvSpPr>
        <p:spPr>
          <a:xfrm>
            <a:off x="9411286" y="4845178"/>
            <a:ext cx="2276716" cy="1120176"/>
          </a:xfrm>
          <a:prstGeom prst="roundRect">
            <a:avLst/>
          </a:prstGeom>
          <a:solidFill>
            <a:srgbClr val="419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Integrated Private  FSRU Based Terminal 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63D6C3-D926-456A-BA1F-40C3A528C80C}"/>
              </a:ext>
            </a:extLst>
          </p:cNvPr>
          <p:cNvSpPr txBox="1"/>
          <p:nvPr/>
        </p:nvSpPr>
        <p:spPr>
          <a:xfrm>
            <a:off x="345858" y="1012113"/>
            <a:ext cx="1128812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On-shore LNG Terminal is the answer as LNG Market in Pakistan moves towards maturity 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14D62373-D563-4785-9C31-EFFE8B3553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9493394"/>
              </p:ext>
            </p:extLst>
          </p:nvPr>
        </p:nvGraphicFramePr>
        <p:xfrm>
          <a:off x="64382" y="2706155"/>
          <a:ext cx="9636198" cy="2472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425103980"/>
      </p:ext>
    </p:extLst>
  </p:cSld>
  <p:clrMapOvr>
    <a:masterClrMapping/>
  </p:clrMapOvr>
  <p:transition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DF28860-5925-4B2C-8572-E2A4B80EB2A9}"/>
              </a:ext>
            </a:extLst>
          </p:cNvPr>
          <p:cNvCxnSpPr>
            <a:cxnSpLocks/>
          </p:cNvCxnSpPr>
          <p:nvPr/>
        </p:nvCxnSpPr>
        <p:spPr>
          <a:xfrm flipV="1">
            <a:off x="5802323" y="2162061"/>
            <a:ext cx="0" cy="329184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" name="Straight Connector 8"/>
          <p:cNvCxnSpPr/>
          <p:nvPr/>
        </p:nvCxnSpPr>
        <p:spPr>
          <a:xfrm>
            <a:off x="685800" y="820516"/>
            <a:ext cx="112014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DEF5C25-08A9-4294-8AE6-C18E5D3297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051" y="74126"/>
            <a:ext cx="1488339" cy="681850"/>
          </a:xfrm>
          <a:prstGeom prst="rect">
            <a:avLst/>
          </a:prstGeom>
        </p:spPr>
      </p:pic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E01D2033-9B54-4458-9A4A-DF6EB87ACB7D}"/>
              </a:ext>
            </a:extLst>
          </p:cNvPr>
          <p:cNvSpPr txBox="1">
            <a:spLocks/>
          </p:cNvSpPr>
          <p:nvPr/>
        </p:nvSpPr>
        <p:spPr>
          <a:xfrm>
            <a:off x="0" y="-28135"/>
            <a:ext cx="12192000" cy="257591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B8E80ED5-AF93-4FAD-BC28-42C6404F2C72}"/>
              </a:ext>
            </a:extLst>
          </p:cNvPr>
          <p:cNvSpPr txBox="1">
            <a:spLocks/>
          </p:cNvSpPr>
          <p:nvPr/>
        </p:nvSpPr>
        <p:spPr>
          <a:xfrm>
            <a:off x="-10888" y="-6366"/>
            <a:ext cx="12202888" cy="231910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  <a:gradFill flip="none" rotWithShape="1">
            <a:gsLst>
              <a:gs pos="0">
                <a:srgbClr val="59A322"/>
              </a:gs>
              <a:gs pos="84000">
                <a:srgbClr val="004B28"/>
              </a:gs>
            </a:gsLst>
            <a:lin ang="10800000" scaled="1"/>
            <a:tileRect/>
          </a:gradFill>
        </p:spPr>
        <p:txBody>
          <a:bodyPr vert="horz" wrap="square" lIns="360000" tIns="54000" rIns="1800000" bIns="3600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b="0" i="0" kern="1200" smtClean="0">
                <a:solidFill>
                  <a:schemeClr val="bg1"/>
                </a:solidFill>
                <a:effectLst/>
                <a:latin typeface="Helvetica" pitchFamily="2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  <a:lvl2pPr marL="6858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2pPr>
            <a:lvl3pPr marL="1080000" indent="-32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5"/>
              </a:buBlip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3pPr>
            <a:lvl4pPr marL="1440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4pPr>
            <a:lvl5pPr marL="1800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29" name="Title 5">
            <a:extLst>
              <a:ext uri="{FF2B5EF4-FFF2-40B4-BE49-F238E27FC236}">
                <a16:creationId xmlns:a16="http://schemas.microsoft.com/office/drawing/2014/main" id="{D523D6C1-8BBE-4E05-AA69-0018874B242C}"/>
              </a:ext>
            </a:extLst>
          </p:cNvPr>
          <p:cNvSpPr txBox="1">
            <a:spLocks/>
          </p:cNvSpPr>
          <p:nvPr/>
        </p:nvSpPr>
        <p:spPr>
          <a:xfrm>
            <a:off x="152400" y="317798"/>
            <a:ext cx="10303981" cy="623574"/>
          </a:xfrm>
          <a:prstGeom prst="rect">
            <a:avLst/>
          </a:prstGeom>
        </p:spPr>
        <p:txBody>
          <a:bodyPr vert="horz" wrap="none" lIns="0" tIns="0" rIns="10800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ln>
                  <a:noFill/>
                </a:ln>
                <a:solidFill>
                  <a:schemeClr val="accent4"/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4B28"/>
                </a:solidFill>
                <a:effectLst/>
                <a:uLnTx/>
                <a:uFillTx/>
                <a:latin typeface="Helvetica LT Std Light" panose="020B0403020202020204" pitchFamily="34" charset="0"/>
              </a:rPr>
              <a:t>Introduction</a:t>
            </a:r>
          </a:p>
        </p:txBody>
      </p:sp>
      <p:pic>
        <p:nvPicPr>
          <p:cNvPr id="31" name="pasted-image.pdf">
            <a:extLst>
              <a:ext uri="{FF2B5EF4-FFF2-40B4-BE49-F238E27FC236}">
                <a16:creationId xmlns:a16="http://schemas.microsoft.com/office/drawing/2014/main" id="{45164D15-359A-4DCF-B040-C624287D7B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21" y="2070211"/>
            <a:ext cx="3307922" cy="7351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5C607C-2D0E-41C8-B54D-58DB22B9291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9457" y="1511182"/>
            <a:ext cx="4735961" cy="254992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6" descr="Image result for engro logo">
            <a:extLst>
              <a:ext uri="{FF2B5EF4-FFF2-40B4-BE49-F238E27FC236}">
                <a16:creationId xmlns:a16="http://schemas.microsoft.com/office/drawing/2014/main" id="{21CC1DAC-E47B-4E51-BB4D-00CB02EAA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1091" y="1486698"/>
            <a:ext cx="694535" cy="37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C3911C8-160F-458D-B4D3-C7236785B2F8}"/>
              </a:ext>
            </a:extLst>
          </p:cNvPr>
          <p:cNvSpPr txBox="1"/>
          <p:nvPr/>
        </p:nvSpPr>
        <p:spPr>
          <a:xfrm>
            <a:off x="7668495" y="1509211"/>
            <a:ext cx="2274498" cy="317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Engro Corporation Limited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DFAC298-E67F-461C-914F-9C488A523F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05"/>
          <a:stretch/>
        </p:blipFill>
        <p:spPr>
          <a:xfrm>
            <a:off x="6649457" y="4146687"/>
            <a:ext cx="4787941" cy="262287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4" descr="Related image">
            <a:extLst>
              <a:ext uri="{FF2B5EF4-FFF2-40B4-BE49-F238E27FC236}">
                <a16:creationId xmlns:a16="http://schemas.microsoft.com/office/drawing/2014/main" id="{09B517CA-1C29-48C4-B72C-8B28FF3D4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234" b="18050"/>
          <a:stretch/>
        </p:blipFill>
        <p:spPr bwMode="auto">
          <a:xfrm>
            <a:off x="9813773" y="4181453"/>
            <a:ext cx="365760" cy="23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85DC5EA-C007-4A5A-87CE-3AE0961C95F8}"/>
              </a:ext>
            </a:extLst>
          </p:cNvPr>
          <p:cNvSpPr txBox="1"/>
          <p:nvPr/>
        </p:nvSpPr>
        <p:spPr>
          <a:xfrm>
            <a:off x="8245738" y="4111113"/>
            <a:ext cx="1683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Royal Vopak N.V.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994D50-20F0-413F-B512-CF1B983C2946}"/>
              </a:ext>
            </a:extLst>
          </p:cNvPr>
          <p:cNvSpPr txBox="1"/>
          <p:nvPr/>
        </p:nvSpPr>
        <p:spPr>
          <a:xfrm>
            <a:off x="685800" y="3152780"/>
            <a:ext cx="4302477" cy="1286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First LNG Terminal in Pakistan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Handling 58% of LNG in Pakistan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Commissioned in 2015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625C94-3ACA-4052-9D03-B33F0A8F44F2}"/>
              </a:ext>
            </a:extLst>
          </p:cNvPr>
          <p:cNvSpPr txBox="1"/>
          <p:nvPr/>
        </p:nvSpPr>
        <p:spPr>
          <a:xfrm>
            <a:off x="685800" y="988513"/>
            <a:ext cx="3725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Our Company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C4774E1-A007-4F9C-88BA-92B8F6932A83}"/>
              </a:ext>
            </a:extLst>
          </p:cNvPr>
          <p:cNvSpPr txBox="1"/>
          <p:nvPr/>
        </p:nvSpPr>
        <p:spPr>
          <a:xfrm>
            <a:off x="7264333" y="929900"/>
            <a:ext cx="3725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Our Shareholders</a:t>
            </a:r>
          </a:p>
        </p:txBody>
      </p:sp>
    </p:spTree>
    <p:extLst>
      <p:ext uri="{BB962C8B-B14F-4D97-AF65-F5344CB8AC3E}">
        <p14:creationId xmlns:p14="http://schemas.microsoft.com/office/powerpoint/2010/main" val="3261339487"/>
      </p:ext>
    </p:extLst>
  </p:cSld>
  <p:clrMapOvr>
    <a:masterClrMapping/>
  </p:clrMapOvr>
  <p:transition>
    <p:strips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685800" y="820516"/>
            <a:ext cx="112014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DEF5C25-08A9-4294-8AE6-C18E5D3297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051" y="74126"/>
            <a:ext cx="1488339" cy="681850"/>
          </a:xfrm>
          <a:prstGeom prst="rect">
            <a:avLst/>
          </a:prstGeom>
        </p:spPr>
      </p:pic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E01D2033-9B54-4458-9A4A-DF6EB87ACB7D}"/>
              </a:ext>
            </a:extLst>
          </p:cNvPr>
          <p:cNvSpPr txBox="1">
            <a:spLocks/>
          </p:cNvSpPr>
          <p:nvPr/>
        </p:nvSpPr>
        <p:spPr>
          <a:xfrm>
            <a:off x="0" y="-28135"/>
            <a:ext cx="12192000" cy="257591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B8E80ED5-AF93-4FAD-BC28-42C6404F2C72}"/>
              </a:ext>
            </a:extLst>
          </p:cNvPr>
          <p:cNvSpPr txBox="1">
            <a:spLocks/>
          </p:cNvSpPr>
          <p:nvPr/>
        </p:nvSpPr>
        <p:spPr>
          <a:xfrm>
            <a:off x="-10888" y="-6366"/>
            <a:ext cx="12202888" cy="231910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  <a:gradFill flip="none" rotWithShape="1">
            <a:gsLst>
              <a:gs pos="0">
                <a:srgbClr val="59A322"/>
              </a:gs>
              <a:gs pos="84000">
                <a:srgbClr val="004B28"/>
              </a:gs>
            </a:gsLst>
            <a:lin ang="10800000" scaled="1"/>
            <a:tileRect/>
          </a:gradFill>
        </p:spPr>
        <p:txBody>
          <a:bodyPr vert="horz" wrap="square" lIns="360000" tIns="54000" rIns="1800000" bIns="3600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b="0" i="0" kern="1200" smtClean="0">
                <a:solidFill>
                  <a:schemeClr val="bg1"/>
                </a:solidFill>
                <a:effectLst/>
                <a:latin typeface="Helvetica" pitchFamily="2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  <a:lvl2pPr marL="6858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2pPr>
            <a:lvl3pPr marL="1080000" indent="-32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5"/>
              </a:buBlip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3pPr>
            <a:lvl4pPr marL="1440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4pPr>
            <a:lvl5pPr marL="1800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055F064-84AF-4392-A42D-8895C7B7E258}"/>
              </a:ext>
            </a:extLst>
          </p:cNvPr>
          <p:cNvSpPr txBox="1">
            <a:spLocks/>
          </p:cNvSpPr>
          <p:nvPr/>
        </p:nvSpPr>
        <p:spPr>
          <a:xfrm>
            <a:off x="246184" y="810351"/>
            <a:ext cx="11260016" cy="5776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en-US" sz="2200" b="0" dirty="0">
              <a:latin typeface="Arial Narrow" panose="020B060602020203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D9A7C7-9955-495B-90E1-DCB445A037AC}"/>
              </a:ext>
            </a:extLst>
          </p:cNvPr>
          <p:cNvCxnSpPr>
            <a:cxnSpLocks/>
          </p:cNvCxnSpPr>
          <p:nvPr/>
        </p:nvCxnSpPr>
        <p:spPr>
          <a:xfrm>
            <a:off x="479139" y="6596743"/>
            <a:ext cx="11228447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5">
            <a:extLst>
              <a:ext uri="{FF2B5EF4-FFF2-40B4-BE49-F238E27FC236}">
                <a16:creationId xmlns:a16="http://schemas.microsoft.com/office/drawing/2014/main" id="{574B745D-6389-41DA-9982-075321A96140}"/>
              </a:ext>
            </a:extLst>
          </p:cNvPr>
          <p:cNvSpPr txBox="1">
            <a:spLocks/>
          </p:cNvSpPr>
          <p:nvPr/>
        </p:nvSpPr>
        <p:spPr>
          <a:xfrm>
            <a:off x="284070" y="249423"/>
            <a:ext cx="10303981" cy="623574"/>
          </a:xfrm>
          <a:prstGeom prst="rect">
            <a:avLst/>
          </a:prstGeom>
        </p:spPr>
        <p:txBody>
          <a:bodyPr vert="horz" wrap="none" lIns="0" tIns="0" rIns="10800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ln>
                  <a:noFill/>
                </a:ln>
                <a:solidFill>
                  <a:schemeClr val="accent4"/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4B28"/>
                </a:solidFill>
                <a:effectLst/>
                <a:uLnTx/>
                <a:uFillTx/>
              </a:rPr>
              <a:t>Migration from FSRU to Onshore Terminal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35C811-6EB8-46E5-8EEA-9EA5AC9630B3}"/>
              </a:ext>
            </a:extLst>
          </p:cNvPr>
          <p:cNvSpPr txBox="1">
            <a:spLocks/>
          </p:cNvSpPr>
          <p:nvPr/>
        </p:nvSpPr>
        <p:spPr>
          <a:xfrm>
            <a:off x="128337" y="646008"/>
            <a:ext cx="11817479" cy="31792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1600" b="1" spc="-5" dirty="0">
              <a:latin typeface="Century Gothic" panose="020B050202020202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spc="-5" dirty="0">
                <a:latin typeface="Century Gothic" panose="020B0502020202020204" pitchFamily="34" charset="0"/>
                <a:cs typeface="Arial"/>
              </a:rPr>
              <a:t>Based on global experience, a first (or second) FSRU is followed by an </a:t>
            </a:r>
            <a:r>
              <a:rPr lang="en-US" sz="1600" b="1" spc="-5" dirty="0">
                <a:latin typeface="Century Gothic" panose="020B0502020202020204" pitchFamily="34" charset="0"/>
                <a:cs typeface="Arial"/>
              </a:rPr>
              <a:t>Onshore Terminal</a:t>
            </a:r>
            <a:r>
              <a:rPr lang="en-US" sz="1600" spc="-5" dirty="0">
                <a:latin typeface="Century Gothic" panose="020B0502020202020204" pitchFamily="34" charset="0"/>
                <a:cs typeface="Arial"/>
              </a:rPr>
              <a:t> to create a strategic national asset for the critical security of supply of energy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spc="-5" dirty="0">
                <a:latin typeface="Century Gothic" panose="020B0502020202020204" pitchFamily="34" charset="0"/>
                <a:cs typeface="Arial"/>
              </a:rPr>
              <a:t>Major importers of LNG (including Japan, Korea, India, Singapore and China) import exclusively via onshore terminals to serve their large and  growing economies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spc="-5" dirty="0">
                <a:latin typeface="Century Gothic" panose="020B0502020202020204" pitchFamily="34" charset="0"/>
                <a:cs typeface="Arial"/>
              </a:rPr>
              <a:t>Bangladesh recently stepped away from all future floating initiatives to go exclusively for onshore terminals going forward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spc="-5" dirty="0">
                <a:latin typeface="Century Gothic" panose="020B0502020202020204" pitchFamily="34" charset="0"/>
                <a:cs typeface="Arial"/>
              </a:rPr>
              <a:t>An onshore LNG regasification terminal on an open access concept is the natural next step and a strategic national asset for Pakistan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PK" sz="16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F2E4BFD-8A04-4AC5-B5AF-532BD02CC3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31"/>
          <a:stretch/>
        </p:blipFill>
        <p:spPr>
          <a:xfrm>
            <a:off x="354821" y="3878429"/>
            <a:ext cx="6996711" cy="2527057"/>
          </a:xfrm>
          <a:prstGeom prst="rect">
            <a:avLst/>
          </a:prstGeom>
          <a:ln>
            <a:noFill/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F6D7E45-EDE7-4D84-AB75-D094A62822ED}"/>
              </a:ext>
            </a:extLst>
          </p:cNvPr>
          <p:cNvSpPr txBox="1"/>
          <p:nvPr/>
        </p:nvSpPr>
        <p:spPr>
          <a:xfrm>
            <a:off x="801857" y="6350460"/>
            <a:ext cx="13953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Source: IGU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0D10845-9630-4A56-A16E-579C5DAF2086}"/>
              </a:ext>
            </a:extLst>
          </p:cNvPr>
          <p:cNvSpPr/>
          <p:nvPr/>
        </p:nvSpPr>
        <p:spPr>
          <a:xfrm>
            <a:off x="380990" y="3601722"/>
            <a:ext cx="6858000" cy="288123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Globally-New or Expansion of LNG Terminals (</a:t>
            </a: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FID Taken)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EBA611-2171-4E1C-A226-5197191D665A}"/>
              </a:ext>
            </a:extLst>
          </p:cNvPr>
          <p:cNvSpPr/>
          <p:nvPr/>
        </p:nvSpPr>
        <p:spPr>
          <a:xfrm>
            <a:off x="7482831" y="3613445"/>
            <a:ext cx="4480560" cy="288123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Onshore LNG Terminal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ACB217-7CEF-486D-95D8-B40602CD996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105" r="-1" b="36942"/>
          <a:stretch/>
        </p:blipFill>
        <p:spPr>
          <a:xfrm>
            <a:off x="7482831" y="3925232"/>
            <a:ext cx="4480560" cy="257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78432"/>
      </p:ext>
    </p:extLst>
  </p:cSld>
  <p:clrMapOvr>
    <a:masterClrMapping/>
  </p:clrMapOvr>
  <p:transition>
    <p:strips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685800" y="820516"/>
            <a:ext cx="112014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DEF5C25-08A9-4294-8AE6-C18E5D3297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051" y="74126"/>
            <a:ext cx="1488339" cy="681850"/>
          </a:xfrm>
          <a:prstGeom prst="rect">
            <a:avLst/>
          </a:prstGeom>
        </p:spPr>
      </p:pic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E01D2033-9B54-4458-9A4A-DF6EB87ACB7D}"/>
              </a:ext>
            </a:extLst>
          </p:cNvPr>
          <p:cNvSpPr txBox="1">
            <a:spLocks/>
          </p:cNvSpPr>
          <p:nvPr/>
        </p:nvSpPr>
        <p:spPr>
          <a:xfrm>
            <a:off x="0" y="-28135"/>
            <a:ext cx="12192000" cy="257591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B8E80ED5-AF93-4FAD-BC28-42C6404F2C72}"/>
              </a:ext>
            </a:extLst>
          </p:cNvPr>
          <p:cNvSpPr txBox="1">
            <a:spLocks/>
          </p:cNvSpPr>
          <p:nvPr/>
        </p:nvSpPr>
        <p:spPr>
          <a:xfrm>
            <a:off x="-10888" y="-6366"/>
            <a:ext cx="12202888" cy="231910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  <a:gradFill flip="none" rotWithShape="1">
            <a:gsLst>
              <a:gs pos="0">
                <a:srgbClr val="59A322"/>
              </a:gs>
              <a:gs pos="84000">
                <a:srgbClr val="004B28"/>
              </a:gs>
            </a:gsLst>
            <a:lin ang="10800000" scaled="1"/>
            <a:tileRect/>
          </a:gradFill>
        </p:spPr>
        <p:txBody>
          <a:bodyPr vert="horz" wrap="square" lIns="360000" tIns="54000" rIns="1800000" bIns="3600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b="0" i="0" kern="1200" smtClean="0">
                <a:solidFill>
                  <a:schemeClr val="bg1"/>
                </a:solidFill>
                <a:effectLst/>
                <a:latin typeface="Helvetica" pitchFamily="2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  <a:lvl2pPr marL="6858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2pPr>
            <a:lvl3pPr marL="1080000" indent="-32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5"/>
              </a:buBlip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3pPr>
            <a:lvl4pPr marL="1440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4pPr>
            <a:lvl5pPr marL="1800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055F064-84AF-4392-A42D-8895C7B7E258}"/>
              </a:ext>
            </a:extLst>
          </p:cNvPr>
          <p:cNvSpPr txBox="1">
            <a:spLocks/>
          </p:cNvSpPr>
          <p:nvPr/>
        </p:nvSpPr>
        <p:spPr>
          <a:xfrm>
            <a:off x="246184" y="810351"/>
            <a:ext cx="11260016" cy="5776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en-US" sz="2200" b="0" dirty="0">
              <a:latin typeface="Arial Narrow" panose="020B060602020203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D9A7C7-9955-495B-90E1-DCB445A037AC}"/>
              </a:ext>
            </a:extLst>
          </p:cNvPr>
          <p:cNvCxnSpPr>
            <a:cxnSpLocks/>
          </p:cNvCxnSpPr>
          <p:nvPr/>
        </p:nvCxnSpPr>
        <p:spPr>
          <a:xfrm>
            <a:off x="479139" y="6596743"/>
            <a:ext cx="11228447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5">
            <a:extLst>
              <a:ext uri="{FF2B5EF4-FFF2-40B4-BE49-F238E27FC236}">
                <a16:creationId xmlns:a16="http://schemas.microsoft.com/office/drawing/2014/main" id="{574B745D-6389-41DA-9982-075321A96140}"/>
              </a:ext>
            </a:extLst>
          </p:cNvPr>
          <p:cNvSpPr txBox="1">
            <a:spLocks/>
          </p:cNvSpPr>
          <p:nvPr/>
        </p:nvSpPr>
        <p:spPr>
          <a:xfrm>
            <a:off x="284070" y="249423"/>
            <a:ext cx="10303981" cy="623574"/>
          </a:xfrm>
          <a:prstGeom prst="rect">
            <a:avLst/>
          </a:prstGeom>
        </p:spPr>
        <p:txBody>
          <a:bodyPr vert="horz" wrap="none" lIns="0" tIns="0" rIns="10800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ln>
                  <a:noFill/>
                </a:ln>
                <a:solidFill>
                  <a:schemeClr val="accent4"/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err="1">
                <a:solidFill>
                  <a:schemeClr val="tx1"/>
                </a:solidFill>
              </a:rPr>
              <a:t>Vopak</a:t>
            </a:r>
            <a:r>
              <a:rPr lang="en-US" sz="3000" dirty="0">
                <a:solidFill>
                  <a:schemeClr val="tx1"/>
                </a:solidFill>
              </a:rPr>
              <a:t>/Engro Again Pioneer- Onshore LNG Terminal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6E59E4C-837D-4B0C-A027-9B1B949E4C25}"/>
              </a:ext>
            </a:extLst>
          </p:cNvPr>
          <p:cNvSpPr txBox="1">
            <a:spLocks/>
          </p:cNvSpPr>
          <p:nvPr/>
        </p:nvSpPr>
        <p:spPr>
          <a:xfrm>
            <a:off x="130574" y="931794"/>
            <a:ext cx="11945816" cy="55393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400" b="1" spc="-5" dirty="0">
                <a:solidFill>
                  <a:srgbClr val="2FA375"/>
                </a:solidFill>
                <a:latin typeface="Century Gothic" panose="020B0502020202020204" pitchFamily="34" charset="0"/>
                <a:cs typeface="Arial"/>
              </a:rPr>
              <a:t>Open Access Model- </a:t>
            </a:r>
            <a:r>
              <a:rPr lang="en-US" sz="1400" spc="-5" dirty="0">
                <a:latin typeface="Century Gothic" panose="020B0502020202020204" pitchFamily="34" charset="0"/>
                <a:cs typeface="Arial"/>
              </a:rPr>
              <a:t>terminal will operate as an open access model through TPA for interested parties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400" b="1" spc="-5" dirty="0">
                <a:solidFill>
                  <a:srgbClr val="2FA375"/>
                </a:solidFill>
                <a:latin typeface="Century Gothic" panose="020B0502020202020204" pitchFamily="34" charset="0"/>
                <a:cs typeface="Arial"/>
              </a:rPr>
              <a:t>Larger Capacity in Phased Approach-</a:t>
            </a:r>
            <a:r>
              <a:rPr lang="en-US" sz="1400" spc="-5" dirty="0">
                <a:latin typeface="Century Gothic" panose="020B0502020202020204" pitchFamily="34" charset="0"/>
                <a:cs typeface="Arial"/>
              </a:rPr>
              <a:t> Regasification capacity of up to 1.2 bcf/d and storage capacity of up to 480K m3;  developed  in phases on market demand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400" b="1" spc="-5" dirty="0">
                <a:solidFill>
                  <a:srgbClr val="2FA375"/>
                </a:solidFill>
                <a:latin typeface="Century Gothic" panose="020B0502020202020204" pitchFamily="34" charset="0"/>
                <a:cs typeface="Arial"/>
              </a:rPr>
              <a:t>Greater Flexibility-</a:t>
            </a:r>
            <a:r>
              <a:rPr lang="en-US" sz="1400" spc="-5" dirty="0">
                <a:latin typeface="Century Gothic" panose="020B0502020202020204" pitchFamily="34" charset="0"/>
                <a:cs typeface="Arial"/>
              </a:rPr>
              <a:t> Onshore storages will provide greater flexibility for inventory management, strategic stock management for demand surges and operational flexibility for ship arrival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400" b="1" spc="-5" dirty="0">
                <a:solidFill>
                  <a:srgbClr val="2FA375"/>
                </a:solidFill>
                <a:latin typeface="Century Gothic" panose="020B0502020202020204" pitchFamily="34" charset="0"/>
                <a:cs typeface="Arial"/>
              </a:rPr>
              <a:t>Additional Services from Onshore operations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400" spc="-5" dirty="0">
                <a:latin typeface="Century Gothic" panose="020B0502020202020204" pitchFamily="34" charset="0"/>
                <a:cs typeface="Arial"/>
              </a:rPr>
              <a:t>Break bulk, trans-shipment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400" spc="-5" dirty="0">
                <a:latin typeface="Century Gothic" panose="020B0502020202020204" pitchFamily="34" charset="0"/>
                <a:cs typeface="Arial"/>
              </a:rPr>
              <a:t>Bunkering services ,Trucking services for domestic distribution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400" b="1" spc="-5" dirty="0">
                <a:solidFill>
                  <a:srgbClr val="2FA375"/>
                </a:solidFill>
                <a:latin typeface="Century Gothic" panose="020B0502020202020204" pitchFamily="34" charset="0"/>
                <a:cs typeface="Arial"/>
              </a:rPr>
              <a:t>Our shareholder Royal Vopak</a:t>
            </a:r>
            <a:r>
              <a:rPr lang="en-US" sz="1400" spc="-5" dirty="0">
                <a:latin typeface="Century Gothic" panose="020B0502020202020204" pitchFamily="34" charset="0"/>
                <a:cs typeface="Arial"/>
              </a:rPr>
              <a:t> has an excellent track record of setting up and operating onshore LNG terminals with combined storage of 840K m3 and throughput capacity of 19.4 BCMA or 2 BCFD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400" spc="-5" dirty="0">
                <a:latin typeface="Century Gothic" panose="020B0502020202020204" pitchFamily="34" charset="0"/>
                <a:cs typeface="Arial"/>
              </a:rPr>
              <a:t>Gate terminal, Rotterdam, the Netherlands (operational since September 2011)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400" spc="-5" dirty="0">
                <a:latin typeface="Century Gothic" panose="020B0502020202020204" pitchFamily="34" charset="0"/>
                <a:cs typeface="Arial"/>
              </a:rPr>
              <a:t>Altamira terminal, Mexico (operational since August 2006)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400" b="1" spc="-5" dirty="0">
                <a:solidFill>
                  <a:srgbClr val="2FA375"/>
                </a:solidFill>
                <a:latin typeface="Century Gothic" panose="020B0502020202020204" pitchFamily="34" charset="0"/>
                <a:cs typeface="Arial"/>
              </a:rPr>
              <a:t>First Gas targeted for 2023 </a:t>
            </a:r>
            <a:r>
              <a:rPr lang="en-US" sz="1400" b="1" spc="-5" dirty="0">
                <a:latin typeface="Century Gothic" panose="020B0502020202020204" pitchFamily="34" charset="0"/>
                <a:cs typeface="Arial"/>
              </a:rPr>
              <a:t>in a phased approach</a:t>
            </a:r>
            <a:endParaRPr lang="en-US" sz="1800" b="1" spc="-5" dirty="0">
              <a:latin typeface="Century Gothic" panose="020B0502020202020204" pitchFamily="34" charset="0"/>
              <a:cs typeface="Arial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endParaRPr lang="en-PK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752343"/>
      </p:ext>
    </p:extLst>
  </p:cSld>
  <p:clrMapOvr>
    <a:masterClrMapping/>
  </p:clrMapOvr>
  <p:transition>
    <p:strips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685800" y="820516"/>
            <a:ext cx="112014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DEF5C25-08A9-4294-8AE6-C18E5D3297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051" y="74126"/>
            <a:ext cx="1488339" cy="681850"/>
          </a:xfrm>
          <a:prstGeom prst="rect">
            <a:avLst/>
          </a:prstGeom>
        </p:spPr>
      </p:pic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E01D2033-9B54-4458-9A4A-DF6EB87ACB7D}"/>
              </a:ext>
            </a:extLst>
          </p:cNvPr>
          <p:cNvSpPr txBox="1">
            <a:spLocks/>
          </p:cNvSpPr>
          <p:nvPr/>
        </p:nvSpPr>
        <p:spPr>
          <a:xfrm>
            <a:off x="0" y="-28135"/>
            <a:ext cx="12192000" cy="257591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B8E80ED5-AF93-4FAD-BC28-42C6404F2C72}"/>
              </a:ext>
            </a:extLst>
          </p:cNvPr>
          <p:cNvSpPr txBox="1">
            <a:spLocks/>
          </p:cNvSpPr>
          <p:nvPr/>
        </p:nvSpPr>
        <p:spPr>
          <a:xfrm>
            <a:off x="-10888" y="-6366"/>
            <a:ext cx="12202888" cy="231910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  <a:gradFill flip="none" rotWithShape="1">
            <a:gsLst>
              <a:gs pos="0">
                <a:srgbClr val="59A322"/>
              </a:gs>
              <a:gs pos="84000">
                <a:srgbClr val="004B28"/>
              </a:gs>
            </a:gsLst>
            <a:lin ang="10800000" scaled="1"/>
            <a:tileRect/>
          </a:gradFill>
        </p:spPr>
        <p:txBody>
          <a:bodyPr vert="horz" wrap="square" lIns="360000" tIns="54000" rIns="1800000" bIns="3600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b="0" i="0" kern="1200" smtClean="0">
                <a:solidFill>
                  <a:schemeClr val="bg1"/>
                </a:solidFill>
                <a:effectLst/>
                <a:latin typeface="Helvetica" pitchFamily="2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  <a:lvl2pPr marL="6858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2pPr>
            <a:lvl3pPr marL="1080000" indent="-32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5"/>
              </a:buBlip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3pPr>
            <a:lvl4pPr marL="1440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4pPr>
            <a:lvl5pPr marL="1800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055F064-84AF-4392-A42D-8895C7B7E258}"/>
              </a:ext>
            </a:extLst>
          </p:cNvPr>
          <p:cNvSpPr txBox="1">
            <a:spLocks/>
          </p:cNvSpPr>
          <p:nvPr/>
        </p:nvSpPr>
        <p:spPr>
          <a:xfrm>
            <a:off x="246184" y="810351"/>
            <a:ext cx="11260016" cy="5776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en-US" sz="2200" b="0" dirty="0">
              <a:latin typeface="Arial Narrow" panose="020B060602020203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D9A7C7-9955-495B-90E1-DCB445A037AC}"/>
              </a:ext>
            </a:extLst>
          </p:cNvPr>
          <p:cNvCxnSpPr>
            <a:cxnSpLocks/>
          </p:cNvCxnSpPr>
          <p:nvPr/>
        </p:nvCxnSpPr>
        <p:spPr>
          <a:xfrm>
            <a:off x="479139" y="6596743"/>
            <a:ext cx="11228447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5">
            <a:extLst>
              <a:ext uri="{FF2B5EF4-FFF2-40B4-BE49-F238E27FC236}">
                <a16:creationId xmlns:a16="http://schemas.microsoft.com/office/drawing/2014/main" id="{574B745D-6389-41DA-9982-075321A96140}"/>
              </a:ext>
            </a:extLst>
          </p:cNvPr>
          <p:cNvSpPr txBox="1">
            <a:spLocks/>
          </p:cNvSpPr>
          <p:nvPr/>
        </p:nvSpPr>
        <p:spPr>
          <a:xfrm>
            <a:off x="284070" y="249423"/>
            <a:ext cx="10303981" cy="623574"/>
          </a:xfrm>
          <a:prstGeom prst="rect">
            <a:avLst/>
          </a:prstGeom>
        </p:spPr>
        <p:txBody>
          <a:bodyPr vert="horz" wrap="none" lIns="0" tIns="0" rIns="10800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ln>
                  <a:noFill/>
                </a:ln>
                <a:solidFill>
                  <a:schemeClr val="accent4"/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4B28"/>
                </a:solidFill>
              </a:rPr>
              <a:t>Government of Pakistan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4B28"/>
                </a:solidFill>
                <a:effectLst/>
                <a:uLnTx/>
                <a:uFillTx/>
              </a:rPr>
              <a:t> </a:t>
            </a:r>
            <a:r>
              <a:rPr lang="en-US" sz="2400" dirty="0">
                <a:solidFill>
                  <a:srgbClr val="004B28"/>
                </a:solidFill>
              </a:rPr>
              <a:t>Continues to Play Active Role For National Prosperity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7D2643-4571-4D43-B377-4458F4FE71E9}"/>
              </a:ext>
            </a:extLst>
          </p:cNvPr>
          <p:cNvSpPr txBox="1"/>
          <p:nvPr/>
        </p:nvSpPr>
        <p:spPr>
          <a:xfrm>
            <a:off x="359855" y="1025887"/>
            <a:ext cx="11461402" cy="4111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Availability of </a:t>
            </a:r>
            <a:r>
              <a:rPr lang="en-US" sz="2000" b="1" u="sng" dirty="0">
                <a:latin typeface="Century Gothic" panose="020B0502020202020204" pitchFamily="34" charset="0"/>
              </a:rPr>
              <a:t>Pipeline Capacity </a:t>
            </a:r>
            <a:r>
              <a:rPr lang="en-US" sz="2000" dirty="0">
                <a:latin typeface="Century Gothic" panose="020B0502020202020204" pitchFamily="34" charset="0"/>
              </a:rPr>
              <a:t>for gas transmission up to RLNG demand areas up North</a:t>
            </a:r>
          </a:p>
          <a:p>
            <a:pPr marL="285750" indent="-285750">
              <a:lnSpc>
                <a:spcPct val="2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Clarity on </a:t>
            </a:r>
            <a:r>
              <a:rPr lang="en-US" sz="2000" b="1" u="sng" dirty="0">
                <a:latin typeface="Century Gothic" panose="020B0502020202020204" pitchFamily="34" charset="0"/>
              </a:rPr>
              <a:t>Gas/RLNG Sector Reforms </a:t>
            </a:r>
          </a:p>
          <a:p>
            <a:pPr marL="285750" indent="-285750">
              <a:lnSpc>
                <a:spcPct val="2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Efficient regulatory process</a:t>
            </a:r>
          </a:p>
          <a:p>
            <a:pPr marL="285750" indent="-285750">
              <a:lnSpc>
                <a:spcPct val="2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FDI friendly environment</a:t>
            </a:r>
          </a:p>
          <a:p>
            <a:pPr>
              <a:lnSpc>
                <a:spcPct val="250000"/>
              </a:lnSpc>
              <a:spcBef>
                <a:spcPts val="600"/>
              </a:spcBef>
            </a:pPr>
            <a:r>
              <a:rPr lang="en-US" sz="2000" dirty="0">
                <a:latin typeface="Century Gothic" panose="020B0502020202020204" pitchFamily="34" charset="0"/>
              </a:rPr>
              <a:t>All workstreams continue to progress as we speak….</a:t>
            </a:r>
          </a:p>
        </p:txBody>
      </p:sp>
    </p:spTree>
    <p:extLst>
      <p:ext uri="{BB962C8B-B14F-4D97-AF65-F5344CB8AC3E}">
        <p14:creationId xmlns:p14="http://schemas.microsoft.com/office/powerpoint/2010/main" val="2120315786"/>
      </p:ext>
    </p:extLst>
  </p:cSld>
  <p:clrMapOvr>
    <a:masterClrMapping/>
  </p:clrMapOvr>
  <p:transition>
    <p:strips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685800" y="820516"/>
            <a:ext cx="112014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DEF5C25-08A9-4294-8AE6-C18E5D3297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051" y="74126"/>
            <a:ext cx="1488339" cy="681850"/>
          </a:xfrm>
          <a:prstGeom prst="rect">
            <a:avLst/>
          </a:prstGeom>
        </p:spPr>
      </p:pic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E01D2033-9B54-4458-9A4A-DF6EB87ACB7D}"/>
              </a:ext>
            </a:extLst>
          </p:cNvPr>
          <p:cNvSpPr txBox="1">
            <a:spLocks/>
          </p:cNvSpPr>
          <p:nvPr/>
        </p:nvSpPr>
        <p:spPr>
          <a:xfrm>
            <a:off x="0" y="-28135"/>
            <a:ext cx="12192000" cy="257591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B8E80ED5-AF93-4FAD-BC28-42C6404F2C72}"/>
              </a:ext>
            </a:extLst>
          </p:cNvPr>
          <p:cNvSpPr txBox="1">
            <a:spLocks/>
          </p:cNvSpPr>
          <p:nvPr/>
        </p:nvSpPr>
        <p:spPr>
          <a:xfrm>
            <a:off x="-10888" y="-6366"/>
            <a:ext cx="12202888" cy="231910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  <a:gradFill flip="none" rotWithShape="1">
            <a:gsLst>
              <a:gs pos="0">
                <a:srgbClr val="59A322"/>
              </a:gs>
              <a:gs pos="84000">
                <a:srgbClr val="004B28"/>
              </a:gs>
            </a:gsLst>
            <a:lin ang="10800000" scaled="1"/>
            <a:tileRect/>
          </a:gradFill>
        </p:spPr>
        <p:txBody>
          <a:bodyPr vert="horz" wrap="square" lIns="360000" tIns="54000" rIns="1800000" bIns="3600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b="0" i="0" kern="1200" smtClean="0">
                <a:solidFill>
                  <a:schemeClr val="bg1"/>
                </a:solidFill>
                <a:effectLst/>
                <a:latin typeface="Helvetica" pitchFamily="2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  <a:lvl2pPr marL="6858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2pPr>
            <a:lvl3pPr marL="1080000" indent="-32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5"/>
              </a:buBlip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3pPr>
            <a:lvl4pPr marL="1440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4pPr>
            <a:lvl5pPr marL="1800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055F064-84AF-4392-A42D-8895C7B7E258}"/>
              </a:ext>
            </a:extLst>
          </p:cNvPr>
          <p:cNvSpPr txBox="1">
            <a:spLocks/>
          </p:cNvSpPr>
          <p:nvPr/>
        </p:nvSpPr>
        <p:spPr>
          <a:xfrm>
            <a:off x="246184" y="810351"/>
            <a:ext cx="11260016" cy="5776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en-US" sz="2200" b="0" dirty="0">
              <a:latin typeface="Arial Narrow" panose="020B060602020203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D9A7C7-9955-495B-90E1-DCB445A037AC}"/>
              </a:ext>
            </a:extLst>
          </p:cNvPr>
          <p:cNvCxnSpPr>
            <a:cxnSpLocks/>
          </p:cNvCxnSpPr>
          <p:nvPr/>
        </p:nvCxnSpPr>
        <p:spPr>
          <a:xfrm>
            <a:off x="479139" y="6596743"/>
            <a:ext cx="11228447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5">
            <a:extLst>
              <a:ext uri="{FF2B5EF4-FFF2-40B4-BE49-F238E27FC236}">
                <a16:creationId xmlns:a16="http://schemas.microsoft.com/office/drawing/2014/main" id="{574B745D-6389-41DA-9982-075321A96140}"/>
              </a:ext>
            </a:extLst>
          </p:cNvPr>
          <p:cNvSpPr txBox="1">
            <a:spLocks/>
          </p:cNvSpPr>
          <p:nvPr/>
        </p:nvSpPr>
        <p:spPr>
          <a:xfrm>
            <a:off x="284070" y="249423"/>
            <a:ext cx="10303981" cy="623574"/>
          </a:xfrm>
          <a:prstGeom prst="rect">
            <a:avLst/>
          </a:prstGeom>
        </p:spPr>
        <p:txBody>
          <a:bodyPr vert="horz" wrap="none" lIns="0" tIns="0" rIns="10800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ln>
                  <a:noFill/>
                </a:ln>
                <a:solidFill>
                  <a:schemeClr val="accent4"/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srgbClr val="004B28"/>
                </a:solidFill>
              </a:rPr>
              <a:t>Concluding Remarks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7D2643-4571-4D43-B377-4458F4FE71E9}"/>
              </a:ext>
            </a:extLst>
          </p:cNvPr>
          <p:cNvSpPr txBox="1"/>
          <p:nvPr/>
        </p:nvSpPr>
        <p:spPr>
          <a:xfrm>
            <a:off x="359855" y="983683"/>
            <a:ext cx="11461402" cy="4779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Pakistan’s indigenous gas production expected to decline &amp; LNG will continue to remain an important part of energy mix for future growth and prosperity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500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To meet seasonal variability and monetize LNG supply glut, terminal capacity enhancement is required- Fastest way to achieve almost 300-400 </a:t>
            </a:r>
            <a:r>
              <a:rPr lang="en-US" dirty="0" err="1">
                <a:latin typeface="Century Gothic" panose="020B0502020202020204" pitchFamily="34" charset="0"/>
              </a:rPr>
              <a:t>mmscfd</a:t>
            </a:r>
            <a:r>
              <a:rPr lang="en-US" dirty="0">
                <a:latin typeface="Century Gothic" panose="020B0502020202020204" pitchFamily="34" charset="0"/>
              </a:rPr>
              <a:t> is via TPA of existing terminals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600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LNG will force gas sector reforms and Pakistan’s domestic sector to bring their house in order – We cannot afford to waste Pizzas!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300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Govt. of Pakistan making efforts to address the gas shortfall &amp; a collective effort is required in close coordination to secure the energy future of Pakistan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236468"/>
      </p:ext>
    </p:extLst>
  </p:cSld>
  <p:clrMapOvr>
    <a:masterClrMapping/>
  </p:clrMapOvr>
  <p:transition>
    <p:strips dir="r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685800" y="820516"/>
            <a:ext cx="112014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DEF5C25-08A9-4294-8AE6-C18E5D3297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051" y="74126"/>
            <a:ext cx="1488339" cy="681850"/>
          </a:xfrm>
          <a:prstGeom prst="rect">
            <a:avLst/>
          </a:prstGeom>
        </p:spPr>
      </p:pic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E01D2033-9B54-4458-9A4A-DF6EB87ACB7D}"/>
              </a:ext>
            </a:extLst>
          </p:cNvPr>
          <p:cNvSpPr txBox="1">
            <a:spLocks/>
          </p:cNvSpPr>
          <p:nvPr/>
        </p:nvSpPr>
        <p:spPr>
          <a:xfrm>
            <a:off x="0" y="-28135"/>
            <a:ext cx="12192000" cy="257591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B8E80ED5-AF93-4FAD-BC28-42C6404F2C72}"/>
              </a:ext>
            </a:extLst>
          </p:cNvPr>
          <p:cNvSpPr txBox="1">
            <a:spLocks/>
          </p:cNvSpPr>
          <p:nvPr/>
        </p:nvSpPr>
        <p:spPr>
          <a:xfrm>
            <a:off x="-10888" y="-6366"/>
            <a:ext cx="12202888" cy="231910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  <a:gradFill flip="none" rotWithShape="1">
            <a:gsLst>
              <a:gs pos="0">
                <a:srgbClr val="59A322"/>
              </a:gs>
              <a:gs pos="84000">
                <a:srgbClr val="004B28"/>
              </a:gs>
            </a:gsLst>
            <a:lin ang="10800000" scaled="1"/>
            <a:tileRect/>
          </a:gradFill>
        </p:spPr>
        <p:txBody>
          <a:bodyPr vert="horz" wrap="square" lIns="360000" tIns="54000" rIns="1800000" bIns="3600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b="0" i="0" kern="1200" smtClean="0">
                <a:solidFill>
                  <a:schemeClr val="bg1"/>
                </a:solidFill>
                <a:effectLst/>
                <a:latin typeface="Helvetica" pitchFamily="2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  <a:lvl2pPr marL="6858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2pPr>
            <a:lvl3pPr marL="1080000" indent="-32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5"/>
              </a:buBlip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3pPr>
            <a:lvl4pPr marL="1440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4pPr>
            <a:lvl5pPr marL="1800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055F064-84AF-4392-A42D-8895C7B7E258}"/>
              </a:ext>
            </a:extLst>
          </p:cNvPr>
          <p:cNvSpPr txBox="1">
            <a:spLocks/>
          </p:cNvSpPr>
          <p:nvPr/>
        </p:nvSpPr>
        <p:spPr>
          <a:xfrm>
            <a:off x="246184" y="810351"/>
            <a:ext cx="11260016" cy="5776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en-US" sz="2200" b="0" dirty="0">
              <a:latin typeface="Arial Narrow" panose="020B060602020203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D9A7C7-9955-495B-90E1-DCB445A037AC}"/>
              </a:ext>
            </a:extLst>
          </p:cNvPr>
          <p:cNvCxnSpPr>
            <a:cxnSpLocks/>
          </p:cNvCxnSpPr>
          <p:nvPr/>
        </p:nvCxnSpPr>
        <p:spPr>
          <a:xfrm>
            <a:off x="479139" y="6596743"/>
            <a:ext cx="11228447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5">
            <a:extLst>
              <a:ext uri="{FF2B5EF4-FFF2-40B4-BE49-F238E27FC236}">
                <a16:creationId xmlns:a16="http://schemas.microsoft.com/office/drawing/2014/main" id="{574B745D-6389-41DA-9982-075321A96140}"/>
              </a:ext>
            </a:extLst>
          </p:cNvPr>
          <p:cNvSpPr txBox="1">
            <a:spLocks/>
          </p:cNvSpPr>
          <p:nvPr/>
        </p:nvSpPr>
        <p:spPr>
          <a:xfrm>
            <a:off x="3291154" y="2805782"/>
            <a:ext cx="5261323" cy="623574"/>
          </a:xfrm>
          <a:prstGeom prst="rect">
            <a:avLst/>
          </a:prstGeom>
        </p:spPr>
        <p:txBody>
          <a:bodyPr vert="horz" wrap="none" lIns="0" tIns="0" rIns="10800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ln>
                  <a:noFill/>
                </a:ln>
                <a:solidFill>
                  <a:schemeClr val="accent4"/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4B28"/>
                </a:solidFill>
              </a:rPr>
              <a:t>Thank You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05900765"/>
      </p:ext>
    </p:extLst>
  </p:cSld>
  <p:clrMapOvr>
    <a:masterClrMapping/>
  </p:clrMapOvr>
  <p:transition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685800" y="820516"/>
            <a:ext cx="112014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DEF5C25-08A9-4294-8AE6-C18E5D3297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051" y="74126"/>
            <a:ext cx="1488339" cy="6818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D28F564-6E56-4B7B-89CA-9BC9CE56CC71}"/>
              </a:ext>
            </a:extLst>
          </p:cNvPr>
          <p:cNvSpPr txBox="1"/>
          <p:nvPr/>
        </p:nvSpPr>
        <p:spPr>
          <a:xfrm>
            <a:off x="2312294" y="2434125"/>
            <a:ext cx="26676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 Narrow" panose="020B0606020202030204" pitchFamily="34" charset="0"/>
              </a:rPr>
              <a:t>.</a:t>
            </a:r>
          </a:p>
          <a:p>
            <a:pPr algn="ctr"/>
            <a:r>
              <a:rPr lang="en-US" sz="1100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E01D2033-9B54-4458-9A4A-DF6EB87ACB7D}"/>
              </a:ext>
            </a:extLst>
          </p:cNvPr>
          <p:cNvSpPr txBox="1">
            <a:spLocks/>
          </p:cNvSpPr>
          <p:nvPr/>
        </p:nvSpPr>
        <p:spPr>
          <a:xfrm>
            <a:off x="0" y="-28135"/>
            <a:ext cx="12192000" cy="257591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B8E80ED5-AF93-4FAD-BC28-42C6404F2C72}"/>
              </a:ext>
            </a:extLst>
          </p:cNvPr>
          <p:cNvSpPr txBox="1">
            <a:spLocks/>
          </p:cNvSpPr>
          <p:nvPr/>
        </p:nvSpPr>
        <p:spPr>
          <a:xfrm>
            <a:off x="-10888" y="-6366"/>
            <a:ext cx="12202888" cy="231910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  <a:gradFill flip="none" rotWithShape="1">
            <a:gsLst>
              <a:gs pos="0">
                <a:srgbClr val="59A322"/>
              </a:gs>
              <a:gs pos="84000">
                <a:srgbClr val="004B28"/>
              </a:gs>
            </a:gsLst>
            <a:lin ang="10800000" scaled="1"/>
            <a:tileRect/>
          </a:gradFill>
        </p:spPr>
        <p:txBody>
          <a:bodyPr vert="horz" wrap="square" lIns="360000" tIns="54000" rIns="1800000" bIns="3600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b="0" i="0" kern="1200" smtClean="0">
                <a:solidFill>
                  <a:schemeClr val="bg1"/>
                </a:solidFill>
                <a:effectLst/>
                <a:latin typeface="Helvetica" pitchFamily="2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  <a:lvl2pPr marL="6858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2pPr>
            <a:lvl3pPr marL="1080000" indent="-32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5"/>
              </a:buBlip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3pPr>
            <a:lvl4pPr marL="1440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4pPr>
            <a:lvl5pPr marL="1800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29" name="Title 5">
            <a:extLst>
              <a:ext uri="{FF2B5EF4-FFF2-40B4-BE49-F238E27FC236}">
                <a16:creationId xmlns:a16="http://schemas.microsoft.com/office/drawing/2014/main" id="{D523D6C1-8BBE-4E05-AA69-0018874B242C}"/>
              </a:ext>
            </a:extLst>
          </p:cNvPr>
          <p:cNvSpPr txBox="1">
            <a:spLocks/>
          </p:cNvSpPr>
          <p:nvPr/>
        </p:nvSpPr>
        <p:spPr>
          <a:xfrm>
            <a:off x="152400" y="317798"/>
            <a:ext cx="10303981" cy="623574"/>
          </a:xfrm>
          <a:prstGeom prst="rect">
            <a:avLst/>
          </a:prstGeom>
        </p:spPr>
        <p:txBody>
          <a:bodyPr vert="horz" wrap="none" lIns="0" tIns="0" rIns="10800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ln>
                  <a:noFill/>
                </a:ln>
                <a:solidFill>
                  <a:schemeClr val="accent4"/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4B28"/>
                </a:solidFill>
                <a:effectLst/>
                <a:uLnTx/>
                <a:uFillTx/>
                <a:latin typeface="Helvetica LT Std Light" panose="020B0403020202020204" pitchFamily="34" charset="0"/>
              </a:rPr>
              <a:t>Major role of Gas in Energy </a:t>
            </a:r>
            <a:r>
              <a:rPr lang="en-US" sz="3000" dirty="0">
                <a:solidFill>
                  <a:srgbClr val="004B28"/>
                </a:solidFill>
              </a:rPr>
              <a:t>Mix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4B28"/>
              </a:solidFill>
              <a:effectLst/>
              <a:uLnTx/>
              <a:uFillTx/>
              <a:latin typeface="Helvetica LT Std Light" panose="020B0403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910E0D-E775-4F4E-875F-2FAC033FD183}"/>
              </a:ext>
            </a:extLst>
          </p:cNvPr>
          <p:cNvSpPr txBox="1"/>
          <p:nvPr/>
        </p:nvSpPr>
        <p:spPr>
          <a:xfrm>
            <a:off x="210507" y="942623"/>
            <a:ext cx="1152521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en-US" sz="1600" b="1" u="sng" dirty="0">
                <a:latin typeface="Century Gothic" panose="020B0502020202020204" pitchFamily="34" charset="0"/>
              </a:rPr>
              <a:t>For 2018</a:t>
            </a:r>
          </a:p>
          <a:p>
            <a:pPr>
              <a:buClr>
                <a:schemeClr val="tx1"/>
              </a:buClr>
            </a:pPr>
            <a:r>
              <a:rPr lang="en-US" sz="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 Gas contribution in Energy Mix</a:t>
            </a: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  </a:t>
            </a:r>
            <a:r>
              <a:rPr lang="en-US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43%</a:t>
            </a:r>
            <a:r>
              <a:rPr lang="en-US" b="1" dirty="0">
                <a:solidFill>
                  <a:srgbClr val="70AD47"/>
                </a:solidFill>
                <a:latin typeface="Century Gothic" panose="020B0502020202020204" pitchFamily="34" charset="0"/>
              </a:rPr>
              <a:t> </a:t>
            </a:r>
            <a:endParaRPr lang="en-US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Gas: </a:t>
            </a:r>
            <a:r>
              <a:rPr lang="en-US" sz="1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05% CAGR</a:t>
            </a:r>
            <a:r>
              <a:rPr lang="en-US" sz="14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for Consumption against </a:t>
            </a:r>
            <a:r>
              <a:rPr lang="en-US" sz="1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-01% CAGR 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for Indigenous Production b/w 2015-2018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Indigenous Production   </a:t>
            </a:r>
            <a:r>
              <a:rPr lang="en-US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~ 3.5 BCFD</a:t>
            </a:r>
            <a: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endParaRPr lang="en-US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Imported LNG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~0.9 BCFD</a:t>
            </a:r>
            <a:endParaRPr lang="en-US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Gas Reserves </a:t>
            </a:r>
            <a:r>
              <a:rPr lang="en-US" sz="1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~ </a:t>
            </a:r>
            <a:r>
              <a:rPr lang="en-US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14 TCF</a:t>
            </a:r>
            <a: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</a:rPr>
              <a:t>  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Reserves/Production</a:t>
            </a: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</a:rPr>
              <a:t>~11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D6F61C-7526-449A-94A8-784C2ED4CFE1}"/>
              </a:ext>
            </a:extLst>
          </p:cNvPr>
          <p:cNvSpPr/>
          <p:nvPr/>
        </p:nvSpPr>
        <p:spPr>
          <a:xfrm>
            <a:off x="1037211" y="3014759"/>
            <a:ext cx="10241280" cy="27432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Pakistan: Primary Energy Supply Mix </a:t>
            </a:r>
            <a:r>
              <a:rPr lang="en-US" sz="1600" b="1" kern="0" dirty="0">
                <a:solidFill>
                  <a:prstClr val="white"/>
                </a:solidFill>
                <a:latin typeface="Arial Narrow" panose="020B0606020202030204" pitchFamily="34" charset="0"/>
              </a:rPr>
              <a:t>Shift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0A7B51-5093-4262-A5C8-5D01864A2E6B}"/>
              </a:ext>
            </a:extLst>
          </p:cNvPr>
          <p:cNvSpPr txBox="1"/>
          <p:nvPr/>
        </p:nvSpPr>
        <p:spPr>
          <a:xfrm>
            <a:off x="2223788" y="6332169"/>
            <a:ext cx="13728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prstClr val="black"/>
                </a:solidFill>
                <a:latin typeface="Arial Narrow" panose="020B0606020202030204" pitchFamily="34" charset="0"/>
              </a:rPr>
              <a:t>Source: PEY, BP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EFC07EC-067D-4908-B273-43DEA71616AD}"/>
              </a:ext>
            </a:extLst>
          </p:cNvPr>
          <p:cNvCxnSpPr>
            <a:cxnSpLocks/>
          </p:cNvCxnSpPr>
          <p:nvPr/>
        </p:nvCxnSpPr>
        <p:spPr>
          <a:xfrm>
            <a:off x="479139" y="6596743"/>
            <a:ext cx="11228447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6D747B9A-C3E9-45CE-961E-A9EAB91D67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0433725"/>
              </p:ext>
            </p:extLst>
          </p:nvPr>
        </p:nvGraphicFramePr>
        <p:xfrm>
          <a:off x="8595360" y="3987227"/>
          <a:ext cx="3481030" cy="2362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A0216B0-E64C-468D-9992-C5B07EB29905}"/>
              </a:ext>
            </a:extLst>
          </p:cNvPr>
          <p:cNvCxnSpPr>
            <a:cxnSpLocks/>
          </p:cNvCxnSpPr>
          <p:nvPr/>
        </p:nvCxnSpPr>
        <p:spPr>
          <a:xfrm flipV="1">
            <a:off x="8043541" y="4228264"/>
            <a:ext cx="1803844" cy="78079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B5C7DFD-2CAB-4EC2-835D-68C49044CE81}"/>
              </a:ext>
            </a:extLst>
          </p:cNvPr>
          <p:cNvCxnSpPr>
            <a:cxnSpLocks/>
          </p:cNvCxnSpPr>
          <p:nvPr/>
        </p:nvCxnSpPr>
        <p:spPr>
          <a:xfrm>
            <a:off x="8043541" y="6019135"/>
            <a:ext cx="2292334" cy="18342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29231796-ACC7-458D-ADC6-3695A0BFE4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23620"/>
              </p:ext>
            </p:extLst>
          </p:nvPr>
        </p:nvGraphicFramePr>
        <p:xfrm>
          <a:off x="2208694" y="3442032"/>
          <a:ext cx="6685948" cy="3207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9E5F8EEB-ECCE-4B55-9209-F7081652F7BB}"/>
              </a:ext>
            </a:extLst>
          </p:cNvPr>
          <p:cNvGrpSpPr/>
          <p:nvPr/>
        </p:nvGrpSpPr>
        <p:grpSpPr>
          <a:xfrm>
            <a:off x="3384833" y="4292283"/>
            <a:ext cx="562198" cy="1416812"/>
            <a:chOff x="3638843" y="4294091"/>
            <a:chExt cx="562198" cy="141681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3B94431-D64C-49C7-85BC-DCE993ECDABD}"/>
                </a:ext>
              </a:extLst>
            </p:cNvPr>
            <p:cNvSpPr txBox="1"/>
            <p:nvPr/>
          </p:nvSpPr>
          <p:spPr>
            <a:xfrm>
              <a:off x="3638843" y="5449293"/>
              <a:ext cx="5345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47%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4FCDACC-30CC-4FBE-BD10-76B3536A05A4}"/>
                </a:ext>
              </a:extLst>
            </p:cNvPr>
            <p:cNvSpPr txBox="1"/>
            <p:nvPr/>
          </p:nvSpPr>
          <p:spPr>
            <a:xfrm>
              <a:off x="3655257" y="4808808"/>
              <a:ext cx="5345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31%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8BCFF49-35B9-4745-B334-E1298E9F47D1}"/>
                </a:ext>
              </a:extLst>
            </p:cNvPr>
            <p:cNvSpPr txBox="1"/>
            <p:nvPr/>
          </p:nvSpPr>
          <p:spPr>
            <a:xfrm>
              <a:off x="3666469" y="4465250"/>
              <a:ext cx="5345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09%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93A092C-FF36-4F1D-BE72-4033C59ABFA3}"/>
                </a:ext>
              </a:extLst>
            </p:cNvPr>
            <p:cNvSpPr txBox="1"/>
            <p:nvPr/>
          </p:nvSpPr>
          <p:spPr>
            <a:xfrm>
              <a:off x="3664123" y="4294091"/>
              <a:ext cx="5345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11%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42D0E2-F8C6-4491-8806-E9F61CDD55E7}"/>
              </a:ext>
            </a:extLst>
          </p:cNvPr>
          <p:cNvGrpSpPr/>
          <p:nvPr/>
        </p:nvGrpSpPr>
        <p:grpSpPr>
          <a:xfrm>
            <a:off x="5444420" y="4214196"/>
            <a:ext cx="556456" cy="1461359"/>
            <a:chOff x="5665644" y="4235475"/>
            <a:chExt cx="556456" cy="146135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4F477A3-28E8-4499-A306-E23B2D257D8D}"/>
                </a:ext>
              </a:extLst>
            </p:cNvPr>
            <p:cNvSpPr txBox="1"/>
            <p:nvPr/>
          </p:nvSpPr>
          <p:spPr>
            <a:xfrm>
              <a:off x="5665644" y="5435224"/>
              <a:ext cx="5345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48%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CCE5F01-6460-400F-BB98-2B2C29126342}"/>
                </a:ext>
              </a:extLst>
            </p:cNvPr>
            <p:cNvSpPr txBox="1"/>
            <p:nvPr/>
          </p:nvSpPr>
          <p:spPr>
            <a:xfrm>
              <a:off x="5673972" y="4738596"/>
              <a:ext cx="5345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32%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4ED323B-652E-4E72-95CB-A4020C58CF00}"/>
                </a:ext>
              </a:extLst>
            </p:cNvPr>
            <p:cNvSpPr txBox="1"/>
            <p:nvPr/>
          </p:nvSpPr>
          <p:spPr>
            <a:xfrm>
              <a:off x="5687528" y="4404290"/>
              <a:ext cx="5345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06%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1BC765F-34EC-47EF-9A47-7E9A9D759616}"/>
                </a:ext>
              </a:extLst>
            </p:cNvPr>
            <p:cNvSpPr txBox="1"/>
            <p:nvPr/>
          </p:nvSpPr>
          <p:spPr>
            <a:xfrm>
              <a:off x="5673456" y="4235475"/>
              <a:ext cx="5345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11%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443993E-FD90-4F9D-8070-FFCA2BE737E1}"/>
              </a:ext>
            </a:extLst>
          </p:cNvPr>
          <p:cNvGrpSpPr/>
          <p:nvPr/>
        </p:nvGrpSpPr>
        <p:grpSpPr>
          <a:xfrm>
            <a:off x="7438629" y="3719481"/>
            <a:ext cx="557516" cy="1908051"/>
            <a:chOff x="7673921" y="3839234"/>
            <a:chExt cx="557516" cy="190805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C719FE2-F366-4990-AD8F-273A4E1A8B5E}"/>
                </a:ext>
              </a:extLst>
            </p:cNvPr>
            <p:cNvSpPr txBox="1"/>
            <p:nvPr/>
          </p:nvSpPr>
          <p:spPr>
            <a:xfrm>
              <a:off x="7673921" y="5485675"/>
              <a:ext cx="5345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43%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27F2F1E-B615-4E65-9D31-A19AF8C773E2}"/>
                </a:ext>
              </a:extLst>
            </p:cNvPr>
            <p:cNvSpPr txBox="1"/>
            <p:nvPr/>
          </p:nvSpPr>
          <p:spPr>
            <a:xfrm>
              <a:off x="7696865" y="4629463"/>
              <a:ext cx="5345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31%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D36C2EB-9E8B-4A5B-86F1-0361615CC9E7}"/>
                </a:ext>
              </a:extLst>
            </p:cNvPr>
            <p:cNvSpPr txBox="1"/>
            <p:nvPr/>
          </p:nvSpPr>
          <p:spPr>
            <a:xfrm>
              <a:off x="7682797" y="4064320"/>
              <a:ext cx="5345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13%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AC752BD-257F-4BFB-8F3F-AB2E895D250D}"/>
                </a:ext>
              </a:extLst>
            </p:cNvPr>
            <p:cNvSpPr txBox="1"/>
            <p:nvPr/>
          </p:nvSpPr>
          <p:spPr>
            <a:xfrm>
              <a:off x="7696862" y="3839234"/>
              <a:ext cx="5345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08%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0BABF66-11C3-4D92-A430-E3584CC04D90}"/>
              </a:ext>
            </a:extLst>
          </p:cNvPr>
          <p:cNvSpPr txBox="1"/>
          <p:nvPr/>
        </p:nvSpPr>
        <p:spPr>
          <a:xfrm>
            <a:off x="2208694" y="3304912"/>
            <a:ext cx="1372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prstClr val="black"/>
                </a:solidFill>
                <a:latin typeface="Arial Narrow" panose="020B0606020202030204" pitchFamily="34" charset="0"/>
              </a:rPr>
              <a:t>MMTOE</a:t>
            </a: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FF6A69B0-CDCC-41BB-AF68-5B0339221440}"/>
              </a:ext>
            </a:extLst>
          </p:cNvPr>
          <p:cNvSpPr/>
          <p:nvPr/>
        </p:nvSpPr>
        <p:spPr>
          <a:xfrm>
            <a:off x="4416279" y="4901613"/>
            <a:ext cx="365760" cy="365760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F073DD65-824A-467A-A388-83D4741FF1C4}"/>
              </a:ext>
            </a:extLst>
          </p:cNvPr>
          <p:cNvSpPr/>
          <p:nvPr/>
        </p:nvSpPr>
        <p:spPr>
          <a:xfrm>
            <a:off x="6569615" y="4908239"/>
            <a:ext cx="365760" cy="365760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0D5563-D79B-464D-928B-6C6EF26E2846}"/>
              </a:ext>
            </a:extLst>
          </p:cNvPr>
          <p:cNvSpPr txBox="1"/>
          <p:nvPr/>
        </p:nvSpPr>
        <p:spPr>
          <a:xfrm>
            <a:off x="4368985" y="49365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01%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1EA5FE-ABF6-4060-859C-C818DAEB3461}"/>
              </a:ext>
            </a:extLst>
          </p:cNvPr>
          <p:cNvSpPr txBox="1"/>
          <p:nvPr/>
        </p:nvSpPr>
        <p:spPr>
          <a:xfrm>
            <a:off x="6523278" y="494312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06%</a:t>
            </a:r>
          </a:p>
        </p:txBody>
      </p:sp>
    </p:spTree>
    <p:extLst>
      <p:ext uri="{BB962C8B-B14F-4D97-AF65-F5344CB8AC3E}">
        <p14:creationId xmlns:p14="http://schemas.microsoft.com/office/powerpoint/2010/main" val="2924018516"/>
      </p:ext>
    </p:extLst>
  </p:cSld>
  <p:clrMapOvr>
    <a:masterClrMapping/>
  </p:clrMapOvr>
  <p:transition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Image result for Pakistan load shedding newspaper">
            <a:extLst>
              <a:ext uri="{FF2B5EF4-FFF2-40B4-BE49-F238E27FC236}">
                <a16:creationId xmlns:a16="http://schemas.microsoft.com/office/drawing/2014/main" id="{04C761D8-446A-4EAF-84B8-D88DABF79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910" r="-2" b="1717"/>
          <a:stretch/>
        </p:blipFill>
        <p:spPr bwMode="auto">
          <a:xfrm>
            <a:off x="4493436" y="243"/>
            <a:ext cx="7698564" cy="3346705"/>
          </a:xfrm>
          <a:custGeom>
            <a:avLst/>
            <a:gdLst>
              <a:gd name="connsiteX0" fmla="*/ 1549963 w 7698564"/>
              <a:gd name="connsiteY0" fmla="*/ 0 h 3346705"/>
              <a:gd name="connsiteX1" fmla="*/ 1555540 w 7698564"/>
              <a:gd name="connsiteY1" fmla="*/ 0 h 3346705"/>
              <a:gd name="connsiteX2" fmla="*/ 2621768 w 7698564"/>
              <a:gd name="connsiteY2" fmla="*/ 0 h 3346705"/>
              <a:gd name="connsiteX3" fmla="*/ 6451640 w 7698564"/>
              <a:gd name="connsiteY3" fmla="*/ 0 h 3346705"/>
              <a:gd name="connsiteX4" fmla="*/ 6451640 w 7698564"/>
              <a:gd name="connsiteY4" fmla="*/ 479 h 3346705"/>
              <a:gd name="connsiteX5" fmla="*/ 7698564 w 7698564"/>
              <a:gd name="connsiteY5" fmla="*/ 479 h 3346705"/>
              <a:gd name="connsiteX6" fmla="*/ 7698564 w 7698564"/>
              <a:gd name="connsiteY6" fmla="*/ 3346705 h 3346705"/>
              <a:gd name="connsiteX7" fmla="*/ 0 w 7698564"/>
              <a:gd name="connsiteY7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Pakistan load shedding newspaper">
            <a:extLst>
              <a:ext uri="{FF2B5EF4-FFF2-40B4-BE49-F238E27FC236}">
                <a16:creationId xmlns:a16="http://schemas.microsoft.com/office/drawing/2014/main" id="{F46A4797-E882-4A79-A426-3DA39930E3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4809"/>
          <a:stretch/>
        </p:blipFill>
        <p:spPr bwMode="auto">
          <a:xfrm>
            <a:off x="20" y="10"/>
            <a:ext cx="5859777" cy="3346695"/>
          </a:xfrm>
          <a:custGeom>
            <a:avLst/>
            <a:gdLst>
              <a:gd name="connsiteX0" fmla="*/ 0 w 5859797"/>
              <a:gd name="connsiteY0" fmla="*/ 0 h 3346705"/>
              <a:gd name="connsiteX1" fmla="*/ 5859797 w 5859797"/>
              <a:gd name="connsiteY1" fmla="*/ 0 h 3346705"/>
              <a:gd name="connsiteX2" fmla="*/ 4309834 w 5859797"/>
              <a:gd name="connsiteY2" fmla="*/ 3346705 h 3346705"/>
              <a:gd name="connsiteX3" fmla="*/ 4304257 w 5859797"/>
              <a:gd name="connsiteY3" fmla="*/ 3346705 h 3346705"/>
              <a:gd name="connsiteX4" fmla="*/ 3238029 w 5859797"/>
              <a:gd name="connsiteY4" fmla="*/ 3346705 h 3346705"/>
              <a:gd name="connsiteX5" fmla="*/ 0 w 5859797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Related image">
            <a:extLst>
              <a:ext uri="{FF2B5EF4-FFF2-40B4-BE49-F238E27FC236}">
                <a16:creationId xmlns:a16="http://schemas.microsoft.com/office/drawing/2014/main" id="{95295386-2E69-482C-B573-7DF4C05E18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47" b="-1"/>
          <a:stretch/>
        </p:blipFill>
        <p:spPr bwMode="auto">
          <a:xfrm>
            <a:off x="6350089" y="3567566"/>
            <a:ext cx="5841911" cy="3346705"/>
          </a:xfrm>
          <a:custGeom>
            <a:avLst/>
            <a:gdLst>
              <a:gd name="connsiteX0" fmla="*/ 1549963 w 5841911"/>
              <a:gd name="connsiteY0" fmla="*/ 0 h 3346705"/>
              <a:gd name="connsiteX1" fmla="*/ 1555540 w 5841911"/>
              <a:gd name="connsiteY1" fmla="*/ 0 h 3346705"/>
              <a:gd name="connsiteX2" fmla="*/ 2621768 w 5841911"/>
              <a:gd name="connsiteY2" fmla="*/ 0 h 3346705"/>
              <a:gd name="connsiteX3" fmla="*/ 5841911 w 5841911"/>
              <a:gd name="connsiteY3" fmla="*/ 0 h 3346705"/>
              <a:gd name="connsiteX4" fmla="*/ 5841911 w 5841911"/>
              <a:gd name="connsiteY4" fmla="*/ 3346705 h 3346705"/>
              <a:gd name="connsiteX5" fmla="*/ 0 w 5841911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ng station hadtal">
            <a:extLst>
              <a:ext uri="{FF2B5EF4-FFF2-40B4-BE49-F238E27FC236}">
                <a16:creationId xmlns:a16="http://schemas.microsoft.com/office/drawing/2014/main" id="{14857B58-D341-48A3-BAAC-493A204715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931" r="-2" b="1143"/>
          <a:stretch/>
        </p:blipFill>
        <p:spPr bwMode="auto">
          <a:xfrm>
            <a:off x="20" y="3511295"/>
            <a:ext cx="7698544" cy="3346705"/>
          </a:xfrm>
          <a:custGeom>
            <a:avLst/>
            <a:gdLst>
              <a:gd name="connsiteX0" fmla="*/ 0 w 7698564"/>
              <a:gd name="connsiteY0" fmla="*/ 0 h 3346705"/>
              <a:gd name="connsiteX1" fmla="*/ 7698564 w 7698564"/>
              <a:gd name="connsiteY1" fmla="*/ 0 h 3346705"/>
              <a:gd name="connsiteX2" fmla="*/ 6148601 w 7698564"/>
              <a:gd name="connsiteY2" fmla="*/ 3346705 h 3346705"/>
              <a:gd name="connsiteX3" fmla="*/ 6143024 w 7698564"/>
              <a:gd name="connsiteY3" fmla="*/ 3346705 h 3346705"/>
              <a:gd name="connsiteX4" fmla="*/ 5076796 w 7698564"/>
              <a:gd name="connsiteY4" fmla="*/ 3346705 h 3346705"/>
              <a:gd name="connsiteX5" fmla="*/ 1246924 w 7698564"/>
              <a:gd name="connsiteY5" fmla="*/ 3346705 h 3346705"/>
              <a:gd name="connsiteX6" fmla="*/ 1246924 w 7698564"/>
              <a:gd name="connsiteY6" fmla="*/ 3346226 h 3346705"/>
              <a:gd name="connsiteX7" fmla="*/ 0 w 7698564"/>
              <a:gd name="connsiteY7" fmla="*/ 3346226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10005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685800" y="820516"/>
            <a:ext cx="112014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DEF5C25-08A9-4294-8AE6-C18E5D3297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051" y="74126"/>
            <a:ext cx="1488339" cy="68185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B4E2CCE-3689-4E68-A611-2BCD2D8DD947}"/>
              </a:ext>
            </a:extLst>
          </p:cNvPr>
          <p:cNvGrpSpPr/>
          <p:nvPr/>
        </p:nvGrpSpPr>
        <p:grpSpPr>
          <a:xfrm>
            <a:off x="371650" y="959375"/>
            <a:ext cx="12204289" cy="4435752"/>
            <a:chOff x="458319" y="34419"/>
            <a:chExt cx="12204289" cy="4959015"/>
          </a:xfrm>
        </p:grpSpPr>
        <p:graphicFrame>
          <p:nvGraphicFramePr>
            <p:cNvPr id="16" name="Chart 15">
              <a:extLst>
                <a:ext uri="{FF2B5EF4-FFF2-40B4-BE49-F238E27FC236}">
                  <a16:creationId xmlns:a16="http://schemas.microsoft.com/office/drawing/2014/main" id="{E9466127-9F25-4488-B725-4A9492831B1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02707048"/>
                </p:ext>
              </p:extLst>
            </p:nvPr>
          </p:nvGraphicFramePr>
          <p:xfrm>
            <a:off x="470678" y="34419"/>
            <a:ext cx="11323577" cy="49590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FA12C53-50A5-4293-B70A-F5B2CDF6FB4B}"/>
                </a:ext>
              </a:extLst>
            </p:cNvPr>
            <p:cNvSpPr txBox="1"/>
            <p:nvPr/>
          </p:nvSpPr>
          <p:spPr>
            <a:xfrm>
              <a:off x="11174269" y="108062"/>
              <a:ext cx="1488339" cy="292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mmscfd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5F85593-8E22-4D68-B8F8-E36FD0A7F303}"/>
                </a:ext>
              </a:extLst>
            </p:cNvPr>
            <p:cNvSpPr txBox="1"/>
            <p:nvPr/>
          </p:nvSpPr>
          <p:spPr>
            <a:xfrm>
              <a:off x="458319" y="190689"/>
              <a:ext cx="1488339" cy="292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TCF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D28F564-6E56-4B7B-89CA-9BC9CE56CC71}"/>
              </a:ext>
            </a:extLst>
          </p:cNvPr>
          <p:cNvSpPr txBox="1"/>
          <p:nvPr/>
        </p:nvSpPr>
        <p:spPr>
          <a:xfrm>
            <a:off x="2312294" y="2434125"/>
            <a:ext cx="26676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E01D2033-9B54-4458-9A4A-DF6EB87ACB7D}"/>
              </a:ext>
            </a:extLst>
          </p:cNvPr>
          <p:cNvSpPr txBox="1">
            <a:spLocks/>
          </p:cNvSpPr>
          <p:nvPr/>
        </p:nvSpPr>
        <p:spPr>
          <a:xfrm>
            <a:off x="0" y="-28135"/>
            <a:ext cx="12192000" cy="257591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B8E80ED5-AF93-4FAD-BC28-42C6404F2C72}"/>
              </a:ext>
            </a:extLst>
          </p:cNvPr>
          <p:cNvSpPr txBox="1">
            <a:spLocks/>
          </p:cNvSpPr>
          <p:nvPr/>
        </p:nvSpPr>
        <p:spPr>
          <a:xfrm>
            <a:off x="-10888" y="-6366"/>
            <a:ext cx="12202888" cy="231910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  <a:gradFill flip="none" rotWithShape="1">
            <a:gsLst>
              <a:gs pos="0">
                <a:srgbClr val="59A322"/>
              </a:gs>
              <a:gs pos="84000">
                <a:srgbClr val="004B28"/>
              </a:gs>
            </a:gsLst>
            <a:lin ang="10800000" scaled="1"/>
            <a:tileRect/>
          </a:gradFill>
        </p:spPr>
        <p:txBody>
          <a:bodyPr vert="horz" wrap="square" lIns="360000" tIns="54000" rIns="1800000" bIns="3600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b="0" i="0" kern="1200" smtClean="0">
                <a:solidFill>
                  <a:schemeClr val="bg1"/>
                </a:solidFill>
                <a:effectLst/>
                <a:latin typeface="Helvetica" pitchFamily="2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  <a:lvl2pPr marL="6858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5"/>
              </a:buBlip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2pPr>
            <a:lvl3pPr marL="1080000" indent="-32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6"/>
              </a:buBlip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3pPr>
            <a:lvl4pPr marL="1440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4pPr>
            <a:lvl5pPr marL="1800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29" name="Title 5">
            <a:extLst>
              <a:ext uri="{FF2B5EF4-FFF2-40B4-BE49-F238E27FC236}">
                <a16:creationId xmlns:a16="http://schemas.microsoft.com/office/drawing/2014/main" id="{D523D6C1-8BBE-4E05-AA69-0018874B242C}"/>
              </a:ext>
            </a:extLst>
          </p:cNvPr>
          <p:cNvSpPr txBox="1">
            <a:spLocks/>
          </p:cNvSpPr>
          <p:nvPr/>
        </p:nvSpPr>
        <p:spPr>
          <a:xfrm>
            <a:off x="152400" y="317798"/>
            <a:ext cx="10303981" cy="623574"/>
          </a:xfrm>
          <a:prstGeom prst="rect">
            <a:avLst/>
          </a:prstGeom>
        </p:spPr>
        <p:txBody>
          <a:bodyPr vert="horz" wrap="none" lIns="0" tIns="0" rIns="10800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ln>
                  <a:noFill/>
                </a:ln>
                <a:solidFill>
                  <a:schemeClr val="accent4"/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4B28"/>
                </a:solidFill>
                <a:effectLst/>
                <a:uLnTx/>
                <a:uFillTx/>
                <a:latin typeface="Helvetica LT Std Light" panose="020B0403020202020204" pitchFamily="34" charset="0"/>
              </a:rPr>
              <a:t>Pakistan Gas Production and Reserves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E995C1C-2F16-4180-9C74-EEA529CC6CAC}"/>
              </a:ext>
            </a:extLst>
          </p:cNvPr>
          <p:cNvCxnSpPr>
            <a:cxnSpLocks/>
          </p:cNvCxnSpPr>
          <p:nvPr/>
        </p:nvCxnSpPr>
        <p:spPr>
          <a:xfrm>
            <a:off x="479139" y="6596743"/>
            <a:ext cx="11228447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BCE53F9-4A47-47DC-8F5C-F8BB3147D3A2}"/>
              </a:ext>
            </a:extLst>
          </p:cNvPr>
          <p:cNvSpPr txBox="1"/>
          <p:nvPr/>
        </p:nvSpPr>
        <p:spPr>
          <a:xfrm>
            <a:off x="384009" y="5500539"/>
            <a:ext cx="18886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Source: BP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B14C6F-3DE2-4F9B-BAAE-2A867596FA10}"/>
              </a:ext>
            </a:extLst>
          </p:cNvPr>
          <p:cNvSpPr txBox="1"/>
          <p:nvPr/>
        </p:nvSpPr>
        <p:spPr>
          <a:xfrm>
            <a:off x="3049559" y="2391146"/>
            <a:ext cx="226960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Reserves Declining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094143-D268-40DC-B8EB-1D4010DD832A}"/>
              </a:ext>
            </a:extLst>
          </p:cNvPr>
          <p:cNvSpPr txBox="1"/>
          <p:nvPr/>
        </p:nvSpPr>
        <p:spPr>
          <a:xfrm>
            <a:off x="8120031" y="2666122"/>
            <a:ext cx="268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Arial Narrow" panose="020B0606020202030204" pitchFamily="34" charset="0"/>
              </a:rPr>
              <a:t>Decreasing indigenous production and LNG coming online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FD541432-86D9-46B4-A388-5060692EB3B6}"/>
              </a:ext>
            </a:extLst>
          </p:cNvPr>
          <p:cNvSpPr/>
          <p:nvPr/>
        </p:nvSpPr>
        <p:spPr>
          <a:xfrm>
            <a:off x="9548776" y="1327241"/>
            <a:ext cx="1567193" cy="1434369"/>
          </a:xfrm>
          <a:prstGeom prst="flowChartConnector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AD7AAEF-DCBC-4A41-B5C7-3776FA952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881182"/>
              </p:ext>
            </p:extLst>
          </p:nvPr>
        </p:nvGraphicFramePr>
        <p:xfrm>
          <a:off x="1129887" y="5435583"/>
          <a:ext cx="4709623" cy="1203801"/>
        </p:xfrm>
        <a:graphic>
          <a:graphicData uri="http://schemas.openxmlformats.org/drawingml/2006/table">
            <a:tbl>
              <a:tblPr/>
              <a:tblGrid>
                <a:gridCol w="1071208">
                  <a:extLst>
                    <a:ext uri="{9D8B030D-6E8A-4147-A177-3AD203B41FA5}">
                      <a16:colId xmlns:a16="http://schemas.microsoft.com/office/drawing/2014/main" val="3022256628"/>
                    </a:ext>
                  </a:extLst>
                </a:gridCol>
                <a:gridCol w="1809972">
                  <a:extLst>
                    <a:ext uri="{9D8B030D-6E8A-4147-A177-3AD203B41FA5}">
                      <a16:colId xmlns:a16="http://schemas.microsoft.com/office/drawing/2014/main" val="2634128568"/>
                    </a:ext>
                  </a:extLst>
                </a:gridCol>
                <a:gridCol w="1828443">
                  <a:extLst>
                    <a:ext uri="{9D8B030D-6E8A-4147-A177-3AD203B41FA5}">
                      <a16:colId xmlns:a16="http://schemas.microsoft.com/office/drawing/2014/main" val="300786331"/>
                    </a:ext>
                  </a:extLst>
                </a:gridCol>
              </a:tblGrid>
              <a:tr h="320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Period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Consumption CAGR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Production CAGR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040573"/>
                  </a:ext>
                </a:extLst>
              </a:tr>
              <a:tr h="2208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1990-2002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035478"/>
                  </a:ext>
                </a:extLst>
              </a:tr>
              <a:tr h="2208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2002-2006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802709"/>
                  </a:ext>
                </a:extLst>
              </a:tr>
              <a:tr h="2208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2006-2013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188079"/>
                  </a:ext>
                </a:extLst>
              </a:tr>
              <a:tr h="2208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2013-2018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(01%)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43796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F60A3F0-F830-466B-8E89-9AE9F0BE5A1C}"/>
              </a:ext>
            </a:extLst>
          </p:cNvPr>
          <p:cNvSpPr txBox="1"/>
          <p:nvPr/>
        </p:nvSpPr>
        <p:spPr>
          <a:xfrm>
            <a:off x="6048352" y="5801277"/>
            <a:ext cx="5796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Indigenous Production unable to meet the Gas demand of the country, Also depletion in Gas reserves foreseen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6FC70E8-10DE-4A8C-94A3-6812B6E92537}"/>
              </a:ext>
            </a:extLst>
          </p:cNvPr>
          <p:cNvSpPr/>
          <p:nvPr/>
        </p:nvSpPr>
        <p:spPr>
          <a:xfrm>
            <a:off x="1117311" y="4350437"/>
            <a:ext cx="1051560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  <a:latin typeface="Arial Narrow" panose="020B0606020202030204" pitchFamily="34" charset="0"/>
              </a:rPr>
              <a:t>TAPI Conceived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0FB15B1-8B63-42DA-9ED3-7046E35B1EF4}"/>
              </a:ext>
            </a:extLst>
          </p:cNvPr>
          <p:cNvSpPr/>
          <p:nvPr/>
        </p:nvSpPr>
        <p:spPr>
          <a:xfrm>
            <a:off x="2251810" y="4346602"/>
            <a:ext cx="1051560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  <a:latin typeface="Arial Narrow" panose="020B0606020202030204" pitchFamily="34" charset="0"/>
              </a:rPr>
              <a:t>IP 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  <a:latin typeface="Arial Narrow" panose="020B0606020202030204" pitchFamily="34" charset="0"/>
              </a:rPr>
              <a:t>Conceived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D693E3B-579E-49D9-8A30-2882C7502A20}"/>
              </a:ext>
            </a:extLst>
          </p:cNvPr>
          <p:cNvSpPr/>
          <p:nvPr/>
        </p:nvSpPr>
        <p:spPr>
          <a:xfrm>
            <a:off x="5917233" y="4292445"/>
            <a:ext cx="1157850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  <a:latin typeface="Arial Narrow" panose="020B0606020202030204" pitchFamily="34" charset="0"/>
              </a:rPr>
              <a:t>LNG Conceived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AA9A4F2-0AB6-4AB0-9730-11D57930330C}"/>
              </a:ext>
            </a:extLst>
          </p:cNvPr>
          <p:cNvSpPr/>
          <p:nvPr/>
        </p:nvSpPr>
        <p:spPr>
          <a:xfrm>
            <a:off x="9344520" y="4350437"/>
            <a:ext cx="694146" cy="7240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Engro LNG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79EAF68-7938-44B0-B902-03ED08F140B6}"/>
              </a:ext>
            </a:extLst>
          </p:cNvPr>
          <p:cNvSpPr/>
          <p:nvPr/>
        </p:nvSpPr>
        <p:spPr>
          <a:xfrm>
            <a:off x="10200303" y="4334025"/>
            <a:ext cx="694146" cy="7240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PGPC</a:t>
            </a:r>
          </a:p>
        </p:txBody>
      </p:sp>
    </p:spTree>
    <p:extLst>
      <p:ext uri="{BB962C8B-B14F-4D97-AF65-F5344CB8AC3E}">
        <p14:creationId xmlns:p14="http://schemas.microsoft.com/office/powerpoint/2010/main" val="1629282575"/>
      </p:ext>
    </p:extLst>
  </p:cSld>
  <p:clrMapOvr>
    <a:masterClrMapping/>
  </p:clrMapOvr>
  <p:transition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685800" y="820516"/>
            <a:ext cx="112014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DEF5C25-08A9-4294-8AE6-C18E5D3297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051" y="74126"/>
            <a:ext cx="1488339" cy="6818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D28F564-6E56-4B7B-89CA-9BC9CE56CC71}"/>
              </a:ext>
            </a:extLst>
          </p:cNvPr>
          <p:cNvSpPr txBox="1"/>
          <p:nvPr/>
        </p:nvSpPr>
        <p:spPr>
          <a:xfrm>
            <a:off x="2312294" y="2434125"/>
            <a:ext cx="26676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 Narrow" panose="020B0606020202030204" pitchFamily="34" charset="0"/>
              </a:rPr>
              <a:t>.</a:t>
            </a:r>
          </a:p>
          <a:p>
            <a:pPr algn="ctr"/>
            <a:r>
              <a:rPr lang="en-US" sz="1100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E01D2033-9B54-4458-9A4A-DF6EB87ACB7D}"/>
              </a:ext>
            </a:extLst>
          </p:cNvPr>
          <p:cNvSpPr txBox="1">
            <a:spLocks/>
          </p:cNvSpPr>
          <p:nvPr/>
        </p:nvSpPr>
        <p:spPr>
          <a:xfrm>
            <a:off x="0" y="-28135"/>
            <a:ext cx="12192000" cy="257591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B8E80ED5-AF93-4FAD-BC28-42C6404F2C72}"/>
              </a:ext>
            </a:extLst>
          </p:cNvPr>
          <p:cNvSpPr txBox="1">
            <a:spLocks/>
          </p:cNvSpPr>
          <p:nvPr/>
        </p:nvSpPr>
        <p:spPr>
          <a:xfrm>
            <a:off x="-10888" y="-6366"/>
            <a:ext cx="12202888" cy="231910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  <a:gradFill flip="none" rotWithShape="1">
            <a:gsLst>
              <a:gs pos="0">
                <a:srgbClr val="59A322"/>
              </a:gs>
              <a:gs pos="84000">
                <a:srgbClr val="004B28"/>
              </a:gs>
            </a:gsLst>
            <a:lin ang="10800000" scaled="1"/>
            <a:tileRect/>
          </a:gradFill>
        </p:spPr>
        <p:txBody>
          <a:bodyPr vert="horz" wrap="square" lIns="360000" tIns="54000" rIns="1800000" bIns="3600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b="0" i="0" kern="1200" smtClean="0">
                <a:solidFill>
                  <a:schemeClr val="bg1"/>
                </a:solidFill>
                <a:effectLst/>
                <a:latin typeface="Helvetica" pitchFamily="2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  <a:lvl2pPr marL="6858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6"/>
              </a:buBlip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2pPr>
            <a:lvl3pPr marL="1080000" indent="-32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7"/>
              </a:buBlip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3pPr>
            <a:lvl4pPr marL="1440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4pPr>
            <a:lvl5pPr marL="1800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29" name="Title 5">
            <a:extLst>
              <a:ext uri="{FF2B5EF4-FFF2-40B4-BE49-F238E27FC236}">
                <a16:creationId xmlns:a16="http://schemas.microsoft.com/office/drawing/2014/main" id="{D523D6C1-8BBE-4E05-AA69-0018874B242C}"/>
              </a:ext>
            </a:extLst>
          </p:cNvPr>
          <p:cNvSpPr txBox="1">
            <a:spLocks/>
          </p:cNvSpPr>
          <p:nvPr/>
        </p:nvSpPr>
        <p:spPr>
          <a:xfrm>
            <a:off x="152400" y="317798"/>
            <a:ext cx="10303981" cy="623574"/>
          </a:xfrm>
          <a:prstGeom prst="rect">
            <a:avLst/>
          </a:prstGeom>
        </p:spPr>
        <p:txBody>
          <a:bodyPr vert="horz" wrap="none" lIns="0" tIns="0" rIns="10800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ln>
                  <a:noFill/>
                </a:ln>
                <a:solidFill>
                  <a:schemeClr val="accent4"/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4B28"/>
                </a:solidFill>
                <a:effectLst/>
                <a:uLnTx/>
                <a:uFillTx/>
                <a:latin typeface="Helvetica LT Std Light" panose="020B0403020202020204" pitchFamily="34" charset="0"/>
              </a:rPr>
              <a:t>EETL- Pioneer Delivered1</a:t>
            </a:r>
            <a:r>
              <a:rPr kumimoji="0" lang="en-US" sz="3000" b="0" i="0" u="none" strike="noStrike" kern="1200" cap="none" spc="0" normalizeH="0" baseline="30000" noProof="0" dirty="0">
                <a:ln>
                  <a:noFill/>
                </a:ln>
                <a:solidFill>
                  <a:srgbClr val="004B28"/>
                </a:solidFill>
                <a:effectLst/>
                <a:uLnTx/>
                <a:uFillTx/>
                <a:latin typeface="Helvetica LT Std Light" panose="020B0403020202020204" pitchFamily="34" charset="0"/>
              </a:rPr>
              <a:t>st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4B28"/>
                </a:solidFill>
                <a:effectLst/>
                <a:uLnTx/>
                <a:uFillTx/>
                <a:latin typeface="Helvetica LT Std Light" panose="020B0403020202020204" pitchFamily="34" charset="0"/>
              </a:rPr>
              <a:t> LNG Terminal 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055F064-84AF-4392-A42D-8895C7B7E258}"/>
              </a:ext>
            </a:extLst>
          </p:cNvPr>
          <p:cNvSpPr txBox="1">
            <a:spLocks/>
          </p:cNvSpPr>
          <p:nvPr/>
        </p:nvSpPr>
        <p:spPr>
          <a:xfrm>
            <a:off x="246184" y="810351"/>
            <a:ext cx="11260016" cy="5776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en-US" sz="2200" b="0" dirty="0">
              <a:latin typeface="Arial Narrow" panose="020B0606020202030204" pitchFamily="34" charset="0"/>
            </a:endParaRPr>
          </a:p>
        </p:txBody>
      </p:sp>
      <p:sp>
        <p:nvSpPr>
          <p:cNvPr id="10" name="Rectangle 31">
            <a:extLst>
              <a:ext uri="{FF2B5EF4-FFF2-40B4-BE49-F238E27FC236}">
                <a16:creationId xmlns:a16="http://schemas.microsoft.com/office/drawing/2014/main" id="{BD4A57FB-6AD8-4504-B7A4-89806608FD9A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852326" y="1046973"/>
            <a:ext cx="7008557" cy="577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002960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Project was commissioned within 330 days – </a:t>
            </a:r>
            <a:r>
              <a:rPr lang="en-US" sz="1400" b="1" dirty="0">
                <a:solidFill>
                  <a:srgbClr val="00B050"/>
                </a:solidFill>
                <a:latin typeface="Century Gothic" panose="020B0502020202020204" pitchFamily="34" charset="0"/>
                <a:ea typeface="ＭＳ Ｐゴシック"/>
              </a:rPr>
              <a:t>one of the fastest in the world</a:t>
            </a:r>
            <a:endParaRPr lang="en-US" sz="1400" dirty="0">
              <a:solidFill>
                <a:srgbClr val="00B05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lvl="1"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002960"/>
              </a:buClr>
              <a:buSzPct val="112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Operations started on March 27</a:t>
            </a:r>
            <a:r>
              <a:rPr lang="en-US" sz="14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th</a:t>
            </a: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, 2015</a:t>
            </a:r>
          </a:p>
          <a:p>
            <a:pPr marL="1587" lvl="1" indent="0"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002960"/>
              </a:buClr>
              <a:buSzPct val="112000"/>
              <a:buNone/>
            </a:pPr>
            <a:endParaRPr lang="en-US" sz="140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lvl="1"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00296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Total project cost: </a:t>
            </a:r>
            <a:r>
              <a:rPr lang="en-US" sz="1400" b="1" dirty="0">
                <a:solidFill>
                  <a:srgbClr val="00B050"/>
                </a:solidFill>
                <a:latin typeface="Century Gothic" panose="020B0502020202020204" pitchFamily="34" charset="0"/>
                <a:ea typeface="ＭＳ Ｐゴシック"/>
              </a:rPr>
              <a:t>USD 122mn</a:t>
            </a:r>
          </a:p>
          <a:p>
            <a:pPr lvl="1"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00296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Project was </a:t>
            </a:r>
            <a:r>
              <a:rPr lang="en-US" sz="1400" b="1" dirty="0">
                <a:solidFill>
                  <a:srgbClr val="00B050"/>
                </a:solidFill>
                <a:latin typeface="Century Gothic" panose="020B0502020202020204" pitchFamily="34" charset="0"/>
                <a:ea typeface="ＭＳ Ｐゴシック"/>
              </a:rPr>
              <a:t>fully funded by equity</a:t>
            </a:r>
          </a:p>
          <a:p>
            <a:pPr marL="1587" lvl="1" indent="0"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002960"/>
              </a:buClr>
              <a:buSzPct val="110000"/>
              <a:buNone/>
            </a:pPr>
            <a:endParaRPr lang="en-US" sz="1400" b="1" dirty="0">
              <a:solidFill>
                <a:srgbClr val="00B05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lvl="1"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002960"/>
              </a:buClr>
            </a:pP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Terminal </a:t>
            </a:r>
            <a:r>
              <a:rPr lang="en-US" sz="1400" b="1" dirty="0">
                <a:solidFill>
                  <a:srgbClr val="00B050"/>
                </a:solidFill>
                <a:latin typeface="Century Gothic" panose="020B0502020202020204" pitchFamily="34" charset="0"/>
                <a:ea typeface="ＭＳ Ｐゴシック"/>
              </a:rPr>
              <a:t>complied with all</a:t>
            </a:r>
            <a:r>
              <a:rPr lang="en-US" sz="1400" b="1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regulatory and international standards </a:t>
            </a:r>
          </a:p>
          <a:p>
            <a:pPr lvl="1"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002960"/>
              </a:buClr>
            </a:pPr>
            <a:r>
              <a:rPr lang="en-US" sz="1400" b="1" dirty="0">
                <a:solidFill>
                  <a:srgbClr val="00B050"/>
                </a:solidFill>
                <a:latin typeface="Century Gothic" panose="020B0502020202020204" pitchFamily="34" charset="0"/>
                <a:ea typeface="ＭＳ Ｐゴシック"/>
              </a:rPr>
              <a:t>Accepted by third party auditors</a:t>
            </a:r>
            <a:r>
              <a:rPr lang="en-US" sz="1400" b="1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of OGRA, PQA and </a:t>
            </a:r>
          </a:p>
          <a:p>
            <a:pPr marL="1587" lvl="1" indent="0"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002960"/>
              </a:buClr>
              <a:buNone/>
            </a:pP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     international LNG majors</a:t>
            </a:r>
          </a:p>
          <a:p>
            <a:pPr lvl="1"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002960"/>
              </a:buClr>
            </a:pPr>
            <a:endParaRPr lang="en-US" sz="140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lvl="1"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002960"/>
              </a:buClr>
            </a:pPr>
            <a:r>
              <a:rPr lang="en-US" sz="1400" b="1" dirty="0">
                <a:solidFill>
                  <a:srgbClr val="00B050"/>
                </a:solidFill>
                <a:latin typeface="Century Gothic" panose="020B0502020202020204" pitchFamily="34" charset="0"/>
                <a:ea typeface="ＭＳ Ｐゴシック"/>
              </a:rPr>
              <a:t>100% risk</a:t>
            </a:r>
            <a:r>
              <a:rPr lang="en-US" sz="1400" b="1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of ensuring timely completion of a strategically important project – USD 1Mn penalty for delay every 3 days</a:t>
            </a:r>
          </a:p>
          <a:p>
            <a:pPr lvl="1"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002960"/>
              </a:buClr>
              <a:buSzPct val="110000"/>
              <a:buFont typeface="Wingdings" panose="05000000000000000000" pitchFamily="2" charset="2"/>
              <a:buChar char="§"/>
            </a:pPr>
            <a:endParaRPr lang="en-US" sz="1400" b="1" dirty="0">
              <a:solidFill>
                <a:srgbClr val="00B05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1587" lvl="1" indent="0"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002960"/>
              </a:buClr>
              <a:buSzPct val="112000"/>
              <a:buNone/>
            </a:pPr>
            <a:endParaRPr lang="en-US" sz="1400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AF0ECC-B766-4A8F-8FFD-CAF844FA8F3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88" y="1003969"/>
            <a:ext cx="640889" cy="822960"/>
          </a:xfrm>
          <a:prstGeom prst="rect">
            <a:avLst/>
          </a:prstGeom>
        </p:spPr>
      </p:pic>
      <p:sp>
        <p:nvSpPr>
          <p:cNvPr id="14" name="Rectangle 31">
            <a:extLst>
              <a:ext uri="{FF2B5EF4-FFF2-40B4-BE49-F238E27FC236}">
                <a16:creationId xmlns:a16="http://schemas.microsoft.com/office/drawing/2014/main" id="{2E9E3221-B32D-4144-9D3B-19C7FD749B1F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529583" y="2826657"/>
            <a:ext cx="4168453" cy="2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just" fontAlgn="base">
              <a:spcBef>
                <a:spcPct val="50000"/>
              </a:spcBef>
              <a:spcAft>
                <a:spcPct val="0"/>
              </a:spcAft>
              <a:buClr>
                <a:srgbClr val="002960"/>
              </a:buClr>
              <a:buSzPct val="110000"/>
              <a:buFont typeface="Wingdings" panose="05000000000000000000" pitchFamily="2" charset="2"/>
              <a:buChar char="§"/>
            </a:pPr>
            <a:endParaRPr lang="en-US" sz="1400" b="1" dirty="0">
              <a:solidFill>
                <a:srgbClr val="00B050"/>
              </a:solidFill>
              <a:ea typeface="ＭＳ Ｐゴシック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5B8EA1D-6DDA-412E-ADF5-054DE3F839C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93" y="2395428"/>
            <a:ext cx="706530" cy="7315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1D95FD-438A-4600-B8EB-C74C21BAB5C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30" y="3661971"/>
            <a:ext cx="692704" cy="7315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D890E06-98CB-46D7-B87C-B86B83E593E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93" y="5247691"/>
            <a:ext cx="731520" cy="92041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D9A7C7-9955-495B-90E1-DCB445A037AC}"/>
              </a:ext>
            </a:extLst>
          </p:cNvPr>
          <p:cNvCxnSpPr>
            <a:cxnSpLocks/>
          </p:cNvCxnSpPr>
          <p:nvPr/>
        </p:nvCxnSpPr>
        <p:spPr>
          <a:xfrm>
            <a:off x="479139" y="6596743"/>
            <a:ext cx="11228447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6F66785-99C4-415F-8135-193FDC3B308D}"/>
              </a:ext>
            </a:extLst>
          </p:cNvPr>
          <p:cNvSpPr/>
          <p:nvPr/>
        </p:nvSpPr>
        <p:spPr>
          <a:xfrm>
            <a:off x="6808709" y="1763330"/>
            <a:ext cx="5120640" cy="311875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prstClr val="white"/>
                </a:solidFill>
                <a:latin typeface="Arial Narrow" panose="020B0606020202030204" pitchFamily="34" charset="0"/>
              </a:rPr>
              <a:t>FSRU by Status and No. of Terminals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006A05F-4FDA-4171-875C-5C902FD5FC05}"/>
              </a:ext>
            </a:extLst>
          </p:cNvPr>
          <p:cNvGrpSpPr/>
          <p:nvPr/>
        </p:nvGrpSpPr>
        <p:grpSpPr>
          <a:xfrm>
            <a:off x="6808709" y="2206763"/>
            <a:ext cx="5213352" cy="2405084"/>
            <a:chOff x="5605731" y="1576990"/>
            <a:chExt cx="6401040" cy="325784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D47B83A-E472-49FC-8712-9C093000C0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4219"/>
            <a:stretch/>
          </p:blipFill>
          <p:spPr>
            <a:xfrm>
              <a:off x="5605731" y="1576990"/>
              <a:ext cx="5966745" cy="320612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96B4308-02BF-4AE7-B791-7B08FA1D19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0631"/>
            <a:stretch/>
          </p:blipFill>
          <p:spPr>
            <a:xfrm>
              <a:off x="11558974" y="1782527"/>
              <a:ext cx="447797" cy="279457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CA663CA-05F9-4336-8C32-1E6C9F183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8196" y="4605234"/>
              <a:ext cx="5746715" cy="229596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9600AF8-4C86-4DA4-AF3A-C0AF8D6DBE6C}"/>
              </a:ext>
            </a:extLst>
          </p:cNvPr>
          <p:cNvSpPr txBox="1"/>
          <p:nvPr/>
        </p:nvSpPr>
        <p:spPr>
          <a:xfrm>
            <a:off x="9063684" y="2356292"/>
            <a:ext cx="1744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EETL Awarded </a:t>
            </a:r>
          </a:p>
          <a:p>
            <a:pPr algn="ctr"/>
            <a:r>
              <a:rPr lang="en-US" sz="1400" b="1" dirty="0"/>
              <a:t>License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E300BC5-B8E9-4AFE-BAEE-74FCFFEF63FE}"/>
              </a:ext>
            </a:extLst>
          </p:cNvPr>
          <p:cNvCxnSpPr/>
          <p:nvPr/>
        </p:nvCxnSpPr>
        <p:spPr>
          <a:xfrm>
            <a:off x="9951569" y="2964879"/>
            <a:ext cx="0" cy="47534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FFA24C1-F57D-4386-9AB0-A3406C21CBEE}"/>
              </a:ext>
            </a:extLst>
          </p:cNvPr>
          <p:cNvSpPr txBox="1"/>
          <p:nvPr/>
        </p:nvSpPr>
        <p:spPr>
          <a:xfrm>
            <a:off x="6822777" y="4688921"/>
            <a:ext cx="17584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Source: IGU</a:t>
            </a:r>
          </a:p>
        </p:txBody>
      </p:sp>
    </p:spTree>
    <p:extLst>
      <p:ext uri="{BB962C8B-B14F-4D97-AF65-F5344CB8AC3E}">
        <p14:creationId xmlns:p14="http://schemas.microsoft.com/office/powerpoint/2010/main" val="3569242712"/>
      </p:ext>
    </p:extLst>
  </p:cSld>
  <p:clrMapOvr>
    <a:masterClrMapping/>
  </p:clrMapOvr>
  <p:transition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sted-image.pdf">
            <a:extLst>
              <a:ext uri="{FF2B5EF4-FFF2-40B4-BE49-F238E27FC236}">
                <a16:creationId xmlns:a16="http://schemas.microsoft.com/office/drawing/2014/main" id="{CE4E2F5A-36A3-4F55-89A8-A8B76D3458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78" r="6477"/>
          <a:stretch/>
        </p:blipFill>
        <p:spPr>
          <a:xfrm>
            <a:off x="-132080" y="531073"/>
            <a:ext cx="12324080" cy="6025593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9" name="Straight Connector 8"/>
          <p:cNvCxnSpPr/>
          <p:nvPr/>
        </p:nvCxnSpPr>
        <p:spPr>
          <a:xfrm>
            <a:off x="685800" y="820516"/>
            <a:ext cx="112014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DEF5C25-08A9-4294-8AE6-C18E5D3297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051" y="74126"/>
            <a:ext cx="1488339" cy="6818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D28F564-6E56-4B7B-89CA-9BC9CE56CC71}"/>
              </a:ext>
            </a:extLst>
          </p:cNvPr>
          <p:cNvSpPr txBox="1"/>
          <p:nvPr/>
        </p:nvSpPr>
        <p:spPr>
          <a:xfrm>
            <a:off x="2312294" y="2434125"/>
            <a:ext cx="26676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 Narrow" panose="020B0606020202030204" pitchFamily="34" charset="0"/>
              </a:rPr>
              <a:t>.</a:t>
            </a:r>
          </a:p>
          <a:p>
            <a:pPr algn="ctr"/>
            <a:r>
              <a:rPr lang="en-US" sz="1100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E01D2033-9B54-4458-9A4A-DF6EB87ACB7D}"/>
              </a:ext>
            </a:extLst>
          </p:cNvPr>
          <p:cNvSpPr txBox="1">
            <a:spLocks/>
          </p:cNvSpPr>
          <p:nvPr/>
        </p:nvSpPr>
        <p:spPr>
          <a:xfrm>
            <a:off x="0" y="-28135"/>
            <a:ext cx="12192000" cy="257591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B8E80ED5-AF93-4FAD-BC28-42C6404F2C72}"/>
              </a:ext>
            </a:extLst>
          </p:cNvPr>
          <p:cNvSpPr txBox="1">
            <a:spLocks/>
          </p:cNvSpPr>
          <p:nvPr/>
        </p:nvSpPr>
        <p:spPr>
          <a:xfrm>
            <a:off x="-10888" y="-6366"/>
            <a:ext cx="12202888" cy="231910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  <a:gradFill flip="none" rotWithShape="1">
            <a:gsLst>
              <a:gs pos="0">
                <a:srgbClr val="59A322"/>
              </a:gs>
              <a:gs pos="84000">
                <a:srgbClr val="004B28"/>
              </a:gs>
            </a:gsLst>
            <a:lin ang="10800000" scaled="1"/>
            <a:tileRect/>
          </a:gradFill>
        </p:spPr>
        <p:txBody>
          <a:bodyPr vert="horz" wrap="square" lIns="360000" tIns="54000" rIns="1800000" bIns="3600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b="0" i="0" kern="1200" smtClean="0">
                <a:solidFill>
                  <a:schemeClr val="bg1"/>
                </a:solidFill>
                <a:effectLst/>
                <a:latin typeface="Helvetica" pitchFamily="2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  <a:lvl2pPr marL="6858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5"/>
              </a:buBlip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2pPr>
            <a:lvl3pPr marL="1080000" indent="-32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6"/>
              </a:buBlip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3pPr>
            <a:lvl4pPr marL="1440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4pPr>
            <a:lvl5pPr marL="1800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29" name="Title 5">
            <a:extLst>
              <a:ext uri="{FF2B5EF4-FFF2-40B4-BE49-F238E27FC236}">
                <a16:creationId xmlns:a16="http://schemas.microsoft.com/office/drawing/2014/main" id="{D523D6C1-8BBE-4E05-AA69-0018874B242C}"/>
              </a:ext>
            </a:extLst>
          </p:cNvPr>
          <p:cNvSpPr txBox="1">
            <a:spLocks/>
          </p:cNvSpPr>
          <p:nvPr/>
        </p:nvSpPr>
        <p:spPr>
          <a:xfrm>
            <a:off x="152400" y="317798"/>
            <a:ext cx="10303981" cy="623574"/>
          </a:xfrm>
          <a:prstGeom prst="rect">
            <a:avLst/>
          </a:prstGeom>
        </p:spPr>
        <p:txBody>
          <a:bodyPr vert="horz" wrap="none" lIns="0" tIns="0" rIns="10800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ln>
                  <a:noFill/>
                </a:ln>
                <a:solidFill>
                  <a:schemeClr val="accent4"/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4B28"/>
                </a:solidFill>
                <a:effectLst/>
                <a:uLnTx/>
                <a:uFillTx/>
                <a:latin typeface="Helvetica LT Std Light" panose="020B0403020202020204" pitchFamily="34" charset="0"/>
              </a:rPr>
              <a:t>EETL Cruising with Success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055F064-84AF-4392-A42D-8895C7B7E258}"/>
              </a:ext>
            </a:extLst>
          </p:cNvPr>
          <p:cNvSpPr txBox="1">
            <a:spLocks/>
          </p:cNvSpPr>
          <p:nvPr/>
        </p:nvSpPr>
        <p:spPr>
          <a:xfrm>
            <a:off x="246184" y="810351"/>
            <a:ext cx="11260016" cy="5776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en-US" sz="2200" b="0" dirty="0">
              <a:latin typeface="Arial Narrow" panose="020B060602020203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D9A7C7-9955-495B-90E1-DCB445A037AC}"/>
              </a:ext>
            </a:extLst>
          </p:cNvPr>
          <p:cNvCxnSpPr>
            <a:cxnSpLocks/>
          </p:cNvCxnSpPr>
          <p:nvPr/>
        </p:nvCxnSpPr>
        <p:spPr>
          <a:xfrm>
            <a:off x="479139" y="6596743"/>
            <a:ext cx="11228447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DB4B940-8CCF-4EDB-8A0A-A4F21210E9FF}"/>
              </a:ext>
            </a:extLst>
          </p:cNvPr>
          <p:cNvSpPr txBox="1"/>
          <p:nvPr/>
        </p:nvSpPr>
        <p:spPr>
          <a:xfrm>
            <a:off x="222853" y="976838"/>
            <a:ext cx="11101337" cy="6035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entury Gothic" panose="020B0502020202020204" pitchFamily="34" charset="0"/>
              </a:rPr>
              <a:t>Regasification Capacity of </a:t>
            </a:r>
            <a:r>
              <a:rPr lang="en-US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4.5 Mn TPA 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0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entury Gothic" panose="020B0502020202020204" pitchFamily="34" charset="0"/>
              </a:rPr>
              <a:t>Handled ~</a:t>
            </a:r>
            <a:r>
              <a:rPr lang="en-US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17 MTPA LNG ( 840 bcf of Gas)</a:t>
            </a:r>
            <a:r>
              <a:rPr lang="en-US" sz="2000" dirty="0">
                <a:latin typeface="Century Gothic" panose="020B0502020202020204" pitchFamily="34" charset="0"/>
              </a:rPr>
              <a:t> in Pakistan, </a:t>
            </a:r>
            <a:r>
              <a:rPr lang="en-US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~75% </a:t>
            </a:r>
            <a:r>
              <a:rPr lang="en-US" sz="2000" dirty="0">
                <a:latin typeface="Century Gothic" panose="020B0502020202020204" pitchFamily="34" charset="0"/>
              </a:rPr>
              <a:t>of LNG in Pakistan since commissioning in 2015- More Gas pumped than Pakistan’s largest gas field (Mari*)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277 Ship-To-Ship </a:t>
            </a:r>
            <a:r>
              <a:rPr lang="en-US" sz="2000" dirty="0">
                <a:latin typeface="Century Gothic" panose="020B0502020202020204" pitchFamily="34" charset="0"/>
              </a:rPr>
              <a:t>successfully &amp; </a:t>
            </a:r>
            <a:r>
              <a:rPr lang="en-US" sz="2000" b="1" dirty="0">
                <a:latin typeface="Century Gothic" panose="020B0502020202020204" pitchFamily="34" charset="0"/>
              </a:rPr>
              <a:t>safely</a:t>
            </a:r>
            <a:r>
              <a:rPr lang="en-US" sz="2000" dirty="0">
                <a:latin typeface="Century Gothic" panose="020B0502020202020204" pitchFamily="34" charset="0"/>
              </a:rPr>
              <a:t> done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0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entury Gothic" panose="020B0502020202020204" pitchFamily="34" charset="0"/>
              </a:rPr>
              <a:t>High Service Factor of </a:t>
            </a:r>
            <a:r>
              <a:rPr lang="en-US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97.8% </a:t>
            </a:r>
            <a:r>
              <a:rPr lang="en-US" sz="2000" dirty="0">
                <a:latin typeface="Century Gothic" panose="020B0502020202020204" pitchFamily="34" charset="0"/>
              </a:rPr>
              <a:t>since commissioning</a:t>
            </a:r>
            <a:endParaRPr lang="en-US" sz="20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Zero Safety incident </a:t>
            </a:r>
            <a:r>
              <a:rPr lang="en-US" sz="2000" dirty="0">
                <a:latin typeface="Century Gothic" panose="020B0502020202020204" pitchFamily="34" charset="0"/>
              </a:rPr>
              <a:t>since commissioning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EF2F47-F9F7-4BB3-A242-28E49B4CCF53}"/>
              </a:ext>
            </a:extLst>
          </p:cNvPr>
          <p:cNvSpPr txBox="1"/>
          <p:nvPr/>
        </p:nvSpPr>
        <p:spPr>
          <a:xfrm>
            <a:off x="479139" y="6203853"/>
            <a:ext cx="6470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*Adjusted for calorific value </a:t>
            </a:r>
          </a:p>
        </p:txBody>
      </p:sp>
    </p:spTree>
    <p:extLst>
      <p:ext uri="{BB962C8B-B14F-4D97-AF65-F5344CB8AC3E}">
        <p14:creationId xmlns:p14="http://schemas.microsoft.com/office/powerpoint/2010/main" val="3595569685"/>
      </p:ext>
    </p:extLst>
  </p:cSld>
  <p:clrMapOvr>
    <a:masterClrMapping/>
  </p:clrMapOvr>
  <p:transition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73" r="1543" b="4"/>
          <a:stretch/>
        </p:blipFill>
        <p:spPr bwMode="auto">
          <a:xfrm>
            <a:off x="7967351" y="-1"/>
            <a:ext cx="4224651" cy="3346705"/>
          </a:xfrm>
          <a:custGeom>
            <a:avLst/>
            <a:gdLst>
              <a:gd name="connsiteX0" fmla="*/ 1549963 w 4224651"/>
              <a:gd name="connsiteY0" fmla="*/ 0 h 3346705"/>
              <a:gd name="connsiteX1" fmla="*/ 1555540 w 4224651"/>
              <a:gd name="connsiteY1" fmla="*/ 0 h 3346705"/>
              <a:gd name="connsiteX2" fmla="*/ 2621768 w 4224651"/>
              <a:gd name="connsiteY2" fmla="*/ 0 h 3346705"/>
              <a:gd name="connsiteX3" fmla="*/ 4224651 w 4224651"/>
              <a:gd name="connsiteY3" fmla="*/ 0 h 3346705"/>
              <a:gd name="connsiteX4" fmla="*/ 4224651 w 4224651"/>
              <a:gd name="connsiteY4" fmla="*/ 3346705 h 3346705"/>
              <a:gd name="connsiteX5" fmla="*/ 0 w 4224651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465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224651" y="0"/>
                </a:lnTo>
                <a:lnTo>
                  <a:pt x="4224651" y="3346705"/>
                </a:lnTo>
                <a:lnTo>
                  <a:pt x="0" y="334670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780" r="-2" b="27157"/>
          <a:stretch/>
        </p:blipFill>
        <p:spPr>
          <a:xfrm>
            <a:off x="4493435" y="243"/>
            <a:ext cx="7698564" cy="3346705"/>
          </a:xfrm>
          <a:custGeom>
            <a:avLst/>
            <a:gdLst>
              <a:gd name="connsiteX0" fmla="*/ 1549963 w 7698564"/>
              <a:gd name="connsiteY0" fmla="*/ 0 h 3346705"/>
              <a:gd name="connsiteX1" fmla="*/ 1555540 w 7698564"/>
              <a:gd name="connsiteY1" fmla="*/ 0 h 3346705"/>
              <a:gd name="connsiteX2" fmla="*/ 2621768 w 7698564"/>
              <a:gd name="connsiteY2" fmla="*/ 0 h 3346705"/>
              <a:gd name="connsiteX3" fmla="*/ 4832507 w 7698564"/>
              <a:gd name="connsiteY3" fmla="*/ 0 h 3346705"/>
              <a:gd name="connsiteX4" fmla="*/ 3282657 w 7698564"/>
              <a:gd name="connsiteY4" fmla="*/ 3346461 h 3346705"/>
              <a:gd name="connsiteX5" fmla="*/ 7698564 w 7698564"/>
              <a:gd name="connsiteY5" fmla="*/ 3346461 h 3346705"/>
              <a:gd name="connsiteX6" fmla="*/ 7698564 w 7698564"/>
              <a:gd name="connsiteY6" fmla="*/ 3346705 h 3346705"/>
              <a:gd name="connsiteX7" fmla="*/ 0 w 7698564"/>
              <a:gd name="connsiteY7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832507" y="0"/>
                </a:lnTo>
                <a:lnTo>
                  <a:pt x="3282657" y="3346461"/>
                </a:lnTo>
                <a:lnTo>
                  <a:pt x="7698564" y="3346461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60" r="-3" b="18414"/>
          <a:stretch/>
        </p:blipFill>
        <p:spPr>
          <a:xfrm>
            <a:off x="20" y="10"/>
            <a:ext cx="5859777" cy="3346695"/>
          </a:xfrm>
          <a:custGeom>
            <a:avLst/>
            <a:gdLst>
              <a:gd name="connsiteX0" fmla="*/ 0 w 5859797"/>
              <a:gd name="connsiteY0" fmla="*/ 0 h 3346705"/>
              <a:gd name="connsiteX1" fmla="*/ 5859797 w 5859797"/>
              <a:gd name="connsiteY1" fmla="*/ 0 h 3346705"/>
              <a:gd name="connsiteX2" fmla="*/ 4309834 w 5859797"/>
              <a:gd name="connsiteY2" fmla="*/ 3346705 h 3346705"/>
              <a:gd name="connsiteX3" fmla="*/ 4304257 w 5859797"/>
              <a:gd name="connsiteY3" fmla="*/ 3346705 h 3346705"/>
              <a:gd name="connsiteX4" fmla="*/ 3238029 w 5859797"/>
              <a:gd name="connsiteY4" fmla="*/ 3346705 h 3346705"/>
              <a:gd name="connsiteX5" fmla="*/ 0 w 5859797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743" r="2" b="2987"/>
          <a:stretch/>
        </p:blipFill>
        <p:spPr>
          <a:xfrm>
            <a:off x="6350090" y="3511295"/>
            <a:ext cx="5841911" cy="3346705"/>
          </a:xfrm>
          <a:custGeom>
            <a:avLst/>
            <a:gdLst>
              <a:gd name="connsiteX0" fmla="*/ 1549963 w 5841911"/>
              <a:gd name="connsiteY0" fmla="*/ 0 h 3346705"/>
              <a:gd name="connsiteX1" fmla="*/ 1555540 w 5841911"/>
              <a:gd name="connsiteY1" fmla="*/ 0 h 3346705"/>
              <a:gd name="connsiteX2" fmla="*/ 2621768 w 5841911"/>
              <a:gd name="connsiteY2" fmla="*/ 0 h 3346705"/>
              <a:gd name="connsiteX3" fmla="*/ 5841911 w 5841911"/>
              <a:gd name="connsiteY3" fmla="*/ 0 h 3346705"/>
              <a:gd name="connsiteX4" fmla="*/ 5841911 w 5841911"/>
              <a:gd name="connsiteY4" fmla="*/ 3346705 h 3346705"/>
              <a:gd name="connsiteX5" fmla="*/ 0 w 5841911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Image result for engro elengy">
            <a:extLst>
              <a:ext uri="{FF2B5EF4-FFF2-40B4-BE49-F238E27FC236}">
                <a16:creationId xmlns:a16="http://schemas.microsoft.com/office/drawing/2014/main" id="{614AD043-D7D6-4340-9F8C-1837282716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61"/>
          <a:stretch/>
        </p:blipFill>
        <p:spPr bwMode="auto">
          <a:xfrm>
            <a:off x="-1" y="3539430"/>
            <a:ext cx="7698564" cy="3346705"/>
          </a:xfrm>
          <a:custGeom>
            <a:avLst/>
            <a:gdLst>
              <a:gd name="connsiteX0" fmla="*/ 0 w 7698564"/>
              <a:gd name="connsiteY0" fmla="*/ 0 h 3346705"/>
              <a:gd name="connsiteX1" fmla="*/ 7698564 w 7698564"/>
              <a:gd name="connsiteY1" fmla="*/ 0 h 3346705"/>
              <a:gd name="connsiteX2" fmla="*/ 6148601 w 7698564"/>
              <a:gd name="connsiteY2" fmla="*/ 3346705 h 3346705"/>
              <a:gd name="connsiteX3" fmla="*/ 6143024 w 7698564"/>
              <a:gd name="connsiteY3" fmla="*/ 3346705 h 3346705"/>
              <a:gd name="connsiteX4" fmla="*/ 5076796 w 7698564"/>
              <a:gd name="connsiteY4" fmla="*/ 3346705 h 3346705"/>
              <a:gd name="connsiteX5" fmla="*/ 1246924 w 7698564"/>
              <a:gd name="connsiteY5" fmla="*/ 3346705 h 3346705"/>
              <a:gd name="connsiteX6" fmla="*/ 1246924 w 7698564"/>
              <a:gd name="connsiteY6" fmla="*/ 3346226 h 3346705"/>
              <a:gd name="connsiteX7" fmla="*/ 0 w 7698564"/>
              <a:gd name="connsiteY7" fmla="*/ 3346226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874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685800" y="820516"/>
            <a:ext cx="112014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DEF5C25-08A9-4294-8AE6-C18E5D3297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051" y="74126"/>
            <a:ext cx="1488339" cy="6818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D28F564-6E56-4B7B-89CA-9BC9CE56CC71}"/>
              </a:ext>
            </a:extLst>
          </p:cNvPr>
          <p:cNvSpPr txBox="1"/>
          <p:nvPr/>
        </p:nvSpPr>
        <p:spPr>
          <a:xfrm>
            <a:off x="2312294" y="2434125"/>
            <a:ext cx="26676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 Narrow" panose="020B0606020202030204" pitchFamily="34" charset="0"/>
              </a:rPr>
              <a:t>.</a:t>
            </a:r>
          </a:p>
          <a:p>
            <a:pPr algn="ctr"/>
            <a:r>
              <a:rPr lang="en-US" sz="1100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E01D2033-9B54-4458-9A4A-DF6EB87ACB7D}"/>
              </a:ext>
            </a:extLst>
          </p:cNvPr>
          <p:cNvSpPr txBox="1">
            <a:spLocks/>
          </p:cNvSpPr>
          <p:nvPr/>
        </p:nvSpPr>
        <p:spPr>
          <a:xfrm>
            <a:off x="0" y="-28135"/>
            <a:ext cx="12192000" cy="257591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B8E80ED5-AF93-4FAD-BC28-42C6404F2C72}"/>
              </a:ext>
            </a:extLst>
          </p:cNvPr>
          <p:cNvSpPr txBox="1">
            <a:spLocks/>
          </p:cNvSpPr>
          <p:nvPr/>
        </p:nvSpPr>
        <p:spPr>
          <a:xfrm>
            <a:off x="-10888" y="-6366"/>
            <a:ext cx="12202888" cy="231910"/>
          </a:xfrm>
          <a:custGeom>
            <a:avLst/>
            <a:gdLst>
              <a:gd name="connsiteX0" fmla="*/ 0 w 12192000"/>
              <a:gd name="connsiteY0" fmla="*/ 0 h 257591"/>
              <a:gd name="connsiteX1" fmla="*/ 12192000 w 12192000"/>
              <a:gd name="connsiteY1" fmla="*/ 0 h 257591"/>
              <a:gd name="connsiteX2" fmla="*/ 12192000 w 12192000"/>
              <a:gd name="connsiteY2" fmla="*/ 257591 h 257591"/>
              <a:gd name="connsiteX3" fmla="*/ 11745653 w 12192000"/>
              <a:gd name="connsiteY3" fmla="*/ 257591 h 257591"/>
              <a:gd name="connsiteX4" fmla="*/ 11668972 w 12192000"/>
              <a:gd name="connsiteY4" fmla="*/ 202860 h 257591"/>
              <a:gd name="connsiteX5" fmla="*/ 11388422 w 12192000"/>
              <a:gd name="connsiteY5" fmla="*/ 8517 h 257591"/>
              <a:gd name="connsiteX6" fmla="*/ 10768436 w 12192000"/>
              <a:gd name="connsiteY6" fmla="*/ 251510 h 257591"/>
              <a:gd name="connsiteX7" fmla="*/ 10759510 w 12192000"/>
              <a:gd name="connsiteY7" fmla="*/ 257591 h 257591"/>
              <a:gd name="connsiteX8" fmla="*/ 0 w 12192000"/>
              <a:gd name="connsiteY8" fmla="*/ 257591 h 25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7591">
                <a:moveTo>
                  <a:pt x="0" y="0"/>
                </a:moveTo>
                <a:lnTo>
                  <a:pt x="12192000" y="0"/>
                </a:lnTo>
                <a:lnTo>
                  <a:pt x="12192000" y="257591"/>
                </a:lnTo>
                <a:lnTo>
                  <a:pt x="11745653" y="257591"/>
                </a:lnTo>
                <a:lnTo>
                  <a:pt x="11668972" y="202860"/>
                </a:lnTo>
                <a:cubicBezTo>
                  <a:pt x="11519136" y="96843"/>
                  <a:pt x="11388422" y="8517"/>
                  <a:pt x="11388422" y="8517"/>
                </a:cubicBezTo>
                <a:cubicBezTo>
                  <a:pt x="11055605" y="70824"/>
                  <a:pt x="10821710" y="216152"/>
                  <a:pt x="10768436" y="251510"/>
                </a:cubicBezTo>
                <a:lnTo>
                  <a:pt x="10759510" y="257591"/>
                </a:lnTo>
                <a:lnTo>
                  <a:pt x="0" y="257591"/>
                </a:lnTo>
                <a:close/>
              </a:path>
            </a:pathLst>
          </a:custGeom>
          <a:gradFill flip="none" rotWithShape="1">
            <a:gsLst>
              <a:gs pos="0">
                <a:srgbClr val="59A322"/>
              </a:gs>
              <a:gs pos="84000">
                <a:srgbClr val="004B28"/>
              </a:gs>
            </a:gsLst>
            <a:lin ang="10800000" scaled="1"/>
            <a:tileRect/>
          </a:gradFill>
        </p:spPr>
        <p:txBody>
          <a:bodyPr vert="horz" wrap="square" lIns="360000" tIns="54000" rIns="1800000" bIns="3600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b="0" i="0" kern="1200" smtClean="0">
                <a:solidFill>
                  <a:schemeClr val="bg1"/>
                </a:solidFill>
                <a:effectLst/>
                <a:latin typeface="Helvetica" pitchFamily="2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  <a:lvl2pPr marL="6858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2pPr>
            <a:lvl3pPr marL="1080000" indent="-32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5"/>
              </a:buBlip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3pPr>
            <a:lvl4pPr marL="1440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4pPr>
            <a:lvl5pPr marL="1800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29" name="Title 5">
            <a:extLst>
              <a:ext uri="{FF2B5EF4-FFF2-40B4-BE49-F238E27FC236}">
                <a16:creationId xmlns:a16="http://schemas.microsoft.com/office/drawing/2014/main" id="{D523D6C1-8BBE-4E05-AA69-0018874B242C}"/>
              </a:ext>
            </a:extLst>
          </p:cNvPr>
          <p:cNvSpPr txBox="1">
            <a:spLocks/>
          </p:cNvSpPr>
          <p:nvPr/>
        </p:nvSpPr>
        <p:spPr>
          <a:xfrm>
            <a:off x="152400" y="317798"/>
            <a:ext cx="10303981" cy="623574"/>
          </a:xfrm>
          <a:prstGeom prst="rect">
            <a:avLst/>
          </a:prstGeom>
        </p:spPr>
        <p:txBody>
          <a:bodyPr vert="horz" wrap="none" lIns="0" tIns="0" rIns="10800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ln>
                  <a:noFill/>
                </a:ln>
                <a:solidFill>
                  <a:schemeClr val="accent4"/>
                </a:solidFill>
                <a:latin typeface="Helvetica LT Std Light" panose="020B0403020202020204" pitchFamily="34" charset="0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4B28"/>
                </a:solidFill>
                <a:effectLst/>
                <a:uLnTx/>
                <a:uFillTx/>
                <a:latin typeface="Helvetica LT Std Light" panose="020B0403020202020204" pitchFamily="34" charset="0"/>
              </a:rPr>
              <a:t>The 1</a:t>
            </a:r>
            <a:r>
              <a:rPr kumimoji="0" lang="en-US" sz="3000" b="0" i="0" u="none" strike="noStrike" kern="1200" cap="none" spc="0" normalizeH="0" baseline="30000" noProof="0" dirty="0">
                <a:ln>
                  <a:noFill/>
                </a:ln>
                <a:solidFill>
                  <a:srgbClr val="004B28"/>
                </a:solidFill>
                <a:effectLst/>
                <a:uLnTx/>
                <a:uFillTx/>
                <a:latin typeface="Helvetica LT Std Light" panose="020B0403020202020204" pitchFamily="34" charset="0"/>
              </a:rPr>
              <a:t>st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4B28"/>
                </a:solidFill>
                <a:effectLst/>
                <a:uLnTx/>
                <a:uFillTx/>
                <a:latin typeface="Helvetica LT Std Light" panose="020B0403020202020204" pitchFamily="34" charset="0"/>
              </a:rPr>
              <a:t> LNG terminal was an Enabler…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055F064-84AF-4392-A42D-8895C7B7E258}"/>
              </a:ext>
            </a:extLst>
          </p:cNvPr>
          <p:cNvSpPr txBox="1">
            <a:spLocks/>
          </p:cNvSpPr>
          <p:nvPr/>
        </p:nvSpPr>
        <p:spPr>
          <a:xfrm>
            <a:off x="246184" y="810351"/>
            <a:ext cx="11260016" cy="5776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en-US" sz="2200" b="0" dirty="0">
              <a:latin typeface="Arial Narrow" panose="020B060602020203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D9A7C7-9955-495B-90E1-DCB445A037AC}"/>
              </a:ext>
            </a:extLst>
          </p:cNvPr>
          <p:cNvCxnSpPr>
            <a:cxnSpLocks/>
          </p:cNvCxnSpPr>
          <p:nvPr/>
        </p:nvCxnSpPr>
        <p:spPr>
          <a:xfrm>
            <a:off x="479139" y="6596743"/>
            <a:ext cx="11228447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89B8FC0-F91F-473F-963E-0D20464519BE}"/>
              </a:ext>
            </a:extLst>
          </p:cNvPr>
          <p:cNvSpPr txBox="1"/>
          <p:nvPr/>
        </p:nvSpPr>
        <p:spPr>
          <a:xfrm>
            <a:off x="398584" y="976044"/>
            <a:ext cx="6888958" cy="4817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New Gas Pipeline built for RLNG Transmission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Brought Capacity of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</a:rPr>
              <a:t>+</a:t>
            </a:r>
            <a:r>
              <a:rPr lang="en-US" b="1" dirty="0">
                <a:solidFill>
                  <a:srgbClr val="2FA375"/>
                </a:solidFill>
                <a:latin typeface="Century Gothic" panose="020B0502020202020204" pitchFamily="34" charset="0"/>
              </a:rPr>
              <a:t>3.6 GW</a:t>
            </a:r>
            <a:r>
              <a:rPr lang="en-US" dirty="0">
                <a:latin typeface="Century Gothic" panose="020B0502020202020204" pitchFamily="34" charset="0"/>
              </a:rPr>
              <a:t> dedicated RLNG Powerplants online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Used as mix fuel in reviving power Capacity of </a:t>
            </a:r>
            <a:r>
              <a:rPr lang="en-US" b="1" dirty="0">
                <a:solidFill>
                  <a:srgbClr val="2FA375"/>
                </a:solidFill>
                <a:latin typeface="Century Gothic" panose="020B0502020202020204" pitchFamily="34" charset="0"/>
              </a:rPr>
              <a:t>3.5 GW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LNG Sales Purchase agreements signed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Opening up of LNG Market for future LNG Terminals and LNG based projects 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83BB468-CC43-4C60-A177-655FDF6C6C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487363"/>
              </p:ext>
            </p:extLst>
          </p:nvPr>
        </p:nvGraphicFramePr>
        <p:xfrm>
          <a:off x="7287542" y="1492661"/>
          <a:ext cx="4906664" cy="3196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E978A77B-612F-412B-B652-F0B194B7D873}"/>
              </a:ext>
            </a:extLst>
          </p:cNvPr>
          <p:cNvSpPr/>
          <p:nvPr/>
        </p:nvSpPr>
        <p:spPr>
          <a:xfrm>
            <a:off x="7287542" y="1063156"/>
            <a:ext cx="4663440" cy="311875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Pakistan </a:t>
            </a:r>
            <a:r>
              <a:rPr lang="en-US" sz="1600" b="1" kern="0" dirty="0">
                <a:solidFill>
                  <a:prstClr val="white"/>
                </a:solidFill>
                <a:latin typeface="Arial Narrow" panose="020B0606020202030204" pitchFamily="34" charset="0"/>
              </a:rPr>
              <a:t>RLNG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Consumption</a:t>
            </a:r>
            <a:r>
              <a:rPr lang="en-US" sz="1600" b="1" kern="0" dirty="0">
                <a:solidFill>
                  <a:prstClr val="white"/>
                </a:solidFill>
                <a:latin typeface="Arial Narrow" panose="020B0606020202030204" pitchFamily="34" charset="0"/>
              </a:rPr>
              <a:t>- Sector Wise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396765"/>
      </p:ext>
    </p:extLst>
  </p:cSld>
  <p:clrMapOvr>
    <a:masterClrMapping/>
  </p:clrMapOvr>
  <p:transition>
    <p:strips dir="r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Z5Y_AziRkejZwvvvIJWR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Z5Y_AziRkejZwvvvIJWR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ro slides templates">
  <a:themeElements>
    <a:clrScheme name="engro">
      <a:dk1>
        <a:srgbClr val="000000"/>
      </a:dk1>
      <a:lt1>
        <a:srgbClr val="FFFFFF"/>
      </a:lt1>
      <a:dk2>
        <a:srgbClr val="9E9B9D"/>
      </a:dk2>
      <a:lt2>
        <a:srgbClr val="E7E6E6"/>
      </a:lt2>
      <a:accent1>
        <a:srgbClr val="519324"/>
      </a:accent1>
      <a:accent2>
        <a:srgbClr val="59A322"/>
      </a:accent2>
      <a:accent3>
        <a:srgbClr val="91C16B"/>
      </a:accent3>
      <a:accent4>
        <a:srgbClr val="004B28"/>
      </a:accent4>
      <a:accent5>
        <a:srgbClr val="008F54"/>
      </a:accent5>
      <a:accent6>
        <a:srgbClr val="2FA375"/>
      </a:accent6>
      <a:hlink>
        <a:srgbClr val="008F54"/>
      </a:hlink>
      <a:folHlink>
        <a:srgbClr val="008F55"/>
      </a:folHlink>
    </a:clrScheme>
    <a:fontScheme name="engro fonts">
      <a:majorFont>
        <a:latin typeface="Helvetica LT Std Light"/>
        <a:ea typeface=""/>
        <a:cs typeface="Helvetica LT Std Light"/>
      </a:majorFont>
      <a:minorFont>
        <a:latin typeface="Helvetica LT Std"/>
        <a:ea typeface=""/>
        <a:cs typeface="Helvetica LT St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4631</TotalTime>
  <Words>1942</Words>
  <Application>Microsoft Office PowerPoint</Application>
  <PresentationFormat>Widescreen</PresentationFormat>
  <Paragraphs>321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Arial Narrow</vt:lpstr>
      <vt:lpstr>Calibri</vt:lpstr>
      <vt:lpstr>Calibri Light</vt:lpstr>
      <vt:lpstr>Century Gothic</vt:lpstr>
      <vt:lpstr>Courier New</vt:lpstr>
      <vt:lpstr>Helvetica</vt:lpstr>
      <vt:lpstr>Helvetica LT Std</vt:lpstr>
      <vt:lpstr>Helvetica LT Std Light</vt:lpstr>
      <vt:lpstr>Wingdings</vt:lpstr>
      <vt:lpstr>Office Theme</vt:lpstr>
      <vt:lpstr>engro slides templates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 Hussain</dc:creator>
  <cp:lastModifiedBy>Arif Hussain</cp:lastModifiedBy>
  <cp:revision>29</cp:revision>
  <cp:lastPrinted>2020-01-29T10:40:21Z</cp:lastPrinted>
  <dcterms:created xsi:type="dcterms:W3CDTF">2020-01-28T13:55:14Z</dcterms:created>
  <dcterms:modified xsi:type="dcterms:W3CDTF">2020-02-01T10:15:02Z</dcterms:modified>
</cp:coreProperties>
</file>