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3" r:id="rId3"/>
    <p:sldId id="258" r:id="rId4"/>
    <p:sldId id="331" r:id="rId5"/>
    <p:sldId id="397" r:id="rId6"/>
    <p:sldId id="400" r:id="rId7"/>
    <p:sldId id="280" r:id="rId8"/>
    <p:sldId id="281" r:id="rId9"/>
    <p:sldId id="337" r:id="rId10"/>
    <p:sldId id="335" r:id="rId11"/>
    <p:sldId id="336" r:id="rId12"/>
    <p:sldId id="338" r:id="rId13"/>
    <p:sldId id="398" r:id="rId14"/>
    <p:sldId id="283" r:id="rId15"/>
    <p:sldId id="284" r:id="rId16"/>
    <p:sldId id="285" r:id="rId17"/>
    <p:sldId id="341" r:id="rId18"/>
    <p:sldId id="364" r:id="rId19"/>
    <p:sldId id="385" r:id="rId20"/>
    <p:sldId id="384" r:id="rId21"/>
    <p:sldId id="369" r:id="rId22"/>
    <p:sldId id="375" r:id="rId23"/>
    <p:sldId id="380" r:id="rId24"/>
    <p:sldId id="377" r:id="rId25"/>
    <p:sldId id="413" r:id="rId26"/>
    <p:sldId id="415" r:id="rId27"/>
    <p:sldId id="374" r:id="rId28"/>
    <p:sldId id="416" r:id="rId29"/>
    <p:sldId id="382" r:id="rId30"/>
    <p:sldId id="310" r:id="rId31"/>
    <p:sldId id="286" r:id="rId32"/>
    <p:sldId id="402" r:id="rId33"/>
    <p:sldId id="260" r:id="rId34"/>
    <p:sldId id="267" r:id="rId35"/>
    <p:sldId id="257" r:id="rId36"/>
    <p:sldId id="309" r:id="rId37"/>
    <p:sldId id="264" r:id="rId38"/>
    <p:sldId id="265" r:id="rId39"/>
    <p:sldId id="387" r:id="rId40"/>
    <p:sldId id="308" r:id="rId41"/>
    <p:sldId id="365" r:id="rId42"/>
    <p:sldId id="293" r:id="rId43"/>
    <p:sldId id="305" r:id="rId44"/>
    <p:sldId id="315" r:id="rId45"/>
    <p:sldId id="418" r:id="rId46"/>
    <p:sldId id="301" r:id="rId47"/>
    <p:sldId id="276" r:id="rId48"/>
    <p:sldId id="299" r:id="rId49"/>
    <p:sldId id="389" r:id="rId50"/>
    <p:sldId id="295" r:id="rId51"/>
    <p:sldId id="296" r:id="rId52"/>
    <p:sldId id="317" r:id="rId53"/>
    <p:sldId id="318" r:id="rId54"/>
    <p:sldId id="326" r:id="rId55"/>
    <p:sldId id="330" r:id="rId56"/>
    <p:sldId id="395" r:id="rId57"/>
    <p:sldId id="396" r:id="rId58"/>
    <p:sldId id="409" r:id="rId59"/>
    <p:sldId id="411" r:id="rId60"/>
    <p:sldId id="390" r:id="rId61"/>
    <p:sldId id="381" r:id="rId62"/>
    <p:sldId id="391" r:id="rId63"/>
    <p:sldId id="358" r:id="rId64"/>
    <p:sldId id="359" r:id="rId65"/>
    <p:sldId id="392" r:id="rId66"/>
    <p:sldId id="393" r:id="rId67"/>
    <p:sldId id="394" r:id="rId68"/>
    <p:sldId id="403" r:id="rId69"/>
    <p:sldId id="404" r:id="rId70"/>
    <p:sldId id="405" r:id="rId71"/>
    <p:sldId id="406" r:id="rId72"/>
    <p:sldId id="407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455" y="-1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BioFuels</a:t>
            </a:r>
            <a:r>
              <a:rPr lang="en-US" dirty="0" smtClean="0"/>
              <a:t>-Why?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21336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Syed</a:t>
            </a:r>
            <a:r>
              <a:rPr lang="en-US" dirty="0" smtClean="0"/>
              <a:t> </a:t>
            </a:r>
            <a:r>
              <a:rPr lang="en-US" dirty="0" err="1" smtClean="0"/>
              <a:t>Akhtar</a:t>
            </a:r>
            <a:r>
              <a:rPr lang="en-US" dirty="0" smtClean="0"/>
              <a:t> Ali</a:t>
            </a:r>
          </a:p>
          <a:p>
            <a:r>
              <a:rPr lang="en-US" dirty="0" smtClean="0"/>
              <a:t>Conference organized by  Petroleum Division-Islamabad</a:t>
            </a:r>
          </a:p>
          <a:p>
            <a:r>
              <a:rPr lang="en-US" dirty="0" smtClean="0"/>
              <a:t>Feb,3</a:t>
            </a:r>
            <a:r>
              <a:rPr lang="en-US" baseline="30000" dirty="0" smtClean="0"/>
              <a:t>rd</a:t>
            </a:r>
            <a:r>
              <a:rPr lang="en-US" dirty="0" smtClean="0"/>
              <a:t>,2020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8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111125"/>
            <a:ext cx="5143500" cy="663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" y="123825"/>
            <a:ext cx="8820150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52394"/>
            <a:ext cx="4876800" cy="375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0"/>
            <a:ext cx="4495800" cy="677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Feed  Stocks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b="1" u="sng" dirty="0" err="1" smtClean="0"/>
              <a:t>BioEthanol</a:t>
            </a:r>
            <a:endParaRPr lang="en-US" b="1" u="sng" dirty="0" smtClean="0"/>
          </a:p>
          <a:p>
            <a:r>
              <a:rPr lang="en-US" dirty="0" smtClean="0"/>
              <a:t>Wheat, </a:t>
            </a:r>
            <a:r>
              <a:rPr lang="en-US" dirty="0" err="1" smtClean="0"/>
              <a:t>Barley,Corn,Rye,Sugar</a:t>
            </a:r>
            <a:endParaRPr lang="en-US" dirty="0" smtClean="0"/>
          </a:p>
          <a:p>
            <a:r>
              <a:rPr lang="en-US" dirty="0" smtClean="0"/>
              <a:t>Waste, Cellulosic Biomass</a:t>
            </a:r>
          </a:p>
          <a:p>
            <a:r>
              <a:rPr lang="en-US" b="1" u="sng" dirty="0" smtClean="0"/>
              <a:t>Bio-Diesel</a:t>
            </a:r>
          </a:p>
          <a:p>
            <a:r>
              <a:rPr lang="en-US" dirty="0" smtClean="0"/>
              <a:t>Rapeseed, Palm Oil, Soybean,Jatropha,Animal Fat, Chicken fat</a:t>
            </a:r>
          </a:p>
          <a:p>
            <a:r>
              <a:rPr lang="en-US" dirty="0" smtClean="0"/>
              <a:t>Waste, Used Cooking Oil(UCO),Poultry waste, Slaughterhouse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Crop Waste</a:t>
            </a:r>
          </a:p>
          <a:p>
            <a:r>
              <a:rPr lang="en-US" dirty="0" smtClean="0"/>
              <a:t>Poultry Waste</a:t>
            </a:r>
          </a:p>
          <a:p>
            <a:r>
              <a:rPr lang="en-US" dirty="0" smtClean="0"/>
              <a:t>Slaughter  house waste</a:t>
            </a:r>
          </a:p>
          <a:p>
            <a:r>
              <a:rPr lang="en-US" dirty="0" smtClean="0"/>
              <a:t>Dairy Waste</a:t>
            </a:r>
          </a:p>
          <a:p>
            <a:r>
              <a:rPr lang="en-US" dirty="0" smtClean="0"/>
              <a:t>Animal Dung</a:t>
            </a:r>
          </a:p>
          <a:p>
            <a:r>
              <a:rPr lang="en-US" dirty="0" smtClean="0"/>
              <a:t>Human Waste</a:t>
            </a:r>
          </a:p>
          <a:p>
            <a:r>
              <a:rPr lang="en-US" dirty="0" smtClean="0"/>
              <a:t>Food waste and MSW</a:t>
            </a:r>
          </a:p>
          <a:p>
            <a:r>
              <a:rPr lang="en-US" dirty="0" smtClean="0"/>
              <a:t>Agro-industrial waste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Crop and agro-industrial Waste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 smtClean="0"/>
              <a:t>Wheat Straw and Husk</a:t>
            </a:r>
          </a:p>
          <a:p>
            <a:r>
              <a:rPr lang="en-US" dirty="0" smtClean="0"/>
              <a:t>Rice  Husk and Stubble</a:t>
            </a:r>
          </a:p>
          <a:p>
            <a:r>
              <a:rPr lang="en-US" dirty="0" smtClean="0"/>
              <a:t>Sugar cane; tops and leaves;bagasse, Press mud; Molasses; Vinasse</a:t>
            </a:r>
          </a:p>
          <a:p>
            <a:r>
              <a:rPr lang="en-US" dirty="0" smtClean="0"/>
              <a:t>Cotton seed; Cotton Stalk etc</a:t>
            </a:r>
          </a:p>
          <a:p>
            <a:r>
              <a:rPr lang="en-US" dirty="0" smtClean="0"/>
              <a:t>Cellulosic crop material</a:t>
            </a:r>
          </a:p>
          <a:p>
            <a:r>
              <a:rPr lang="en-US" dirty="0" smtClean="0"/>
              <a:t>Corn Cob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067800" cy="6787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0492"/>
            <a:ext cx="9067800" cy="6998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 Ethanol Ready Capability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Ethanol Exports=653,443 Tons;425 Mn USD</a:t>
            </a:r>
          </a:p>
          <a:p>
            <a:r>
              <a:rPr lang="en-US" dirty="0" smtClean="0"/>
              <a:t>Gasoline Consumption=7 Mn Tons</a:t>
            </a:r>
          </a:p>
          <a:p>
            <a:r>
              <a:rPr lang="en-US" dirty="0" smtClean="0"/>
              <a:t>% Blend Possible=8.7 %</a:t>
            </a:r>
          </a:p>
          <a:p>
            <a:r>
              <a:rPr lang="en-US" dirty="0" smtClean="0"/>
              <a:t>Immediate Target=5%</a:t>
            </a:r>
          </a:p>
          <a:p>
            <a:r>
              <a:rPr lang="en-US" dirty="0" smtClean="0"/>
              <a:t>Practically no investment requirements except modest adjustments</a:t>
            </a:r>
          </a:p>
          <a:p>
            <a:r>
              <a:rPr lang="en-US" dirty="0" smtClean="0"/>
              <a:t>Blending at Refineries, Terminals or even Ethanol plants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Bio-Ethanol Potential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715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Cotton stalk-5.039 MT(million tons)</a:t>
            </a:r>
          </a:p>
          <a:p>
            <a:r>
              <a:rPr lang="en-US" dirty="0" smtClean="0"/>
              <a:t>Wheat straw-5.689 MT</a:t>
            </a:r>
          </a:p>
          <a:p>
            <a:r>
              <a:rPr lang="en-US" dirty="0" smtClean="0"/>
              <a:t>Rice Straw-6.534 MT</a:t>
            </a:r>
          </a:p>
          <a:p>
            <a:r>
              <a:rPr lang="en-US" dirty="0" smtClean="0"/>
              <a:t>Sugarcane tash-2.55 MT</a:t>
            </a:r>
          </a:p>
          <a:p>
            <a:r>
              <a:rPr lang="en-US" dirty="0" smtClean="0"/>
              <a:t>Maize stalk-0.68 MT</a:t>
            </a:r>
          </a:p>
          <a:p>
            <a:r>
              <a:rPr lang="en-US" dirty="0" smtClean="0"/>
              <a:t>Total-20.494-MT</a:t>
            </a:r>
          </a:p>
          <a:p>
            <a:r>
              <a:rPr lang="en-US" dirty="0" smtClean="0"/>
              <a:t>Bio-ethanol-yield-250 Liter/ton</a:t>
            </a:r>
          </a:p>
          <a:p>
            <a:r>
              <a:rPr lang="en-US" dirty="0" smtClean="0"/>
              <a:t>Bio-ethanol potential-5 billion Liters Bio-ethanol-7 MT-</a:t>
            </a:r>
          </a:p>
          <a:p>
            <a:r>
              <a:rPr lang="en-US" dirty="0" smtClean="0"/>
              <a:t>Gasoline Consumption-7 million Tons</a:t>
            </a:r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Bio-Diesel Potential &amp; Possibilities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Limited potential</a:t>
            </a:r>
          </a:p>
          <a:p>
            <a:r>
              <a:rPr lang="en-US" dirty="0" smtClean="0"/>
              <a:t>BD is based on Vegetable Oils and Fats</a:t>
            </a:r>
          </a:p>
          <a:p>
            <a:r>
              <a:rPr lang="en-US" dirty="0" smtClean="0"/>
              <a:t>Pakistan is short of Oil seeds production, could not acquire self sufficiency in cooking Oil</a:t>
            </a:r>
          </a:p>
          <a:p>
            <a:r>
              <a:rPr lang="en-US" dirty="0" smtClean="0"/>
              <a:t>Jatropha potential overstated</a:t>
            </a:r>
          </a:p>
          <a:p>
            <a:r>
              <a:rPr lang="en-US" dirty="0" smtClean="0"/>
              <a:t>Used Cooking Oil-UCO is a possibility</a:t>
            </a:r>
          </a:p>
          <a:p>
            <a:r>
              <a:rPr lang="en-US" dirty="0" smtClean="0"/>
              <a:t>UCO potential-400,000 t/yr-Policy Requirements</a:t>
            </a:r>
          </a:p>
          <a:p>
            <a:r>
              <a:rPr lang="en-US" dirty="0" smtClean="0"/>
              <a:t>Chicken Feather Meal-100,000 t/yr-Total 500,000 t</a:t>
            </a:r>
          </a:p>
          <a:p>
            <a:r>
              <a:rPr lang="en-US" dirty="0" smtClean="0"/>
              <a:t>Diesel Consumption -7 Mn tons- BD 7%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Biogas is not small any more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Smallness is Biogas strength-Household</a:t>
            </a:r>
          </a:p>
          <a:p>
            <a:r>
              <a:rPr lang="en-US" dirty="0" smtClean="0"/>
              <a:t>Community Biogas-isolated grid</a:t>
            </a:r>
          </a:p>
          <a:p>
            <a:r>
              <a:rPr lang="en-US" dirty="0" smtClean="0"/>
              <a:t>Injection to normal gas grid</a:t>
            </a:r>
          </a:p>
          <a:p>
            <a:r>
              <a:rPr lang="en-US" dirty="0" smtClean="0"/>
              <a:t>Electricity generation</a:t>
            </a:r>
          </a:p>
          <a:p>
            <a:r>
              <a:rPr lang="en-US" dirty="0" smtClean="0"/>
              <a:t>Bio-CNG</a:t>
            </a:r>
          </a:p>
          <a:p>
            <a:r>
              <a:rPr lang="en-US" dirty="0" smtClean="0"/>
              <a:t>CAPEX-200 USD for household plant to 20 Mn USD for Utility grade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Bio-Gas End 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791200"/>
          </a:xfrm>
        </p:spPr>
        <p:txBody>
          <a:bodyPr/>
          <a:lstStyle/>
          <a:p>
            <a:r>
              <a:rPr lang="en-US" dirty="0" smtClean="0"/>
              <a:t>Household uses</a:t>
            </a:r>
          </a:p>
          <a:p>
            <a:r>
              <a:rPr lang="en-US" dirty="0" smtClean="0"/>
              <a:t>Community Gas network</a:t>
            </a:r>
          </a:p>
          <a:p>
            <a:r>
              <a:rPr lang="en-US" dirty="0" smtClean="0"/>
              <a:t>Bio-CNG(Karachi Cattle Colony Landhi Green Bus Project on Bio-CNG)</a:t>
            </a:r>
          </a:p>
          <a:p>
            <a:r>
              <a:rPr lang="en-US" dirty="0" smtClean="0"/>
              <a:t>Utility Gas Injection</a:t>
            </a:r>
          </a:p>
          <a:p>
            <a:r>
              <a:rPr lang="en-US" dirty="0" smtClean="0"/>
              <a:t>Large Biogas multi-purpose</a:t>
            </a:r>
          </a:p>
          <a:p>
            <a:r>
              <a:rPr lang="en-US" dirty="0" smtClean="0"/>
              <a:t>CHP-Electricity Generation(Solar has made biogas electricity uncompetitive)</a:t>
            </a:r>
          </a:p>
          <a:p>
            <a:r>
              <a:rPr lang="en-US" dirty="0" smtClean="0"/>
              <a:t>CHP-Cold Storage Plants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" y="2452688"/>
            <a:ext cx="89725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630" y="76200"/>
            <a:ext cx="900537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Pakistan Biogas Achievement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China-1.367 </a:t>
            </a:r>
            <a:r>
              <a:rPr lang="en-US" dirty="0" err="1" smtClean="0"/>
              <a:t>bn</a:t>
            </a:r>
            <a:r>
              <a:rPr lang="en-US" dirty="0" smtClean="0"/>
              <a:t> population-43 Mn plants, 1 bio-plant for  9.4 HH </a:t>
            </a:r>
          </a:p>
          <a:p>
            <a:r>
              <a:rPr lang="en-US" dirty="0" smtClean="0"/>
              <a:t>India-1.21 </a:t>
            </a:r>
            <a:r>
              <a:rPr lang="en-US" dirty="0" err="1" smtClean="0"/>
              <a:t>Bn</a:t>
            </a:r>
            <a:r>
              <a:rPr lang="en-US" dirty="0" smtClean="0"/>
              <a:t> pop-4.75 Mn plants,1 bio-plant for 52.5 HH</a:t>
            </a:r>
          </a:p>
          <a:p>
            <a:r>
              <a:rPr lang="en-US" dirty="0" smtClean="0"/>
              <a:t>Pakistan-207 Mn pop,5360 bio plants,1 bio-plants for 6000 house holds</a:t>
            </a:r>
          </a:p>
          <a:p>
            <a:r>
              <a:rPr lang="en-US" dirty="0" smtClean="0"/>
              <a:t>Pakistan Rural households=20 Million</a:t>
            </a:r>
          </a:p>
          <a:p>
            <a:r>
              <a:rPr lang="en-US" dirty="0" smtClean="0"/>
              <a:t>Pakistan Biogas Plant demand(1/50)=400,000   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Biogas Potential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Poultry Waste=649/ mmcfd(300 mmcfd)</a:t>
            </a:r>
          </a:p>
          <a:p>
            <a:r>
              <a:rPr lang="en-US" dirty="0" smtClean="0"/>
              <a:t>MSW-</a:t>
            </a:r>
            <a:r>
              <a:rPr lang="en-US" dirty="0" err="1" smtClean="0"/>
              <a:t>khi</a:t>
            </a:r>
            <a:r>
              <a:rPr lang="en-US" dirty="0" smtClean="0"/>
              <a:t>=55 mmcfd</a:t>
            </a:r>
          </a:p>
          <a:p>
            <a:r>
              <a:rPr lang="en-US" dirty="0" smtClean="0"/>
              <a:t>MSW –</a:t>
            </a:r>
            <a:r>
              <a:rPr lang="en-US" dirty="0" err="1" smtClean="0"/>
              <a:t>lhr</a:t>
            </a:r>
            <a:r>
              <a:rPr lang="en-US" dirty="0" smtClean="0"/>
              <a:t>=33 mmcfd</a:t>
            </a:r>
          </a:p>
          <a:p>
            <a:r>
              <a:rPr lang="en-US" dirty="0" err="1" smtClean="0"/>
              <a:t>Gobar</a:t>
            </a:r>
            <a:r>
              <a:rPr lang="en-US" dirty="0" smtClean="0"/>
              <a:t> Gas=530 mmcfd(250) mmcfd</a:t>
            </a:r>
          </a:p>
          <a:p>
            <a:r>
              <a:rPr lang="en-US" dirty="0" smtClean="0"/>
              <a:t>o/w Landhi Colony=22</a:t>
            </a:r>
          </a:p>
          <a:p>
            <a:r>
              <a:rPr lang="en-US" dirty="0" smtClean="0"/>
              <a:t>Sugar Industry=76 mmcfd</a:t>
            </a:r>
          </a:p>
          <a:p>
            <a:r>
              <a:rPr lang="en-US" dirty="0" smtClean="0"/>
              <a:t>Crop Waste=600 mmcfd</a:t>
            </a:r>
          </a:p>
          <a:p>
            <a:r>
              <a:rPr lang="en-US" dirty="0" smtClean="0"/>
              <a:t>Slaughter Waste=?</a:t>
            </a:r>
          </a:p>
          <a:p>
            <a:r>
              <a:rPr lang="en-US" dirty="0" smtClean="0"/>
              <a:t>Total=1336 mmcfd-Perpetual</a:t>
            </a:r>
          </a:p>
          <a:p>
            <a:r>
              <a:rPr lang="en-US" dirty="0" smtClean="0"/>
              <a:t>=30% of local conventional gas production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Feasible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Household Bio-Plants-400,000</a:t>
            </a:r>
          </a:p>
          <a:p>
            <a:r>
              <a:rPr lang="en-US" dirty="0" smtClean="0"/>
              <a:t>Community Plants-200</a:t>
            </a:r>
          </a:p>
          <a:p>
            <a:r>
              <a:rPr lang="en-US" dirty="0" smtClean="0"/>
              <a:t>Bio-CNG-1200-46% of CNG Demand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BIO-DIESEL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13" y="414338"/>
            <a:ext cx="8639175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96"/>
            <a:ext cx="9144000" cy="681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0" y="1173163"/>
            <a:ext cx="3681413" cy="451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02" y="0"/>
            <a:ext cx="8900046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3400"/>
            <a:ext cx="9144000" cy="719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BioETHANOL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2796"/>
            <a:ext cx="8991599" cy="652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985838"/>
            <a:ext cx="908685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588" y="0"/>
            <a:ext cx="8878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Bio-fuels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Energy Security-diversification</a:t>
            </a:r>
          </a:p>
          <a:p>
            <a:r>
              <a:rPr lang="en-US" dirty="0" smtClean="0"/>
              <a:t>Saving foreign exchange</a:t>
            </a:r>
          </a:p>
          <a:p>
            <a:r>
              <a:rPr lang="en-US" dirty="0" smtClean="0"/>
              <a:t>Utilize waste-pollution controls</a:t>
            </a:r>
          </a:p>
          <a:p>
            <a:r>
              <a:rPr lang="en-US" dirty="0" smtClean="0"/>
              <a:t>Finances /subsidizes environmental projects</a:t>
            </a:r>
          </a:p>
          <a:p>
            <a:r>
              <a:rPr lang="en-US" dirty="0" smtClean="0"/>
              <a:t>Health safety-UCO is </a:t>
            </a:r>
            <a:r>
              <a:rPr lang="en-US" dirty="0" err="1" smtClean="0"/>
              <a:t>reycled</a:t>
            </a:r>
            <a:r>
              <a:rPr lang="en-US" dirty="0" smtClean="0"/>
              <a:t> instead of unhygienic use at </a:t>
            </a:r>
            <a:r>
              <a:rPr lang="en-US" dirty="0" err="1" smtClean="0"/>
              <a:t>Thara</a:t>
            </a:r>
            <a:r>
              <a:rPr lang="en-US" dirty="0" smtClean="0"/>
              <a:t> and </a:t>
            </a:r>
            <a:r>
              <a:rPr lang="en-US" dirty="0" err="1" smtClean="0"/>
              <a:t>Pakora</a:t>
            </a:r>
            <a:r>
              <a:rPr lang="en-US" dirty="0" smtClean="0"/>
              <a:t> shops</a:t>
            </a:r>
          </a:p>
          <a:p>
            <a:r>
              <a:rPr lang="en-US" dirty="0" smtClean="0"/>
              <a:t>Increased Farm Incomes &amp; Promotion of Agriculture</a:t>
            </a:r>
          </a:p>
          <a:p>
            <a:r>
              <a:rPr lang="en-US" dirty="0" smtClean="0"/>
              <a:t>Employment generation, SMEs</a:t>
            </a:r>
          </a:p>
          <a:p>
            <a:r>
              <a:rPr lang="en-US" dirty="0" smtClean="0"/>
              <a:t>International cooperation &amp; Conventions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BioGas-BIOCNG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BioGas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00013"/>
            <a:ext cx="9144000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and Clean Biogas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Raw Biogas for cooking</a:t>
            </a:r>
          </a:p>
          <a:p>
            <a:r>
              <a:rPr lang="en-US" dirty="0" smtClean="0"/>
              <a:t>Also in direct burning applcations; furnaces,brick kilns etc</a:t>
            </a:r>
          </a:p>
          <a:p>
            <a:r>
              <a:rPr lang="en-US" dirty="0" smtClean="0"/>
              <a:t>Clean Biogas after upgradation;</a:t>
            </a:r>
          </a:p>
          <a:p>
            <a:r>
              <a:rPr lang="en-US" dirty="0" smtClean="0"/>
              <a:t>In biocng,gas grid and electricity</a:t>
            </a:r>
          </a:p>
          <a:p>
            <a:r>
              <a:rPr lang="en-US" dirty="0" smtClean="0"/>
              <a:t>EU original target 20% Biogas in Grid by 2020-30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"/>
            <a:ext cx="89916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20"/>
            <a:ext cx="9143999" cy="686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49" y="0"/>
            <a:ext cx="9097651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5240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India- Rice Stubble to Bio-CNG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Rice straw from 20,000 acre farm area(Karnal,Haryana)</a:t>
            </a:r>
          </a:p>
          <a:p>
            <a:r>
              <a:rPr lang="en-US" dirty="0" smtClean="0"/>
              <a:t>40,000 t/yr feedstock</a:t>
            </a:r>
          </a:p>
          <a:p>
            <a:r>
              <a:rPr lang="en-US" dirty="0" smtClean="0"/>
              <a:t>Bio-cng out put 10,000 kg/day-IGL gas company</a:t>
            </a:r>
          </a:p>
          <a:p>
            <a:r>
              <a:rPr lang="en-US" dirty="0" smtClean="0"/>
              <a:t>Target 5000 plants by 2023</a:t>
            </a:r>
          </a:p>
          <a:p>
            <a:r>
              <a:rPr lang="en-US" dirty="0" smtClean="0"/>
              <a:t>15 million tonnes pe year of bio-cng by 2023</a:t>
            </a:r>
          </a:p>
          <a:p>
            <a:r>
              <a:rPr lang="en-US" dirty="0" smtClean="0"/>
              <a:t>Similar plant inaugurated in Philippines recently</a:t>
            </a:r>
          </a:p>
          <a:p>
            <a:r>
              <a:rPr lang="en-US" dirty="0" smtClean="0"/>
              <a:t>Pakistan, Lahore ?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Biofuels Targets -Global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fontAlgn="base"/>
            <a:r>
              <a:rPr lang="en-US" b="1" dirty="0" smtClean="0"/>
              <a:t>Many  countries(45) have set targets for Bio-fuels</a:t>
            </a:r>
          </a:p>
          <a:p>
            <a:pPr fontAlgn="base"/>
            <a:r>
              <a:rPr lang="en-US" b="1" dirty="0" smtClean="0"/>
              <a:t>to have E10 by 2020 . </a:t>
            </a:r>
          </a:p>
          <a:p>
            <a:pPr fontAlgn="base"/>
            <a:r>
              <a:rPr lang="en-US" b="1" dirty="0" smtClean="0"/>
              <a:t>EU 12% Biofuels.</a:t>
            </a:r>
          </a:p>
          <a:p>
            <a:pPr fontAlgn="base"/>
            <a:r>
              <a:rPr lang="en-US" b="1" dirty="0" smtClean="0"/>
              <a:t>In the US, they are now talking of even E15 (15% ethanol).</a:t>
            </a:r>
            <a:endParaRPr lang="en-US" dirty="0" smtClean="0"/>
          </a:p>
          <a:p>
            <a:pPr fontAlgn="base"/>
            <a:r>
              <a:rPr lang="en-US" b="1" dirty="0" smtClean="0"/>
              <a:t>In China, the target is 15% ethanol blending by 2020. </a:t>
            </a:r>
          </a:p>
          <a:p>
            <a:pPr fontAlgn="base"/>
            <a:r>
              <a:rPr lang="en-US" b="1" dirty="0" smtClean="0"/>
              <a:t> Many developing countries out of the list of 65 have gone for E5.</a:t>
            </a:r>
            <a:endParaRPr lang="en-US" dirty="0" smtClean="0"/>
          </a:p>
          <a:p>
            <a:r>
              <a:rPr lang="en-US" b="1" dirty="0" smtClean="0"/>
              <a:t>India mandated E5 in 2003 in 13 states initially and by 2006 extended it to all over India; actual  achievement in India has been 7.2% 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9627" y="304800"/>
            <a:ext cx="9263627" cy="6167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45" y="0"/>
            <a:ext cx="90801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6265" y="0"/>
            <a:ext cx="92056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Biogas-Potential-Cow Dung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63 million </a:t>
            </a:r>
            <a:r>
              <a:rPr lang="en-US" dirty="0" err="1" smtClean="0"/>
              <a:t>cattles</a:t>
            </a:r>
            <a:endParaRPr lang="en-US" dirty="0" smtClean="0"/>
          </a:p>
          <a:p>
            <a:r>
              <a:rPr lang="en-US" dirty="0" smtClean="0"/>
              <a:t>15 kg poop per day</a:t>
            </a:r>
          </a:p>
          <a:p>
            <a:r>
              <a:rPr lang="en-US" dirty="0" smtClean="0"/>
              <a:t>35 million tons per year</a:t>
            </a:r>
          </a:p>
          <a:p>
            <a:r>
              <a:rPr lang="en-US" dirty="0" smtClean="0"/>
              <a:t>Biogas yield-160 m3/ton</a:t>
            </a:r>
          </a:p>
          <a:p>
            <a:r>
              <a:rPr lang="en-US" dirty="0" smtClean="0"/>
              <a:t>Biogas potential-5.6 billion m3/year-530 mmcfd</a:t>
            </a:r>
          </a:p>
          <a:p>
            <a:r>
              <a:rPr lang="en-US" dirty="0" smtClean="0"/>
              <a:t>50% realisation-265 mmcfd</a:t>
            </a:r>
          </a:p>
          <a:p>
            <a:r>
              <a:rPr lang="en-US" dirty="0" smtClean="0"/>
              <a:t>Karachi </a:t>
            </a:r>
            <a:r>
              <a:rPr lang="en-US" dirty="0" err="1" smtClean="0"/>
              <a:t>landhi</a:t>
            </a:r>
            <a:r>
              <a:rPr lang="en-US" dirty="0" smtClean="0"/>
              <a:t> cattle colony potential-30 mmcfd 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Biogas Demand Rural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Number of Households(HH)Urban=11.966 Mn</a:t>
            </a:r>
          </a:p>
          <a:p>
            <a:r>
              <a:rPr lang="en-US" dirty="0" smtClean="0"/>
              <a:t>Total Number of Gas consumers=8.45 Mn</a:t>
            </a:r>
          </a:p>
          <a:p>
            <a:r>
              <a:rPr lang="en-US" dirty="0" smtClean="0"/>
              <a:t>% Urban HH having Gas=70</a:t>
            </a:r>
          </a:p>
          <a:p>
            <a:r>
              <a:rPr lang="en-US" dirty="0" smtClean="0"/>
              <a:t>Number of Rural Households=19.387 Mn</a:t>
            </a:r>
          </a:p>
          <a:p>
            <a:r>
              <a:rPr lang="en-US" dirty="0" smtClean="0"/>
              <a:t>Gas consumption per Rural HH=3000 </a:t>
            </a:r>
            <a:r>
              <a:rPr lang="en-US" dirty="0" err="1" smtClean="0"/>
              <a:t>cft</a:t>
            </a:r>
            <a:endParaRPr lang="en-US" dirty="0" smtClean="0"/>
          </a:p>
          <a:p>
            <a:r>
              <a:rPr lang="en-US" dirty="0" smtClean="0"/>
              <a:t>Total Biogas demand-rural=697.932 </a:t>
            </a:r>
            <a:r>
              <a:rPr lang="en-US" dirty="0" err="1" smtClean="0"/>
              <a:t>Bcft</a:t>
            </a:r>
            <a:r>
              <a:rPr lang="en-US" dirty="0" smtClean="0"/>
              <a:t>/yr=1912 mmcfd=31.86%</a:t>
            </a:r>
          </a:p>
          <a:p>
            <a:r>
              <a:rPr lang="en-US" dirty="0" smtClean="0"/>
              <a:t>Total Biogas Potential=530 mmcfd-Cow dung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" y="-4"/>
          <a:ext cx="9144000" cy="7551289"/>
        </p:xfrm>
        <a:graphic>
          <a:graphicData uri="http://schemas.openxmlformats.org/drawingml/2006/table">
            <a:tbl>
              <a:tblPr/>
              <a:tblGrid>
                <a:gridCol w="3227295"/>
                <a:gridCol w="1972235"/>
                <a:gridCol w="1972235"/>
                <a:gridCol w="1972235"/>
              </a:tblGrid>
              <a:tr h="42998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Biogas Potential from MSW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Karachi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Lahore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Landhi Cattle Colon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Daily MSW-tons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10000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6000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6000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o/w Food Waste-%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Daily Food Waste-tons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3000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Biogas Yield-M3/ton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Daily Biogas output-M3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2250000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1350000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900000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Daily Biogas output-MMCFD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78.75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47.25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31.5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Methane Content-%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Daily Methane output-MMCFD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55.125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33.075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22.05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Cattle Population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400000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Manure per cow-kg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Daily Manure Production-tons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6000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998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Source:Author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-1" y="76208"/>
          <a:ext cx="9144002" cy="6944029"/>
        </p:xfrm>
        <a:graphic>
          <a:graphicData uri="http://schemas.openxmlformats.org/drawingml/2006/table">
            <a:tbl>
              <a:tblPr/>
              <a:tblGrid>
                <a:gridCol w="3227294"/>
                <a:gridCol w="1972236"/>
                <a:gridCol w="1972236"/>
                <a:gridCol w="1972236"/>
              </a:tblGrid>
              <a:tr h="452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Methane per Hour-M3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65625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39375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26250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Typical output AD-Digester-M3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1000-2000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1000-2000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1000-2000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 Plant CAPEX-MnUSD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Noof Plants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CAPEX-MnUSD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Unit Gas Value-USD/000 cft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Daily Gas Sales-MnUSD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441000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264600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176400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Annual Sales-MnUSD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154,350,000 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92,610,000 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61,740,000 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GP-Margin %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Annnual Gross Profit-MnUSD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23,152,500 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13,891,500 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9,261,000 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Pay-back yrs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19.44 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21.60 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21.06 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Tipping Fee-USD/t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Tipping Revenue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73,000,000 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43,800,000 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43,800,000 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Revenue Tipping+Gas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96,152,500 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57,691,500 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53,061,000 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Pay Back-yrs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  4.68 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  5.20 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  3.68 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3624"/>
            <a:ext cx="9144000" cy="662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" y="76200"/>
          <a:ext cx="9143997" cy="7752421"/>
        </p:xfrm>
        <a:graphic>
          <a:graphicData uri="http://schemas.openxmlformats.org/drawingml/2006/table">
            <a:tbl>
              <a:tblPr/>
              <a:tblGrid>
                <a:gridCol w="1527978"/>
                <a:gridCol w="931113"/>
                <a:gridCol w="1960507"/>
                <a:gridCol w="1774551"/>
                <a:gridCol w="1867529"/>
                <a:gridCol w="1082319"/>
              </a:tblGrid>
              <a:tr h="37014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Sugar Plants Biogas Potential-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Vinaasse+Pressmud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994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Rate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All Plants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1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Capacity-TPD sugar cane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178082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1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Sugar-TPD-Recovery %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17808.2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99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Vinasse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99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Ethanol-L/t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270000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540000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900000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16027380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99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Ethanol-t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342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684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1139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20288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1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Vinasse-L/L of Ethanol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2700000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5400000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9000000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1.6E+08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1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Methane-L/L of Vinasse-L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18900000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37800000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63000000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1.12E+09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99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Methane -M3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18900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37800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63000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1121917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99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Methane- CFD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661500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1323000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2205000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39267081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99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Methane-MMCFD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0.6615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1.323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2.205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39.26708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99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PessMud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1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Pressmud-TPD(%of SC)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8904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1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Methane-(M3/t)-M3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119.6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17940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35880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59800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1064930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99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Methane-CFD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627900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1255800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2093000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37272563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99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METHANE-MMCFD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0.6279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1.2558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2.093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37.27256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1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Methane-Vinasse+Pressmud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mmcfd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1.2894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2.5788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4.298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76.53964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1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 of CNG Stations serviced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1248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1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CNG Consumption-mmcfd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184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1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CNG Stations-Total-no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3000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1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CNG Consumption per station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mmcfd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0.061333333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1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of CNG demand out of Sugar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41.60</a:t>
                      </a: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07" marR="3107" marT="3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584" y="30426"/>
            <a:ext cx="9185584" cy="682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9475"/>
            <a:ext cx="8915400" cy="699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BioGas  CAPEX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Household Plants;Rs.50,000/-</a:t>
            </a:r>
          </a:p>
          <a:p>
            <a:r>
              <a:rPr lang="en-US" dirty="0" smtClean="0"/>
              <a:t>Community </a:t>
            </a:r>
            <a:r>
              <a:rPr lang="en-US" dirty="0" err="1" smtClean="0"/>
              <a:t>Level:Rs</a:t>
            </a:r>
            <a:r>
              <a:rPr lang="en-US" dirty="0" smtClean="0"/>
              <a:t>. 2-5 Million</a:t>
            </a:r>
          </a:p>
          <a:p>
            <a:r>
              <a:rPr lang="en-US" dirty="0" smtClean="0"/>
              <a:t>Bio-CNG:Rs 50 Million</a:t>
            </a:r>
          </a:p>
          <a:p>
            <a:r>
              <a:rPr lang="en-US" dirty="0" smtClean="0"/>
              <a:t>Utility Level : 20 Mn USD</a:t>
            </a:r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706" y="0"/>
            <a:ext cx="89472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Poultry </a:t>
            </a:r>
            <a:r>
              <a:rPr lang="en-US" dirty="0" smtClean="0"/>
              <a:t>Sector </a:t>
            </a:r>
            <a:br>
              <a:rPr lang="en-US" dirty="0" smtClean="0"/>
            </a:br>
            <a:r>
              <a:rPr lang="en-US" dirty="0" smtClean="0"/>
              <a:t>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15000 Poultry Farms</a:t>
            </a:r>
          </a:p>
          <a:p>
            <a:r>
              <a:rPr lang="en-US" dirty="0" smtClean="0"/>
              <a:t>1.4 Million Tons/yr Broiler Meat</a:t>
            </a:r>
          </a:p>
          <a:p>
            <a:r>
              <a:rPr lang="en-US" dirty="0" smtClean="0"/>
              <a:t>17.5 Billion Eggs</a:t>
            </a:r>
          </a:p>
          <a:p>
            <a:r>
              <a:rPr lang="en-US" dirty="0" smtClean="0"/>
              <a:t>Chicken Population=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Feather Meal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Feathers 7% of chicken weight</a:t>
            </a:r>
          </a:p>
          <a:p>
            <a:r>
              <a:rPr lang="en-US" dirty="0" smtClean="0"/>
              <a:t>10% Fat content in Feathers</a:t>
            </a:r>
          </a:p>
          <a:p>
            <a:r>
              <a:rPr lang="en-US" dirty="0" smtClean="0"/>
              <a:t>1.4 Million Tons Chicken meat</a:t>
            </a:r>
          </a:p>
          <a:p>
            <a:r>
              <a:rPr lang="en-US" dirty="0" smtClean="0"/>
              <a:t>Feather weight=1 Mn Tons/yr</a:t>
            </a:r>
          </a:p>
          <a:p>
            <a:r>
              <a:rPr lang="en-US" dirty="0" smtClean="0"/>
              <a:t>Fat content=100,000 tons/yr</a:t>
            </a:r>
          </a:p>
          <a:p>
            <a:r>
              <a:rPr lang="en-US" dirty="0" err="1" smtClean="0"/>
              <a:t>Yied</a:t>
            </a:r>
            <a:r>
              <a:rPr lang="en-US" dirty="0" smtClean="0"/>
              <a:t> =90%</a:t>
            </a:r>
          </a:p>
          <a:p>
            <a:r>
              <a:rPr lang="en-US" dirty="0" smtClean="0"/>
              <a:t>Bio-diesel potential=90,000 tons</a:t>
            </a:r>
            <a:endParaRPr 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Poultry Litter Biogas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Chicken Population=729 million</a:t>
            </a:r>
          </a:p>
          <a:p>
            <a:r>
              <a:rPr lang="en-US" dirty="0" smtClean="0"/>
              <a:t>Litter=0.7 ounce per chicken per day</a:t>
            </a:r>
          </a:p>
          <a:p>
            <a:r>
              <a:rPr lang="en-US" dirty="0" smtClean="0"/>
              <a:t>Annual Litter=84 Million tons</a:t>
            </a:r>
          </a:p>
          <a:p>
            <a:r>
              <a:rPr lang="en-US" dirty="0" smtClean="0"/>
              <a:t>Biogas yield=80 M3/ton</a:t>
            </a:r>
          </a:p>
          <a:p>
            <a:r>
              <a:rPr lang="en-US" dirty="0" smtClean="0"/>
              <a:t>Biogas Potential=6773 Million M3=237 Billion </a:t>
            </a:r>
            <a:r>
              <a:rPr lang="en-US" dirty="0" err="1" smtClean="0"/>
              <a:t>Cft</a:t>
            </a:r>
            <a:r>
              <a:rPr lang="en-US" smtClean="0"/>
              <a:t>/yr=649 mmcfd?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"/>
            <a:ext cx="914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"/>
            <a:ext cx="9075806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Pakistan World Ranking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r>
              <a:rPr lang="en-US" dirty="0" smtClean="0"/>
              <a:t>Population=6th</a:t>
            </a:r>
          </a:p>
          <a:p>
            <a:r>
              <a:rPr lang="en-US" dirty="0" smtClean="0"/>
              <a:t>Wheat Production=8</a:t>
            </a:r>
            <a:r>
              <a:rPr lang="en-US" baseline="30000" dirty="0" smtClean="0"/>
              <a:t>th</a:t>
            </a:r>
            <a:endParaRPr lang="en-US" dirty="0" smtClean="0"/>
          </a:p>
          <a:p>
            <a:r>
              <a:rPr lang="en-US" dirty="0" smtClean="0"/>
              <a:t>Sugar=8</a:t>
            </a:r>
            <a:r>
              <a:rPr lang="en-US" baseline="30000" dirty="0" smtClean="0"/>
              <a:t> </a:t>
            </a:r>
            <a:r>
              <a:rPr lang="en-US" b="1" baseline="30000" dirty="0" err="1" smtClean="0"/>
              <a:t>th</a:t>
            </a:r>
            <a:r>
              <a:rPr lang="en-US" b="1" baseline="30000" dirty="0" smtClean="0"/>
              <a:t>  consumer-9th producer </a:t>
            </a:r>
            <a:endParaRPr lang="en-US" b="1" dirty="0" smtClean="0"/>
          </a:p>
          <a:p>
            <a:r>
              <a:rPr lang="en-US" dirty="0" smtClean="0"/>
              <a:t>Cotton=5</a:t>
            </a:r>
            <a:r>
              <a:rPr lang="en-US" baseline="30000" dirty="0" smtClean="0"/>
              <a:t>th</a:t>
            </a:r>
            <a:endParaRPr lang="en-US" dirty="0" smtClean="0"/>
          </a:p>
          <a:p>
            <a:r>
              <a:rPr lang="en-US" dirty="0" smtClean="0"/>
              <a:t>Rice=9-10</a:t>
            </a:r>
            <a:r>
              <a:rPr lang="en-US" baseline="30000" dirty="0" smtClean="0"/>
              <a:t>th(stubble burning)</a:t>
            </a:r>
          </a:p>
          <a:p>
            <a:r>
              <a:rPr lang="en-US" baseline="30000" dirty="0" smtClean="0"/>
              <a:t>Poultry</a:t>
            </a:r>
            <a:r>
              <a:rPr lang="en-US" dirty="0" smtClean="0"/>
              <a:t> =14</a:t>
            </a:r>
            <a:r>
              <a:rPr lang="en-US" baseline="30000" dirty="0" smtClean="0"/>
              <a:t>th</a:t>
            </a:r>
            <a:endParaRPr lang="en-US" dirty="0" smtClean="0"/>
          </a:p>
          <a:p>
            <a:r>
              <a:rPr lang="en-US" dirty="0" smtClean="0"/>
              <a:t>Energy Consumption=32th</a:t>
            </a:r>
            <a:endParaRPr 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0650" y="0"/>
            <a:ext cx="9327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494" y="0"/>
            <a:ext cx="934406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89916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Biofuels</a:t>
            </a:r>
            <a:r>
              <a:rPr lang="en-US" dirty="0" smtClean="0"/>
              <a:t>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Sulfur</a:t>
            </a:r>
          </a:p>
          <a:p>
            <a:r>
              <a:rPr lang="en-US" dirty="0" smtClean="0"/>
              <a:t>Low Particulate matter</a:t>
            </a:r>
          </a:p>
          <a:p>
            <a:r>
              <a:rPr lang="en-US" dirty="0" smtClean="0"/>
              <a:t>Lower CO2 foot print</a:t>
            </a:r>
          </a:p>
          <a:p>
            <a:r>
              <a:rPr lang="en-US" dirty="0" smtClean="0"/>
              <a:t>High Octane(Ethanol);High </a:t>
            </a:r>
            <a:r>
              <a:rPr lang="en-US" dirty="0" err="1" smtClean="0"/>
              <a:t>Cetane</a:t>
            </a:r>
            <a:r>
              <a:rPr lang="en-US" dirty="0" smtClean="0"/>
              <a:t>(Bio-diesel)</a:t>
            </a:r>
          </a:p>
          <a:p>
            <a:r>
              <a:rPr lang="en-US" dirty="0" smtClean="0"/>
              <a:t>Renewable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Biofuel</a:t>
            </a:r>
            <a:r>
              <a:rPr lang="en-US" dirty="0" smtClean="0"/>
              <a:t> shortcomings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Cannot be used as 100% in normal vehicle</a:t>
            </a:r>
          </a:p>
          <a:p>
            <a:r>
              <a:rPr lang="en-US" dirty="0" smtClean="0"/>
              <a:t>Only in blends up to a maximum 15%</a:t>
            </a:r>
          </a:p>
          <a:p>
            <a:r>
              <a:rPr lang="en-US" dirty="0" smtClean="0"/>
              <a:t>Old vehicles may have problems with rubber</a:t>
            </a:r>
          </a:p>
          <a:p>
            <a:r>
              <a:rPr lang="en-US" dirty="0" smtClean="0"/>
              <a:t>Food </a:t>
            </a:r>
            <a:r>
              <a:rPr lang="en-US" dirty="0" err="1" smtClean="0"/>
              <a:t>vs</a:t>
            </a:r>
            <a:r>
              <a:rPr lang="en-US" dirty="0" smtClean="0"/>
              <a:t> Fuel Issues</a:t>
            </a:r>
          </a:p>
          <a:p>
            <a:r>
              <a:rPr lang="en-US" dirty="0" smtClean="0"/>
              <a:t>Resource base limited compared to fossil Oil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1161</Words>
  <Application>Microsoft Office PowerPoint</Application>
  <PresentationFormat>On-screen Show (4:3)</PresentationFormat>
  <Paragraphs>384</Paragraphs>
  <Slides>72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BioFuels-Why?</vt:lpstr>
      <vt:lpstr>Slide 2</vt:lpstr>
      <vt:lpstr>Slide 3</vt:lpstr>
      <vt:lpstr>Why Bio-fuels</vt:lpstr>
      <vt:lpstr>Biofuels Targets -Global</vt:lpstr>
      <vt:lpstr>Slide 6</vt:lpstr>
      <vt:lpstr>Pakistan World Ranking</vt:lpstr>
      <vt:lpstr>Biofuels characteristics</vt:lpstr>
      <vt:lpstr>Biofuel shortcomings</vt:lpstr>
      <vt:lpstr>Slide 10</vt:lpstr>
      <vt:lpstr>Slide 11</vt:lpstr>
      <vt:lpstr>Slide 12</vt:lpstr>
      <vt:lpstr>Slide 13</vt:lpstr>
      <vt:lpstr>Feed  Stocks</vt:lpstr>
      <vt:lpstr>Waste Sources</vt:lpstr>
      <vt:lpstr>Crop and agro-industrial Waste</vt:lpstr>
      <vt:lpstr>Slide 17</vt:lpstr>
      <vt:lpstr>Slide 18</vt:lpstr>
      <vt:lpstr>Bio Ethanol Ready Capability</vt:lpstr>
      <vt:lpstr>Bio-Ethanol Potential</vt:lpstr>
      <vt:lpstr>Bio-Diesel Potential &amp; Possibilities</vt:lpstr>
      <vt:lpstr>Biogas is not small any more</vt:lpstr>
      <vt:lpstr>Bio-Gas End uses</vt:lpstr>
      <vt:lpstr>Slide 24</vt:lpstr>
      <vt:lpstr>Slide 25</vt:lpstr>
      <vt:lpstr>Slide 26</vt:lpstr>
      <vt:lpstr>Pakistan Biogas Achievement</vt:lpstr>
      <vt:lpstr>Biogas Potential</vt:lpstr>
      <vt:lpstr>Potential Feasible targets</vt:lpstr>
      <vt:lpstr>BIO-DIESEL    </vt:lpstr>
      <vt:lpstr>Slide 31</vt:lpstr>
      <vt:lpstr>Slide 32</vt:lpstr>
      <vt:lpstr>Slide 33</vt:lpstr>
      <vt:lpstr>Slide 34</vt:lpstr>
      <vt:lpstr>Slide 35</vt:lpstr>
      <vt:lpstr>BioETHANOL </vt:lpstr>
      <vt:lpstr>Slide 37</vt:lpstr>
      <vt:lpstr>Slide 38</vt:lpstr>
      <vt:lpstr>Slide 39</vt:lpstr>
      <vt:lpstr>BioGas-BIOCNG</vt:lpstr>
      <vt:lpstr>Slide 41</vt:lpstr>
      <vt:lpstr>Raw and Clean Biogas</vt:lpstr>
      <vt:lpstr>Slide 43</vt:lpstr>
      <vt:lpstr>Slide 44</vt:lpstr>
      <vt:lpstr>Slide 45</vt:lpstr>
      <vt:lpstr>Slide 46</vt:lpstr>
      <vt:lpstr>Slide 47</vt:lpstr>
      <vt:lpstr>Slide 48</vt:lpstr>
      <vt:lpstr>India- Rice Stubble to Bio-CNG</vt:lpstr>
      <vt:lpstr>Slide 50</vt:lpstr>
      <vt:lpstr>Slide 51</vt:lpstr>
      <vt:lpstr>Slide 52</vt:lpstr>
      <vt:lpstr>Slide 53</vt:lpstr>
      <vt:lpstr>Biogas-Potential-Cow Dung</vt:lpstr>
      <vt:lpstr>Biogas Demand Rural </vt:lpstr>
      <vt:lpstr>Slide 56</vt:lpstr>
      <vt:lpstr>Slide 57</vt:lpstr>
      <vt:lpstr>Slide 58</vt:lpstr>
      <vt:lpstr>Slide 59</vt:lpstr>
      <vt:lpstr>Slide 60</vt:lpstr>
      <vt:lpstr>BioGas  CAPEX</vt:lpstr>
      <vt:lpstr>Slide 62</vt:lpstr>
      <vt:lpstr>Slide 63</vt:lpstr>
      <vt:lpstr>Slide 64</vt:lpstr>
      <vt:lpstr>Poultry Sector  Profile</vt:lpstr>
      <vt:lpstr>Feather Meal</vt:lpstr>
      <vt:lpstr>Poultry Litter Biogas</vt:lpstr>
      <vt:lpstr>Slide 68</vt:lpstr>
      <vt:lpstr>Slide 69</vt:lpstr>
      <vt:lpstr>Slide 70</vt:lpstr>
      <vt:lpstr>Slide 71</vt:lpstr>
      <vt:lpstr>Slide 72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BioFuels-Why?</dc:title>
  <dc:creator>dbs</dc:creator>
  <cp:lastModifiedBy>Windows User</cp:lastModifiedBy>
  <cp:revision>162</cp:revision>
  <dcterms:created xsi:type="dcterms:W3CDTF">2006-08-16T00:00:00Z</dcterms:created>
  <dcterms:modified xsi:type="dcterms:W3CDTF">2020-02-02T13:56:51Z</dcterms:modified>
</cp:coreProperties>
</file>