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59" r:id="rId2"/>
    <p:sldId id="268" r:id="rId3"/>
    <p:sldId id="260" r:id="rId4"/>
    <p:sldId id="287" r:id="rId5"/>
    <p:sldId id="288" r:id="rId6"/>
    <p:sldId id="270" r:id="rId7"/>
    <p:sldId id="289" r:id="rId8"/>
    <p:sldId id="272" r:id="rId9"/>
    <p:sldId id="269" r:id="rId10"/>
    <p:sldId id="261" r:id="rId11"/>
    <p:sldId id="310" r:id="rId12"/>
    <p:sldId id="312" r:id="rId13"/>
    <p:sldId id="315" r:id="rId14"/>
    <p:sldId id="273" r:id="rId15"/>
    <p:sldId id="274" r:id="rId16"/>
    <p:sldId id="275" r:id="rId17"/>
    <p:sldId id="276" r:id="rId18"/>
    <p:sldId id="298" r:id="rId19"/>
    <p:sldId id="282" r:id="rId20"/>
    <p:sldId id="283" r:id="rId21"/>
    <p:sldId id="284" r:id="rId22"/>
    <p:sldId id="285" r:id="rId23"/>
    <p:sldId id="286" r:id="rId24"/>
    <p:sldId id="290" r:id="rId25"/>
    <p:sldId id="291" r:id="rId26"/>
    <p:sldId id="292" r:id="rId27"/>
    <p:sldId id="293" r:id="rId2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27"/>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1597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2802" autoAdjust="0"/>
  </p:normalViewPr>
  <p:slideViewPr>
    <p:cSldViewPr>
      <p:cViewPr varScale="1">
        <p:scale>
          <a:sx n="67" d="100"/>
          <a:sy n="67" d="100"/>
        </p:scale>
        <p:origin x="1440"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slide" Target="../slides/slide21.xml"/><Relationship Id="rId7" Type="http://schemas.openxmlformats.org/officeDocument/2006/relationships/image" Target="../media/image6.jpeg"/><Relationship Id="rId2" Type="http://schemas.openxmlformats.org/officeDocument/2006/relationships/slide" Target="../slides/slide20.xml"/><Relationship Id="rId1" Type="http://schemas.openxmlformats.org/officeDocument/2006/relationships/slide" Target="../slides/slide19.xml"/><Relationship Id="rId6" Type="http://schemas.openxmlformats.org/officeDocument/2006/relationships/image" Target="../media/image5.png"/><Relationship Id="rId5" Type="http://schemas.openxmlformats.org/officeDocument/2006/relationships/slide" Target="../slides/slide23.xml"/><Relationship Id="rId4" Type="http://schemas.openxmlformats.org/officeDocument/2006/relationships/slide" Target="../slides/slide22.xml"/><Relationship Id="rId9" Type="http://schemas.openxmlformats.org/officeDocument/2006/relationships/image" Target="../media/image8.png"/></Relationships>
</file>

<file path=ppt/diagrams/_rels/data2.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slide" Target="../slides/slide26.xml"/><Relationship Id="rId7" Type="http://schemas.openxmlformats.org/officeDocument/2006/relationships/image" Target="../media/image11.jpeg"/><Relationship Id="rId2" Type="http://schemas.openxmlformats.org/officeDocument/2006/relationships/slide" Target="../slides/slide25.xml"/><Relationship Id="rId1" Type="http://schemas.openxmlformats.org/officeDocument/2006/relationships/slide" Target="../slides/slide24.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slide" Target="../slides/slide27.xml"/></Relationships>
</file>

<file path=ppt/diagrams/_rels/data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png"/><Relationship Id="rId4" Type="http://schemas.openxmlformats.org/officeDocument/2006/relationships/image" Target="../media/image8.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 Id="rId4" Type="http://schemas.openxmlformats.org/officeDocument/2006/relationships/image" Target="../media/image12.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6A230D-CB79-417E-8276-451E24E31A09}" type="doc">
      <dgm:prSet loTypeId="urn:microsoft.com/office/officeart/2005/8/layout/vList3#1" loCatId="list" qsTypeId="urn:microsoft.com/office/officeart/2005/8/quickstyle/simple1" qsCatId="simple" csTypeId="urn:microsoft.com/office/officeart/2005/8/colors/accent6_1" csCatId="accent6" phldr="1"/>
      <dgm:spPr/>
    </dgm:pt>
    <dgm:pt modelId="{4B25CED0-FC88-4B3F-8DAE-4533F3EDD3C2}">
      <dgm:prSet phldrT="[Text]" custT="1"/>
      <dgm:spPr>
        <a:xfrm rot="10800000">
          <a:off x="1714116" y="39987"/>
          <a:ext cx="5798240" cy="1141312"/>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gm:spPr>
      <dgm:t>
        <a:bodyPr/>
        <a:lstStyle/>
        <a:p>
          <a:pPr algn="just"/>
          <a:r>
            <a:rPr lang="en-US" sz="1800" b="1" u="sng" dirty="0">
              <a:solidFill>
                <a:sysClr val="windowText" lastClr="000000">
                  <a:hueOff val="0"/>
                  <a:satOff val="0"/>
                  <a:lumOff val="0"/>
                  <a:alphaOff val="0"/>
                </a:sysClr>
              </a:solidFill>
              <a:latin typeface="+mn-lt"/>
              <a:ea typeface="+mn-ea"/>
              <a:cs typeface="+mn-cs"/>
              <a:hlinkClick xmlns:r="http://schemas.openxmlformats.org/officeDocument/2006/relationships" r:id="rId1" action="ppaction://hlinksldjump"/>
            </a:rPr>
            <a:t>Seven (7) hydropower Projects of 161.2 MW</a:t>
          </a:r>
          <a:r>
            <a:rPr lang="en-US" sz="1800" dirty="0">
              <a:solidFill>
                <a:sysClr val="windowText" lastClr="000000">
                  <a:hueOff val="0"/>
                  <a:satOff val="0"/>
                  <a:lumOff val="0"/>
                  <a:alphaOff val="0"/>
                </a:sysClr>
              </a:solidFill>
              <a:latin typeface="+mn-lt"/>
              <a:ea typeface="+mn-ea"/>
              <a:cs typeface="+mn-cs"/>
            </a:rPr>
            <a:t> are completed and operational which is generating around US$ 30 Millions annually</a:t>
          </a:r>
        </a:p>
      </dgm:t>
    </dgm:pt>
    <dgm:pt modelId="{961385A6-FA0D-4F7A-8C81-18A246CE9D9E}" type="parTrans" cxnId="{64D8E52A-E9E4-4909-A424-5DDC5CDE94E1}">
      <dgm:prSet/>
      <dgm:spPr/>
      <dgm:t>
        <a:bodyPr/>
        <a:lstStyle/>
        <a:p>
          <a:endParaRPr lang="en-US"/>
        </a:p>
      </dgm:t>
    </dgm:pt>
    <dgm:pt modelId="{3999E75C-BF99-48F2-AED4-F83CA9B23366}" type="sibTrans" cxnId="{64D8E52A-E9E4-4909-A424-5DDC5CDE94E1}">
      <dgm:prSet/>
      <dgm:spPr/>
      <dgm:t>
        <a:bodyPr/>
        <a:lstStyle/>
        <a:p>
          <a:endParaRPr lang="en-US"/>
        </a:p>
      </dgm:t>
    </dgm:pt>
    <dgm:pt modelId="{860A4467-D726-4609-BB54-4176AA5ACFF0}">
      <dgm:prSet phldrT="[Text]" custT="1"/>
      <dgm:spPr>
        <a:xfrm rot="10800000">
          <a:off x="1705695" y="1533715"/>
          <a:ext cx="5748460" cy="1214588"/>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gm:spPr>
      <dgm:t>
        <a:bodyPr/>
        <a:lstStyle/>
        <a:p>
          <a:pPr algn="just"/>
          <a:r>
            <a:rPr lang="en-US" sz="1800" b="1" u="sng" dirty="0">
              <a:solidFill>
                <a:sysClr val="windowText" lastClr="000000">
                  <a:hueOff val="0"/>
                  <a:satOff val="0"/>
                  <a:lumOff val="0"/>
                  <a:alphaOff val="0"/>
                </a:sysClr>
              </a:solidFill>
              <a:latin typeface="+mn-lt"/>
              <a:ea typeface="+mn-ea"/>
              <a:cs typeface="+mn-cs"/>
              <a:hlinkClick xmlns:r="http://schemas.openxmlformats.org/officeDocument/2006/relationships" r:id="rId2" action="ppaction://hlinksldjump"/>
            </a:rPr>
            <a:t>Five (5) Projects of 215.8 MW</a:t>
          </a:r>
          <a:r>
            <a:rPr lang="en-US" sz="1800" dirty="0">
              <a:solidFill>
                <a:sysClr val="windowText" lastClr="000000">
                  <a:hueOff val="0"/>
                  <a:satOff val="0"/>
                  <a:lumOff val="0"/>
                  <a:alphaOff val="0"/>
                </a:sysClr>
              </a:solidFill>
              <a:latin typeface="+mn-lt"/>
              <a:ea typeface="+mn-ea"/>
              <a:cs typeface="+mn-cs"/>
            </a:rPr>
            <a:t> are under construction where most of the Projects will be completed in the year 2019.</a:t>
          </a:r>
        </a:p>
      </dgm:t>
    </dgm:pt>
    <dgm:pt modelId="{F6E1B3F9-ADA3-4000-85AB-C88E62553776}" type="parTrans" cxnId="{D0DE2B96-698F-45B1-8966-F2BFE647A064}">
      <dgm:prSet/>
      <dgm:spPr/>
      <dgm:t>
        <a:bodyPr/>
        <a:lstStyle/>
        <a:p>
          <a:endParaRPr lang="en-US"/>
        </a:p>
      </dgm:t>
    </dgm:pt>
    <dgm:pt modelId="{78AB8705-CA8E-4DDB-9B9B-C7B913E431E1}" type="sibTrans" cxnId="{D0DE2B96-698F-45B1-8966-F2BFE647A064}">
      <dgm:prSet/>
      <dgm:spPr/>
      <dgm:t>
        <a:bodyPr/>
        <a:lstStyle/>
        <a:p>
          <a:endParaRPr lang="en-US"/>
        </a:p>
      </dgm:t>
    </dgm:pt>
    <dgm:pt modelId="{08E7EB6A-F882-4CF1-999A-0C6A1313DE34}">
      <dgm:prSet phldrT="[Text]" custT="1"/>
      <dgm:spPr>
        <a:xfrm rot="10800000">
          <a:off x="1751538" y="3157653"/>
          <a:ext cx="5748345" cy="1214588"/>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gm:spPr>
      <dgm:t>
        <a:bodyPr/>
        <a:lstStyle/>
        <a:p>
          <a:pPr algn="just"/>
          <a:r>
            <a:rPr lang="en-US" sz="1800" b="1" u="sng" dirty="0">
              <a:solidFill>
                <a:sysClr val="windowText" lastClr="000000">
                  <a:hueOff val="0"/>
                  <a:satOff val="0"/>
                  <a:lumOff val="0"/>
                  <a:alphaOff val="0"/>
                </a:sysClr>
              </a:solidFill>
              <a:latin typeface="+mn-lt"/>
              <a:ea typeface="+mn-ea"/>
              <a:cs typeface="+mn-cs"/>
              <a:hlinkClick xmlns:r="http://schemas.openxmlformats.org/officeDocument/2006/relationships" r:id="rId3" action="ppaction://hlinksldjump"/>
            </a:rPr>
            <a:t>5 Projects of 636 MW</a:t>
          </a:r>
          <a:r>
            <a:rPr lang="en-US" sz="1800" dirty="0">
              <a:solidFill>
                <a:sysClr val="windowText" lastClr="000000">
                  <a:hueOff val="0"/>
                  <a:satOff val="0"/>
                  <a:lumOff val="0"/>
                  <a:alphaOff val="0"/>
                </a:sysClr>
              </a:solidFill>
              <a:latin typeface="+mn-lt"/>
              <a:ea typeface="+mn-ea"/>
              <a:cs typeface="+mn-cs"/>
            </a:rPr>
            <a:t> cumulative Capacity are in the final negotiation stages with reputable donor agencies for development.</a:t>
          </a:r>
        </a:p>
        <a:p>
          <a:pPr algn="just"/>
          <a:r>
            <a:rPr lang="en-US" sz="1800" dirty="0">
              <a:solidFill>
                <a:sysClr val="windowText" lastClr="000000">
                  <a:hueOff val="0"/>
                  <a:satOff val="0"/>
                  <a:lumOff val="0"/>
                  <a:alphaOff val="0"/>
                </a:sysClr>
              </a:solidFill>
              <a:latin typeface="+mn-lt"/>
              <a:ea typeface="+mn-ea"/>
              <a:cs typeface="+mn-cs"/>
            </a:rPr>
            <a:t>Feasibility Studies and detail design is in progress for 3 Projects of 965 MW Capacity .  </a:t>
          </a:r>
        </a:p>
      </dgm:t>
    </dgm:pt>
    <dgm:pt modelId="{4F4D3D81-418D-49E9-99A1-5BED07DAFAC3}" type="parTrans" cxnId="{E8197462-2C9C-446E-8CB7-13A8DE5E7A8B}">
      <dgm:prSet/>
      <dgm:spPr/>
      <dgm:t>
        <a:bodyPr/>
        <a:lstStyle/>
        <a:p>
          <a:endParaRPr lang="en-US"/>
        </a:p>
      </dgm:t>
    </dgm:pt>
    <dgm:pt modelId="{7F456F8B-731C-494F-8B58-57E04E8CC28B}" type="sibTrans" cxnId="{E8197462-2C9C-446E-8CB7-13A8DE5E7A8B}">
      <dgm:prSet/>
      <dgm:spPr/>
      <dgm:t>
        <a:bodyPr/>
        <a:lstStyle/>
        <a:p>
          <a:endParaRPr lang="en-US"/>
        </a:p>
      </dgm:t>
    </dgm:pt>
    <dgm:pt modelId="{0373FCD3-61FB-4312-A00D-9F95871B7A3D}">
      <dgm:prSet custT="1"/>
      <dgm:spPr>
        <a:xfrm rot="10800000">
          <a:off x="1847306" y="4652530"/>
          <a:ext cx="5748345" cy="1214588"/>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gm:spPr>
      <dgm:t>
        <a:bodyPr/>
        <a:lstStyle/>
        <a:p>
          <a:pPr algn="just"/>
          <a:r>
            <a:rPr lang="en-US" sz="1800" dirty="0">
              <a:solidFill>
                <a:sysClr val="windowText" lastClr="000000">
                  <a:hueOff val="0"/>
                  <a:satOff val="0"/>
                  <a:lumOff val="0"/>
                  <a:alphaOff val="0"/>
                </a:sysClr>
              </a:solidFill>
              <a:latin typeface="+mn-lt"/>
              <a:ea typeface="+mn-ea"/>
              <a:cs typeface="+mn-cs"/>
            </a:rPr>
            <a:t>PEDO initiated Access to Clean energy project as off grid solution for the community social uplift through </a:t>
          </a:r>
          <a:r>
            <a:rPr lang="en-US" sz="1800" b="1" u="sng" dirty="0">
              <a:solidFill>
                <a:sysClr val="windowText" lastClr="000000">
                  <a:hueOff val="0"/>
                  <a:satOff val="0"/>
                  <a:lumOff val="0"/>
                  <a:alphaOff val="0"/>
                </a:sysClr>
              </a:solidFill>
              <a:latin typeface="+mn-lt"/>
              <a:ea typeface="+mn-ea"/>
              <a:cs typeface="+mn-cs"/>
              <a:hlinkClick xmlns:r="http://schemas.openxmlformats.org/officeDocument/2006/relationships" r:id="rId4" action="ppaction://hlinksldjump"/>
            </a:rPr>
            <a:t>Mini &amp; Micro Hydel Projects</a:t>
          </a:r>
          <a:r>
            <a:rPr lang="en-US" sz="1800" dirty="0">
              <a:solidFill>
                <a:sysClr val="windowText" lastClr="000000">
                  <a:hueOff val="0"/>
                  <a:satOff val="0"/>
                  <a:lumOff val="0"/>
                  <a:alphaOff val="0"/>
                </a:sysClr>
              </a:solidFill>
              <a:latin typeface="+mn-lt"/>
              <a:ea typeface="+mn-ea"/>
              <a:cs typeface="+mn-cs"/>
            </a:rPr>
            <a:t> and </a:t>
          </a:r>
          <a:r>
            <a:rPr lang="en-US" sz="1800" b="1" u="sng" dirty="0">
              <a:solidFill>
                <a:sysClr val="windowText" lastClr="000000">
                  <a:hueOff val="0"/>
                  <a:satOff val="0"/>
                  <a:lumOff val="0"/>
                  <a:alphaOff val="0"/>
                </a:sysClr>
              </a:solidFill>
              <a:latin typeface="+mn-lt"/>
              <a:ea typeface="+mn-ea"/>
              <a:cs typeface="+mn-cs"/>
              <a:hlinkClick xmlns:r="http://schemas.openxmlformats.org/officeDocument/2006/relationships" r:id="rId5" action="ppaction://hlinksldjump"/>
            </a:rPr>
            <a:t>Solarization of Houses, Mosques and Schools</a:t>
          </a:r>
          <a:r>
            <a:rPr lang="en-US" sz="1800" dirty="0">
              <a:solidFill>
                <a:sysClr val="windowText" lastClr="000000">
                  <a:hueOff val="0"/>
                  <a:satOff val="0"/>
                  <a:lumOff val="0"/>
                  <a:alphaOff val="0"/>
                </a:sysClr>
              </a:solidFill>
              <a:latin typeface="+mn-lt"/>
              <a:ea typeface="+mn-ea"/>
              <a:cs typeface="+mn-cs"/>
            </a:rPr>
            <a:t>. Which is benefiting the communities in far flung areas.</a:t>
          </a:r>
        </a:p>
      </dgm:t>
    </dgm:pt>
    <dgm:pt modelId="{5E833E24-2746-4C45-8C25-285DF7711655}" type="parTrans" cxnId="{C3F7856B-6110-4994-B014-9660DD315341}">
      <dgm:prSet/>
      <dgm:spPr/>
      <dgm:t>
        <a:bodyPr/>
        <a:lstStyle/>
        <a:p>
          <a:endParaRPr lang="en-US"/>
        </a:p>
      </dgm:t>
    </dgm:pt>
    <dgm:pt modelId="{BFBE186D-A5C5-4C79-9E79-224862102B07}" type="sibTrans" cxnId="{C3F7856B-6110-4994-B014-9660DD315341}">
      <dgm:prSet/>
      <dgm:spPr/>
      <dgm:t>
        <a:bodyPr/>
        <a:lstStyle/>
        <a:p>
          <a:endParaRPr lang="en-US"/>
        </a:p>
      </dgm:t>
    </dgm:pt>
    <dgm:pt modelId="{47276556-4E42-4E87-9511-D956C1C93B58}" type="pres">
      <dgm:prSet presAssocID="{956A230D-CB79-417E-8276-451E24E31A09}" presName="linearFlow" presStyleCnt="0">
        <dgm:presLayoutVars>
          <dgm:dir/>
          <dgm:resizeHandles val="exact"/>
        </dgm:presLayoutVars>
      </dgm:prSet>
      <dgm:spPr/>
    </dgm:pt>
    <dgm:pt modelId="{B7C08A64-ADD4-4FCC-B6DB-87ACFBD87C9C}" type="pres">
      <dgm:prSet presAssocID="{4B25CED0-FC88-4B3F-8DAE-4533F3EDD3C2}" presName="composite" presStyleCnt="0"/>
      <dgm:spPr/>
    </dgm:pt>
    <dgm:pt modelId="{51183CE6-3596-479A-B5DC-5BC98F1282FA}" type="pres">
      <dgm:prSet presAssocID="{4B25CED0-FC88-4B3F-8DAE-4533F3EDD3C2}" presName="imgShp" presStyleLbl="fgImgPlace1" presStyleIdx="0" presStyleCnt="4" custLinFactNeighborX="-66964" custLinFactNeighborY="12641"/>
      <dgm:spPr>
        <a:xfrm>
          <a:off x="456216" y="0"/>
          <a:ext cx="1214588" cy="1214588"/>
        </a:xfrm>
        <a:prstGeom prst="ellipse">
          <a:avLst/>
        </a:prstGeom>
        <a:blipFill rotWithShape="1">
          <a:blip xmlns:r="http://schemas.openxmlformats.org/officeDocument/2006/relationships" r:embed="rId6"/>
          <a:stretch>
            <a:fillRect/>
          </a:stretch>
        </a:blipFill>
        <a:ln w="40000" cap="flat" cmpd="sng" algn="ctr">
          <a:solidFill>
            <a:srgbClr val="FA8D3D">
              <a:shade val="80000"/>
              <a:hueOff val="0"/>
              <a:satOff val="0"/>
              <a:lumOff val="0"/>
              <a:alphaOff val="0"/>
            </a:srgbClr>
          </a:solidFill>
          <a:prstDash val="solid"/>
        </a:ln>
        <a:effectLst/>
      </dgm:spPr>
    </dgm:pt>
    <dgm:pt modelId="{8465A3AE-F4A8-4625-ACFD-20B68CF82A69}" type="pres">
      <dgm:prSet presAssocID="{4B25CED0-FC88-4B3F-8DAE-4533F3EDD3C2}" presName="txShp" presStyleLbl="node1" presStyleIdx="0" presStyleCnt="4" custScaleX="124485" custScaleY="93967" custLinFactNeighborX="9196" custLinFactNeighborY="16421">
        <dgm:presLayoutVars>
          <dgm:bulletEnabled val="1"/>
        </dgm:presLayoutVars>
      </dgm:prSet>
      <dgm:spPr/>
    </dgm:pt>
    <dgm:pt modelId="{4CCA20F9-497A-44CE-923F-FF8D6A7976D4}" type="pres">
      <dgm:prSet presAssocID="{3999E75C-BF99-48F2-AED4-F83CA9B23366}" presName="spacing" presStyleCnt="0"/>
      <dgm:spPr/>
    </dgm:pt>
    <dgm:pt modelId="{9B2702B1-4E7D-4045-9C3D-AD0C582B3C42}" type="pres">
      <dgm:prSet presAssocID="{860A4467-D726-4609-BB54-4176AA5ACFF0}" presName="composite" presStyleCnt="0"/>
      <dgm:spPr/>
    </dgm:pt>
    <dgm:pt modelId="{4E04CF48-34F4-4645-8EE7-D1DE384AE3E5}" type="pres">
      <dgm:prSet presAssocID="{860A4467-D726-4609-BB54-4176AA5ACFF0}" presName="imgShp" presStyleLbl="fgImgPlace1" presStyleIdx="1" presStyleCnt="4" custLinFactNeighborX="-62936" custLinFactNeighborY="-6474"/>
      <dgm:spPr>
        <a:xfrm>
          <a:off x="415705" y="1533715"/>
          <a:ext cx="1214588" cy="1214588"/>
        </a:xfrm>
        <a:prstGeom prst="ellipse">
          <a:avLst/>
        </a:prstGeom>
        <a:blipFill>
          <a:blip xmlns:r="http://schemas.openxmlformats.org/officeDocument/2006/relationships" r:embed="rId7">
            <a:extLst>
              <a:ext uri="{28A0092B-C50C-407E-A947-70E740481C1C}">
                <a14:useLocalDpi xmlns:a14="http://schemas.microsoft.com/office/drawing/2010/main" val="0"/>
              </a:ext>
            </a:extLst>
          </a:blip>
          <a:srcRect/>
          <a:stretch>
            <a:fillRect t="-9000" b="-9000"/>
          </a:stretch>
        </a:blipFill>
        <a:ln w="40000" cap="flat" cmpd="sng" algn="ctr">
          <a:solidFill>
            <a:srgbClr val="FA8D3D">
              <a:shade val="80000"/>
              <a:hueOff val="0"/>
              <a:satOff val="0"/>
              <a:lumOff val="0"/>
              <a:alphaOff val="0"/>
            </a:srgbClr>
          </a:solidFill>
          <a:prstDash val="solid"/>
        </a:ln>
        <a:effectLst/>
      </dgm:spPr>
    </dgm:pt>
    <dgm:pt modelId="{C270E069-9373-4C2C-9B1D-BEA4A218331B}" type="pres">
      <dgm:prSet presAssocID="{860A4467-D726-4609-BB54-4176AA5ACFF0}" presName="txShp" presStyleLbl="node1" presStyleIdx="1" presStyleCnt="4" custScaleX="123726" custLinFactNeighborX="9697" custLinFactNeighborY="-3852">
        <dgm:presLayoutVars>
          <dgm:bulletEnabled val="1"/>
        </dgm:presLayoutVars>
      </dgm:prSet>
      <dgm:spPr/>
    </dgm:pt>
    <dgm:pt modelId="{095C3A5C-B1CC-441B-BC4E-E7A44A920055}" type="pres">
      <dgm:prSet presAssocID="{78AB8705-CA8E-4DDB-9B9B-C7B913E431E1}" presName="spacing" presStyleCnt="0"/>
      <dgm:spPr/>
    </dgm:pt>
    <dgm:pt modelId="{25D9FF99-387E-4F30-A958-8428BE9A9A4D}" type="pres">
      <dgm:prSet presAssocID="{08E7EB6A-F882-4CF1-999A-0C6A1313DE34}" presName="composite" presStyleCnt="0"/>
      <dgm:spPr/>
    </dgm:pt>
    <dgm:pt modelId="{091F1F91-7912-4753-A632-BBB3084FC68C}" type="pres">
      <dgm:prSet presAssocID="{08E7EB6A-F882-4CF1-999A-0C6A1313DE34}" presName="imgShp" presStyleLbl="fgImgPlace1" presStyleIdx="2" presStyleCnt="4" custLinFactNeighborX="-62936" custLinFactNeighborY="-20397"/>
      <dgm:spPr>
        <a:xfrm>
          <a:off x="468690" y="3084887"/>
          <a:ext cx="1214588" cy="1214588"/>
        </a:xfrm>
        <a:prstGeom prst="ellipse">
          <a:avLst/>
        </a:prstGeom>
        <a:blipFill>
          <a:blip xmlns:r="http://schemas.openxmlformats.org/officeDocument/2006/relationships" r:embed="rId8" cstate="print">
            <a:extLst>
              <a:ext uri="{28A0092B-C50C-407E-A947-70E740481C1C}">
                <a14:useLocalDpi xmlns:a14="http://schemas.microsoft.com/office/drawing/2010/main" val="0"/>
              </a:ext>
            </a:extLst>
          </a:blip>
          <a:srcRect/>
          <a:stretch>
            <a:fillRect l="-31000" r="-31000"/>
          </a:stretch>
        </a:blipFill>
        <a:ln w="40000" cap="flat" cmpd="sng" algn="ctr">
          <a:solidFill>
            <a:srgbClr val="FA8D3D">
              <a:shade val="80000"/>
              <a:hueOff val="0"/>
              <a:satOff val="0"/>
              <a:lumOff val="0"/>
              <a:alphaOff val="0"/>
            </a:srgbClr>
          </a:solidFill>
          <a:prstDash val="solid"/>
        </a:ln>
        <a:effectLst/>
      </dgm:spPr>
    </dgm:pt>
    <dgm:pt modelId="{3D420DD2-89BD-4BF7-9DE2-2B05C8361C78}" type="pres">
      <dgm:prSet presAssocID="{08E7EB6A-F882-4CF1-999A-0C6A1313DE34}" presName="txShp" presStyleLbl="node1" presStyleIdx="2" presStyleCnt="4" custScaleX="126735" custScaleY="140616" custLinFactNeighborX="7670" custLinFactNeighborY="-22540">
        <dgm:presLayoutVars>
          <dgm:bulletEnabled val="1"/>
        </dgm:presLayoutVars>
      </dgm:prSet>
      <dgm:spPr/>
    </dgm:pt>
    <dgm:pt modelId="{52F09A3D-B158-453F-9827-FDCDF487F610}" type="pres">
      <dgm:prSet presAssocID="{7F456F8B-731C-494F-8B58-57E04E8CC28B}" presName="spacing" presStyleCnt="0"/>
      <dgm:spPr/>
    </dgm:pt>
    <dgm:pt modelId="{CC9CBB0B-C1BF-410C-80AF-B1F5D9940913}" type="pres">
      <dgm:prSet presAssocID="{0373FCD3-61FB-4312-A00D-9F95871B7A3D}" presName="composite" presStyleCnt="0"/>
      <dgm:spPr/>
    </dgm:pt>
    <dgm:pt modelId="{31533774-DA58-44F7-A3AF-09BDF8213EBC}" type="pres">
      <dgm:prSet presAssocID="{0373FCD3-61FB-4312-A00D-9F95871B7A3D}" presName="imgShp" presStyleLbl="fgImgPlace1" presStyleIdx="3" presStyleCnt="4" custLinFactNeighborX="-59583" custLinFactNeighborY="-38173"/>
      <dgm:spPr>
        <a:xfrm>
          <a:off x="513083" y="4563306"/>
          <a:ext cx="1214588" cy="1214588"/>
        </a:xfrm>
        <a:prstGeom prst="ellipse">
          <a:avLst/>
        </a:prstGeom>
        <a:blipFill>
          <a:blip xmlns:r="http://schemas.openxmlformats.org/officeDocument/2006/relationships" r:embed="rId9">
            <a:extLst>
              <a:ext uri="{28A0092B-C50C-407E-A947-70E740481C1C}">
                <a14:useLocalDpi xmlns:a14="http://schemas.microsoft.com/office/drawing/2010/main" val="0"/>
              </a:ext>
            </a:extLst>
          </a:blip>
          <a:srcRect/>
          <a:stretch>
            <a:fillRect/>
          </a:stretch>
        </a:blipFill>
        <a:ln w="40000" cap="flat" cmpd="sng" algn="ctr">
          <a:solidFill>
            <a:srgbClr val="FA8D3D">
              <a:shade val="80000"/>
              <a:hueOff val="0"/>
              <a:satOff val="0"/>
              <a:lumOff val="0"/>
              <a:alphaOff val="0"/>
            </a:srgbClr>
          </a:solidFill>
          <a:prstDash val="solid"/>
        </a:ln>
        <a:effectLst/>
      </dgm:spPr>
    </dgm:pt>
    <dgm:pt modelId="{DE7DD362-095C-4BB0-9D04-700A4E520673}" type="pres">
      <dgm:prSet presAssocID="{0373FCD3-61FB-4312-A00D-9F95871B7A3D}" presName="txShp" presStyleLbl="node1" presStyleIdx="3" presStyleCnt="4" custScaleX="124258" custScaleY="130530" custLinFactNeighborX="9083" custLinFactNeighborY="-36731">
        <dgm:presLayoutVars>
          <dgm:bulletEnabled val="1"/>
        </dgm:presLayoutVars>
      </dgm:prSet>
      <dgm:spPr/>
    </dgm:pt>
  </dgm:ptLst>
  <dgm:cxnLst>
    <dgm:cxn modelId="{60A0A42A-5256-4154-8E61-47DECC47084A}" type="presOf" srcId="{08E7EB6A-F882-4CF1-999A-0C6A1313DE34}" destId="{3D420DD2-89BD-4BF7-9DE2-2B05C8361C78}" srcOrd="0" destOrd="0" presId="urn:microsoft.com/office/officeart/2005/8/layout/vList3#1"/>
    <dgm:cxn modelId="{64D8E52A-E9E4-4909-A424-5DDC5CDE94E1}" srcId="{956A230D-CB79-417E-8276-451E24E31A09}" destId="{4B25CED0-FC88-4B3F-8DAE-4533F3EDD3C2}" srcOrd="0" destOrd="0" parTransId="{961385A6-FA0D-4F7A-8C81-18A246CE9D9E}" sibTransId="{3999E75C-BF99-48F2-AED4-F83CA9B23366}"/>
    <dgm:cxn modelId="{E8197462-2C9C-446E-8CB7-13A8DE5E7A8B}" srcId="{956A230D-CB79-417E-8276-451E24E31A09}" destId="{08E7EB6A-F882-4CF1-999A-0C6A1313DE34}" srcOrd="2" destOrd="0" parTransId="{4F4D3D81-418D-49E9-99A1-5BED07DAFAC3}" sibTransId="{7F456F8B-731C-494F-8B58-57E04E8CC28B}"/>
    <dgm:cxn modelId="{E0049A44-3D3D-4F8F-99E6-4204C632A433}" type="presOf" srcId="{860A4467-D726-4609-BB54-4176AA5ACFF0}" destId="{C270E069-9373-4C2C-9B1D-BEA4A218331B}" srcOrd="0" destOrd="0" presId="urn:microsoft.com/office/officeart/2005/8/layout/vList3#1"/>
    <dgm:cxn modelId="{C3F7856B-6110-4994-B014-9660DD315341}" srcId="{956A230D-CB79-417E-8276-451E24E31A09}" destId="{0373FCD3-61FB-4312-A00D-9F95871B7A3D}" srcOrd="3" destOrd="0" parTransId="{5E833E24-2746-4C45-8C25-285DF7711655}" sibTransId="{BFBE186D-A5C5-4C79-9E79-224862102B07}"/>
    <dgm:cxn modelId="{93D55B75-449F-433F-A8DA-78170EC26338}" type="presOf" srcId="{956A230D-CB79-417E-8276-451E24E31A09}" destId="{47276556-4E42-4E87-9511-D956C1C93B58}" srcOrd="0" destOrd="0" presId="urn:microsoft.com/office/officeart/2005/8/layout/vList3#1"/>
    <dgm:cxn modelId="{C6EA247F-7DE7-428E-8810-8B706ACF2688}" type="presOf" srcId="{4B25CED0-FC88-4B3F-8DAE-4533F3EDD3C2}" destId="{8465A3AE-F4A8-4625-ACFD-20B68CF82A69}" srcOrd="0" destOrd="0" presId="urn:microsoft.com/office/officeart/2005/8/layout/vList3#1"/>
    <dgm:cxn modelId="{D0DE2B96-698F-45B1-8966-F2BFE647A064}" srcId="{956A230D-CB79-417E-8276-451E24E31A09}" destId="{860A4467-D726-4609-BB54-4176AA5ACFF0}" srcOrd="1" destOrd="0" parTransId="{F6E1B3F9-ADA3-4000-85AB-C88E62553776}" sibTransId="{78AB8705-CA8E-4DDB-9B9B-C7B913E431E1}"/>
    <dgm:cxn modelId="{63CCCBC6-BE73-4F09-82C3-1A83D4DEB03C}" type="presOf" srcId="{0373FCD3-61FB-4312-A00D-9F95871B7A3D}" destId="{DE7DD362-095C-4BB0-9D04-700A4E520673}" srcOrd="0" destOrd="0" presId="urn:microsoft.com/office/officeart/2005/8/layout/vList3#1"/>
    <dgm:cxn modelId="{2AAB4978-276B-4198-9D01-94CB40F61D6D}" type="presParOf" srcId="{47276556-4E42-4E87-9511-D956C1C93B58}" destId="{B7C08A64-ADD4-4FCC-B6DB-87ACFBD87C9C}" srcOrd="0" destOrd="0" presId="urn:microsoft.com/office/officeart/2005/8/layout/vList3#1"/>
    <dgm:cxn modelId="{0029CB83-F9D4-4811-B5B7-74ECA7E289AF}" type="presParOf" srcId="{B7C08A64-ADD4-4FCC-B6DB-87ACFBD87C9C}" destId="{51183CE6-3596-479A-B5DC-5BC98F1282FA}" srcOrd="0" destOrd="0" presId="urn:microsoft.com/office/officeart/2005/8/layout/vList3#1"/>
    <dgm:cxn modelId="{47BEB41A-BFE9-49B7-936C-23D8928A5230}" type="presParOf" srcId="{B7C08A64-ADD4-4FCC-B6DB-87ACFBD87C9C}" destId="{8465A3AE-F4A8-4625-ACFD-20B68CF82A69}" srcOrd="1" destOrd="0" presId="urn:microsoft.com/office/officeart/2005/8/layout/vList3#1"/>
    <dgm:cxn modelId="{EC43132A-E9E0-444E-BB7A-8F4B5B0F4373}" type="presParOf" srcId="{47276556-4E42-4E87-9511-D956C1C93B58}" destId="{4CCA20F9-497A-44CE-923F-FF8D6A7976D4}" srcOrd="1" destOrd="0" presId="urn:microsoft.com/office/officeart/2005/8/layout/vList3#1"/>
    <dgm:cxn modelId="{A3392923-AB8F-4F1E-8103-2F3C2AB251E0}" type="presParOf" srcId="{47276556-4E42-4E87-9511-D956C1C93B58}" destId="{9B2702B1-4E7D-4045-9C3D-AD0C582B3C42}" srcOrd="2" destOrd="0" presId="urn:microsoft.com/office/officeart/2005/8/layout/vList3#1"/>
    <dgm:cxn modelId="{2FC6A8A3-5FC4-46AD-9C63-D6F52E5753D5}" type="presParOf" srcId="{9B2702B1-4E7D-4045-9C3D-AD0C582B3C42}" destId="{4E04CF48-34F4-4645-8EE7-D1DE384AE3E5}" srcOrd="0" destOrd="0" presId="urn:microsoft.com/office/officeart/2005/8/layout/vList3#1"/>
    <dgm:cxn modelId="{5C249CEC-834D-4B3B-B9FC-2A8F46EA2BCF}" type="presParOf" srcId="{9B2702B1-4E7D-4045-9C3D-AD0C582B3C42}" destId="{C270E069-9373-4C2C-9B1D-BEA4A218331B}" srcOrd="1" destOrd="0" presId="urn:microsoft.com/office/officeart/2005/8/layout/vList3#1"/>
    <dgm:cxn modelId="{54B687DC-E3BD-4F81-A26F-0A216C619052}" type="presParOf" srcId="{47276556-4E42-4E87-9511-D956C1C93B58}" destId="{095C3A5C-B1CC-441B-BC4E-E7A44A920055}" srcOrd="3" destOrd="0" presId="urn:microsoft.com/office/officeart/2005/8/layout/vList3#1"/>
    <dgm:cxn modelId="{BA94F928-EB62-42CF-BC25-B7E05928206E}" type="presParOf" srcId="{47276556-4E42-4E87-9511-D956C1C93B58}" destId="{25D9FF99-387E-4F30-A958-8428BE9A9A4D}" srcOrd="4" destOrd="0" presId="urn:microsoft.com/office/officeart/2005/8/layout/vList3#1"/>
    <dgm:cxn modelId="{412AFC44-35EB-4C33-AE05-58859424540A}" type="presParOf" srcId="{25D9FF99-387E-4F30-A958-8428BE9A9A4D}" destId="{091F1F91-7912-4753-A632-BBB3084FC68C}" srcOrd="0" destOrd="0" presId="urn:microsoft.com/office/officeart/2005/8/layout/vList3#1"/>
    <dgm:cxn modelId="{33EC271D-6E6D-4436-9F6D-A03F6210E9E0}" type="presParOf" srcId="{25D9FF99-387E-4F30-A958-8428BE9A9A4D}" destId="{3D420DD2-89BD-4BF7-9DE2-2B05C8361C78}" srcOrd="1" destOrd="0" presId="urn:microsoft.com/office/officeart/2005/8/layout/vList3#1"/>
    <dgm:cxn modelId="{95365246-5223-47BE-B787-325E44964BDD}" type="presParOf" srcId="{47276556-4E42-4E87-9511-D956C1C93B58}" destId="{52F09A3D-B158-453F-9827-FDCDF487F610}" srcOrd="5" destOrd="0" presId="urn:microsoft.com/office/officeart/2005/8/layout/vList3#1"/>
    <dgm:cxn modelId="{85EB55A6-4481-47E8-A62E-7520FFD7C2A2}" type="presParOf" srcId="{47276556-4E42-4E87-9511-D956C1C93B58}" destId="{CC9CBB0B-C1BF-410C-80AF-B1F5D9940913}" srcOrd="6" destOrd="0" presId="urn:microsoft.com/office/officeart/2005/8/layout/vList3#1"/>
    <dgm:cxn modelId="{50699329-2B74-4BCB-8B41-E3FEAF7A6EA3}" type="presParOf" srcId="{CC9CBB0B-C1BF-410C-80AF-B1F5D9940913}" destId="{31533774-DA58-44F7-A3AF-09BDF8213EBC}" srcOrd="0" destOrd="0" presId="urn:microsoft.com/office/officeart/2005/8/layout/vList3#1"/>
    <dgm:cxn modelId="{B614D20A-C078-4CE3-9E21-49917E7B9F20}" type="presParOf" srcId="{CC9CBB0B-C1BF-410C-80AF-B1F5D9940913}" destId="{DE7DD362-095C-4BB0-9D04-700A4E520673}"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6A230D-CB79-417E-8276-451E24E31A09}" type="doc">
      <dgm:prSet loTypeId="urn:microsoft.com/office/officeart/2005/8/layout/vList3#1" loCatId="list" qsTypeId="urn:microsoft.com/office/officeart/2005/8/quickstyle/simple2" qsCatId="simple" csTypeId="urn:microsoft.com/office/officeart/2005/8/colors/accent6_1" csCatId="accent6" phldr="1"/>
      <dgm:spPr/>
    </dgm:pt>
    <dgm:pt modelId="{4B25CED0-FC88-4B3F-8DAE-4533F3EDD3C2}">
      <dgm:prSet phldrT="[Text]" custT="1">
        <dgm:style>
          <a:lnRef idx="2">
            <a:schemeClr val="accent2"/>
          </a:lnRef>
          <a:fillRef idx="1">
            <a:schemeClr val="lt1"/>
          </a:fillRef>
          <a:effectRef idx="0">
            <a:schemeClr val="accent2"/>
          </a:effectRef>
          <a:fontRef idx="minor">
            <a:schemeClr val="dk1"/>
          </a:fontRef>
        </dgm:style>
      </dgm:prSet>
      <dgm:spPr>
        <a:solidFill>
          <a:schemeClr val="accent4">
            <a:lumMod val="20000"/>
            <a:lumOff val="80000"/>
          </a:schemeClr>
        </a:solidFill>
      </dgm:spPr>
      <dgm:t>
        <a:bodyPr/>
        <a:lstStyle/>
        <a:p>
          <a:pPr algn="just"/>
          <a:r>
            <a:rPr lang="en-US" sz="2000" b="0" dirty="0"/>
            <a:t>Processed 2 Feasibility Completed sites of </a:t>
          </a:r>
          <a:r>
            <a:rPr lang="en-US" sz="2000" b="1" dirty="0">
              <a:hlinkClick xmlns:r="http://schemas.openxmlformats.org/officeDocument/2006/relationships" r:id="rId1" action="ppaction://hlinksldjump"/>
            </a:rPr>
            <a:t>201 MW</a:t>
          </a:r>
          <a:r>
            <a:rPr lang="en-US" sz="2000" b="1" u="sng" dirty="0">
              <a:hlinkClick xmlns:r="http://schemas.openxmlformats.org/officeDocument/2006/relationships" r:id="rId1" action="ppaction://hlinksldjump"/>
            </a:rPr>
            <a:t> </a:t>
          </a:r>
          <a:r>
            <a:rPr lang="en-US" sz="2000" b="0" dirty="0"/>
            <a:t>to IPPs through Tariff based ICB, wherein Tariff has been approved by NEPRA</a:t>
          </a:r>
        </a:p>
      </dgm:t>
    </dgm:pt>
    <dgm:pt modelId="{961385A6-FA0D-4F7A-8C81-18A246CE9D9E}" type="parTrans" cxnId="{64D8E52A-E9E4-4909-A424-5DDC5CDE94E1}">
      <dgm:prSet/>
      <dgm:spPr/>
      <dgm:t>
        <a:bodyPr/>
        <a:lstStyle/>
        <a:p>
          <a:endParaRPr lang="en-US"/>
        </a:p>
      </dgm:t>
    </dgm:pt>
    <dgm:pt modelId="{3999E75C-BF99-48F2-AED4-F83CA9B23366}" type="sibTrans" cxnId="{64D8E52A-E9E4-4909-A424-5DDC5CDE94E1}">
      <dgm:prSet/>
      <dgm:spPr/>
      <dgm:t>
        <a:bodyPr/>
        <a:lstStyle/>
        <a:p>
          <a:endParaRPr lang="en-US"/>
        </a:p>
      </dgm:t>
    </dgm:pt>
    <dgm:pt modelId="{860A4467-D726-4609-BB54-4176AA5ACFF0}">
      <dgm:prSet phldrT="[Text]" custT="1">
        <dgm:style>
          <a:lnRef idx="2">
            <a:schemeClr val="accent2"/>
          </a:lnRef>
          <a:fillRef idx="1">
            <a:schemeClr val="lt1"/>
          </a:fillRef>
          <a:effectRef idx="0">
            <a:schemeClr val="accent2"/>
          </a:effectRef>
          <a:fontRef idx="minor">
            <a:schemeClr val="dk1"/>
          </a:fontRef>
        </dgm:style>
      </dgm:prSet>
      <dgm:spPr>
        <a:solidFill>
          <a:schemeClr val="accent4">
            <a:lumMod val="20000"/>
            <a:lumOff val="80000"/>
          </a:schemeClr>
        </a:solidFill>
      </dgm:spPr>
      <dgm:t>
        <a:bodyPr/>
        <a:lstStyle/>
        <a:p>
          <a:pPr algn="just"/>
          <a:r>
            <a:rPr lang="en-US" sz="2000" b="0" dirty="0"/>
            <a:t>Award of </a:t>
          </a:r>
          <a:r>
            <a:rPr lang="en-US" sz="2000" b="1" dirty="0">
              <a:hlinkClick xmlns:r="http://schemas.openxmlformats.org/officeDocument/2006/relationships" r:id="rId2" action="ppaction://hlinksldjump"/>
            </a:rPr>
            <a:t>2,024 MW </a:t>
          </a:r>
          <a:r>
            <a:rPr lang="en-US" sz="2000" b="0" dirty="0"/>
            <a:t>Projects to National and Foreign State Owned Organizations</a:t>
          </a:r>
        </a:p>
      </dgm:t>
    </dgm:pt>
    <dgm:pt modelId="{F6E1B3F9-ADA3-4000-85AB-C88E62553776}" type="parTrans" cxnId="{D0DE2B96-698F-45B1-8966-F2BFE647A064}">
      <dgm:prSet/>
      <dgm:spPr/>
      <dgm:t>
        <a:bodyPr/>
        <a:lstStyle/>
        <a:p>
          <a:endParaRPr lang="en-US"/>
        </a:p>
      </dgm:t>
    </dgm:pt>
    <dgm:pt modelId="{78AB8705-CA8E-4DDB-9B9B-C7B913E431E1}" type="sibTrans" cxnId="{D0DE2B96-698F-45B1-8966-F2BFE647A064}">
      <dgm:prSet/>
      <dgm:spPr/>
      <dgm:t>
        <a:bodyPr/>
        <a:lstStyle/>
        <a:p>
          <a:endParaRPr lang="en-US"/>
        </a:p>
      </dgm:t>
    </dgm:pt>
    <dgm:pt modelId="{08E7EB6A-F882-4CF1-999A-0C6A1313DE34}">
      <dgm:prSet phldrT="[Text]" custT="1">
        <dgm:style>
          <a:lnRef idx="2">
            <a:schemeClr val="accent2"/>
          </a:lnRef>
          <a:fillRef idx="1">
            <a:schemeClr val="lt1"/>
          </a:fillRef>
          <a:effectRef idx="0">
            <a:schemeClr val="accent2"/>
          </a:effectRef>
          <a:fontRef idx="minor">
            <a:schemeClr val="dk1"/>
          </a:fontRef>
        </dgm:style>
      </dgm:prSet>
      <dgm:spPr>
        <a:solidFill>
          <a:schemeClr val="accent4">
            <a:lumMod val="20000"/>
            <a:lumOff val="80000"/>
          </a:schemeClr>
        </a:solidFill>
      </dgm:spPr>
      <dgm:t>
        <a:bodyPr/>
        <a:lstStyle/>
        <a:p>
          <a:pPr algn="just"/>
          <a:r>
            <a:rPr lang="en-US" sz="2000" b="0" dirty="0"/>
            <a:t>Award of </a:t>
          </a:r>
          <a:r>
            <a:rPr lang="en-US" sz="2000" b="1" dirty="0">
              <a:hlinkClick xmlns:r="http://schemas.openxmlformats.org/officeDocument/2006/relationships" r:id="rId3" action="ppaction://hlinksldjump"/>
            </a:rPr>
            <a:t>860 MW </a:t>
          </a:r>
          <a:r>
            <a:rPr lang="en-US" sz="2000" b="0" dirty="0"/>
            <a:t>Hydropower Projects to IPPs for which Feasibility Studies are in progress</a:t>
          </a:r>
        </a:p>
      </dgm:t>
    </dgm:pt>
    <dgm:pt modelId="{4F4D3D81-418D-49E9-99A1-5BED07DAFAC3}" type="parTrans" cxnId="{E8197462-2C9C-446E-8CB7-13A8DE5E7A8B}">
      <dgm:prSet/>
      <dgm:spPr/>
      <dgm:t>
        <a:bodyPr/>
        <a:lstStyle/>
        <a:p>
          <a:endParaRPr lang="en-US"/>
        </a:p>
      </dgm:t>
    </dgm:pt>
    <dgm:pt modelId="{7F456F8B-731C-494F-8B58-57E04E8CC28B}" type="sibTrans" cxnId="{E8197462-2C9C-446E-8CB7-13A8DE5E7A8B}">
      <dgm:prSet/>
      <dgm:spPr/>
      <dgm:t>
        <a:bodyPr/>
        <a:lstStyle/>
        <a:p>
          <a:endParaRPr lang="en-US"/>
        </a:p>
      </dgm:t>
    </dgm:pt>
    <dgm:pt modelId="{0373FCD3-61FB-4312-A00D-9F95871B7A3D}">
      <dgm:prSet custT="1">
        <dgm:style>
          <a:lnRef idx="2">
            <a:schemeClr val="accent2"/>
          </a:lnRef>
          <a:fillRef idx="1">
            <a:schemeClr val="lt1"/>
          </a:fillRef>
          <a:effectRef idx="0">
            <a:schemeClr val="accent2"/>
          </a:effectRef>
          <a:fontRef idx="minor">
            <a:schemeClr val="dk1"/>
          </a:fontRef>
        </dgm:style>
      </dgm:prSet>
      <dgm:spPr>
        <a:solidFill>
          <a:schemeClr val="accent4">
            <a:lumMod val="20000"/>
            <a:lumOff val="80000"/>
          </a:schemeClr>
        </a:solidFill>
      </dgm:spPr>
      <dgm:t>
        <a:bodyPr/>
        <a:lstStyle/>
        <a:p>
          <a:pPr algn="just"/>
          <a:r>
            <a:rPr lang="en-US" sz="2000" b="0" u="none" dirty="0"/>
            <a:t>Approval of 5 Feasibility Studies of Total </a:t>
          </a:r>
          <a:r>
            <a:rPr lang="en-US" sz="2000" b="1" u="none" dirty="0">
              <a:hlinkClick xmlns:r="http://schemas.openxmlformats.org/officeDocument/2006/relationships" r:id="rId4" action="ppaction://hlinksldjump"/>
            </a:rPr>
            <a:t>249.5 MW </a:t>
          </a:r>
          <a:r>
            <a:rPr lang="en-US" sz="2000" b="0" u="none" dirty="0"/>
            <a:t>Solar Projects in the Private Sector </a:t>
          </a:r>
        </a:p>
      </dgm:t>
    </dgm:pt>
    <dgm:pt modelId="{5E833E24-2746-4C45-8C25-285DF7711655}" type="parTrans" cxnId="{C3F7856B-6110-4994-B014-9660DD315341}">
      <dgm:prSet/>
      <dgm:spPr/>
      <dgm:t>
        <a:bodyPr/>
        <a:lstStyle/>
        <a:p>
          <a:endParaRPr lang="en-US"/>
        </a:p>
      </dgm:t>
    </dgm:pt>
    <dgm:pt modelId="{BFBE186D-A5C5-4C79-9E79-224862102B07}" type="sibTrans" cxnId="{C3F7856B-6110-4994-B014-9660DD315341}">
      <dgm:prSet/>
      <dgm:spPr/>
      <dgm:t>
        <a:bodyPr/>
        <a:lstStyle/>
        <a:p>
          <a:endParaRPr lang="en-US"/>
        </a:p>
      </dgm:t>
    </dgm:pt>
    <dgm:pt modelId="{47276556-4E42-4E87-9511-D956C1C93B58}" type="pres">
      <dgm:prSet presAssocID="{956A230D-CB79-417E-8276-451E24E31A09}" presName="linearFlow" presStyleCnt="0">
        <dgm:presLayoutVars>
          <dgm:dir/>
          <dgm:resizeHandles val="exact"/>
        </dgm:presLayoutVars>
      </dgm:prSet>
      <dgm:spPr/>
    </dgm:pt>
    <dgm:pt modelId="{B7C08A64-ADD4-4FCC-B6DB-87ACFBD87C9C}" type="pres">
      <dgm:prSet presAssocID="{4B25CED0-FC88-4B3F-8DAE-4533F3EDD3C2}" presName="composite" presStyleCnt="0"/>
      <dgm:spPr/>
    </dgm:pt>
    <dgm:pt modelId="{51183CE6-3596-479A-B5DC-5BC98F1282FA}" type="pres">
      <dgm:prSet presAssocID="{4B25CED0-FC88-4B3F-8DAE-4533F3EDD3C2}" presName="imgShp" presStyleLbl="fgImgPlace1" presStyleIdx="0" presStyleCnt="4" custLinFactNeighborX="-55620" custLinFactNeighborY="-295"/>
      <dgm:spPr>
        <a:blipFill>
          <a:blip xmlns:r="http://schemas.openxmlformats.org/officeDocument/2006/relationships" r:embed="rId5">
            <a:extLst>
              <a:ext uri="{28A0092B-C50C-407E-A947-70E740481C1C}">
                <a14:useLocalDpi xmlns:a14="http://schemas.microsoft.com/office/drawing/2010/main" val="0"/>
              </a:ext>
            </a:extLst>
          </a:blip>
          <a:srcRect/>
          <a:stretch>
            <a:fillRect l="-31000" r="-31000"/>
          </a:stretch>
        </a:blipFill>
      </dgm:spPr>
    </dgm:pt>
    <dgm:pt modelId="{8465A3AE-F4A8-4625-ACFD-20B68CF82A69}" type="pres">
      <dgm:prSet presAssocID="{4B25CED0-FC88-4B3F-8DAE-4533F3EDD3C2}" presName="txShp" presStyleLbl="node1" presStyleIdx="0" presStyleCnt="4" custScaleX="125253" custScaleY="88919" custLinFactNeighborX="13019">
        <dgm:presLayoutVars>
          <dgm:bulletEnabled val="1"/>
        </dgm:presLayoutVars>
      </dgm:prSet>
      <dgm:spPr/>
    </dgm:pt>
    <dgm:pt modelId="{4CCA20F9-497A-44CE-923F-FF8D6A7976D4}" type="pres">
      <dgm:prSet presAssocID="{3999E75C-BF99-48F2-AED4-F83CA9B23366}" presName="spacing" presStyleCnt="0"/>
      <dgm:spPr/>
    </dgm:pt>
    <dgm:pt modelId="{9B2702B1-4E7D-4045-9C3D-AD0C582B3C42}" type="pres">
      <dgm:prSet presAssocID="{860A4467-D726-4609-BB54-4176AA5ACFF0}" presName="composite" presStyleCnt="0"/>
      <dgm:spPr/>
    </dgm:pt>
    <dgm:pt modelId="{4E04CF48-34F4-4645-8EE7-D1DE384AE3E5}" type="pres">
      <dgm:prSet presAssocID="{860A4467-D726-4609-BB54-4176AA5ACFF0}" presName="imgShp" presStyleLbl="fgImgPlace1" presStyleIdx="1" presStyleCnt="4" custLinFactNeighborX="-53423" custLinFactNeighborY="-3852"/>
      <dgm:spPr>
        <a:blipFill>
          <a:blip xmlns:r="http://schemas.openxmlformats.org/officeDocument/2006/relationships" r:embed="rId6">
            <a:extLst>
              <a:ext uri="{28A0092B-C50C-407E-A947-70E740481C1C}">
                <a14:useLocalDpi xmlns:a14="http://schemas.microsoft.com/office/drawing/2010/main" val="0"/>
              </a:ext>
            </a:extLst>
          </a:blip>
          <a:srcRect/>
          <a:stretch>
            <a:fillRect l="-21000" r="-21000"/>
          </a:stretch>
        </a:blipFill>
      </dgm:spPr>
    </dgm:pt>
    <dgm:pt modelId="{C270E069-9373-4C2C-9B1D-BEA4A218331B}" type="pres">
      <dgm:prSet presAssocID="{860A4467-D726-4609-BB54-4176AA5ACFF0}" presName="txShp" presStyleLbl="node1" presStyleIdx="1" presStyleCnt="4" custScaleX="125253" custScaleY="88919" custLinFactNeighborX="15557" custLinFactNeighborY="-3852">
        <dgm:presLayoutVars>
          <dgm:bulletEnabled val="1"/>
        </dgm:presLayoutVars>
      </dgm:prSet>
      <dgm:spPr/>
    </dgm:pt>
    <dgm:pt modelId="{095C3A5C-B1CC-441B-BC4E-E7A44A920055}" type="pres">
      <dgm:prSet presAssocID="{78AB8705-CA8E-4DDB-9B9B-C7B913E431E1}" presName="spacing" presStyleCnt="0"/>
      <dgm:spPr/>
    </dgm:pt>
    <dgm:pt modelId="{25D9FF99-387E-4F30-A958-8428BE9A9A4D}" type="pres">
      <dgm:prSet presAssocID="{08E7EB6A-F882-4CF1-999A-0C6A1313DE34}" presName="composite" presStyleCnt="0"/>
      <dgm:spPr/>
    </dgm:pt>
    <dgm:pt modelId="{091F1F91-7912-4753-A632-BBB3084FC68C}" type="pres">
      <dgm:prSet presAssocID="{08E7EB6A-F882-4CF1-999A-0C6A1313DE34}" presName="imgShp" presStyleLbl="fgImgPlace1" presStyleIdx="2" presStyleCnt="4" custLinFactNeighborX="-53426" custLinFactNeighborY="-2001"/>
      <dgm:spPr>
        <a:blipFill>
          <a:blip xmlns:r="http://schemas.openxmlformats.org/officeDocument/2006/relationships" r:embed="rId7" cstate="print">
            <a:extLst>
              <a:ext uri="{28A0092B-C50C-407E-A947-70E740481C1C}">
                <a14:useLocalDpi xmlns:a14="http://schemas.microsoft.com/office/drawing/2010/main" val="0"/>
              </a:ext>
            </a:extLst>
          </a:blip>
          <a:srcRect/>
          <a:stretch>
            <a:fillRect l="-30000" r="-30000"/>
          </a:stretch>
        </a:blipFill>
      </dgm:spPr>
    </dgm:pt>
    <dgm:pt modelId="{3D420DD2-89BD-4BF7-9DE2-2B05C8361C78}" type="pres">
      <dgm:prSet presAssocID="{08E7EB6A-F882-4CF1-999A-0C6A1313DE34}" presName="txShp" presStyleLbl="node1" presStyleIdx="2" presStyleCnt="4" custScaleX="125253" custScaleY="88919" custLinFactNeighborX="12561">
        <dgm:presLayoutVars>
          <dgm:bulletEnabled val="1"/>
        </dgm:presLayoutVars>
      </dgm:prSet>
      <dgm:spPr/>
    </dgm:pt>
    <dgm:pt modelId="{52F09A3D-B158-453F-9827-FDCDF487F610}" type="pres">
      <dgm:prSet presAssocID="{7F456F8B-731C-494F-8B58-57E04E8CC28B}" presName="spacing" presStyleCnt="0"/>
      <dgm:spPr/>
    </dgm:pt>
    <dgm:pt modelId="{CC9CBB0B-C1BF-410C-80AF-B1F5D9940913}" type="pres">
      <dgm:prSet presAssocID="{0373FCD3-61FB-4312-A00D-9F95871B7A3D}" presName="composite" presStyleCnt="0"/>
      <dgm:spPr/>
    </dgm:pt>
    <dgm:pt modelId="{31533774-DA58-44F7-A3AF-09BDF8213EBC}" type="pres">
      <dgm:prSet presAssocID="{0373FCD3-61FB-4312-A00D-9F95871B7A3D}" presName="imgShp" presStyleLbl="fgImgPlace1" presStyleIdx="3" presStyleCnt="4" custLinFactNeighborX="-53426" custLinFactNeighborY="-6378"/>
      <dgm:spPr>
        <a:blipFill>
          <a:blip xmlns:r="http://schemas.openxmlformats.org/officeDocument/2006/relationships" r:embed="rId8">
            <a:extLst>
              <a:ext uri="{28A0092B-C50C-407E-A947-70E740481C1C}">
                <a14:useLocalDpi xmlns:a14="http://schemas.microsoft.com/office/drawing/2010/main" val="0"/>
              </a:ext>
            </a:extLst>
          </a:blip>
          <a:srcRect/>
          <a:stretch>
            <a:fillRect l="-25000" r="-25000"/>
          </a:stretch>
        </a:blipFill>
      </dgm:spPr>
    </dgm:pt>
    <dgm:pt modelId="{DE7DD362-095C-4BB0-9D04-700A4E520673}" type="pres">
      <dgm:prSet presAssocID="{0373FCD3-61FB-4312-A00D-9F95871B7A3D}" presName="txShp" presStyleLbl="node1" presStyleIdx="3" presStyleCnt="4" custScaleX="125253" custScaleY="88919" custLinFactNeighborX="12561" custLinFactNeighborY="-6774">
        <dgm:presLayoutVars>
          <dgm:bulletEnabled val="1"/>
        </dgm:presLayoutVars>
      </dgm:prSet>
      <dgm:spPr/>
    </dgm:pt>
  </dgm:ptLst>
  <dgm:cxnLst>
    <dgm:cxn modelId="{D3099A0F-C0DC-4002-9729-4DB78170586F}" type="presOf" srcId="{4B25CED0-FC88-4B3F-8DAE-4533F3EDD3C2}" destId="{8465A3AE-F4A8-4625-ACFD-20B68CF82A69}" srcOrd="0" destOrd="0" presId="urn:microsoft.com/office/officeart/2005/8/layout/vList3#1"/>
    <dgm:cxn modelId="{D0520226-6AB3-4180-B60A-B6DE3422A02D}" type="presOf" srcId="{860A4467-D726-4609-BB54-4176AA5ACFF0}" destId="{C270E069-9373-4C2C-9B1D-BEA4A218331B}" srcOrd="0" destOrd="0" presId="urn:microsoft.com/office/officeart/2005/8/layout/vList3#1"/>
    <dgm:cxn modelId="{64D8E52A-E9E4-4909-A424-5DDC5CDE94E1}" srcId="{956A230D-CB79-417E-8276-451E24E31A09}" destId="{4B25CED0-FC88-4B3F-8DAE-4533F3EDD3C2}" srcOrd="0" destOrd="0" parTransId="{961385A6-FA0D-4F7A-8C81-18A246CE9D9E}" sibTransId="{3999E75C-BF99-48F2-AED4-F83CA9B23366}"/>
    <dgm:cxn modelId="{EABAC62B-343C-40C4-A509-B409EF02E9A1}" type="presOf" srcId="{08E7EB6A-F882-4CF1-999A-0C6A1313DE34}" destId="{3D420DD2-89BD-4BF7-9DE2-2B05C8361C78}" srcOrd="0" destOrd="0" presId="urn:microsoft.com/office/officeart/2005/8/layout/vList3#1"/>
    <dgm:cxn modelId="{E8197462-2C9C-446E-8CB7-13A8DE5E7A8B}" srcId="{956A230D-CB79-417E-8276-451E24E31A09}" destId="{08E7EB6A-F882-4CF1-999A-0C6A1313DE34}" srcOrd="2" destOrd="0" parTransId="{4F4D3D81-418D-49E9-99A1-5BED07DAFAC3}" sibTransId="{7F456F8B-731C-494F-8B58-57E04E8CC28B}"/>
    <dgm:cxn modelId="{C3F7856B-6110-4994-B014-9660DD315341}" srcId="{956A230D-CB79-417E-8276-451E24E31A09}" destId="{0373FCD3-61FB-4312-A00D-9F95871B7A3D}" srcOrd="3" destOrd="0" parTransId="{5E833E24-2746-4C45-8C25-285DF7711655}" sibTransId="{BFBE186D-A5C5-4C79-9E79-224862102B07}"/>
    <dgm:cxn modelId="{D0DE2B96-698F-45B1-8966-F2BFE647A064}" srcId="{956A230D-CB79-417E-8276-451E24E31A09}" destId="{860A4467-D726-4609-BB54-4176AA5ACFF0}" srcOrd="1" destOrd="0" parTransId="{F6E1B3F9-ADA3-4000-85AB-C88E62553776}" sibTransId="{78AB8705-CA8E-4DDB-9B9B-C7B913E431E1}"/>
    <dgm:cxn modelId="{FBBF66A3-D729-4B1A-AD97-AFAA659E30A9}" type="presOf" srcId="{0373FCD3-61FB-4312-A00D-9F95871B7A3D}" destId="{DE7DD362-095C-4BB0-9D04-700A4E520673}" srcOrd="0" destOrd="0" presId="urn:microsoft.com/office/officeart/2005/8/layout/vList3#1"/>
    <dgm:cxn modelId="{B49BA0DA-CE0B-4CAD-831A-AA37CA365073}" type="presOf" srcId="{956A230D-CB79-417E-8276-451E24E31A09}" destId="{47276556-4E42-4E87-9511-D956C1C93B58}" srcOrd="0" destOrd="0" presId="urn:microsoft.com/office/officeart/2005/8/layout/vList3#1"/>
    <dgm:cxn modelId="{222E8E59-782B-4F4F-8550-E9D6417CC5D0}" type="presParOf" srcId="{47276556-4E42-4E87-9511-D956C1C93B58}" destId="{B7C08A64-ADD4-4FCC-B6DB-87ACFBD87C9C}" srcOrd="0" destOrd="0" presId="urn:microsoft.com/office/officeart/2005/8/layout/vList3#1"/>
    <dgm:cxn modelId="{24B6D485-43CC-41FB-9E00-0C69F92F1400}" type="presParOf" srcId="{B7C08A64-ADD4-4FCC-B6DB-87ACFBD87C9C}" destId="{51183CE6-3596-479A-B5DC-5BC98F1282FA}" srcOrd="0" destOrd="0" presId="urn:microsoft.com/office/officeart/2005/8/layout/vList3#1"/>
    <dgm:cxn modelId="{C65289BF-73D7-400A-BC81-E8DD3ADB0772}" type="presParOf" srcId="{B7C08A64-ADD4-4FCC-B6DB-87ACFBD87C9C}" destId="{8465A3AE-F4A8-4625-ACFD-20B68CF82A69}" srcOrd="1" destOrd="0" presId="urn:microsoft.com/office/officeart/2005/8/layout/vList3#1"/>
    <dgm:cxn modelId="{621315D1-BB6C-4717-9081-40C875D39604}" type="presParOf" srcId="{47276556-4E42-4E87-9511-D956C1C93B58}" destId="{4CCA20F9-497A-44CE-923F-FF8D6A7976D4}" srcOrd="1" destOrd="0" presId="urn:microsoft.com/office/officeart/2005/8/layout/vList3#1"/>
    <dgm:cxn modelId="{A391FCDF-A5C9-45B4-9FF0-670FD4483CD6}" type="presParOf" srcId="{47276556-4E42-4E87-9511-D956C1C93B58}" destId="{9B2702B1-4E7D-4045-9C3D-AD0C582B3C42}" srcOrd="2" destOrd="0" presId="urn:microsoft.com/office/officeart/2005/8/layout/vList3#1"/>
    <dgm:cxn modelId="{6955F2E9-C9FB-49C5-B578-BD14B439CD03}" type="presParOf" srcId="{9B2702B1-4E7D-4045-9C3D-AD0C582B3C42}" destId="{4E04CF48-34F4-4645-8EE7-D1DE384AE3E5}" srcOrd="0" destOrd="0" presId="urn:microsoft.com/office/officeart/2005/8/layout/vList3#1"/>
    <dgm:cxn modelId="{8F0D48B8-F19B-4D4B-A9B6-EAEC463B52C2}" type="presParOf" srcId="{9B2702B1-4E7D-4045-9C3D-AD0C582B3C42}" destId="{C270E069-9373-4C2C-9B1D-BEA4A218331B}" srcOrd="1" destOrd="0" presId="urn:microsoft.com/office/officeart/2005/8/layout/vList3#1"/>
    <dgm:cxn modelId="{7EA255AB-F6D5-47F3-BFEC-5535329F6387}" type="presParOf" srcId="{47276556-4E42-4E87-9511-D956C1C93B58}" destId="{095C3A5C-B1CC-441B-BC4E-E7A44A920055}" srcOrd="3" destOrd="0" presId="urn:microsoft.com/office/officeart/2005/8/layout/vList3#1"/>
    <dgm:cxn modelId="{2E4DAFC5-3524-4FA1-9EAF-BB5E2EA7995C}" type="presParOf" srcId="{47276556-4E42-4E87-9511-D956C1C93B58}" destId="{25D9FF99-387E-4F30-A958-8428BE9A9A4D}" srcOrd="4" destOrd="0" presId="urn:microsoft.com/office/officeart/2005/8/layout/vList3#1"/>
    <dgm:cxn modelId="{FB36612A-3BA3-4DA9-B410-B758B429620B}" type="presParOf" srcId="{25D9FF99-387E-4F30-A958-8428BE9A9A4D}" destId="{091F1F91-7912-4753-A632-BBB3084FC68C}" srcOrd="0" destOrd="0" presId="urn:microsoft.com/office/officeart/2005/8/layout/vList3#1"/>
    <dgm:cxn modelId="{E6D55ABC-2502-4379-A870-CA3476B077C1}" type="presParOf" srcId="{25D9FF99-387E-4F30-A958-8428BE9A9A4D}" destId="{3D420DD2-89BD-4BF7-9DE2-2B05C8361C78}" srcOrd="1" destOrd="0" presId="urn:microsoft.com/office/officeart/2005/8/layout/vList3#1"/>
    <dgm:cxn modelId="{560123F9-849E-4C89-9F88-A6A81717360D}" type="presParOf" srcId="{47276556-4E42-4E87-9511-D956C1C93B58}" destId="{52F09A3D-B158-453F-9827-FDCDF487F610}" srcOrd="5" destOrd="0" presId="urn:microsoft.com/office/officeart/2005/8/layout/vList3#1"/>
    <dgm:cxn modelId="{562FB071-94BF-4503-92BF-38C8DA8B8CE9}" type="presParOf" srcId="{47276556-4E42-4E87-9511-D956C1C93B58}" destId="{CC9CBB0B-C1BF-410C-80AF-B1F5D9940913}" srcOrd="6" destOrd="0" presId="urn:microsoft.com/office/officeart/2005/8/layout/vList3#1"/>
    <dgm:cxn modelId="{92EB5B1E-DFCD-4E49-BDF9-D918E2366137}" type="presParOf" srcId="{CC9CBB0B-C1BF-410C-80AF-B1F5D9940913}" destId="{31533774-DA58-44F7-A3AF-09BDF8213EBC}" srcOrd="0" destOrd="0" presId="urn:microsoft.com/office/officeart/2005/8/layout/vList3#1"/>
    <dgm:cxn modelId="{8BEA2C0D-579A-48CA-A52A-6BA3A318E74D}" type="presParOf" srcId="{CC9CBB0B-C1BF-410C-80AF-B1F5D9940913}" destId="{DE7DD362-095C-4BB0-9D04-700A4E520673}"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CEE1A5-C631-423E-95A9-F3684DD3CD1B}" type="doc">
      <dgm:prSet loTypeId="urn:microsoft.com/office/officeart/2005/8/layout/vList4#1" loCatId="list" qsTypeId="urn:microsoft.com/office/officeart/2005/8/quickstyle/simple1" qsCatId="simple" csTypeId="urn:microsoft.com/office/officeart/2005/8/colors/accent6_4" csCatId="accent6" phldr="1"/>
      <dgm:spPr/>
      <dgm:t>
        <a:bodyPr/>
        <a:lstStyle/>
        <a:p>
          <a:endParaRPr lang="en-US"/>
        </a:p>
      </dgm:t>
    </dgm:pt>
    <dgm:pt modelId="{6270853D-A388-43C6-9933-6B5A94EB4DD7}">
      <dgm:prSet phldrT="[Text]"/>
      <dgm:spPr/>
      <dgm:t>
        <a:bodyPr/>
        <a:lstStyle/>
        <a:p>
          <a:r>
            <a:rPr lang="en-US" dirty="0"/>
            <a:t>Spade-work for Investment completed</a:t>
          </a:r>
        </a:p>
      </dgm:t>
    </dgm:pt>
    <dgm:pt modelId="{C8B94B85-E0B1-4829-99BD-6FC92C12A428}" type="parTrans" cxnId="{2838C876-535C-455B-98E4-1AAA91B85495}">
      <dgm:prSet/>
      <dgm:spPr/>
      <dgm:t>
        <a:bodyPr/>
        <a:lstStyle/>
        <a:p>
          <a:endParaRPr lang="en-US"/>
        </a:p>
      </dgm:t>
    </dgm:pt>
    <dgm:pt modelId="{DEA54748-BB19-440E-A4AB-34FDFDE67B9F}" type="sibTrans" cxnId="{2838C876-535C-455B-98E4-1AAA91B85495}">
      <dgm:prSet/>
      <dgm:spPr/>
      <dgm:t>
        <a:bodyPr/>
        <a:lstStyle/>
        <a:p>
          <a:endParaRPr lang="en-US"/>
        </a:p>
      </dgm:t>
    </dgm:pt>
    <dgm:pt modelId="{533E80B4-81E0-4A94-B329-F4A2B6A607E5}">
      <dgm:prSet phldrT="[Text]"/>
      <dgm:spPr/>
      <dgm:t>
        <a:bodyPr/>
        <a:lstStyle/>
        <a:p>
          <a:r>
            <a:rPr lang="en-US" dirty="0"/>
            <a:t>Sites bearing potential identified</a:t>
          </a:r>
        </a:p>
      </dgm:t>
    </dgm:pt>
    <dgm:pt modelId="{E66F707F-2433-4820-8808-C8978E7173B7}" type="parTrans" cxnId="{AE5DF7C5-E588-4594-9B3C-16B97F6B390E}">
      <dgm:prSet/>
      <dgm:spPr/>
      <dgm:t>
        <a:bodyPr/>
        <a:lstStyle/>
        <a:p>
          <a:endParaRPr lang="en-US"/>
        </a:p>
      </dgm:t>
    </dgm:pt>
    <dgm:pt modelId="{D5913F62-6BA8-4AA7-BF9A-F7B1B6FFD0FD}" type="sibTrans" cxnId="{AE5DF7C5-E588-4594-9B3C-16B97F6B390E}">
      <dgm:prSet/>
      <dgm:spPr/>
      <dgm:t>
        <a:bodyPr/>
        <a:lstStyle/>
        <a:p>
          <a:endParaRPr lang="en-US"/>
        </a:p>
      </dgm:t>
    </dgm:pt>
    <dgm:pt modelId="{6B0C9401-EB2D-4710-8822-011D7ACC9FEE}">
      <dgm:prSet phldrT="[Text]"/>
      <dgm:spPr/>
      <dgm:t>
        <a:bodyPr/>
        <a:lstStyle/>
        <a:p>
          <a:r>
            <a:rPr lang="en-US" dirty="0"/>
            <a:t>Bankable feasibilities available</a:t>
          </a:r>
        </a:p>
      </dgm:t>
    </dgm:pt>
    <dgm:pt modelId="{2D05FA53-39B9-4D00-BDF0-0701596C971D}" type="parTrans" cxnId="{7326AA37-BE18-4732-8058-0B5B6426AFE4}">
      <dgm:prSet/>
      <dgm:spPr/>
      <dgm:t>
        <a:bodyPr/>
        <a:lstStyle/>
        <a:p>
          <a:endParaRPr lang="en-US"/>
        </a:p>
      </dgm:t>
    </dgm:pt>
    <dgm:pt modelId="{9905605A-7D2C-49C2-8BD6-F2C301C5EC04}" type="sibTrans" cxnId="{7326AA37-BE18-4732-8058-0B5B6426AFE4}">
      <dgm:prSet/>
      <dgm:spPr/>
      <dgm:t>
        <a:bodyPr/>
        <a:lstStyle/>
        <a:p>
          <a:endParaRPr lang="en-US"/>
        </a:p>
      </dgm:t>
    </dgm:pt>
    <dgm:pt modelId="{CCAF5E91-61ED-4340-B3A6-172F53C84A6C}">
      <dgm:prSet phldrT="[Text]"/>
      <dgm:spPr/>
      <dgm:t>
        <a:bodyPr/>
        <a:lstStyle/>
        <a:p>
          <a:r>
            <a:rPr lang="en-US" dirty="0"/>
            <a:t>Comparative Natural Advantages</a:t>
          </a:r>
        </a:p>
      </dgm:t>
    </dgm:pt>
    <dgm:pt modelId="{75D91BDB-BD96-4CAF-A283-1C2AF9B8E6B0}" type="parTrans" cxnId="{640FD71F-3EE2-4DB8-9F6C-0166957D65F4}">
      <dgm:prSet/>
      <dgm:spPr/>
      <dgm:t>
        <a:bodyPr/>
        <a:lstStyle/>
        <a:p>
          <a:endParaRPr lang="en-US"/>
        </a:p>
      </dgm:t>
    </dgm:pt>
    <dgm:pt modelId="{12BF5B15-6BD0-411C-9F42-6F0AEFF8CB43}" type="sibTrans" cxnId="{640FD71F-3EE2-4DB8-9F6C-0166957D65F4}">
      <dgm:prSet/>
      <dgm:spPr/>
      <dgm:t>
        <a:bodyPr/>
        <a:lstStyle/>
        <a:p>
          <a:endParaRPr lang="en-US"/>
        </a:p>
      </dgm:t>
    </dgm:pt>
    <dgm:pt modelId="{E050957D-69F2-4B58-8C75-AD43CF78A5A8}">
      <dgm:prSet phldrT="[Text]"/>
      <dgm:spPr/>
      <dgm:t>
        <a:bodyPr/>
        <a:lstStyle/>
        <a:p>
          <a:r>
            <a:rPr lang="en-US" dirty="0"/>
            <a:t>Favorable hydrology and natural high heads</a:t>
          </a:r>
        </a:p>
      </dgm:t>
    </dgm:pt>
    <dgm:pt modelId="{C06DF081-882D-4C03-B546-F00F13583EC3}" type="parTrans" cxnId="{83166F88-5899-4918-AD81-98D2C615A9A4}">
      <dgm:prSet/>
      <dgm:spPr/>
      <dgm:t>
        <a:bodyPr/>
        <a:lstStyle/>
        <a:p>
          <a:endParaRPr lang="en-US"/>
        </a:p>
      </dgm:t>
    </dgm:pt>
    <dgm:pt modelId="{4831365B-2292-42D8-89A0-B6DC1A69BFFA}" type="sibTrans" cxnId="{83166F88-5899-4918-AD81-98D2C615A9A4}">
      <dgm:prSet/>
      <dgm:spPr/>
      <dgm:t>
        <a:bodyPr/>
        <a:lstStyle/>
        <a:p>
          <a:endParaRPr lang="en-US"/>
        </a:p>
      </dgm:t>
    </dgm:pt>
    <dgm:pt modelId="{4335FFF0-087D-479A-B0E7-92982F4CDD27}">
      <dgm:prSet phldrT="[Text]"/>
      <dgm:spPr/>
      <dgm:t>
        <a:bodyPr/>
        <a:lstStyle/>
        <a:p>
          <a:r>
            <a:rPr lang="en-US" dirty="0"/>
            <a:t>Sites with least environmental hazards</a:t>
          </a:r>
        </a:p>
      </dgm:t>
    </dgm:pt>
    <dgm:pt modelId="{F9849D0B-0A21-4C2F-BD61-A01C9C3C4037}" type="parTrans" cxnId="{8817B759-8869-4797-91B2-82C666D2BAD6}">
      <dgm:prSet/>
      <dgm:spPr/>
      <dgm:t>
        <a:bodyPr/>
        <a:lstStyle/>
        <a:p>
          <a:endParaRPr lang="en-US"/>
        </a:p>
      </dgm:t>
    </dgm:pt>
    <dgm:pt modelId="{67CBD327-84A0-4D11-8B70-1C89C6725252}" type="sibTrans" cxnId="{8817B759-8869-4797-91B2-82C666D2BAD6}">
      <dgm:prSet/>
      <dgm:spPr/>
      <dgm:t>
        <a:bodyPr/>
        <a:lstStyle/>
        <a:p>
          <a:endParaRPr lang="en-US"/>
        </a:p>
      </dgm:t>
    </dgm:pt>
    <dgm:pt modelId="{B8E4EE8F-C6BC-48B7-8A9D-8A4AC5FDE065}">
      <dgm:prSet phldrT="[Text]" custT="1"/>
      <dgm:spPr/>
      <dgm:t>
        <a:bodyPr/>
        <a:lstStyle/>
        <a:p>
          <a:r>
            <a:rPr lang="en-US" sz="2600" b="1" dirty="0"/>
            <a:t>Investment-friendly regulatory environment</a:t>
          </a:r>
        </a:p>
      </dgm:t>
    </dgm:pt>
    <dgm:pt modelId="{4D01A59D-8E0B-4618-B548-3B757287A368}" type="parTrans" cxnId="{425312C6-6EC6-43D6-86EF-352CA7D09ADC}">
      <dgm:prSet/>
      <dgm:spPr/>
      <dgm:t>
        <a:bodyPr/>
        <a:lstStyle/>
        <a:p>
          <a:endParaRPr lang="en-US"/>
        </a:p>
      </dgm:t>
    </dgm:pt>
    <dgm:pt modelId="{CE487BB5-B2E0-423A-AF0B-F0A5395A66AF}" type="sibTrans" cxnId="{425312C6-6EC6-43D6-86EF-352CA7D09ADC}">
      <dgm:prSet/>
      <dgm:spPr/>
      <dgm:t>
        <a:bodyPr/>
        <a:lstStyle/>
        <a:p>
          <a:endParaRPr lang="en-US"/>
        </a:p>
      </dgm:t>
    </dgm:pt>
    <dgm:pt modelId="{7C5E3E57-7230-478A-A0B9-1325A0C31BBA}">
      <dgm:prSet phldrT="[Text]" custT="1"/>
      <dgm:spPr/>
      <dgm:t>
        <a:bodyPr/>
        <a:lstStyle/>
        <a:p>
          <a:r>
            <a:rPr lang="en-US" sz="2100" dirty="0"/>
            <a:t>High Benefit investor friendly Provincial Energy Policy</a:t>
          </a:r>
        </a:p>
      </dgm:t>
    </dgm:pt>
    <dgm:pt modelId="{20D077A8-FD5B-49BD-AFAF-2ADF374B192B}" type="parTrans" cxnId="{7AFDA6B9-B0A5-4A11-8771-BBD437E49F35}">
      <dgm:prSet/>
      <dgm:spPr/>
      <dgm:t>
        <a:bodyPr/>
        <a:lstStyle/>
        <a:p>
          <a:endParaRPr lang="en-US"/>
        </a:p>
      </dgm:t>
    </dgm:pt>
    <dgm:pt modelId="{56F21944-E862-476E-B27E-5C1685F11346}" type="sibTrans" cxnId="{7AFDA6B9-B0A5-4A11-8771-BBD437E49F35}">
      <dgm:prSet/>
      <dgm:spPr/>
      <dgm:t>
        <a:bodyPr/>
        <a:lstStyle/>
        <a:p>
          <a:endParaRPr lang="en-US"/>
        </a:p>
      </dgm:t>
    </dgm:pt>
    <dgm:pt modelId="{1E5FBCEE-E87E-4553-BAC0-57FDF2A7B91B}">
      <dgm:prSet phldrT="[Text]" custT="1"/>
      <dgm:spPr/>
      <dgm:t>
        <a:bodyPr/>
        <a:lstStyle/>
        <a:p>
          <a:r>
            <a:rPr lang="en-US" sz="2100" dirty="0"/>
            <a:t>Unflinching political and administrative backing</a:t>
          </a:r>
        </a:p>
      </dgm:t>
    </dgm:pt>
    <dgm:pt modelId="{F4A4F295-3B08-4F11-9697-8D4BE2C3EBA7}" type="parTrans" cxnId="{59C30B5E-B649-4AFB-9FCA-6832BADAE55D}">
      <dgm:prSet/>
      <dgm:spPr/>
      <dgm:t>
        <a:bodyPr/>
        <a:lstStyle/>
        <a:p>
          <a:endParaRPr lang="en-US"/>
        </a:p>
      </dgm:t>
    </dgm:pt>
    <dgm:pt modelId="{CD5C7255-8355-49CA-B009-3310A1DD8E96}" type="sibTrans" cxnId="{59C30B5E-B649-4AFB-9FCA-6832BADAE55D}">
      <dgm:prSet/>
      <dgm:spPr/>
      <dgm:t>
        <a:bodyPr/>
        <a:lstStyle/>
        <a:p>
          <a:endParaRPr lang="en-US"/>
        </a:p>
      </dgm:t>
    </dgm:pt>
    <dgm:pt modelId="{E0541C56-AAB6-4F97-ADD7-C267762B043B}" type="pres">
      <dgm:prSet presAssocID="{91CEE1A5-C631-423E-95A9-F3684DD3CD1B}" presName="linear" presStyleCnt="0">
        <dgm:presLayoutVars>
          <dgm:dir/>
          <dgm:resizeHandles val="exact"/>
        </dgm:presLayoutVars>
      </dgm:prSet>
      <dgm:spPr/>
    </dgm:pt>
    <dgm:pt modelId="{FCBDA4D3-9859-41A5-820B-F5EC6470C02F}" type="pres">
      <dgm:prSet presAssocID="{6270853D-A388-43C6-9933-6B5A94EB4DD7}" presName="comp" presStyleCnt="0"/>
      <dgm:spPr/>
    </dgm:pt>
    <dgm:pt modelId="{50C94AEC-0530-4FE5-A868-69F9E28FA3F6}" type="pres">
      <dgm:prSet presAssocID="{6270853D-A388-43C6-9933-6B5A94EB4DD7}" presName="box" presStyleLbl="node1" presStyleIdx="0" presStyleCnt="3"/>
      <dgm:spPr/>
    </dgm:pt>
    <dgm:pt modelId="{CDE324DD-4076-40FA-8347-8C59F4CCB9AF}" type="pres">
      <dgm:prSet presAssocID="{6270853D-A388-43C6-9933-6B5A94EB4DD7}" presName="img"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19000" r="-19000"/>
          </a:stretch>
        </a:blipFill>
      </dgm:spPr>
    </dgm:pt>
    <dgm:pt modelId="{45FB3C59-ECB2-43A4-B160-85781D8AF410}" type="pres">
      <dgm:prSet presAssocID="{6270853D-A388-43C6-9933-6B5A94EB4DD7}" presName="text" presStyleLbl="node1" presStyleIdx="0" presStyleCnt="3">
        <dgm:presLayoutVars>
          <dgm:bulletEnabled val="1"/>
        </dgm:presLayoutVars>
      </dgm:prSet>
      <dgm:spPr/>
    </dgm:pt>
    <dgm:pt modelId="{CBCA153B-BBAC-4E26-901D-984DA2F765A0}" type="pres">
      <dgm:prSet presAssocID="{DEA54748-BB19-440E-A4AB-34FDFDE67B9F}" presName="spacer" presStyleCnt="0"/>
      <dgm:spPr/>
    </dgm:pt>
    <dgm:pt modelId="{06CBDEC3-BC06-4B91-B17A-6B6855A5C314}" type="pres">
      <dgm:prSet presAssocID="{CCAF5E91-61ED-4340-B3A6-172F53C84A6C}" presName="comp" presStyleCnt="0"/>
      <dgm:spPr/>
    </dgm:pt>
    <dgm:pt modelId="{6038DD35-0BB4-4578-A0DB-94F057AB41C9}" type="pres">
      <dgm:prSet presAssocID="{CCAF5E91-61ED-4340-B3A6-172F53C84A6C}" presName="box" presStyleLbl="node1" presStyleIdx="1" presStyleCnt="3"/>
      <dgm:spPr/>
    </dgm:pt>
    <dgm:pt modelId="{3026233E-42AE-428C-922B-42322AF7C067}" type="pres">
      <dgm:prSet presAssocID="{CCAF5E91-61ED-4340-B3A6-172F53C84A6C}" presName="img"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l="-2000" r="-2000"/>
          </a:stretch>
        </a:blipFill>
      </dgm:spPr>
    </dgm:pt>
    <dgm:pt modelId="{E88DF34A-41CA-4FB8-980E-336C8575D227}" type="pres">
      <dgm:prSet presAssocID="{CCAF5E91-61ED-4340-B3A6-172F53C84A6C}" presName="text" presStyleLbl="node1" presStyleIdx="1" presStyleCnt="3">
        <dgm:presLayoutVars>
          <dgm:bulletEnabled val="1"/>
        </dgm:presLayoutVars>
      </dgm:prSet>
      <dgm:spPr/>
    </dgm:pt>
    <dgm:pt modelId="{0E107617-AB87-474F-9130-6DCD1AEABFC2}" type="pres">
      <dgm:prSet presAssocID="{12BF5B15-6BD0-411C-9F42-6F0AEFF8CB43}" presName="spacer" presStyleCnt="0"/>
      <dgm:spPr/>
    </dgm:pt>
    <dgm:pt modelId="{655688D6-D5D5-47CB-BE3D-F6F9B1591C7E}" type="pres">
      <dgm:prSet presAssocID="{B8E4EE8F-C6BC-48B7-8A9D-8A4AC5FDE065}" presName="comp" presStyleCnt="0"/>
      <dgm:spPr/>
    </dgm:pt>
    <dgm:pt modelId="{1027BC58-B06E-4A90-AEFC-FC230FE4242E}" type="pres">
      <dgm:prSet presAssocID="{B8E4EE8F-C6BC-48B7-8A9D-8A4AC5FDE065}" presName="box" presStyleLbl="node1" presStyleIdx="2" presStyleCnt="3"/>
      <dgm:spPr/>
    </dgm:pt>
    <dgm:pt modelId="{14425B54-165C-44A4-8784-DDD6CD96AB3A}" type="pres">
      <dgm:prSet presAssocID="{B8E4EE8F-C6BC-48B7-8A9D-8A4AC5FDE065}" presName="img"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4000" b="-4000"/>
          </a:stretch>
        </a:blipFill>
      </dgm:spPr>
    </dgm:pt>
    <dgm:pt modelId="{3A17D602-23B1-4FF7-A371-BA960799C632}" type="pres">
      <dgm:prSet presAssocID="{B8E4EE8F-C6BC-48B7-8A9D-8A4AC5FDE065}" presName="text" presStyleLbl="node1" presStyleIdx="2" presStyleCnt="3">
        <dgm:presLayoutVars>
          <dgm:bulletEnabled val="1"/>
        </dgm:presLayoutVars>
      </dgm:prSet>
      <dgm:spPr/>
    </dgm:pt>
  </dgm:ptLst>
  <dgm:cxnLst>
    <dgm:cxn modelId="{82038B01-B5C0-466E-85BA-265F63A61351}" type="presOf" srcId="{B8E4EE8F-C6BC-48B7-8A9D-8A4AC5FDE065}" destId="{3A17D602-23B1-4FF7-A371-BA960799C632}" srcOrd="1" destOrd="0" presId="urn:microsoft.com/office/officeart/2005/8/layout/vList4#1"/>
    <dgm:cxn modelId="{A3649916-24D5-4448-A0C1-B61756A13298}" type="presOf" srcId="{6270853D-A388-43C6-9933-6B5A94EB4DD7}" destId="{45FB3C59-ECB2-43A4-B160-85781D8AF410}" srcOrd="1" destOrd="0" presId="urn:microsoft.com/office/officeart/2005/8/layout/vList4#1"/>
    <dgm:cxn modelId="{640FD71F-3EE2-4DB8-9F6C-0166957D65F4}" srcId="{91CEE1A5-C631-423E-95A9-F3684DD3CD1B}" destId="{CCAF5E91-61ED-4340-B3A6-172F53C84A6C}" srcOrd="1" destOrd="0" parTransId="{75D91BDB-BD96-4CAF-A283-1C2AF9B8E6B0}" sibTransId="{12BF5B15-6BD0-411C-9F42-6F0AEFF8CB43}"/>
    <dgm:cxn modelId="{6B8AA227-870D-4E56-B7A4-5BA26402B5CC}" type="presOf" srcId="{7C5E3E57-7230-478A-A0B9-1325A0C31BBA}" destId="{1027BC58-B06E-4A90-AEFC-FC230FE4242E}" srcOrd="0" destOrd="1" presId="urn:microsoft.com/office/officeart/2005/8/layout/vList4#1"/>
    <dgm:cxn modelId="{2E689032-4EAA-4BE7-8FA6-65C708BC6214}" type="presOf" srcId="{4335FFF0-087D-479A-B0E7-92982F4CDD27}" destId="{6038DD35-0BB4-4578-A0DB-94F057AB41C9}" srcOrd="0" destOrd="2" presId="urn:microsoft.com/office/officeart/2005/8/layout/vList4#1"/>
    <dgm:cxn modelId="{7326AA37-BE18-4732-8058-0B5B6426AFE4}" srcId="{6270853D-A388-43C6-9933-6B5A94EB4DD7}" destId="{6B0C9401-EB2D-4710-8822-011D7ACC9FEE}" srcOrd="1" destOrd="0" parTransId="{2D05FA53-39B9-4D00-BDF0-0701596C971D}" sibTransId="{9905605A-7D2C-49C2-8BD6-F2C301C5EC04}"/>
    <dgm:cxn modelId="{7DB8143E-83F3-45C9-B72B-67334BDAA9F4}" type="presOf" srcId="{1E5FBCEE-E87E-4553-BAC0-57FDF2A7B91B}" destId="{1027BC58-B06E-4A90-AEFC-FC230FE4242E}" srcOrd="0" destOrd="2" presId="urn:microsoft.com/office/officeart/2005/8/layout/vList4#1"/>
    <dgm:cxn modelId="{59C30B5E-B649-4AFB-9FCA-6832BADAE55D}" srcId="{B8E4EE8F-C6BC-48B7-8A9D-8A4AC5FDE065}" destId="{1E5FBCEE-E87E-4553-BAC0-57FDF2A7B91B}" srcOrd="1" destOrd="0" parTransId="{F4A4F295-3B08-4F11-9697-8D4BE2C3EBA7}" sibTransId="{CD5C7255-8355-49CA-B009-3310A1DD8E96}"/>
    <dgm:cxn modelId="{BF404A6F-43CA-4B2C-8054-FBFD2357C587}" type="presOf" srcId="{1E5FBCEE-E87E-4553-BAC0-57FDF2A7B91B}" destId="{3A17D602-23B1-4FF7-A371-BA960799C632}" srcOrd="1" destOrd="2" presId="urn:microsoft.com/office/officeart/2005/8/layout/vList4#1"/>
    <dgm:cxn modelId="{03B78F4F-878D-4681-95B9-9725DB541605}" type="presOf" srcId="{7C5E3E57-7230-478A-A0B9-1325A0C31BBA}" destId="{3A17D602-23B1-4FF7-A371-BA960799C632}" srcOrd="1" destOrd="1" presId="urn:microsoft.com/office/officeart/2005/8/layout/vList4#1"/>
    <dgm:cxn modelId="{2838C876-535C-455B-98E4-1AAA91B85495}" srcId="{91CEE1A5-C631-423E-95A9-F3684DD3CD1B}" destId="{6270853D-A388-43C6-9933-6B5A94EB4DD7}" srcOrd="0" destOrd="0" parTransId="{C8B94B85-E0B1-4829-99BD-6FC92C12A428}" sibTransId="{DEA54748-BB19-440E-A4AB-34FDFDE67B9F}"/>
    <dgm:cxn modelId="{5AB62158-6000-44E9-BC5F-78D37D0A8BCF}" type="presOf" srcId="{CCAF5E91-61ED-4340-B3A6-172F53C84A6C}" destId="{6038DD35-0BB4-4578-A0DB-94F057AB41C9}" srcOrd="0" destOrd="0" presId="urn:microsoft.com/office/officeart/2005/8/layout/vList4#1"/>
    <dgm:cxn modelId="{8817B759-8869-4797-91B2-82C666D2BAD6}" srcId="{CCAF5E91-61ED-4340-B3A6-172F53C84A6C}" destId="{4335FFF0-087D-479A-B0E7-92982F4CDD27}" srcOrd="1" destOrd="0" parTransId="{F9849D0B-0A21-4C2F-BD61-A01C9C3C4037}" sibTransId="{67CBD327-84A0-4D11-8B70-1C89C6725252}"/>
    <dgm:cxn modelId="{3598437F-D267-4DB5-89B3-F9645D083A0F}" type="presOf" srcId="{E050957D-69F2-4B58-8C75-AD43CF78A5A8}" destId="{6038DD35-0BB4-4578-A0DB-94F057AB41C9}" srcOrd="0" destOrd="1" presId="urn:microsoft.com/office/officeart/2005/8/layout/vList4#1"/>
    <dgm:cxn modelId="{83166F88-5899-4918-AD81-98D2C615A9A4}" srcId="{CCAF5E91-61ED-4340-B3A6-172F53C84A6C}" destId="{E050957D-69F2-4B58-8C75-AD43CF78A5A8}" srcOrd="0" destOrd="0" parTransId="{C06DF081-882D-4C03-B546-F00F13583EC3}" sibTransId="{4831365B-2292-42D8-89A0-B6DC1A69BFFA}"/>
    <dgm:cxn modelId="{01B84992-53A4-456C-854D-44C726A7BBED}" type="presOf" srcId="{CCAF5E91-61ED-4340-B3A6-172F53C84A6C}" destId="{E88DF34A-41CA-4FB8-980E-336C8575D227}" srcOrd="1" destOrd="0" presId="urn:microsoft.com/office/officeart/2005/8/layout/vList4#1"/>
    <dgm:cxn modelId="{2DFD6E9A-BFED-47A3-8E83-8D06B39F790C}" type="presOf" srcId="{6270853D-A388-43C6-9933-6B5A94EB4DD7}" destId="{50C94AEC-0530-4FE5-A868-69F9E28FA3F6}" srcOrd="0" destOrd="0" presId="urn:microsoft.com/office/officeart/2005/8/layout/vList4#1"/>
    <dgm:cxn modelId="{9F62429E-9DA0-4EF6-AF63-132FD0F96C26}" type="presOf" srcId="{91CEE1A5-C631-423E-95A9-F3684DD3CD1B}" destId="{E0541C56-AAB6-4F97-ADD7-C267762B043B}" srcOrd="0" destOrd="0" presId="urn:microsoft.com/office/officeart/2005/8/layout/vList4#1"/>
    <dgm:cxn modelId="{DFF13EB3-3644-4090-9DEC-F351A9066A09}" type="presOf" srcId="{533E80B4-81E0-4A94-B329-F4A2B6A607E5}" destId="{50C94AEC-0530-4FE5-A868-69F9E28FA3F6}" srcOrd="0" destOrd="1" presId="urn:microsoft.com/office/officeart/2005/8/layout/vList4#1"/>
    <dgm:cxn modelId="{883368B9-F3AD-4D4A-B141-24D6C807118F}" type="presOf" srcId="{6B0C9401-EB2D-4710-8822-011D7ACC9FEE}" destId="{45FB3C59-ECB2-43A4-B160-85781D8AF410}" srcOrd="1" destOrd="2" presId="urn:microsoft.com/office/officeart/2005/8/layout/vList4#1"/>
    <dgm:cxn modelId="{7AFDA6B9-B0A5-4A11-8771-BBD437E49F35}" srcId="{B8E4EE8F-C6BC-48B7-8A9D-8A4AC5FDE065}" destId="{7C5E3E57-7230-478A-A0B9-1325A0C31BBA}" srcOrd="0" destOrd="0" parTransId="{20D077A8-FD5B-49BD-AFAF-2ADF374B192B}" sibTransId="{56F21944-E862-476E-B27E-5C1685F11346}"/>
    <dgm:cxn modelId="{AE5DF7C5-E588-4594-9B3C-16B97F6B390E}" srcId="{6270853D-A388-43C6-9933-6B5A94EB4DD7}" destId="{533E80B4-81E0-4A94-B329-F4A2B6A607E5}" srcOrd="0" destOrd="0" parTransId="{E66F707F-2433-4820-8808-C8978E7173B7}" sibTransId="{D5913F62-6BA8-4AA7-BF9A-F7B1B6FFD0FD}"/>
    <dgm:cxn modelId="{425312C6-6EC6-43D6-86EF-352CA7D09ADC}" srcId="{91CEE1A5-C631-423E-95A9-F3684DD3CD1B}" destId="{B8E4EE8F-C6BC-48B7-8A9D-8A4AC5FDE065}" srcOrd="2" destOrd="0" parTransId="{4D01A59D-8E0B-4618-B548-3B757287A368}" sibTransId="{CE487BB5-B2E0-423A-AF0B-F0A5395A66AF}"/>
    <dgm:cxn modelId="{DD3BC6D3-9573-4264-BDA5-0C16D74C4AD0}" type="presOf" srcId="{4335FFF0-087D-479A-B0E7-92982F4CDD27}" destId="{E88DF34A-41CA-4FB8-980E-336C8575D227}" srcOrd="1" destOrd="2" presId="urn:microsoft.com/office/officeart/2005/8/layout/vList4#1"/>
    <dgm:cxn modelId="{00596BE8-B832-42DD-B66E-2FA2C904F669}" type="presOf" srcId="{E050957D-69F2-4B58-8C75-AD43CF78A5A8}" destId="{E88DF34A-41CA-4FB8-980E-336C8575D227}" srcOrd="1" destOrd="1" presId="urn:microsoft.com/office/officeart/2005/8/layout/vList4#1"/>
    <dgm:cxn modelId="{1C8CACE9-0E90-4814-9C31-382CD8D76F1C}" type="presOf" srcId="{B8E4EE8F-C6BC-48B7-8A9D-8A4AC5FDE065}" destId="{1027BC58-B06E-4A90-AEFC-FC230FE4242E}" srcOrd="0" destOrd="0" presId="urn:microsoft.com/office/officeart/2005/8/layout/vList4#1"/>
    <dgm:cxn modelId="{6C86DAF7-8AE4-48AA-BFA5-0A834BC12151}" type="presOf" srcId="{6B0C9401-EB2D-4710-8822-011D7ACC9FEE}" destId="{50C94AEC-0530-4FE5-A868-69F9E28FA3F6}" srcOrd="0" destOrd="2" presId="urn:microsoft.com/office/officeart/2005/8/layout/vList4#1"/>
    <dgm:cxn modelId="{340B2EFA-4043-4FDB-86B4-5CA89EF4CF7F}" type="presOf" srcId="{533E80B4-81E0-4A94-B329-F4A2B6A607E5}" destId="{45FB3C59-ECB2-43A4-B160-85781D8AF410}" srcOrd="1" destOrd="1" presId="urn:microsoft.com/office/officeart/2005/8/layout/vList4#1"/>
    <dgm:cxn modelId="{F53D4AC2-E796-4C91-B6C7-00E27FA67FED}" type="presParOf" srcId="{E0541C56-AAB6-4F97-ADD7-C267762B043B}" destId="{FCBDA4D3-9859-41A5-820B-F5EC6470C02F}" srcOrd="0" destOrd="0" presId="urn:microsoft.com/office/officeart/2005/8/layout/vList4#1"/>
    <dgm:cxn modelId="{19D154B8-59AF-4B32-86C2-FA9C4E86AC00}" type="presParOf" srcId="{FCBDA4D3-9859-41A5-820B-F5EC6470C02F}" destId="{50C94AEC-0530-4FE5-A868-69F9E28FA3F6}" srcOrd="0" destOrd="0" presId="urn:microsoft.com/office/officeart/2005/8/layout/vList4#1"/>
    <dgm:cxn modelId="{ECC2308B-B891-4BD4-BBF1-0B74675D5697}" type="presParOf" srcId="{FCBDA4D3-9859-41A5-820B-F5EC6470C02F}" destId="{CDE324DD-4076-40FA-8347-8C59F4CCB9AF}" srcOrd="1" destOrd="0" presId="urn:microsoft.com/office/officeart/2005/8/layout/vList4#1"/>
    <dgm:cxn modelId="{8135AF40-CCF8-4FF7-AA89-C63E97FD0FA9}" type="presParOf" srcId="{FCBDA4D3-9859-41A5-820B-F5EC6470C02F}" destId="{45FB3C59-ECB2-43A4-B160-85781D8AF410}" srcOrd="2" destOrd="0" presId="urn:microsoft.com/office/officeart/2005/8/layout/vList4#1"/>
    <dgm:cxn modelId="{C1803D22-F0F6-4D4E-B9D3-40490CB0FA98}" type="presParOf" srcId="{E0541C56-AAB6-4F97-ADD7-C267762B043B}" destId="{CBCA153B-BBAC-4E26-901D-984DA2F765A0}" srcOrd="1" destOrd="0" presId="urn:microsoft.com/office/officeart/2005/8/layout/vList4#1"/>
    <dgm:cxn modelId="{CF487B4C-9674-43A6-A8C0-E2156556F4CC}" type="presParOf" srcId="{E0541C56-AAB6-4F97-ADD7-C267762B043B}" destId="{06CBDEC3-BC06-4B91-B17A-6B6855A5C314}" srcOrd="2" destOrd="0" presId="urn:microsoft.com/office/officeart/2005/8/layout/vList4#1"/>
    <dgm:cxn modelId="{6C0565C6-5263-4D67-A6CD-C977A8F8EE90}" type="presParOf" srcId="{06CBDEC3-BC06-4B91-B17A-6B6855A5C314}" destId="{6038DD35-0BB4-4578-A0DB-94F057AB41C9}" srcOrd="0" destOrd="0" presId="urn:microsoft.com/office/officeart/2005/8/layout/vList4#1"/>
    <dgm:cxn modelId="{47843F8E-4F6C-4890-A3FD-499829F2CA93}" type="presParOf" srcId="{06CBDEC3-BC06-4B91-B17A-6B6855A5C314}" destId="{3026233E-42AE-428C-922B-42322AF7C067}" srcOrd="1" destOrd="0" presId="urn:microsoft.com/office/officeart/2005/8/layout/vList4#1"/>
    <dgm:cxn modelId="{012F5685-F783-4544-ACC7-95BDF284C75A}" type="presParOf" srcId="{06CBDEC3-BC06-4B91-B17A-6B6855A5C314}" destId="{E88DF34A-41CA-4FB8-980E-336C8575D227}" srcOrd="2" destOrd="0" presId="urn:microsoft.com/office/officeart/2005/8/layout/vList4#1"/>
    <dgm:cxn modelId="{A027DF12-F043-43AE-8249-56F749EE07D2}" type="presParOf" srcId="{E0541C56-AAB6-4F97-ADD7-C267762B043B}" destId="{0E107617-AB87-474F-9130-6DCD1AEABFC2}" srcOrd="3" destOrd="0" presId="urn:microsoft.com/office/officeart/2005/8/layout/vList4#1"/>
    <dgm:cxn modelId="{5980873B-92EB-4DA3-A8F5-70BCE42CE1C7}" type="presParOf" srcId="{E0541C56-AAB6-4F97-ADD7-C267762B043B}" destId="{655688D6-D5D5-47CB-BE3D-F6F9B1591C7E}" srcOrd="4" destOrd="0" presId="urn:microsoft.com/office/officeart/2005/8/layout/vList4#1"/>
    <dgm:cxn modelId="{F2C6CE39-E220-46F6-80FC-D0E4481CE42C}" type="presParOf" srcId="{655688D6-D5D5-47CB-BE3D-F6F9B1591C7E}" destId="{1027BC58-B06E-4A90-AEFC-FC230FE4242E}" srcOrd="0" destOrd="0" presId="urn:microsoft.com/office/officeart/2005/8/layout/vList4#1"/>
    <dgm:cxn modelId="{88BB6214-55A5-4916-AF60-E50D8A1BD416}" type="presParOf" srcId="{655688D6-D5D5-47CB-BE3D-F6F9B1591C7E}" destId="{14425B54-165C-44A4-8784-DDD6CD96AB3A}" srcOrd="1" destOrd="0" presId="urn:microsoft.com/office/officeart/2005/8/layout/vList4#1"/>
    <dgm:cxn modelId="{7926F306-FE37-4AE3-93F3-E195FD0892B2}" type="presParOf" srcId="{655688D6-D5D5-47CB-BE3D-F6F9B1591C7E}" destId="{3A17D602-23B1-4FF7-A371-BA960799C632}"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57821E-D247-46A9-A9D7-5A4F8F57AF11}" type="doc">
      <dgm:prSet loTypeId="urn:microsoft.com/office/officeart/2005/8/layout/lProcess2" loCatId="relationship" qsTypeId="urn:microsoft.com/office/officeart/2005/8/quickstyle/simple3" qsCatId="simple" csTypeId="urn:microsoft.com/office/officeart/2005/8/colors/accent6_2" csCatId="accent6" phldr="1"/>
      <dgm:spPr/>
      <dgm:t>
        <a:bodyPr/>
        <a:lstStyle/>
        <a:p>
          <a:endParaRPr lang="en-US"/>
        </a:p>
      </dgm:t>
    </dgm:pt>
    <dgm:pt modelId="{AE57B691-FB78-4AB2-86C4-EC652BDB84DD}">
      <dgm:prSet phldrT="[Text]" custT="1"/>
      <dgm:spPr/>
      <dgm:t>
        <a:bodyPr/>
        <a:lstStyle/>
        <a:p>
          <a:r>
            <a:rPr lang="en-US" sz="3200" b="1" dirty="0"/>
            <a:t>Ease of Process</a:t>
          </a:r>
        </a:p>
      </dgm:t>
    </dgm:pt>
    <dgm:pt modelId="{C448FA25-1CC3-4B03-9307-F638A2B3F30B}" type="parTrans" cxnId="{59CE2B1C-D9C3-4882-A676-D44FCF1CD84D}">
      <dgm:prSet/>
      <dgm:spPr/>
      <dgm:t>
        <a:bodyPr/>
        <a:lstStyle/>
        <a:p>
          <a:endParaRPr lang="en-US"/>
        </a:p>
      </dgm:t>
    </dgm:pt>
    <dgm:pt modelId="{80CE6001-E6C5-43E1-9DDF-5C1F2AE88922}" type="sibTrans" cxnId="{59CE2B1C-D9C3-4882-A676-D44FCF1CD84D}">
      <dgm:prSet/>
      <dgm:spPr/>
      <dgm:t>
        <a:bodyPr/>
        <a:lstStyle/>
        <a:p>
          <a:endParaRPr lang="en-US"/>
        </a:p>
      </dgm:t>
    </dgm:pt>
    <dgm:pt modelId="{965F5CF5-4D52-4A7E-8BED-B5268555A2FF}">
      <dgm:prSet phldrT="[Text]" custT="1"/>
      <dgm:spPr/>
      <dgm:t>
        <a:bodyPr/>
        <a:lstStyle/>
        <a:p>
          <a:r>
            <a:rPr lang="en-US" sz="3200" b="1" dirty="0"/>
            <a:t>Fiscal Incentives</a:t>
          </a:r>
        </a:p>
      </dgm:t>
    </dgm:pt>
    <dgm:pt modelId="{FE0F9674-7808-4C57-825C-1A8B4A7562B1}" type="parTrans" cxnId="{9922497E-3EBA-4FFE-AF44-985E171BFA99}">
      <dgm:prSet/>
      <dgm:spPr/>
      <dgm:t>
        <a:bodyPr/>
        <a:lstStyle/>
        <a:p>
          <a:endParaRPr lang="en-US"/>
        </a:p>
      </dgm:t>
    </dgm:pt>
    <dgm:pt modelId="{C8CB4C1C-F14B-41F0-9F1A-1E31446DE963}" type="sibTrans" cxnId="{9922497E-3EBA-4FFE-AF44-985E171BFA99}">
      <dgm:prSet/>
      <dgm:spPr/>
      <dgm:t>
        <a:bodyPr/>
        <a:lstStyle/>
        <a:p>
          <a:endParaRPr lang="en-US"/>
        </a:p>
      </dgm:t>
    </dgm:pt>
    <dgm:pt modelId="{A4B55472-4E92-4CA8-B135-770AE5032BAB}">
      <dgm:prSet phldrT="[Text]" custT="1"/>
      <dgm:spPr/>
      <dgm:t>
        <a:bodyPr/>
        <a:lstStyle/>
        <a:p>
          <a:r>
            <a:rPr lang="en-US" sz="2000" dirty="0"/>
            <a:t>Attractive Rate of Return</a:t>
          </a:r>
        </a:p>
      </dgm:t>
    </dgm:pt>
    <dgm:pt modelId="{0F1F2AC1-CA04-460E-A000-6812DD874E8F}" type="parTrans" cxnId="{39CA355D-CFF0-4F6E-854C-BAE51BC0DBA7}">
      <dgm:prSet/>
      <dgm:spPr/>
      <dgm:t>
        <a:bodyPr/>
        <a:lstStyle/>
        <a:p>
          <a:endParaRPr lang="en-US"/>
        </a:p>
      </dgm:t>
    </dgm:pt>
    <dgm:pt modelId="{EB017007-2992-4009-AA87-FFBA7692CFFD}" type="sibTrans" cxnId="{39CA355D-CFF0-4F6E-854C-BAE51BC0DBA7}">
      <dgm:prSet/>
      <dgm:spPr/>
      <dgm:t>
        <a:bodyPr/>
        <a:lstStyle/>
        <a:p>
          <a:endParaRPr lang="en-US"/>
        </a:p>
      </dgm:t>
    </dgm:pt>
    <dgm:pt modelId="{A36FEDD4-82B8-4B9A-ACEC-F808AB3F58FA}">
      <dgm:prSet phldrT="[Text]" custT="1"/>
      <dgm:spPr/>
      <dgm:t>
        <a:bodyPr/>
        <a:lstStyle/>
        <a:p>
          <a:r>
            <a:rPr lang="en-US" sz="2000" dirty="0"/>
            <a:t>Repatriation of Equity</a:t>
          </a:r>
        </a:p>
      </dgm:t>
    </dgm:pt>
    <dgm:pt modelId="{C74F25E0-4D58-46E2-A6A6-55AF70507EFF}" type="parTrans" cxnId="{F2F09549-4038-4637-9C5E-00F0A30E4333}">
      <dgm:prSet/>
      <dgm:spPr/>
      <dgm:t>
        <a:bodyPr/>
        <a:lstStyle/>
        <a:p>
          <a:endParaRPr lang="en-US"/>
        </a:p>
      </dgm:t>
    </dgm:pt>
    <dgm:pt modelId="{1EEC1E4B-CC7D-4330-A7E2-A6E4D3A9458D}" type="sibTrans" cxnId="{F2F09549-4038-4637-9C5E-00F0A30E4333}">
      <dgm:prSet/>
      <dgm:spPr/>
      <dgm:t>
        <a:bodyPr/>
        <a:lstStyle/>
        <a:p>
          <a:endParaRPr lang="en-US"/>
        </a:p>
      </dgm:t>
    </dgm:pt>
    <dgm:pt modelId="{118FB47E-80B5-4CCD-A269-33C39C428416}">
      <dgm:prSet phldrT="[Text]" custT="1"/>
      <dgm:spPr/>
      <dgm:t>
        <a:bodyPr/>
        <a:lstStyle/>
        <a:p>
          <a:r>
            <a:rPr lang="en-US" sz="3200" b="1" dirty="0"/>
            <a:t>Support</a:t>
          </a:r>
        </a:p>
      </dgm:t>
    </dgm:pt>
    <dgm:pt modelId="{A76536F8-B6DF-4A7F-94AE-7D31E7ADA858}" type="parTrans" cxnId="{9DB703A7-3E75-4252-B0D7-B96CD428AE35}">
      <dgm:prSet/>
      <dgm:spPr/>
      <dgm:t>
        <a:bodyPr/>
        <a:lstStyle/>
        <a:p>
          <a:endParaRPr lang="en-US"/>
        </a:p>
      </dgm:t>
    </dgm:pt>
    <dgm:pt modelId="{3575C59E-ACE6-4894-B612-774649DC3D7B}" type="sibTrans" cxnId="{9DB703A7-3E75-4252-B0D7-B96CD428AE35}">
      <dgm:prSet/>
      <dgm:spPr/>
      <dgm:t>
        <a:bodyPr/>
        <a:lstStyle/>
        <a:p>
          <a:endParaRPr lang="en-US"/>
        </a:p>
      </dgm:t>
    </dgm:pt>
    <dgm:pt modelId="{0C130FF1-F28D-4D05-A465-913BE22B0513}">
      <dgm:prSet phldrT="[Text]" custT="1"/>
      <dgm:spPr/>
      <dgm:t>
        <a:bodyPr/>
        <a:lstStyle/>
        <a:p>
          <a:r>
            <a:rPr lang="en-US" sz="2000" dirty="0"/>
            <a:t>Land Acquisition</a:t>
          </a:r>
        </a:p>
      </dgm:t>
    </dgm:pt>
    <dgm:pt modelId="{0A902233-06CF-4FDC-8EB8-5A75B9BE0426}" type="parTrans" cxnId="{14679BA9-7434-42C1-AFFE-B57634A48370}">
      <dgm:prSet/>
      <dgm:spPr/>
      <dgm:t>
        <a:bodyPr/>
        <a:lstStyle/>
        <a:p>
          <a:endParaRPr lang="en-US"/>
        </a:p>
      </dgm:t>
    </dgm:pt>
    <dgm:pt modelId="{18E80CCC-C2DD-45F4-9558-BDE4E85B427C}" type="sibTrans" cxnId="{14679BA9-7434-42C1-AFFE-B57634A48370}">
      <dgm:prSet/>
      <dgm:spPr/>
      <dgm:t>
        <a:bodyPr/>
        <a:lstStyle/>
        <a:p>
          <a:endParaRPr lang="en-US"/>
        </a:p>
      </dgm:t>
    </dgm:pt>
    <dgm:pt modelId="{52E62C02-AB5B-4FEB-9D86-FD6BC40785E4}">
      <dgm:prSet phldrT="[Text]" custT="1"/>
      <dgm:spPr/>
      <dgm:t>
        <a:bodyPr/>
        <a:lstStyle/>
        <a:p>
          <a:r>
            <a:rPr lang="en-US" sz="2000" dirty="0"/>
            <a:t>Security</a:t>
          </a:r>
        </a:p>
      </dgm:t>
    </dgm:pt>
    <dgm:pt modelId="{ED464661-1558-4D3D-986B-A8E1E245E7DF}" type="parTrans" cxnId="{FD096B9A-3D87-4DAB-A819-83DA983D93A9}">
      <dgm:prSet/>
      <dgm:spPr/>
      <dgm:t>
        <a:bodyPr/>
        <a:lstStyle/>
        <a:p>
          <a:endParaRPr lang="en-US"/>
        </a:p>
      </dgm:t>
    </dgm:pt>
    <dgm:pt modelId="{18CCC327-7A78-46B0-9F21-BE7866D33C32}" type="sibTrans" cxnId="{FD096B9A-3D87-4DAB-A819-83DA983D93A9}">
      <dgm:prSet/>
      <dgm:spPr/>
      <dgm:t>
        <a:bodyPr/>
        <a:lstStyle/>
        <a:p>
          <a:endParaRPr lang="en-US"/>
        </a:p>
      </dgm:t>
    </dgm:pt>
    <dgm:pt modelId="{B0B66E28-F117-49B9-8864-49F511DA061E}">
      <dgm:prSet phldrT="[Text]" custT="1"/>
      <dgm:spPr/>
      <dgm:t>
        <a:bodyPr/>
        <a:lstStyle/>
        <a:p>
          <a:r>
            <a:rPr lang="en-US" sz="2000" dirty="0"/>
            <a:t>Incentives on Tax and Custom Duties</a:t>
          </a:r>
        </a:p>
      </dgm:t>
    </dgm:pt>
    <dgm:pt modelId="{220DAF6A-B960-4064-A123-F2335C755039}" type="parTrans" cxnId="{9D04603C-1722-404B-8DFF-533865F1DBF7}">
      <dgm:prSet/>
      <dgm:spPr/>
      <dgm:t>
        <a:bodyPr/>
        <a:lstStyle/>
        <a:p>
          <a:endParaRPr lang="en-US"/>
        </a:p>
      </dgm:t>
    </dgm:pt>
    <dgm:pt modelId="{80E51A60-D342-49AB-9CC2-8F461F7DE0B1}" type="sibTrans" cxnId="{9D04603C-1722-404B-8DFF-533865F1DBF7}">
      <dgm:prSet/>
      <dgm:spPr/>
      <dgm:t>
        <a:bodyPr/>
        <a:lstStyle/>
        <a:p>
          <a:endParaRPr lang="en-US"/>
        </a:p>
      </dgm:t>
    </dgm:pt>
    <dgm:pt modelId="{7D88AB18-11C4-4193-A9F6-624E602745D1}">
      <dgm:prSet phldrT="[Text]" custT="1"/>
      <dgm:spPr/>
      <dgm:t>
        <a:bodyPr/>
        <a:lstStyle/>
        <a:p>
          <a:r>
            <a:rPr lang="en-US" sz="2000" dirty="0"/>
            <a:t>Coordination with other Departments</a:t>
          </a:r>
        </a:p>
      </dgm:t>
    </dgm:pt>
    <dgm:pt modelId="{8B7CDC1F-F19E-4806-89D9-DBEEE94CB11F}" type="parTrans" cxnId="{23B3BBBE-D34A-4E41-9FA3-FD34B7889E00}">
      <dgm:prSet/>
      <dgm:spPr/>
      <dgm:t>
        <a:bodyPr/>
        <a:lstStyle/>
        <a:p>
          <a:endParaRPr lang="en-GB"/>
        </a:p>
      </dgm:t>
    </dgm:pt>
    <dgm:pt modelId="{33E0CBF5-0750-4FD2-B9D4-70528C420A8B}" type="sibTrans" cxnId="{23B3BBBE-D34A-4E41-9FA3-FD34B7889E00}">
      <dgm:prSet/>
      <dgm:spPr/>
      <dgm:t>
        <a:bodyPr/>
        <a:lstStyle/>
        <a:p>
          <a:endParaRPr lang="en-GB"/>
        </a:p>
      </dgm:t>
    </dgm:pt>
    <dgm:pt modelId="{E968F752-C69C-4FDA-A85A-642527D8D1D7}">
      <dgm:prSet phldrT="[Text]" custT="1"/>
      <dgm:spPr/>
      <dgm:t>
        <a:bodyPr/>
        <a:lstStyle/>
        <a:p>
          <a:r>
            <a:rPr lang="en-US" sz="2000" b="0" dirty="0"/>
            <a:t>Solicited Sites</a:t>
          </a:r>
        </a:p>
      </dgm:t>
    </dgm:pt>
    <dgm:pt modelId="{E2A6A20A-0873-419E-A7E9-BC7CBA5574BA}" type="parTrans" cxnId="{36974595-0C87-4992-BC69-898A6DDC07BE}">
      <dgm:prSet/>
      <dgm:spPr/>
      <dgm:t>
        <a:bodyPr/>
        <a:lstStyle/>
        <a:p>
          <a:endParaRPr lang="en-GB"/>
        </a:p>
      </dgm:t>
    </dgm:pt>
    <dgm:pt modelId="{3DC77154-E0D7-4142-AD08-1085D463C7D2}" type="sibTrans" cxnId="{36974595-0C87-4992-BC69-898A6DDC07BE}">
      <dgm:prSet/>
      <dgm:spPr/>
      <dgm:t>
        <a:bodyPr/>
        <a:lstStyle/>
        <a:p>
          <a:endParaRPr lang="en-GB"/>
        </a:p>
      </dgm:t>
    </dgm:pt>
    <dgm:pt modelId="{7AE842D8-9CBD-4D9A-AB4D-6DEFFD8250D6}">
      <dgm:prSet phldrT="[Text]" custT="1"/>
      <dgm:spPr/>
      <dgm:t>
        <a:bodyPr/>
        <a:lstStyle/>
        <a:p>
          <a:r>
            <a:rPr lang="en-US" sz="2000" b="0" dirty="0"/>
            <a:t>Unsolicited </a:t>
          </a:r>
        </a:p>
        <a:p>
          <a:r>
            <a:rPr lang="en-US" sz="2000" b="0" dirty="0"/>
            <a:t>(G-to-G)</a:t>
          </a: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08F8EAE9-43AF-427E-BFAF-4934D900D2C1}" type="parTrans" cxnId="{3B768F47-46FD-4164-BF48-78F2E25C2B79}">
      <dgm:prSet/>
      <dgm:spPr/>
      <dgm:t>
        <a:bodyPr/>
        <a:lstStyle/>
        <a:p>
          <a:endParaRPr lang="en-GB"/>
        </a:p>
      </dgm:t>
    </dgm:pt>
    <dgm:pt modelId="{525016CA-B952-4CBD-8A2D-00297D8B6838}" type="sibTrans" cxnId="{3B768F47-46FD-4164-BF48-78F2E25C2B79}">
      <dgm:prSet/>
      <dgm:spPr/>
      <dgm:t>
        <a:bodyPr/>
        <a:lstStyle/>
        <a:p>
          <a:endParaRPr lang="en-GB"/>
        </a:p>
      </dgm:t>
    </dgm:pt>
    <dgm:pt modelId="{374AE965-2579-46F3-B516-EDFC24DDC3D9}">
      <dgm:prSet phldrT="[Text]" custT="1"/>
      <dgm:spPr/>
      <dgm:t>
        <a:bodyPr/>
        <a:lstStyle/>
        <a:p>
          <a:r>
            <a:rPr lang="en-US" sz="2000" b="0" dirty="0"/>
            <a:t>Semi-Raw Sites</a:t>
          </a:r>
        </a:p>
      </dgm:t>
    </dgm:pt>
    <dgm:pt modelId="{DD0A88BF-2F8E-44F6-AF4C-895B38980287}" type="parTrans" cxnId="{4A09F7A0-BFD4-462D-8C26-1FD55A18CEF3}">
      <dgm:prSet/>
      <dgm:spPr/>
      <dgm:t>
        <a:bodyPr/>
        <a:lstStyle/>
        <a:p>
          <a:endParaRPr lang="en-GB"/>
        </a:p>
      </dgm:t>
    </dgm:pt>
    <dgm:pt modelId="{231F2D85-8590-4626-8313-4C736497B314}" type="sibTrans" cxnId="{4A09F7A0-BFD4-462D-8C26-1FD55A18CEF3}">
      <dgm:prSet/>
      <dgm:spPr/>
      <dgm:t>
        <a:bodyPr/>
        <a:lstStyle/>
        <a:p>
          <a:endParaRPr lang="en-GB"/>
        </a:p>
      </dgm:t>
    </dgm:pt>
    <dgm:pt modelId="{F34E29CB-5674-4DF0-9844-115B9FBCE575}">
      <dgm:prSet phldrT="[Text]" custT="1"/>
      <dgm:spPr/>
      <dgm:t>
        <a:bodyPr/>
        <a:lstStyle/>
        <a:p>
          <a:r>
            <a:rPr lang="en-US" sz="2000" b="0" dirty="0"/>
            <a:t>Raw Sites</a:t>
          </a:r>
        </a:p>
      </dgm:t>
    </dgm:pt>
    <dgm:pt modelId="{DAE0AA90-076B-4247-9BDC-B82A367074C2}" type="parTrans" cxnId="{66F465DE-7E1C-406B-8645-71028403EE31}">
      <dgm:prSet/>
      <dgm:spPr/>
      <dgm:t>
        <a:bodyPr/>
        <a:lstStyle/>
        <a:p>
          <a:endParaRPr lang="en-GB"/>
        </a:p>
      </dgm:t>
    </dgm:pt>
    <dgm:pt modelId="{983ABEB8-C5D5-4A4A-AF80-C0151E994CB9}" type="sibTrans" cxnId="{66F465DE-7E1C-406B-8645-71028403EE31}">
      <dgm:prSet/>
      <dgm:spPr/>
      <dgm:t>
        <a:bodyPr/>
        <a:lstStyle/>
        <a:p>
          <a:endParaRPr lang="en-GB"/>
        </a:p>
      </dgm:t>
    </dgm:pt>
    <dgm:pt modelId="{5A32CFDA-B47C-48D7-B9AF-60D90C7185D0}" type="pres">
      <dgm:prSet presAssocID="{0357821E-D247-46A9-A9D7-5A4F8F57AF11}" presName="theList" presStyleCnt="0">
        <dgm:presLayoutVars>
          <dgm:dir/>
          <dgm:animLvl val="lvl"/>
          <dgm:resizeHandles val="exact"/>
        </dgm:presLayoutVars>
      </dgm:prSet>
      <dgm:spPr/>
    </dgm:pt>
    <dgm:pt modelId="{C8FB60A1-987F-4A99-8125-CDADCFBF61EF}" type="pres">
      <dgm:prSet presAssocID="{AE57B691-FB78-4AB2-86C4-EC652BDB84DD}" presName="compNode" presStyleCnt="0"/>
      <dgm:spPr/>
    </dgm:pt>
    <dgm:pt modelId="{F63862D4-440A-4737-AE59-ACB1CFAB06D6}" type="pres">
      <dgm:prSet presAssocID="{AE57B691-FB78-4AB2-86C4-EC652BDB84DD}" presName="aNode" presStyleLbl="bgShp" presStyleIdx="0" presStyleCnt="3"/>
      <dgm:spPr/>
    </dgm:pt>
    <dgm:pt modelId="{DE671F4F-7647-424D-B9E8-1D82FBB5DFE4}" type="pres">
      <dgm:prSet presAssocID="{AE57B691-FB78-4AB2-86C4-EC652BDB84DD}" presName="textNode" presStyleLbl="bgShp" presStyleIdx="0" presStyleCnt="3"/>
      <dgm:spPr/>
    </dgm:pt>
    <dgm:pt modelId="{320AD6F0-2593-49BC-B2D1-32C656AF86CC}" type="pres">
      <dgm:prSet presAssocID="{AE57B691-FB78-4AB2-86C4-EC652BDB84DD}" presName="compChildNode" presStyleCnt="0"/>
      <dgm:spPr/>
    </dgm:pt>
    <dgm:pt modelId="{A12FFBFF-4007-400D-90F5-6C2423A2B677}" type="pres">
      <dgm:prSet presAssocID="{AE57B691-FB78-4AB2-86C4-EC652BDB84DD}" presName="theInnerList" presStyleCnt="0"/>
      <dgm:spPr/>
    </dgm:pt>
    <dgm:pt modelId="{BD640382-7D22-4A5D-8B8F-ECC2FE161400}" type="pres">
      <dgm:prSet presAssocID="{E968F752-C69C-4FDA-A85A-642527D8D1D7}" presName="childNode" presStyleLbl="node1" presStyleIdx="0" presStyleCnt="10">
        <dgm:presLayoutVars>
          <dgm:bulletEnabled val="1"/>
        </dgm:presLayoutVars>
      </dgm:prSet>
      <dgm:spPr/>
    </dgm:pt>
    <dgm:pt modelId="{99885512-C7FD-40AD-931B-C5F9A89AE7AF}" type="pres">
      <dgm:prSet presAssocID="{E968F752-C69C-4FDA-A85A-642527D8D1D7}" presName="aSpace2" presStyleCnt="0"/>
      <dgm:spPr/>
    </dgm:pt>
    <dgm:pt modelId="{E4098B94-E60A-4427-9E10-361D3E25B050}" type="pres">
      <dgm:prSet presAssocID="{7AE842D8-9CBD-4D9A-AB4D-6DEFFD8250D6}" presName="childNode" presStyleLbl="node1" presStyleIdx="1" presStyleCnt="10">
        <dgm:presLayoutVars>
          <dgm:bulletEnabled val="1"/>
        </dgm:presLayoutVars>
      </dgm:prSet>
      <dgm:spPr/>
    </dgm:pt>
    <dgm:pt modelId="{8C031422-53C9-401A-869C-E8124B594B28}" type="pres">
      <dgm:prSet presAssocID="{7AE842D8-9CBD-4D9A-AB4D-6DEFFD8250D6}" presName="aSpace2" presStyleCnt="0"/>
      <dgm:spPr/>
    </dgm:pt>
    <dgm:pt modelId="{B1C2485F-1E44-4DD5-A723-9500AD70709E}" type="pres">
      <dgm:prSet presAssocID="{374AE965-2579-46F3-B516-EDFC24DDC3D9}" presName="childNode" presStyleLbl="node1" presStyleIdx="2" presStyleCnt="10">
        <dgm:presLayoutVars>
          <dgm:bulletEnabled val="1"/>
        </dgm:presLayoutVars>
      </dgm:prSet>
      <dgm:spPr/>
    </dgm:pt>
    <dgm:pt modelId="{2233EA37-3C83-4B26-AB92-CC218EE6D546}" type="pres">
      <dgm:prSet presAssocID="{374AE965-2579-46F3-B516-EDFC24DDC3D9}" presName="aSpace2" presStyleCnt="0"/>
      <dgm:spPr/>
    </dgm:pt>
    <dgm:pt modelId="{842E058D-6663-4CA4-831A-44F2179AF16C}" type="pres">
      <dgm:prSet presAssocID="{F34E29CB-5674-4DF0-9844-115B9FBCE575}" presName="childNode" presStyleLbl="node1" presStyleIdx="3" presStyleCnt="10">
        <dgm:presLayoutVars>
          <dgm:bulletEnabled val="1"/>
        </dgm:presLayoutVars>
      </dgm:prSet>
      <dgm:spPr/>
    </dgm:pt>
    <dgm:pt modelId="{5C07B998-D22E-41EC-AE7D-77951A9EF348}" type="pres">
      <dgm:prSet presAssocID="{AE57B691-FB78-4AB2-86C4-EC652BDB84DD}" presName="aSpace" presStyleCnt="0"/>
      <dgm:spPr/>
    </dgm:pt>
    <dgm:pt modelId="{E09DF1D6-AD84-4205-B7F2-963B52AD120B}" type="pres">
      <dgm:prSet presAssocID="{965F5CF5-4D52-4A7E-8BED-B5268555A2FF}" presName="compNode" presStyleCnt="0"/>
      <dgm:spPr/>
    </dgm:pt>
    <dgm:pt modelId="{A86F9B4A-BE08-4EEF-8F4F-BB34041F4D6D}" type="pres">
      <dgm:prSet presAssocID="{965F5CF5-4D52-4A7E-8BED-B5268555A2FF}" presName="aNode" presStyleLbl="bgShp" presStyleIdx="1" presStyleCnt="3"/>
      <dgm:spPr/>
    </dgm:pt>
    <dgm:pt modelId="{F221A237-747A-474E-B5DC-D2C8C5E8F798}" type="pres">
      <dgm:prSet presAssocID="{965F5CF5-4D52-4A7E-8BED-B5268555A2FF}" presName="textNode" presStyleLbl="bgShp" presStyleIdx="1" presStyleCnt="3"/>
      <dgm:spPr/>
    </dgm:pt>
    <dgm:pt modelId="{E2527946-01CB-4906-8FA3-6202B0DC93ED}" type="pres">
      <dgm:prSet presAssocID="{965F5CF5-4D52-4A7E-8BED-B5268555A2FF}" presName="compChildNode" presStyleCnt="0"/>
      <dgm:spPr/>
    </dgm:pt>
    <dgm:pt modelId="{9EBF227C-35DE-45D7-AA54-3C1E322A0DC0}" type="pres">
      <dgm:prSet presAssocID="{965F5CF5-4D52-4A7E-8BED-B5268555A2FF}" presName="theInnerList" presStyleCnt="0"/>
      <dgm:spPr/>
    </dgm:pt>
    <dgm:pt modelId="{DAEE3F70-8794-483B-A859-6973F3C4276E}" type="pres">
      <dgm:prSet presAssocID="{A4B55472-4E92-4CA8-B135-770AE5032BAB}" presName="childNode" presStyleLbl="node1" presStyleIdx="4" presStyleCnt="10">
        <dgm:presLayoutVars>
          <dgm:bulletEnabled val="1"/>
        </dgm:presLayoutVars>
      </dgm:prSet>
      <dgm:spPr/>
    </dgm:pt>
    <dgm:pt modelId="{524493FB-F168-4E0F-9C57-6A989503DC82}" type="pres">
      <dgm:prSet presAssocID="{A4B55472-4E92-4CA8-B135-770AE5032BAB}" presName="aSpace2" presStyleCnt="0"/>
      <dgm:spPr/>
    </dgm:pt>
    <dgm:pt modelId="{2BA78DA6-7BA8-40F0-80B2-B1020214FFFA}" type="pres">
      <dgm:prSet presAssocID="{A36FEDD4-82B8-4B9A-ACEC-F808AB3F58FA}" presName="childNode" presStyleLbl="node1" presStyleIdx="5" presStyleCnt="10">
        <dgm:presLayoutVars>
          <dgm:bulletEnabled val="1"/>
        </dgm:presLayoutVars>
      </dgm:prSet>
      <dgm:spPr/>
    </dgm:pt>
    <dgm:pt modelId="{64C0F624-AF6A-4FF8-BAD2-7CC07D164151}" type="pres">
      <dgm:prSet presAssocID="{A36FEDD4-82B8-4B9A-ACEC-F808AB3F58FA}" presName="aSpace2" presStyleCnt="0"/>
      <dgm:spPr/>
    </dgm:pt>
    <dgm:pt modelId="{DDB71FF6-300B-4015-9ECD-C1759980F36B}" type="pres">
      <dgm:prSet presAssocID="{B0B66E28-F117-49B9-8864-49F511DA061E}" presName="childNode" presStyleLbl="node1" presStyleIdx="6" presStyleCnt="10">
        <dgm:presLayoutVars>
          <dgm:bulletEnabled val="1"/>
        </dgm:presLayoutVars>
      </dgm:prSet>
      <dgm:spPr/>
    </dgm:pt>
    <dgm:pt modelId="{839B7D10-8F0F-4D88-88E4-97AA78B59F39}" type="pres">
      <dgm:prSet presAssocID="{965F5CF5-4D52-4A7E-8BED-B5268555A2FF}" presName="aSpace" presStyleCnt="0"/>
      <dgm:spPr/>
    </dgm:pt>
    <dgm:pt modelId="{43239102-165D-40CD-AAD3-C80747C2FEB4}" type="pres">
      <dgm:prSet presAssocID="{118FB47E-80B5-4CCD-A269-33C39C428416}" presName="compNode" presStyleCnt="0"/>
      <dgm:spPr/>
    </dgm:pt>
    <dgm:pt modelId="{F04024E4-2D04-49BD-8DE1-7D46138CAA23}" type="pres">
      <dgm:prSet presAssocID="{118FB47E-80B5-4CCD-A269-33C39C428416}" presName="aNode" presStyleLbl="bgShp" presStyleIdx="2" presStyleCnt="3"/>
      <dgm:spPr/>
    </dgm:pt>
    <dgm:pt modelId="{62AF85B4-AD9E-4546-84E1-846ED1A50242}" type="pres">
      <dgm:prSet presAssocID="{118FB47E-80B5-4CCD-A269-33C39C428416}" presName="textNode" presStyleLbl="bgShp" presStyleIdx="2" presStyleCnt="3"/>
      <dgm:spPr/>
    </dgm:pt>
    <dgm:pt modelId="{F6332AD5-54B5-4C35-9EF3-D98F0B9BC64A}" type="pres">
      <dgm:prSet presAssocID="{118FB47E-80B5-4CCD-A269-33C39C428416}" presName="compChildNode" presStyleCnt="0"/>
      <dgm:spPr/>
    </dgm:pt>
    <dgm:pt modelId="{A1FB08B5-F962-40F5-842D-809770814F27}" type="pres">
      <dgm:prSet presAssocID="{118FB47E-80B5-4CCD-A269-33C39C428416}" presName="theInnerList" presStyleCnt="0"/>
      <dgm:spPr/>
    </dgm:pt>
    <dgm:pt modelId="{A88AD880-55FD-46B8-BFDB-395FD426E380}" type="pres">
      <dgm:prSet presAssocID="{0C130FF1-F28D-4D05-A465-913BE22B0513}" presName="childNode" presStyleLbl="node1" presStyleIdx="7" presStyleCnt="10">
        <dgm:presLayoutVars>
          <dgm:bulletEnabled val="1"/>
        </dgm:presLayoutVars>
      </dgm:prSet>
      <dgm:spPr/>
    </dgm:pt>
    <dgm:pt modelId="{ECFCABBE-644A-4400-97B9-69227951F7B4}" type="pres">
      <dgm:prSet presAssocID="{0C130FF1-F28D-4D05-A465-913BE22B0513}" presName="aSpace2" presStyleCnt="0"/>
      <dgm:spPr/>
    </dgm:pt>
    <dgm:pt modelId="{B2D7B8DC-6B56-4158-A998-6513B21405D2}" type="pres">
      <dgm:prSet presAssocID="{52E62C02-AB5B-4FEB-9D86-FD6BC40785E4}" presName="childNode" presStyleLbl="node1" presStyleIdx="8" presStyleCnt="10">
        <dgm:presLayoutVars>
          <dgm:bulletEnabled val="1"/>
        </dgm:presLayoutVars>
      </dgm:prSet>
      <dgm:spPr/>
    </dgm:pt>
    <dgm:pt modelId="{BB83973F-3E9E-4791-8CCA-26355E9CCE79}" type="pres">
      <dgm:prSet presAssocID="{52E62C02-AB5B-4FEB-9D86-FD6BC40785E4}" presName="aSpace2" presStyleCnt="0"/>
      <dgm:spPr/>
    </dgm:pt>
    <dgm:pt modelId="{923912F5-C656-4EDB-9B23-8CEB78BA816C}" type="pres">
      <dgm:prSet presAssocID="{7D88AB18-11C4-4193-A9F6-624E602745D1}" presName="childNode" presStyleLbl="node1" presStyleIdx="9" presStyleCnt="10">
        <dgm:presLayoutVars>
          <dgm:bulletEnabled val="1"/>
        </dgm:presLayoutVars>
      </dgm:prSet>
      <dgm:spPr/>
    </dgm:pt>
  </dgm:ptLst>
  <dgm:cxnLst>
    <dgm:cxn modelId="{8F0AC106-E62A-4EFE-89D7-26A22C5CED8E}" type="presOf" srcId="{118FB47E-80B5-4CCD-A269-33C39C428416}" destId="{F04024E4-2D04-49BD-8DE1-7D46138CAA23}" srcOrd="0" destOrd="0" presId="urn:microsoft.com/office/officeart/2005/8/layout/lProcess2"/>
    <dgm:cxn modelId="{59CE2B1C-D9C3-4882-A676-D44FCF1CD84D}" srcId="{0357821E-D247-46A9-A9D7-5A4F8F57AF11}" destId="{AE57B691-FB78-4AB2-86C4-EC652BDB84DD}" srcOrd="0" destOrd="0" parTransId="{C448FA25-1CC3-4B03-9307-F638A2B3F30B}" sibTransId="{80CE6001-E6C5-43E1-9DDF-5C1F2AE88922}"/>
    <dgm:cxn modelId="{83A09E30-014A-4CC9-8AA7-ACF278F78C65}" type="presOf" srcId="{B0B66E28-F117-49B9-8864-49F511DA061E}" destId="{DDB71FF6-300B-4015-9ECD-C1759980F36B}" srcOrd="0" destOrd="0" presId="urn:microsoft.com/office/officeart/2005/8/layout/lProcess2"/>
    <dgm:cxn modelId="{7A49C83A-E6DB-417F-A254-FE6E509CC62F}" type="presOf" srcId="{A4B55472-4E92-4CA8-B135-770AE5032BAB}" destId="{DAEE3F70-8794-483B-A859-6973F3C4276E}" srcOrd="0" destOrd="0" presId="urn:microsoft.com/office/officeart/2005/8/layout/lProcess2"/>
    <dgm:cxn modelId="{9D04603C-1722-404B-8DFF-533865F1DBF7}" srcId="{965F5CF5-4D52-4A7E-8BED-B5268555A2FF}" destId="{B0B66E28-F117-49B9-8864-49F511DA061E}" srcOrd="2" destOrd="0" parTransId="{220DAF6A-B960-4064-A123-F2335C755039}" sibTransId="{80E51A60-D342-49AB-9CC2-8F461F7DE0B1}"/>
    <dgm:cxn modelId="{B50E205D-8969-41CC-B0F7-4BBA67B9CD72}" type="presOf" srcId="{AE57B691-FB78-4AB2-86C4-EC652BDB84DD}" destId="{DE671F4F-7647-424D-B9E8-1D82FBB5DFE4}" srcOrd="1" destOrd="0" presId="urn:microsoft.com/office/officeart/2005/8/layout/lProcess2"/>
    <dgm:cxn modelId="{39CA355D-CFF0-4F6E-854C-BAE51BC0DBA7}" srcId="{965F5CF5-4D52-4A7E-8BED-B5268555A2FF}" destId="{A4B55472-4E92-4CA8-B135-770AE5032BAB}" srcOrd="0" destOrd="0" parTransId="{0F1F2AC1-CA04-460E-A000-6812DD874E8F}" sibTransId="{EB017007-2992-4009-AA87-FFBA7692CFFD}"/>
    <dgm:cxn modelId="{3B768F47-46FD-4164-BF48-78F2E25C2B79}" srcId="{AE57B691-FB78-4AB2-86C4-EC652BDB84DD}" destId="{7AE842D8-9CBD-4D9A-AB4D-6DEFFD8250D6}" srcOrd="1" destOrd="0" parTransId="{08F8EAE9-43AF-427E-BFAF-4934D900D2C1}" sibTransId="{525016CA-B952-4CBD-8A2D-00297D8B6838}"/>
    <dgm:cxn modelId="{F2F09549-4038-4637-9C5E-00F0A30E4333}" srcId="{965F5CF5-4D52-4A7E-8BED-B5268555A2FF}" destId="{A36FEDD4-82B8-4B9A-ACEC-F808AB3F58FA}" srcOrd="1" destOrd="0" parTransId="{C74F25E0-4D58-46E2-A6A6-55AF70507EFF}" sibTransId="{1EEC1E4B-CC7D-4330-A7E2-A6E4D3A9458D}"/>
    <dgm:cxn modelId="{BCD6C669-8449-49F1-98A8-00F92C19A0B3}" type="presOf" srcId="{0C130FF1-F28D-4D05-A465-913BE22B0513}" destId="{A88AD880-55FD-46B8-BFDB-395FD426E380}" srcOrd="0" destOrd="0" presId="urn:microsoft.com/office/officeart/2005/8/layout/lProcess2"/>
    <dgm:cxn modelId="{5276766A-0925-466A-AA56-3AA1CB22782C}" type="presOf" srcId="{A36FEDD4-82B8-4B9A-ACEC-F808AB3F58FA}" destId="{2BA78DA6-7BA8-40F0-80B2-B1020214FFFA}" srcOrd="0" destOrd="0" presId="urn:microsoft.com/office/officeart/2005/8/layout/lProcess2"/>
    <dgm:cxn modelId="{9184B74F-CF6A-4DFA-9D1D-2CE7EC645DE2}" type="presOf" srcId="{AE57B691-FB78-4AB2-86C4-EC652BDB84DD}" destId="{F63862D4-440A-4737-AE59-ACB1CFAB06D6}" srcOrd="0" destOrd="0" presId="urn:microsoft.com/office/officeart/2005/8/layout/lProcess2"/>
    <dgm:cxn modelId="{02643C77-3688-4C21-A613-CDA5106FAA33}" type="presOf" srcId="{118FB47E-80B5-4CCD-A269-33C39C428416}" destId="{62AF85B4-AD9E-4546-84E1-846ED1A50242}" srcOrd="1" destOrd="0" presId="urn:microsoft.com/office/officeart/2005/8/layout/lProcess2"/>
    <dgm:cxn modelId="{0BEBD47B-8D1D-4EA9-8540-82C3780C5F0C}" type="presOf" srcId="{7D88AB18-11C4-4193-A9F6-624E602745D1}" destId="{923912F5-C656-4EDB-9B23-8CEB78BA816C}" srcOrd="0" destOrd="0" presId="urn:microsoft.com/office/officeart/2005/8/layout/lProcess2"/>
    <dgm:cxn modelId="{9922497E-3EBA-4FFE-AF44-985E171BFA99}" srcId="{0357821E-D247-46A9-A9D7-5A4F8F57AF11}" destId="{965F5CF5-4D52-4A7E-8BED-B5268555A2FF}" srcOrd="1" destOrd="0" parTransId="{FE0F9674-7808-4C57-825C-1A8B4A7562B1}" sibTransId="{C8CB4C1C-F14B-41F0-9F1A-1E31446DE963}"/>
    <dgm:cxn modelId="{23EFE682-9FD2-44FE-AA9D-B770CC963C16}" type="presOf" srcId="{E968F752-C69C-4FDA-A85A-642527D8D1D7}" destId="{BD640382-7D22-4A5D-8B8F-ECC2FE161400}" srcOrd="0" destOrd="0" presId="urn:microsoft.com/office/officeart/2005/8/layout/lProcess2"/>
    <dgm:cxn modelId="{45F4DA85-8CE5-4186-9389-BAC34BA09209}" type="presOf" srcId="{52E62C02-AB5B-4FEB-9D86-FD6BC40785E4}" destId="{B2D7B8DC-6B56-4158-A998-6513B21405D2}" srcOrd="0" destOrd="0" presId="urn:microsoft.com/office/officeart/2005/8/layout/lProcess2"/>
    <dgm:cxn modelId="{30C2288C-4D80-408A-B132-714BC224F446}" type="presOf" srcId="{F34E29CB-5674-4DF0-9844-115B9FBCE575}" destId="{842E058D-6663-4CA4-831A-44F2179AF16C}" srcOrd="0" destOrd="0" presId="urn:microsoft.com/office/officeart/2005/8/layout/lProcess2"/>
    <dgm:cxn modelId="{36974595-0C87-4992-BC69-898A6DDC07BE}" srcId="{AE57B691-FB78-4AB2-86C4-EC652BDB84DD}" destId="{E968F752-C69C-4FDA-A85A-642527D8D1D7}" srcOrd="0" destOrd="0" parTransId="{E2A6A20A-0873-419E-A7E9-BC7CBA5574BA}" sibTransId="{3DC77154-E0D7-4142-AD08-1085D463C7D2}"/>
    <dgm:cxn modelId="{FD096B9A-3D87-4DAB-A819-83DA983D93A9}" srcId="{118FB47E-80B5-4CCD-A269-33C39C428416}" destId="{52E62C02-AB5B-4FEB-9D86-FD6BC40785E4}" srcOrd="1" destOrd="0" parTransId="{ED464661-1558-4D3D-986B-A8E1E245E7DF}" sibTransId="{18CCC327-7A78-46B0-9F21-BE7866D33C32}"/>
    <dgm:cxn modelId="{4A09F7A0-BFD4-462D-8C26-1FD55A18CEF3}" srcId="{AE57B691-FB78-4AB2-86C4-EC652BDB84DD}" destId="{374AE965-2579-46F3-B516-EDFC24DDC3D9}" srcOrd="2" destOrd="0" parTransId="{DD0A88BF-2F8E-44F6-AF4C-895B38980287}" sibTransId="{231F2D85-8590-4626-8313-4C736497B314}"/>
    <dgm:cxn modelId="{957392A1-B5F5-4D26-BD08-9F3649F54473}" type="presOf" srcId="{7AE842D8-9CBD-4D9A-AB4D-6DEFFD8250D6}" destId="{E4098B94-E60A-4427-9E10-361D3E25B050}" srcOrd="0" destOrd="0" presId="urn:microsoft.com/office/officeart/2005/8/layout/lProcess2"/>
    <dgm:cxn modelId="{9DB703A7-3E75-4252-B0D7-B96CD428AE35}" srcId="{0357821E-D247-46A9-A9D7-5A4F8F57AF11}" destId="{118FB47E-80B5-4CCD-A269-33C39C428416}" srcOrd="2" destOrd="0" parTransId="{A76536F8-B6DF-4A7F-94AE-7D31E7ADA858}" sibTransId="{3575C59E-ACE6-4894-B612-774649DC3D7B}"/>
    <dgm:cxn modelId="{14679BA9-7434-42C1-AFFE-B57634A48370}" srcId="{118FB47E-80B5-4CCD-A269-33C39C428416}" destId="{0C130FF1-F28D-4D05-A465-913BE22B0513}" srcOrd="0" destOrd="0" parTransId="{0A902233-06CF-4FDC-8EB8-5A75B9BE0426}" sibTransId="{18E80CCC-C2DD-45F4-9558-BDE4E85B427C}"/>
    <dgm:cxn modelId="{23B3BBBE-D34A-4E41-9FA3-FD34B7889E00}" srcId="{118FB47E-80B5-4CCD-A269-33C39C428416}" destId="{7D88AB18-11C4-4193-A9F6-624E602745D1}" srcOrd="2" destOrd="0" parTransId="{8B7CDC1F-F19E-4806-89D9-DBEEE94CB11F}" sibTransId="{33E0CBF5-0750-4FD2-B9D4-70528C420A8B}"/>
    <dgm:cxn modelId="{8680F3CA-F591-4672-8125-89335018739E}" type="presOf" srcId="{0357821E-D247-46A9-A9D7-5A4F8F57AF11}" destId="{5A32CFDA-B47C-48D7-B9AF-60D90C7185D0}" srcOrd="0" destOrd="0" presId="urn:microsoft.com/office/officeart/2005/8/layout/lProcess2"/>
    <dgm:cxn modelId="{7F57BED1-D1F0-4648-9711-7DB87B01D665}" type="presOf" srcId="{965F5CF5-4D52-4A7E-8BED-B5268555A2FF}" destId="{F221A237-747A-474E-B5DC-D2C8C5E8F798}" srcOrd="1" destOrd="0" presId="urn:microsoft.com/office/officeart/2005/8/layout/lProcess2"/>
    <dgm:cxn modelId="{66F465DE-7E1C-406B-8645-71028403EE31}" srcId="{AE57B691-FB78-4AB2-86C4-EC652BDB84DD}" destId="{F34E29CB-5674-4DF0-9844-115B9FBCE575}" srcOrd="3" destOrd="0" parTransId="{DAE0AA90-076B-4247-9BDC-B82A367074C2}" sibTransId="{983ABEB8-C5D5-4A4A-AF80-C0151E994CB9}"/>
    <dgm:cxn modelId="{882241E6-633F-4789-AA56-8001A79A86AB}" type="presOf" srcId="{965F5CF5-4D52-4A7E-8BED-B5268555A2FF}" destId="{A86F9B4A-BE08-4EEF-8F4F-BB34041F4D6D}" srcOrd="0" destOrd="0" presId="urn:microsoft.com/office/officeart/2005/8/layout/lProcess2"/>
    <dgm:cxn modelId="{94FF4CE9-20D0-4A30-A7E0-84E71D87721E}" type="presOf" srcId="{374AE965-2579-46F3-B516-EDFC24DDC3D9}" destId="{B1C2485F-1E44-4DD5-A723-9500AD70709E}" srcOrd="0" destOrd="0" presId="urn:microsoft.com/office/officeart/2005/8/layout/lProcess2"/>
    <dgm:cxn modelId="{2BBA5E00-E7EF-4FD3-8C34-686710A8EC53}" type="presParOf" srcId="{5A32CFDA-B47C-48D7-B9AF-60D90C7185D0}" destId="{C8FB60A1-987F-4A99-8125-CDADCFBF61EF}" srcOrd="0" destOrd="0" presId="urn:microsoft.com/office/officeart/2005/8/layout/lProcess2"/>
    <dgm:cxn modelId="{3E5E2C2F-E729-4461-9BEC-269C7B043BD1}" type="presParOf" srcId="{C8FB60A1-987F-4A99-8125-CDADCFBF61EF}" destId="{F63862D4-440A-4737-AE59-ACB1CFAB06D6}" srcOrd="0" destOrd="0" presId="urn:microsoft.com/office/officeart/2005/8/layout/lProcess2"/>
    <dgm:cxn modelId="{B90D7AB8-8003-42C2-A5D9-512058AD18E9}" type="presParOf" srcId="{C8FB60A1-987F-4A99-8125-CDADCFBF61EF}" destId="{DE671F4F-7647-424D-B9E8-1D82FBB5DFE4}" srcOrd="1" destOrd="0" presId="urn:microsoft.com/office/officeart/2005/8/layout/lProcess2"/>
    <dgm:cxn modelId="{3A87A5CE-3465-4A43-81A6-1BCD6EE4C871}" type="presParOf" srcId="{C8FB60A1-987F-4A99-8125-CDADCFBF61EF}" destId="{320AD6F0-2593-49BC-B2D1-32C656AF86CC}" srcOrd="2" destOrd="0" presId="urn:microsoft.com/office/officeart/2005/8/layout/lProcess2"/>
    <dgm:cxn modelId="{F1913FF5-7840-415F-90E4-90FB2CA8FCA5}" type="presParOf" srcId="{320AD6F0-2593-49BC-B2D1-32C656AF86CC}" destId="{A12FFBFF-4007-400D-90F5-6C2423A2B677}" srcOrd="0" destOrd="0" presId="urn:microsoft.com/office/officeart/2005/8/layout/lProcess2"/>
    <dgm:cxn modelId="{0AD81437-DAEB-45C9-8D68-B70F75C1B36D}" type="presParOf" srcId="{A12FFBFF-4007-400D-90F5-6C2423A2B677}" destId="{BD640382-7D22-4A5D-8B8F-ECC2FE161400}" srcOrd="0" destOrd="0" presId="urn:microsoft.com/office/officeart/2005/8/layout/lProcess2"/>
    <dgm:cxn modelId="{4C63316D-551C-4C36-A698-E2F003DB3063}" type="presParOf" srcId="{A12FFBFF-4007-400D-90F5-6C2423A2B677}" destId="{99885512-C7FD-40AD-931B-C5F9A89AE7AF}" srcOrd="1" destOrd="0" presId="urn:microsoft.com/office/officeart/2005/8/layout/lProcess2"/>
    <dgm:cxn modelId="{FE7E2061-722F-4B4F-83E3-F2F939FDEC69}" type="presParOf" srcId="{A12FFBFF-4007-400D-90F5-6C2423A2B677}" destId="{E4098B94-E60A-4427-9E10-361D3E25B050}" srcOrd="2" destOrd="0" presId="urn:microsoft.com/office/officeart/2005/8/layout/lProcess2"/>
    <dgm:cxn modelId="{59A42E32-42E7-4782-8913-970031698FF1}" type="presParOf" srcId="{A12FFBFF-4007-400D-90F5-6C2423A2B677}" destId="{8C031422-53C9-401A-869C-E8124B594B28}" srcOrd="3" destOrd="0" presId="urn:microsoft.com/office/officeart/2005/8/layout/lProcess2"/>
    <dgm:cxn modelId="{792297CF-DC53-4B9F-AD2B-7C3DC27A01D0}" type="presParOf" srcId="{A12FFBFF-4007-400D-90F5-6C2423A2B677}" destId="{B1C2485F-1E44-4DD5-A723-9500AD70709E}" srcOrd="4" destOrd="0" presId="urn:microsoft.com/office/officeart/2005/8/layout/lProcess2"/>
    <dgm:cxn modelId="{DA289A0D-3B2A-4FE1-8A01-10B34E3B4C3B}" type="presParOf" srcId="{A12FFBFF-4007-400D-90F5-6C2423A2B677}" destId="{2233EA37-3C83-4B26-AB92-CC218EE6D546}" srcOrd="5" destOrd="0" presId="urn:microsoft.com/office/officeart/2005/8/layout/lProcess2"/>
    <dgm:cxn modelId="{9DC5DEC4-55C1-47C6-BABF-5C92894E9FA8}" type="presParOf" srcId="{A12FFBFF-4007-400D-90F5-6C2423A2B677}" destId="{842E058D-6663-4CA4-831A-44F2179AF16C}" srcOrd="6" destOrd="0" presId="urn:microsoft.com/office/officeart/2005/8/layout/lProcess2"/>
    <dgm:cxn modelId="{B1EB5FB9-5F2E-4419-A825-B27DE8B094EF}" type="presParOf" srcId="{5A32CFDA-B47C-48D7-B9AF-60D90C7185D0}" destId="{5C07B998-D22E-41EC-AE7D-77951A9EF348}" srcOrd="1" destOrd="0" presId="urn:microsoft.com/office/officeart/2005/8/layout/lProcess2"/>
    <dgm:cxn modelId="{13C55F50-ED6E-49CC-95E4-7C2F71256B59}" type="presParOf" srcId="{5A32CFDA-B47C-48D7-B9AF-60D90C7185D0}" destId="{E09DF1D6-AD84-4205-B7F2-963B52AD120B}" srcOrd="2" destOrd="0" presId="urn:microsoft.com/office/officeart/2005/8/layout/lProcess2"/>
    <dgm:cxn modelId="{7D1B6FB1-8610-4A54-BBAD-9BE854295E29}" type="presParOf" srcId="{E09DF1D6-AD84-4205-B7F2-963B52AD120B}" destId="{A86F9B4A-BE08-4EEF-8F4F-BB34041F4D6D}" srcOrd="0" destOrd="0" presId="urn:microsoft.com/office/officeart/2005/8/layout/lProcess2"/>
    <dgm:cxn modelId="{7A162695-2362-4BF5-BE2F-D9E1C0FD391C}" type="presParOf" srcId="{E09DF1D6-AD84-4205-B7F2-963B52AD120B}" destId="{F221A237-747A-474E-B5DC-D2C8C5E8F798}" srcOrd="1" destOrd="0" presId="urn:microsoft.com/office/officeart/2005/8/layout/lProcess2"/>
    <dgm:cxn modelId="{462F3BED-52F9-4559-80E0-4A454EBD858F}" type="presParOf" srcId="{E09DF1D6-AD84-4205-B7F2-963B52AD120B}" destId="{E2527946-01CB-4906-8FA3-6202B0DC93ED}" srcOrd="2" destOrd="0" presId="urn:microsoft.com/office/officeart/2005/8/layout/lProcess2"/>
    <dgm:cxn modelId="{5C5FB698-ADCE-43A0-A8E8-C5F73A288037}" type="presParOf" srcId="{E2527946-01CB-4906-8FA3-6202B0DC93ED}" destId="{9EBF227C-35DE-45D7-AA54-3C1E322A0DC0}" srcOrd="0" destOrd="0" presId="urn:microsoft.com/office/officeart/2005/8/layout/lProcess2"/>
    <dgm:cxn modelId="{3072F92C-D729-461C-BEE4-3937FCBE04D6}" type="presParOf" srcId="{9EBF227C-35DE-45D7-AA54-3C1E322A0DC0}" destId="{DAEE3F70-8794-483B-A859-6973F3C4276E}" srcOrd="0" destOrd="0" presId="urn:microsoft.com/office/officeart/2005/8/layout/lProcess2"/>
    <dgm:cxn modelId="{88B9980D-2048-4D6A-9908-2B10CED0B0D4}" type="presParOf" srcId="{9EBF227C-35DE-45D7-AA54-3C1E322A0DC0}" destId="{524493FB-F168-4E0F-9C57-6A989503DC82}" srcOrd="1" destOrd="0" presId="urn:microsoft.com/office/officeart/2005/8/layout/lProcess2"/>
    <dgm:cxn modelId="{E709DBC5-7979-4048-AA9D-917067B3FA55}" type="presParOf" srcId="{9EBF227C-35DE-45D7-AA54-3C1E322A0DC0}" destId="{2BA78DA6-7BA8-40F0-80B2-B1020214FFFA}" srcOrd="2" destOrd="0" presId="urn:microsoft.com/office/officeart/2005/8/layout/lProcess2"/>
    <dgm:cxn modelId="{0D5C375A-2EA8-4501-973C-E244F7E461DF}" type="presParOf" srcId="{9EBF227C-35DE-45D7-AA54-3C1E322A0DC0}" destId="{64C0F624-AF6A-4FF8-BAD2-7CC07D164151}" srcOrd="3" destOrd="0" presId="urn:microsoft.com/office/officeart/2005/8/layout/lProcess2"/>
    <dgm:cxn modelId="{9561B029-72ED-460D-83E4-9A1A882B587F}" type="presParOf" srcId="{9EBF227C-35DE-45D7-AA54-3C1E322A0DC0}" destId="{DDB71FF6-300B-4015-9ECD-C1759980F36B}" srcOrd="4" destOrd="0" presId="urn:microsoft.com/office/officeart/2005/8/layout/lProcess2"/>
    <dgm:cxn modelId="{9371883F-61F8-4F0A-8566-28BBFF1A3B9C}" type="presParOf" srcId="{5A32CFDA-B47C-48D7-B9AF-60D90C7185D0}" destId="{839B7D10-8F0F-4D88-88E4-97AA78B59F39}" srcOrd="3" destOrd="0" presId="urn:microsoft.com/office/officeart/2005/8/layout/lProcess2"/>
    <dgm:cxn modelId="{1B3A8B60-0F86-4742-BEE9-FAB5C8344ADA}" type="presParOf" srcId="{5A32CFDA-B47C-48D7-B9AF-60D90C7185D0}" destId="{43239102-165D-40CD-AAD3-C80747C2FEB4}" srcOrd="4" destOrd="0" presId="urn:microsoft.com/office/officeart/2005/8/layout/lProcess2"/>
    <dgm:cxn modelId="{D1124154-C358-4233-8887-3AFB6428A9A2}" type="presParOf" srcId="{43239102-165D-40CD-AAD3-C80747C2FEB4}" destId="{F04024E4-2D04-49BD-8DE1-7D46138CAA23}" srcOrd="0" destOrd="0" presId="urn:microsoft.com/office/officeart/2005/8/layout/lProcess2"/>
    <dgm:cxn modelId="{D8F4CC42-9464-4726-B566-0587C96D1B0F}" type="presParOf" srcId="{43239102-165D-40CD-AAD3-C80747C2FEB4}" destId="{62AF85B4-AD9E-4546-84E1-846ED1A50242}" srcOrd="1" destOrd="0" presId="urn:microsoft.com/office/officeart/2005/8/layout/lProcess2"/>
    <dgm:cxn modelId="{7AB937DC-1C3C-453E-BF89-3E60A333B6F6}" type="presParOf" srcId="{43239102-165D-40CD-AAD3-C80747C2FEB4}" destId="{F6332AD5-54B5-4C35-9EF3-D98F0B9BC64A}" srcOrd="2" destOrd="0" presId="urn:microsoft.com/office/officeart/2005/8/layout/lProcess2"/>
    <dgm:cxn modelId="{515E4EA6-C8E1-42A7-A7B6-DFAEECDC0D8E}" type="presParOf" srcId="{F6332AD5-54B5-4C35-9EF3-D98F0B9BC64A}" destId="{A1FB08B5-F962-40F5-842D-809770814F27}" srcOrd="0" destOrd="0" presId="urn:microsoft.com/office/officeart/2005/8/layout/lProcess2"/>
    <dgm:cxn modelId="{573A769E-4EC8-4BEE-91F2-5D0928FD1F99}" type="presParOf" srcId="{A1FB08B5-F962-40F5-842D-809770814F27}" destId="{A88AD880-55FD-46B8-BFDB-395FD426E380}" srcOrd="0" destOrd="0" presId="urn:microsoft.com/office/officeart/2005/8/layout/lProcess2"/>
    <dgm:cxn modelId="{6F9FBE1A-1399-49B6-866A-3B1873187683}" type="presParOf" srcId="{A1FB08B5-F962-40F5-842D-809770814F27}" destId="{ECFCABBE-644A-4400-97B9-69227951F7B4}" srcOrd="1" destOrd="0" presId="urn:microsoft.com/office/officeart/2005/8/layout/lProcess2"/>
    <dgm:cxn modelId="{9CAB7E43-3CA5-49A9-9C89-21A54FE6574A}" type="presParOf" srcId="{A1FB08B5-F962-40F5-842D-809770814F27}" destId="{B2D7B8DC-6B56-4158-A998-6513B21405D2}" srcOrd="2" destOrd="0" presId="urn:microsoft.com/office/officeart/2005/8/layout/lProcess2"/>
    <dgm:cxn modelId="{9CA56BBE-1C55-4CE0-99D2-BBE0093CE9A1}" type="presParOf" srcId="{A1FB08B5-F962-40F5-842D-809770814F27}" destId="{BB83973F-3E9E-4791-8CCA-26355E9CCE79}" srcOrd="3" destOrd="0" presId="urn:microsoft.com/office/officeart/2005/8/layout/lProcess2"/>
    <dgm:cxn modelId="{7B3FE870-7C20-4825-A845-587912800005}" type="presParOf" srcId="{A1FB08B5-F962-40F5-842D-809770814F27}" destId="{923912F5-C656-4EDB-9B23-8CEB78BA816C}"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65A3AE-F4A8-4625-ACFD-20B68CF82A69}">
      <dsp:nvSpPr>
        <dsp:cNvPr id="0" name=""/>
        <dsp:cNvSpPr/>
      </dsp:nvSpPr>
      <dsp:spPr>
        <a:xfrm rot="10800000">
          <a:off x="1272768" y="202500"/>
          <a:ext cx="7155827" cy="969916"/>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166" tIns="68580" rIns="128016" bIns="68580" numCol="1" spcCol="1270" anchor="ctr" anchorCtr="0">
          <a:noAutofit/>
        </a:bodyPr>
        <a:lstStyle/>
        <a:p>
          <a:pPr marL="0" lvl="0" indent="0" algn="just" defTabSz="800100">
            <a:lnSpc>
              <a:spcPct val="90000"/>
            </a:lnSpc>
            <a:spcBef>
              <a:spcPct val="0"/>
            </a:spcBef>
            <a:spcAft>
              <a:spcPct val="35000"/>
            </a:spcAft>
            <a:buNone/>
          </a:pPr>
          <a:r>
            <a:rPr lang="en-US" sz="1800" b="1" u="sng" kern="1200" dirty="0">
              <a:solidFill>
                <a:sysClr val="windowText" lastClr="000000">
                  <a:hueOff val="0"/>
                  <a:satOff val="0"/>
                  <a:lumOff val="0"/>
                  <a:alphaOff val="0"/>
                </a:sysClr>
              </a:solidFill>
              <a:latin typeface="+mn-lt"/>
              <a:ea typeface="+mn-ea"/>
              <a:cs typeface="+mn-cs"/>
              <a:hlinkClick xmlns:r="http://schemas.openxmlformats.org/officeDocument/2006/relationships" r:id="" action="ppaction://hlinksldjump"/>
            </a:rPr>
            <a:t>Seven (7) hydropower Projects of 161.2 MW</a:t>
          </a:r>
          <a:r>
            <a:rPr lang="en-US" sz="1800" kern="1200" dirty="0">
              <a:solidFill>
                <a:sysClr val="windowText" lastClr="000000">
                  <a:hueOff val="0"/>
                  <a:satOff val="0"/>
                  <a:lumOff val="0"/>
                  <a:alphaOff val="0"/>
                </a:sysClr>
              </a:solidFill>
              <a:latin typeface="+mn-lt"/>
              <a:ea typeface="+mn-ea"/>
              <a:cs typeface="+mn-cs"/>
            </a:rPr>
            <a:t> are completed and operational which is generating around US$ 30 Millions annually</a:t>
          </a:r>
        </a:p>
      </dsp:txBody>
      <dsp:txXfrm rot="10800000">
        <a:off x="1515247" y="202500"/>
        <a:ext cx="6913348" cy="969916"/>
      </dsp:txXfrm>
    </dsp:sp>
    <dsp:sp modelId="{51183CE6-3596-479A-B5DC-5BC98F1282FA}">
      <dsp:nvSpPr>
        <dsp:cNvPr id="0" name=""/>
        <dsp:cNvSpPr/>
      </dsp:nvSpPr>
      <dsp:spPr>
        <a:xfrm>
          <a:off x="240602" y="132348"/>
          <a:ext cx="1032188" cy="1032188"/>
        </a:xfrm>
        <a:prstGeom prst="ellipse">
          <a:avLst/>
        </a:prstGeom>
        <a:blipFill rotWithShape="1">
          <a:blip xmlns:r="http://schemas.openxmlformats.org/officeDocument/2006/relationships" r:embed="rId1"/>
          <a:stretch>
            <a:fillRect/>
          </a:stretch>
        </a:blip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C270E069-9373-4C2C-9B1D-BEA4A218331B}">
      <dsp:nvSpPr>
        <dsp:cNvPr id="0" name=""/>
        <dsp:cNvSpPr/>
      </dsp:nvSpPr>
      <dsp:spPr>
        <a:xfrm rot="10800000">
          <a:off x="1323382" y="1302413"/>
          <a:ext cx="7112197" cy="1032188"/>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166" tIns="68580" rIns="128016" bIns="68580" numCol="1" spcCol="1270" anchor="ctr" anchorCtr="0">
          <a:noAutofit/>
        </a:bodyPr>
        <a:lstStyle/>
        <a:p>
          <a:pPr marL="0" lvl="0" indent="0" algn="just" defTabSz="800100">
            <a:lnSpc>
              <a:spcPct val="90000"/>
            </a:lnSpc>
            <a:spcBef>
              <a:spcPct val="0"/>
            </a:spcBef>
            <a:spcAft>
              <a:spcPct val="35000"/>
            </a:spcAft>
            <a:buNone/>
          </a:pPr>
          <a:r>
            <a:rPr lang="en-US" sz="1800" b="1" u="sng" kern="1200" dirty="0">
              <a:solidFill>
                <a:sysClr val="windowText" lastClr="000000">
                  <a:hueOff val="0"/>
                  <a:satOff val="0"/>
                  <a:lumOff val="0"/>
                  <a:alphaOff val="0"/>
                </a:sysClr>
              </a:solidFill>
              <a:latin typeface="+mn-lt"/>
              <a:ea typeface="+mn-ea"/>
              <a:cs typeface="+mn-cs"/>
              <a:hlinkClick xmlns:r="http://schemas.openxmlformats.org/officeDocument/2006/relationships" r:id="" action="ppaction://hlinksldjump"/>
            </a:rPr>
            <a:t>Five (5) Projects of 215.8 MW</a:t>
          </a:r>
          <a:r>
            <a:rPr lang="en-US" sz="1800" kern="1200" dirty="0">
              <a:solidFill>
                <a:sysClr val="windowText" lastClr="000000">
                  <a:hueOff val="0"/>
                  <a:satOff val="0"/>
                  <a:lumOff val="0"/>
                  <a:alphaOff val="0"/>
                </a:sysClr>
              </a:solidFill>
              <a:latin typeface="+mn-lt"/>
              <a:ea typeface="+mn-ea"/>
              <a:cs typeface="+mn-cs"/>
            </a:rPr>
            <a:t> are under construction where most of the Projects will be completed in the year 2019.</a:t>
          </a:r>
        </a:p>
      </dsp:txBody>
      <dsp:txXfrm rot="10800000">
        <a:off x="1581429" y="1302413"/>
        <a:ext cx="6854150" cy="1032188"/>
      </dsp:txXfrm>
    </dsp:sp>
    <dsp:sp modelId="{4E04CF48-34F4-4645-8EE7-D1DE384AE3E5}">
      <dsp:nvSpPr>
        <dsp:cNvPr id="0" name=""/>
        <dsp:cNvSpPr/>
      </dsp:nvSpPr>
      <dsp:spPr>
        <a:xfrm>
          <a:off x="282179" y="1275349"/>
          <a:ext cx="1032188" cy="1032188"/>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9000" b="-9000"/>
          </a:stretch>
        </a:blip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3D420DD2-89BD-4BF7-9DE2-2B05C8361C78}">
      <dsp:nvSpPr>
        <dsp:cNvPr id="0" name=""/>
        <dsp:cNvSpPr/>
      </dsp:nvSpPr>
      <dsp:spPr>
        <a:xfrm rot="10800000">
          <a:off x="1120379" y="2449822"/>
          <a:ext cx="7285165" cy="1451421"/>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166" tIns="68580" rIns="128016" bIns="68580" numCol="1" spcCol="1270" anchor="ctr" anchorCtr="0">
          <a:noAutofit/>
        </a:bodyPr>
        <a:lstStyle/>
        <a:p>
          <a:pPr marL="0" lvl="0" indent="0" algn="just" defTabSz="800100">
            <a:lnSpc>
              <a:spcPct val="90000"/>
            </a:lnSpc>
            <a:spcBef>
              <a:spcPct val="0"/>
            </a:spcBef>
            <a:spcAft>
              <a:spcPct val="35000"/>
            </a:spcAft>
            <a:buNone/>
          </a:pPr>
          <a:r>
            <a:rPr lang="en-US" sz="1800" b="1" u="sng" kern="1200" dirty="0">
              <a:solidFill>
                <a:sysClr val="windowText" lastClr="000000">
                  <a:hueOff val="0"/>
                  <a:satOff val="0"/>
                  <a:lumOff val="0"/>
                  <a:alphaOff val="0"/>
                </a:sysClr>
              </a:solidFill>
              <a:latin typeface="+mn-lt"/>
              <a:ea typeface="+mn-ea"/>
              <a:cs typeface="+mn-cs"/>
              <a:hlinkClick xmlns:r="http://schemas.openxmlformats.org/officeDocument/2006/relationships" r:id="" action="ppaction://hlinksldjump"/>
            </a:rPr>
            <a:t>5 Projects of 636 MW</a:t>
          </a:r>
          <a:r>
            <a:rPr lang="en-US" sz="1800" kern="1200" dirty="0">
              <a:solidFill>
                <a:sysClr val="windowText" lastClr="000000">
                  <a:hueOff val="0"/>
                  <a:satOff val="0"/>
                  <a:lumOff val="0"/>
                  <a:alphaOff val="0"/>
                </a:sysClr>
              </a:solidFill>
              <a:latin typeface="+mn-lt"/>
              <a:ea typeface="+mn-ea"/>
              <a:cs typeface="+mn-cs"/>
            </a:rPr>
            <a:t> cumulative Capacity are in the final negotiation stages with reputable donor agencies for development.</a:t>
          </a:r>
        </a:p>
        <a:p>
          <a:pPr marL="0" lvl="0" indent="0" algn="just"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mn-lt"/>
              <a:ea typeface="+mn-ea"/>
              <a:cs typeface="+mn-cs"/>
            </a:rPr>
            <a:t>Feasibility Studies and detail design is in progress for 3 Projects of 965 MW Capacity .  </a:t>
          </a:r>
        </a:p>
      </dsp:txBody>
      <dsp:txXfrm rot="10800000">
        <a:off x="1483234" y="2449822"/>
        <a:ext cx="6922310" cy="1451421"/>
      </dsp:txXfrm>
    </dsp:sp>
    <dsp:sp modelId="{091F1F91-7912-4753-A632-BBB3084FC68C}">
      <dsp:nvSpPr>
        <dsp:cNvPr id="0" name=""/>
        <dsp:cNvSpPr/>
      </dsp:nvSpPr>
      <dsp:spPr>
        <a:xfrm>
          <a:off x="282179" y="2681558"/>
          <a:ext cx="1032188" cy="1032188"/>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31000" r="-31000"/>
          </a:stretch>
        </a:blip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DE7DD362-095C-4BB0-9D04-700A4E520673}">
      <dsp:nvSpPr>
        <dsp:cNvPr id="0" name=""/>
        <dsp:cNvSpPr/>
      </dsp:nvSpPr>
      <dsp:spPr>
        <a:xfrm rot="10800000">
          <a:off x="1272796" y="4062882"/>
          <a:ext cx="7142778" cy="1347315"/>
        </a:xfrm>
        <a:prstGeom prst="homePlate">
          <a:avLst/>
        </a:prstGeom>
        <a:solidFill>
          <a:schemeClr val="bg1">
            <a:lumMod val="95000"/>
          </a:schemeClr>
        </a:solid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166" tIns="68580" rIns="128016" bIns="68580" numCol="1" spcCol="1270" anchor="ctr" anchorCtr="0">
          <a:noAutofit/>
        </a:bodyPr>
        <a:lstStyle/>
        <a:p>
          <a:pPr marL="0" lvl="0" indent="0" algn="just"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mn-lt"/>
              <a:ea typeface="+mn-ea"/>
              <a:cs typeface="+mn-cs"/>
            </a:rPr>
            <a:t>PEDO initiated Access to Clean energy project as off grid solution for the community social uplift through </a:t>
          </a:r>
          <a:r>
            <a:rPr lang="en-US" sz="1800" b="1" u="sng" kern="1200" dirty="0">
              <a:solidFill>
                <a:sysClr val="windowText" lastClr="000000">
                  <a:hueOff val="0"/>
                  <a:satOff val="0"/>
                  <a:lumOff val="0"/>
                  <a:alphaOff val="0"/>
                </a:sysClr>
              </a:solidFill>
              <a:latin typeface="+mn-lt"/>
              <a:ea typeface="+mn-ea"/>
              <a:cs typeface="+mn-cs"/>
              <a:hlinkClick xmlns:r="http://schemas.openxmlformats.org/officeDocument/2006/relationships" r:id="" action="ppaction://hlinksldjump"/>
            </a:rPr>
            <a:t>Mini &amp; Micro Hydel Projects</a:t>
          </a:r>
          <a:r>
            <a:rPr lang="en-US" sz="1800" kern="1200" dirty="0">
              <a:solidFill>
                <a:sysClr val="windowText" lastClr="000000">
                  <a:hueOff val="0"/>
                  <a:satOff val="0"/>
                  <a:lumOff val="0"/>
                  <a:alphaOff val="0"/>
                </a:sysClr>
              </a:solidFill>
              <a:latin typeface="+mn-lt"/>
              <a:ea typeface="+mn-ea"/>
              <a:cs typeface="+mn-cs"/>
            </a:rPr>
            <a:t> and </a:t>
          </a:r>
          <a:r>
            <a:rPr lang="en-US" sz="1800" b="1" u="sng" kern="1200" dirty="0">
              <a:solidFill>
                <a:sysClr val="windowText" lastClr="000000">
                  <a:hueOff val="0"/>
                  <a:satOff val="0"/>
                  <a:lumOff val="0"/>
                  <a:alphaOff val="0"/>
                </a:sysClr>
              </a:solidFill>
              <a:latin typeface="+mn-lt"/>
              <a:ea typeface="+mn-ea"/>
              <a:cs typeface="+mn-cs"/>
              <a:hlinkClick xmlns:r="http://schemas.openxmlformats.org/officeDocument/2006/relationships" r:id="" action="ppaction://hlinksldjump"/>
            </a:rPr>
            <a:t>Solarization of Houses, Mosques and Schools</a:t>
          </a:r>
          <a:r>
            <a:rPr lang="en-US" sz="1800" kern="1200" dirty="0">
              <a:solidFill>
                <a:sysClr val="windowText" lastClr="000000">
                  <a:hueOff val="0"/>
                  <a:satOff val="0"/>
                  <a:lumOff val="0"/>
                  <a:alphaOff val="0"/>
                </a:sysClr>
              </a:solidFill>
              <a:latin typeface="+mn-lt"/>
              <a:ea typeface="+mn-ea"/>
              <a:cs typeface="+mn-cs"/>
            </a:rPr>
            <a:t>. Which is benefiting the communities in far flung areas.</a:t>
          </a:r>
        </a:p>
      </dsp:txBody>
      <dsp:txXfrm rot="10800000">
        <a:off x="1609625" y="4062882"/>
        <a:ext cx="6805949" cy="1347315"/>
      </dsp:txXfrm>
    </dsp:sp>
    <dsp:sp modelId="{31533774-DA58-44F7-A3AF-09BDF8213EBC}">
      <dsp:nvSpPr>
        <dsp:cNvPr id="0" name=""/>
        <dsp:cNvSpPr/>
      </dsp:nvSpPr>
      <dsp:spPr>
        <a:xfrm>
          <a:off x="316788" y="4205561"/>
          <a:ext cx="1032188" cy="1032188"/>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a:stretch>
        </a:blipFill>
        <a:ln w="40000" cap="flat" cmpd="sng" algn="ctr">
          <a:solidFill>
            <a:srgbClr val="FA8D3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65A3AE-F4A8-4625-ACFD-20B68CF82A69}">
      <dsp:nvSpPr>
        <dsp:cNvPr id="0" name=""/>
        <dsp:cNvSpPr/>
      </dsp:nvSpPr>
      <dsp:spPr>
        <a:xfrm rot="10800000">
          <a:off x="1444153" y="67972"/>
          <a:ext cx="7199974" cy="1038509"/>
        </a:xfrm>
        <a:prstGeom prst="homePlate">
          <a:avLst/>
        </a:prstGeom>
        <a:solidFill>
          <a:schemeClr val="accent4">
            <a:lumMod val="20000"/>
            <a:lumOff val="80000"/>
          </a:schemeClr>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515024" tIns="76200" rIns="142240" bIns="76200" numCol="1" spcCol="1270" anchor="ctr" anchorCtr="0">
          <a:noAutofit/>
        </a:bodyPr>
        <a:lstStyle/>
        <a:p>
          <a:pPr marL="0" lvl="0" indent="0" algn="just" defTabSz="889000">
            <a:lnSpc>
              <a:spcPct val="90000"/>
            </a:lnSpc>
            <a:spcBef>
              <a:spcPct val="0"/>
            </a:spcBef>
            <a:spcAft>
              <a:spcPct val="35000"/>
            </a:spcAft>
            <a:buNone/>
          </a:pPr>
          <a:r>
            <a:rPr lang="en-US" sz="2000" b="0" kern="1200" dirty="0"/>
            <a:t>Processed 2 Feasibility Completed sites of </a:t>
          </a:r>
          <a:r>
            <a:rPr lang="en-US" sz="2000" b="1" kern="1200" dirty="0">
              <a:hlinkClick xmlns:r="http://schemas.openxmlformats.org/officeDocument/2006/relationships" r:id="" action="ppaction://hlinksldjump"/>
            </a:rPr>
            <a:t>201 MW</a:t>
          </a:r>
          <a:r>
            <a:rPr lang="en-US" sz="2000" b="1" u="sng" kern="1200" dirty="0">
              <a:hlinkClick xmlns:r="http://schemas.openxmlformats.org/officeDocument/2006/relationships" r:id="" action="ppaction://hlinksldjump"/>
            </a:rPr>
            <a:t> </a:t>
          </a:r>
          <a:r>
            <a:rPr lang="en-US" sz="2000" b="0" kern="1200" dirty="0"/>
            <a:t>to IPPs through Tariff based ICB, wherein Tariff has been approved by NEPRA</a:t>
          </a:r>
        </a:p>
      </dsp:txBody>
      <dsp:txXfrm rot="10800000">
        <a:off x="1703780" y="67972"/>
        <a:ext cx="6940347" cy="1038509"/>
      </dsp:txXfrm>
    </dsp:sp>
    <dsp:sp modelId="{51183CE6-3596-479A-B5DC-5BC98F1282FA}">
      <dsp:nvSpPr>
        <dsp:cNvPr id="0" name=""/>
        <dsp:cNvSpPr/>
      </dsp:nvSpPr>
      <dsp:spPr>
        <a:xfrm>
          <a:off x="214325" y="0"/>
          <a:ext cx="1167928" cy="1167928"/>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31000" r="-31000"/>
          </a:stretch>
        </a:blip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C270E069-9373-4C2C-9B1D-BEA4A218331B}">
      <dsp:nvSpPr>
        <dsp:cNvPr id="0" name=""/>
        <dsp:cNvSpPr/>
      </dsp:nvSpPr>
      <dsp:spPr>
        <a:xfrm rot="10800000">
          <a:off x="1444153" y="1539546"/>
          <a:ext cx="7199974" cy="1038509"/>
        </a:xfrm>
        <a:prstGeom prst="homePlate">
          <a:avLst/>
        </a:prstGeom>
        <a:solidFill>
          <a:schemeClr val="accent4">
            <a:lumMod val="20000"/>
            <a:lumOff val="80000"/>
          </a:schemeClr>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515024" tIns="76200" rIns="142240" bIns="76200" numCol="1" spcCol="1270" anchor="ctr" anchorCtr="0">
          <a:noAutofit/>
        </a:bodyPr>
        <a:lstStyle/>
        <a:p>
          <a:pPr marL="0" lvl="0" indent="0" algn="just" defTabSz="889000">
            <a:lnSpc>
              <a:spcPct val="90000"/>
            </a:lnSpc>
            <a:spcBef>
              <a:spcPct val="0"/>
            </a:spcBef>
            <a:spcAft>
              <a:spcPct val="35000"/>
            </a:spcAft>
            <a:buNone/>
          </a:pPr>
          <a:r>
            <a:rPr lang="en-US" sz="2000" b="0" kern="1200" dirty="0"/>
            <a:t>Award of </a:t>
          </a:r>
          <a:r>
            <a:rPr lang="en-US" sz="2000" b="1" kern="1200" dirty="0">
              <a:hlinkClick xmlns:r="http://schemas.openxmlformats.org/officeDocument/2006/relationships" r:id="" action="ppaction://hlinksldjump"/>
            </a:rPr>
            <a:t>2,024 MW </a:t>
          </a:r>
          <a:r>
            <a:rPr lang="en-US" sz="2000" b="0" kern="1200" dirty="0"/>
            <a:t>Projects to National and Foreign State Owned Organizations</a:t>
          </a:r>
        </a:p>
      </dsp:txBody>
      <dsp:txXfrm rot="10800000">
        <a:off x="1703780" y="1539546"/>
        <a:ext cx="6940347" cy="1038509"/>
      </dsp:txXfrm>
    </dsp:sp>
    <dsp:sp modelId="{4E04CF48-34F4-4645-8EE7-D1DE384AE3E5}">
      <dsp:nvSpPr>
        <dsp:cNvPr id="0" name=""/>
        <dsp:cNvSpPr/>
      </dsp:nvSpPr>
      <dsp:spPr>
        <a:xfrm>
          <a:off x="239985" y="1474837"/>
          <a:ext cx="1167928" cy="1167928"/>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1000" r="-21000"/>
          </a:stretch>
        </a:blip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3D420DD2-89BD-4BF7-9DE2-2B05C8361C78}">
      <dsp:nvSpPr>
        <dsp:cNvPr id="0" name=""/>
        <dsp:cNvSpPr/>
      </dsp:nvSpPr>
      <dsp:spPr>
        <a:xfrm rot="10800000">
          <a:off x="1444126" y="3101098"/>
          <a:ext cx="7199974" cy="1038509"/>
        </a:xfrm>
        <a:prstGeom prst="homePlate">
          <a:avLst/>
        </a:prstGeom>
        <a:solidFill>
          <a:schemeClr val="accent4">
            <a:lumMod val="20000"/>
            <a:lumOff val="80000"/>
          </a:schemeClr>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515024" tIns="76200" rIns="142240" bIns="76200" numCol="1" spcCol="1270" anchor="ctr" anchorCtr="0">
          <a:noAutofit/>
        </a:bodyPr>
        <a:lstStyle/>
        <a:p>
          <a:pPr marL="0" lvl="0" indent="0" algn="just" defTabSz="889000">
            <a:lnSpc>
              <a:spcPct val="90000"/>
            </a:lnSpc>
            <a:spcBef>
              <a:spcPct val="0"/>
            </a:spcBef>
            <a:spcAft>
              <a:spcPct val="35000"/>
            </a:spcAft>
            <a:buNone/>
          </a:pPr>
          <a:r>
            <a:rPr lang="en-US" sz="2000" b="0" kern="1200" dirty="0"/>
            <a:t>Award of </a:t>
          </a:r>
          <a:r>
            <a:rPr lang="en-US" sz="2000" b="1" kern="1200" dirty="0">
              <a:hlinkClick xmlns:r="http://schemas.openxmlformats.org/officeDocument/2006/relationships" r:id="" action="ppaction://hlinksldjump"/>
            </a:rPr>
            <a:t>860 MW </a:t>
          </a:r>
          <a:r>
            <a:rPr lang="en-US" sz="2000" b="0" kern="1200" dirty="0"/>
            <a:t>Hydropower Projects to IPPs for which Feasibility Studies are in progress</a:t>
          </a:r>
        </a:p>
      </dsp:txBody>
      <dsp:txXfrm rot="10800000">
        <a:off x="1703753" y="3101098"/>
        <a:ext cx="6940347" cy="1038509"/>
      </dsp:txXfrm>
    </dsp:sp>
    <dsp:sp modelId="{091F1F91-7912-4753-A632-BBB3084FC68C}">
      <dsp:nvSpPr>
        <dsp:cNvPr id="0" name=""/>
        <dsp:cNvSpPr/>
      </dsp:nvSpPr>
      <dsp:spPr>
        <a:xfrm>
          <a:off x="239950" y="3013019"/>
          <a:ext cx="1167928" cy="1167928"/>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30000" r="-30000"/>
          </a:stretch>
        </a:blip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DE7DD362-095C-4BB0-9D04-700A4E520673}">
      <dsp:nvSpPr>
        <dsp:cNvPr id="0" name=""/>
        <dsp:cNvSpPr/>
      </dsp:nvSpPr>
      <dsp:spPr>
        <a:xfrm rot="10800000">
          <a:off x="1444126" y="4538546"/>
          <a:ext cx="7199974" cy="1038509"/>
        </a:xfrm>
        <a:prstGeom prst="homePlate">
          <a:avLst/>
        </a:prstGeom>
        <a:solidFill>
          <a:schemeClr val="accent4">
            <a:lumMod val="20000"/>
            <a:lumOff val="80000"/>
          </a:schemeClr>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515024" tIns="76200" rIns="142240" bIns="76200" numCol="1" spcCol="1270" anchor="ctr" anchorCtr="0">
          <a:noAutofit/>
        </a:bodyPr>
        <a:lstStyle/>
        <a:p>
          <a:pPr marL="0" lvl="0" indent="0" algn="just" defTabSz="889000">
            <a:lnSpc>
              <a:spcPct val="90000"/>
            </a:lnSpc>
            <a:spcBef>
              <a:spcPct val="0"/>
            </a:spcBef>
            <a:spcAft>
              <a:spcPct val="35000"/>
            </a:spcAft>
            <a:buNone/>
          </a:pPr>
          <a:r>
            <a:rPr lang="en-US" sz="2000" b="0" u="none" kern="1200" dirty="0"/>
            <a:t>Approval of 5 Feasibility Studies of Total </a:t>
          </a:r>
          <a:r>
            <a:rPr lang="en-US" sz="2000" b="1" u="none" kern="1200" dirty="0">
              <a:hlinkClick xmlns:r="http://schemas.openxmlformats.org/officeDocument/2006/relationships" r:id="" action="ppaction://hlinksldjump"/>
            </a:rPr>
            <a:t>249.5 MW </a:t>
          </a:r>
          <a:r>
            <a:rPr lang="en-US" sz="2000" b="0" u="none" kern="1200" dirty="0"/>
            <a:t>Solar Projects in the Private Sector </a:t>
          </a:r>
        </a:p>
      </dsp:txBody>
      <dsp:txXfrm rot="10800000">
        <a:off x="1703753" y="4538546"/>
        <a:ext cx="6940347" cy="1038509"/>
      </dsp:txXfrm>
    </dsp:sp>
    <dsp:sp modelId="{31533774-DA58-44F7-A3AF-09BDF8213EBC}">
      <dsp:nvSpPr>
        <dsp:cNvPr id="0" name=""/>
        <dsp:cNvSpPr/>
      </dsp:nvSpPr>
      <dsp:spPr>
        <a:xfrm>
          <a:off x="239950" y="4478462"/>
          <a:ext cx="1167928" cy="1167928"/>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25000" r="-25000"/>
          </a:stretch>
        </a:blip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C94AEC-0530-4FE5-A868-69F9E28FA3F6}">
      <dsp:nvSpPr>
        <dsp:cNvPr id="0" name=""/>
        <dsp:cNvSpPr/>
      </dsp:nvSpPr>
      <dsp:spPr>
        <a:xfrm>
          <a:off x="0" y="0"/>
          <a:ext cx="9144000" cy="1603375"/>
        </a:xfrm>
        <a:prstGeom prst="roundRect">
          <a:avLst>
            <a:gd name="adj" fmla="val 10000"/>
          </a:avLst>
        </a:prstGeom>
        <a:solidFill>
          <a:schemeClr val="accent6">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t>Spade-work for Investment completed</a:t>
          </a:r>
        </a:p>
        <a:p>
          <a:pPr marL="228600" lvl="1" indent="-228600" algn="l" defTabSz="1066800">
            <a:lnSpc>
              <a:spcPct val="90000"/>
            </a:lnSpc>
            <a:spcBef>
              <a:spcPct val="0"/>
            </a:spcBef>
            <a:spcAft>
              <a:spcPct val="15000"/>
            </a:spcAft>
            <a:buChar char="•"/>
          </a:pPr>
          <a:r>
            <a:rPr lang="en-US" sz="2400" kern="1200" dirty="0"/>
            <a:t>Sites bearing potential identified</a:t>
          </a:r>
        </a:p>
        <a:p>
          <a:pPr marL="228600" lvl="1" indent="-228600" algn="l" defTabSz="1066800">
            <a:lnSpc>
              <a:spcPct val="90000"/>
            </a:lnSpc>
            <a:spcBef>
              <a:spcPct val="0"/>
            </a:spcBef>
            <a:spcAft>
              <a:spcPct val="15000"/>
            </a:spcAft>
            <a:buChar char="•"/>
          </a:pPr>
          <a:r>
            <a:rPr lang="en-US" sz="2400" kern="1200" dirty="0"/>
            <a:t>Bankable feasibilities available</a:t>
          </a:r>
        </a:p>
      </dsp:txBody>
      <dsp:txXfrm>
        <a:off x="1989137" y="0"/>
        <a:ext cx="7154862" cy="1603375"/>
      </dsp:txXfrm>
    </dsp:sp>
    <dsp:sp modelId="{CDE324DD-4076-40FA-8347-8C59F4CCB9AF}">
      <dsp:nvSpPr>
        <dsp:cNvPr id="0" name=""/>
        <dsp:cNvSpPr/>
      </dsp:nvSpPr>
      <dsp:spPr>
        <a:xfrm>
          <a:off x="160337" y="160337"/>
          <a:ext cx="1828800" cy="1282699"/>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9000" r="-1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38DD35-0BB4-4578-A0DB-94F057AB41C9}">
      <dsp:nvSpPr>
        <dsp:cNvPr id="0" name=""/>
        <dsp:cNvSpPr/>
      </dsp:nvSpPr>
      <dsp:spPr>
        <a:xfrm>
          <a:off x="0" y="1763712"/>
          <a:ext cx="9144000" cy="1603375"/>
        </a:xfrm>
        <a:prstGeom prst="roundRect">
          <a:avLst>
            <a:gd name="adj" fmla="val 10000"/>
          </a:avLst>
        </a:prstGeom>
        <a:solidFill>
          <a:schemeClr val="accent6">
            <a:shade val="50000"/>
            <a:hueOff val="-307797"/>
            <a:satOff val="20520"/>
            <a:lumOff val="267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t>Comparative Natural Advantages</a:t>
          </a:r>
        </a:p>
        <a:p>
          <a:pPr marL="228600" lvl="1" indent="-228600" algn="l" defTabSz="1066800">
            <a:lnSpc>
              <a:spcPct val="90000"/>
            </a:lnSpc>
            <a:spcBef>
              <a:spcPct val="0"/>
            </a:spcBef>
            <a:spcAft>
              <a:spcPct val="15000"/>
            </a:spcAft>
            <a:buChar char="•"/>
          </a:pPr>
          <a:r>
            <a:rPr lang="en-US" sz="2400" kern="1200" dirty="0"/>
            <a:t>Favorable hydrology and natural high heads</a:t>
          </a:r>
        </a:p>
        <a:p>
          <a:pPr marL="228600" lvl="1" indent="-228600" algn="l" defTabSz="1066800">
            <a:lnSpc>
              <a:spcPct val="90000"/>
            </a:lnSpc>
            <a:spcBef>
              <a:spcPct val="0"/>
            </a:spcBef>
            <a:spcAft>
              <a:spcPct val="15000"/>
            </a:spcAft>
            <a:buChar char="•"/>
          </a:pPr>
          <a:r>
            <a:rPr lang="en-US" sz="2400" kern="1200" dirty="0"/>
            <a:t>Sites with least environmental hazards</a:t>
          </a:r>
        </a:p>
      </dsp:txBody>
      <dsp:txXfrm>
        <a:off x="1989137" y="1763712"/>
        <a:ext cx="7154862" cy="1603375"/>
      </dsp:txXfrm>
    </dsp:sp>
    <dsp:sp modelId="{3026233E-42AE-428C-922B-42322AF7C067}">
      <dsp:nvSpPr>
        <dsp:cNvPr id="0" name=""/>
        <dsp:cNvSpPr/>
      </dsp:nvSpPr>
      <dsp:spPr>
        <a:xfrm>
          <a:off x="160337" y="1924049"/>
          <a:ext cx="1828800" cy="1282699"/>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000" r="-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27BC58-B06E-4A90-AEFC-FC230FE4242E}">
      <dsp:nvSpPr>
        <dsp:cNvPr id="0" name=""/>
        <dsp:cNvSpPr/>
      </dsp:nvSpPr>
      <dsp:spPr>
        <a:xfrm>
          <a:off x="0" y="3527425"/>
          <a:ext cx="9144000" cy="1603375"/>
        </a:xfrm>
        <a:prstGeom prst="roundRect">
          <a:avLst>
            <a:gd name="adj" fmla="val 10000"/>
          </a:avLst>
        </a:prstGeom>
        <a:solidFill>
          <a:schemeClr val="accent6">
            <a:shade val="50000"/>
            <a:hueOff val="-307797"/>
            <a:satOff val="20520"/>
            <a:lumOff val="267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kern="1200" dirty="0"/>
            <a:t>Investment-friendly regulatory environment</a:t>
          </a:r>
        </a:p>
        <a:p>
          <a:pPr marL="228600" lvl="1" indent="-228600" algn="l" defTabSz="933450">
            <a:lnSpc>
              <a:spcPct val="90000"/>
            </a:lnSpc>
            <a:spcBef>
              <a:spcPct val="0"/>
            </a:spcBef>
            <a:spcAft>
              <a:spcPct val="15000"/>
            </a:spcAft>
            <a:buChar char="•"/>
          </a:pPr>
          <a:r>
            <a:rPr lang="en-US" sz="2100" kern="1200" dirty="0"/>
            <a:t>High Benefit investor friendly Provincial Energy Policy</a:t>
          </a:r>
        </a:p>
        <a:p>
          <a:pPr marL="228600" lvl="1" indent="-228600" algn="l" defTabSz="933450">
            <a:lnSpc>
              <a:spcPct val="90000"/>
            </a:lnSpc>
            <a:spcBef>
              <a:spcPct val="0"/>
            </a:spcBef>
            <a:spcAft>
              <a:spcPct val="15000"/>
            </a:spcAft>
            <a:buChar char="•"/>
          </a:pPr>
          <a:r>
            <a:rPr lang="en-US" sz="2100" kern="1200" dirty="0"/>
            <a:t>Unflinching political and administrative backing</a:t>
          </a:r>
        </a:p>
      </dsp:txBody>
      <dsp:txXfrm>
        <a:off x="1989137" y="3527425"/>
        <a:ext cx="7154862" cy="1603375"/>
      </dsp:txXfrm>
    </dsp:sp>
    <dsp:sp modelId="{14425B54-165C-44A4-8784-DDD6CD96AB3A}">
      <dsp:nvSpPr>
        <dsp:cNvPr id="0" name=""/>
        <dsp:cNvSpPr/>
      </dsp:nvSpPr>
      <dsp:spPr>
        <a:xfrm>
          <a:off x="160337" y="3687762"/>
          <a:ext cx="1828800" cy="1282699"/>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4000" b="-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862D4-440A-4737-AE59-ACB1CFAB06D6}">
      <dsp:nvSpPr>
        <dsp:cNvPr id="0" name=""/>
        <dsp:cNvSpPr/>
      </dsp:nvSpPr>
      <dsp:spPr>
        <a:xfrm>
          <a:off x="1116" y="0"/>
          <a:ext cx="2902148" cy="5384800"/>
        </a:xfrm>
        <a:prstGeom prst="roundRect">
          <a:avLst>
            <a:gd name="adj" fmla="val 10000"/>
          </a:avLst>
        </a:prstGeom>
        <a:solidFill>
          <a:schemeClr val="accent6">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t>Ease of Process</a:t>
          </a:r>
        </a:p>
      </dsp:txBody>
      <dsp:txXfrm>
        <a:off x="1116" y="0"/>
        <a:ext cx="2902148" cy="1615440"/>
      </dsp:txXfrm>
    </dsp:sp>
    <dsp:sp modelId="{BD640382-7D22-4A5D-8B8F-ECC2FE161400}">
      <dsp:nvSpPr>
        <dsp:cNvPr id="0" name=""/>
        <dsp:cNvSpPr/>
      </dsp:nvSpPr>
      <dsp:spPr>
        <a:xfrm>
          <a:off x="291331" y="1615571"/>
          <a:ext cx="2321718" cy="784450"/>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b="0" kern="1200" dirty="0"/>
            <a:t>Solicited Sites</a:t>
          </a:r>
        </a:p>
      </dsp:txBody>
      <dsp:txXfrm>
        <a:off x="314307" y="1638547"/>
        <a:ext cx="2275766" cy="738498"/>
      </dsp:txXfrm>
    </dsp:sp>
    <dsp:sp modelId="{E4098B94-E60A-4427-9E10-361D3E25B050}">
      <dsp:nvSpPr>
        <dsp:cNvPr id="0" name=""/>
        <dsp:cNvSpPr/>
      </dsp:nvSpPr>
      <dsp:spPr>
        <a:xfrm>
          <a:off x="291331" y="2520706"/>
          <a:ext cx="2321718" cy="784450"/>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b="0" kern="1200" dirty="0"/>
            <a:t>Unsolicited </a:t>
          </a:r>
        </a:p>
        <a:p>
          <a:pPr marL="0" lvl="0" indent="0" algn="ctr" defTabSz="889000">
            <a:lnSpc>
              <a:spcPct val="90000"/>
            </a:lnSpc>
            <a:spcBef>
              <a:spcPct val="0"/>
            </a:spcBef>
            <a:spcAft>
              <a:spcPct val="35000"/>
            </a:spcAft>
            <a:buNone/>
          </a:pPr>
          <a:r>
            <a:rPr lang="en-US" sz="2000" b="0" kern="1200" dirty="0"/>
            <a:t>(G-to-G)</a:t>
          </a:r>
        </a:p>
      </dsp:txBody>
      <dsp:txXfrm>
        <a:off x="314307" y="2543682"/>
        <a:ext cx="2275766" cy="738498"/>
      </dsp:txXfrm>
    </dsp:sp>
    <dsp:sp modelId="{B1C2485F-1E44-4DD5-A723-9500AD70709E}">
      <dsp:nvSpPr>
        <dsp:cNvPr id="0" name=""/>
        <dsp:cNvSpPr/>
      </dsp:nvSpPr>
      <dsp:spPr>
        <a:xfrm>
          <a:off x="291331" y="3425842"/>
          <a:ext cx="2321718" cy="784450"/>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b="0" kern="1200" dirty="0"/>
            <a:t>Semi-Raw Sites</a:t>
          </a:r>
        </a:p>
      </dsp:txBody>
      <dsp:txXfrm>
        <a:off x="314307" y="3448818"/>
        <a:ext cx="2275766" cy="738498"/>
      </dsp:txXfrm>
    </dsp:sp>
    <dsp:sp modelId="{842E058D-6663-4CA4-831A-44F2179AF16C}">
      <dsp:nvSpPr>
        <dsp:cNvPr id="0" name=""/>
        <dsp:cNvSpPr/>
      </dsp:nvSpPr>
      <dsp:spPr>
        <a:xfrm>
          <a:off x="291331" y="4330977"/>
          <a:ext cx="2321718" cy="784450"/>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b="0" kern="1200" dirty="0"/>
            <a:t>Raw Sites</a:t>
          </a:r>
        </a:p>
      </dsp:txBody>
      <dsp:txXfrm>
        <a:off x="314307" y="4353953"/>
        <a:ext cx="2275766" cy="738498"/>
      </dsp:txXfrm>
    </dsp:sp>
    <dsp:sp modelId="{A86F9B4A-BE08-4EEF-8F4F-BB34041F4D6D}">
      <dsp:nvSpPr>
        <dsp:cNvPr id="0" name=""/>
        <dsp:cNvSpPr/>
      </dsp:nvSpPr>
      <dsp:spPr>
        <a:xfrm>
          <a:off x="3120925" y="0"/>
          <a:ext cx="2902148" cy="5384800"/>
        </a:xfrm>
        <a:prstGeom prst="roundRect">
          <a:avLst>
            <a:gd name="adj" fmla="val 10000"/>
          </a:avLst>
        </a:prstGeom>
        <a:solidFill>
          <a:schemeClr val="accent6">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t>Fiscal Incentives</a:t>
          </a:r>
        </a:p>
      </dsp:txBody>
      <dsp:txXfrm>
        <a:off x="3120925" y="0"/>
        <a:ext cx="2902148" cy="1615440"/>
      </dsp:txXfrm>
    </dsp:sp>
    <dsp:sp modelId="{DAEE3F70-8794-483B-A859-6973F3C4276E}">
      <dsp:nvSpPr>
        <dsp:cNvPr id="0" name=""/>
        <dsp:cNvSpPr/>
      </dsp:nvSpPr>
      <dsp:spPr>
        <a:xfrm>
          <a:off x="3411140" y="1615900"/>
          <a:ext cx="2321718" cy="1057897"/>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Attractive Rate of Return</a:t>
          </a:r>
        </a:p>
      </dsp:txBody>
      <dsp:txXfrm>
        <a:off x="3442125" y="1646885"/>
        <a:ext cx="2259748" cy="995927"/>
      </dsp:txXfrm>
    </dsp:sp>
    <dsp:sp modelId="{2BA78DA6-7BA8-40F0-80B2-B1020214FFFA}">
      <dsp:nvSpPr>
        <dsp:cNvPr id="0" name=""/>
        <dsp:cNvSpPr/>
      </dsp:nvSpPr>
      <dsp:spPr>
        <a:xfrm>
          <a:off x="3411140" y="2836551"/>
          <a:ext cx="2321718" cy="1057897"/>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Repatriation of Equity</a:t>
          </a:r>
        </a:p>
      </dsp:txBody>
      <dsp:txXfrm>
        <a:off x="3442125" y="2867536"/>
        <a:ext cx="2259748" cy="995927"/>
      </dsp:txXfrm>
    </dsp:sp>
    <dsp:sp modelId="{DDB71FF6-300B-4015-9ECD-C1759980F36B}">
      <dsp:nvSpPr>
        <dsp:cNvPr id="0" name=""/>
        <dsp:cNvSpPr/>
      </dsp:nvSpPr>
      <dsp:spPr>
        <a:xfrm>
          <a:off x="3411140" y="4057202"/>
          <a:ext cx="2321718" cy="1057897"/>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Incentives on Tax and Custom Duties</a:t>
          </a:r>
        </a:p>
      </dsp:txBody>
      <dsp:txXfrm>
        <a:off x="3442125" y="4088187"/>
        <a:ext cx="2259748" cy="995927"/>
      </dsp:txXfrm>
    </dsp:sp>
    <dsp:sp modelId="{F04024E4-2D04-49BD-8DE1-7D46138CAA23}">
      <dsp:nvSpPr>
        <dsp:cNvPr id="0" name=""/>
        <dsp:cNvSpPr/>
      </dsp:nvSpPr>
      <dsp:spPr>
        <a:xfrm>
          <a:off x="6240735" y="0"/>
          <a:ext cx="2902148" cy="5384800"/>
        </a:xfrm>
        <a:prstGeom prst="roundRect">
          <a:avLst>
            <a:gd name="adj" fmla="val 10000"/>
          </a:avLst>
        </a:prstGeom>
        <a:solidFill>
          <a:schemeClr val="accent6">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t>Support</a:t>
          </a:r>
        </a:p>
      </dsp:txBody>
      <dsp:txXfrm>
        <a:off x="6240735" y="0"/>
        <a:ext cx="2902148" cy="1615440"/>
      </dsp:txXfrm>
    </dsp:sp>
    <dsp:sp modelId="{A88AD880-55FD-46B8-BFDB-395FD426E380}">
      <dsp:nvSpPr>
        <dsp:cNvPr id="0" name=""/>
        <dsp:cNvSpPr/>
      </dsp:nvSpPr>
      <dsp:spPr>
        <a:xfrm>
          <a:off x="6530950" y="1615900"/>
          <a:ext cx="2321718" cy="1057897"/>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Land Acquisition</a:t>
          </a:r>
        </a:p>
      </dsp:txBody>
      <dsp:txXfrm>
        <a:off x="6561935" y="1646885"/>
        <a:ext cx="2259748" cy="995927"/>
      </dsp:txXfrm>
    </dsp:sp>
    <dsp:sp modelId="{B2D7B8DC-6B56-4158-A998-6513B21405D2}">
      <dsp:nvSpPr>
        <dsp:cNvPr id="0" name=""/>
        <dsp:cNvSpPr/>
      </dsp:nvSpPr>
      <dsp:spPr>
        <a:xfrm>
          <a:off x="6530950" y="2836551"/>
          <a:ext cx="2321718" cy="1057897"/>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Security</a:t>
          </a:r>
        </a:p>
      </dsp:txBody>
      <dsp:txXfrm>
        <a:off x="6561935" y="2867536"/>
        <a:ext cx="2259748" cy="995927"/>
      </dsp:txXfrm>
    </dsp:sp>
    <dsp:sp modelId="{923912F5-C656-4EDB-9B23-8CEB78BA816C}">
      <dsp:nvSpPr>
        <dsp:cNvPr id="0" name=""/>
        <dsp:cNvSpPr/>
      </dsp:nvSpPr>
      <dsp:spPr>
        <a:xfrm>
          <a:off x="6530950" y="4057202"/>
          <a:ext cx="2321718" cy="1057897"/>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Coordination with other Departments</a:t>
          </a:r>
        </a:p>
      </dsp:txBody>
      <dsp:txXfrm>
        <a:off x="6561935" y="4088187"/>
        <a:ext cx="2259748" cy="995927"/>
      </dsp:txXfrm>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1">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B3A0412B-8CB5-49E6-AD62-CC9E0C6D427F}" type="datetimeFigureOut">
              <a:rPr lang="en-US" smtClean="0"/>
              <a:pPr/>
              <a:t>8/20/2020</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D037086F-F4D9-4BE9-A0B1-6343A8708036}" type="slidenum">
              <a:rPr lang="en-US" smtClean="0"/>
              <a:pPr/>
              <a:t>‹#›</a:t>
            </a:fld>
            <a:endParaRPr lang="en-US"/>
          </a:p>
        </p:txBody>
      </p:sp>
    </p:spTree>
    <p:extLst>
      <p:ext uri="{BB962C8B-B14F-4D97-AF65-F5344CB8AC3E}">
        <p14:creationId xmlns:p14="http://schemas.microsoft.com/office/powerpoint/2010/main" val="2847746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30D842CD-A311-417F-A68C-CE2C4B5946E5}" type="datetimeFigureOut">
              <a:rPr lang="en-US" smtClean="0"/>
              <a:pPr/>
              <a:t>8/20/2020</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958576F-59DA-4D3B-BD5F-4C166E2E30F3}" type="slidenum">
              <a:rPr lang="en-US" smtClean="0"/>
              <a:pPr/>
              <a:t>‹#›</a:t>
            </a:fld>
            <a:endParaRPr lang="en-US"/>
          </a:p>
        </p:txBody>
      </p:sp>
    </p:spTree>
    <p:extLst>
      <p:ext uri="{BB962C8B-B14F-4D97-AF65-F5344CB8AC3E}">
        <p14:creationId xmlns:p14="http://schemas.microsoft.com/office/powerpoint/2010/main" val="90657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8576F-59DA-4D3B-BD5F-4C166E2E30F3}" type="slidenum">
              <a:rPr lang="en-US" smtClean="0"/>
              <a:pPr/>
              <a:t>1</a:t>
            </a:fld>
            <a:endParaRPr lang="en-US"/>
          </a:p>
        </p:txBody>
      </p:sp>
    </p:spTree>
    <p:extLst>
      <p:ext uri="{BB962C8B-B14F-4D97-AF65-F5344CB8AC3E}">
        <p14:creationId xmlns:p14="http://schemas.microsoft.com/office/powerpoint/2010/main" val="843064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958576F-59DA-4D3B-BD5F-4C166E2E30F3}" type="slidenum">
              <a:rPr lang="en-US" smtClean="0"/>
              <a:pPr/>
              <a:t>26</a:t>
            </a:fld>
            <a:endParaRPr lang="en-US"/>
          </a:p>
        </p:txBody>
      </p:sp>
    </p:spTree>
    <p:extLst>
      <p:ext uri="{BB962C8B-B14F-4D97-AF65-F5344CB8AC3E}">
        <p14:creationId xmlns:p14="http://schemas.microsoft.com/office/powerpoint/2010/main" val="1106169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dirty="0"/>
              <a:t>The northern</a:t>
            </a:r>
            <a:r>
              <a:rPr lang="en-US" baseline="0" dirty="0"/>
              <a:t> part of the province has three famous mountain ranges i.e. Himalaya, Karakorum and  </a:t>
            </a:r>
            <a:r>
              <a:rPr lang="en-US" baseline="0" dirty="0" err="1"/>
              <a:t>Hindukush</a:t>
            </a:r>
            <a:r>
              <a:rPr lang="en-US" baseline="0" dirty="0"/>
              <a:t> making it a unique place on earth for hydro generation projects of high head.</a:t>
            </a:r>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baseline="0" dirty="0"/>
              <a:t>All the major rivers including Indus and its tributaries originates from these snow covered mountains.</a:t>
            </a:r>
            <a:endParaRPr lang="en-US" dirty="0"/>
          </a:p>
          <a:p>
            <a:pPr>
              <a:buFont typeface="Wingdings" pitchFamily="2" charset="2"/>
              <a:buChar char="Ø"/>
            </a:pPr>
            <a:r>
              <a:rPr lang="en-US" dirty="0"/>
              <a:t> And gives approximately 30,000 MW of hydro potential.</a:t>
            </a:r>
          </a:p>
          <a:p>
            <a:pPr>
              <a:buFont typeface="Wingdings" pitchFamily="2" charset="2"/>
              <a:buChar char="Ø"/>
            </a:pPr>
            <a:r>
              <a:rPr lang="en-US" dirty="0"/>
              <a:t> Out of which we have selected 4 projects totaling more than 400 MW to offer</a:t>
            </a:r>
            <a:r>
              <a:rPr lang="en-US" baseline="0" dirty="0"/>
              <a:t> for investment.</a:t>
            </a:r>
            <a:endParaRPr lang="en-US" dirty="0"/>
          </a:p>
          <a:p>
            <a:endParaRPr lang="en-US" dirty="0"/>
          </a:p>
          <a:p>
            <a:pPr algn="just">
              <a:buFont typeface="Wingdings" pitchFamily="2" charset="2"/>
              <a:buChar char="Ø"/>
            </a:pPr>
            <a:r>
              <a:rPr lang="en-US" baseline="0" dirty="0"/>
              <a:t>The tariff regime of hydro generation envisages 20% rate of return on equity thus a project recoup its investment within 5 - 6 years.</a:t>
            </a:r>
            <a:r>
              <a:rPr lang="en-US" sz="1200" baseline="0" dirty="0"/>
              <a:t> </a:t>
            </a:r>
          </a:p>
          <a:p>
            <a:pPr algn="just">
              <a:buFont typeface="Wingdings" pitchFamily="2" charset="2"/>
              <a:buChar char="Ø"/>
            </a:pPr>
            <a:r>
              <a:rPr lang="en-US" sz="1200" baseline="0" dirty="0"/>
              <a:t>Since there is a great market to sell power, thus its make it a good opportunity for establishment of power generation projects to earn a good return.</a:t>
            </a:r>
            <a:r>
              <a:rPr lang="en-US" sz="800" baseline="0" dirty="0"/>
              <a:t> </a:t>
            </a:r>
            <a:endParaRPr lang="en-US" sz="800" dirty="0"/>
          </a:p>
          <a:p>
            <a:pPr algn="just">
              <a:buFont typeface="Wingdings" pitchFamily="2" charset="2"/>
              <a:buChar char="Ø"/>
            </a:pPr>
            <a:r>
              <a:rPr lang="en-US" sz="1200" baseline="0" dirty="0"/>
              <a:t> </a:t>
            </a:r>
            <a:r>
              <a:rPr lang="en-US" dirty="0"/>
              <a:t>These projects are high head means the power generation is by utilizing the natural</a:t>
            </a:r>
            <a:r>
              <a:rPr lang="en-US" baseline="0" dirty="0"/>
              <a:t>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itchFamily="2" charset="2"/>
              <a:buChar char="Ø"/>
            </a:pPr>
            <a:r>
              <a:rPr lang="en-US" baseline="0" dirty="0"/>
              <a:t>The government of KPK is committed to provide easy access to every kind of information to its people and extends full facilitation to private investors.</a:t>
            </a:r>
          </a:p>
          <a:p>
            <a:pPr algn="just">
              <a:buFont typeface="Wingdings" pitchFamily="2" charset="2"/>
              <a:buChar char="Ø"/>
            </a:pPr>
            <a:r>
              <a:rPr lang="en-US" baseline="0" dirty="0"/>
              <a:t>The sale of power is guaranteed as the country has a huge electricity deficit. </a:t>
            </a:r>
          </a:p>
          <a:p>
            <a:pPr algn="just">
              <a:buFont typeface="Wingdings" pitchFamily="2" charset="2"/>
              <a:buChar char="Ø"/>
            </a:pPr>
            <a:r>
              <a:rPr lang="en-US" baseline="0" dirty="0"/>
              <a:t>The KPK </a:t>
            </a:r>
            <a:r>
              <a:rPr lang="en-US" baseline="0" dirty="0" err="1"/>
              <a:t>Govt</a:t>
            </a:r>
            <a:r>
              <a:rPr lang="en-US" baseline="0" dirty="0"/>
              <a:t> will fully facilitate the purchase of land for the projects.</a:t>
            </a:r>
            <a:endParaRPr lang="en-US" dirty="0"/>
          </a:p>
        </p:txBody>
      </p:sp>
      <p:sp>
        <p:nvSpPr>
          <p:cNvPr id="4" name="Slide Number Placeholder 3"/>
          <p:cNvSpPr>
            <a:spLocks noGrp="1"/>
          </p:cNvSpPr>
          <p:nvPr>
            <p:ph type="sldNum" sz="quarter" idx="10"/>
          </p:nvPr>
        </p:nvSpPr>
        <p:spPr/>
        <p:txBody>
          <a:bodyPr/>
          <a:lstStyle/>
          <a:p>
            <a:fld id="{8958576F-59DA-4D3B-BD5F-4C166E2E30F3}" type="slidenum">
              <a:rPr lang="en-US" smtClean="0"/>
              <a:pPr/>
              <a:t>3</a:t>
            </a:fld>
            <a:endParaRPr lang="en-US"/>
          </a:p>
        </p:txBody>
      </p:sp>
    </p:spTree>
    <p:extLst>
      <p:ext uri="{BB962C8B-B14F-4D97-AF65-F5344CB8AC3E}">
        <p14:creationId xmlns:p14="http://schemas.microsoft.com/office/powerpoint/2010/main" val="2074653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28688" eaLnBrk="0" hangingPunct="0">
              <a:defRPr>
                <a:solidFill>
                  <a:schemeClr val="tx1"/>
                </a:solidFill>
                <a:latin typeface="Arial" panose="020B0604020202020204" pitchFamily="34" charset="0"/>
                <a:cs typeface="Arial" panose="020B0604020202020204" pitchFamily="34" charset="0"/>
              </a:defRPr>
            </a:lvl1pPr>
            <a:lvl2pPr marL="742950" indent="-285750" defTabSz="928688" eaLnBrk="0" hangingPunct="0">
              <a:defRPr>
                <a:solidFill>
                  <a:schemeClr val="tx1"/>
                </a:solidFill>
                <a:latin typeface="Arial" panose="020B0604020202020204" pitchFamily="34" charset="0"/>
                <a:cs typeface="Arial" panose="020B0604020202020204" pitchFamily="34" charset="0"/>
              </a:defRPr>
            </a:lvl2pPr>
            <a:lvl3pPr marL="1143000" indent="-228600" defTabSz="928688" eaLnBrk="0" hangingPunct="0">
              <a:defRPr>
                <a:solidFill>
                  <a:schemeClr val="tx1"/>
                </a:solidFill>
                <a:latin typeface="Arial" panose="020B0604020202020204" pitchFamily="34" charset="0"/>
                <a:cs typeface="Arial" panose="020B0604020202020204" pitchFamily="34" charset="0"/>
              </a:defRPr>
            </a:lvl3pPr>
            <a:lvl4pPr marL="1600200" indent="-228600" defTabSz="928688" eaLnBrk="0" hangingPunct="0">
              <a:defRPr>
                <a:solidFill>
                  <a:schemeClr val="tx1"/>
                </a:solidFill>
                <a:latin typeface="Arial" panose="020B0604020202020204" pitchFamily="34" charset="0"/>
                <a:cs typeface="Arial" panose="020B0604020202020204" pitchFamily="34" charset="0"/>
              </a:defRPr>
            </a:lvl4pPr>
            <a:lvl5pPr marL="2057400" indent="-228600" defTabSz="928688" eaLnBrk="0" hangingPunct="0">
              <a:defRPr>
                <a:solidFill>
                  <a:schemeClr val="tx1"/>
                </a:solidFill>
                <a:latin typeface="Arial" panose="020B0604020202020204" pitchFamily="34" charset="0"/>
                <a:cs typeface="Arial" panose="020B0604020202020204" pitchFamily="34" charset="0"/>
              </a:defRPr>
            </a:lvl5pPr>
            <a:lvl6pPr marL="25146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latin typeface="Times New Roman" panose="02020603050405020304" pitchFamily="18" charset="0"/>
              </a:rPr>
              <a:t>1</a:t>
            </a:r>
          </a:p>
        </p:txBody>
      </p:sp>
      <p:sp>
        <p:nvSpPr>
          <p:cNvPr id="2355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defRPr>
                <a:solidFill>
                  <a:schemeClr val="tx1"/>
                </a:solidFill>
                <a:latin typeface="Arial" panose="020B0604020202020204" pitchFamily="34" charset="0"/>
                <a:cs typeface="Arial" panose="020B0604020202020204" pitchFamily="34" charset="0"/>
              </a:defRPr>
            </a:lvl1pPr>
            <a:lvl2pPr marL="742950" indent="-285750" defTabSz="927100" eaLnBrk="0" hangingPunct="0">
              <a:defRPr>
                <a:solidFill>
                  <a:schemeClr val="tx1"/>
                </a:solidFill>
                <a:latin typeface="Arial" panose="020B0604020202020204" pitchFamily="34" charset="0"/>
                <a:cs typeface="Arial" panose="020B0604020202020204" pitchFamily="34" charset="0"/>
              </a:defRPr>
            </a:lvl2pPr>
            <a:lvl3pPr marL="1143000" indent="-228600" defTabSz="927100" eaLnBrk="0" hangingPunct="0">
              <a:defRPr>
                <a:solidFill>
                  <a:schemeClr val="tx1"/>
                </a:solidFill>
                <a:latin typeface="Arial" panose="020B0604020202020204" pitchFamily="34" charset="0"/>
                <a:cs typeface="Arial" panose="020B0604020202020204" pitchFamily="34" charset="0"/>
              </a:defRPr>
            </a:lvl3pPr>
            <a:lvl4pPr marL="1600200" indent="-228600" defTabSz="927100" eaLnBrk="0" hangingPunct="0">
              <a:defRPr>
                <a:solidFill>
                  <a:schemeClr val="tx1"/>
                </a:solidFill>
                <a:latin typeface="Arial" panose="020B0604020202020204" pitchFamily="34" charset="0"/>
                <a:cs typeface="Arial" panose="020B0604020202020204" pitchFamily="34" charset="0"/>
              </a:defRPr>
            </a:lvl4pPr>
            <a:lvl5pPr marL="2057400" indent="-228600" defTabSz="927100" eaLnBrk="0" hangingPunct="0">
              <a:defRPr>
                <a:solidFill>
                  <a:schemeClr val="tx1"/>
                </a:solidFill>
                <a:latin typeface="Arial" panose="020B0604020202020204" pitchFamily="34" charset="0"/>
                <a:cs typeface="Arial" panose="020B0604020202020204" pitchFamily="34" charset="0"/>
              </a:defRPr>
            </a:lvl5pPr>
            <a:lvl6pPr marL="25146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52E5FA0-6F19-408B-A691-3CD24C41C0AB}" type="slidenum">
              <a:rPr lang="en-US" altLang="en-US">
                <a:latin typeface="Times New Roman" panose="02020603050405020304" pitchFamily="18" charset="0"/>
              </a:rPr>
              <a:pPr eaLnBrk="1" hangingPunct="1"/>
              <a:t>4</a:t>
            </a:fld>
            <a:endParaRPr lang="en-US" altLang="en-US">
              <a:latin typeface="Times New Roman" panose="02020603050405020304" pitchFamily="18" charset="0"/>
            </a:endParaRPr>
          </a:p>
        </p:txBody>
      </p:sp>
      <p:sp>
        <p:nvSpPr>
          <p:cNvPr id="23556"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3"/>
          <p:cNvSpPr>
            <a:spLocks noGrp="1" noChangeArrowheads="1"/>
          </p:cNvSpPr>
          <p:nvPr>
            <p:ph type="body" idx="1"/>
          </p:nvPr>
        </p:nvSpPr>
        <p:spPr bwMode="auto">
          <a:xfrm>
            <a:off x="915988" y="4325938"/>
            <a:ext cx="5026025" cy="4100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5988" eaLnBrk="1" hangingPunct="1"/>
            <a:endParaRPr lang="en-US" altLang="en-US"/>
          </a:p>
        </p:txBody>
      </p:sp>
    </p:spTree>
    <p:extLst>
      <p:ext uri="{BB962C8B-B14F-4D97-AF65-F5344CB8AC3E}">
        <p14:creationId xmlns:p14="http://schemas.microsoft.com/office/powerpoint/2010/main" val="2123735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dirty="0"/>
              <a:t> For 7 projects (161 MW) see slide No 22</a:t>
            </a:r>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dirty="0"/>
              <a:t>For 5 projects (215 MW) see slide No 23</a:t>
            </a:r>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dirty="0"/>
              <a:t>For 4 projects (479 MW) see slide No 24</a:t>
            </a:r>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dirty="0"/>
              <a:t>For Mini Micro see slide No 25</a:t>
            </a:r>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dirty="0"/>
              <a:t>For solar projects see slide No 26</a:t>
            </a:r>
          </a:p>
        </p:txBody>
      </p:sp>
      <p:sp>
        <p:nvSpPr>
          <p:cNvPr id="4" name="Slide Number Placeholder 3"/>
          <p:cNvSpPr>
            <a:spLocks noGrp="1"/>
          </p:cNvSpPr>
          <p:nvPr>
            <p:ph type="sldNum" sz="quarter" idx="10"/>
          </p:nvPr>
        </p:nvSpPr>
        <p:spPr/>
        <p:txBody>
          <a:bodyPr/>
          <a:lstStyle/>
          <a:p>
            <a:fld id="{8958576F-59DA-4D3B-BD5F-4C166E2E30F3}" type="slidenum">
              <a:rPr lang="en-US" smtClean="0"/>
              <a:pPr/>
              <a:t>6</a:t>
            </a:fld>
            <a:endParaRPr lang="en-US"/>
          </a:p>
        </p:txBody>
      </p:sp>
    </p:spTree>
    <p:extLst>
      <p:ext uri="{BB962C8B-B14F-4D97-AF65-F5344CB8AC3E}">
        <p14:creationId xmlns:p14="http://schemas.microsoft.com/office/powerpoint/2010/main" val="4148417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itchFamily="2" charset="2"/>
              <a:buChar char="Ø"/>
            </a:pPr>
            <a:r>
              <a:rPr lang="en-US" dirty="0"/>
              <a:t>As per the prevailing</a:t>
            </a:r>
            <a:r>
              <a:rPr lang="en-US" baseline="0" dirty="0"/>
              <a:t> power policy the investor may use any financial instrument to raise funds, both in terms of partial equity and debt. </a:t>
            </a:r>
          </a:p>
          <a:p>
            <a:pPr>
              <a:buFont typeface="Wingdings" pitchFamily="2" charset="2"/>
              <a:buChar char="Ø"/>
            </a:pPr>
            <a:r>
              <a:rPr lang="en-US" baseline="0" dirty="0"/>
              <a:t>Incentives to the investors are given in the policies available on the websites. </a:t>
            </a:r>
          </a:p>
          <a:p>
            <a:pPr>
              <a:buFont typeface="Wingdings" pitchFamily="2" charset="2"/>
              <a:buChar char="Ø"/>
            </a:pPr>
            <a:r>
              <a:rPr lang="en-US" baseline="0" dirty="0"/>
              <a:t>PEDO can assist investors with government approvals.</a:t>
            </a:r>
            <a:r>
              <a:rPr lang="en-US" dirty="0"/>
              <a:t> </a:t>
            </a:r>
          </a:p>
          <a:p>
            <a:pPr>
              <a:buFont typeface="Wingdings" pitchFamily="2" charset="2"/>
              <a:buChar char="Ø"/>
            </a:pPr>
            <a:r>
              <a:rPr lang="en-US" dirty="0"/>
              <a:t>TFCs (Term Financing Certificates)</a:t>
            </a:r>
          </a:p>
          <a:p>
            <a:endParaRPr lang="en-US" dirty="0"/>
          </a:p>
        </p:txBody>
      </p:sp>
      <p:sp>
        <p:nvSpPr>
          <p:cNvPr id="4" name="Slide Number Placeholder 3"/>
          <p:cNvSpPr>
            <a:spLocks noGrp="1"/>
          </p:cNvSpPr>
          <p:nvPr>
            <p:ph type="sldNum" sz="quarter" idx="10"/>
          </p:nvPr>
        </p:nvSpPr>
        <p:spPr/>
        <p:txBody>
          <a:bodyPr/>
          <a:lstStyle/>
          <a:p>
            <a:fld id="{8958576F-59DA-4D3B-BD5F-4C166E2E30F3}" type="slidenum">
              <a:rPr lang="en-US" smtClean="0"/>
              <a:pPr/>
              <a:t>8</a:t>
            </a:fld>
            <a:endParaRPr lang="en-US"/>
          </a:p>
        </p:txBody>
      </p:sp>
    </p:spTree>
    <p:extLst>
      <p:ext uri="{BB962C8B-B14F-4D97-AF65-F5344CB8AC3E}">
        <p14:creationId xmlns:p14="http://schemas.microsoft.com/office/powerpoint/2010/main" val="1345236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dirty="0"/>
              <a:t>The </a:t>
            </a:r>
            <a:r>
              <a:rPr lang="en-US" dirty="0" err="1"/>
              <a:t>Govt</a:t>
            </a:r>
            <a:r>
              <a:rPr lang="en-US" dirty="0"/>
              <a:t> of KP established an</a:t>
            </a:r>
            <a:r>
              <a:rPr lang="en-US" baseline="0" dirty="0"/>
              <a:t> organization to tap the untapped undocumented hydel potential available in northern districts of province. PEDO, which was called SHYDO at that time, with the technical support of German </a:t>
            </a:r>
            <a:r>
              <a:rPr lang="en-US" baseline="0" dirty="0" err="1"/>
              <a:t>Govt</a:t>
            </a:r>
            <a:r>
              <a:rPr lang="en-US" baseline="0" dirty="0"/>
              <a:t> through GTZ/GIZ, identified the total potential sites in the northern districts and prepared a master plan for development of this potential. At that time a network of gauge stations were established on different stream to measure the available discharge which is a key component for feasibility study. Hydrology is a time consuming activity and for a reliable feasibility at least 20 to 30 years of data is required.</a:t>
            </a:r>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baseline="0" dirty="0"/>
              <a:t>PEDO is developing projects from the master plan in public and private sector.</a:t>
            </a:r>
            <a:endParaRPr lang="en-US" dirty="0"/>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endParaRPr lang="en-US" dirty="0"/>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dirty="0"/>
              <a:t>The</a:t>
            </a:r>
            <a:r>
              <a:rPr lang="en-US" baseline="0" dirty="0"/>
              <a:t> </a:t>
            </a:r>
            <a:r>
              <a:rPr lang="en-US" dirty="0"/>
              <a:t>northern</a:t>
            </a:r>
            <a:r>
              <a:rPr lang="en-US" baseline="0" dirty="0"/>
              <a:t> part of the province has three famous mountain ranges i.e. Himalaya, Karakorum and  </a:t>
            </a:r>
            <a:r>
              <a:rPr lang="en-US" baseline="0" dirty="0" err="1"/>
              <a:t>Hindukush</a:t>
            </a:r>
            <a:r>
              <a:rPr lang="en-US" baseline="0" dirty="0"/>
              <a:t> making it a unique place on earth for hydro generation projects of high head. All the major rivers including Indus and its tributaries originates from these snow covered mountains. </a:t>
            </a:r>
            <a:r>
              <a:rPr lang="en-US" dirty="0"/>
              <a:t>These projects are high head means the power generation is by utilizing the natural</a:t>
            </a:r>
            <a:r>
              <a:rPr lang="en-US" baseline="0" dirty="0"/>
              <a:t> drop in elevation given by nature in our mountain ranges. There is no big dam with reservoir involved and the water is just diverted for few kilometers to a suitable location to generate electricity after which the water is discharged back into the same river. The streams have steep gradient and give more head with less length of diversion (headrace tunnel/channel). The hydrology  is also very good as we have two peaks of discharge one due to winter rain and second in </a:t>
            </a:r>
            <a:r>
              <a:rPr lang="en-US" baseline="0" dirty="0" err="1"/>
              <a:t>moonsoon</a:t>
            </a:r>
            <a:r>
              <a:rPr lang="en-US" baseline="0" dirty="0"/>
              <a:t>/snow melt. As these streams are fed by snow melt water therefore the flows are stable. Giving good estimate of energy to be generated.</a:t>
            </a:r>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endParaRPr lang="en-US" dirty="0"/>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dirty="0"/>
              <a:t>These sites are located in northern part of the province which is comparatively less populated and since no dams are involved therefore there</a:t>
            </a:r>
            <a:r>
              <a:rPr lang="en-US" baseline="0" dirty="0"/>
              <a:t> are no environmental hazards.</a:t>
            </a:r>
          </a:p>
          <a:p>
            <a:pPr marL="0" marR="0" indent="0" algn="l" defTabSz="914400" rtl="0" eaLnBrk="0" fontAlgn="base" latinLnBrk="0" hangingPunct="0">
              <a:lnSpc>
                <a:spcPct val="100000"/>
              </a:lnSpc>
              <a:spcBef>
                <a:spcPct val="30000"/>
              </a:spcBef>
              <a:spcAft>
                <a:spcPct val="0"/>
              </a:spcAft>
              <a:buClrTx/>
              <a:buSzTx/>
              <a:buFont typeface="Wingdings" pitchFamily="2" charset="2"/>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baseline="0" dirty="0"/>
              <a:t>The current </a:t>
            </a:r>
            <a:r>
              <a:rPr lang="en-US" baseline="0" dirty="0" err="1"/>
              <a:t>govt</a:t>
            </a:r>
            <a:r>
              <a:rPr lang="en-US" baseline="0" dirty="0"/>
              <a:t> is aggressively developing this potential at every cost- Public and Private sector.</a:t>
            </a:r>
          </a:p>
        </p:txBody>
      </p:sp>
      <p:sp>
        <p:nvSpPr>
          <p:cNvPr id="4" name="Slide Number Placeholder 3"/>
          <p:cNvSpPr>
            <a:spLocks noGrp="1"/>
          </p:cNvSpPr>
          <p:nvPr>
            <p:ph type="sldNum" sz="quarter" idx="10"/>
          </p:nvPr>
        </p:nvSpPr>
        <p:spPr/>
        <p:txBody>
          <a:bodyPr/>
          <a:lstStyle/>
          <a:p>
            <a:fld id="{8958576F-59DA-4D3B-BD5F-4C166E2E30F3}" type="slidenum">
              <a:rPr lang="en-US" smtClean="0"/>
              <a:pPr/>
              <a:t>9</a:t>
            </a:fld>
            <a:endParaRPr lang="en-US"/>
          </a:p>
        </p:txBody>
      </p:sp>
    </p:spTree>
    <p:extLst>
      <p:ext uri="{BB962C8B-B14F-4D97-AF65-F5344CB8AC3E}">
        <p14:creationId xmlns:p14="http://schemas.microsoft.com/office/powerpoint/2010/main" val="2182089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buFont typeface="Wingdings" pitchFamily="2" charset="2"/>
              <a:buChar char="Ø"/>
            </a:pPr>
            <a:r>
              <a:rPr lang="en-US" dirty="0"/>
              <a:t>The NEPRA allows 16%</a:t>
            </a:r>
            <a:r>
              <a:rPr lang="en-US" baseline="0" dirty="0"/>
              <a:t> </a:t>
            </a:r>
            <a:r>
              <a:rPr lang="en-US" baseline="0" dirty="0" err="1"/>
              <a:t>RoE</a:t>
            </a:r>
            <a:r>
              <a:rPr lang="en-US" baseline="0" dirty="0"/>
              <a:t> (for take &amp; pay case) and 15% </a:t>
            </a:r>
            <a:r>
              <a:rPr lang="en-US" baseline="0" dirty="0" err="1"/>
              <a:t>RoE</a:t>
            </a:r>
            <a:r>
              <a:rPr lang="en-US" baseline="0" dirty="0"/>
              <a:t> (for take or pay).</a:t>
            </a:r>
          </a:p>
          <a:p>
            <a:pPr algn="just">
              <a:buFont typeface="Wingdings" pitchFamily="2" charset="2"/>
              <a:buChar char="Ø"/>
            </a:pPr>
            <a:endParaRPr lang="en-US" dirty="0"/>
          </a:p>
          <a:p>
            <a:pPr marL="0" marR="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lang="en-US" baseline="0" dirty="0"/>
              <a:t>The investors are allowed to repatriate its return on investment.</a:t>
            </a:r>
          </a:p>
          <a:p>
            <a:pPr algn="just">
              <a:buFont typeface="Wingdings" pitchFamily="2" charset="2"/>
              <a:buChar char="Ø"/>
            </a:pPr>
            <a:endParaRPr lang="en-US" dirty="0"/>
          </a:p>
          <a:p>
            <a:pPr algn="just">
              <a:buFont typeface="Wingdings" pitchFamily="2" charset="2"/>
              <a:buChar char="Ø"/>
            </a:pPr>
            <a:r>
              <a:rPr lang="en-US" baseline="0" dirty="0"/>
              <a:t>The sales tax has been reduced from 16% to 1%. The only other tax is in the form of custom duty of 5% which is also a pass through item.</a:t>
            </a:r>
          </a:p>
          <a:p>
            <a:endParaRPr lang="en-US" dirty="0"/>
          </a:p>
        </p:txBody>
      </p:sp>
      <p:sp>
        <p:nvSpPr>
          <p:cNvPr id="4" name="Slide Number Placeholder 3"/>
          <p:cNvSpPr>
            <a:spLocks noGrp="1"/>
          </p:cNvSpPr>
          <p:nvPr>
            <p:ph type="sldNum" sz="quarter" idx="10"/>
          </p:nvPr>
        </p:nvSpPr>
        <p:spPr/>
        <p:txBody>
          <a:bodyPr/>
          <a:lstStyle/>
          <a:p>
            <a:fld id="{8958576F-59DA-4D3B-BD5F-4C166E2E30F3}" type="slidenum">
              <a:rPr lang="en-US" smtClean="0"/>
              <a:pPr/>
              <a:t>10</a:t>
            </a:fld>
            <a:endParaRPr lang="en-US"/>
          </a:p>
        </p:txBody>
      </p:sp>
    </p:spTree>
    <p:extLst>
      <p:ext uri="{BB962C8B-B14F-4D97-AF65-F5344CB8AC3E}">
        <p14:creationId xmlns:p14="http://schemas.microsoft.com/office/powerpoint/2010/main" val="2274830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dirty="0"/>
              <a:t>The northern</a:t>
            </a:r>
            <a:r>
              <a:rPr lang="en-US" baseline="0" dirty="0"/>
              <a:t> part of the province has three famous mountain ranges i.e. Himalaya, Karakorum and  </a:t>
            </a:r>
            <a:r>
              <a:rPr lang="en-US" baseline="0" dirty="0" err="1"/>
              <a:t>Hindukush</a:t>
            </a:r>
            <a:r>
              <a:rPr lang="en-US" baseline="0" dirty="0"/>
              <a:t> making it a unique place on earth for hydro generation projects of high head.</a:t>
            </a:r>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baseline="0" dirty="0"/>
              <a:t>All the major rivers including Indus and its tributaries originates from these snow covered mountains.</a:t>
            </a:r>
            <a:endParaRPr lang="en-US" dirty="0"/>
          </a:p>
          <a:p>
            <a:pPr>
              <a:buFont typeface="Wingdings" pitchFamily="2" charset="2"/>
              <a:buChar char="Ø"/>
            </a:pPr>
            <a:r>
              <a:rPr lang="en-US" dirty="0"/>
              <a:t> And gives approximately 30,000 MW of hydro potential.</a:t>
            </a:r>
          </a:p>
          <a:p>
            <a:pPr>
              <a:buFont typeface="Wingdings" pitchFamily="2" charset="2"/>
              <a:buChar char="Ø"/>
            </a:pPr>
            <a:r>
              <a:rPr lang="en-US" dirty="0"/>
              <a:t> Out of which we have selected 4 projects totaling more than 400 MW to offer</a:t>
            </a:r>
            <a:r>
              <a:rPr lang="en-US" baseline="0" dirty="0"/>
              <a:t> for investment.</a:t>
            </a:r>
            <a:endParaRPr lang="en-US" dirty="0"/>
          </a:p>
          <a:p>
            <a:endParaRPr lang="en-US" dirty="0"/>
          </a:p>
          <a:p>
            <a:pPr algn="just">
              <a:buFont typeface="Wingdings" pitchFamily="2" charset="2"/>
              <a:buChar char="Ø"/>
            </a:pPr>
            <a:r>
              <a:rPr lang="en-US" baseline="0" dirty="0"/>
              <a:t>The tariff regime of hydro generation envisages 20% rate of return on equity thus a project recoup its investment within 5 - 6 years.</a:t>
            </a:r>
            <a:r>
              <a:rPr lang="en-US" sz="1200" baseline="0" dirty="0"/>
              <a:t> </a:t>
            </a:r>
          </a:p>
          <a:p>
            <a:pPr algn="just">
              <a:buFont typeface="Wingdings" pitchFamily="2" charset="2"/>
              <a:buChar char="Ø"/>
            </a:pPr>
            <a:r>
              <a:rPr lang="en-US" sz="1200" baseline="0" dirty="0"/>
              <a:t>Since there is a great market to sell power, thus its make it a good opportunity for establishment of power generation projects to earn a good return.</a:t>
            </a:r>
            <a:r>
              <a:rPr lang="en-US" sz="800" baseline="0" dirty="0"/>
              <a:t> </a:t>
            </a:r>
            <a:endParaRPr lang="en-US" sz="800" dirty="0"/>
          </a:p>
          <a:p>
            <a:pPr algn="just">
              <a:buFont typeface="Wingdings" pitchFamily="2" charset="2"/>
              <a:buChar char="Ø"/>
            </a:pPr>
            <a:r>
              <a:rPr lang="en-US" sz="1200" baseline="0" dirty="0"/>
              <a:t> </a:t>
            </a:r>
            <a:r>
              <a:rPr lang="en-US" dirty="0"/>
              <a:t>These projects are high head means the power generation is by utilizing the natural</a:t>
            </a:r>
            <a:r>
              <a:rPr lang="en-US" baseline="0" dirty="0"/>
              <a:t>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itchFamily="2" charset="2"/>
              <a:buChar char="Ø"/>
            </a:pPr>
            <a:r>
              <a:rPr lang="en-US" baseline="0" dirty="0"/>
              <a:t>The government of KPK is committed to provide easy access to every kind of information to its people and extends full facilitation to private investors.</a:t>
            </a:r>
          </a:p>
          <a:p>
            <a:pPr algn="just">
              <a:buFont typeface="Wingdings" pitchFamily="2" charset="2"/>
              <a:buChar char="Ø"/>
            </a:pPr>
            <a:r>
              <a:rPr lang="en-US" baseline="0" dirty="0"/>
              <a:t>The sale of power is guaranteed as the country has a huge electricity deficit. </a:t>
            </a:r>
          </a:p>
          <a:p>
            <a:pPr algn="just">
              <a:buFont typeface="Wingdings" pitchFamily="2" charset="2"/>
              <a:buChar char="Ø"/>
            </a:pPr>
            <a:r>
              <a:rPr lang="en-US" baseline="0" dirty="0"/>
              <a:t>The KPK </a:t>
            </a:r>
            <a:r>
              <a:rPr lang="en-US" baseline="0" dirty="0" err="1"/>
              <a:t>Govt</a:t>
            </a:r>
            <a:r>
              <a:rPr lang="en-US" baseline="0" dirty="0"/>
              <a:t> will fully facilitate the purchase of land for the projects.</a:t>
            </a:r>
            <a:endParaRPr lang="en-US" dirty="0"/>
          </a:p>
        </p:txBody>
      </p:sp>
      <p:sp>
        <p:nvSpPr>
          <p:cNvPr id="4" name="Slide Number Placeholder 3"/>
          <p:cNvSpPr>
            <a:spLocks noGrp="1"/>
          </p:cNvSpPr>
          <p:nvPr>
            <p:ph type="sldNum" sz="quarter" idx="10"/>
          </p:nvPr>
        </p:nvSpPr>
        <p:spPr/>
        <p:txBody>
          <a:bodyPr/>
          <a:lstStyle/>
          <a:p>
            <a:fld id="{8958576F-59DA-4D3B-BD5F-4C166E2E30F3}" type="slidenum">
              <a:rPr lang="en-US" smtClean="0"/>
              <a:pPr/>
              <a:t>12</a:t>
            </a:fld>
            <a:endParaRPr lang="en-US"/>
          </a:p>
        </p:txBody>
      </p:sp>
    </p:spTree>
    <p:extLst>
      <p:ext uri="{BB962C8B-B14F-4D97-AF65-F5344CB8AC3E}">
        <p14:creationId xmlns:p14="http://schemas.microsoft.com/office/powerpoint/2010/main" val="1662354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dirty="0"/>
              <a:t>The northern</a:t>
            </a:r>
            <a:r>
              <a:rPr lang="en-US" baseline="0" dirty="0"/>
              <a:t> part of the province has three famous mountain ranges i.e. Himalaya, Karakorum and  </a:t>
            </a:r>
            <a:r>
              <a:rPr lang="en-US" baseline="0" dirty="0" err="1"/>
              <a:t>Hindukush</a:t>
            </a:r>
            <a:r>
              <a:rPr lang="en-US" baseline="0" dirty="0"/>
              <a:t> making it a unique place on earth for hydro generation projects of high head.</a:t>
            </a:r>
          </a:p>
          <a:p>
            <a:pPr marL="0" marR="0" indent="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US" baseline="0" dirty="0"/>
              <a:t>All the major rivers including Indus and its tributaries originates from these snow covered mountains.</a:t>
            </a:r>
            <a:endParaRPr lang="en-US" dirty="0"/>
          </a:p>
          <a:p>
            <a:pPr>
              <a:buFont typeface="Wingdings" pitchFamily="2" charset="2"/>
              <a:buChar char="Ø"/>
            </a:pPr>
            <a:r>
              <a:rPr lang="en-US" dirty="0"/>
              <a:t> And gives approximately 30,000 MW of hydro potential.</a:t>
            </a:r>
          </a:p>
          <a:p>
            <a:pPr>
              <a:buFont typeface="Wingdings" pitchFamily="2" charset="2"/>
              <a:buChar char="Ø"/>
            </a:pPr>
            <a:r>
              <a:rPr lang="en-US" dirty="0"/>
              <a:t> Out of which we have selected 4 projects totaling more than 400 MW to offer</a:t>
            </a:r>
            <a:r>
              <a:rPr lang="en-US" baseline="0" dirty="0"/>
              <a:t> for investment.</a:t>
            </a:r>
            <a:endParaRPr lang="en-US" dirty="0"/>
          </a:p>
          <a:p>
            <a:endParaRPr lang="en-US" dirty="0"/>
          </a:p>
          <a:p>
            <a:pPr algn="just">
              <a:buFont typeface="Wingdings" pitchFamily="2" charset="2"/>
              <a:buChar char="Ø"/>
            </a:pPr>
            <a:r>
              <a:rPr lang="en-US" baseline="0" dirty="0"/>
              <a:t>The tariff regime of hydro generation envisages 20% rate of return on equity thus a project recoup its investment within 5 - 6 years.</a:t>
            </a:r>
            <a:r>
              <a:rPr lang="en-US" sz="1200" baseline="0" dirty="0"/>
              <a:t> </a:t>
            </a:r>
          </a:p>
          <a:p>
            <a:pPr algn="just">
              <a:buFont typeface="Wingdings" pitchFamily="2" charset="2"/>
              <a:buChar char="Ø"/>
            </a:pPr>
            <a:r>
              <a:rPr lang="en-US" sz="1200" baseline="0" dirty="0"/>
              <a:t>Since there is a great market to sell power, thus its make it a good opportunity for establishment of power generation projects to earn a good return.</a:t>
            </a:r>
            <a:r>
              <a:rPr lang="en-US" sz="800" baseline="0" dirty="0"/>
              <a:t> </a:t>
            </a:r>
            <a:endParaRPr lang="en-US" sz="800" dirty="0"/>
          </a:p>
          <a:p>
            <a:pPr algn="just">
              <a:buFont typeface="Wingdings" pitchFamily="2" charset="2"/>
              <a:buChar char="Ø"/>
            </a:pPr>
            <a:r>
              <a:rPr lang="en-US" sz="1200" baseline="0" dirty="0"/>
              <a:t> </a:t>
            </a:r>
            <a:r>
              <a:rPr lang="en-US" dirty="0"/>
              <a:t>These projects are high head means the power generation is by utilizing the natural</a:t>
            </a:r>
            <a:r>
              <a:rPr lang="en-US" baseline="0" dirty="0"/>
              <a:t> drop in elevation given by nature in our mountain ranges. There is no big dam with reservoir involved and the water is just diverted for few kilometers to a suitable location to generate electricity after which the water is discharged back into the same river.</a:t>
            </a:r>
          </a:p>
          <a:p>
            <a:pPr algn="just">
              <a:buFont typeface="Wingdings" pitchFamily="2" charset="2"/>
              <a:buChar char="Ø"/>
            </a:pPr>
            <a:r>
              <a:rPr lang="en-US" baseline="0" dirty="0"/>
              <a:t>The government of KPK is committed to provide easy access to every kind of information to its people and extends full facilitation to private investors.</a:t>
            </a:r>
          </a:p>
          <a:p>
            <a:pPr algn="just">
              <a:buFont typeface="Wingdings" pitchFamily="2" charset="2"/>
              <a:buChar char="Ø"/>
            </a:pPr>
            <a:r>
              <a:rPr lang="en-US" baseline="0" dirty="0"/>
              <a:t>The sale of power is guaranteed as the country has a huge electricity deficit. </a:t>
            </a:r>
          </a:p>
          <a:p>
            <a:pPr algn="just">
              <a:buFont typeface="Wingdings" pitchFamily="2" charset="2"/>
              <a:buChar char="Ø"/>
            </a:pPr>
            <a:r>
              <a:rPr lang="en-US" baseline="0" dirty="0"/>
              <a:t>The KPK </a:t>
            </a:r>
            <a:r>
              <a:rPr lang="en-US" baseline="0" dirty="0" err="1"/>
              <a:t>Govt</a:t>
            </a:r>
            <a:r>
              <a:rPr lang="en-US" baseline="0" dirty="0"/>
              <a:t> will fully facilitate the purchase of land for the projects.</a:t>
            </a:r>
            <a:endParaRPr lang="en-US" dirty="0"/>
          </a:p>
        </p:txBody>
      </p:sp>
      <p:sp>
        <p:nvSpPr>
          <p:cNvPr id="4" name="Slide Number Placeholder 3"/>
          <p:cNvSpPr>
            <a:spLocks noGrp="1"/>
          </p:cNvSpPr>
          <p:nvPr>
            <p:ph type="sldNum" sz="quarter" idx="10"/>
          </p:nvPr>
        </p:nvSpPr>
        <p:spPr/>
        <p:txBody>
          <a:bodyPr/>
          <a:lstStyle/>
          <a:p>
            <a:fld id="{8958576F-59DA-4D3B-BD5F-4C166E2E30F3}" type="slidenum">
              <a:rPr lang="en-US" smtClean="0"/>
              <a:pPr/>
              <a:t>13</a:t>
            </a:fld>
            <a:endParaRPr lang="en-US"/>
          </a:p>
        </p:txBody>
      </p:sp>
    </p:spTree>
    <p:extLst>
      <p:ext uri="{BB962C8B-B14F-4D97-AF65-F5344CB8AC3E}">
        <p14:creationId xmlns:p14="http://schemas.microsoft.com/office/powerpoint/2010/main" val="14949324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81600" y="4470401"/>
            <a:ext cx="3581400" cy="812800"/>
          </a:xfrm>
        </p:spPr>
        <p:txBody>
          <a:bodyPr>
            <a:noAutofit/>
          </a:bodyPr>
          <a:lstStyle>
            <a:lvl1pPr algn="ctr" defTabSz="914400" rtl="0" eaLnBrk="1" latinLnBrk="0" hangingPunct="1">
              <a:spcBef>
                <a:spcPct val="0"/>
              </a:spcBef>
              <a:buNone/>
              <a:defRPr lang="en-PH" sz="4000" b="1" kern="1200" dirty="0">
                <a:solidFill>
                  <a:schemeClr val="bg1"/>
                </a:solidFill>
                <a:effectLst>
                  <a:outerShdw blurRad="38100" dist="38100" dir="2700000" algn="tl">
                    <a:srgbClr val="000000">
                      <a:alpha val="43137"/>
                    </a:srgbClr>
                  </a:outerShdw>
                </a:effectLst>
                <a:latin typeface="Tw Cen MT" pitchFamily="34" charset="0"/>
                <a:ea typeface="+mj-ea"/>
                <a:cs typeface="Arial" pitchFamily="34" charset="0"/>
              </a:defRPr>
            </a:lvl1pPr>
          </a:lstStyle>
          <a:p>
            <a:r>
              <a:rPr lang="en-US" dirty="0"/>
              <a:t>Click to edit title</a:t>
            </a:r>
            <a:endParaRPr lang="en-PH" dirty="0"/>
          </a:p>
        </p:txBody>
      </p:sp>
      <p:sp>
        <p:nvSpPr>
          <p:cNvPr id="3" name="Subtitle 2"/>
          <p:cNvSpPr>
            <a:spLocks noGrp="1"/>
          </p:cNvSpPr>
          <p:nvPr>
            <p:ph type="subTitle" idx="1"/>
          </p:nvPr>
        </p:nvSpPr>
        <p:spPr>
          <a:xfrm>
            <a:off x="5181603" y="5283200"/>
            <a:ext cx="3581399" cy="787400"/>
          </a:xfrm>
        </p:spPr>
        <p:txBody>
          <a:bodyPr>
            <a:noAutofit/>
          </a:bodyPr>
          <a:lstStyle>
            <a:lvl1pPr marL="0" indent="0" algn="ctr">
              <a:buNone/>
              <a:defRPr sz="1800" i="1">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PH" dirty="0"/>
          </a:p>
        </p:txBody>
      </p:sp>
      <p:sp>
        <p:nvSpPr>
          <p:cNvPr id="4" name="Date Placeholder 3"/>
          <p:cNvSpPr>
            <a:spLocks noGrp="1"/>
          </p:cNvSpPr>
          <p:nvPr>
            <p:ph type="dt" sz="half" idx="10"/>
          </p:nvPr>
        </p:nvSpPr>
        <p:spPr/>
        <p:txBody>
          <a:bodyPr/>
          <a:lstStyle>
            <a:lvl1pPr>
              <a:defRPr>
                <a:solidFill>
                  <a:schemeClr val="bg1"/>
                </a:solidFill>
              </a:defRPr>
            </a:lvl1pPr>
          </a:lstStyle>
          <a:p>
            <a:fld id="{F34FC370-ACFA-4731-AD80-FB9AD74AA166}" type="datetime1">
              <a:rPr lang="en-PH" smtClean="0"/>
              <a:pPr/>
              <a:t>20/08/2020</a:t>
            </a:fld>
            <a:endParaRPr lang="en-PH"/>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PH"/>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485AF905-87A3-47F5-A7DA-2607F4C9EBCC}" type="slidenum">
              <a:rPr lang="en-PH" smtClean="0"/>
              <a:pPr/>
              <a:t>‹#›</a:t>
            </a:fld>
            <a:endParaRPr lang="en-PH"/>
          </a:p>
        </p:txBody>
      </p:sp>
    </p:spTree>
    <p:extLst>
      <p:ext uri="{BB962C8B-B14F-4D97-AF65-F5344CB8AC3E}">
        <p14:creationId xmlns:p14="http://schemas.microsoft.com/office/powerpoint/2010/main" val="2473610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 style</a:t>
            </a:r>
            <a:endParaRPr lang="en-PH"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FB678F8E-4EB3-4ADF-9906-2F3C7135BF40}" type="datetime1">
              <a:rPr lang="en-PH" smtClean="0"/>
              <a:pPr/>
              <a:t>20/08/2020</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AF905-87A3-47F5-A7DA-2607F4C9EBCC}" type="slidenum">
              <a:rPr lang="en-PH" smtClean="0"/>
              <a:pPr/>
              <a:t>‹#›</a:t>
            </a:fld>
            <a:endParaRPr lang="en-PH"/>
          </a:p>
        </p:txBody>
      </p:sp>
    </p:spTree>
    <p:extLst>
      <p:ext uri="{BB962C8B-B14F-4D97-AF65-F5344CB8AC3E}">
        <p14:creationId xmlns:p14="http://schemas.microsoft.com/office/powerpoint/2010/main" val="4001509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93800"/>
            <a:ext cx="2057400" cy="5080000"/>
          </a:xfrm>
        </p:spPr>
        <p:txBody>
          <a:bodyPr vert="eaVert"/>
          <a:lstStyle>
            <a:lvl1pPr>
              <a:defRPr lang="en-PH" sz="3600" b="1" kern="1200" dirty="0">
                <a:gradFill flip="none" rotWithShape="1">
                  <a:gsLst>
                    <a:gs pos="0">
                      <a:schemeClr val="tx1">
                        <a:lumMod val="50000"/>
                        <a:lumOff val="50000"/>
                        <a:shade val="30000"/>
                        <a:satMod val="115000"/>
                      </a:schemeClr>
                    </a:gs>
                    <a:gs pos="50000">
                      <a:schemeClr val="tx1">
                        <a:lumMod val="50000"/>
                        <a:lumOff val="50000"/>
                        <a:shade val="67500"/>
                        <a:satMod val="115000"/>
                      </a:schemeClr>
                    </a:gs>
                    <a:gs pos="100000">
                      <a:schemeClr val="tx1">
                        <a:lumMod val="50000"/>
                        <a:lumOff val="50000"/>
                        <a:shade val="100000"/>
                        <a:satMod val="115000"/>
                      </a:schemeClr>
                    </a:gs>
                  </a:gsLst>
                  <a:lin ang="16200000" scaled="1"/>
                  <a:tileRect/>
                </a:gradFill>
                <a:effectLst/>
                <a:latin typeface="Tw Cen MT" pitchFamily="34" charset="0"/>
                <a:ea typeface="+mj-ea"/>
                <a:cs typeface="Arial" pitchFamily="34" charset="0"/>
              </a:defRPr>
            </a:lvl1pPr>
          </a:lstStyle>
          <a:p>
            <a:r>
              <a:rPr lang="en-US" dirty="0"/>
              <a:t>Click to edit Master title style</a:t>
            </a:r>
            <a:endParaRPr lang="en-PH" dirty="0"/>
          </a:p>
        </p:txBody>
      </p:sp>
      <p:sp>
        <p:nvSpPr>
          <p:cNvPr id="3" name="Vertical Text Placeholder 2"/>
          <p:cNvSpPr>
            <a:spLocks noGrp="1"/>
          </p:cNvSpPr>
          <p:nvPr>
            <p:ph type="body" orient="vert" idx="1"/>
          </p:nvPr>
        </p:nvSpPr>
        <p:spPr>
          <a:xfrm>
            <a:off x="457200" y="1193800"/>
            <a:ext cx="6019800" cy="5080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2F6B0165-E14E-4F1C-A3B3-9BBA2E9C7C90}" type="datetime1">
              <a:rPr lang="en-PH" smtClean="0"/>
              <a:pPr/>
              <a:t>20/08/2020</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AF905-87A3-47F5-A7DA-2607F4C9EBCC}" type="slidenum">
              <a:rPr lang="en-PH" smtClean="0"/>
              <a:pPr/>
              <a:t>‹#›</a:t>
            </a:fld>
            <a:endParaRPr lang="en-PH"/>
          </a:p>
        </p:txBody>
      </p:sp>
    </p:spTree>
    <p:extLst>
      <p:ext uri="{BB962C8B-B14F-4D97-AF65-F5344CB8AC3E}">
        <p14:creationId xmlns:p14="http://schemas.microsoft.com/office/powerpoint/2010/main" val="2956635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 style</a:t>
            </a:r>
            <a:endParaRPr lang="en-PH"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4B2D2AAA-90D1-4735-85FC-C13A75FEA843}" type="datetime1">
              <a:rPr lang="en-PH" smtClean="0"/>
              <a:pPr/>
              <a:t>20/08/2020</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AF905-87A3-47F5-A7DA-2607F4C9EBCC}" type="slidenum">
              <a:rPr lang="en-PH" smtClean="0"/>
              <a:pPr/>
              <a:t>‹#›</a:t>
            </a:fld>
            <a:endParaRPr lang="en-PH"/>
          </a:p>
        </p:txBody>
      </p:sp>
    </p:spTree>
    <p:extLst>
      <p:ext uri="{BB962C8B-B14F-4D97-AF65-F5344CB8AC3E}">
        <p14:creationId xmlns:p14="http://schemas.microsoft.com/office/powerpoint/2010/main" val="179451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4406901"/>
            <a:ext cx="6665913" cy="1562099"/>
          </a:xfrm>
        </p:spPr>
        <p:txBody>
          <a:bodyPr anchor="t"/>
          <a:lstStyle>
            <a:lvl1pPr algn="r" defTabSz="914400" rtl="0" eaLnBrk="1" latinLnBrk="0" hangingPunct="1">
              <a:spcBef>
                <a:spcPct val="0"/>
              </a:spcBef>
              <a:buNone/>
              <a:defRPr lang="en-PH" sz="3200" b="1" kern="1200" dirty="0">
                <a:gradFill flip="none" rotWithShape="1">
                  <a:gsLst>
                    <a:gs pos="0">
                      <a:schemeClr val="tx1">
                        <a:lumMod val="50000"/>
                        <a:lumOff val="50000"/>
                        <a:shade val="30000"/>
                        <a:satMod val="115000"/>
                      </a:schemeClr>
                    </a:gs>
                    <a:gs pos="50000">
                      <a:schemeClr val="tx1">
                        <a:lumMod val="50000"/>
                        <a:lumOff val="50000"/>
                        <a:shade val="67500"/>
                        <a:satMod val="115000"/>
                      </a:schemeClr>
                    </a:gs>
                    <a:gs pos="100000">
                      <a:schemeClr val="tx1">
                        <a:lumMod val="50000"/>
                        <a:lumOff val="50000"/>
                        <a:shade val="100000"/>
                        <a:satMod val="115000"/>
                      </a:schemeClr>
                    </a:gs>
                  </a:gsLst>
                  <a:lin ang="16200000" scaled="1"/>
                  <a:tileRect/>
                </a:gradFill>
                <a:effectLst/>
                <a:latin typeface="Tw Cen MT" pitchFamily="34" charset="0"/>
                <a:ea typeface="+mj-ea"/>
                <a:cs typeface="Arial" pitchFamily="34" charset="0"/>
              </a:defRPr>
            </a:lvl1pPr>
          </a:lstStyle>
          <a:p>
            <a:r>
              <a:rPr lang="en-US" dirty="0"/>
              <a:t>CLICK TO EDIT TITLE STYLE</a:t>
            </a:r>
            <a:endParaRPr lang="en-PH" dirty="0"/>
          </a:p>
        </p:txBody>
      </p:sp>
      <p:sp>
        <p:nvSpPr>
          <p:cNvPr id="3" name="Text Placeholder 2"/>
          <p:cNvSpPr>
            <a:spLocks noGrp="1"/>
          </p:cNvSpPr>
          <p:nvPr>
            <p:ph type="body" idx="1"/>
          </p:nvPr>
        </p:nvSpPr>
        <p:spPr>
          <a:xfrm>
            <a:off x="1828800" y="2906713"/>
            <a:ext cx="6665913" cy="1500187"/>
          </a:xfrm>
        </p:spPr>
        <p:txBody>
          <a:bodyPr anchor="b"/>
          <a:lstStyle>
            <a:lvl1pPr marL="0" indent="0" algn="r">
              <a:buNone/>
              <a:defRPr sz="2000" i="1">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66337C4F-2EB0-426A-8BD6-8403C2278D3D}" type="datetime1">
              <a:rPr lang="en-PH" smtClean="0"/>
              <a:pPr/>
              <a:t>20/08/2020</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AF905-87A3-47F5-A7DA-2607F4C9EBCC}" type="slidenum">
              <a:rPr lang="en-PH" smtClean="0"/>
              <a:pPr/>
              <a:t>‹#›</a:t>
            </a:fld>
            <a:endParaRPr lang="en-PH"/>
          </a:p>
        </p:txBody>
      </p:sp>
    </p:spTree>
    <p:extLst>
      <p:ext uri="{BB962C8B-B14F-4D97-AF65-F5344CB8AC3E}">
        <p14:creationId xmlns:p14="http://schemas.microsoft.com/office/powerpoint/2010/main" val="4270778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 style</a:t>
            </a:r>
            <a:endParaRPr lang="en-PH" dirty="0"/>
          </a:p>
        </p:txBody>
      </p:sp>
      <p:sp>
        <p:nvSpPr>
          <p:cNvPr id="3" name="Content Placeholder 2"/>
          <p:cNvSpPr>
            <a:spLocks noGrp="1"/>
          </p:cNvSpPr>
          <p:nvPr>
            <p:ph sz="half" idx="1"/>
          </p:nvPr>
        </p:nvSpPr>
        <p:spPr>
          <a:xfrm>
            <a:off x="457200" y="1397001"/>
            <a:ext cx="4038600" cy="48767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Content Placeholder 3"/>
          <p:cNvSpPr>
            <a:spLocks noGrp="1"/>
          </p:cNvSpPr>
          <p:nvPr>
            <p:ph sz="half" idx="2"/>
          </p:nvPr>
        </p:nvSpPr>
        <p:spPr>
          <a:xfrm>
            <a:off x="4648200" y="1397001"/>
            <a:ext cx="4038600" cy="48767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Date Placeholder 4"/>
          <p:cNvSpPr>
            <a:spLocks noGrp="1"/>
          </p:cNvSpPr>
          <p:nvPr>
            <p:ph type="dt" sz="half" idx="10"/>
          </p:nvPr>
        </p:nvSpPr>
        <p:spPr/>
        <p:txBody>
          <a:bodyPr/>
          <a:lstStyle/>
          <a:p>
            <a:fld id="{82AC828E-0566-4D6F-9E51-392336873BAF}" type="datetime1">
              <a:rPr lang="en-PH" smtClean="0"/>
              <a:pPr/>
              <a:t>20/08/2020</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85AF905-87A3-47F5-A7DA-2607F4C9EBCC}" type="slidenum">
              <a:rPr lang="en-PH" smtClean="0"/>
              <a:pPr/>
              <a:t>‹#›</a:t>
            </a:fld>
            <a:endParaRPr lang="en-PH"/>
          </a:p>
        </p:txBody>
      </p:sp>
    </p:spTree>
    <p:extLst>
      <p:ext uri="{BB962C8B-B14F-4D97-AF65-F5344CB8AC3E}">
        <p14:creationId xmlns:p14="http://schemas.microsoft.com/office/powerpoint/2010/main" val="1769670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00584"/>
            <a:ext cx="8229600" cy="890016"/>
          </a:xfrm>
        </p:spPr>
        <p:txBody>
          <a:bodyPr/>
          <a:lstStyle>
            <a:lvl1pPr>
              <a:defRPr/>
            </a:lvl1pPr>
          </a:lstStyle>
          <a:p>
            <a:r>
              <a:rPr lang="en-US" dirty="0"/>
              <a:t>Click to edit title style</a:t>
            </a:r>
            <a:endParaRPr lang="en-PH" dirty="0"/>
          </a:p>
        </p:txBody>
      </p:sp>
      <p:sp>
        <p:nvSpPr>
          <p:cNvPr id="3" name="Text Placeholder 2"/>
          <p:cNvSpPr>
            <a:spLocks noGrp="1"/>
          </p:cNvSpPr>
          <p:nvPr>
            <p:ph type="body" idx="1"/>
          </p:nvPr>
        </p:nvSpPr>
        <p:spPr>
          <a:xfrm>
            <a:off x="457200" y="1295400"/>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06600"/>
            <a:ext cx="4040188" cy="4064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Text Placeholder 4"/>
          <p:cNvSpPr>
            <a:spLocks noGrp="1"/>
          </p:cNvSpPr>
          <p:nvPr>
            <p:ph type="body" sz="quarter" idx="3"/>
          </p:nvPr>
        </p:nvSpPr>
        <p:spPr>
          <a:xfrm>
            <a:off x="4645027" y="1295400"/>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006600"/>
            <a:ext cx="4041775" cy="4064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7" name="Date Placeholder 6"/>
          <p:cNvSpPr>
            <a:spLocks noGrp="1"/>
          </p:cNvSpPr>
          <p:nvPr>
            <p:ph type="dt" sz="half" idx="10"/>
          </p:nvPr>
        </p:nvSpPr>
        <p:spPr/>
        <p:txBody>
          <a:bodyPr/>
          <a:lstStyle/>
          <a:p>
            <a:fld id="{6029E14D-AA37-49A1-85B7-B0B2F0858B25}" type="datetime1">
              <a:rPr lang="en-PH" smtClean="0"/>
              <a:pPr/>
              <a:t>20/08/2020</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485AF905-87A3-47F5-A7DA-2607F4C9EBCC}" type="slidenum">
              <a:rPr lang="en-PH" smtClean="0"/>
              <a:pPr/>
              <a:t>‹#›</a:t>
            </a:fld>
            <a:endParaRPr lang="en-PH"/>
          </a:p>
        </p:txBody>
      </p:sp>
    </p:spTree>
    <p:extLst>
      <p:ext uri="{BB962C8B-B14F-4D97-AF65-F5344CB8AC3E}">
        <p14:creationId xmlns:p14="http://schemas.microsoft.com/office/powerpoint/2010/main" val="3285631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 style</a:t>
            </a:r>
            <a:endParaRPr lang="en-PH" dirty="0"/>
          </a:p>
        </p:txBody>
      </p:sp>
      <p:sp>
        <p:nvSpPr>
          <p:cNvPr id="3" name="Date Placeholder 2"/>
          <p:cNvSpPr>
            <a:spLocks noGrp="1"/>
          </p:cNvSpPr>
          <p:nvPr>
            <p:ph type="dt" sz="half" idx="10"/>
          </p:nvPr>
        </p:nvSpPr>
        <p:spPr/>
        <p:txBody>
          <a:bodyPr/>
          <a:lstStyle/>
          <a:p>
            <a:fld id="{7BD0C44A-3C42-40F2-AB72-BEA737C9195C}" type="datetime1">
              <a:rPr lang="en-PH" smtClean="0"/>
              <a:pPr/>
              <a:t>20/08/2020</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485AF905-87A3-47F5-A7DA-2607F4C9EBCC}" type="slidenum">
              <a:rPr lang="en-PH" smtClean="0"/>
              <a:pPr/>
              <a:t>‹#›</a:t>
            </a:fld>
            <a:endParaRPr lang="en-PH"/>
          </a:p>
        </p:txBody>
      </p:sp>
    </p:spTree>
    <p:extLst>
      <p:ext uri="{BB962C8B-B14F-4D97-AF65-F5344CB8AC3E}">
        <p14:creationId xmlns:p14="http://schemas.microsoft.com/office/powerpoint/2010/main" val="2999540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F696F-F11B-47A0-91EC-CBA749CBA969}" type="datetime1">
              <a:rPr lang="en-PH" smtClean="0"/>
              <a:pPr/>
              <a:t>20/08/2020</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485AF905-87A3-47F5-A7DA-2607F4C9EBCC}" type="slidenum">
              <a:rPr lang="en-PH" smtClean="0"/>
              <a:pPr/>
              <a:t>‹#›</a:t>
            </a:fld>
            <a:endParaRPr lang="en-PH"/>
          </a:p>
        </p:txBody>
      </p:sp>
    </p:spTree>
    <p:extLst>
      <p:ext uri="{BB962C8B-B14F-4D97-AF65-F5344CB8AC3E}">
        <p14:creationId xmlns:p14="http://schemas.microsoft.com/office/powerpoint/2010/main" val="3780190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1295400"/>
            <a:ext cx="3008313" cy="1162051"/>
          </a:xfrm>
        </p:spPr>
        <p:txBody>
          <a:bodyPr anchor="b"/>
          <a:lstStyle>
            <a:lvl1pPr algn="l">
              <a:defRPr sz="2000" b="1">
                <a:solidFill>
                  <a:schemeClr val="tx1">
                    <a:lumMod val="65000"/>
                    <a:lumOff val="35000"/>
                  </a:schemeClr>
                </a:solidFill>
                <a:effectLst/>
              </a:defRPr>
            </a:lvl1pPr>
          </a:lstStyle>
          <a:p>
            <a:r>
              <a:rPr lang="en-US" dirty="0"/>
              <a:t>Click to edit Master title style</a:t>
            </a:r>
            <a:endParaRPr lang="en-PH" dirty="0"/>
          </a:p>
        </p:txBody>
      </p:sp>
      <p:sp>
        <p:nvSpPr>
          <p:cNvPr id="3" name="Content Placeholder 2"/>
          <p:cNvSpPr>
            <a:spLocks noGrp="1"/>
          </p:cNvSpPr>
          <p:nvPr>
            <p:ph idx="1"/>
          </p:nvPr>
        </p:nvSpPr>
        <p:spPr>
          <a:xfrm>
            <a:off x="3575050" y="1295401"/>
            <a:ext cx="5111750" cy="48307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
        <p:nvSpPr>
          <p:cNvPr id="4" name="Text Placeholder 3"/>
          <p:cNvSpPr>
            <a:spLocks noGrp="1"/>
          </p:cNvSpPr>
          <p:nvPr>
            <p:ph type="body" sz="half" idx="2"/>
          </p:nvPr>
        </p:nvSpPr>
        <p:spPr>
          <a:xfrm>
            <a:off x="457202" y="2514601"/>
            <a:ext cx="3008313" cy="36115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4BB345-33F9-4F7A-9B72-6742062CB847}" type="datetime1">
              <a:rPr lang="en-PH" smtClean="0"/>
              <a:pPr/>
              <a:t>20/08/2020</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85AF905-87A3-47F5-A7DA-2607F4C9EBCC}" type="slidenum">
              <a:rPr lang="en-PH" smtClean="0"/>
              <a:pPr/>
              <a:t>‹#›</a:t>
            </a:fld>
            <a:endParaRPr lang="en-PH"/>
          </a:p>
        </p:txBody>
      </p:sp>
    </p:spTree>
    <p:extLst>
      <p:ext uri="{BB962C8B-B14F-4D97-AF65-F5344CB8AC3E}">
        <p14:creationId xmlns:p14="http://schemas.microsoft.com/office/powerpoint/2010/main" val="311334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744" y="4894263"/>
            <a:ext cx="6894512" cy="566739"/>
          </a:xfrm>
        </p:spPr>
        <p:txBody>
          <a:bodyPr anchor="b"/>
          <a:lstStyle>
            <a:lvl1pPr algn="l">
              <a:defRPr sz="2000" b="1">
                <a:solidFill>
                  <a:schemeClr val="tx1">
                    <a:lumMod val="65000"/>
                    <a:lumOff val="35000"/>
                  </a:schemeClr>
                </a:solidFill>
                <a:effectLst/>
              </a:defRPr>
            </a:lvl1pPr>
          </a:lstStyle>
          <a:p>
            <a:r>
              <a:rPr lang="en-US" dirty="0"/>
              <a:t>Click to edit Master title style</a:t>
            </a:r>
            <a:endParaRPr lang="en-PH" dirty="0"/>
          </a:p>
        </p:txBody>
      </p:sp>
      <p:sp>
        <p:nvSpPr>
          <p:cNvPr id="3" name="Picture Placeholder 2"/>
          <p:cNvSpPr>
            <a:spLocks noGrp="1"/>
          </p:cNvSpPr>
          <p:nvPr>
            <p:ph type="pic" idx="1"/>
          </p:nvPr>
        </p:nvSpPr>
        <p:spPr>
          <a:xfrm>
            <a:off x="1124744" y="1295400"/>
            <a:ext cx="6894512" cy="3556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p:cNvSpPr>
            <a:spLocks noGrp="1"/>
          </p:cNvSpPr>
          <p:nvPr>
            <p:ph type="body" sz="half" idx="2"/>
          </p:nvPr>
        </p:nvSpPr>
        <p:spPr>
          <a:xfrm>
            <a:off x="1124744" y="5461001"/>
            <a:ext cx="6894512"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36B7C1-903A-4CBB-99C4-B24F624A7DE3}" type="datetime1">
              <a:rPr lang="en-PH" smtClean="0"/>
              <a:pPr/>
              <a:t>20/08/2020</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85AF905-87A3-47F5-A7DA-2607F4C9EBCC}" type="slidenum">
              <a:rPr lang="en-PH" smtClean="0"/>
              <a:pPr/>
              <a:t>‹#›</a:t>
            </a:fld>
            <a:endParaRPr lang="en-PH"/>
          </a:p>
        </p:txBody>
      </p:sp>
    </p:spTree>
    <p:extLst>
      <p:ext uri="{BB962C8B-B14F-4D97-AF65-F5344CB8AC3E}">
        <p14:creationId xmlns:p14="http://schemas.microsoft.com/office/powerpoint/2010/main" val="3632918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1600"/>
            <a:ext cx="8229600" cy="889000"/>
          </a:xfrm>
          <a:prstGeom prst="rect">
            <a:avLst/>
          </a:prstGeom>
        </p:spPr>
        <p:txBody>
          <a:bodyPr vert="horz" lIns="91440" tIns="45720" rIns="91440" bIns="45720" rtlCol="0" anchor="ctr">
            <a:noAutofit/>
          </a:bodyPr>
          <a:lstStyle/>
          <a:p>
            <a:r>
              <a:rPr lang="en-US" dirty="0"/>
              <a:t>Click to edit title style</a:t>
            </a:r>
            <a:endParaRPr lang="en-PH" dirty="0"/>
          </a:p>
        </p:txBody>
      </p:sp>
      <p:sp>
        <p:nvSpPr>
          <p:cNvPr id="3" name="Text Placeholder 2"/>
          <p:cNvSpPr>
            <a:spLocks noGrp="1"/>
          </p:cNvSpPr>
          <p:nvPr>
            <p:ph type="body" idx="1"/>
          </p:nvPr>
        </p:nvSpPr>
        <p:spPr>
          <a:xfrm>
            <a:off x="457200" y="1193800"/>
            <a:ext cx="8229600" cy="5080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
        <p:nvSpPr>
          <p:cNvPr id="4" name="Date Placeholder 3"/>
          <p:cNvSpPr>
            <a:spLocks noGrp="1"/>
          </p:cNvSpPr>
          <p:nvPr>
            <p:ph type="dt" sz="half" idx="2"/>
          </p:nvPr>
        </p:nvSpPr>
        <p:spPr>
          <a:xfrm>
            <a:off x="457200" y="6477000"/>
            <a:ext cx="21336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759263E1-4265-439A-AA9E-07E7D7C851DF}" type="datetime1">
              <a:rPr lang="en-PH" smtClean="0"/>
              <a:pPr/>
              <a:t>20/08/2020</a:t>
            </a:fld>
            <a:endParaRPr lang="en-PH"/>
          </a:p>
        </p:txBody>
      </p:sp>
      <p:sp>
        <p:nvSpPr>
          <p:cNvPr id="5" name="Footer Placeholder 4"/>
          <p:cNvSpPr>
            <a:spLocks noGrp="1"/>
          </p:cNvSpPr>
          <p:nvPr>
            <p:ph type="ftr" sz="quarter" idx="3"/>
          </p:nvPr>
        </p:nvSpPr>
        <p:spPr>
          <a:xfrm>
            <a:off x="3124200" y="647700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PH"/>
          </a:p>
        </p:txBody>
      </p:sp>
      <p:sp>
        <p:nvSpPr>
          <p:cNvPr id="6" name="Slide Number Placeholder 5"/>
          <p:cNvSpPr>
            <a:spLocks noGrp="1"/>
          </p:cNvSpPr>
          <p:nvPr>
            <p:ph type="sldNum" sz="quarter" idx="4"/>
          </p:nvPr>
        </p:nvSpPr>
        <p:spPr>
          <a:xfrm>
            <a:off x="6553200" y="6477000"/>
            <a:ext cx="2133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85AF905-87A3-47F5-A7DA-2607F4C9EBCC}" type="slidenum">
              <a:rPr lang="en-PH" smtClean="0"/>
              <a:pPr/>
              <a:t>‹#›</a:t>
            </a:fld>
            <a:endParaRPr lang="en-PH"/>
          </a:p>
        </p:txBody>
      </p:sp>
    </p:spTree>
    <p:extLst>
      <p:ext uri="{BB962C8B-B14F-4D97-AF65-F5344CB8AC3E}">
        <p14:creationId xmlns:p14="http://schemas.microsoft.com/office/powerpoint/2010/main" val="1551848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lang="en-PH" sz="4000" b="1" kern="1200" dirty="0">
          <a:solidFill>
            <a:schemeClr val="bg1"/>
          </a:solidFill>
          <a:effectLst>
            <a:outerShdw blurRad="38100" dist="38100" dir="2700000" algn="tl">
              <a:srgbClr val="000000">
                <a:alpha val="43137"/>
              </a:srgbClr>
            </a:outerShdw>
          </a:effectLst>
          <a:latin typeface="Tw Cen MT"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lumMod val="65000"/>
              <a:lumOff val="35000"/>
            </a:schemeClr>
          </a:solidFill>
          <a:latin typeface="Tw Cen MT"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Tw Cen MT" pitchFamily="34"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Tw Cen MT"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Tw Cen MT" pitchFamily="34"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Tw Cen M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648200" y="0"/>
            <a:ext cx="4495798" cy="5283200"/>
          </a:xfrm>
        </p:spPr>
        <p:txBody>
          <a:bodyPr/>
          <a:lstStyle/>
          <a:p>
            <a:r>
              <a:rPr lang="en-PH" sz="4800" dirty="0">
                <a:ln>
                  <a:solidFill>
                    <a:schemeClr val="accent2">
                      <a:lumMod val="50000"/>
                    </a:schemeClr>
                  </a:solidFill>
                </a:ln>
              </a:rPr>
              <a:t>Investment Opportunities in Khyber Pakhtunkhwa Hydropower Projects</a:t>
            </a:r>
          </a:p>
        </p:txBody>
      </p:sp>
      <p:sp>
        <p:nvSpPr>
          <p:cNvPr id="6" name="Title 3"/>
          <p:cNvSpPr txBox="1">
            <a:spLocks/>
          </p:cNvSpPr>
          <p:nvPr/>
        </p:nvSpPr>
        <p:spPr>
          <a:xfrm>
            <a:off x="4648200" y="5867400"/>
            <a:ext cx="3776465" cy="812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lang="en-PH" sz="4000" b="1" kern="1200" dirty="0">
                <a:solidFill>
                  <a:schemeClr val="bg1"/>
                </a:solidFill>
                <a:effectLst>
                  <a:outerShdw blurRad="38100" dist="38100" dir="2700000" algn="tl">
                    <a:srgbClr val="000000">
                      <a:alpha val="43137"/>
                    </a:srgbClr>
                  </a:outerShdw>
                </a:effectLst>
                <a:latin typeface="Tw Cen MT" pitchFamily="34" charset="0"/>
                <a:ea typeface="+mj-ea"/>
                <a:cs typeface="Arial" pitchFamily="34" charset="0"/>
              </a:defRPr>
            </a:lvl1pPr>
          </a:lstStyle>
          <a:p>
            <a:pPr>
              <a:spcBef>
                <a:spcPct val="20000"/>
              </a:spcBef>
            </a:pPr>
            <a:r>
              <a:rPr lang="en-GB" sz="2800" b="0" i="1" dirty="0">
                <a:ln>
                  <a:solidFill>
                    <a:srgbClr val="FFFF00"/>
                  </a:solidFill>
                </a:ln>
                <a:ea typeface="+mn-ea"/>
                <a:cs typeface="+mn-cs"/>
              </a:rPr>
              <a:t>Partnering for Liquid Gold</a:t>
            </a:r>
            <a:endParaRPr lang="en-GB" sz="2400" b="0" i="1" dirty="0">
              <a:ln>
                <a:solidFill>
                  <a:srgbClr val="FFFF00"/>
                </a:solidFill>
              </a:ln>
              <a:ea typeface="+mn-ea"/>
              <a:cs typeface="+mn-cs"/>
            </a:endParaRPr>
          </a:p>
        </p:txBody>
      </p:sp>
    </p:spTree>
    <p:extLst>
      <p:ext uri="{BB962C8B-B14F-4D97-AF65-F5344CB8AC3E}">
        <p14:creationId xmlns:p14="http://schemas.microsoft.com/office/powerpoint/2010/main" val="2067406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Investor Friendly Policy</a:t>
            </a:r>
          </a:p>
        </p:txBody>
      </p:sp>
      <p:graphicFrame>
        <p:nvGraphicFramePr>
          <p:cNvPr id="7" name="Content Placeholder 3"/>
          <p:cNvGraphicFramePr>
            <a:graphicFrameLocks/>
          </p:cNvGraphicFramePr>
          <p:nvPr>
            <p:extLst>
              <p:ext uri="{D42A27DB-BD31-4B8C-83A1-F6EECF244321}">
                <p14:modId xmlns:p14="http://schemas.microsoft.com/office/powerpoint/2010/main" val="70814712"/>
              </p:ext>
            </p:extLst>
          </p:nvPr>
        </p:nvGraphicFramePr>
        <p:xfrm>
          <a:off x="0" y="990600"/>
          <a:ext cx="9144000" cy="538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485AF905-87A3-47F5-A7DA-2607F4C9EBCC}" type="slidenum">
              <a:rPr lang="en-PH" smtClean="0"/>
              <a:pPr/>
              <a:t>10</a:t>
            </a:fld>
            <a:endParaRPr lang="en-PH"/>
          </a:p>
        </p:txBody>
      </p:sp>
    </p:spTree>
    <p:extLst>
      <p:ext uri="{BB962C8B-B14F-4D97-AF65-F5344CB8AC3E}">
        <p14:creationId xmlns:p14="http://schemas.microsoft.com/office/powerpoint/2010/main" val="2686820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001000" cy="762000"/>
          </a:xfrm>
        </p:spPr>
        <p:txBody>
          <a:bodyPr/>
          <a:lstStyle/>
          <a:p>
            <a:r>
              <a:rPr lang="en-US" sz="3200" dirty="0"/>
              <a:t>Advantage to invest in </a:t>
            </a:r>
            <a:br>
              <a:rPr lang="en-US" sz="3200" dirty="0"/>
            </a:br>
            <a:r>
              <a:rPr lang="en-US" sz="3200" dirty="0"/>
              <a:t>Khyber Pakhtunkhwa</a:t>
            </a:r>
          </a:p>
        </p:txBody>
      </p:sp>
      <p:sp>
        <p:nvSpPr>
          <p:cNvPr id="3" name="Content Placeholder 2"/>
          <p:cNvSpPr>
            <a:spLocks noGrp="1"/>
          </p:cNvSpPr>
          <p:nvPr>
            <p:ph idx="1"/>
          </p:nvPr>
        </p:nvSpPr>
        <p:spPr>
          <a:xfrm>
            <a:off x="76200" y="1219200"/>
            <a:ext cx="9067800" cy="5851524"/>
          </a:xfrm>
        </p:spPr>
        <p:txBody>
          <a:bodyPr>
            <a:normAutofit/>
          </a:bodyPr>
          <a:lstStyle/>
          <a:p>
            <a:pPr algn="just"/>
            <a:r>
              <a:rPr lang="en-US" sz="2700" dirty="0"/>
              <a:t>KP Hydropower Policy 2016 allows </a:t>
            </a:r>
            <a:r>
              <a:rPr lang="en-US" sz="2700" b="1" dirty="0">
                <a:solidFill>
                  <a:srgbClr val="FF0000"/>
                </a:solidFill>
              </a:rPr>
              <a:t>Foreign State Owned companies</a:t>
            </a:r>
            <a:r>
              <a:rPr lang="en-US" sz="2700" dirty="0"/>
              <a:t> to invest in the KP Province through a very simplified process.</a:t>
            </a:r>
          </a:p>
          <a:p>
            <a:pPr algn="just"/>
            <a:r>
              <a:rPr lang="en-US" sz="2700" dirty="0"/>
              <a:t>GoKP allows projects development in </a:t>
            </a:r>
            <a:r>
              <a:rPr lang="en-US" sz="2700" b="1" dirty="0">
                <a:solidFill>
                  <a:srgbClr val="FF0000"/>
                </a:solidFill>
              </a:rPr>
              <a:t>Public Private Partnership (PPP) mode</a:t>
            </a:r>
            <a:r>
              <a:rPr lang="en-US" sz="2700" dirty="0"/>
              <a:t> under Provincial PPP Act 2014.</a:t>
            </a:r>
          </a:p>
          <a:p>
            <a:pPr algn="just"/>
            <a:r>
              <a:rPr lang="en-US" sz="2700" dirty="0"/>
              <a:t>As country’s huge untapped Hydel potential is in KP province, GoKP gives its full support in the </a:t>
            </a:r>
            <a:r>
              <a:rPr lang="en-US" sz="2700" b="1" dirty="0">
                <a:solidFill>
                  <a:srgbClr val="FF0000"/>
                </a:solidFill>
              </a:rPr>
              <a:t>land acquisition and security</a:t>
            </a:r>
            <a:r>
              <a:rPr lang="en-US" sz="2700" dirty="0"/>
              <a:t>.</a:t>
            </a:r>
          </a:p>
          <a:p>
            <a:pPr algn="just"/>
            <a:r>
              <a:rPr lang="en-US" sz="2700" dirty="0"/>
              <a:t>Facilitation of the sponsor in getting NOCs from </a:t>
            </a:r>
            <a:r>
              <a:rPr lang="en-US" sz="2700" b="1" dirty="0">
                <a:solidFill>
                  <a:srgbClr val="FF0000"/>
                </a:solidFill>
              </a:rPr>
              <a:t>Provincial Environmental Protection Agency (EPA)</a:t>
            </a:r>
          </a:p>
          <a:p>
            <a:pPr algn="just"/>
            <a:r>
              <a:rPr lang="en-US" sz="2700" dirty="0"/>
              <a:t>KP Hydropower Policy 2016 allow Hydel Projects development in </a:t>
            </a:r>
            <a:r>
              <a:rPr lang="en-US" sz="2700" b="1" dirty="0">
                <a:solidFill>
                  <a:srgbClr val="FF0000"/>
                </a:solidFill>
              </a:rPr>
              <a:t>Captive mode</a:t>
            </a:r>
            <a:r>
              <a:rPr lang="en-US" sz="2700" dirty="0"/>
              <a:t>.</a:t>
            </a:r>
          </a:p>
        </p:txBody>
      </p:sp>
      <p:sp>
        <p:nvSpPr>
          <p:cNvPr id="4" name="Slide Number Placeholder 3"/>
          <p:cNvSpPr>
            <a:spLocks noGrp="1"/>
          </p:cNvSpPr>
          <p:nvPr>
            <p:ph type="sldNum" sz="quarter" idx="12"/>
          </p:nvPr>
        </p:nvSpPr>
        <p:spPr/>
        <p:txBody>
          <a:bodyPr/>
          <a:lstStyle/>
          <a:p>
            <a:fld id="{485AF905-87A3-47F5-A7DA-2607F4C9EBCC}" type="slidenum">
              <a:rPr lang="en-PH" smtClean="0"/>
              <a:pPr/>
              <a:t>11</a:t>
            </a:fld>
            <a:endParaRPr lang="en-PH"/>
          </a:p>
        </p:txBody>
      </p:sp>
    </p:spTree>
    <p:extLst>
      <p:ext uri="{BB962C8B-B14F-4D97-AF65-F5344CB8AC3E}">
        <p14:creationId xmlns:p14="http://schemas.microsoft.com/office/powerpoint/2010/main" val="346928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01600"/>
            <a:ext cx="7620000" cy="889000"/>
          </a:xfrm>
        </p:spPr>
        <p:txBody>
          <a:bodyPr/>
          <a:lstStyle/>
          <a:p>
            <a:r>
              <a:rPr lang="en-GB" sz="2800" dirty="0">
                <a:effectLst/>
              </a:rPr>
              <a:t>Scope of KP Hydropower Policy 2016</a:t>
            </a:r>
            <a:endParaRPr lang="en-US" sz="3200" dirty="0"/>
          </a:p>
        </p:txBody>
      </p:sp>
      <p:sp>
        <p:nvSpPr>
          <p:cNvPr id="3" name="Content Placeholder 2"/>
          <p:cNvSpPr>
            <a:spLocks noGrp="1"/>
          </p:cNvSpPr>
          <p:nvPr>
            <p:ph idx="1"/>
          </p:nvPr>
        </p:nvSpPr>
        <p:spPr>
          <a:xfrm>
            <a:off x="0" y="1193799"/>
            <a:ext cx="9144000" cy="5648325"/>
          </a:xfrm>
        </p:spPr>
        <p:txBody>
          <a:bodyPr>
            <a:noAutofit/>
          </a:bodyPr>
          <a:lstStyle/>
          <a:p>
            <a:pPr marL="457200" lvl="1" indent="0">
              <a:buNone/>
            </a:pPr>
            <a:r>
              <a:rPr lang="en-GB" sz="2800" dirty="0"/>
              <a:t>The scope of this Power Policy entails development and implementation of power generation projects and transmission lines in the province of Khyber Pakhtunkhwa by:</a:t>
            </a:r>
          </a:p>
          <a:p>
            <a:pPr marL="457200" lvl="1" indent="0">
              <a:buNone/>
            </a:pPr>
            <a:endParaRPr lang="en-GB" sz="1100" dirty="0"/>
          </a:p>
          <a:p>
            <a:pPr marL="1165225" lvl="1" indent="-442913"/>
            <a:r>
              <a:rPr lang="en-GB" sz="2800" b="1" dirty="0">
                <a:solidFill>
                  <a:srgbClr val="0066FF"/>
                </a:solidFill>
              </a:rPr>
              <a:t>Private Sector</a:t>
            </a:r>
            <a:r>
              <a:rPr lang="en-GB" sz="2800" dirty="0"/>
              <a:t>;</a:t>
            </a:r>
          </a:p>
          <a:p>
            <a:pPr marL="1165225" lvl="1" indent="-442913"/>
            <a:r>
              <a:rPr lang="en-GB" sz="2800" b="1" dirty="0">
                <a:solidFill>
                  <a:srgbClr val="0066FF"/>
                </a:solidFill>
              </a:rPr>
              <a:t>Public sector under the Independent Power Producer (IPP) model </a:t>
            </a:r>
            <a:r>
              <a:rPr lang="en-GB" sz="2800" dirty="0"/>
              <a:t>where relevant concessions under Power Policy are applicable</a:t>
            </a:r>
          </a:p>
          <a:p>
            <a:pPr marL="1165225" lvl="1" indent="-442913"/>
            <a:r>
              <a:rPr lang="en-GB" sz="2800" b="1" dirty="0">
                <a:solidFill>
                  <a:srgbClr val="0066FF"/>
                </a:solidFill>
              </a:rPr>
              <a:t>Public Private Partnerships </a:t>
            </a:r>
            <a:r>
              <a:rPr lang="en-GB" sz="2800" dirty="0"/>
              <a:t>where relevant concessions under Power Policy are applicable; and</a:t>
            </a:r>
          </a:p>
          <a:p>
            <a:pPr marL="1165225" lvl="1" indent="-442913"/>
            <a:r>
              <a:rPr lang="en-GB" sz="2800" b="1" dirty="0">
                <a:solidFill>
                  <a:srgbClr val="0066FF"/>
                </a:solidFill>
              </a:rPr>
              <a:t>Captive Power Plants</a:t>
            </a:r>
          </a:p>
        </p:txBody>
      </p:sp>
      <p:sp>
        <p:nvSpPr>
          <p:cNvPr id="4" name="Slide Number Placeholder 3"/>
          <p:cNvSpPr>
            <a:spLocks noGrp="1"/>
          </p:cNvSpPr>
          <p:nvPr>
            <p:ph type="sldNum" sz="quarter" idx="12"/>
          </p:nvPr>
        </p:nvSpPr>
        <p:spPr/>
        <p:txBody>
          <a:bodyPr/>
          <a:lstStyle/>
          <a:p>
            <a:fld id="{485AF905-87A3-47F5-A7DA-2607F4C9EBCC}" type="slidenum">
              <a:rPr lang="en-PH" smtClean="0"/>
              <a:pPr/>
              <a:t>12</a:t>
            </a:fld>
            <a:endParaRPr lang="en-PH"/>
          </a:p>
        </p:txBody>
      </p:sp>
    </p:spTree>
    <p:extLst>
      <p:ext uri="{BB962C8B-B14F-4D97-AF65-F5344CB8AC3E}">
        <p14:creationId xmlns:p14="http://schemas.microsoft.com/office/powerpoint/2010/main" val="3384117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01600"/>
            <a:ext cx="7848600" cy="889000"/>
          </a:xfrm>
        </p:spPr>
        <p:txBody>
          <a:bodyPr/>
          <a:lstStyle/>
          <a:p>
            <a:r>
              <a:rPr lang="en-GB" sz="2800" dirty="0">
                <a:effectLst/>
              </a:rPr>
              <a:t>Security Package of the Policy</a:t>
            </a:r>
            <a:endParaRPr lang="en-US" sz="3200" dirty="0"/>
          </a:p>
        </p:txBody>
      </p:sp>
      <p:sp>
        <p:nvSpPr>
          <p:cNvPr id="3" name="Content Placeholder 2"/>
          <p:cNvSpPr>
            <a:spLocks noGrp="1"/>
          </p:cNvSpPr>
          <p:nvPr>
            <p:ph idx="1"/>
          </p:nvPr>
        </p:nvSpPr>
        <p:spPr>
          <a:xfrm>
            <a:off x="0" y="1422399"/>
            <a:ext cx="9144000" cy="5283201"/>
          </a:xfrm>
        </p:spPr>
        <p:txBody>
          <a:bodyPr>
            <a:noAutofit/>
          </a:bodyPr>
          <a:lstStyle/>
          <a:p>
            <a:pPr marL="722313" lvl="2" indent="-368300"/>
            <a:r>
              <a:rPr lang="en-GB" sz="2400" dirty="0"/>
              <a:t>LOS between PEDO &amp; sponsors and in case of Tripartite LOS between the PEDO, PPIB / AEDB and the sponsors.</a:t>
            </a:r>
          </a:p>
          <a:p>
            <a:pPr marL="722313" lvl="2" indent="-368300"/>
            <a:r>
              <a:rPr lang="en-GB" sz="2400" dirty="0"/>
              <a:t>IA between PEDO / PPIB / AEDB and the Sponsors as the case maybe.</a:t>
            </a:r>
          </a:p>
          <a:p>
            <a:pPr marL="722313" lvl="2" indent="-368300"/>
            <a:r>
              <a:rPr lang="en-GB" sz="2400" dirty="0"/>
              <a:t>PPA between the Power Purchaser and Sponsors.</a:t>
            </a:r>
          </a:p>
          <a:p>
            <a:pPr marL="722313" lvl="2" indent="-368300"/>
            <a:r>
              <a:rPr lang="en-GB" sz="2400" dirty="0"/>
              <a:t>WUA between Provincial Irrigation and Drainage Authority (PIDA) of GoKP.</a:t>
            </a:r>
            <a:endParaRPr lang="en-GB" sz="7200" dirty="0"/>
          </a:p>
          <a:p>
            <a:pPr marL="722313" lvl="2" indent="-368300"/>
            <a:r>
              <a:rPr lang="en-GB" sz="2400" dirty="0"/>
              <a:t>GoKP shall facilitate process of obtaining the guarantee of the Federal Government and where the provincial entities are party to any agreement included in the security package documents.</a:t>
            </a:r>
          </a:p>
          <a:p>
            <a:pPr marL="722313" lvl="2" indent="-368300"/>
            <a:r>
              <a:rPr lang="en-GB" sz="2400" dirty="0"/>
              <a:t>GoKP shall provide protection against specified political and change in law force majeure risks.</a:t>
            </a:r>
          </a:p>
        </p:txBody>
      </p:sp>
      <p:sp>
        <p:nvSpPr>
          <p:cNvPr id="4" name="Slide Number Placeholder 3"/>
          <p:cNvSpPr>
            <a:spLocks noGrp="1"/>
          </p:cNvSpPr>
          <p:nvPr>
            <p:ph type="sldNum" sz="quarter" idx="12"/>
          </p:nvPr>
        </p:nvSpPr>
        <p:spPr/>
        <p:txBody>
          <a:bodyPr/>
          <a:lstStyle/>
          <a:p>
            <a:fld id="{485AF905-87A3-47F5-A7DA-2607F4C9EBCC}" type="slidenum">
              <a:rPr lang="en-PH" smtClean="0"/>
              <a:pPr/>
              <a:t>13</a:t>
            </a:fld>
            <a:endParaRPr lang="en-PH"/>
          </a:p>
        </p:txBody>
      </p:sp>
    </p:spTree>
    <p:extLst>
      <p:ext uri="{BB962C8B-B14F-4D97-AF65-F5344CB8AC3E}">
        <p14:creationId xmlns:p14="http://schemas.microsoft.com/office/powerpoint/2010/main" val="2089842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nvestment.jpg"/>
          <p:cNvPicPr>
            <a:picLocks noGrp="1" noChangeAspect="1"/>
          </p:cNvPicPr>
          <p:nvPr>
            <p:ph idx="1"/>
          </p:nvPr>
        </p:nvPicPr>
        <p:blipFill>
          <a:blip r:embed="rId2"/>
          <a:stretch>
            <a:fillRect/>
          </a:stretch>
        </p:blipFill>
        <p:spPr>
          <a:xfrm>
            <a:off x="727517" y="1090596"/>
            <a:ext cx="7688966" cy="561500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itle 1"/>
          <p:cNvSpPr txBox="1">
            <a:spLocks/>
          </p:cNvSpPr>
          <p:nvPr/>
        </p:nvSpPr>
        <p:spPr>
          <a:xfrm>
            <a:off x="952500" y="0"/>
            <a:ext cx="7239000" cy="914400"/>
          </a:xfrm>
          <a:prstGeom prst="rect">
            <a:avLst/>
          </a:prstGeom>
        </p:spPr>
        <p:txBody>
          <a:bodyPr vert="horz" anchor="ctr">
            <a:normAutofit fontScale="97500"/>
            <a:scene3d>
              <a:camera prst="orthographicFront"/>
              <a:lightRig rig="soft" dir="t">
                <a:rot lat="0" lon="0" rev="15600000"/>
              </a:lightRig>
            </a:scene3d>
            <a:sp3d extrusionH="57150" prstMaterial="softEdge">
              <a:bevelT w="254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3200" dirty="0">
                <a:solidFill>
                  <a:schemeClr val="bg1"/>
                </a:solidFill>
                <a:effectLst>
                  <a:outerShdw blurRad="38100" dist="38100" dir="2700000" algn="tl">
                    <a:srgbClr val="000000">
                      <a:alpha val="43137"/>
                    </a:srgbClr>
                  </a:outerShdw>
                </a:effectLst>
                <a:latin typeface="Tw Cen MT" pitchFamily="34" charset="0"/>
                <a:cs typeface="Arial" pitchFamily="34" charset="0"/>
              </a:rPr>
              <a:t>INVESTMENT OPPORTUNITIES</a:t>
            </a:r>
          </a:p>
        </p:txBody>
      </p:sp>
      <p:sp>
        <p:nvSpPr>
          <p:cNvPr id="6" name="Slide Number Placeholder 5"/>
          <p:cNvSpPr>
            <a:spLocks noGrp="1"/>
          </p:cNvSpPr>
          <p:nvPr>
            <p:ph type="sldNum" sz="quarter" idx="12"/>
          </p:nvPr>
        </p:nvSpPr>
        <p:spPr/>
        <p:txBody>
          <a:bodyPr/>
          <a:lstStyle/>
          <a:p>
            <a:fld id="{485AF905-87A3-47F5-A7DA-2607F4C9EBCC}" type="slidenum">
              <a:rPr lang="en-PH" smtClean="0"/>
              <a:pPr/>
              <a:t>14</a:t>
            </a:fld>
            <a:endParaRPr lang="en-PH"/>
          </a:p>
        </p:txBody>
      </p:sp>
    </p:spTree>
    <p:extLst>
      <p:ext uri="{BB962C8B-B14F-4D97-AF65-F5344CB8AC3E}">
        <p14:creationId xmlns:p14="http://schemas.microsoft.com/office/powerpoint/2010/main" val="549227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066800"/>
            <a:ext cx="8153400" cy="1686616"/>
          </a:xfrm>
          <a:prstGeom prst="rect">
            <a:avLst/>
          </a:prstGeom>
        </p:spPr>
        <p:txBody>
          <a:bodyPr wrap="square">
            <a:spAutoFit/>
          </a:bodyPr>
          <a:lstStyle/>
          <a:p>
            <a:pPr marL="631825" lvl="0" indent="-631825" eaLnBrk="0" fontAlgn="base" hangingPunct="0">
              <a:lnSpc>
                <a:spcPct val="150000"/>
              </a:lnSpc>
              <a:spcBef>
                <a:spcPct val="40000"/>
              </a:spcBef>
              <a:spcAft>
                <a:spcPct val="0"/>
              </a:spcAft>
              <a:buFontTx/>
              <a:buChar char="•"/>
              <a:defRPr/>
            </a:pPr>
            <a:endParaRPr lang="en-US" sz="2000" b="1" kern="0" dirty="0">
              <a:latin typeface="Arial" pitchFamily="34" charset="0"/>
              <a:cs typeface="Arial" pitchFamily="34" charset="0"/>
            </a:endParaRPr>
          </a:p>
          <a:p>
            <a:pPr marL="1539875" lvl="0" indent="-503238" algn="just" eaLnBrk="0" fontAlgn="base" hangingPunct="0">
              <a:lnSpc>
                <a:spcPct val="150000"/>
              </a:lnSpc>
              <a:spcBef>
                <a:spcPct val="40000"/>
              </a:spcBef>
              <a:spcAft>
                <a:spcPct val="0"/>
              </a:spcAft>
              <a:buFont typeface="Wingdings" pitchFamily="2" charset="2"/>
              <a:buChar char="Ø"/>
              <a:defRPr/>
            </a:pPr>
            <a:endParaRPr lang="en-US" sz="2400" b="1" kern="0" dirty="0">
              <a:latin typeface="Arial" pitchFamily="34" charset="0"/>
              <a:cs typeface="Arial" pitchFamily="34" charset="0"/>
            </a:endParaRPr>
          </a:p>
          <a:p>
            <a:pPr marL="1539875" lvl="0" indent="-503238" algn="just" eaLnBrk="0" fontAlgn="base" hangingPunct="0">
              <a:spcBef>
                <a:spcPct val="40000"/>
              </a:spcBef>
              <a:spcAft>
                <a:spcPct val="0"/>
              </a:spcAft>
              <a:defRPr/>
            </a:pPr>
            <a:endParaRPr lang="en-US" sz="2000" b="1" kern="0" dirty="0">
              <a:latin typeface="Arial" pitchFamily="34" charset="0"/>
              <a:cs typeface="Arial" pitchFamily="34" charset="0"/>
            </a:endParaRPr>
          </a:p>
        </p:txBody>
      </p:sp>
      <p:sp>
        <p:nvSpPr>
          <p:cNvPr id="8" name="Rectangle 7"/>
          <p:cNvSpPr/>
          <p:nvPr/>
        </p:nvSpPr>
        <p:spPr>
          <a:xfrm>
            <a:off x="1431525" y="971490"/>
            <a:ext cx="6280950" cy="400110"/>
          </a:xfrm>
          <a:prstGeom prst="rect">
            <a:avLst/>
          </a:prstGeom>
        </p:spPr>
        <p:txBody>
          <a:bodyPr wrap="none">
            <a:spAutoFit/>
          </a:bodyPr>
          <a:lstStyle/>
          <a:p>
            <a:r>
              <a:rPr lang="en-US" sz="2000" b="1" dirty="0">
                <a:solidFill>
                  <a:srgbClr val="0070C0"/>
                </a:solidFill>
                <a:latin typeface="Calibri" pitchFamily="34" charset="0"/>
                <a:cs typeface="Times New Roman" pitchFamily="18" charset="0"/>
              </a:rPr>
              <a:t>A. Hydel Projects – Feasibility Studies Completed Projects</a:t>
            </a:r>
          </a:p>
        </p:txBody>
      </p:sp>
      <p:graphicFrame>
        <p:nvGraphicFramePr>
          <p:cNvPr id="12" name="Table 11"/>
          <p:cNvGraphicFramePr>
            <a:graphicFrameLocks noGrp="1"/>
          </p:cNvGraphicFramePr>
          <p:nvPr>
            <p:extLst>
              <p:ext uri="{D42A27DB-BD31-4B8C-83A1-F6EECF244321}">
                <p14:modId xmlns:p14="http://schemas.microsoft.com/office/powerpoint/2010/main" val="2318520438"/>
              </p:ext>
            </p:extLst>
          </p:nvPr>
        </p:nvGraphicFramePr>
        <p:xfrm>
          <a:off x="400049" y="1371600"/>
          <a:ext cx="8343902" cy="4404360"/>
        </p:xfrm>
        <a:graphic>
          <a:graphicData uri="http://schemas.openxmlformats.org/drawingml/2006/table">
            <a:tbl>
              <a:tblPr firstRow="1">
                <a:tableStyleId>{08FB837D-C827-4EFA-A057-4D05807E0F7C}</a:tableStyleId>
              </a:tblPr>
              <a:tblGrid>
                <a:gridCol w="781823">
                  <a:extLst>
                    <a:ext uri="{9D8B030D-6E8A-4147-A177-3AD203B41FA5}">
                      <a16:colId xmlns:a16="http://schemas.microsoft.com/office/drawing/2014/main" val="20000"/>
                    </a:ext>
                  </a:extLst>
                </a:gridCol>
                <a:gridCol w="2666069">
                  <a:extLst>
                    <a:ext uri="{9D8B030D-6E8A-4147-A177-3AD203B41FA5}">
                      <a16:colId xmlns:a16="http://schemas.microsoft.com/office/drawing/2014/main" val="20001"/>
                    </a:ext>
                  </a:extLst>
                </a:gridCol>
                <a:gridCol w="1241242">
                  <a:extLst>
                    <a:ext uri="{9D8B030D-6E8A-4147-A177-3AD203B41FA5}">
                      <a16:colId xmlns:a16="http://schemas.microsoft.com/office/drawing/2014/main" val="20002"/>
                    </a:ext>
                  </a:extLst>
                </a:gridCol>
                <a:gridCol w="1241242">
                  <a:extLst>
                    <a:ext uri="{9D8B030D-6E8A-4147-A177-3AD203B41FA5}">
                      <a16:colId xmlns:a16="http://schemas.microsoft.com/office/drawing/2014/main" val="20003"/>
                    </a:ext>
                  </a:extLst>
                </a:gridCol>
                <a:gridCol w="1172284">
                  <a:extLst>
                    <a:ext uri="{9D8B030D-6E8A-4147-A177-3AD203B41FA5}">
                      <a16:colId xmlns:a16="http://schemas.microsoft.com/office/drawing/2014/main" val="20004"/>
                    </a:ext>
                  </a:extLst>
                </a:gridCol>
                <a:gridCol w="1241242">
                  <a:extLst>
                    <a:ext uri="{9D8B030D-6E8A-4147-A177-3AD203B41FA5}">
                      <a16:colId xmlns:a16="http://schemas.microsoft.com/office/drawing/2014/main" val="20005"/>
                    </a:ext>
                  </a:extLst>
                </a:gridCol>
              </a:tblGrid>
              <a:tr h="518160">
                <a:tc>
                  <a:txBody>
                    <a:bodyPr/>
                    <a:lstStyle/>
                    <a:p>
                      <a:pPr algn="ctr" rtl="0" fontAlgn="ctr"/>
                      <a:r>
                        <a:rPr lang="en-US" sz="1600" u="none" strike="noStrike" dirty="0">
                          <a:effectLst/>
                        </a:rPr>
                        <a:t>S. No.</a:t>
                      </a:r>
                      <a:endParaRPr lang="en-US" sz="1600" b="1" i="0" u="none" strike="noStrike" dirty="0">
                        <a:solidFill>
                          <a:srgbClr val="002060"/>
                        </a:solidFill>
                        <a:effectLst/>
                        <a:latin typeface="Arial" panose="020B0604020202020204" pitchFamily="34" charset="0"/>
                      </a:endParaRPr>
                    </a:p>
                  </a:txBody>
                  <a:tcPr marL="4794" marR="4794" marT="4794" marB="0" anchor="ctr"/>
                </a:tc>
                <a:tc>
                  <a:txBody>
                    <a:bodyPr/>
                    <a:lstStyle/>
                    <a:p>
                      <a:pPr algn="ctr" rtl="0" fontAlgn="ctr"/>
                      <a:r>
                        <a:rPr lang="en-US" sz="1600" u="none" strike="noStrike" dirty="0">
                          <a:effectLst/>
                        </a:rPr>
                        <a:t>Name of Scheme</a:t>
                      </a:r>
                      <a:endParaRPr lang="en-US" sz="1600" b="1" i="0" u="none" strike="noStrike" dirty="0">
                        <a:solidFill>
                          <a:srgbClr val="002060"/>
                        </a:solidFill>
                        <a:effectLst/>
                        <a:latin typeface="Arial" panose="020B0604020202020204" pitchFamily="34" charset="0"/>
                      </a:endParaRPr>
                    </a:p>
                  </a:txBody>
                  <a:tcPr marL="4794" marR="4794" marT="4794" marB="0" anchor="ctr"/>
                </a:tc>
                <a:tc>
                  <a:txBody>
                    <a:bodyPr/>
                    <a:lstStyle/>
                    <a:p>
                      <a:pPr algn="ctr" rtl="0" fontAlgn="ctr"/>
                      <a:r>
                        <a:rPr lang="en-US" sz="1600" u="none" strike="noStrike" dirty="0">
                          <a:effectLst/>
                        </a:rPr>
                        <a:t>Location</a:t>
                      </a:r>
                      <a:endParaRPr lang="en-US" sz="1600" b="1" i="0" u="none" strike="noStrike" dirty="0">
                        <a:solidFill>
                          <a:srgbClr val="002060"/>
                        </a:solidFill>
                        <a:effectLst/>
                        <a:latin typeface="Arial" panose="020B0604020202020204" pitchFamily="34" charset="0"/>
                      </a:endParaRPr>
                    </a:p>
                  </a:txBody>
                  <a:tcPr marL="4794" marR="4794" marT="4794" marB="0" anchor="ctr"/>
                </a:tc>
                <a:tc>
                  <a:txBody>
                    <a:bodyPr/>
                    <a:lstStyle/>
                    <a:p>
                      <a:pPr algn="ctr" rtl="0" fontAlgn="ctr"/>
                      <a:r>
                        <a:rPr lang="en-US" sz="1600" u="none" strike="noStrike" dirty="0">
                          <a:effectLst/>
                        </a:rPr>
                        <a:t>Capacity</a:t>
                      </a:r>
                      <a:r>
                        <a:rPr lang="en-US" sz="1600" u="none" strike="noStrike" baseline="0" dirty="0">
                          <a:effectLst/>
                        </a:rPr>
                        <a:t> (</a:t>
                      </a:r>
                      <a:r>
                        <a:rPr kumimoji="0" lang="en-US" sz="1600" u="none" strike="noStrike" kern="1200" dirty="0">
                          <a:effectLst/>
                        </a:rPr>
                        <a:t>MW)</a:t>
                      </a:r>
                      <a:endParaRPr kumimoji="0" lang="en-US" sz="1600" b="1" u="none" strike="noStrike" kern="1200" dirty="0">
                        <a:solidFill>
                          <a:schemeClr val="lt1"/>
                        </a:solidFill>
                        <a:effectLst/>
                        <a:latin typeface="+mn-lt"/>
                        <a:ea typeface="+mn-ea"/>
                        <a:cs typeface="+mn-cs"/>
                      </a:endParaRPr>
                    </a:p>
                  </a:txBody>
                  <a:tcPr marL="4794" marR="4794" marT="4794" marB="0" anchor="ctr"/>
                </a:tc>
                <a:tc>
                  <a:txBody>
                    <a:bodyPr/>
                    <a:lstStyle/>
                    <a:p>
                      <a:pPr algn="ctr" rtl="0" fontAlgn="ctr"/>
                      <a:r>
                        <a:rPr kumimoji="0" lang="en-US" sz="1600" u="none" strike="noStrike" kern="1200" dirty="0">
                          <a:effectLst/>
                        </a:rPr>
                        <a:t>Energy</a:t>
                      </a:r>
                    </a:p>
                    <a:p>
                      <a:pPr algn="ctr" rtl="0" fontAlgn="ctr"/>
                      <a:r>
                        <a:rPr kumimoji="0" lang="en-US" sz="1600" u="none" strike="noStrike" kern="1200" dirty="0">
                          <a:effectLst/>
                        </a:rPr>
                        <a:t>(</a:t>
                      </a:r>
                      <a:r>
                        <a:rPr kumimoji="0" lang="en-US" sz="1600" u="none" strike="noStrike" kern="1200" dirty="0" err="1">
                          <a:effectLst/>
                        </a:rPr>
                        <a:t>GWh</a:t>
                      </a:r>
                      <a:r>
                        <a:rPr kumimoji="0" lang="en-US" sz="1600" u="none" strike="noStrike" kern="1200" dirty="0">
                          <a:effectLst/>
                        </a:rPr>
                        <a:t>/a)</a:t>
                      </a:r>
                      <a:endParaRPr kumimoji="0" lang="en-US" sz="1600" b="1" u="none" strike="noStrike" kern="1200" dirty="0">
                        <a:solidFill>
                          <a:schemeClr val="lt1"/>
                        </a:solidFill>
                        <a:effectLst/>
                        <a:latin typeface="+mn-lt"/>
                        <a:ea typeface="+mn-ea"/>
                        <a:cs typeface="+mn-cs"/>
                      </a:endParaRPr>
                    </a:p>
                  </a:txBody>
                  <a:tcPr marL="4794" marR="4794" marT="4794" marB="0" anchor="ctr"/>
                </a:tc>
                <a:tc>
                  <a:txBody>
                    <a:bodyPr/>
                    <a:lstStyle/>
                    <a:p>
                      <a:pPr algn="ctr" rtl="0" fontAlgn="ctr"/>
                      <a:r>
                        <a:rPr kumimoji="0" lang="en-US" sz="1600" u="none" strike="noStrike" kern="1200" dirty="0">
                          <a:effectLst/>
                        </a:rPr>
                        <a:t>Estimated Cost </a:t>
                      </a:r>
                    </a:p>
                    <a:p>
                      <a:pPr algn="ctr" rtl="0" fontAlgn="ctr"/>
                      <a:r>
                        <a:rPr kumimoji="0" lang="en-US" sz="1600" u="none" strike="noStrike" kern="1200" dirty="0">
                          <a:effectLst/>
                        </a:rPr>
                        <a:t>(M US$)</a:t>
                      </a:r>
                      <a:endParaRPr kumimoji="0" lang="en-US" sz="1600" b="1" u="none" strike="noStrike" kern="1200" dirty="0">
                        <a:solidFill>
                          <a:schemeClr val="lt1"/>
                        </a:solidFill>
                        <a:effectLst/>
                        <a:latin typeface="+mn-lt"/>
                        <a:ea typeface="+mn-ea"/>
                        <a:cs typeface="+mn-cs"/>
                      </a:endParaRPr>
                    </a:p>
                  </a:txBody>
                  <a:tcPr marL="4794" marR="4794" marT="4794" marB="0" anchor="ctr"/>
                </a:tc>
                <a:extLst>
                  <a:ext uri="{0D108BD9-81ED-4DB2-BD59-A6C34878D82A}">
                    <a16:rowId xmlns:a16="http://schemas.microsoft.com/office/drawing/2014/main" val="10000"/>
                  </a:ext>
                </a:extLst>
              </a:tr>
              <a:tr h="330486">
                <a:tc>
                  <a:txBody>
                    <a:bodyPr/>
                    <a:lstStyle/>
                    <a:p>
                      <a:pPr algn="ctr" rtl="0" fontAlgn="ctr"/>
                      <a:r>
                        <a:rPr lang="en-US" sz="1600" u="none" strike="noStrike" dirty="0">
                          <a:effectLst/>
                        </a:rPr>
                        <a:t>1</a:t>
                      </a:r>
                      <a:endParaRPr lang="en-US" sz="1600" b="0" i="0" u="none" strike="noStrike" dirty="0">
                        <a:solidFill>
                          <a:srgbClr val="002060"/>
                        </a:solidFill>
                        <a:effectLst/>
                        <a:latin typeface="Arial" panose="020B0604020202020204" pitchFamily="34" charset="0"/>
                      </a:endParaRPr>
                    </a:p>
                  </a:txBody>
                  <a:tcPr marL="4794" marR="4794" marT="4794"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u="none" strike="noStrike" dirty="0">
                          <a:effectLst/>
                        </a:rPr>
                        <a:t> Lower Palas HPP</a:t>
                      </a:r>
                      <a:endParaRPr kumimoji="0" lang="en-US" sz="1600" b="1" u="sng" strike="noStrike" kern="1200" dirty="0">
                        <a:solidFill>
                          <a:srgbClr val="002060"/>
                        </a:solidFill>
                        <a:effectLst/>
                        <a:latin typeface="+mn-lt"/>
                        <a:ea typeface="+mn-ea"/>
                        <a:cs typeface="+mn-cs"/>
                      </a:endParaRPr>
                    </a:p>
                  </a:txBody>
                  <a:tcPr marL="4794" marR="4794" marT="4794" marB="0" anchor="ctr"/>
                </a:tc>
                <a:tc>
                  <a:txBody>
                    <a:bodyPr/>
                    <a:lstStyle/>
                    <a:p>
                      <a:pPr algn="ctr" rtl="0" fontAlgn="ctr"/>
                      <a:r>
                        <a:rPr lang="en-US" sz="1600" u="none" strike="noStrike" dirty="0">
                          <a:effectLst/>
                          <a:latin typeface="+mn-lt"/>
                        </a:rPr>
                        <a:t>Kohistan</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665</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2,590</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1,104.51</a:t>
                      </a:r>
                      <a:endParaRPr lang="en-US" sz="1600" b="0" i="0" u="none" strike="noStrike" dirty="0">
                        <a:solidFill>
                          <a:srgbClr val="002060"/>
                        </a:solidFill>
                        <a:effectLst/>
                        <a:latin typeface="+mn-lt"/>
                        <a:cs typeface="Arial" panose="020B0604020202020204" pitchFamily="34" charset="0"/>
                      </a:endParaRPr>
                    </a:p>
                  </a:txBody>
                  <a:tcPr marL="4794" marR="4794" marT="4794" marB="0" anchor="ctr"/>
                </a:tc>
                <a:extLst>
                  <a:ext uri="{0D108BD9-81ED-4DB2-BD59-A6C34878D82A}">
                    <a16:rowId xmlns:a16="http://schemas.microsoft.com/office/drawing/2014/main" val="10001"/>
                  </a:ext>
                </a:extLst>
              </a:tr>
              <a:tr h="304800">
                <a:tc>
                  <a:txBody>
                    <a:bodyPr/>
                    <a:lstStyle/>
                    <a:p>
                      <a:pPr algn="ctr" rtl="0" fontAlgn="ctr"/>
                      <a:r>
                        <a:rPr lang="en-US" sz="1600" b="0" i="0" u="none" strike="noStrike" dirty="0">
                          <a:solidFill>
                            <a:schemeClr val="dk1"/>
                          </a:solidFill>
                          <a:effectLst/>
                          <a:latin typeface="+mn-lt"/>
                        </a:rPr>
                        <a:t>2</a:t>
                      </a:r>
                      <a:endParaRPr lang="en-US" sz="1600" b="0" i="0" u="none" strike="noStrike" dirty="0">
                        <a:solidFill>
                          <a:srgbClr val="002060"/>
                        </a:solidFill>
                        <a:effectLst/>
                        <a:latin typeface="Arial" panose="020B0604020202020204" pitchFamily="34" charset="0"/>
                      </a:endParaRPr>
                    </a:p>
                  </a:txBody>
                  <a:tcPr marL="4794" marR="4794" marT="4794" marB="0" anchor="ctr"/>
                </a:tc>
                <a:tc>
                  <a:txBody>
                    <a:bodyPr/>
                    <a:lstStyle/>
                    <a:p>
                      <a:pPr algn="l" rtl="0" fontAlgn="ctr"/>
                      <a:r>
                        <a:rPr lang="en-US" sz="1600" b="1" u="none" strike="noStrike" dirty="0">
                          <a:effectLst/>
                        </a:rPr>
                        <a:t> Naran HPP</a:t>
                      </a:r>
                      <a:endParaRPr lang="en-US" sz="1600" b="1" i="0" u="none" strike="noStrike" dirty="0">
                        <a:solidFill>
                          <a:srgbClr val="002060"/>
                        </a:solidFill>
                        <a:effectLst/>
                        <a:latin typeface="Arial" panose="020B0604020202020204" pitchFamily="34" charset="0"/>
                      </a:endParaRPr>
                    </a:p>
                  </a:txBody>
                  <a:tcPr marL="4794" marR="4794" marT="4794" marB="0" anchor="ctr"/>
                </a:tc>
                <a:tc>
                  <a:txBody>
                    <a:bodyPr/>
                    <a:lstStyle/>
                    <a:p>
                      <a:pPr algn="ctr" rtl="0" fontAlgn="ctr"/>
                      <a:r>
                        <a:rPr lang="en-US" sz="1600" u="none" strike="noStrike" dirty="0">
                          <a:effectLst/>
                          <a:latin typeface="+mn-lt"/>
                        </a:rPr>
                        <a:t>Mansehra</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188</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705.46</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440</a:t>
                      </a:r>
                      <a:endParaRPr lang="en-US" sz="1600" b="0" i="0" u="none" strike="noStrike" dirty="0">
                        <a:solidFill>
                          <a:srgbClr val="002060"/>
                        </a:solidFill>
                        <a:effectLst/>
                        <a:latin typeface="+mn-lt"/>
                      </a:endParaRPr>
                    </a:p>
                  </a:txBody>
                  <a:tcPr marL="4794" marR="4794" marT="4794" marB="0" anchor="ctr"/>
                </a:tc>
                <a:extLst>
                  <a:ext uri="{0D108BD9-81ED-4DB2-BD59-A6C34878D82A}">
                    <a16:rowId xmlns:a16="http://schemas.microsoft.com/office/drawing/2014/main" val="10003"/>
                  </a:ext>
                </a:extLst>
              </a:tr>
              <a:tr h="304800">
                <a:tc>
                  <a:txBody>
                    <a:bodyPr/>
                    <a:lstStyle/>
                    <a:p>
                      <a:pPr algn="ctr" rtl="0" fontAlgn="ctr"/>
                      <a:r>
                        <a:rPr lang="en-US" sz="1600" u="none" strike="noStrike" dirty="0">
                          <a:effectLst/>
                        </a:rPr>
                        <a:t>3</a:t>
                      </a:r>
                      <a:endParaRPr lang="en-US" sz="1600" b="0" i="0" u="none" strike="noStrike" dirty="0">
                        <a:solidFill>
                          <a:srgbClr val="002060"/>
                        </a:solidFill>
                        <a:effectLst/>
                        <a:latin typeface="Arial" panose="020B0604020202020204" pitchFamily="34" charset="0"/>
                      </a:endParaRPr>
                    </a:p>
                  </a:txBody>
                  <a:tcPr marL="4794" marR="4794" marT="4794" marB="0" anchor="ctr"/>
                </a:tc>
                <a:tc>
                  <a:txBody>
                    <a:bodyPr/>
                    <a:lstStyle/>
                    <a:p>
                      <a:pPr algn="l" rtl="0" fontAlgn="ctr"/>
                      <a:r>
                        <a:rPr lang="en-US" sz="1600" b="1" u="none" strike="noStrike" dirty="0">
                          <a:effectLst/>
                        </a:rPr>
                        <a:t> Bata </a:t>
                      </a:r>
                      <a:r>
                        <a:rPr lang="en-US" sz="1600" b="1" u="none" strike="noStrike" dirty="0" err="1">
                          <a:effectLst/>
                        </a:rPr>
                        <a:t>Kundi</a:t>
                      </a:r>
                      <a:r>
                        <a:rPr lang="en-US" sz="1600" b="1" u="none" strike="noStrike" baseline="0" dirty="0">
                          <a:effectLst/>
                        </a:rPr>
                        <a:t> HPP</a:t>
                      </a:r>
                      <a:endParaRPr lang="en-US" sz="1600" b="1" i="0" u="none" strike="noStrike" dirty="0">
                        <a:solidFill>
                          <a:srgbClr val="002060"/>
                        </a:solidFill>
                        <a:effectLst/>
                        <a:latin typeface="Arial" panose="020B0604020202020204" pitchFamily="34" charset="0"/>
                      </a:endParaRPr>
                    </a:p>
                  </a:txBody>
                  <a:tcPr marL="4794" marR="4794" marT="4794" marB="0" anchor="ctr"/>
                </a:tc>
                <a:tc>
                  <a:txBody>
                    <a:bodyPr/>
                    <a:lstStyle/>
                    <a:p>
                      <a:pPr algn="ctr" rtl="0" fontAlgn="ctr"/>
                      <a:r>
                        <a:rPr lang="en-US" sz="1600" u="none" strike="noStrike" dirty="0">
                          <a:effectLst/>
                          <a:latin typeface="+mn-lt"/>
                        </a:rPr>
                        <a:t>Mansehra</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96</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368.7</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190</a:t>
                      </a:r>
                      <a:endParaRPr lang="en-US" sz="1600" b="0" i="0" u="none" strike="noStrike" dirty="0">
                        <a:solidFill>
                          <a:srgbClr val="002060"/>
                        </a:solidFill>
                        <a:effectLst/>
                        <a:latin typeface="+mn-lt"/>
                      </a:endParaRPr>
                    </a:p>
                  </a:txBody>
                  <a:tcPr marL="4794" marR="4794" marT="4794" marB="0" anchor="ctr"/>
                </a:tc>
                <a:extLst>
                  <a:ext uri="{0D108BD9-81ED-4DB2-BD59-A6C34878D82A}">
                    <a16:rowId xmlns:a16="http://schemas.microsoft.com/office/drawing/2014/main" val="10004"/>
                  </a:ext>
                </a:extLst>
              </a:tr>
              <a:tr h="381000">
                <a:tc>
                  <a:txBody>
                    <a:bodyPr/>
                    <a:lstStyle/>
                    <a:p>
                      <a:pPr algn="ctr" rtl="0" fontAlgn="ctr"/>
                      <a:r>
                        <a:rPr lang="en-US" sz="1600" u="none" strike="noStrike" dirty="0">
                          <a:effectLst/>
                        </a:rPr>
                        <a:t>4</a:t>
                      </a:r>
                      <a:endParaRPr lang="en-US" sz="1600" b="0" i="0" u="none" strike="noStrike" dirty="0">
                        <a:solidFill>
                          <a:srgbClr val="002060"/>
                        </a:solidFill>
                        <a:effectLst/>
                        <a:latin typeface="Calibri" panose="020F0502020204030204" pitchFamily="34" charset="0"/>
                      </a:endParaRPr>
                    </a:p>
                  </a:txBody>
                  <a:tcPr marL="4794" marR="4794" marT="4794" marB="0" anchor="ctr"/>
                </a:tc>
                <a:tc>
                  <a:txBody>
                    <a:bodyPr/>
                    <a:lstStyle/>
                    <a:p>
                      <a:pPr algn="l" rtl="0" fontAlgn="ctr"/>
                      <a:r>
                        <a:rPr lang="en-US" sz="1600" b="1" u="none" strike="noStrike" dirty="0">
                          <a:effectLst/>
                        </a:rPr>
                        <a:t> Ghorband </a:t>
                      </a:r>
                      <a:r>
                        <a:rPr lang="en-US" sz="1600" b="1" u="none" strike="noStrike" dirty="0" err="1">
                          <a:effectLst/>
                        </a:rPr>
                        <a:t>Khwar</a:t>
                      </a:r>
                      <a:r>
                        <a:rPr lang="en-US" sz="1600" b="1" u="none" strike="noStrike" dirty="0">
                          <a:effectLst/>
                        </a:rPr>
                        <a:t> HPP</a:t>
                      </a:r>
                      <a:endParaRPr lang="en-US" sz="1600" b="1" i="0" u="none" strike="noStrike" dirty="0">
                        <a:solidFill>
                          <a:srgbClr val="002060"/>
                        </a:solidFill>
                        <a:effectLst/>
                        <a:latin typeface="Arial" panose="020B0604020202020204" pitchFamily="34" charset="0"/>
                      </a:endParaRPr>
                    </a:p>
                  </a:txBody>
                  <a:tcPr marL="4794" marR="4794" marT="4794" marB="0" anchor="ctr"/>
                </a:tc>
                <a:tc>
                  <a:txBody>
                    <a:bodyPr/>
                    <a:lstStyle/>
                    <a:p>
                      <a:pPr algn="ctr" rtl="0" fontAlgn="ctr"/>
                      <a:r>
                        <a:rPr lang="en-US" sz="1600" u="none" strike="noStrike" dirty="0" err="1">
                          <a:effectLst/>
                          <a:latin typeface="+mn-lt"/>
                        </a:rPr>
                        <a:t>Shangla</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20.6</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111.4</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a:effectLst/>
                          <a:latin typeface="+mn-lt"/>
                        </a:rPr>
                        <a:t>74</a:t>
                      </a:r>
                      <a:endParaRPr lang="en-US" sz="1600" b="0" i="0" u="none" strike="noStrike">
                        <a:solidFill>
                          <a:srgbClr val="002060"/>
                        </a:solidFill>
                        <a:effectLst/>
                        <a:latin typeface="+mn-lt"/>
                      </a:endParaRPr>
                    </a:p>
                  </a:txBody>
                  <a:tcPr marL="4794" marR="4794" marT="4794" marB="0" anchor="ctr"/>
                </a:tc>
                <a:extLst>
                  <a:ext uri="{0D108BD9-81ED-4DB2-BD59-A6C34878D82A}">
                    <a16:rowId xmlns:a16="http://schemas.microsoft.com/office/drawing/2014/main" val="10005"/>
                  </a:ext>
                </a:extLst>
              </a:tr>
              <a:tr h="381000">
                <a:tc>
                  <a:txBody>
                    <a:bodyPr/>
                    <a:lstStyle/>
                    <a:p>
                      <a:pPr algn="ctr" rtl="0" fontAlgn="ctr"/>
                      <a:r>
                        <a:rPr lang="en-US" sz="1600" u="none" strike="noStrike" dirty="0">
                          <a:effectLst/>
                        </a:rPr>
                        <a:t>5</a:t>
                      </a:r>
                      <a:endParaRPr lang="en-US" sz="1600" b="0" i="0" u="none" strike="noStrike" dirty="0">
                        <a:solidFill>
                          <a:srgbClr val="002060"/>
                        </a:solidFill>
                        <a:effectLst/>
                        <a:latin typeface="Arial" panose="020B0604020202020204" pitchFamily="34" charset="0"/>
                      </a:endParaRPr>
                    </a:p>
                  </a:txBody>
                  <a:tcPr marL="4794" marR="4794" marT="4794" marB="0" anchor="ctr"/>
                </a:tc>
                <a:tc>
                  <a:txBody>
                    <a:bodyPr/>
                    <a:lstStyle/>
                    <a:p>
                      <a:pPr algn="l" rtl="0" fontAlgn="ctr"/>
                      <a:r>
                        <a:rPr lang="en-US" sz="1600" b="1" u="none" strike="noStrike" dirty="0">
                          <a:effectLst/>
                        </a:rPr>
                        <a:t> Nandihar </a:t>
                      </a:r>
                      <a:r>
                        <a:rPr lang="en-US" sz="1600" b="1" u="none" strike="noStrike" dirty="0" err="1">
                          <a:effectLst/>
                        </a:rPr>
                        <a:t>Khwar</a:t>
                      </a:r>
                      <a:r>
                        <a:rPr lang="en-US" sz="1600" b="1" u="none" strike="noStrike" dirty="0">
                          <a:effectLst/>
                        </a:rPr>
                        <a:t> HPP</a:t>
                      </a:r>
                      <a:endParaRPr lang="en-US" sz="1600" b="1" i="0" u="none" strike="noStrike" dirty="0">
                        <a:solidFill>
                          <a:srgbClr val="002060"/>
                        </a:solidFill>
                        <a:effectLst/>
                        <a:latin typeface="Arial" panose="020B0604020202020204" pitchFamily="34" charset="0"/>
                      </a:endParaRPr>
                    </a:p>
                  </a:txBody>
                  <a:tcPr marL="4794" marR="4794" marT="4794" marB="0" anchor="ctr"/>
                </a:tc>
                <a:tc>
                  <a:txBody>
                    <a:bodyPr/>
                    <a:lstStyle/>
                    <a:p>
                      <a:pPr algn="ctr" rtl="0" fontAlgn="ctr"/>
                      <a:r>
                        <a:rPr lang="en-US" sz="1600" u="none" strike="noStrike" dirty="0" err="1">
                          <a:effectLst/>
                          <a:latin typeface="+mn-lt"/>
                        </a:rPr>
                        <a:t>Battagram</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12.3</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69.84</a:t>
                      </a:r>
                      <a:endParaRPr lang="en-US" sz="1600" b="0" i="0" u="none" strike="noStrike" dirty="0">
                        <a:solidFill>
                          <a:srgbClr val="002060"/>
                        </a:solidFill>
                        <a:effectLst/>
                        <a:latin typeface="+mn-lt"/>
                      </a:endParaRPr>
                    </a:p>
                  </a:txBody>
                  <a:tcPr marL="4794" marR="4794" marT="4794" marB="0" anchor="ctr"/>
                </a:tc>
                <a:tc>
                  <a:txBody>
                    <a:bodyPr/>
                    <a:lstStyle/>
                    <a:p>
                      <a:pPr algn="ctr" rtl="0" fontAlgn="ctr"/>
                      <a:r>
                        <a:rPr lang="en-US" sz="1600" u="none" strike="noStrike" dirty="0">
                          <a:effectLst/>
                          <a:latin typeface="+mn-lt"/>
                        </a:rPr>
                        <a:t>50</a:t>
                      </a:r>
                      <a:endParaRPr lang="en-US" sz="1600" b="0" i="0" u="none" strike="noStrike" dirty="0">
                        <a:solidFill>
                          <a:srgbClr val="002060"/>
                        </a:solidFill>
                        <a:effectLst/>
                        <a:latin typeface="+mn-lt"/>
                      </a:endParaRPr>
                    </a:p>
                  </a:txBody>
                  <a:tcPr marL="4794" marR="4794" marT="4794" marB="0" anchor="ctr"/>
                </a:tc>
                <a:extLst>
                  <a:ext uri="{0D108BD9-81ED-4DB2-BD59-A6C34878D82A}">
                    <a16:rowId xmlns:a16="http://schemas.microsoft.com/office/drawing/2014/main" val="10006"/>
                  </a:ext>
                </a:extLst>
              </a:tr>
              <a:tr h="304800">
                <a:tc>
                  <a:txBody>
                    <a:bodyPr/>
                    <a:lstStyle/>
                    <a:p>
                      <a:pPr algn="ctr" rtl="0" fontAlgn="ctr"/>
                      <a:r>
                        <a:rPr lang="en-US" sz="1600" u="none" strike="noStrike" dirty="0">
                          <a:effectLst/>
                        </a:rPr>
                        <a:t>6</a:t>
                      </a:r>
                      <a:endParaRPr lang="en-US" sz="1600" b="0" i="0" u="none" strike="noStrike" dirty="0">
                        <a:solidFill>
                          <a:srgbClr val="002060"/>
                        </a:solidFill>
                        <a:effectLst/>
                        <a:latin typeface="Arial" panose="020B0604020202020204" pitchFamily="34" charset="0"/>
                      </a:endParaRPr>
                    </a:p>
                  </a:txBody>
                  <a:tcPr marL="4794" marR="4794" marT="4794" marB="0" anchor="ctr"/>
                </a:tc>
                <a:tc>
                  <a:txBody>
                    <a:bodyPr/>
                    <a:lstStyle/>
                    <a:p>
                      <a:pPr algn="l" rtl="0" fontAlgn="ctr"/>
                      <a:r>
                        <a:rPr lang="en-US" sz="1600" b="1" u="none" strike="noStrike" kern="1200" dirty="0">
                          <a:solidFill>
                            <a:schemeClr val="dk1"/>
                          </a:solidFill>
                          <a:effectLst/>
                          <a:latin typeface="+mn-lt"/>
                          <a:ea typeface="+mn-ea"/>
                          <a:cs typeface="+mn-cs"/>
                        </a:rPr>
                        <a:t>Ghrait- </a:t>
                      </a:r>
                      <a:r>
                        <a:rPr lang="en-US" sz="1600" b="1" u="none" strike="noStrike" kern="1200" dirty="0" err="1">
                          <a:solidFill>
                            <a:schemeClr val="dk1"/>
                          </a:solidFill>
                          <a:effectLst/>
                          <a:latin typeface="+mn-lt"/>
                          <a:ea typeface="+mn-ea"/>
                          <a:cs typeface="+mn-cs"/>
                        </a:rPr>
                        <a:t>Swir</a:t>
                      </a:r>
                      <a:r>
                        <a:rPr lang="en-US" sz="1600" b="1" u="none" strike="noStrike" kern="1200" dirty="0">
                          <a:solidFill>
                            <a:schemeClr val="dk1"/>
                          </a:solidFill>
                          <a:effectLst/>
                          <a:latin typeface="+mn-lt"/>
                          <a:ea typeface="+mn-ea"/>
                          <a:cs typeface="+mn-cs"/>
                        </a:rPr>
                        <a:t> </a:t>
                      </a:r>
                      <a:r>
                        <a:rPr lang="en-US" sz="1600" b="1" u="none" strike="noStrike" kern="1200" dirty="0" err="1">
                          <a:solidFill>
                            <a:schemeClr val="dk1"/>
                          </a:solidFill>
                          <a:effectLst/>
                          <a:latin typeface="+mn-lt"/>
                          <a:ea typeface="+mn-ea"/>
                          <a:cs typeface="+mn-cs"/>
                        </a:rPr>
                        <a:t>Lasht</a:t>
                      </a:r>
                      <a:r>
                        <a:rPr lang="en-US" sz="1600" b="1" u="none" strike="noStrike" kern="1200" dirty="0">
                          <a:solidFill>
                            <a:schemeClr val="dk1"/>
                          </a:solidFill>
                          <a:effectLst/>
                          <a:latin typeface="+mn-lt"/>
                          <a:ea typeface="+mn-ea"/>
                          <a:cs typeface="+mn-cs"/>
                        </a:rPr>
                        <a:t> </a:t>
                      </a:r>
                    </a:p>
                  </a:txBody>
                  <a:tcPr marL="4794" marR="4794" marT="4794" marB="0" anchor="ctr"/>
                </a:tc>
                <a:tc>
                  <a:txBody>
                    <a:bodyPr/>
                    <a:lstStyle/>
                    <a:p>
                      <a:pPr algn="ctr"/>
                      <a:r>
                        <a:rPr lang="en-US" sz="1600" u="none" strike="noStrike" kern="1200" dirty="0">
                          <a:solidFill>
                            <a:schemeClr val="dk1"/>
                          </a:solidFill>
                          <a:effectLst/>
                          <a:latin typeface="+mn-lt"/>
                          <a:ea typeface="+mn-ea"/>
                          <a:cs typeface="+mn-cs"/>
                        </a:rPr>
                        <a:t>Chitral</a:t>
                      </a:r>
                    </a:p>
                  </a:txBody>
                  <a:tcPr marL="4794" marR="4794" marT="4794" marB="0" anchor="ctr"/>
                </a:tc>
                <a:tc>
                  <a:txBody>
                    <a:bodyPr/>
                    <a:lstStyle/>
                    <a:p>
                      <a:pPr algn="ctr" rtl="0" fontAlgn="ctr"/>
                      <a:r>
                        <a:rPr lang="en-US" sz="1600" b="0" i="0" u="none" strike="noStrike" dirty="0">
                          <a:solidFill>
                            <a:srgbClr val="000000"/>
                          </a:solidFill>
                          <a:effectLst/>
                          <a:latin typeface="+mn-lt"/>
                        </a:rPr>
                        <a:t>370</a:t>
                      </a:r>
                    </a:p>
                  </a:txBody>
                  <a:tcPr marL="4794" marR="4794" marT="4794" marB="0" anchor="ctr"/>
                </a:tc>
                <a:tc>
                  <a:txBody>
                    <a:bodyPr/>
                    <a:lstStyle/>
                    <a:p>
                      <a:pPr algn="ctr" rtl="0" fontAlgn="ctr"/>
                      <a:r>
                        <a:rPr lang="en-US" sz="1600" b="0" i="0" u="none" strike="noStrike" dirty="0">
                          <a:solidFill>
                            <a:srgbClr val="000000"/>
                          </a:solidFill>
                          <a:effectLst/>
                          <a:latin typeface="+mn-lt"/>
                        </a:rPr>
                        <a:t>1500</a:t>
                      </a:r>
                    </a:p>
                  </a:txBody>
                  <a:tcPr marL="4794" marR="4794" marT="4794" marB="0" anchor="ctr"/>
                </a:tc>
                <a:tc>
                  <a:txBody>
                    <a:bodyPr/>
                    <a:lstStyle/>
                    <a:p>
                      <a:pPr algn="ctr" rtl="0" fontAlgn="ctr"/>
                      <a:r>
                        <a:rPr lang="en-US" sz="1600" b="0" i="0" u="none" strike="noStrike" dirty="0">
                          <a:solidFill>
                            <a:srgbClr val="000000"/>
                          </a:solidFill>
                          <a:effectLst/>
                          <a:latin typeface="+mn-lt"/>
                        </a:rPr>
                        <a:t>1811</a:t>
                      </a:r>
                    </a:p>
                  </a:txBody>
                  <a:tcPr marL="4794" marR="4794" marT="4794" marB="0" anchor="ctr"/>
                </a:tc>
                <a:extLst>
                  <a:ext uri="{0D108BD9-81ED-4DB2-BD59-A6C34878D82A}">
                    <a16:rowId xmlns:a16="http://schemas.microsoft.com/office/drawing/2014/main" val="3785076820"/>
                  </a:ext>
                </a:extLst>
              </a:tr>
              <a:tr h="381000">
                <a:tc>
                  <a:txBody>
                    <a:bodyPr/>
                    <a:lstStyle/>
                    <a:p>
                      <a:pPr marL="0" algn="ctr" defTabSz="914400" rtl="0" eaLnBrk="1" fontAlgn="ctr" latinLnBrk="0" hangingPunct="1"/>
                      <a:r>
                        <a:rPr lang="en-US" sz="1600" u="none" strike="noStrike" kern="1200" dirty="0">
                          <a:solidFill>
                            <a:schemeClr val="dk1"/>
                          </a:solidFill>
                          <a:effectLst/>
                          <a:latin typeface="+mn-lt"/>
                          <a:ea typeface="+mn-ea"/>
                          <a:cs typeface="+mn-cs"/>
                        </a:rPr>
                        <a:t>7</a:t>
                      </a:r>
                    </a:p>
                  </a:txBody>
                  <a:tcPr marL="4794" marR="4794" marT="4794" marB="0" anchor="ctr"/>
                </a:tc>
                <a:tc>
                  <a:txBody>
                    <a:bodyPr/>
                    <a:lstStyle/>
                    <a:p>
                      <a:pPr algn="l" rtl="0" fontAlgn="ctr"/>
                      <a:r>
                        <a:rPr lang="en-US" sz="1600" b="1" u="none" strike="noStrike" kern="1200" dirty="0">
                          <a:solidFill>
                            <a:schemeClr val="dk1"/>
                          </a:solidFill>
                          <a:effectLst/>
                          <a:latin typeface="+mn-lt"/>
                          <a:ea typeface="+mn-ea"/>
                          <a:cs typeface="+mn-cs"/>
                        </a:rPr>
                        <a:t>Istaru </a:t>
                      </a:r>
                      <a:r>
                        <a:rPr lang="en-US" sz="1600" b="1" u="none" strike="noStrike" kern="1200" dirty="0" err="1">
                          <a:solidFill>
                            <a:schemeClr val="dk1"/>
                          </a:solidFill>
                          <a:effectLst/>
                          <a:latin typeface="+mn-lt"/>
                          <a:ea typeface="+mn-ea"/>
                          <a:cs typeface="+mn-cs"/>
                        </a:rPr>
                        <a:t>Booni</a:t>
                      </a:r>
                      <a:endParaRPr lang="en-US" sz="1600" b="1" u="none" strike="noStrike" kern="1200" dirty="0">
                        <a:solidFill>
                          <a:schemeClr val="dk1"/>
                        </a:solidFill>
                        <a:effectLst/>
                        <a:latin typeface="+mn-lt"/>
                        <a:ea typeface="+mn-ea"/>
                        <a:cs typeface="+mn-cs"/>
                      </a:endParaRPr>
                    </a:p>
                  </a:txBody>
                  <a:tcPr marL="4794" marR="4794" marT="4794" marB="0" anchor="ctr"/>
                </a:tc>
                <a:tc>
                  <a:txBody>
                    <a:bodyPr/>
                    <a:lstStyle/>
                    <a:p>
                      <a:pPr algn="ctr"/>
                      <a:r>
                        <a:rPr lang="en-US" sz="1600" u="none" strike="noStrike" kern="1200" dirty="0">
                          <a:solidFill>
                            <a:schemeClr val="dk1"/>
                          </a:solidFill>
                          <a:effectLst/>
                          <a:latin typeface="+mn-lt"/>
                          <a:ea typeface="+mn-ea"/>
                          <a:cs typeface="+mn-cs"/>
                        </a:rPr>
                        <a:t>Chitral</a:t>
                      </a:r>
                    </a:p>
                  </a:txBody>
                  <a:tcPr marL="4794" marR="4794" marT="4794" marB="0" anchor="ctr"/>
                </a:tc>
                <a:tc>
                  <a:txBody>
                    <a:bodyPr/>
                    <a:lstStyle/>
                    <a:p>
                      <a:pPr algn="ctr" rtl="0" fontAlgn="ctr"/>
                      <a:r>
                        <a:rPr lang="en-US" sz="1600" b="0" i="0" u="none" strike="noStrike" dirty="0">
                          <a:solidFill>
                            <a:srgbClr val="000000"/>
                          </a:solidFill>
                          <a:effectLst/>
                          <a:latin typeface="+mn-lt"/>
                        </a:rPr>
                        <a:t>72</a:t>
                      </a:r>
                    </a:p>
                  </a:txBody>
                  <a:tcPr marL="4794" marR="4794" marT="4794" marB="0" anchor="ctr"/>
                </a:tc>
                <a:tc>
                  <a:txBody>
                    <a:bodyPr/>
                    <a:lstStyle/>
                    <a:p>
                      <a:pPr algn="ctr" rtl="0" fontAlgn="ctr"/>
                      <a:r>
                        <a:rPr lang="en-US" sz="1600" b="0" i="0" u="none" strike="noStrike" dirty="0">
                          <a:solidFill>
                            <a:srgbClr val="000000"/>
                          </a:solidFill>
                          <a:effectLst/>
                          <a:latin typeface="+mn-lt"/>
                        </a:rPr>
                        <a:t>256</a:t>
                      </a:r>
                    </a:p>
                  </a:txBody>
                  <a:tcPr marL="4794" marR="4794" marT="4794" marB="0" anchor="ctr"/>
                </a:tc>
                <a:tc>
                  <a:txBody>
                    <a:bodyPr/>
                    <a:lstStyle/>
                    <a:p>
                      <a:pPr algn="ctr" rtl="0" fontAlgn="ctr"/>
                      <a:r>
                        <a:rPr lang="en-US" sz="1600" b="0" i="0" u="none" strike="noStrike" dirty="0">
                          <a:solidFill>
                            <a:srgbClr val="000000"/>
                          </a:solidFill>
                          <a:effectLst/>
                          <a:latin typeface="+mn-lt"/>
                        </a:rPr>
                        <a:t>276</a:t>
                      </a:r>
                    </a:p>
                  </a:txBody>
                  <a:tcPr marL="4794" marR="4794" marT="4794" marB="0" anchor="ctr"/>
                </a:tc>
                <a:extLst>
                  <a:ext uri="{0D108BD9-81ED-4DB2-BD59-A6C34878D82A}">
                    <a16:rowId xmlns:a16="http://schemas.microsoft.com/office/drawing/2014/main" val="817905224"/>
                  </a:ext>
                </a:extLst>
              </a:tr>
              <a:tr h="381000">
                <a:tc>
                  <a:txBody>
                    <a:bodyPr/>
                    <a:lstStyle/>
                    <a:p>
                      <a:pPr marL="0" algn="ctr" defTabSz="914400" rtl="0" eaLnBrk="1" fontAlgn="ctr" latinLnBrk="0" hangingPunct="1"/>
                      <a:r>
                        <a:rPr lang="en-US" sz="1600" b="0" u="none" strike="noStrike" kern="1200" dirty="0">
                          <a:solidFill>
                            <a:schemeClr val="dk1"/>
                          </a:solidFill>
                          <a:effectLst/>
                          <a:latin typeface="+mn-lt"/>
                          <a:ea typeface="+mn-ea"/>
                          <a:cs typeface="+mn-cs"/>
                        </a:rPr>
                        <a:t>8</a:t>
                      </a:r>
                    </a:p>
                  </a:txBody>
                  <a:tcPr marL="4794" marR="4794" marT="4794" marB="0" anchor="ctr"/>
                </a:tc>
                <a:tc>
                  <a:txBody>
                    <a:bodyPr/>
                    <a:lstStyle/>
                    <a:p>
                      <a:pPr marL="0" algn="l" defTabSz="914400" rtl="0" eaLnBrk="1" fontAlgn="ctr" latinLnBrk="0" hangingPunct="1"/>
                      <a:r>
                        <a:rPr lang="en-US" sz="1600" b="1" u="none" strike="noStrike" kern="1200" dirty="0" err="1">
                          <a:solidFill>
                            <a:schemeClr val="dk1"/>
                          </a:solidFill>
                          <a:effectLst/>
                          <a:latin typeface="+mn-lt"/>
                          <a:ea typeface="+mn-ea"/>
                          <a:cs typeface="+mn-cs"/>
                        </a:rPr>
                        <a:t>Mujigram-Shoghore</a:t>
                      </a:r>
                      <a:endParaRPr lang="en-US" sz="1600" b="1" u="none" strike="noStrike" kern="1200" dirty="0">
                        <a:solidFill>
                          <a:schemeClr val="dk1"/>
                        </a:solidFill>
                        <a:effectLst/>
                        <a:latin typeface="+mn-lt"/>
                        <a:ea typeface="+mn-ea"/>
                        <a:cs typeface="+mn-cs"/>
                      </a:endParaRPr>
                    </a:p>
                  </a:txBody>
                  <a:tcPr marL="4794" marR="4794" marT="4794" marB="0" anchor="ctr"/>
                </a:tc>
                <a:tc>
                  <a:txBody>
                    <a:bodyPr/>
                    <a:lstStyle/>
                    <a:p>
                      <a:pPr algn="ctr"/>
                      <a:r>
                        <a:rPr lang="en-US" sz="1600" u="none" strike="noStrike" kern="1200" dirty="0">
                          <a:solidFill>
                            <a:schemeClr val="dk1"/>
                          </a:solidFill>
                          <a:effectLst/>
                          <a:latin typeface="+mn-lt"/>
                          <a:ea typeface="+mn-ea"/>
                          <a:cs typeface="+mn-cs"/>
                        </a:rPr>
                        <a:t>Chitral</a:t>
                      </a:r>
                    </a:p>
                  </a:txBody>
                  <a:tcPr marL="4794" marR="4794" marT="4794" marB="0" anchor="ctr"/>
                </a:tc>
                <a:tc>
                  <a:txBody>
                    <a:bodyPr/>
                    <a:lstStyle/>
                    <a:p>
                      <a:pPr algn="ctr" rtl="0" fontAlgn="ctr"/>
                      <a:r>
                        <a:rPr lang="en-US" sz="1600" b="0" i="0" u="none" strike="noStrike">
                          <a:solidFill>
                            <a:srgbClr val="000000"/>
                          </a:solidFill>
                          <a:effectLst/>
                          <a:latin typeface="+mn-lt"/>
                        </a:rPr>
                        <a:t>64.26</a:t>
                      </a:r>
                    </a:p>
                  </a:txBody>
                  <a:tcPr marL="4794" marR="4794" marT="4794" marB="0" anchor="ctr"/>
                </a:tc>
                <a:tc>
                  <a:txBody>
                    <a:bodyPr/>
                    <a:lstStyle/>
                    <a:p>
                      <a:pPr algn="ctr" rtl="0" fontAlgn="ctr"/>
                      <a:r>
                        <a:rPr lang="en-US" sz="1600" b="0" i="0" u="none" strike="noStrike" dirty="0">
                          <a:solidFill>
                            <a:srgbClr val="000000"/>
                          </a:solidFill>
                          <a:effectLst/>
                          <a:latin typeface="+mn-lt"/>
                        </a:rPr>
                        <a:t>277.72</a:t>
                      </a:r>
                    </a:p>
                  </a:txBody>
                  <a:tcPr marL="4794" marR="4794" marT="4794" marB="0" anchor="ctr"/>
                </a:tc>
                <a:tc>
                  <a:txBody>
                    <a:bodyPr/>
                    <a:lstStyle/>
                    <a:p>
                      <a:pPr algn="ctr" rtl="0" fontAlgn="ctr"/>
                      <a:r>
                        <a:rPr lang="en-US" sz="1600" b="0" i="0" u="none" strike="noStrike" dirty="0">
                          <a:solidFill>
                            <a:srgbClr val="000000"/>
                          </a:solidFill>
                          <a:effectLst/>
                          <a:latin typeface="+mn-lt"/>
                        </a:rPr>
                        <a:t>182</a:t>
                      </a:r>
                    </a:p>
                  </a:txBody>
                  <a:tcPr marL="4794" marR="4794" marT="4794" marB="0" anchor="ctr"/>
                </a:tc>
                <a:extLst>
                  <a:ext uri="{0D108BD9-81ED-4DB2-BD59-A6C34878D82A}">
                    <a16:rowId xmlns:a16="http://schemas.microsoft.com/office/drawing/2014/main" val="4153698257"/>
                  </a:ext>
                </a:extLst>
              </a:tr>
              <a:tr h="381000">
                <a:tc>
                  <a:txBody>
                    <a:bodyPr/>
                    <a:lstStyle/>
                    <a:p>
                      <a:pPr marL="0" algn="ctr" defTabSz="914400" rtl="0" eaLnBrk="1" fontAlgn="ctr" latinLnBrk="0" hangingPunct="1"/>
                      <a:r>
                        <a:rPr lang="en-US" sz="1600" b="0" u="none" strike="noStrike" kern="1200" dirty="0">
                          <a:solidFill>
                            <a:schemeClr val="dk1"/>
                          </a:solidFill>
                          <a:effectLst/>
                          <a:latin typeface="+mn-lt"/>
                          <a:ea typeface="+mn-ea"/>
                          <a:cs typeface="+mn-cs"/>
                        </a:rPr>
                        <a:t>9</a:t>
                      </a:r>
                    </a:p>
                  </a:txBody>
                  <a:tcPr marL="4794" marR="4794" marT="4794" marB="0" anchor="ctr"/>
                </a:tc>
                <a:tc>
                  <a:txBody>
                    <a:bodyPr/>
                    <a:lstStyle/>
                    <a:p>
                      <a:pPr marL="0" algn="l" defTabSz="914400" rtl="0" eaLnBrk="1" fontAlgn="ctr" latinLnBrk="0" hangingPunct="1"/>
                      <a:r>
                        <a:rPr lang="en-US" sz="1600" b="1" u="none" strike="noStrike" kern="1200" dirty="0">
                          <a:solidFill>
                            <a:schemeClr val="dk1"/>
                          </a:solidFill>
                          <a:effectLst/>
                          <a:latin typeface="+mn-lt"/>
                          <a:ea typeface="+mn-ea"/>
                          <a:cs typeface="+mn-cs"/>
                        </a:rPr>
                        <a:t>Kari </a:t>
                      </a:r>
                      <a:r>
                        <a:rPr lang="en-US" sz="1600" b="1" u="none" strike="noStrike" kern="1200" dirty="0" err="1">
                          <a:solidFill>
                            <a:schemeClr val="dk1"/>
                          </a:solidFill>
                          <a:effectLst/>
                          <a:latin typeface="+mn-lt"/>
                          <a:ea typeface="+mn-ea"/>
                          <a:cs typeface="+mn-cs"/>
                        </a:rPr>
                        <a:t>Mashkur</a:t>
                      </a:r>
                      <a:r>
                        <a:rPr lang="en-US" sz="1600" b="1" u="none" strike="noStrike" kern="1200" dirty="0">
                          <a:solidFill>
                            <a:schemeClr val="dk1"/>
                          </a:solidFill>
                          <a:effectLst/>
                          <a:latin typeface="+mn-lt"/>
                          <a:ea typeface="+mn-ea"/>
                          <a:cs typeface="+mn-cs"/>
                        </a:rPr>
                        <a:t> HPP</a:t>
                      </a:r>
                    </a:p>
                  </a:txBody>
                  <a:tcPr marL="4794" marR="4794" marT="4794" marB="0" anchor="ctr"/>
                </a:tc>
                <a:tc>
                  <a:txBody>
                    <a:bodyPr/>
                    <a:lstStyle/>
                    <a:p>
                      <a:pPr algn="ctr"/>
                      <a:r>
                        <a:rPr lang="en-US" sz="1600" u="none" strike="noStrike" kern="1200" dirty="0">
                          <a:solidFill>
                            <a:schemeClr val="dk1"/>
                          </a:solidFill>
                          <a:effectLst/>
                          <a:latin typeface="+mn-lt"/>
                          <a:ea typeface="+mn-ea"/>
                          <a:cs typeface="+mn-cs"/>
                        </a:rPr>
                        <a:t>Chitral</a:t>
                      </a:r>
                    </a:p>
                  </a:txBody>
                  <a:tcPr marL="4794" marR="4794" marT="4794" marB="0" anchor="ctr"/>
                </a:tc>
                <a:tc>
                  <a:txBody>
                    <a:bodyPr/>
                    <a:lstStyle/>
                    <a:p>
                      <a:pPr algn="ctr" rtl="0" fontAlgn="ctr"/>
                      <a:r>
                        <a:rPr lang="en-US" sz="1600" b="0" i="0" u="none" strike="noStrike" dirty="0">
                          <a:solidFill>
                            <a:srgbClr val="000000"/>
                          </a:solidFill>
                          <a:effectLst/>
                          <a:latin typeface="+mn-lt"/>
                        </a:rPr>
                        <a:t>446</a:t>
                      </a:r>
                    </a:p>
                  </a:txBody>
                  <a:tcPr marL="4794" marR="4794" marT="4794" marB="0" anchor="ctr"/>
                </a:tc>
                <a:tc>
                  <a:txBody>
                    <a:bodyPr/>
                    <a:lstStyle/>
                    <a:p>
                      <a:pPr algn="ctr" rtl="0" fontAlgn="ctr"/>
                      <a:r>
                        <a:rPr lang="en-US" sz="1600" b="0" i="0" u="none" strike="noStrike" dirty="0">
                          <a:solidFill>
                            <a:srgbClr val="000000"/>
                          </a:solidFill>
                          <a:effectLst/>
                          <a:latin typeface="+mn-lt"/>
                        </a:rPr>
                        <a:t>2036</a:t>
                      </a:r>
                    </a:p>
                  </a:txBody>
                  <a:tcPr marL="4794" marR="4794" marT="4794" marB="0" anchor="ctr"/>
                </a:tc>
                <a:tc>
                  <a:txBody>
                    <a:bodyPr/>
                    <a:lstStyle/>
                    <a:p>
                      <a:pPr algn="ctr" rtl="0" fontAlgn="ctr"/>
                      <a:r>
                        <a:rPr lang="en-US" sz="1600" b="0" i="0" u="none" strike="noStrike" dirty="0">
                          <a:solidFill>
                            <a:srgbClr val="000000"/>
                          </a:solidFill>
                          <a:effectLst/>
                          <a:latin typeface="+mn-lt"/>
                        </a:rPr>
                        <a:t>1534</a:t>
                      </a:r>
                    </a:p>
                  </a:txBody>
                  <a:tcPr marL="4794" marR="4794" marT="4794" marB="0" anchor="ctr"/>
                </a:tc>
                <a:extLst>
                  <a:ext uri="{0D108BD9-81ED-4DB2-BD59-A6C34878D82A}">
                    <a16:rowId xmlns:a16="http://schemas.microsoft.com/office/drawing/2014/main" val="2504972515"/>
                  </a:ext>
                </a:extLst>
              </a:tr>
              <a:tr h="518160">
                <a:tc gridSpan="3">
                  <a:txBody>
                    <a:bodyPr/>
                    <a:lstStyle/>
                    <a:p>
                      <a:pPr algn="ctr" rtl="0" fontAlgn="ctr"/>
                      <a:r>
                        <a:rPr lang="en-US" sz="1600" b="1" u="none" strike="noStrike" dirty="0">
                          <a:effectLst/>
                          <a:latin typeface="+mn-lt"/>
                        </a:rPr>
                        <a:t> Total</a:t>
                      </a:r>
                      <a:endParaRPr lang="en-US" sz="1600" b="1" i="0" u="none" strike="noStrike" dirty="0">
                        <a:solidFill>
                          <a:srgbClr val="002060"/>
                        </a:solidFill>
                        <a:effectLst/>
                        <a:latin typeface="+mn-lt"/>
                      </a:endParaRPr>
                    </a:p>
                  </a:txBody>
                  <a:tcPr marL="4794" marR="4794" marT="4794" marB="0" anchor="ctr"/>
                </a:tc>
                <a:tc hMerge="1">
                  <a:txBody>
                    <a:bodyPr/>
                    <a:lstStyle/>
                    <a:p>
                      <a:pPr algn="ctr" rtl="0" fontAlgn="ctr"/>
                      <a:endParaRPr lang="en-US" sz="1600" b="1" i="0" u="none" strike="noStrike" dirty="0">
                        <a:solidFill>
                          <a:srgbClr val="C00000"/>
                        </a:solidFill>
                        <a:effectLst/>
                        <a:latin typeface="Arial" panose="020B0604020202020204" pitchFamily="34" charset="0"/>
                      </a:endParaRPr>
                    </a:p>
                  </a:txBody>
                  <a:tcPr marL="4794" marR="4794" marT="4794" marB="0" anchor="ctr"/>
                </a:tc>
                <a:tc hMerge="1">
                  <a:txBody>
                    <a:bodyPr/>
                    <a:lstStyle/>
                    <a:p>
                      <a:pPr algn="ctr" rtl="0" fontAlgn="ctr"/>
                      <a:endParaRPr lang="en-US" sz="1600" b="1" i="0" u="none" strike="noStrike" dirty="0">
                        <a:solidFill>
                          <a:srgbClr val="002060"/>
                        </a:solidFill>
                        <a:effectLst/>
                        <a:latin typeface="Arial" panose="020B0604020202020204" pitchFamily="34" charset="0"/>
                      </a:endParaRPr>
                    </a:p>
                  </a:txBody>
                  <a:tcPr marL="4794" marR="4794" marT="4794" marB="0" anchor="ctr"/>
                </a:tc>
                <a:tc>
                  <a:txBody>
                    <a:bodyPr/>
                    <a:lstStyle/>
                    <a:p>
                      <a:pPr algn="ctr" rtl="0" fontAlgn="ctr"/>
                      <a:r>
                        <a:rPr lang="en-US" sz="1600" b="1" u="none" strike="noStrike" dirty="0">
                          <a:effectLst/>
                          <a:latin typeface="+mn-lt"/>
                        </a:rPr>
                        <a:t>1,935</a:t>
                      </a:r>
                      <a:endParaRPr lang="en-US" sz="1600" b="1" i="0" u="none" strike="noStrike" dirty="0">
                        <a:solidFill>
                          <a:srgbClr val="002060"/>
                        </a:solidFill>
                        <a:effectLst/>
                        <a:latin typeface="+mn-lt"/>
                      </a:endParaRPr>
                    </a:p>
                  </a:txBody>
                  <a:tcPr marL="4794" marR="4794" marT="4794" marB="0" anchor="ctr"/>
                </a:tc>
                <a:tc>
                  <a:txBody>
                    <a:bodyPr/>
                    <a:lstStyle/>
                    <a:p>
                      <a:pPr algn="ctr" rtl="0" fontAlgn="ctr"/>
                      <a:r>
                        <a:rPr lang="en-US" sz="1600" b="1" u="none" strike="noStrike" kern="1200" dirty="0">
                          <a:solidFill>
                            <a:schemeClr val="dk1"/>
                          </a:solidFill>
                          <a:effectLst/>
                          <a:latin typeface="+mn-lt"/>
                          <a:ea typeface="+mn-ea"/>
                          <a:cs typeface="+mn-cs"/>
                        </a:rPr>
                        <a:t>7,915</a:t>
                      </a:r>
                    </a:p>
                  </a:txBody>
                  <a:tcPr marL="4794" marR="4794" marT="4794" marB="0" anchor="ctr"/>
                </a:tc>
                <a:tc>
                  <a:txBody>
                    <a:bodyPr/>
                    <a:lstStyle/>
                    <a:p>
                      <a:pPr algn="ctr" rtl="0" fontAlgn="ctr"/>
                      <a:r>
                        <a:rPr lang="en-US" sz="1600" b="1" u="none" strike="noStrike" dirty="0">
                          <a:effectLst/>
                          <a:latin typeface="+mn-lt"/>
                        </a:rPr>
                        <a:t>5,661</a:t>
                      </a:r>
                      <a:endParaRPr lang="en-US" sz="1600" b="1" i="0" u="none" strike="noStrike" dirty="0">
                        <a:solidFill>
                          <a:srgbClr val="002060"/>
                        </a:solidFill>
                        <a:effectLst/>
                        <a:latin typeface="+mn-lt"/>
                      </a:endParaRPr>
                    </a:p>
                  </a:txBody>
                  <a:tcPr marL="4794" marR="4794" marT="4794" marB="0" anchor="ctr"/>
                </a:tc>
                <a:extLst>
                  <a:ext uri="{0D108BD9-81ED-4DB2-BD59-A6C34878D82A}">
                    <a16:rowId xmlns:a16="http://schemas.microsoft.com/office/drawing/2014/main" val="10007"/>
                  </a:ext>
                </a:extLst>
              </a:tr>
            </a:tbl>
          </a:graphicData>
        </a:graphic>
      </p:graphicFrame>
      <p:sp>
        <p:nvSpPr>
          <p:cNvPr id="7" name="Title 1"/>
          <p:cNvSpPr txBox="1">
            <a:spLocks/>
          </p:cNvSpPr>
          <p:nvPr/>
        </p:nvSpPr>
        <p:spPr>
          <a:xfrm>
            <a:off x="0" y="0"/>
            <a:ext cx="9144000" cy="914400"/>
          </a:xfrm>
          <a:prstGeom prst="rect">
            <a:avLst/>
          </a:prstGeom>
        </p:spPr>
        <p:txBody>
          <a:bodyPr vert="horz" anchor="ctr">
            <a:noAutofit/>
            <a:scene3d>
              <a:camera prst="orthographicFront"/>
              <a:lightRig rig="soft" dir="t">
                <a:rot lat="0" lon="0" rev="15600000"/>
              </a:lightRig>
            </a:scene3d>
            <a:sp3d extrusionH="57150" prstMaterial="softEdge">
              <a:bevelT w="254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2400" dirty="0">
                <a:solidFill>
                  <a:schemeClr val="bg1"/>
                </a:solidFill>
                <a:effectLst>
                  <a:outerShdw blurRad="38100" dist="38100" dir="2700000" algn="tl">
                    <a:srgbClr val="000000">
                      <a:alpha val="43137"/>
                    </a:srgbClr>
                  </a:outerShdw>
                </a:effectLst>
                <a:latin typeface="Tw Cen MT" pitchFamily="34" charset="0"/>
                <a:cs typeface="Arial" pitchFamily="34" charset="0"/>
              </a:rPr>
              <a:t>INVESTMENT OPPORTUNITIES</a:t>
            </a:r>
          </a:p>
        </p:txBody>
      </p:sp>
      <p:sp>
        <p:nvSpPr>
          <p:cNvPr id="6" name="Slide Number Placeholder 5"/>
          <p:cNvSpPr>
            <a:spLocks noGrp="1"/>
          </p:cNvSpPr>
          <p:nvPr>
            <p:ph type="sldNum" sz="quarter" idx="12"/>
          </p:nvPr>
        </p:nvSpPr>
        <p:spPr/>
        <p:txBody>
          <a:bodyPr/>
          <a:lstStyle/>
          <a:p>
            <a:fld id="{485AF905-87A3-47F5-A7DA-2607F4C9EBCC}" type="slidenum">
              <a:rPr lang="en-PH" smtClean="0"/>
              <a:pPr/>
              <a:t>15</a:t>
            </a:fld>
            <a:endParaRPr lang="en-PH"/>
          </a:p>
        </p:txBody>
      </p:sp>
    </p:spTree>
    <p:extLst>
      <p:ext uri="{BB962C8B-B14F-4D97-AF65-F5344CB8AC3E}">
        <p14:creationId xmlns:p14="http://schemas.microsoft.com/office/powerpoint/2010/main" val="93840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653686" y="971490"/>
            <a:ext cx="3823547" cy="400110"/>
          </a:xfrm>
          <a:prstGeom prst="rect">
            <a:avLst/>
          </a:prstGeom>
        </p:spPr>
        <p:txBody>
          <a:bodyPr wrap="none">
            <a:spAutoFit/>
          </a:bodyPr>
          <a:lstStyle/>
          <a:p>
            <a:r>
              <a:rPr lang="en-US" sz="2000" b="1" dirty="0">
                <a:solidFill>
                  <a:srgbClr val="0070C0"/>
                </a:solidFill>
                <a:latin typeface="Calibri" pitchFamily="34" charset="0"/>
                <a:cs typeface="Times New Roman" pitchFamily="18" charset="0"/>
              </a:rPr>
              <a:t>B. Hydel Projects – Semi Raw Sites</a:t>
            </a:r>
          </a:p>
        </p:txBody>
      </p:sp>
      <p:sp>
        <p:nvSpPr>
          <p:cNvPr id="7" name="Title 1"/>
          <p:cNvSpPr txBox="1">
            <a:spLocks/>
          </p:cNvSpPr>
          <p:nvPr/>
        </p:nvSpPr>
        <p:spPr>
          <a:xfrm>
            <a:off x="0" y="-14288"/>
            <a:ext cx="9144000" cy="914400"/>
          </a:xfrm>
          <a:prstGeom prst="rect">
            <a:avLst/>
          </a:prstGeom>
        </p:spPr>
        <p:txBody>
          <a:bodyPr vert="horz" anchor="ctr">
            <a:noAutofit/>
            <a:scene3d>
              <a:camera prst="orthographicFront"/>
              <a:lightRig rig="soft" dir="t">
                <a:rot lat="0" lon="0" rev="15600000"/>
              </a:lightRig>
            </a:scene3d>
            <a:sp3d extrusionH="57150" prstMaterial="softEdge">
              <a:bevelT w="254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2400" dirty="0">
                <a:solidFill>
                  <a:schemeClr val="bg1"/>
                </a:solidFill>
                <a:effectLst>
                  <a:outerShdw blurRad="38100" dist="38100" dir="2700000" algn="tl">
                    <a:srgbClr val="000000">
                      <a:alpha val="43137"/>
                    </a:srgbClr>
                  </a:outerShdw>
                </a:effectLst>
                <a:latin typeface="Tw Cen MT" pitchFamily="34" charset="0"/>
                <a:cs typeface="Arial" pitchFamily="34" charset="0"/>
              </a:rPr>
              <a:t>INVESTMENT OPPORTUNITIES</a:t>
            </a:r>
          </a:p>
        </p:txBody>
      </p:sp>
      <p:graphicFrame>
        <p:nvGraphicFramePr>
          <p:cNvPr id="6" name="Table 5"/>
          <p:cNvGraphicFramePr>
            <a:graphicFrameLocks noGrp="1"/>
          </p:cNvGraphicFramePr>
          <p:nvPr>
            <p:extLst>
              <p:ext uri="{D42A27DB-BD31-4B8C-83A1-F6EECF244321}">
                <p14:modId xmlns:p14="http://schemas.microsoft.com/office/powerpoint/2010/main" val="3113373236"/>
              </p:ext>
            </p:extLst>
          </p:nvPr>
        </p:nvGraphicFramePr>
        <p:xfrm>
          <a:off x="685798" y="1684113"/>
          <a:ext cx="7772406" cy="3954687"/>
        </p:xfrm>
        <a:graphic>
          <a:graphicData uri="http://schemas.openxmlformats.org/drawingml/2006/table">
            <a:tbl>
              <a:tblPr firstRow="1">
                <a:tableStyleId>{08FB837D-C827-4EFA-A057-4D05807E0F7C}</a:tableStyleId>
              </a:tblPr>
              <a:tblGrid>
                <a:gridCol w="762002">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295404">
                  <a:extLst>
                    <a:ext uri="{9D8B030D-6E8A-4147-A177-3AD203B41FA5}">
                      <a16:colId xmlns:a16="http://schemas.microsoft.com/office/drawing/2014/main" val="20004"/>
                    </a:ext>
                  </a:extLst>
                </a:gridCol>
              </a:tblGrid>
              <a:tr h="541199">
                <a:tc>
                  <a:txBody>
                    <a:bodyPr/>
                    <a:lstStyle/>
                    <a:p>
                      <a:pPr algn="ctr" rtl="0" fontAlgn="ctr"/>
                      <a:r>
                        <a:rPr lang="en-US" sz="1600" u="none" strike="noStrike" dirty="0">
                          <a:effectLst/>
                        </a:rPr>
                        <a:t>S. No.</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Name of Project</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Location</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Capacity (MW)</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Est. Cost </a:t>
                      </a:r>
                    </a:p>
                    <a:p>
                      <a:pPr algn="ctr" rtl="0" fontAlgn="ctr"/>
                      <a:r>
                        <a:rPr lang="en-US" sz="1600" u="none" strike="noStrike" dirty="0">
                          <a:effectLst/>
                        </a:rPr>
                        <a:t>(M US$)</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10000"/>
                  </a:ext>
                </a:extLst>
              </a:tr>
              <a:tr h="426686">
                <a:tc>
                  <a:txBody>
                    <a:bodyPr/>
                    <a:lstStyle/>
                    <a:p>
                      <a:pPr algn="ctr" rtl="0" fontAlgn="ctr"/>
                      <a:r>
                        <a:rPr lang="en-US" sz="1600" u="none" strike="noStrike" dirty="0">
                          <a:effectLst/>
                        </a:rPr>
                        <a:t>1</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marL="0" algn="l" rtl="0" eaLnBrk="1" fontAlgn="ctr" latinLnBrk="0" hangingPunct="1"/>
                      <a:r>
                        <a:rPr kumimoji="0" lang="en-US" sz="1600" b="1" u="none" strike="noStrike" kern="1200" dirty="0">
                          <a:effectLst/>
                        </a:rPr>
                        <a:t> Middle Spat </a:t>
                      </a:r>
                      <a:r>
                        <a:rPr kumimoji="0" lang="en-US" sz="1600" b="1" u="none" strike="noStrike" kern="1200" dirty="0" err="1">
                          <a:effectLst/>
                        </a:rPr>
                        <a:t>Gah</a:t>
                      </a:r>
                      <a:r>
                        <a:rPr kumimoji="0" lang="en-US" sz="1600" b="1" u="none" strike="noStrike" kern="1200" dirty="0">
                          <a:effectLst/>
                        </a:rPr>
                        <a:t> HPP</a:t>
                      </a:r>
                      <a:endParaRPr kumimoji="0" lang="en-US" sz="1600" b="1" i="0" u="none" strike="noStrike" kern="1200" dirty="0">
                        <a:solidFill>
                          <a:srgbClr val="002060"/>
                        </a:solidFill>
                        <a:effectLst/>
                        <a:latin typeface="Calibri" panose="020F0502020204030204" pitchFamily="34" charset="0"/>
                        <a:ea typeface="+mn-ea"/>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Kohistan Upper</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489</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marL="0" algn="ctr" rtl="0" eaLnBrk="1" fontAlgn="ctr" latinLnBrk="0" hangingPunct="1"/>
                      <a:r>
                        <a:rPr kumimoji="0" lang="en-US" sz="1600" u="none" strike="noStrike" kern="1200" dirty="0">
                          <a:effectLst/>
                        </a:rPr>
                        <a:t>682 </a:t>
                      </a:r>
                      <a:endParaRPr kumimoji="0" lang="en-US" sz="1600" b="0" i="0" u="none" strike="noStrike" kern="1200" dirty="0">
                        <a:solidFill>
                          <a:srgbClr val="002060"/>
                        </a:solidFill>
                        <a:effectLst/>
                        <a:latin typeface="Calibri" panose="020F0502020204030204" pitchFamily="34" charset="0"/>
                        <a:ea typeface="+mn-ea"/>
                        <a:cs typeface="Calibri" panose="020F0502020204030204" pitchFamily="34" charset="0"/>
                      </a:endParaRPr>
                    </a:p>
                  </a:txBody>
                  <a:tcPr marL="7620" marR="7620" marT="7620" marB="0" anchor="ctr"/>
                </a:tc>
                <a:extLst>
                  <a:ext uri="{0D108BD9-81ED-4DB2-BD59-A6C34878D82A}">
                    <a16:rowId xmlns:a16="http://schemas.microsoft.com/office/drawing/2014/main" val="10001"/>
                  </a:ext>
                </a:extLst>
              </a:tr>
              <a:tr h="426686">
                <a:tc>
                  <a:txBody>
                    <a:bodyPr/>
                    <a:lstStyle/>
                    <a:p>
                      <a:pPr algn="ctr" rtl="0" fontAlgn="ctr"/>
                      <a:r>
                        <a:rPr lang="en-US" sz="1600" u="none" strike="noStrike" dirty="0">
                          <a:effectLst/>
                        </a:rPr>
                        <a:t>2</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l" rtl="0" fontAlgn="ctr"/>
                      <a:r>
                        <a:rPr lang="en-US" sz="1600" b="1" u="none" strike="noStrike" dirty="0">
                          <a:effectLst/>
                        </a:rPr>
                        <a:t> Middle Palas HPP</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Kohistan Lower</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398</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marL="0" algn="ctr" rtl="0" eaLnBrk="1" fontAlgn="ctr" latinLnBrk="0" hangingPunct="1"/>
                      <a:r>
                        <a:rPr kumimoji="0" lang="en-US" sz="1600" u="none" strike="noStrike" kern="1200" dirty="0">
                          <a:effectLst/>
                        </a:rPr>
                        <a:t>521 </a:t>
                      </a:r>
                      <a:endParaRPr kumimoji="0" lang="en-US" sz="1600" b="0" i="0" u="none" strike="noStrike" kern="1200" dirty="0">
                        <a:solidFill>
                          <a:srgbClr val="002060"/>
                        </a:solidFill>
                        <a:effectLst/>
                        <a:latin typeface="Calibri" panose="020F0502020204030204" pitchFamily="34" charset="0"/>
                        <a:ea typeface="+mn-ea"/>
                        <a:cs typeface="Calibri" panose="020F0502020204030204" pitchFamily="34" charset="0"/>
                      </a:endParaRPr>
                    </a:p>
                  </a:txBody>
                  <a:tcPr marL="7620" marR="7620" marT="7620" marB="0" anchor="ctr"/>
                </a:tc>
                <a:extLst>
                  <a:ext uri="{0D108BD9-81ED-4DB2-BD59-A6C34878D82A}">
                    <a16:rowId xmlns:a16="http://schemas.microsoft.com/office/drawing/2014/main" val="10002"/>
                  </a:ext>
                </a:extLst>
              </a:tr>
              <a:tr h="426686">
                <a:tc>
                  <a:txBody>
                    <a:bodyPr/>
                    <a:lstStyle/>
                    <a:p>
                      <a:pPr algn="ctr" rtl="0" fontAlgn="ctr"/>
                      <a:r>
                        <a:rPr lang="en-US" sz="1600" u="none" strike="noStrike" dirty="0">
                          <a:effectLst/>
                        </a:rPr>
                        <a:t>3</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marL="0" algn="l" rtl="0" eaLnBrk="1" fontAlgn="ctr" latinLnBrk="0" hangingPunct="1"/>
                      <a:r>
                        <a:rPr kumimoji="0" lang="en-US" sz="1600" b="1" u="none" strike="noStrike" kern="1200" dirty="0">
                          <a:effectLst/>
                        </a:rPr>
                        <a:t> Upper Spat </a:t>
                      </a:r>
                      <a:r>
                        <a:rPr kumimoji="0" lang="en-US" sz="1600" b="1" u="none" strike="noStrike" kern="1200" dirty="0" err="1">
                          <a:effectLst/>
                        </a:rPr>
                        <a:t>Gah</a:t>
                      </a:r>
                      <a:r>
                        <a:rPr kumimoji="0" lang="en-US" sz="1600" b="1" u="none" strike="noStrike" kern="1200" dirty="0">
                          <a:effectLst/>
                        </a:rPr>
                        <a:t> HPP</a:t>
                      </a:r>
                      <a:endParaRPr kumimoji="0" lang="en-US" sz="1600" b="1" i="0" u="none" strike="noStrike" kern="1200" dirty="0">
                        <a:solidFill>
                          <a:srgbClr val="002060"/>
                        </a:solidFill>
                        <a:effectLst/>
                        <a:latin typeface="Calibri" panose="020F0502020204030204" pitchFamily="34" charset="0"/>
                        <a:ea typeface="+mn-ea"/>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Kohistan Upper</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252</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marL="0" algn="ctr" rtl="0" eaLnBrk="1" fontAlgn="ctr" latinLnBrk="0" hangingPunct="1"/>
                      <a:r>
                        <a:rPr kumimoji="0" lang="en-US" sz="1600" u="none" strike="noStrike" kern="1200" dirty="0">
                          <a:effectLst/>
                        </a:rPr>
                        <a:t>863</a:t>
                      </a:r>
                      <a:endParaRPr kumimoji="0" lang="en-US" sz="1600" b="0" i="0" u="none" strike="noStrike" kern="1200" dirty="0">
                        <a:solidFill>
                          <a:srgbClr val="002060"/>
                        </a:solidFill>
                        <a:effectLst/>
                        <a:latin typeface="Calibri" panose="020F0502020204030204" pitchFamily="34" charset="0"/>
                        <a:ea typeface="+mn-ea"/>
                        <a:cs typeface="Calibri" panose="020F0502020204030204" pitchFamily="34" charset="0"/>
                      </a:endParaRPr>
                    </a:p>
                  </a:txBody>
                  <a:tcPr marL="7620" marR="7620" marT="7620" marB="0" anchor="ctr"/>
                </a:tc>
                <a:extLst>
                  <a:ext uri="{0D108BD9-81ED-4DB2-BD59-A6C34878D82A}">
                    <a16:rowId xmlns:a16="http://schemas.microsoft.com/office/drawing/2014/main" val="10003"/>
                  </a:ext>
                </a:extLst>
              </a:tr>
              <a:tr h="426686">
                <a:tc>
                  <a:txBody>
                    <a:bodyPr/>
                    <a:lstStyle/>
                    <a:p>
                      <a:pPr algn="ctr" rtl="0" fontAlgn="ctr"/>
                      <a:r>
                        <a:rPr lang="en-US" sz="1600" u="none" strike="noStrike" dirty="0">
                          <a:effectLst/>
                        </a:rPr>
                        <a:t>4</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l" rtl="0" fontAlgn="ctr"/>
                      <a:r>
                        <a:rPr lang="en-US" sz="1600" b="1" u="none" strike="noStrike" dirty="0">
                          <a:effectLst/>
                        </a:rPr>
                        <a:t> Upper Palas HPP</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Kohistan Lower</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157</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marL="0" algn="ctr" rtl="0" eaLnBrk="1" fontAlgn="ctr" latinLnBrk="0" hangingPunct="1"/>
                      <a:r>
                        <a:rPr kumimoji="0" lang="en-US" sz="1600" u="none" strike="noStrike" kern="1200" dirty="0">
                          <a:effectLst/>
                        </a:rPr>
                        <a:t>425</a:t>
                      </a:r>
                      <a:endParaRPr kumimoji="0" lang="en-US" sz="1600" b="0" i="0" u="none" strike="noStrike" kern="1200" dirty="0">
                        <a:solidFill>
                          <a:srgbClr val="002060"/>
                        </a:solidFill>
                        <a:effectLst/>
                        <a:latin typeface="Calibri" panose="020F0502020204030204" pitchFamily="34" charset="0"/>
                        <a:ea typeface="+mn-ea"/>
                        <a:cs typeface="Calibri" panose="020F0502020204030204" pitchFamily="34" charset="0"/>
                      </a:endParaRPr>
                    </a:p>
                  </a:txBody>
                  <a:tcPr marL="7620" marR="7620" marT="7620" marB="0" anchor="ctr"/>
                </a:tc>
                <a:extLst>
                  <a:ext uri="{0D108BD9-81ED-4DB2-BD59-A6C34878D82A}">
                    <a16:rowId xmlns:a16="http://schemas.microsoft.com/office/drawing/2014/main" val="10004"/>
                  </a:ext>
                </a:extLst>
              </a:tr>
              <a:tr h="426686">
                <a:tc>
                  <a:txBody>
                    <a:bodyPr/>
                    <a:lstStyle/>
                    <a:p>
                      <a:pPr marL="0" algn="ctr" rtl="0" eaLnBrk="1" fontAlgn="ctr" latinLnBrk="0" hangingPunct="1"/>
                      <a:r>
                        <a:rPr kumimoji="0" lang="en-US" sz="1600" u="none" strike="noStrike" kern="1200" dirty="0">
                          <a:effectLst/>
                        </a:rPr>
                        <a:t>5</a:t>
                      </a:r>
                      <a:endParaRPr kumimoji="0" lang="en-US" sz="1600" b="1" i="0" u="none" strike="noStrike" kern="1200" dirty="0">
                        <a:solidFill>
                          <a:srgbClr val="002060"/>
                        </a:solidFill>
                        <a:effectLst/>
                        <a:latin typeface="Calibri" panose="020F0502020204030204" pitchFamily="34" charset="0"/>
                        <a:ea typeface="+mn-ea"/>
                        <a:cs typeface="Calibri" panose="020F0502020204030204" pitchFamily="34" charset="0"/>
                      </a:endParaRPr>
                    </a:p>
                  </a:txBody>
                  <a:tcPr marL="7620" marR="7620" marT="7620" marB="0" anchor="ctr"/>
                </a:tc>
                <a:tc>
                  <a:txBody>
                    <a:bodyPr/>
                    <a:lstStyle/>
                    <a:p>
                      <a:pPr algn="l" rtl="0" fontAlgn="ctr"/>
                      <a:r>
                        <a:rPr lang="en-US" sz="1600" b="1" u="none" strike="noStrike" dirty="0">
                          <a:effectLst/>
                        </a:rPr>
                        <a:t> </a:t>
                      </a:r>
                      <a:r>
                        <a:rPr lang="en-US" sz="1600" b="1" u="none" strike="noStrike" dirty="0" err="1">
                          <a:effectLst/>
                        </a:rPr>
                        <a:t>Kedam</a:t>
                      </a:r>
                      <a:r>
                        <a:rPr lang="en-US" sz="1600" b="1" u="none" strike="noStrike" dirty="0">
                          <a:effectLst/>
                        </a:rPr>
                        <a:t> </a:t>
                      </a:r>
                      <a:r>
                        <a:rPr lang="en-US" sz="1600" b="1" u="none" strike="noStrike" dirty="0" err="1">
                          <a:effectLst/>
                        </a:rPr>
                        <a:t>Khwar</a:t>
                      </a:r>
                      <a:r>
                        <a:rPr lang="en-US" sz="1600" b="1" u="none" strike="noStrike" dirty="0">
                          <a:effectLst/>
                        </a:rPr>
                        <a:t> HPP</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Swat</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17.14</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20.02</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10005"/>
                  </a:ext>
                </a:extLst>
              </a:tr>
              <a:tr h="426686">
                <a:tc>
                  <a:txBody>
                    <a:bodyPr/>
                    <a:lstStyle/>
                    <a:p>
                      <a:pPr marL="0" algn="ctr" rtl="0" eaLnBrk="1" fontAlgn="ctr" latinLnBrk="0" hangingPunct="1"/>
                      <a:r>
                        <a:rPr kumimoji="0" lang="en-US" sz="1600" u="none" strike="noStrike" kern="1200" dirty="0">
                          <a:effectLst/>
                        </a:rPr>
                        <a:t>6</a:t>
                      </a:r>
                      <a:endParaRPr kumimoji="0" lang="en-US" sz="1600" b="1" i="0" u="none" strike="noStrike" kern="1200" dirty="0">
                        <a:solidFill>
                          <a:srgbClr val="002060"/>
                        </a:solidFill>
                        <a:effectLst/>
                        <a:latin typeface="Calibri" panose="020F0502020204030204" pitchFamily="34" charset="0"/>
                        <a:ea typeface="+mn-ea"/>
                        <a:cs typeface="Calibri" panose="020F0502020204030204" pitchFamily="34" charset="0"/>
                      </a:endParaRPr>
                    </a:p>
                  </a:txBody>
                  <a:tcPr marL="7620" marR="7620" marT="7620" marB="0" anchor="ctr"/>
                </a:tc>
                <a:tc>
                  <a:txBody>
                    <a:bodyPr/>
                    <a:lstStyle/>
                    <a:p>
                      <a:pPr algn="l" rtl="0" fontAlgn="ctr"/>
                      <a:r>
                        <a:rPr lang="en-US" sz="1600" b="1" u="none" strike="noStrike" dirty="0">
                          <a:effectLst/>
                        </a:rPr>
                        <a:t> </a:t>
                      </a:r>
                      <a:r>
                        <a:rPr lang="en-US" sz="1600" b="1" u="none" strike="noStrike" dirty="0" err="1">
                          <a:effectLst/>
                        </a:rPr>
                        <a:t>Ayun</a:t>
                      </a:r>
                      <a:r>
                        <a:rPr lang="en-US" sz="1600" b="1" u="none" strike="noStrike" dirty="0">
                          <a:effectLst/>
                        </a:rPr>
                        <a:t> </a:t>
                      </a:r>
                      <a:r>
                        <a:rPr lang="en-US" sz="1600" b="1" u="none" strike="noStrike" dirty="0" err="1">
                          <a:effectLst/>
                        </a:rPr>
                        <a:t>Gol</a:t>
                      </a:r>
                      <a:r>
                        <a:rPr lang="en-US" sz="1600" b="1" u="none" strike="noStrike" dirty="0">
                          <a:effectLst/>
                        </a:rPr>
                        <a:t> HPP</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err="1">
                          <a:effectLst/>
                        </a:rPr>
                        <a:t>Chitral</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15.17</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30.2</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10006"/>
                  </a:ext>
                </a:extLst>
              </a:tr>
              <a:tr h="426686">
                <a:tc>
                  <a:txBody>
                    <a:bodyPr/>
                    <a:lstStyle/>
                    <a:p>
                      <a:pPr marL="0" algn="ctr" rtl="0" eaLnBrk="1" fontAlgn="ctr" latinLnBrk="0" hangingPunct="1"/>
                      <a:r>
                        <a:rPr kumimoji="0" lang="en-US" sz="1600" u="none" strike="noStrike" kern="1200" dirty="0">
                          <a:effectLst/>
                        </a:rPr>
                        <a:t>7</a:t>
                      </a:r>
                      <a:endParaRPr kumimoji="0" lang="en-US" sz="1600" b="1" i="0" u="none" strike="noStrike" kern="1200" dirty="0">
                        <a:solidFill>
                          <a:srgbClr val="002060"/>
                        </a:solidFill>
                        <a:effectLst/>
                        <a:latin typeface="Calibri" panose="020F0502020204030204" pitchFamily="34" charset="0"/>
                        <a:ea typeface="+mn-ea"/>
                        <a:cs typeface="Calibri" panose="020F0502020204030204" pitchFamily="34" charset="0"/>
                      </a:endParaRPr>
                    </a:p>
                  </a:txBody>
                  <a:tcPr marL="7620" marR="7620" marT="7620" marB="0" anchor="ctr"/>
                </a:tc>
                <a:tc>
                  <a:txBody>
                    <a:bodyPr/>
                    <a:lstStyle/>
                    <a:p>
                      <a:pPr algn="l" rtl="0" fontAlgn="ctr"/>
                      <a:r>
                        <a:rPr lang="en-US" sz="1600" b="1" u="none" strike="noStrike" dirty="0">
                          <a:effectLst/>
                        </a:rPr>
                        <a:t> </a:t>
                      </a:r>
                      <a:r>
                        <a:rPr lang="en-US" sz="1600" b="1" u="none" strike="noStrike" dirty="0" err="1">
                          <a:effectLst/>
                        </a:rPr>
                        <a:t>Saiful</a:t>
                      </a:r>
                      <a:r>
                        <a:rPr lang="en-US" sz="1600" b="1" u="none" strike="noStrike" dirty="0">
                          <a:effectLst/>
                        </a:rPr>
                        <a:t> </a:t>
                      </a:r>
                      <a:r>
                        <a:rPr lang="en-US" sz="1600" b="1" u="none" strike="noStrike" dirty="0" err="1">
                          <a:effectLst/>
                        </a:rPr>
                        <a:t>Maluk</a:t>
                      </a:r>
                      <a:r>
                        <a:rPr lang="en-US" sz="1600" b="1" u="none" strike="noStrike" dirty="0">
                          <a:effectLst/>
                        </a:rPr>
                        <a:t> Katha</a:t>
                      </a:r>
                      <a:r>
                        <a:rPr lang="en-US" sz="1600" b="1" u="none" strike="noStrike" baseline="0" dirty="0">
                          <a:effectLst/>
                        </a:rPr>
                        <a:t> HPP</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Mansehra</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7.43</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27.2</a:t>
                      </a: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10007"/>
                  </a:ext>
                </a:extLst>
              </a:tr>
              <a:tr h="426686">
                <a:tc gridSpan="3">
                  <a:txBody>
                    <a:bodyPr/>
                    <a:lstStyle/>
                    <a:p>
                      <a:pPr marL="0" algn="ctr" rtl="0" eaLnBrk="1" fontAlgn="ctr" latinLnBrk="0" hangingPunct="1"/>
                      <a:r>
                        <a:rPr kumimoji="0" lang="en-US" sz="1600" u="none" strike="noStrike" kern="1200" dirty="0">
                          <a:effectLst/>
                        </a:rPr>
                        <a:t>Total</a:t>
                      </a:r>
                      <a:endParaRPr kumimoji="0" lang="en-US" sz="1600" b="1" i="0" u="none" strike="noStrike" kern="1200" dirty="0">
                        <a:solidFill>
                          <a:srgbClr val="002060"/>
                        </a:solidFill>
                        <a:effectLst/>
                        <a:latin typeface="Calibri" panose="020F0502020204030204" pitchFamily="34" charset="0"/>
                        <a:ea typeface="+mn-ea"/>
                        <a:cs typeface="Calibri" panose="020F0502020204030204" pitchFamily="34" charset="0"/>
                      </a:endParaRPr>
                    </a:p>
                  </a:txBody>
                  <a:tcPr marL="7620" marR="7620" marT="7620" marB="0" anchor="ctr"/>
                </a:tc>
                <a:tc hMerge="1">
                  <a:txBody>
                    <a:bodyPr/>
                    <a:lstStyle/>
                    <a:p>
                      <a:pPr algn="l" rtl="0" fontAlgn="ct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rtl="0" fontAlgn="ctr"/>
                      <a:endParaRPr lang="en-US" sz="1600" b="0"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600" u="none" strike="noStrike" dirty="0">
                          <a:effectLst/>
                        </a:rPr>
                        <a:t>1,336</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tc>
                  <a:txBody>
                    <a:bodyPr/>
                    <a:lstStyle/>
                    <a:p>
                      <a:pPr algn="ctr" rtl="0" fontAlgn="ctr"/>
                      <a:r>
                        <a:rPr lang="en-US" sz="1600" u="none" strike="noStrike" dirty="0">
                          <a:effectLst/>
                        </a:rPr>
                        <a:t>2,568</a:t>
                      </a:r>
                      <a:endParaRPr lang="en-US" sz="1600" b="1" i="0" u="none" strike="noStrike" dirty="0">
                        <a:solidFill>
                          <a:srgbClr val="002060"/>
                        </a:solidFill>
                        <a:effectLst/>
                        <a:latin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10008"/>
                  </a:ext>
                </a:extLst>
              </a:tr>
            </a:tbl>
          </a:graphicData>
        </a:graphic>
      </p:graphicFrame>
      <p:sp>
        <p:nvSpPr>
          <p:cNvPr id="11" name="Slide Number Placeholder 10"/>
          <p:cNvSpPr>
            <a:spLocks noGrp="1"/>
          </p:cNvSpPr>
          <p:nvPr>
            <p:ph type="sldNum" sz="quarter" idx="12"/>
          </p:nvPr>
        </p:nvSpPr>
        <p:spPr/>
        <p:txBody>
          <a:bodyPr/>
          <a:lstStyle/>
          <a:p>
            <a:fld id="{485AF905-87A3-47F5-A7DA-2607F4C9EBCC}" type="slidenum">
              <a:rPr lang="en-PH" smtClean="0"/>
              <a:pPr/>
              <a:t>16</a:t>
            </a:fld>
            <a:endParaRPr lang="en-PH"/>
          </a:p>
        </p:txBody>
      </p:sp>
    </p:spTree>
    <p:extLst>
      <p:ext uri="{BB962C8B-B14F-4D97-AF65-F5344CB8AC3E}">
        <p14:creationId xmlns:p14="http://schemas.microsoft.com/office/powerpoint/2010/main" val="1180583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88306373"/>
              </p:ext>
            </p:extLst>
          </p:nvPr>
        </p:nvGraphicFramePr>
        <p:xfrm>
          <a:off x="564389" y="1233042"/>
          <a:ext cx="8015225" cy="3600001"/>
        </p:xfrm>
        <a:graphic>
          <a:graphicData uri="http://schemas.openxmlformats.org/drawingml/2006/table">
            <a:tbl>
              <a:tblPr firstRow="1">
                <a:tableStyleId>{08FB837D-C827-4EFA-A057-4D05807E0F7C}</a:tableStyleId>
              </a:tblPr>
              <a:tblGrid>
                <a:gridCol w="928624">
                  <a:extLst>
                    <a:ext uri="{9D8B030D-6E8A-4147-A177-3AD203B41FA5}">
                      <a16:colId xmlns:a16="http://schemas.microsoft.com/office/drawing/2014/main" val="20000"/>
                    </a:ext>
                  </a:extLst>
                </a:gridCol>
                <a:gridCol w="3917187">
                  <a:extLst>
                    <a:ext uri="{9D8B030D-6E8A-4147-A177-3AD203B41FA5}">
                      <a16:colId xmlns:a16="http://schemas.microsoft.com/office/drawing/2014/main" val="20001"/>
                    </a:ext>
                  </a:extLst>
                </a:gridCol>
                <a:gridCol w="1388721">
                  <a:extLst>
                    <a:ext uri="{9D8B030D-6E8A-4147-A177-3AD203B41FA5}">
                      <a16:colId xmlns:a16="http://schemas.microsoft.com/office/drawing/2014/main" val="20002"/>
                    </a:ext>
                  </a:extLst>
                </a:gridCol>
                <a:gridCol w="1780693">
                  <a:extLst>
                    <a:ext uri="{9D8B030D-6E8A-4147-A177-3AD203B41FA5}">
                      <a16:colId xmlns:a16="http://schemas.microsoft.com/office/drawing/2014/main" val="20003"/>
                    </a:ext>
                  </a:extLst>
                </a:gridCol>
              </a:tblGrid>
              <a:tr h="76435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kern="1200" cap="none" normalizeH="0" baseline="0" dirty="0">
                          <a:ln>
                            <a:noFill/>
                          </a:ln>
                          <a:effectLst/>
                        </a:rPr>
                        <a:t>S . No.</a:t>
                      </a:r>
                      <a:endParaRPr kumimoji="0" lang="en-US" sz="1800" b="1" u="none" strike="noStrike" kern="1200" cap="none" normalizeH="0" baseline="0" dirty="0">
                        <a:ln>
                          <a:noFill/>
                        </a:ln>
                        <a:solidFill>
                          <a:schemeClr val="lt1"/>
                        </a:solidFill>
                        <a:effectLst/>
                        <a:latin typeface="+mn-lt"/>
                        <a:ea typeface="+mn-ea"/>
                        <a:cs typeface="+mn-cs"/>
                      </a:endParaRPr>
                    </a:p>
                  </a:txBody>
                  <a:tcPr marL="91437" marR="91437" marT="45659" marB="4565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kern="1200" cap="none" normalizeH="0" baseline="0" dirty="0">
                          <a:ln>
                            <a:noFill/>
                          </a:ln>
                          <a:effectLst/>
                        </a:rPr>
                        <a:t>Name of Project / Location</a:t>
                      </a:r>
                      <a:endParaRPr kumimoji="0" lang="en-US" sz="1800" b="1" u="none" strike="noStrike" kern="1200" cap="none" normalizeH="0" baseline="0" dirty="0">
                        <a:ln>
                          <a:noFill/>
                        </a:ln>
                        <a:solidFill>
                          <a:schemeClr val="lt1"/>
                        </a:solidFill>
                        <a:effectLst/>
                        <a:latin typeface="+mn-lt"/>
                        <a:ea typeface="+mn-ea"/>
                        <a:cs typeface="+mn-cs"/>
                      </a:endParaRPr>
                    </a:p>
                  </a:txBody>
                  <a:tcPr marL="91437" marR="91437" marT="45659" marB="4565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Capacity*</a:t>
                      </a:r>
                      <a:endParaRPr kumimoji="0" 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7" marR="91437" marT="45659" marB="4565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Estimated Cost (M US$)</a:t>
                      </a:r>
                      <a:endParaRPr kumimoji="0" lang="en-US" sz="1800" b="1"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txBody>
                  <a:tcPr marL="91437" marR="91437" marT="45659" marB="45659" anchor="ctr" horzOverflow="overflow"/>
                </a:tc>
                <a:extLst>
                  <a:ext uri="{0D108BD9-81ED-4DB2-BD59-A6C34878D82A}">
                    <a16:rowId xmlns:a16="http://schemas.microsoft.com/office/drawing/2014/main" val="10000"/>
                  </a:ext>
                </a:extLst>
              </a:tr>
              <a:tr h="87619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1.</a:t>
                      </a:r>
                      <a:endParaRPr kumimoji="0" lang="en-US" sz="18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91437" marR="91437" marT="45659" marB="45659" anchor="ctr" horzOverflow="overflow"/>
                </a:tc>
                <a:tc>
                  <a:txBody>
                    <a:bodyPr/>
                    <a:lstStyle/>
                    <a:p>
                      <a:pPr marL="92075" lvl="1" indent="0" algn="l" fontAlgn="b"/>
                      <a:r>
                        <a:rPr lang="en-US" sz="1800" b="1" u="none" strike="noStrike" dirty="0"/>
                        <a:t>225KM - EHV Transmission Line, Chitral, Khyber</a:t>
                      </a:r>
                      <a:r>
                        <a:rPr lang="en-US" sz="1800" b="1" u="none" strike="noStrike" baseline="0" dirty="0"/>
                        <a:t> Pakhtunkhwa</a:t>
                      </a:r>
                      <a:endParaRPr lang="en-US" sz="1800" b="1" i="0" u="none" strike="noStrike" dirty="0">
                        <a:solidFill>
                          <a:srgbClr val="002060"/>
                        </a:solidFill>
                        <a:latin typeface="Arial" panose="020B0604020202020204" pitchFamily="34" charset="0"/>
                        <a:cs typeface="Arial" panose="020B0604020202020204" pitchFamily="34" charset="0"/>
                      </a:endParaRPr>
                    </a:p>
                  </a:txBody>
                  <a:tcPr marL="7506" marR="7506" marT="7497" marB="0" anchor="ctr"/>
                </a:tc>
                <a:tc>
                  <a:txBody>
                    <a:bodyPr/>
                    <a:lstStyle/>
                    <a:p>
                      <a:pPr algn="ctr" fontAlgn="b"/>
                      <a:r>
                        <a:rPr lang="en-US" sz="1800" u="none" strike="noStrike" dirty="0"/>
                        <a:t>500KV</a:t>
                      </a:r>
                      <a:endParaRPr lang="en-US" sz="1800" b="0" i="0" u="none" strike="noStrike" dirty="0">
                        <a:solidFill>
                          <a:srgbClr val="002060"/>
                        </a:solidFill>
                        <a:latin typeface="Arial" panose="020B0604020202020204" pitchFamily="34" charset="0"/>
                        <a:cs typeface="Arial" panose="020B0604020202020204" pitchFamily="34" charset="0"/>
                      </a:endParaRPr>
                    </a:p>
                  </a:txBody>
                  <a:tcPr marL="7506" marR="7506" marT="7497" marB="0" anchor="ctr"/>
                </a:tc>
                <a:tc>
                  <a:txBody>
                    <a:bodyPr/>
                    <a:lstStyle/>
                    <a:p>
                      <a:pPr algn="ctr" fontAlgn="b"/>
                      <a:r>
                        <a:rPr lang="en-US" sz="1800" u="none" strike="noStrike" dirty="0"/>
                        <a:t>112.5</a:t>
                      </a:r>
                      <a:endParaRPr lang="en-US" sz="1800" b="0" i="0" u="none" strike="noStrike" dirty="0">
                        <a:solidFill>
                          <a:srgbClr val="002060"/>
                        </a:solidFill>
                        <a:latin typeface="Arial" panose="020B0604020202020204" pitchFamily="34" charset="0"/>
                        <a:cs typeface="Arial" panose="020B0604020202020204" pitchFamily="34" charset="0"/>
                      </a:endParaRPr>
                    </a:p>
                  </a:txBody>
                  <a:tcPr marL="7506" marR="7506" marT="7497" marB="0" anchor="ctr"/>
                </a:tc>
                <a:extLst>
                  <a:ext uri="{0D108BD9-81ED-4DB2-BD59-A6C34878D82A}">
                    <a16:rowId xmlns:a16="http://schemas.microsoft.com/office/drawing/2014/main" val="10001"/>
                  </a:ext>
                </a:extLst>
              </a:tr>
              <a:tr h="541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2.</a:t>
                      </a:r>
                      <a:endParaRPr kumimoji="0" lang="en-US" sz="18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91437" marR="91437" marT="45659" marB="45659" anchor="ctr" horzOverflow="overflow"/>
                </a:tc>
                <a:tc>
                  <a:txBody>
                    <a:bodyPr/>
                    <a:lstStyle/>
                    <a:p>
                      <a:pPr marL="92075" lvl="1" indent="0" algn="l" fontAlgn="b"/>
                      <a:r>
                        <a:rPr lang="en-US" sz="1800" b="1" u="none" strike="noStrike" dirty="0" err="1"/>
                        <a:t>Drosh</a:t>
                      </a:r>
                      <a:r>
                        <a:rPr lang="en-US" sz="1800" b="1" u="none" strike="noStrike" dirty="0"/>
                        <a:t> Grid Station, EHV</a:t>
                      </a:r>
                      <a:endParaRPr lang="en-US" sz="1800" b="1" i="0" u="none" strike="noStrike" dirty="0">
                        <a:solidFill>
                          <a:srgbClr val="002060"/>
                        </a:solidFill>
                        <a:latin typeface="Arial" panose="020B0604020202020204" pitchFamily="34" charset="0"/>
                        <a:cs typeface="Arial" panose="020B0604020202020204" pitchFamily="34" charset="0"/>
                      </a:endParaRPr>
                    </a:p>
                  </a:txBody>
                  <a:tcPr marL="7506" marR="7506" marT="7497" marB="0" anchor="ctr"/>
                </a:tc>
                <a:tc>
                  <a:txBody>
                    <a:bodyPr/>
                    <a:lstStyle/>
                    <a:p>
                      <a:pPr algn="ctr" fontAlgn="b"/>
                      <a:r>
                        <a:rPr lang="en-US" sz="1800" u="none" strike="noStrike" dirty="0"/>
                        <a:t>500KV</a:t>
                      </a:r>
                      <a:endParaRPr lang="en-US" sz="1800" b="0" i="0" u="none" strike="noStrike" dirty="0">
                        <a:solidFill>
                          <a:srgbClr val="002060"/>
                        </a:solidFill>
                        <a:latin typeface="Arial" panose="020B0604020202020204" pitchFamily="34" charset="0"/>
                        <a:cs typeface="Arial" panose="020B0604020202020204" pitchFamily="34" charset="0"/>
                      </a:endParaRPr>
                    </a:p>
                  </a:txBody>
                  <a:tcPr marL="7506" marR="7506" marT="7497" marB="0" anchor="ctr"/>
                </a:tc>
                <a:tc>
                  <a:txBody>
                    <a:bodyPr/>
                    <a:lstStyle/>
                    <a:p>
                      <a:pPr algn="ctr" fontAlgn="b"/>
                      <a:r>
                        <a:rPr lang="en-US" sz="1800" u="none" strike="noStrike" dirty="0"/>
                        <a:t>40</a:t>
                      </a:r>
                      <a:endParaRPr lang="en-US" sz="1800" b="0" i="0" u="none" strike="noStrike" dirty="0">
                        <a:solidFill>
                          <a:srgbClr val="002060"/>
                        </a:solidFill>
                        <a:latin typeface="Arial" panose="020B0604020202020204" pitchFamily="34" charset="0"/>
                        <a:cs typeface="Arial" panose="020B0604020202020204" pitchFamily="34" charset="0"/>
                      </a:endParaRPr>
                    </a:p>
                  </a:txBody>
                  <a:tcPr marL="7506" marR="7506" marT="7497" marB="0" anchor="ctr"/>
                </a:tc>
                <a:extLst>
                  <a:ext uri="{0D108BD9-81ED-4DB2-BD59-A6C34878D82A}">
                    <a16:rowId xmlns:a16="http://schemas.microsoft.com/office/drawing/2014/main" val="10002"/>
                  </a:ext>
                </a:extLst>
              </a:tr>
              <a:tr h="8756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3.</a:t>
                      </a:r>
                      <a:endParaRPr kumimoji="0" lang="en-US" sz="18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91437" marR="91437" marT="45659" marB="45659" anchor="ctr" horzOverflow="overflow"/>
                </a:tc>
                <a:tc>
                  <a:txBody>
                    <a:bodyPr/>
                    <a:lstStyle/>
                    <a:p>
                      <a:pPr marL="92075" lvl="1" indent="0" algn="l" fontAlgn="b"/>
                      <a:r>
                        <a:rPr lang="en-US" sz="1800" b="1" u="none" strike="noStrike" dirty="0"/>
                        <a:t>Chakdara Grid Station, EHV</a:t>
                      </a:r>
                      <a:endParaRPr lang="en-US" sz="1800" b="1" i="0" u="none" strike="noStrike" dirty="0">
                        <a:solidFill>
                          <a:srgbClr val="002060"/>
                        </a:solidFill>
                        <a:latin typeface="Arial" panose="020B0604020202020204" pitchFamily="34" charset="0"/>
                        <a:cs typeface="Arial" panose="020B0604020202020204" pitchFamily="34" charset="0"/>
                      </a:endParaRPr>
                    </a:p>
                  </a:txBody>
                  <a:tcPr marL="7506" marR="7506" marT="7497" marB="0" anchor="ctr"/>
                </a:tc>
                <a:tc>
                  <a:txBody>
                    <a:bodyPr/>
                    <a:lstStyle/>
                    <a:p>
                      <a:pPr algn="ctr" fontAlgn="b"/>
                      <a:r>
                        <a:rPr lang="en-US" sz="1800" u="none" strike="noStrike" dirty="0"/>
                        <a:t>500KV</a:t>
                      </a:r>
                      <a:endParaRPr lang="en-US" sz="1800" b="0" i="0" u="none" strike="noStrike" dirty="0">
                        <a:solidFill>
                          <a:srgbClr val="002060"/>
                        </a:solidFill>
                        <a:latin typeface="Arial" panose="020B0604020202020204" pitchFamily="34" charset="0"/>
                        <a:cs typeface="Arial" panose="020B0604020202020204" pitchFamily="34" charset="0"/>
                      </a:endParaRPr>
                    </a:p>
                  </a:txBody>
                  <a:tcPr marL="7506" marR="7506" marT="7497" marB="0" anchor="ctr"/>
                </a:tc>
                <a:tc>
                  <a:txBody>
                    <a:bodyPr/>
                    <a:lstStyle/>
                    <a:p>
                      <a:pPr algn="ctr" fontAlgn="b"/>
                      <a:r>
                        <a:rPr lang="en-US" sz="1800" u="none" strike="noStrike" dirty="0"/>
                        <a:t>40</a:t>
                      </a:r>
                      <a:endParaRPr lang="en-US" sz="1800" b="0" i="0" u="none" strike="noStrike" dirty="0">
                        <a:solidFill>
                          <a:srgbClr val="002060"/>
                        </a:solidFill>
                        <a:latin typeface="Arial" panose="020B0604020202020204" pitchFamily="34" charset="0"/>
                        <a:cs typeface="Arial" panose="020B0604020202020204" pitchFamily="34" charset="0"/>
                      </a:endParaRPr>
                    </a:p>
                  </a:txBody>
                  <a:tcPr marL="7506" marR="7506" marT="7497" marB="0" anchor="ctr"/>
                </a:tc>
                <a:extLst>
                  <a:ext uri="{0D108BD9-81ED-4DB2-BD59-A6C34878D82A}">
                    <a16:rowId xmlns:a16="http://schemas.microsoft.com/office/drawing/2014/main" val="10003"/>
                  </a:ext>
                </a:extLst>
              </a:tr>
              <a:tr h="541919">
                <a:tc gridSpan="3">
                  <a:txBody>
                    <a:bodyPr/>
                    <a:lstStyle/>
                    <a:p>
                      <a:pPr marL="92075" marR="0" lvl="1" indent="0" algn="ctr" defTabSz="914400" rtl="0" eaLnBrk="1" fontAlgn="base" latinLnBrk="0" hangingPunct="1">
                        <a:lnSpc>
                          <a:spcPct val="100000"/>
                        </a:lnSpc>
                        <a:spcBef>
                          <a:spcPct val="20000"/>
                        </a:spcBef>
                        <a:spcAft>
                          <a:spcPct val="0"/>
                        </a:spcAft>
                        <a:buClrTx/>
                        <a:buSzTx/>
                        <a:buFontTx/>
                        <a:buNone/>
                        <a:tabLst/>
                      </a:pPr>
                      <a:r>
                        <a:rPr kumimoji="0" lang="en-US" sz="1600" u="none" strike="noStrike" cap="none" normalizeH="0" baseline="0" dirty="0">
                          <a:ln>
                            <a:noFill/>
                          </a:ln>
                          <a:effectLst/>
                        </a:rPr>
                        <a:t>Total</a:t>
                      </a:r>
                      <a:endParaRPr kumimoji="0" 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7" marR="91437" marT="45659" marB="45659" anchor="ctr" horzOverflow="overflow"/>
                </a:tc>
                <a:tc hMerge="1">
                  <a:txBody>
                    <a:bodyPr/>
                    <a:lstStyle/>
                    <a:p>
                      <a:pPr marL="92075" marR="0" lvl="1"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7" marR="91437" marT="45659" marB="45659" anchor="ctr" horzOverflow="overflow"/>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7" marR="91437" marT="45659" marB="4565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u="none" strike="noStrike" cap="none" normalizeH="0" baseline="0" dirty="0">
                          <a:ln>
                            <a:noFill/>
                          </a:ln>
                          <a:effectLst/>
                        </a:rPr>
                        <a:t>192.5</a:t>
                      </a:r>
                      <a:endParaRPr kumimoji="0" 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7" marR="91437" marT="45659" marB="45659" anchor="ctr" horzOverflow="overflow"/>
                </a:tc>
                <a:extLst>
                  <a:ext uri="{0D108BD9-81ED-4DB2-BD59-A6C34878D82A}">
                    <a16:rowId xmlns:a16="http://schemas.microsoft.com/office/drawing/2014/main" val="10004"/>
                  </a:ext>
                </a:extLst>
              </a:tr>
            </a:tbl>
          </a:graphicData>
        </a:graphic>
      </p:graphicFrame>
      <p:sp>
        <p:nvSpPr>
          <p:cNvPr id="8" name="TextBox 4"/>
          <p:cNvSpPr txBox="1">
            <a:spLocks noChangeArrowheads="1"/>
          </p:cNvSpPr>
          <p:nvPr/>
        </p:nvSpPr>
        <p:spPr bwMode="auto">
          <a:xfrm>
            <a:off x="564389" y="5562600"/>
            <a:ext cx="5414944" cy="646331"/>
          </a:xfrm>
          <a:prstGeom prst="rect">
            <a:avLst/>
          </a:prstGeom>
          <a:ln/>
        </p:spPr>
        <p:style>
          <a:lnRef idx="2">
            <a:schemeClr val="accent2"/>
          </a:lnRef>
          <a:fillRef idx="1">
            <a:schemeClr val="lt1"/>
          </a:fillRef>
          <a:effectRef idx="0">
            <a:schemeClr val="accent2"/>
          </a:effectRef>
          <a:fontRef idx="minor">
            <a:schemeClr val="dk1"/>
          </a:fontRef>
        </p:style>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r>
              <a:rPr lang="en-US" altLang="en-US" sz="1800" dirty="0">
                <a:solidFill>
                  <a:schemeClr val="tx1"/>
                </a:solidFill>
                <a:latin typeface="Calibri" panose="020F0502020204030204" pitchFamily="34" charset="0"/>
              </a:rPr>
              <a:t>EOI called for the Feasibility Studies,</a:t>
            </a:r>
          </a:p>
          <a:p>
            <a:pPr eaLnBrk="1" hangingPunct="1">
              <a:spcBef>
                <a:spcPct val="0"/>
              </a:spcBef>
              <a:buFontTx/>
              <a:buNone/>
            </a:pPr>
            <a:r>
              <a:rPr lang="en-US" altLang="en-US" sz="1800" dirty="0">
                <a:solidFill>
                  <a:schemeClr val="tx1"/>
                </a:solidFill>
                <a:latin typeface="Calibri" panose="020F0502020204030204" pitchFamily="34" charset="0"/>
              </a:rPr>
              <a:t>*numbers are tentative; will be finalized after feasibility</a:t>
            </a:r>
          </a:p>
        </p:txBody>
      </p:sp>
      <p:sp>
        <p:nvSpPr>
          <p:cNvPr id="6" name="Title 1"/>
          <p:cNvSpPr txBox="1">
            <a:spLocks/>
          </p:cNvSpPr>
          <p:nvPr/>
        </p:nvSpPr>
        <p:spPr>
          <a:xfrm>
            <a:off x="0" y="-14288"/>
            <a:ext cx="9144000" cy="914400"/>
          </a:xfrm>
          <a:prstGeom prst="rect">
            <a:avLst/>
          </a:prstGeom>
        </p:spPr>
        <p:txBody>
          <a:bodyPr vert="horz" anchor="ctr">
            <a:noAutofit/>
            <a:scene3d>
              <a:camera prst="orthographicFront"/>
              <a:lightRig rig="soft" dir="t">
                <a:rot lat="0" lon="0" rev="15600000"/>
              </a:lightRig>
            </a:scene3d>
            <a:sp3d extrusionH="57150" prstMaterial="softEdge">
              <a:bevelT w="254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2400" dirty="0">
                <a:solidFill>
                  <a:schemeClr val="bg1"/>
                </a:solidFill>
                <a:effectLst>
                  <a:outerShdw blurRad="38100" dist="38100" dir="2700000" algn="tl">
                    <a:srgbClr val="000000">
                      <a:alpha val="43137"/>
                    </a:srgbClr>
                  </a:outerShdw>
                </a:effectLst>
                <a:latin typeface="Tw Cen MT" pitchFamily="34" charset="0"/>
                <a:cs typeface="Arial" pitchFamily="34" charset="0"/>
              </a:rPr>
              <a:t>INVESTMENT OPPORTUNITIES</a:t>
            </a:r>
          </a:p>
        </p:txBody>
      </p:sp>
      <p:sp>
        <p:nvSpPr>
          <p:cNvPr id="5" name="Slide Number Placeholder 4"/>
          <p:cNvSpPr>
            <a:spLocks noGrp="1"/>
          </p:cNvSpPr>
          <p:nvPr>
            <p:ph type="sldNum" sz="quarter" idx="12"/>
          </p:nvPr>
        </p:nvSpPr>
        <p:spPr/>
        <p:txBody>
          <a:bodyPr/>
          <a:lstStyle/>
          <a:p>
            <a:fld id="{485AF905-87A3-47F5-A7DA-2607F4C9EBCC}" type="slidenum">
              <a:rPr lang="en-PH" smtClean="0"/>
              <a:pPr/>
              <a:t>17</a:t>
            </a:fld>
            <a:endParaRPr lang="en-PH"/>
          </a:p>
        </p:txBody>
      </p:sp>
    </p:spTree>
    <p:extLst>
      <p:ext uri="{BB962C8B-B14F-4D97-AF65-F5344CB8AC3E}">
        <p14:creationId xmlns:p14="http://schemas.microsoft.com/office/powerpoint/2010/main" val="3706617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34372" y="3105835"/>
            <a:ext cx="3275256" cy="646331"/>
          </a:xfrm>
          <a:prstGeom prst="rect">
            <a:avLst/>
          </a:prstGeom>
        </p:spPr>
        <p:txBody>
          <a:bodyPr wrap="none">
            <a:spAutoFit/>
          </a:bodyPr>
          <a:lstStyle/>
          <a:p>
            <a:pPr algn="ctr"/>
            <a:r>
              <a:rPr lang="en-US" sz="3600" b="1" u="sng" dirty="0">
                <a:solidFill>
                  <a:schemeClr val="accent5">
                    <a:lumMod val="75000"/>
                  </a:schemeClr>
                </a:solidFill>
                <a:cs typeface="Arial" pitchFamily="34" charset="0"/>
              </a:rPr>
              <a:t>THANK YOU!</a:t>
            </a:r>
          </a:p>
        </p:txBody>
      </p:sp>
      <p:sp>
        <p:nvSpPr>
          <p:cNvPr id="3" name="Slide Number Placeholder 2"/>
          <p:cNvSpPr>
            <a:spLocks noGrp="1"/>
          </p:cNvSpPr>
          <p:nvPr>
            <p:ph type="sldNum" sz="quarter" idx="12"/>
          </p:nvPr>
        </p:nvSpPr>
        <p:spPr/>
        <p:txBody>
          <a:bodyPr/>
          <a:lstStyle/>
          <a:p>
            <a:fld id="{485AF905-87A3-47F5-A7DA-2607F4C9EBCC}" type="slidenum">
              <a:rPr lang="en-PH" smtClean="0"/>
              <a:pPr/>
              <a:t>18</a:t>
            </a:fld>
            <a:endParaRPr lang="en-PH"/>
          </a:p>
        </p:txBody>
      </p:sp>
    </p:spTree>
    <p:extLst>
      <p:ext uri="{BB962C8B-B14F-4D97-AF65-F5344CB8AC3E}">
        <p14:creationId xmlns:p14="http://schemas.microsoft.com/office/powerpoint/2010/main" val="146692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xfrm>
            <a:off x="0" y="304800"/>
            <a:ext cx="9144000" cy="561975"/>
          </a:xfrm>
        </p:spPr>
        <p:txBody>
          <a:bodyPr wrap="square" numCol="1" anchorCtr="0" compatLnSpc="1">
            <a:prstTxWarp prst="textNoShape">
              <a:avLst/>
            </a:prstTxWarp>
            <a:noAutofit/>
            <a:scene3d>
              <a:camera prst="orthographicFront"/>
              <a:lightRig rig="soft" dir="t">
                <a:rot lat="0" lon="0" rev="15600000"/>
              </a:lightRig>
            </a:scene3d>
            <a:sp3d extrusionH="57150" prstMaterial="softEdge">
              <a:bevelT w="25400" h="38100"/>
            </a:sp3d>
          </a:bodyPr>
          <a:lstStyle/>
          <a:p>
            <a:pPr algn="ctr" eaLnBrk="1" hangingPunct="1">
              <a:defRPr/>
            </a:pPr>
            <a:r>
              <a:rPr lang="en-US" sz="2800" dirty="0">
                <a:ln/>
                <a:effectLst/>
                <a:latin typeface="Albertus Extra Bold" pitchFamily="34" charset="0"/>
              </a:rPr>
              <a:t>Completed Projects – Public Sector</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81983923"/>
              </p:ext>
            </p:extLst>
          </p:nvPr>
        </p:nvGraphicFramePr>
        <p:xfrm>
          <a:off x="336947" y="1236757"/>
          <a:ext cx="8397480" cy="4859243"/>
        </p:xfrm>
        <a:graphic>
          <a:graphicData uri="http://schemas.openxmlformats.org/drawingml/2006/table">
            <a:tbl>
              <a:tblPr firstRow="1" bandRow="1">
                <a:tableStyleId>{93296810-A885-4BE3-A3E7-6D5BEEA58F35}</a:tableStyleId>
              </a:tblPr>
              <a:tblGrid>
                <a:gridCol w="621281">
                  <a:extLst>
                    <a:ext uri="{9D8B030D-6E8A-4147-A177-3AD203B41FA5}">
                      <a16:colId xmlns:a16="http://schemas.microsoft.com/office/drawing/2014/main" val="20000"/>
                    </a:ext>
                  </a:extLst>
                </a:gridCol>
                <a:gridCol w="2904247">
                  <a:extLst>
                    <a:ext uri="{9D8B030D-6E8A-4147-A177-3AD203B41FA5}">
                      <a16:colId xmlns:a16="http://schemas.microsoft.com/office/drawing/2014/main" val="20001"/>
                    </a:ext>
                  </a:extLst>
                </a:gridCol>
                <a:gridCol w="2480927">
                  <a:extLst>
                    <a:ext uri="{9D8B030D-6E8A-4147-A177-3AD203B41FA5}">
                      <a16:colId xmlns:a16="http://schemas.microsoft.com/office/drawing/2014/main" val="20002"/>
                    </a:ext>
                  </a:extLst>
                </a:gridCol>
                <a:gridCol w="2391025">
                  <a:extLst>
                    <a:ext uri="{9D8B030D-6E8A-4147-A177-3AD203B41FA5}">
                      <a16:colId xmlns:a16="http://schemas.microsoft.com/office/drawing/2014/main" val="20003"/>
                    </a:ext>
                  </a:extLst>
                </a:gridCol>
              </a:tblGrid>
              <a:tr h="65269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S #</a:t>
                      </a:r>
                      <a:endParaRPr kumimoji="0" lang="en-US" sz="1800" b="1" i="0" u="none" strike="noStrike" cap="none" normalizeH="0" baseline="0" dirty="0">
                        <a:ln>
                          <a:noFill/>
                        </a:ln>
                        <a:solidFill>
                          <a:schemeClr val="tx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Name of Project / Location</a:t>
                      </a:r>
                      <a:endParaRPr kumimoji="0" lang="en-US" sz="1800" b="1" i="0" u="none" strike="noStrike" cap="none" normalizeH="0" baseline="0" dirty="0">
                        <a:ln>
                          <a:noFill/>
                        </a:ln>
                        <a:solidFill>
                          <a:schemeClr val="tx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Date of Completion</a:t>
                      </a:r>
                      <a:endParaRPr kumimoji="0" lang="en-US" sz="1800" b="1" i="0" u="none" strike="noStrike" cap="none" normalizeH="0" baseline="0" dirty="0">
                        <a:ln>
                          <a:noFill/>
                        </a:ln>
                        <a:solidFill>
                          <a:schemeClr val="tx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Installed Capacity (MW)</a:t>
                      </a:r>
                      <a:endParaRPr kumimoji="0" lang="en-US" sz="1800" b="1" i="0" u="none" strike="noStrike" cap="none" normalizeH="0" baseline="0" dirty="0">
                        <a:ln>
                          <a:noFill/>
                        </a:ln>
                        <a:solidFill>
                          <a:schemeClr val="tx1"/>
                        </a:solidFill>
                        <a:effectLst/>
                        <a:latin typeface="+mn-lt"/>
                        <a:cs typeface="Times New Roman" pitchFamily="18" charset="0"/>
                      </a:endParaRPr>
                    </a:p>
                  </a:txBody>
                  <a:tcPr marL="91424" marR="91424" marT="34289" marB="34289" anchor="ctr" horzOverflow="overflow"/>
                </a:tc>
                <a:extLst>
                  <a:ext uri="{0D108BD9-81ED-4DB2-BD59-A6C34878D82A}">
                    <a16:rowId xmlns:a16="http://schemas.microsoft.com/office/drawing/2014/main" val="10000"/>
                  </a:ext>
                </a:extLst>
              </a:tr>
              <a:tr h="53197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u="none" strike="noStrike" cap="none" normalizeH="0" baseline="0" dirty="0">
                          <a:ln>
                            <a:noFill/>
                          </a:ln>
                          <a:effectLst/>
                        </a:rPr>
                        <a:t>1.</a:t>
                      </a:r>
                      <a:endParaRPr kumimoji="0" lang="en-US" sz="15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err="1">
                          <a:ln>
                            <a:noFill/>
                          </a:ln>
                          <a:effectLst/>
                        </a:rPr>
                        <a:t>Malakand</a:t>
                      </a:r>
                      <a:r>
                        <a:rPr kumimoji="0" lang="en-US" sz="1800" b="1" u="none" strike="noStrike" cap="none" normalizeH="0" baseline="0" dirty="0">
                          <a:ln>
                            <a:noFill/>
                          </a:ln>
                          <a:effectLst/>
                        </a:rPr>
                        <a:t>-III , </a:t>
                      </a:r>
                      <a:r>
                        <a:rPr kumimoji="0" lang="en-US" sz="1800" b="1" u="none" strike="noStrike" cap="none" normalizeH="0" baseline="0" dirty="0" err="1">
                          <a:ln>
                            <a:noFill/>
                          </a:ln>
                          <a:effectLst/>
                        </a:rPr>
                        <a:t>Dargai</a:t>
                      </a:r>
                      <a:endParaRPr kumimoji="0" lang="en-US" sz="18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Nov 2008</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81</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extLst>
                  <a:ext uri="{0D108BD9-81ED-4DB2-BD59-A6C34878D82A}">
                    <a16:rowId xmlns:a16="http://schemas.microsoft.com/office/drawing/2014/main" val="10001"/>
                  </a:ext>
                </a:extLst>
              </a:tr>
              <a:tr h="5034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u="none" strike="noStrike" cap="none" normalizeH="0" baseline="0" dirty="0">
                          <a:ln>
                            <a:noFill/>
                          </a:ln>
                          <a:effectLst/>
                        </a:rPr>
                        <a:t>2.</a:t>
                      </a:r>
                      <a:endParaRPr kumimoji="0" lang="en-US" sz="15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err="1">
                          <a:ln>
                            <a:noFill/>
                          </a:ln>
                          <a:effectLst/>
                        </a:rPr>
                        <a:t>Pehur</a:t>
                      </a:r>
                      <a:r>
                        <a:rPr kumimoji="0" lang="en-US" sz="1800" b="1" u="none" strike="noStrike" cap="none" normalizeH="0" baseline="0" dirty="0">
                          <a:ln>
                            <a:noFill/>
                          </a:ln>
                          <a:effectLst/>
                        </a:rPr>
                        <a:t>,  Swabi</a:t>
                      </a:r>
                      <a:endParaRPr kumimoji="0" lang="en-US" sz="18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March 2010</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18</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extLst>
                  <a:ext uri="{0D108BD9-81ED-4DB2-BD59-A6C34878D82A}">
                    <a16:rowId xmlns:a16="http://schemas.microsoft.com/office/drawing/2014/main" val="10002"/>
                  </a:ext>
                </a:extLst>
              </a:tr>
              <a:tr h="53078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u="none" strike="noStrike" cap="none" normalizeH="0" baseline="0" dirty="0">
                          <a:ln>
                            <a:noFill/>
                          </a:ln>
                          <a:effectLst/>
                        </a:rPr>
                        <a:t>3.</a:t>
                      </a:r>
                      <a:endParaRPr kumimoji="0" lang="en-US" sz="15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err="1">
                          <a:ln>
                            <a:noFill/>
                          </a:ln>
                          <a:effectLst/>
                        </a:rPr>
                        <a:t>Reshun</a:t>
                      </a:r>
                      <a:r>
                        <a:rPr kumimoji="0" lang="en-US" sz="1800" b="1" u="none" strike="noStrike" cap="none" normalizeH="0" baseline="0" dirty="0">
                          <a:ln>
                            <a:noFill/>
                          </a:ln>
                          <a:effectLst/>
                        </a:rPr>
                        <a:t>, </a:t>
                      </a:r>
                      <a:r>
                        <a:rPr kumimoji="0" lang="en-US" sz="1800" b="1" u="none" strike="noStrike" cap="none" normalizeH="0" baseline="0" dirty="0" err="1">
                          <a:ln>
                            <a:noFill/>
                          </a:ln>
                          <a:effectLst/>
                        </a:rPr>
                        <a:t>Chitral</a:t>
                      </a:r>
                      <a:endParaRPr kumimoji="0" lang="en-US" sz="18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September 2019</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 4.2</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extLst>
                  <a:ext uri="{0D108BD9-81ED-4DB2-BD59-A6C34878D82A}">
                    <a16:rowId xmlns:a16="http://schemas.microsoft.com/office/drawing/2014/main" val="10003"/>
                  </a:ext>
                </a:extLst>
              </a:tr>
              <a:tr h="55727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u="none" strike="noStrike" cap="none" normalizeH="0" baseline="0" dirty="0">
                          <a:ln>
                            <a:noFill/>
                          </a:ln>
                          <a:effectLst/>
                        </a:rPr>
                        <a:t>4.</a:t>
                      </a:r>
                      <a:endParaRPr kumimoji="0" lang="en-US" sz="15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err="1">
                          <a:ln>
                            <a:noFill/>
                          </a:ln>
                          <a:effectLst/>
                        </a:rPr>
                        <a:t>Shishi</a:t>
                      </a:r>
                      <a:r>
                        <a:rPr kumimoji="0" lang="en-US" sz="1800" b="1" u="none" strike="noStrike" cap="none" normalizeH="0" baseline="0" dirty="0">
                          <a:ln>
                            <a:noFill/>
                          </a:ln>
                          <a:effectLst/>
                        </a:rPr>
                        <a:t>, Chitral</a:t>
                      </a:r>
                      <a:endParaRPr kumimoji="0" lang="en-US" sz="18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June 2010</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  1.8</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extLst>
                  <a:ext uri="{0D108BD9-81ED-4DB2-BD59-A6C34878D82A}">
                    <a16:rowId xmlns:a16="http://schemas.microsoft.com/office/drawing/2014/main" val="10004"/>
                  </a:ext>
                </a:extLst>
              </a:tr>
              <a:tr h="55368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500" u="none" strike="noStrike" cap="none" normalizeH="0" baseline="0" dirty="0">
                          <a:ln>
                            <a:noFill/>
                          </a:ln>
                          <a:effectLst/>
                        </a:rPr>
                        <a:t>5.</a:t>
                      </a:r>
                      <a:endParaRPr kumimoji="0" lang="ur-PK" sz="15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err="1">
                          <a:ln>
                            <a:noFill/>
                          </a:ln>
                          <a:effectLst/>
                        </a:rPr>
                        <a:t>Machai</a:t>
                      </a:r>
                      <a:endParaRPr kumimoji="0" lang="en-US" sz="18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Oct 2017</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2.6</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extLst>
                  <a:ext uri="{0D108BD9-81ED-4DB2-BD59-A6C34878D82A}">
                    <a16:rowId xmlns:a16="http://schemas.microsoft.com/office/drawing/2014/main" val="10005"/>
                  </a:ext>
                </a:extLst>
              </a:tr>
              <a:tr h="560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500" u="none" strike="noStrike" cap="none" normalizeH="0" baseline="0" dirty="0">
                          <a:ln>
                            <a:noFill/>
                          </a:ln>
                          <a:effectLst/>
                        </a:rPr>
                        <a:t>6.</a:t>
                      </a:r>
                      <a:endParaRPr kumimoji="0" lang="ur-PK" sz="15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err="1">
                          <a:ln>
                            <a:noFill/>
                          </a:ln>
                          <a:effectLst/>
                        </a:rPr>
                        <a:t>Ranolia</a:t>
                      </a:r>
                      <a:endParaRPr kumimoji="0" lang="en-US" sz="18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Oct 2017</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17</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extLst>
                  <a:ext uri="{0D108BD9-81ED-4DB2-BD59-A6C34878D82A}">
                    <a16:rowId xmlns:a16="http://schemas.microsoft.com/office/drawing/2014/main" val="10006"/>
                  </a:ext>
                </a:extLst>
              </a:tr>
              <a:tr h="60657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u="none" strike="noStrike" cap="none" normalizeH="0" baseline="0" dirty="0">
                          <a:ln>
                            <a:noFill/>
                          </a:ln>
                          <a:effectLst/>
                        </a:rPr>
                        <a:t>7.</a:t>
                      </a:r>
                      <a:endParaRPr kumimoji="0" lang="ur-PK" sz="15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err="1">
                          <a:ln>
                            <a:noFill/>
                          </a:ln>
                          <a:effectLst/>
                        </a:rPr>
                        <a:t>Daral</a:t>
                      </a:r>
                      <a:r>
                        <a:rPr kumimoji="0" lang="en-US" sz="1800" b="1" u="none" strike="noStrike" cap="none" normalizeH="0" baseline="0" dirty="0">
                          <a:ln>
                            <a:noFill/>
                          </a:ln>
                          <a:effectLst/>
                        </a:rPr>
                        <a:t> </a:t>
                      </a:r>
                      <a:r>
                        <a:rPr kumimoji="0" lang="en-US" sz="1800" b="1" u="none" strike="noStrike" cap="none" normalizeH="0" baseline="0" dirty="0" err="1">
                          <a:ln>
                            <a:noFill/>
                          </a:ln>
                          <a:effectLst/>
                        </a:rPr>
                        <a:t>Khawar</a:t>
                      </a:r>
                      <a:endParaRPr kumimoji="0" lang="en-US" sz="18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Sept 2018</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36.6</a:t>
                      </a:r>
                      <a:endParaRPr kumimoji="0" lang="en-US" sz="1800" b="0"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extLst>
                  <a:ext uri="{0D108BD9-81ED-4DB2-BD59-A6C34878D82A}">
                    <a16:rowId xmlns:a16="http://schemas.microsoft.com/office/drawing/2014/main" val="10007"/>
                  </a:ext>
                </a:extLst>
              </a:tr>
              <a:tr h="36260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ur-PK" sz="15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Total</a:t>
                      </a:r>
                      <a:endParaRPr kumimoji="0" lang="en-US" sz="18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a:ln>
                            <a:noFill/>
                          </a:ln>
                          <a:effectLst/>
                        </a:rPr>
                        <a:t>161.2</a:t>
                      </a:r>
                      <a:endParaRPr kumimoji="0" lang="en-US" sz="1800" b="1" i="0" u="none" strike="noStrike" cap="none" normalizeH="0" baseline="0" dirty="0">
                        <a:ln>
                          <a:noFill/>
                        </a:ln>
                        <a:solidFill>
                          <a:schemeClr val="bg1"/>
                        </a:solidFill>
                        <a:effectLst/>
                        <a:latin typeface="+mn-lt"/>
                        <a:cs typeface="Times New Roman" pitchFamily="18" charset="0"/>
                      </a:endParaRPr>
                    </a:p>
                  </a:txBody>
                  <a:tcPr marL="91424" marR="91424" marT="34289" marB="34289" anchor="ctr" horzOverflow="overflow"/>
                </a:tc>
                <a:extLst>
                  <a:ext uri="{0D108BD9-81ED-4DB2-BD59-A6C34878D82A}">
                    <a16:rowId xmlns:a16="http://schemas.microsoft.com/office/drawing/2014/main" val="10008"/>
                  </a:ext>
                </a:extLst>
              </a:tr>
            </a:tbl>
          </a:graphicData>
        </a:graphic>
      </p:graphicFrame>
      <p:grpSp>
        <p:nvGrpSpPr>
          <p:cNvPr id="4" name="Group 3"/>
          <p:cNvGrpSpPr/>
          <p:nvPr/>
        </p:nvGrpSpPr>
        <p:grpSpPr>
          <a:xfrm>
            <a:off x="7162800" y="6339349"/>
            <a:ext cx="1482000" cy="400110"/>
            <a:chOff x="7128600" y="6174345"/>
            <a:chExt cx="1482000" cy="400110"/>
          </a:xfrm>
        </p:grpSpPr>
        <p:sp>
          <p:nvSpPr>
            <p:cNvPr id="5" name="Left Arrow 4">
              <a:hlinkClick r:id="rId2" action="ppaction://hlinksldjump"/>
            </p:cNvPr>
            <p:cNvSpPr/>
            <p:nvPr/>
          </p:nvSpPr>
          <p:spPr>
            <a:xfrm>
              <a:off x="7890600" y="6248400"/>
              <a:ext cx="720000" cy="2520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6" name="TextBox 5"/>
            <p:cNvSpPr txBox="1"/>
            <p:nvPr/>
          </p:nvSpPr>
          <p:spPr>
            <a:xfrm>
              <a:off x="7128600" y="6174345"/>
              <a:ext cx="762000" cy="400110"/>
            </a:xfrm>
            <a:prstGeom prst="rect">
              <a:avLst/>
            </a:prstGeom>
            <a:noFill/>
          </p:spPr>
          <p:txBody>
            <a:bodyPr wrap="square" rtlCol="0">
              <a:spAutoFit/>
            </a:bodyPr>
            <a:lstStyle/>
            <a:p>
              <a:r>
                <a:rPr lang="en-GB" sz="2000" b="1" dirty="0">
                  <a:solidFill>
                    <a:srgbClr val="FF0000"/>
                  </a:solidFill>
                </a:rPr>
                <a:t>Back</a:t>
              </a:r>
            </a:p>
          </p:txBody>
        </p:sp>
      </p:grpSp>
      <p:sp>
        <p:nvSpPr>
          <p:cNvPr id="8" name="Slide Number Placeholder 7"/>
          <p:cNvSpPr>
            <a:spLocks noGrp="1"/>
          </p:cNvSpPr>
          <p:nvPr>
            <p:ph type="sldNum" sz="quarter" idx="12"/>
          </p:nvPr>
        </p:nvSpPr>
        <p:spPr/>
        <p:txBody>
          <a:bodyPr/>
          <a:lstStyle/>
          <a:p>
            <a:fld id="{485AF905-87A3-47F5-A7DA-2607F4C9EBCC}" type="slidenum">
              <a:rPr lang="en-PH" smtClean="0"/>
              <a:pPr/>
              <a:t>19</a:t>
            </a:fld>
            <a:endParaRPr lang="en-PH"/>
          </a:p>
        </p:txBody>
      </p:sp>
    </p:spTree>
    <p:extLst>
      <p:ext uri="{BB962C8B-B14F-4D97-AF65-F5344CB8AC3E}">
        <p14:creationId xmlns:p14="http://schemas.microsoft.com/office/powerpoint/2010/main" val="534087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01600"/>
            <a:ext cx="8229600" cy="889000"/>
          </a:xfrm>
        </p:spPr>
        <p:txBody>
          <a:bodyPr/>
          <a:lstStyle/>
          <a:p>
            <a:r>
              <a:rPr lang="en-US" sz="3600" dirty="0"/>
              <a:t>Map of Pakistan &amp; KP</a:t>
            </a:r>
            <a:endParaRPr lang="en-US" dirty="0"/>
          </a:p>
        </p:txBody>
      </p:sp>
      <p:sp>
        <p:nvSpPr>
          <p:cNvPr id="5" name="Slide Number Placeholder 4"/>
          <p:cNvSpPr>
            <a:spLocks noGrp="1"/>
          </p:cNvSpPr>
          <p:nvPr>
            <p:ph type="sldNum" sz="quarter" idx="12"/>
          </p:nvPr>
        </p:nvSpPr>
        <p:spPr/>
        <p:txBody>
          <a:bodyPr/>
          <a:lstStyle/>
          <a:p>
            <a:fld id="{485AF905-87A3-47F5-A7DA-2607F4C9EBCC}" type="slidenum">
              <a:rPr lang="en-PH" smtClean="0"/>
              <a:pPr/>
              <a:t>2</a:t>
            </a:fld>
            <a:endParaRPr lang="en-PH"/>
          </a:p>
        </p:txBody>
      </p:sp>
      <p:pic>
        <p:nvPicPr>
          <p:cNvPr id="6" name="Picture 2" descr="C:\Users\wajid nawaz khan\Desktop\pakistan-province-map.gif"/>
          <p:cNvPicPr>
            <a:picLocks noChangeAspect="1" noChangeArrowheads="1"/>
          </p:cNvPicPr>
          <p:nvPr/>
        </p:nvPicPr>
        <p:blipFill>
          <a:blip r:embed="rId2"/>
          <a:srcRect/>
          <a:stretch>
            <a:fillRect/>
          </a:stretch>
        </p:blipFill>
        <p:spPr bwMode="auto">
          <a:xfrm>
            <a:off x="457200" y="1295400"/>
            <a:ext cx="3776197" cy="3899765"/>
          </a:xfrm>
          <a:prstGeom prst="rect">
            <a:avLst/>
          </a:prstGeom>
          <a:noFill/>
        </p:spPr>
      </p:pic>
      <p:pic>
        <p:nvPicPr>
          <p:cNvPr id="7" name="Picture 3"/>
          <p:cNvPicPr>
            <a:picLocks noChangeAspect="1" noChangeArrowheads="1"/>
          </p:cNvPicPr>
          <p:nvPr/>
        </p:nvPicPr>
        <p:blipFill>
          <a:blip r:embed="rId3"/>
          <a:srcRect/>
          <a:stretch>
            <a:fillRect/>
          </a:stretch>
        </p:blipFill>
        <p:spPr bwMode="auto">
          <a:xfrm>
            <a:off x="4647438" y="1219200"/>
            <a:ext cx="4393692" cy="4724400"/>
          </a:xfrm>
          <a:prstGeom prst="rect">
            <a:avLst/>
          </a:prstGeom>
          <a:noFill/>
          <a:ln w="9525">
            <a:noFill/>
            <a:miter lim="800000"/>
            <a:headEnd/>
            <a:tailEnd/>
          </a:ln>
          <a:effectLst/>
        </p:spPr>
      </p:pic>
      <p:sp>
        <p:nvSpPr>
          <p:cNvPr id="2" name="Arrow: Right 1">
            <a:extLst>
              <a:ext uri="{FF2B5EF4-FFF2-40B4-BE49-F238E27FC236}">
                <a16:creationId xmlns:a16="http://schemas.microsoft.com/office/drawing/2014/main" id="{7B42A3AC-1BAB-4586-A443-C03FD42D578D}"/>
              </a:ext>
            </a:extLst>
          </p:cNvPr>
          <p:cNvSpPr/>
          <p:nvPr/>
        </p:nvSpPr>
        <p:spPr>
          <a:xfrm>
            <a:off x="3048000" y="2057400"/>
            <a:ext cx="2895600" cy="76200"/>
          </a:xfrm>
          <a:prstGeom prst="rightArrow">
            <a:avLst/>
          </a:prstGeom>
          <a:ln>
            <a:solidFill>
              <a:srgbClr val="00B050"/>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xfrm>
            <a:off x="-609600" y="152400"/>
            <a:ext cx="9144000" cy="800100"/>
          </a:xfrm>
        </p:spPr>
        <p:txBody>
          <a:bodyPr wrap="square" numCol="1" anchorCtr="0" compatLnSpc="1">
            <a:prstTxWarp prst="textNoShape">
              <a:avLst/>
            </a:prstTxWarp>
            <a:normAutofit/>
            <a:scene3d>
              <a:camera prst="orthographicFront"/>
              <a:lightRig rig="soft" dir="t">
                <a:rot lat="0" lon="0" rev="15600000"/>
              </a:lightRig>
            </a:scene3d>
            <a:sp3d extrusionH="57150" prstMaterial="softEdge">
              <a:bevelT w="25400" h="38100"/>
            </a:sp3d>
          </a:bodyPr>
          <a:lstStyle/>
          <a:p>
            <a:pPr algn="ctr" eaLnBrk="1" hangingPunct="1">
              <a:defRPr/>
            </a:pPr>
            <a:r>
              <a:rPr lang="en-US" sz="2800" dirty="0">
                <a:ln/>
                <a:effectLst/>
                <a:latin typeface="Albertus Extra Bold" pitchFamily="34" charset="0"/>
              </a:rPr>
              <a:t>Projects Under Construction - Public Sector</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1761116"/>
              </p:ext>
            </p:extLst>
          </p:nvPr>
        </p:nvGraphicFramePr>
        <p:xfrm>
          <a:off x="366085" y="1657350"/>
          <a:ext cx="8411830" cy="3976638"/>
        </p:xfrm>
        <a:graphic>
          <a:graphicData uri="http://schemas.openxmlformats.org/drawingml/2006/table">
            <a:tbl>
              <a:tblPr firstRow="1" bandRow="1">
                <a:tableStyleId>{93296810-A885-4BE3-A3E7-6D5BEEA58F35}</a:tableStyleId>
              </a:tblPr>
              <a:tblGrid>
                <a:gridCol w="883365">
                  <a:extLst>
                    <a:ext uri="{9D8B030D-6E8A-4147-A177-3AD203B41FA5}">
                      <a16:colId xmlns:a16="http://schemas.microsoft.com/office/drawing/2014/main" val="20000"/>
                    </a:ext>
                  </a:extLst>
                </a:gridCol>
                <a:gridCol w="2410165">
                  <a:extLst>
                    <a:ext uri="{9D8B030D-6E8A-4147-A177-3AD203B41FA5}">
                      <a16:colId xmlns:a16="http://schemas.microsoft.com/office/drawing/2014/main" val="20001"/>
                    </a:ext>
                  </a:extLst>
                </a:gridCol>
                <a:gridCol w="1675079">
                  <a:extLst>
                    <a:ext uri="{9D8B030D-6E8A-4147-A177-3AD203B41FA5}">
                      <a16:colId xmlns:a16="http://schemas.microsoft.com/office/drawing/2014/main" val="20002"/>
                    </a:ext>
                  </a:extLst>
                </a:gridCol>
                <a:gridCol w="1582022">
                  <a:extLst>
                    <a:ext uri="{9D8B030D-6E8A-4147-A177-3AD203B41FA5}">
                      <a16:colId xmlns:a16="http://schemas.microsoft.com/office/drawing/2014/main" val="20003"/>
                    </a:ext>
                  </a:extLst>
                </a:gridCol>
                <a:gridCol w="1861199">
                  <a:extLst>
                    <a:ext uri="{9D8B030D-6E8A-4147-A177-3AD203B41FA5}">
                      <a16:colId xmlns:a16="http://schemas.microsoft.com/office/drawing/2014/main" val="20004"/>
                    </a:ext>
                  </a:extLst>
                </a:gridCol>
              </a:tblGrid>
              <a:tr h="8915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S. No.</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Name of Project</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District</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Capacity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(MW)</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Project Cost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(USD Million)</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extLst>
                  <a:ext uri="{0D108BD9-81ED-4DB2-BD59-A6C34878D82A}">
                    <a16:rowId xmlns:a16="http://schemas.microsoft.com/office/drawing/2014/main" val="10000"/>
                  </a:ext>
                </a:extLst>
              </a:tr>
              <a:tr h="5874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1.</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a:ln>
                            <a:noFill/>
                          </a:ln>
                          <a:effectLst/>
                        </a:rPr>
                        <a:t>Jabori</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Mansehra</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10.2</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38</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extLst>
                  <a:ext uri="{0D108BD9-81ED-4DB2-BD59-A6C34878D82A}">
                    <a16:rowId xmlns:a16="http://schemas.microsoft.com/office/drawing/2014/main" val="10001"/>
                  </a:ext>
                </a:extLst>
              </a:tr>
              <a:tr h="52130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2.</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a:ln>
                            <a:noFill/>
                          </a:ln>
                          <a:effectLst/>
                        </a:rPr>
                        <a:t>Karora</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Shangla</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 11.8</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46</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extLst>
                  <a:ext uri="{0D108BD9-81ED-4DB2-BD59-A6C34878D82A}">
                    <a16:rowId xmlns:a16="http://schemas.microsoft.com/office/drawing/2014/main" val="10002"/>
                  </a:ext>
                </a:extLst>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3.</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a:ln>
                            <a:noFill/>
                          </a:ln>
                          <a:effectLst/>
                        </a:rPr>
                        <a:t>Koto</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Dir Lower</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40.8</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142</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extLst>
                  <a:ext uri="{0D108BD9-81ED-4DB2-BD59-A6C34878D82A}">
                    <a16:rowId xmlns:a16="http://schemas.microsoft.com/office/drawing/2014/main" val="10003"/>
                  </a:ext>
                </a:extLst>
              </a:tr>
              <a:tr h="4523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4.</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err="1">
                          <a:ln>
                            <a:noFill/>
                          </a:ln>
                          <a:effectLst/>
                        </a:rPr>
                        <a:t>Matiltan</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Swat</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84</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208</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extLst>
                  <a:ext uri="{0D108BD9-81ED-4DB2-BD59-A6C34878D82A}">
                    <a16:rowId xmlns:a16="http://schemas.microsoft.com/office/drawing/2014/main" val="10004"/>
                  </a:ext>
                </a:extLst>
              </a:tr>
              <a:tr h="53821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u="none" strike="noStrike" cap="none" normalizeH="0" baseline="0" dirty="0">
                          <a:ln>
                            <a:noFill/>
                          </a:ln>
                          <a:effectLst/>
                        </a:rPr>
                        <a:t>5.</a:t>
                      </a:r>
                      <a:endParaRPr kumimoji="0" lang="ur-PK"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a:ln>
                            <a:noFill/>
                          </a:ln>
                          <a:effectLst/>
                        </a:rPr>
                        <a:t>Lawi</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Chitral</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69</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201</a:t>
                      </a:r>
                      <a:endParaRPr kumimoji="0" lang="en-US" sz="1800" b="1" i="0" u="none" strike="noStrike" cap="none" normalizeH="0" baseline="0" dirty="0">
                        <a:ln>
                          <a:noFill/>
                        </a:ln>
                        <a:solidFill>
                          <a:schemeClr val="bg1"/>
                        </a:solidFill>
                        <a:effectLst/>
                        <a:latin typeface="Calibri" pitchFamily="34" charset="0"/>
                        <a:cs typeface="Times New Roman" pitchFamily="18" charset="0"/>
                      </a:endParaRPr>
                    </a:p>
                  </a:txBody>
                  <a:tcPr marL="91438" marR="91438" marT="34279" marB="34279" anchor="ctr" horzOverflow="overflow"/>
                </a:tc>
                <a:extLst>
                  <a:ext uri="{0D108BD9-81ED-4DB2-BD59-A6C34878D82A}">
                    <a16:rowId xmlns:a16="http://schemas.microsoft.com/office/drawing/2014/main" val="10005"/>
                  </a:ext>
                </a:extLst>
              </a:tr>
              <a:tr h="4523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ur-PK" sz="1800" b="1" i="0" u="none" strike="noStrike" cap="none" normalizeH="0" baseline="0" dirty="0">
                        <a:ln>
                          <a:noFill/>
                        </a:ln>
                        <a:solidFill>
                          <a:schemeClr val="tx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Total</a:t>
                      </a:r>
                      <a:endParaRPr kumimoji="0" lang="en-US" sz="1800" b="1" i="0" u="none" strike="noStrike" cap="none" normalizeH="0" baseline="0" dirty="0">
                        <a:ln>
                          <a:noFill/>
                        </a:ln>
                        <a:solidFill>
                          <a:schemeClr val="tx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a:ln>
                          <a:noFill/>
                        </a:ln>
                        <a:solidFill>
                          <a:schemeClr val="tx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a:ln>
                            <a:noFill/>
                          </a:ln>
                          <a:effectLst/>
                        </a:rPr>
                        <a:t>215.8</a:t>
                      </a:r>
                      <a:endParaRPr kumimoji="0" lang="en-US" sz="1800" b="1" i="0" u="none" strike="noStrike" cap="none" normalizeH="0" baseline="0" dirty="0">
                        <a:ln>
                          <a:noFill/>
                        </a:ln>
                        <a:solidFill>
                          <a:schemeClr val="tx1"/>
                        </a:solidFill>
                        <a:effectLst/>
                        <a:latin typeface="Calibri" pitchFamily="34" charset="0"/>
                        <a:cs typeface="Times New Roman" pitchFamily="18" charset="0"/>
                      </a:endParaRPr>
                    </a:p>
                  </a:txBody>
                  <a:tcPr marL="91438" marR="91438" marT="34279" marB="34279"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Calibri" pitchFamily="34" charset="0"/>
                          <a:cs typeface="Times New Roman" pitchFamily="18" charset="0"/>
                        </a:rPr>
                        <a:t>635</a:t>
                      </a:r>
                    </a:p>
                  </a:txBody>
                  <a:tcPr marL="91438" marR="91438" marT="34279" marB="34279" anchor="ctr" horzOverflow="overflow"/>
                </a:tc>
                <a:extLst>
                  <a:ext uri="{0D108BD9-81ED-4DB2-BD59-A6C34878D82A}">
                    <a16:rowId xmlns:a16="http://schemas.microsoft.com/office/drawing/2014/main" val="10006"/>
                  </a:ext>
                </a:extLst>
              </a:tr>
            </a:tbl>
          </a:graphicData>
        </a:graphic>
      </p:graphicFrame>
      <p:grpSp>
        <p:nvGrpSpPr>
          <p:cNvPr id="4" name="Group 3"/>
          <p:cNvGrpSpPr/>
          <p:nvPr/>
        </p:nvGrpSpPr>
        <p:grpSpPr>
          <a:xfrm>
            <a:off x="7281000" y="6172200"/>
            <a:ext cx="1482000" cy="400110"/>
            <a:chOff x="7128600" y="6174345"/>
            <a:chExt cx="1482000" cy="400110"/>
          </a:xfrm>
        </p:grpSpPr>
        <p:sp>
          <p:nvSpPr>
            <p:cNvPr id="5" name="Left Arrow 4">
              <a:hlinkClick r:id="rId2" action="ppaction://hlinksldjump"/>
            </p:cNvPr>
            <p:cNvSpPr/>
            <p:nvPr/>
          </p:nvSpPr>
          <p:spPr>
            <a:xfrm>
              <a:off x="7890600" y="6248400"/>
              <a:ext cx="720000" cy="2520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6" name="TextBox 5"/>
            <p:cNvSpPr txBox="1"/>
            <p:nvPr/>
          </p:nvSpPr>
          <p:spPr>
            <a:xfrm>
              <a:off x="7128600" y="6174345"/>
              <a:ext cx="762000" cy="400110"/>
            </a:xfrm>
            <a:prstGeom prst="rect">
              <a:avLst/>
            </a:prstGeom>
            <a:noFill/>
          </p:spPr>
          <p:txBody>
            <a:bodyPr wrap="square" rtlCol="0">
              <a:spAutoFit/>
            </a:bodyPr>
            <a:lstStyle/>
            <a:p>
              <a:r>
                <a:rPr lang="en-GB" sz="2000" b="1" dirty="0">
                  <a:solidFill>
                    <a:srgbClr val="FF0000"/>
                  </a:solidFill>
                </a:rPr>
                <a:t>Back</a:t>
              </a:r>
            </a:p>
          </p:txBody>
        </p:sp>
      </p:grpSp>
      <p:sp>
        <p:nvSpPr>
          <p:cNvPr id="8" name="Slide Number Placeholder 7"/>
          <p:cNvSpPr>
            <a:spLocks noGrp="1"/>
          </p:cNvSpPr>
          <p:nvPr>
            <p:ph type="sldNum" sz="quarter" idx="12"/>
          </p:nvPr>
        </p:nvSpPr>
        <p:spPr/>
        <p:txBody>
          <a:bodyPr/>
          <a:lstStyle/>
          <a:p>
            <a:fld id="{485AF905-87A3-47F5-A7DA-2607F4C9EBCC}" type="slidenum">
              <a:rPr lang="en-PH" smtClean="0"/>
              <a:pPr/>
              <a:t>20</a:t>
            </a:fld>
            <a:endParaRPr lang="en-PH"/>
          </a:p>
        </p:txBody>
      </p:sp>
    </p:spTree>
    <p:extLst>
      <p:ext uri="{BB962C8B-B14F-4D97-AF65-F5344CB8AC3E}">
        <p14:creationId xmlns:p14="http://schemas.microsoft.com/office/powerpoint/2010/main" val="273993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9144000" cy="508396"/>
          </a:xfrm>
        </p:spPr>
        <p:txBody>
          <a:bodyPr>
            <a:noAutofit/>
            <a:scene3d>
              <a:camera prst="orthographicFront"/>
              <a:lightRig rig="soft" dir="t">
                <a:rot lat="0" lon="0" rev="15600000"/>
              </a:lightRig>
            </a:scene3d>
            <a:sp3d extrusionH="57150" prstMaterial="softEdge">
              <a:bevelT w="25400" h="38100"/>
            </a:sp3d>
          </a:bodyPr>
          <a:lstStyle/>
          <a:p>
            <a:pPr algn="ctr">
              <a:lnSpc>
                <a:spcPct val="100000"/>
              </a:lnSpc>
              <a:defRPr/>
            </a:pPr>
            <a:r>
              <a:rPr lang="en-US" sz="2800" dirty="0">
                <a:ln/>
                <a:effectLst/>
                <a:latin typeface="Albertus Extra Bold" pitchFamily="34" charset="0"/>
              </a:rPr>
              <a:t>Public Sector Projects – Donor Assistance</a:t>
            </a:r>
            <a:endParaRPr lang="en-US" sz="2800" dirty="0">
              <a:ln/>
              <a:effectLst/>
              <a:latin typeface="Albertus Extra Bold" pitchFamily="34"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41943270"/>
              </p:ext>
            </p:extLst>
          </p:nvPr>
        </p:nvGraphicFramePr>
        <p:xfrm>
          <a:off x="198524" y="1300481"/>
          <a:ext cx="8688007" cy="4795519"/>
        </p:xfrm>
        <a:graphic>
          <a:graphicData uri="http://schemas.openxmlformats.org/drawingml/2006/table">
            <a:tbl>
              <a:tblPr firstRow="1" bandRow="1">
                <a:tableStyleId>{93296810-A885-4BE3-A3E7-6D5BEEA58F35}</a:tableStyleId>
              </a:tblPr>
              <a:tblGrid>
                <a:gridCol w="667754">
                  <a:extLst>
                    <a:ext uri="{9D8B030D-6E8A-4147-A177-3AD203B41FA5}">
                      <a16:colId xmlns:a16="http://schemas.microsoft.com/office/drawing/2014/main" val="20000"/>
                    </a:ext>
                  </a:extLst>
                </a:gridCol>
                <a:gridCol w="2943722">
                  <a:extLst>
                    <a:ext uri="{9D8B030D-6E8A-4147-A177-3AD203B41FA5}">
                      <a16:colId xmlns:a16="http://schemas.microsoft.com/office/drawing/2014/main" val="20001"/>
                    </a:ext>
                  </a:extLst>
                </a:gridCol>
                <a:gridCol w="1219202">
                  <a:extLst>
                    <a:ext uri="{9D8B030D-6E8A-4147-A177-3AD203B41FA5}">
                      <a16:colId xmlns:a16="http://schemas.microsoft.com/office/drawing/2014/main" val="20002"/>
                    </a:ext>
                  </a:extLst>
                </a:gridCol>
                <a:gridCol w="1613407">
                  <a:extLst>
                    <a:ext uri="{9D8B030D-6E8A-4147-A177-3AD203B41FA5}">
                      <a16:colId xmlns:a16="http://schemas.microsoft.com/office/drawing/2014/main" val="20003"/>
                    </a:ext>
                  </a:extLst>
                </a:gridCol>
                <a:gridCol w="2243922">
                  <a:extLst>
                    <a:ext uri="{9D8B030D-6E8A-4147-A177-3AD203B41FA5}">
                      <a16:colId xmlns:a16="http://schemas.microsoft.com/office/drawing/2014/main" val="20004"/>
                    </a:ext>
                  </a:extLst>
                </a:gridCol>
              </a:tblGrid>
              <a:tr h="905055">
                <a:tc>
                  <a:txBody>
                    <a:bodyPr/>
                    <a:lstStyle/>
                    <a:p>
                      <a:pPr marL="0" marR="0" algn="ctr">
                        <a:lnSpc>
                          <a:spcPct val="107000"/>
                        </a:lnSpc>
                        <a:spcBef>
                          <a:spcPts val="0"/>
                        </a:spcBef>
                        <a:spcAft>
                          <a:spcPts val="0"/>
                        </a:spcAft>
                      </a:pPr>
                      <a:r>
                        <a:rPr lang="en-US" sz="1800" dirty="0"/>
                        <a:t>S. No.</a:t>
                      </a:r>
                      <a:endParaRPr lang="en-US" sz="1800" b="1" dirty="0">
                        <a:solidFill>
                          <a:schemeClr val="tx1"/>
                        </a:solidFill>
                        <a:latin typeface="Book Antiqua" panose="02040602050305030304" pitchFamily="18" charset="0"/>
                        <a:ea typeface="Times New Roman"/>
                        <a:cs typeface="Times New Roman"/>
                      </a:endParaRPr>
                    </a:p>
                  </a:txBody>
                  <a:tcPr marL="68580" marR="68580" marT="0" marB="0" anchor="ctr"/>
                </a:tc>
                <a:tc>
                  <a:txBody>
                    <a:bodyPr/>
                    <a:lstStyle/>
                    <a:p>
                      <a:pPr marL="0" marR="0" algn="ctr">
                        <a:lnSpc>
                          <a:spcPct val="107000"/>
                        </a:lnSpc>
                        <a:spcBef>
                          <a:spcPts val="0"/>
                        </a:spcBef>
                        <a:spcAft>
                          <a:spcPts val="0"/>
                        </a:spcAft>
                      </a:pPr>
                      <a:r>
                        <a:rPr lang="en-US" sz="1800" dirty="0"/>
                        <a:t>Name of Project</a:t>
                      </a:r>
                      <a:endParaRPr lang="en-US" sz="1800" b="1" dirty="0">
                        <a:solidFill>
                          <a:schemeClr val="tx1"/>
                        </a:solidFill>
                        <a:latin typeface="Book Antiqua" panose="02040602050305030304" pitchFamily="18" charset="0"/>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800" dirty="0"/>
                        <a:t>Capacity (MW)</a:t>
                      </a:r>
                      <a:endParaRPr lang="en-US" sz="1800" b="1" dirty="0">
                        <a:solidFill>
                          <a:schemeClr val="tx1"/>
                        </a:solidFill>
                        <a:latin typeface="Book Antiqua" panose="02040602050305030304" pitchFamily="18" charset="0"/>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800" dirty="0"/>
                        <a:t>Estimated</a:t>
                      </a:r>
                      <a:r>
                        <a:rPr lang="en-US" sz="1800" baseline="0" dirty="0"/>
                        <a:t> Cost                   (US$ million)</a:t>
                      </a:r>
                      <a:endParaRPr lang="en-US" sz="1800" b="1" dirty="0">
                        <a:solidFill>
                          <a:schemeClr val="tx1"/>
                        </a:solidFill>
                        <a:latin typeface="Book Antiqua" panose="02040602050305030304" pitchFamily="18" charset="0"/>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800" dirty="0"/>
                        <a:t>Financing</a:t>
                      </a:r>
                      <a:endParaRPr lang="en-US" sz="1800" b="1" dirty="0">
                        <a:solidFill>
                          <a:schemeClr val="tx1"/>
                        </a:solidFill>
                        <a:latin typeface="Book Antiqua" panose="02040602050305030304" pitchFamily="18" charset="0"/>
                        <a:ea typeface="Calibri"/>
                        <a:cs typeface="Times New Roman"/>
                      </a:endParaRPr>
                    </a:p>
                  </a:txBody>
                  <a:tcPr marL="68580" marR="68580" marT="0" marB="0" anchor="ctr"/>
                </a:tc>
                <a:extLst>
                  <a:ext uri="{0D108BD9-81ED-4DB2-BD59-A6C34878D82A}">
                    <a16:rowId xmlns:a16="http://schemas.microsoft.com/office/drawing/2014/main" val="10000"/>
                  </a:ext>
                </a:extLst>
              </a:tr>
              <a:tr h="707031">
                <a:tc>
                  <a:txBody>
                    <a:bodyPr/>
                    <a:lstStyle/>
                    <a:p>
                      <a:pPr marL="0" marR="0" algn="ctr">
                        <a:lnSpc>
                          <a:spcPct val="107000"/>
                        </a:lnSpc>
                        <a:spcBef>
                          <a:spcPts val="0"/>
                        </a:spcBef>
                        <a:spcAft>
                          <a:spcPts val="0"/>
                        </a:spcAft>
                      </a:pPr>
                      <a:r>
                        <a:rPr lang="en-US" sz="1800" dirty="0"/>
                        <a:t>1.</a:t>
                      </a:r>
                      <a:endParaRPr lang="en-US" sz="1800" b="1" dirty="0">
                        <a:latin typeface="Book Antiqua" panose="02040602050305030304" pitchFamily="18" charset="0"/>
                        <a:ea typeface="Calibri"/>
                        <a:cs typeface="Times New Roman"/>
                      </a:endParaRPr>
                    </a:p>
                  </a:txBody>
                  <a:tcPr marL="68580" marR="68580" marT="0" marB="0" anchor="ctr"/>
                </a:tc>
                <a:tc>
                  <a:txBody>
                    <a:bodyPr/>
                    <a:lstStyle/>
                    <a:p>
                      <a:pPr marL="0" marR="0" algn="l">
                        <a:lnSpc>
                          <a:spcPct val="107000"/>
                        </a:lnSpc>
                        <a:spcBef>
                          <a:spcPts val="0"/>
                        </a:spcBef>
                        <a:spcAft>
                          <a:spcPts val="0"/>
                        </a:spcAft>
                      </a:pPr>
                      <a:r>
                        <a:rPr lang="en-US" sz="1800" dirty="0"/>
                        <a:t>Balakot</a:t>
                      </a:r>
                      <a:endParaRPr lang="en-US" sz="1800" b="1" dirty="0">
                        <a:latin typeface="Book Antiqua" panose="02040602050305030304" pitchFamily="18" charset="0"/>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800" dirty="0"/>
                        <a:t>300</a:t>
                      </a:r>
                      <a:endParaRPr lang="en-US" sz="1800" b="0" dirty="0">
                        <a:latin typeface="Book Antiqua" panose="02040602050305030304" pitchFamily="18" charset="0"/>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800" dirty="0"/>
                        <a:t>685</a:t>
                      </a:r>
                      <a:endParaRPr lang="en-US" sz="1800" b="0" dirty="0">
                        <a:latin typeface="Book Antiqua" panose="02040602050305030304" pitchFamily="18" charset="0"/>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800" dirty="0"/>
                        <a:t>Asian Development Bank</a:t>
                      </a:r>
                      <a:endParaRPr lang="en-US" sz="1800" b="0" dirty="0">
                        <a:latin typeface="Book Antiqua" panose="02040602050305030304" pitchFamily="18" charset="0"/>
                        <a:ea typeface="Calibri"/>
                        <a:cs typeface="Times New Roman"/>
                      </a:endParaRPr>
                    </a:p>
                  </a:txBody>
                  <a:tcPr marL="68580" marR="68580" marT="0" marB="0" anchor="ctr"/>
                </a:tc>
                <a:extLst>
                  <a:ext uri="{0D108BD9-81ED-4DB2-BD59-A6C34878D82A}">
                    <a16:rowId xmlns:a16="http://schemas.microsoft.com/office/drawing/2014/main" val="10001"/>
                  </a:ext>
                </a:extLst>
              </a:tr>
              <a:tr h="670701">
                <a:tc>
                  <a:txBody>
                    <a:bodyPr/>
                    <a:lstStyle/>
                    <a:p>
                      <a:pPr marL="0" marR="0" algn="ctr">
                        <a:lnSpc>
                          <a:spcPct val="107000"/>
                        </a:lnSpc>
                        <a:spcBef>
                          <a:spcPts val="0"/>
                        </a:spcBef>
                        <a:spcAft>
                          <a:spcPts val="0"/>
                        </a:spcAft>
                      </a:pPr>
                      <a:r>
                        <a:rPr lang="en-US" sz="1800" dirty="0"/>
                        <a:t>2.</a:t>
                      </a:r>
                      <a:endParaRPr lang="en-US" sz="1800" b="1" dirty="0">
                        <a:latin typeface="Book Antiqua" panose="02040602050305030304" pitchFamily="18" charset="0"/>
                        <a:ea typeface="Calibri"/>
                        <a:cs typeface="Times New Roman"/>
                      </a:endParaRPr>
                    </a:p>
                  </a:txBody>
                  <a:tcPr marL="68580" marR="68580" marT="0" marB="0" anchor="ctr"/>
                </a:tc>
                <a:tc>
                  <a:txBody>
                    <a:bodyPr/>
                    <a:lstStyle/>
                    <a:p>
                      <a:pPr marL="0" marR="0" algn="l">
                        <a:lnSpc>
                          <a:spcPct val="107000"/>
                        </a:lnSpc>
                        <a:spcBef>
                          <a:spcPts val="0"/>
                        </a:spcBef>
                        <a:spcAft>
                          <a:spcPts val="0"/>
                        </a:spcAft>
                      </a:pPr>
                      <a:r>
                        <a:rPr lang="en-US" sz="1800" dirty="0"/>
                        <a:t>Gabral- Kalam, Swat</a:t>
                      </a:r>
                      <a:endParaRPr lang="en-US" sz="1800" b="1" dirty="0">
                        <a:latin typeface="Book Antiqua" panose="02040602050305030304" pitchFamily="18" charset="0"/>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800" dirty="0"/>
                        <a:t>110</a:t>
                      </a:r>
                      <a:endParaRPr lang="en-US" sz="1800" b="0" dirty="0">
                        <a:latin typeface="Book Antiqua" panose="02040602050305030304" pitchFamily="18" charset="0"/>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800" dirty="0"/>
                        <a:t>331</a:t>
                      </a:r>
                      <a:endParaRPr lang="en-US" sz="1800" b="0" dirty="0">
                        <a:latin typeface="Book Antiqua" panose="02040602050305030304" pitchFamily="18" charset="0"/>
                        <a:ea typeface="Calibri"/>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World</a:t>
                      </a:r>
                      <a:r>
                        <a:rPr lang="en-US" sz="1800" baseline="0" dirty="0"/>
                        <a:t> Bank</a:t>
                      </a:r>
                      <a:endParaRPr lang="en-US" sz="1800" b="0" dirty="0">
                        <a:latin typeface="Book Antiqua" panose="02040602050305030304" pitchFamily="18" charset="0"/>
                        <a:ea typeface="Calibri"/>
                        <a:cs typeface="Times New Roman"/>
                      </a:endParaRPr>
                    </a:p>
                  </a:txBody>
                  <a:tcPr marL="68580" marR="68580" marT="0" marB="0" anchor="ctr"/>
                </a:tc>
                <a:extLst>
                  <a:ext uri="{0D108BD9-81ED-4DB2-BD59-A6C34878D82A}">
                    <a16:rowId xmlns:a16="http://schemas.microsoft.com/office/drawing/2014/main" val="10002"/>
                  </a:ext>
                </a:extLst>
              </a:tr>
              <a:tr h="721684">
                <a:tc>
                  <a:txBody>
                    <a:bodyPr/>
                    <a:lstStyle/>
                    <a:p>
                      <a:pPr marL="0" marR="0" algn="ctr">
                        <a:lnSpc>
                          <a:spcPct val="107000"/>
                        </a:lnSpc>
                        <a:spcBef>
                          <a:spcPts val="0"/>
                        </a:spcBef>
                        <a:spcAft>
                          <a:spcPts val="0"/>
                        </a:spcAft>
                      </a:pPr>
                      <a:r>
                        <a:rPr lang="en-US" sz="1800" dirty="0"/>
                        <a:t>3.</a:t>
                      </a:r>
                      <a:endParaRPr lang="en-US" sz="1800" b="1" dirty="0">
                        <a:latin typeface="Book Antiqua" panose="02040602050305030304" pitchFamily="18" charset="0"/>
                        <a:ea typeface="Calibri"/>
                        <a:cs typeface="Times New Roman"/>
                      </a:endParaRPr>
                    </a:p>
                  </a:txBody>
                  <a:tcPr marL="68580" marR="68580" marT="0" marB="0" anchor="ctr"/>
                </a:tc>
                <a:tc>
                  <a:txBody>
                    <a:bodyPr/>
                    <a:lstStyle/>
                    <a:p>
                      <a:pPr marL="0" marR="0" algn="l">
                        <a:spcBef>
                          <a:spcPts val="0"/>
                        </a:spcBef>
                        <a:spcAft>
                          <a:spcPts val="0"/>
                        </a:spcAft>
                      </a:pPr>
                      <a:r>
                        <a:rPr lang="en-US" sz="1800" dirty="0" err="1"/>
                        <a:t>Patrak-Shringal</a:t>
                      </a:r>
                      <a:r>
                        <a:rPr lang="en-US" sz="1800" dirty="0"/>
                        <a:t>, Upper Dir </a:t>
                      </a:r>
                      <a:endParaRPr lang="en-US" sz="1800" b="1" dirty="0">
                        <a:latin typeface="Book Antiqua" panose="02040602050305030304" pitchFamily="18"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1800" dirty="0"/>
                        <a:t>22</a:t>
                      </a:r>
                      <a:endParaRPr lang="en-US" sz="1800" b="0" dirty="0">
                        <a:latin typeface="Book Antiqua" panose="02040602050305030304" pitchFamily="18"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1800" dirty="0"/>
                        <a:t>83</a:t>
                      </a:r>
                      <a:endParaRPr lang="en-US" sz="1800" b="0" dirty="0">
                        <a:latin typeface="Book Antiqua" panose="02040602050305030304" pitchFamily="18" charset="0"/>
                        <a:ea typeface="Times New Roman"/>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World</a:t>
                      </a:r>
                      <a:r>
                        <a:rPr lang="en-US" sz="1800" baseline="0" dirty="0"/>
                        <a:t> Bank</a:t>
                      </a:r>
                      <a:endParaRPr lang="en-US" sz="1800" b="0" dirty="0">
                        <a:latin typeface="Book Antiqua" panose="02040602050305030304" pitchFamily="18" charset="0"/>
                        <a:ea typeface="Calibri"/>
                        <a:cs typeface="Times New Roman"/>
                      </a:endParaRPr>
                    </a:p>
                  </a:txBody>
                  <a:tcPr marL="68580" marR="68580" marT="0" marB="0" anchor="ctr"/>
                </a:tc>
                <a:extLst>
                  <a:ext uri="{0D108BD9-81ED-4DB2-BD59-A6C34878D82A}">
                    <a16:rowId xmlns:a16="http://schemas.microsoft.com/office/drawing/2014/main" val="10003"/>
                  </a:ext>
                </a:extLst>
              </a:tr>
              <a:tr h="691519">
                <a:tc>
                  <a:txBody>
                    <a:bodyPr/>
                    <a:lstStyle/>
                    <a:p>
                      <a:pPr marL="0" marR="0" algn="ctr">
                        <a:lnSpc>
                          <a:spcPct val="107000"/>
                        </a:lnSpc>
                        <a:spcBef>
                          <a:spcPts val="0"/>
                        </a:spcBef>
                        <a:spcAft>
                          <a:spcPts val="0"/>
                        </a:spcAft>
                      </a:pPr>
                      <a:r>
                        <a:rPr lang="en-US" sz="1800" dirty="0"/>
                        <a:t>4.</a:t>
                      </a:r>
                      <a:endParaRPr lang="en-US" sz="1800" b="1" dirty="0">
                        <a:latin typeface="Book Antiqua" panose="02040602050305030304" pitchFamily="18" charset="0"/>
                        <a:ea typeface="Calibri"/>
                        <a:cs typeface="Times New Roman"/>
                      </a:endParaRPr>
                    </a:p>
                  </a:txBody>
                  <a:tcPr marL="68580" marR="68580" marT="0" marB="0" anchor="ctr"/>
                </a:tc>
                <a:tc>
                  <a:txBody>
                    <a:bodyPr/>
                    <a:lstStyle/>
                    <a:p>
                      <a:pPr marL="0" marR="0" algn="l">
                        <a:spcBef>
                          <a:spcPts val="0"/>
                        </a:spcBef>
                        <a:spcAft>
                          <a:spcPts val="0"/>
                        </a:spcAft>
                      </a:pPr>
                      <a:r>
                        <a:rPr lang="en-US" sz="1800" dirty="0" err="1"/>
                        <a:t>Barikot</a:t>
                      </a:r>
                      <a:r>
                        <a:rPr lang="en-US" sz="1800" dirty="0"/>
                        <a:t> </a:t>
                      </a:r>
                      <a:r>
                        <a:rPr lang="en-US" sz="1800" dirty="0" err="1"/>
                        <a:t>Patrak</a:t>
                      </a:r>
                      <a:r>
                        <a:rPr lang="en-US" sz="1800" dirty="0"/>
                        <a:t>, Upper Dir </a:t>
                      </a:r>
                      <a:endParaRPr lang="en-US" sz="1800" b="1" dirty="0">
                        <a:latin typeface="Book Antiqua" panose="02040602050305030304" pitchFamily="18"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1800" dirty="0"/>
                        <a:t>47</a:t>
                      </a:r>
                      <a:endParaRPr lang="en-US" sz="1800" b="0" dirty="0">
                        <a:latin typeface="Book Antiqua" panose="02040602050305030304" pitchFamily="18"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1800" dirty="0"/>
                        <a:t>148</a:t>
                      </a:r>
                      <a:endParaRPr lang="en-US" sz="1800" b="0" dirty="0">
                        <a:latin typeface="Book Antiqua" panose="02040602050305030304" pitchFamily="18" charset="0"/>
                        <a:ea typeface="Times New Roman"/>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World</a:t>
                      </a:r>
                      <a:r>
                        <a:rPr lang="en-US" sz="1800" baseline="0" dirty="0"/>
                        <a:t> Bank</a:t>
                      </a:r>
                      <a:endParaRPr lang="en-US" sz="1800" b="0" dirty="0">
                        <a:latin typeface="Book Antiqua" panose="02040602050305030304" pitchFamily="18" charset="0"/>
                        <a:ea typeface="Calibri"/>
                        <a:cs typeface="Times New Roman"/>
                      </a:endParaRPr>
                    </a:p>
                  </a:txBody>
                  <a:tcPr marL="68580" marR="68580" marT="0" marB="0" anchor="ctr"/>
                </a:tc>
                <a:extLst>
                  <a:ext uri="{0D108BD9-81ED-4DB2-BD59-A6C34878D82A}">
                    <a16:rowId xmlns:a16="http://schemas.microsoft.com/office/drawing/2014/main" val="10004"/>
                  </a:ext>
                </a:extLst>
              </a:tr>
              <a:tr h="6915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5.</a:t>
                      </a: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Madian, Swat</a:t>
                      </a: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157</a:t>
                      </a: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484</a:t>
                      </a: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World Bank</a:t>
                      </a:r>
                    </a:p>
                  </a:txBody>
                  <a:tcPr marL="68580" marR="68580" marT="0" marB="0" anchor="ctr"/>
                </a:tc>
                <a:extLst>
                  <a:ext uri="{0D108BD9-81ED-4DB2-BD59-A6C34878D82A}">
                    <a16:rowId xmlns:a16="http://schemas.microsoft.com/office/drawing/2014/main" val="10006"/>
                  </a:ext>
                </a:extLst>
              </a:tr>
              <a:tr h="408010">
                <a:tc>
                  <a:txBody>
                    <a:bodyPr/>
                    <a:lstStyle/>
                    <a:p>
                      <a:pPr marL="0" marR="0" algn="ctr">
                        <a:lnSpc>
                          <a:spcPct val="107000"/>
                        </a:lnSpc>
                        <a:spcBef>
                          <a:spcPts val="0"/>
                        </a:spcBef>
                        <a:spcAft>
                          <a:spcPts val="0"/>
                        </a:spcAft>
                      </a:pPr>
                      <a:endParaRPr lang="en-US" sz="1800" b="1" dirty="0">
                        <a:latin typeface="Book Antiqua" panose="02040602050305030304" pitchFamily="18" charset="0"/>
                        <a:ea typeface="Calibri"/>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TOTAL</a:t>
                      </a:r>
                      <a:endParaRPr lang="en-US" sz="1800" b="1" dirty="0">
                        <a:latin typeface="Book Antiqua" panose="0204060205030503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b="0" dirty="0">
                          <a:latin typeface="+mn-lt"/>
                          <a:ea typeface="+mn-ea"/>
                          <a:cs typeface="+mn-cs"/>
                        </a:rPr>
                        <a:t>636</a:t>
                      </a:r>
                      <a:endParaRPr lang="en-US" sz="1800" b="1" dirty="0">
                        <a:latin typeface="Book Antiqua" panose="02040602050305030304" pitchFamily="18" charset="0"/>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800" dirty="0"/>
                        <a:t>1,731</a:t>
                      </a:r>
                      <a:endParaRPr lang="en-US" sz="1800" b="1" dirty="0">
                        <a:latin typeface="Book Antiqua" panose="02040602050305030304" pitchFamily="18" charset="0"/>
                        <a:ea typeface="Calibri"/>
                        <a:cs typeface="Times New Roman"/>
                      </a:endParaRPr>
                    </a:p>
                  </a:txBody>
                  <a:tcPr marL="68580" marR="68580" marT="0" marB="0" anchor="ctr"/>
                </a:tc>
                <a:tc>
                  <a:txBody>
                    <a:bodyPr/>
                    <a:lstStyle/>
                    <a:p>
                      <a:pPr marL="0" marR="0" algn="ctr">
                        <a:lnSpc>
                          <a:spcPct val="107000"/>
                        </a:lnSpc>
                        <a:spcBef>
                          <a:spcPts val="0"/>
                        </a:spcBef>
                        <a:spcAft>
                          <a:spcPts val="0"/>
                        </a:spcAft>
                      </a:pPr>
                      <a:endParaRPr lang="en-US" sz="1800" b="1" dirty="0">
                        <a:latin typeface="Book Antiqua" panose="02040602050305030304" pitchFamily="18" charset="0"/>
                        <a:ea typeface="Calibri"/>
                        <a:cs typeface="Times New Roman"/>
                      </a:endParaRPr>
                    </a:p>
                  </a:txBody>
                  <a:tcPr marL="68580" marR="68580" marT="0" marB="0" anchor="ctr"/>
                </a:tc>
                <a:extLst>
                  <a:ext uri="{0D108BD9-81ED-4DB2-BD59-A6C34878D82A}">
                    <a16:rowId xmlns:a16="http://schemas.microsoft.com/office/drawing/2014/main" val="10005"/>
                  </a:ext>
                </a:extLst>
              </a:tr>
            </a:tbl>
          </a:graphicData>
        </a:graphic>
      </p:graphicFrame>
      <p:grpSp>
        <p:nvGrpSpPr>
          <p:cNvPr id="4" name="Group 3"/>
          <p:cNvGrpSpPr/>
          <p:nvPr/>
        </p:nvGrpSpPr>
        <p:grpSpPr>
          <a:xfrm>
            <a:off x="7315200" y="6172200"/>
            <a:ext cx="1482000" cy="400110"/>
            <a:chOff x="7128600" y="6174345"/>
            <a:chExt cx="1482000" cy="400110"/>
          </a:xfrm>
        </p:grpSpPr>
        <p:sp>
          <p:nvSpPr>
            <p:cNvPr id="5" name="Left Arrow 4">
              <a:hlinkClick r:id="rId2" action="ppaction://hlinksldjump"/>
            </p:cNvPr>
            <p:cNvSpPr/>
            <p:nvPr/>
          </p:nvSpPr>
          <p:spPr>
            <a:xfrm>
              <a:off x="7890600" y="6248400"/>
              <a:ext cx="720000" cy="2520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TextBox 6"/>
            <p:cNvSpPr txBox="1"/>
            <p:nvPr/>
          </p:nvSpPr>
          <p:spPr>
            <a:xfrm>
              <a:off x="7128600" y="6174345"/>
              <a:ext cx="762000" cy="400110"/>
            </a:xfrm>
            <a:prstGeom prst="rect">
              <a:avLst/>
            </a:prstGeom>
            <a:noFill/>
          </p:spPr>
          <p:txBody>
            <a:bodyPr wrap="square" rtlCol="0">
              <a:spAutoFit/>
            </a:bodyPr>
            <a:lstStyle/>
            <a:p>
              <a:r>
                <a:rPr lang="en-GB" sz="2000" b="1" dirty="0">
                  <a:solidFill>
                    <a:srgbClr val="FF0000"/>
                  </a:solidFill>
                </a:rPr>
                <a:t>Back</a:t>
              </a:r>
            </a:p>
          </p:txBody>
        </p:sp>
      </p:grpSp>
      <p:sp>
        <p:nvSpPr>
          <p:cNvPr id="8" name="Slide Number Placeholder 7"/>
          <p:cNvSpPr>
            <a:spLocks noGrp="1"/>
          </p:cNvSpPr>
          <p:nvPr>
            <p:ph type="sldNum" sz="quarter" idx="12"/>
          </p:nvPr>
        </p:nvSpPr>
        <p:spPr/>
        <p:txBody>
          <a:bodyPr/>
          <a:lstStyle/>
          <a:p>
            <a:fld id="{485AF905-87A3-47F5-A7DA-2607F4C9EBCC}" type="slidenum">
              <a:rPr lang="en-PH" smtClean="0"/>
              <a:pPr/>
              <a:t>21</a:t>
            </a:fld>
            <a:endParaRPr lang="en-PH"/>
          </a:p>
        </p:txBody>
      </p:sp>
    </p:spTree>
    <p:extLst>
      <p:ext uri="{BB962C8B-B14F-4D97-AF65-F5344CB8AC3E}">
        <p14:creationId xmlns:p14="http://schemas.microsoft.com/office/powerpoint/2010/main" val="4021837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494110"/>
          </a:xfrm>
        </p:spPr>
        <p:txBody>
          <a:bodyPr anchor="ctr">
            <a:noAutofit/>
            <a:scene3d>
              <a:camera prst="orthographicFront"/>
              <a:lightRig rig="soft" dir="t">
                <a:rot lat="0" lon="0" rev="15600000"/>
              </a:lightRig>
            </a:scene3d>
            <a:sp3d extrusionH="57150" prstMaterial="softEdge">
              <a:bevelT w="25400" h="38100"/>
            </a:sp3d>
          </a:bodyPr>
          <a:lstStyle/>
          <a:p>
            <a:pPr>
              <a:defRPr/>
            </a:pPr>
            <a:r>
              <a:rPr lang="en-GB" sz="2800" dirty="0">
                <a:ln/>
                <a:effectLst/>
                <a:latin typeface="Albertus Extra Bold" pitchFamily="34" charset="0"/>
              </a:rPr>
              <a:t>Overview of Micro Hydel Project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51937682"/>
              </p:ext>
            </p:extLst>
          </p:nvPr>
        </p:nvGraphicFramePr>
        <p:xfrm>
          <a:off x="263128" y="1497806"/>
          <a:ext cx="8596323" cy="4305770"/>
        </p:xfrm>
        <a:graphic>
          <a:graphicData uri="http://schemas.openxmlformats.org/drawingml/2006/table">
            <a:tbl>
              <a:tblPr firstRow="1" bandRow="1">
                <a:tableStyleId>{93296810-A885-4BE3-A3E7-6D5BEEA58F35}</a:tableStyleId>
              </a:tblPr>
              <a:tblGrid>
                <a:gridCol w="3013472">
                  <a:extLst>
                    <a:ext uri="{9D8B030D-6E8A-4147-A177-3AD203B41FA5}">
                      <a16:colId xmlns:a16="http://schemas.microsoft.com/office/drawing/2014/main" val="20000"/>
                    </a:ext>
                  </a:extLst>
                </a:gridCol>
                <a:gridCol w="1219203">
                  <a:extLst>
                    <a:ext uri="{9D8B030D-6E8A-4147-A177-3AD203B41FA5}">
                      <a16:colId xmlns:a16="http://schemas.microsoft.com/office/drawing/2014/main" val="20001"/>
                    </a:ext>
                  </a:extLst>
                </a:gridCol>
                <a:gridCol w="1447801">
                  <a:extLst>
                    <a:ext uri="{9D8B030D-6E8A-4147-A177-3AD203B41FA5}">
                      <a16:colId xmlns:a16="http://schemas.microsoft.com/office/drawing/2014/main" val="20002"/>
                    </a:ext>
                  </a:extLst>
                </a:gridCol>
                <a:gridCol w="2915847">
                  <a:extLst>
                    <a:ext uri="{9D8B030D-6E8A-4147-A177-3AD203B41FA5}">
                      <a16:colId xmlns:a16="http://schemas.microsoft.com/office/drawing/2014/main" val="20003"/>
                    </a:ext>
                  </a:extLst>
                </a:gridCol>
              </a:tblGrid>
              <a:tr h="711994">
                <a:tc>
                  <a:txBody>
                    <a:bodyPr/>
                    <a:lstStyle/>
                    <a:p>
                      <a:pPr algn="ctr"/>
                      <a:r>
                        <a:rPr lang="en-GB" sz="1800" dirty="0"/>
                        <a:t>Project </a:t>
                      </a:r>
                      <a:endParaRPr lang="en-GB" sz="1800" b="1" dirty="0">
                        <a:solidFill>
                          <a:schemeClr val="tx1"/>
                        </a:solidFill>
                      </a:endParaRPr>
                    </a:p>
                  </a:txBody>
                  <a:tcPr marL="68577" marR="68577" marT="34291" marB="34291"/>
                </a:tc>
                <a:tc>
                  <a:txBody>
                    <a:bodyPr/>
                    <a:lstStyle/>
                    <a:p>
                      <a:pPr algn="ctr"/>
                      <a:r>
                        <a:rPr lang="en-GB" sz="1800" dirty="0"/>
                        <a:t>Capacity</a:t>
                      </a:r>
                    </a:p>
                    <a:p>
                      <a:pPr algn="ctr"/>
                      <a:r>
                        <a:rPr lang="en-GB" sz="1800" dirty="0"/>
                        <a:t>(MW) </a:t>
                      </a:r>
                      <a:endParaRPr lang="en-GB" sz="1800" b="1" dirty="0">
                        <a:solidFill>
                          <a:schemeClr val="tx1"/>
                        </a:solidFill>
                      </a:endParaRPr>
                    </a:p>
                  </a:txBody>
                  <a:tcPr marL="68577" marR="68577" marT="34291" marB="34291"/>
                </a:tc>
                <a:tc>
                  <a:txBody>
                    <a:bodyPr/>
                    <a:lstStyle/>
                    <a:p>
                      <a:pPr algn="ctr"/>
                      <a:r>
                        <a:rPr lang="en-GB" sz="1800" dirty="0"/>
                        <a:t>Total</a:t>
                      </a:r>
                      <a:r>
                        <a:rPr lang="en-GB" sz="1800" baseline="0" dirty="0"/>
                        <a:t> Cost</a:t>
                      </a:r>
                    </a:p>
                    <a:p>
                      <a:pPr algn="ctr"/>
                      <a:r>
                        <a:rPr lang="en-GB" sz="1800" baseline="0" dirty="0"/>
                        <a:t>(USD Million)</a:t>
                      </a:r>
                      <a:endParaRPr lang="en-GB" sz="1800" b="1" dirty="0">
                        <a:solidFill>
                          <a:schemeClr val="tx1"/>
                        </a:solidFill>
                      </a:endParaRPr>
                    </a:p>
                  </a:txBody>
                  <a:tcPr marL="68577" marR="68577" marT="34291" marB="34291"/>
                </a:tc>
                <a:tc>
                  <a:txBody>
                    <a:bodyPr/>
                    <a:lstStyle/>
                    <a:p>
                      <a:pPr algn="ctr"/>
                      <a:r>
                        <a:rPr lang="en-GB" sz="1800" dirty="0"/>
                        <a:t>Features</a:t>
                      </a:r>
                      <a:endParaRPr lang="en-GB" sz="1800" b="1" dirty="0">
                        <a:solidFill>
                          <a:schemeClr val="tx1"/>
                        </a:solidFill>
                      </a:endParaRPr>
                    </a:p>
                  </a:txBody>
                  <a:tcPr marL="68577" marR="68577" marT="34291" marB="34291"/>
                </a:tc>
                <a:extLst>
                  <a:ext uri="{0D108BD9-81ED-4DB2-BD59-A6C34878D82A}">
                    <a16:rowId xmlns:a16="http://schemas.microsoft.com/office/drawing/2014/main" val="10000"/>
                  </a:ext>
                </a:extLst>
              </a:tr>
              <a:tr h="1796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a:ln>
                            <a:noFill/>
                          </a:ln>
                          <a:effectLst/>
                        </a:rPr>
                        <a:t>Construction of Mini-Micro Hydel Projects in Northern Districts of KP </a:t>
                      </a:r>
                      <a:endParaRPr kumimoji="0" lang="en-GB" sz="1800" b="1" i="0" u="none" strike="noStrike" cap="none" normalizeH="0" baseline="0" dirty="0">
                        <a:ln>
                          <a:noFill/>
                        </a:ln>
                        <a:solidFill>
                          <a:srgbClr val="000000"/>
                        </a:solidFill>
                        <a:effectLst/>
                        <a:latin typeface="+mn-lt"/>
                      </a:endParaRPr>
                    </a:p>
                  </a:txBody>
                  <a:tcPr marL="68577" marR="68577" marT="34291" marB="3429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a:ln>
                            <a:noFill/>
                          </a:ln>
                          <a:effectLst/>
                        </a:rPr>
                        <a:t>34.7 MW</a:t>
                      </a:r>
                      <a:endParaRPr kumimoji="0" lang="en-GB" sz="1800" b="0" i="0" u="none" strike="noStrike" cap="none" normalizeH="0" baseline="0" dirty="0">
                        <a:ln>
                          <a:noFill/>
                        </a:ln>
                        <a:solidFill>
                          <a:srgbClr val="000000"/>
                        </a:solidFill>
                        <a:effectLst/>
                        <a:latin typeface="+mn-lt"/>
                      </a:endParaRPr>
                    </a:p>
                  </a:txBody>
                  <a:tcPr marL="68577" marR="68577" marT="34291" marB="3429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a:ln>
                            <a:noFill/>
                          </a:ln>
                          <a:effectLst/>
                        </a:rPr>
                        <a:t>53</a:t>
                      </a:r>
                      <a:endParaRPr kumimoji="0" lang="en-GB" sz="1800" b="0" i="0" u="none" strike="noStrike" cap="none" normalizeH="0" baseline="0" dirty="0">
                        <a:ln>
                          <a:noFill/>
                        </a:ln>
                        <a:solidFill>
                          <a:srgbClr val="000000"/>
                        </a:solidFill>
                        <a:effectLst/>
                        <a:latin typeface="+mn-lt"/>
                      </a:endParaRPr>
                    </a:p>
                  </a:txBody>
                  <a:tcPr marL="68577" marR="68577" marT="34291" marB="34291" horzOverflow="overflow"/>
                </a:tc>
                <a:tc>
                  <a:txBody>
                    <a:bodyPr/>
                    <a:lstStyle/>
                    <a:p>
                      <a:pPr marL="342900" marR="0" lvl="0" indent="-342900" algn="just" defTabSz="914400" rtl="0" eaLnBrk="1" fontAlgn="base" latinLnBrk="0" hangingPunct="1">
                        <a:lnSpc>
                          <a:spcPct val="115000"/>
                        </a:lnSpc>
                        <a:spcBef>
                          <a:spcPct val="0"/>
                        </a:spcBef>
                        <a:spcAft>
                          <a:spcPct val="0"/>
                        </a:spcAft>
                        <a:buClrTx/>
                        <a:buSzTx/>
                        <a:buFont typeface="Wingdings" pitchFamily="2" charset="2"/>
                        <a:buChar char=""/>
                        <a:tabLst/>
                      </a:pPr>
                      <a:r>
                        <a:rPr kumimoji="0" lang="en-US" sz="1800" u="none" strike="noStrike" cap="none" normalizeH="0" baseline="0" dirty="0">
                          <a:ln>
                            <a:noFill/>
                          </a:ln>
                          <a:effectLst/>
                        </a:rPr>
                        <a:t>356 Mini hydel power potential projects in 12 Northern districts of Khyber Pakhtunkhwa.</a:t>
                      </a:r>
                      <a:endParaRPr kumimoji="0" lang="en-US" sz="1800" b="0" i="0" u="none" strike="noStrike" cap="none" normalizeH="0" baseline="0" dirty="0">
                        <a:ln>
                          <a:noFill/>
                        </a:ln>
                        <a:solidFill>
                          <a:srgbClr val="000000"/>
                        </a:solidFill>
                        <a:effectLst/>
                        <a:latin typeface="+mn-lt"/>
                        <a:cs typeface="Times New Roman" pitchFamily="18" charset="0"/>
                      </a:endParaRPr>
                    </a:p>
                  </a:txBody>
                  <a:tcPr marL="51433" marR="51433" marT="0" marB="0" horzOverflow="overflow"/>
                </a:tc>
                <a:extLst>
                  <a:ext uri="{0D108BD9-81ED-4DB2-BD59-A6C34878D82A}">
                    <a16:rowId xmlns:a16="http://schemas.microsoft.com/office/drawing/2014/main" val="10001"/>
                  </a:ext>
                </a:extLst>
              </a:tr>
              <a:tr h="1796888">
                <a:tc>
                  <a:txBody>
                    <a:bodyPr/>
                    <a:lstStyle/>
                    <a:p>
                      <a:r>
                        <a:rPr lang="en-GB" sz="1800" baseline="0" dirty="0"/>
                        <a:t>Access to Clean Energy Program</a:t>
                      </a:r>
                    </a:p>
                    <a:p>
                      <a:r>
                        <a:rPr lang="en-GB" sz="1800" baseline="0" dirty="0"/>
                        <a:t>Under </a:t>
                      </a:r>
                      <a:r>
                        <a:rPr lang="en-GB" sz="1800" baseline="0" dirty="0" err="1"/>
                        <a:t>ADB</a:t>
                      </a:r>
                      <a:r>
                        <a:rPr lang="en-GB" sz="1800" baseline="0" dirty="0"/>
                        <a:t> Loan</a:t>
                      </a:r>
                      <a:endParaRPr lang="en-GB" sz="1800" b="1" dirty="0">
                        <a:latin typeface="+mn-lt"/>
                      </a:endParaRPr>
                    </a:p>
                  </a:txBody>
                  <a:tcPr marL="68577" marR="68577" marT="34291" marB="34291"/>
                </a:tc>
                <a:tc>
                  <a:txBody>
                    <a:bodyPr/>
                    <a:lstStyle/>
                    <a:p>
                      <a:pPr algn="ctr"/>
                      <a:r>
                        <a:rPr lang="en-GB" sz="1800" dirty="0"/>
                        <a:t>53.13 MW</a:t>
                      </a:r>
                      <a:endParaRPr lang="en-GB" sz="1800" b="0" dirty="0">
                        <a:latin typeface="+mn-lt"/>
                      </a:endParaRPr>
                    </a:p>
                  </a:txBody>
                  <a:tcPr marL="68577" marR="68577" marT="34291" marB="34291"/>
                </a:tc>
                <a:tc>
                  <a:txBody>
                    <a:bodyPr/>
                    <a:lstStyle/>
                    <a:p>
                      <a:pPr algn="ctr"/>
                      <a:r>
                        <a:rPr lang="en-US" sz="1800" dirty="0"/>
                        <a:t>118</a:t>
                      </a:r>
                      <a:endParaRPr lang="en-US" sz="1800" b="0" dirty="0">
                        <a:latin typeface="+mn-lt"/>
                      </a:endParaRPr>
                    </a:p>
                  </a:txBody>
                  <a:tcPr marL="68577" marR="68577" marT="34291" marB="34291"/>
                </a:tc>
                <a:tc>
                  <a:txBody>
                    <a:bodyPr/>
                    <a:lstStyle/>
                    <a:p>
                      <a:pPr marL="404813" indent="-404813">
                        <a:buFont typeface="Wingdings" pitchFamily="2" charset="2"/>
                        <a:buChar char="Ø"/>
                      </a:pPr>
                      <a:r>
                        <a:rPr lang="en-US" sz="1800" kern="1200" dirty="0"/>
                        <a:t>672</a:t>
                      </a:r>
                      <a:r>
                        <a:rPr lang="en-US" sz="1800" kern="1200" baseline="0" dirty="0"/>
                        <a:t> Mini hydel projects will be constructed in Northern areas of </a:t>
                      </a:r>
                      <a:r>
                        <a:rPr lang="en-US" sz="1800" kern="1200" baseline="0" dirty="0" err="1"/>
                        <a:t>KP</a:t>
                      </a:r>
                      <a:r>
                        <a:rPr lang="en-US" sz="1800" kern="1200" baseline="0" dirty="0"/>
                        <a:t> including 150 on canal falls.</a:t>
                      </a:r>
                      <a:endParaRPr lang="en-US" sz="1800" b="0" dirty="0">
                        <a:latin typeface="+mn-lt"/>
                      </a:endParaRPr>
                    </a:p>
                  </a:txBody>
                  <a:tcPr marL="68577" marR="68577" marT="34291" marB="34291"/>
                </a:tc>
                <a:extLst>
                  <a:ext uri="{0D108BD9-81ED-4DB2-BD59-A6C34878D82A}">
                    <a16:rowId xmlns:a16="http://schemas.microsoft.com/office/drawing/2014/main" val="10002"/>
                  </a:ext>
                </a:extLst>
              </a:tr>
            </a:tbl>
          </a:graphicData>
        </a:graphic>
      </p:graphicFrame>
      <p:grpSp>
        <p:nvGrpSpPr>
          <p:cNvPr id="5" name="Group 4"/>
          <p:cNvGrpSpPr/>
          <p:nvPr/>
        </p:nvGrpSpPr>
        <p:grpSpPr>
          <a:xfrm>
            <a:off x="7281000" y="6172200"/>
            <a:ext cx="1482000" cy="400110"/>
            <a:chOff x="7128600" y="6174345"/>
            <a:chExt cx="1482000" cy="400110"/>
          </a:xfrm>
        </p:grpSpPr>
        <p:sp>
          <p:nvSpPr>
            <p:cNvPr id="6" name="Left Arrow 5">
              <a:hlinkClick r:id="rId2" action="ppaction://hlinksldjump"/>
            </p:cNvPr>
            <p:cNvSpPr/>
            <p:nvPr/>
          </p:nvSpPr>
          <p:spPr>
            <a:xfrm>
              <a:off x="7890600" y="6248400"/>
              <a:ext cx="720000" cy="2520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TextBox 6"/>
            <p:cNvSpPr txBox="1"/>
            <p:nvPr/>
          </p:nvSpPr>
          <p:spPr>
            <a:xfrm>
              <a:off x="7128600" y="6174345"/>
              <a:ext cx="762000" cy="400110"/>
            </a:xfrm>
            <a:prstGeom prst="rect">
              <a:avLst/>
            </a:prstGeom>
            <a:noFill/>
          </p:spPr>
          <p:txBody>
            <a:bodyPr wrap="square" rtlCol="0">
              <a:spAutoFit/>
            </a:bodyPr>
            <a:lstStyle/>
            <a:p>
              <a:r>
                <a:rPr lang="en-GB" sz="2000" b="1" dirty="0">
                  <a:solidFill>
                    <a:srgbClr val="FF0000"/>
                  </a:solidFill>
                </a:rPr>
                <a:t>Back</a:t>
              </a:r>
            </a:p>
          </p:txBody>
        </p:sp>
      </p:grpSp>
      <p:sp>
        <p:nvSpPr>
          <p:cNvPr id="8" name="Slide Number Placeholder 7"/>
          <p:cNvSpPr>
            <a:spLocks noGrp="1"/>
          </p:cNvSpPr>
          <p:nvPr>
            <p:ph type="sldNum" sz="quarter" idx="12"/>
          </p:nvPr>
        </p:nvSpPr>
        <p:spPr/>
        <p:txBody>
          <a:bodyPr/>
          <a:lstStyle/>
          <a:p>
            <a:fld id="{485AF905-87A3-47F5-A7DA-2607F4C9EBCC}" type="slidenum">
              <a:rPr lang="en-PH" smtClean="0"/>
              <a:pPr/>
              <a:t>22</a:t>
            </a:fld>
            <a:endParaRPr lang="en-PH"/>
          </a:p>
        </p:txBody>
      </p:sp>
    </p:spTree>
    <p:extLst>
      <p:ext uri="{BB962C8B-B14F-4D97-AF65-F5344CB8AC3E}">
        <p14:creationId xmlns:p14="http://schemas.microsoft.com/office/powerpoint/2010/main" val="3224556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64355636"/>
              </p:ext>
            </p:extLst>
          </p:nvPr>
        </p:nvGraphicFramePr>
        <p:xfrm>
          <a:off x="259556" y="1297779"/>
          <a:ext cx="8583216" cy="4569621"/>
        </p:xfrm>
        <a:graphic>
          <a:graphicData uri="http://schemas.openxmlformats.org/drawingml/2006/table">
            <a:tbl>
              <a:tblPr firstRow="1" bandRow="1">
                <a:tableStyleId>{93296810-A885-4BE3-A3E7-6D5BEEA58F35}</a:tableStyleId>
              </a:tblPr>
              <a:tblGrid>
                <a:gridCol w="858322">
                  <a:extLst>
                    <a:ext uri="{9D8B030D-6E8A-4147-A177-3AD203B41FA5}">
                      <a16:colId xmlns:a16="http://schemas.microsoft.com/office/drawing/2014/main" val="20000"/>
                    </a:ext>
                  </a:extLst>
                </a:gridCol>
                <a:gridCol w="7724894">
                  <a:extLst>
                    <a:ext uri="{9D8B030D-6E8A-4147-A177-3AD203B41FA5}">
                      <a16:colId xmlns:a16="http://schemas.microsoft.com/office/drawing/2014/main" val="20001"/>
                    </a:ext>
                  </a:extLst>
                </a:gridCol>
              </a:tblGrid>
              <a:tr h="540573">
                <a:tc>
                  <a:txBody>
                    <a:bodyPr/>
                    <a:lstStyle/>
                    <a:p>
                      <a:pPr algn="ctr">
                        <a:lnSpc>
                          <a:spcPct val="150000"/>
                        </a:lnSpc>
                      </a:pPr>
                      <a:r>
                        <a:rPr lang="en-US" sz="1800" dirty="0"/>
                        <a:t>S. No.</a:t>
                      </a:r>
                      <a:endParaRPr lang="en-US" sz="1800" dirty="0">
                        <a:solidFill>
                          <a:schemeClr val="tx1"/>
                        </a:solidFill>
                        <a:latin typeface="+mn-lt"/>
                      </a:endParaRPr>
                    </a:p>
                  </a:txBody>
                  <a:tcPr marL="91439" marR="91439" marT="34298" marB="34298"/>
                </a:tc>
                <a:tc>
                  <a:txBody>
                    <a:bodyPr/>
                    <a:lstStyle/>
                    <a:p>
                      <a:pPr algn="ctr">
                        <a:lnSpc>
                          <a:spcPct val="150000"/>
                        </a:lnSpc>
                      </a:pPr>
                      <a:r>
                        <a:rPr lang="en-US" sz="1800" dirty="0"/>
                        <a:t>Description</a:t>
                      </a:r>
                      <a:endParaRPr lang="en-US" sz="1800" dirty="0">
                        <a:solidFill>
                          <a:schemeClr val="tx1"/>
                        </a:solidFill>
                        <a:latin typeface="+mn-lt"/>
                      </a:endParaRPr>
                    </a:p>
                  </a:txBody>
                  <a:tcPr marL="91439" marR="91439" marT="34298" marB="34298"/>
                </a:tc>
                <a:extLst>
                  <a:ext uri="{0D108BD9-81ED-4DB2-BD59-A6C34878D82A}">
                    <a16:rowId xmlns:a16="http://schemas.microsoft.com/office/drawing/2014/main" val="10000"/>
                  </a:ext>
                </a:extLst>
              </a:tr>
              <a:tr h="435371">
                <a:tc>
                  <a:txBody>
                    <a:bodyPr/>
                    <a:lstStyle/>
                    <a:p>
                      <a:pPr algn="ctr"/>
                      <a:r>
                        <a:rPr lang="en-US" sz="1600" dirty="0"/>
                        <a:t>1.</a:t>
                      </a:r>
                      <a:endParaRPr lang="en-US" sz="1600" b="0" dirty="0">
                        <a:solidFill>
                          <a:schemeClr val="bg1"/>
                        </a:solidFill>
                        <a:latin typeface="+mn-lt"/>
                      </a:endParaRPr>
                    </a:p>
                  </a:txBody>
                  <a:tcPr marL="91439" marR="91439" marT="34298" marB="34298" anchor="ctr"/>
                </a:tc>
                <a:tc>
                  <a:txBody>
                    <a:bodyPr/>
                    <a:lstStyle/>
                    <a:p>
                      <a:r>
                        <a:rPr lang="en-US" sz="1600" dirty="0"/>
                        <a:t>Electrification of 100 Villages through Solar/Alternate Energy, Phase-1.</a:t>
                      </a:r>
                      <a:endParaRPr lang="en-US" sz="1600" b="0" dirty="0">
                        <a:solidFill>
                          <a:schemeClr val="bg1"/>
                        </a:solidFill>
                        <a:latin typeface="+mn-lt"/>
                      </a:endParaRPr>
                    </a:p>
                  </a:txBody>
                  <a:tcPr marL="91439" marR="91439" marT="34298" marB="34298" anchor="ctr"/>
                </a:tc>
                <a:extLst>
                  <a:ext uri="{0D108BD9-81ED-4DB2-BD59-A6C34878D82A}">
                    <a16:rowId xmlns:a16="http://schemas.microsoft.com/office/drawing/2014/main" val="10001"/>
                  </a:ext>
                </a:extLst>
              </a:tr>
              <a:tr h="438631">
                <a:tc>
                  <a:txBody>
                    <a:bodyPr/>
                    <a:lstStyle/>
                    <a:p>
                      <a:pPr algn="ctr"/>
                      <a:r>
                        <a:rPr lang="en-US" sz="1600" dirty="0"/>
                        <a:t>2.</a:t>
                      </a:r>
                      <a:endParaRPr lang="en-US" sz="1600" b="0" dirty="0">
                        <a:solidFill>
                          <a:schemeClr val="bg1"/>
                        </a:solidFill>
                        <a:latin typeface="+mn-lt"/>
                      </a:endParaRPr>
                    </a:p>
                  </a:txBody>
                  <a:tcPr marL="91439" marR="91439" marT="34298" marB="3429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Electrification of Un-Electrified Villages through Solar/Alternate Energy, Phase-II.</a:t>
                      </a:r>
                      <a:endParaRPr lang="en-US" sz="1600" b="0" dirty="0">
                        <a:solidFill>
                          <a:schemeClr val="bg1"/>
                        </a:solidFill>
                        <a:latin typeface="+mn-lt"/>
                      </a:endParaRPr>
                    </a:p>
                  </a:txBody>
                  <a:tcPr marL="91439" marR="91439" marT="34298" marB="34298" anchor="ctr"/>
                </a:tc>
                <a:extLst>
                  <a:ext uri="{0D108BD9-81ED-4DB2-BD59-A6C34878D82A}">
                    <a16:rowId xmlns:a16="http://schemas.microsoft.com/office/drawing/2014/main" val="10002"/>
                  </a:ext>
                </a:extLst>
              </a:tr>
              <a:tr h="435371">
                <a:tc>
                  <a:txBody>
                    <a:bodyPr/>
                    <a:lstStyle/>
                    <a:p>
                      <a:pPr algn="ctr"/>
                      <a:r>
                        <a:rPr lang="en-US" sz="1600" dirty="0"/>
                        <a:t>3.</a:t>
                      </a:r>
                      <a:endParaRPr lang="en-US" sz="1600" b="0" dirty="0">
                        <a:solidFill>
                          <a:schemeClr val="bg1"/>
                        </a:solidFill>
                        <a:latin typeface="+mn-lt"/>
                      </a:endParaRPr>
                    </a:p>
                  </a:txBody>
                  <a:tcPr marL="91439" marR="91439" marT="34298" marB="34298" anchor="ctr"/>
                </a:tc>
                <a:tc>
                  <a:txBody>
                    <a:bodyPr/>
                    <a:lstStyle/>
                    <a:p>
                      <a:r>
                        <a:rPr lang="en-US" sz="1600" dirty="0"/>
                        <a:t>Solarization of Chief</a:t>
                      </a:r>
                      <a:r>
                        <a:rPr lang="en-US" sz="1600" baseline="0" dirty="0"/>
                        <a:t> Minister’s Secretariat/Chief Minister’s House.</a:t>
                      </a:r>
                      <a:endParaRPr lang="en-US" sz="1600" b="0" dirty="0">
                        <a:solidFill>
                          <a:schemeClr val="bg1"/>
                        </a:solidFill>
                        <a:latin typeface="+mn-lt"/>
                      </a:endParaRPr>
                    </a:p>
                  </a:txBody>
                  <a:tcPr marL="91439" marR="91439" marT="34298" marB="34298" anchor="ctr"/>
                </a:tc>
                <a:extLst>
                  <a:ext uri="{0D108BD9-81ED-4DB2-BD59-A6C34878D82A}">
                    <a16:rowId xmlns:a16="http://schemas.microsoft.com/office/drawing/2014/main" val="10003"/>
                  </a:ext>
                </a:extLst>
              </a:tr>
              <a:tr h="435371">
                <a:tc>
                  <a:txBody>
                    <a:bodyPr/>
                    <a:lstStyle/>
                    <a:p>
                      <a:pPr algn="ctr"/>
                      <a:r>
                        <a:rPr lang="en-US" sz="1600" dirty="0"/>
                        <a:t>4.</a:t>
                      </a:r>
                      <a:endParaRPr lang="en-US" sz="1600" b="0" dirty="0">
                        <a:solidFill>
                          <a:schemeClr val="bg1"/>
                        </a:solidFill>
                        <a:latin typeface="+mn-lt"/>
                      </a:endParaRPr>
                    </a:p>
                  </a:txBody>
                  <a:tcPr marL="91439" marR="91439" marT="34298" marB="34298" anchor="ctr"/>
                </a:tc>
                <a:tc>
                  <a:txBody>
                    <a:bodyPr/>
                    <a:lstStyle/>
                    <a:p>
                      <a:r>
                        <a:rPr lang="en-US" sz="1600" dirty="0"/>
                        <a:t>Solarization of Civil Secretariat</a:t>
                      </a:r>
                      <a:r>
                        <a:rPr lang="en-US" sz="1600" baseline="0" dirty="0"/>
                        <a:t> (For Remaining Departments of Civil Secretariat)</a:t>
                      </a:r>
                      <a:endParaRPr lang="en-US" sz="1600" b="0" dirty="0">
                        <a:solidFill>
                          <a:schemeClr val="bg1"/>
                        </a:solidFill>
                        <a:latin typeface="+mn-lt"/>
                      </a:endParaRPr>
                    </a:p>
                  </a:txBody>
                  <a:tcPr marL="91439" marR="91439" marT="34298" marB="34298" anchor="ctr"/>
                </a:tc>
                <a:extLst>
                  <a:ext uri="{0D108BD9-81ED-4DB2-BD59-A6C34878D82A}">
                    <a16:rowId xmlns:a16="http://schemas.microsoft.com/office/drawing/2014/main" val="10004"/>
                  </a:ext>
                </a:extLst>
              </a:tr>
              <a:tr h="435371">
                <a:tc>
                  <a:txBody>
                    <a:bodyPr/>
                    <a:lstStyle/>
                    <a:p>
                      <a:pPr algn="ctr"/>
                      <a:r>
                        <a:rPr lang="en-US" sz="1600" dirty="0"/>
                        <a:t>5.</a:t>
                      </a:r>
                      <a:endParaRPr lang="en-US" sz="1600" b="0" dirty="0">
                        <a:solidFill>
                          <a:schemeClr val="bg1"/>
                        </a:solidFill>
                        <a:latin typeface="+mn-lt"/>
                      </a:endParaRPr>
                    </a:p>
                  </a:txBody>
                  <a:tcPr marL="91439" marR="91439" marT="34298" marB="34298" anchor="ctr"/>
                </a:tc>
                <a:tc>
                  <a:txBody>
                    <a:bodyPr/>
                    <a:lstStyle/>
                    <a:p>
                      <a:r>
                        <a:rPr lang="en-US" sz="1600" dirty="0"/>
                        <a:t>Solar Electrification of 4000 Masajid In Khyber Pakhtunkhwa.</a:t>
                      </a:r>
                      <a:endParaRPr lang="en-US" sz="1600" b="0" dirty="0">
                        <a:solidFill>
                          <a:schemeClr val="bg1"/>
                        </a:solidFill>
                        <a:latin typeface="+mn-lt"/>
                      </a:endParaRPr>
                    </a:p>
                  </a:txBody>
                  <a:tcPr marL="91439" marR="91439" marT="34298" marB="34298" anchor="ctr"/>
                </a:tc>
                <a:extLst>
                  <a:ext uri="{0D108BD9-81ED-4DB2-BD59-A6C34878D82A}">
                    <a16:rowId xmlns:a16="http://schemas.microsoft.com/office/drawing/2014/main" val="10005"/>
                  </a:ext>
                </a:extLst>
              </a:tr>
              <a:tr h="626374">
                <a:tc>
                  <a:txBody>
                    <a:bodyPr/>
                    <a:lstStyle/>
                    <a:p>
                      <a:pPr algn="ctr"/>
                      <a:r>
                        <a:rPr lang="en-US" sz="1600" dirty="0"/>
                        <a:t>6.</a:t>
                      </a:r>
                      <a:endParaRPr lang="en-US" sz="1600" b="0" dirty="0">
                        <a:solidFill>
                          <a:schemeClr val="bg1"/>
                        </a:solidFill>
                        <a:latin typeface="+mn-lt"/>
                      </a:endParaRPr>
                    </a:p>
                  </a:txBody>
                  <a:tcPr marL="91439" marR="91439" marT="34298" marB="34298" anchor="ctr"/>
                </a:tc>
                <a:tc>
                  <a:txBody>
                    <a:bodyPr/>
                    <a:lstStyle/>
                    <a:p>
                      <a:r>
                        <a:rPr lang="en-US" sz="1600" dirty="0"/>
                        <a:t>Solar Electrification of 440 Masajid in PK-10 (Old)</a:t>
                      </a:r>
                      <a:r>
                        <a:rPr lang="en-US" sz="1600" baseline="0" dirty="0"/>
                        <a:t> &amp; PK-11 (Old) in District Peshawar.</a:t>
                      </a:r>
                      <a:endParaRPr lang="en-US" sz="1600" b="0" dirty="0">
                        <a:solidFill>
                          <a:schemeClr val="bg1"/>
                        </a:solidFill>
                        <a:latin typeface="+mn-lt"/>
                      </a:endParaRPr>
                    </a:p>
                  </a:txBody>
                  <a:tcPr marL="91439" marR="91439" marT="34298" marB="34298" anchor="ctr"/>
                </a:tc>
                <a:extLst>
                  <a:ext uri="{0D108BD9-81ED-4DB2-BD59-A6C34878D82A}">
                    <a16:rowId xmlns:a16="http://schemas.microsoft.com/office/drawing/2014/main" val="10006"/>
                  </a:ext>
                </a:extLst>
              </a:tr>
              <a:tr h="617795">
                <a:tc>
                  <a:txBody>
                    <a:bodyPr/>
                    <a:lstStyle/>
                    <a:p>
                      <a:pPr algn="ctr"/>
                      <a:r>
                        <a:rPr lang="en-US" sz="1600" dirty="0"/>
                        <a:t>7.</a:t>
                      </a:r>
                      <a:endParaRPr lang="en-US" sz="1600" b="0" dirty="0">
                        <a:solidFill>
                          <a:schemeClr val="bg1"/>
                        </a:solidFill>
                        <a:latin typeface="+mn-lt"/>
                      </a:endParaRPr>
                    </a:p>
                  </a:txBody>
                  <a:tcPr marL="91439" marR="91439" marT="34298" marB="34298" anchor="ctr"/>
                </a:tc>
                <a:tc>
                  <a:txBody>
                    <a:bodyPr/>
                    <a:lstStyle/>
                    <a:p>
                      <a:pPr marL="0" marR="0" indent="0" algn="l" defTabSz="1201704" rtl="0" eaLnBrk="1" fontAlgn="auto" latinLnBrk="0" hangingPunct="1">
                        <a:lnSpc>
                          <a:spcPct val="100000"/>
                        </a:lnSpc>
                        <a:spcBef>
                          <a:spcPts val="0"/>
                        </a:spcBef>
                        <a:spcAft>
                          <a:spcPts val="0"/>
                        </a:spcAft>
                        <a:buClrTx/>
                        <a:buSzTx/>
                        <a:buFontTx/>
                        <a:buNone/>
                        <a:tabLst/>
                        <a:defRPr/>
                      </a:pPr>
                      <a:r>
                        <a:rPr lang="en-GB" sz="1600" kern="1200" dirty="0"/>
                        <a:t>Solar Electrification of 300 Mosques in Merged Districts in Khyber Pakhtunkhwa</a:t>
                      </a:r>
                      <a:endParaRPr lang="en-US" sz="1600" b="0" kern="1200" dirty="0">
                        <a:solidFill>
                          <a:schemeClr val="bg1"/>
                        </a:solidFill>
                        <a:latin typeface="+mn-lt"/>
                        <a:ea typeface="+mn-ea"/>
                        <a:cs typeface="+mn-cs"/>
                      </a:endParaRPr>
                    </a:p>
                  </a:txBody>
                  <a:tcPr marL="91439" marR="91439" marT="34298" marB="34298" anchor="ctr"/>
                </a:tc>
                <a:extLst>
                  <a:ext uri="{0D108BD9-81ED-4DB2-BD59-A6C34878D82A}">
                    <a16:rowId xmlns:a16="http://schemas.microsoft.com/office/drawing/2014/main" val="10007"/>
                  </a:ext>
                </a:extLst>
              </a:tr>
              <a:tr h="604764">
                <a:tc>
                  <a:txBody>
                    <a:bodyPr/>
                    <a:lstStyle/>
                    <a:p>
                      <a:pPr algn="ctr"/>
                      <a:r>
                        <a:rPr lang="en-US" sz="1600" dirty="0"/>
                        <a:t>8.</a:t>
                      </a:r>
                      <a:endParaRPr lang="en-US" sz="1600" b="0" dirty="0">
                        <a:solidFill>
                          <a:schemeClr val="bg1"/>
                        </a:solidFill>
                        <a:latin typeface="+mn-lt"/>
                      </a:endParaRPr>
                    </a:p>
                  </a:txBody>
                  <a:tcPr marL="91439" marR="91439" marT="34298" marB="34298" anchor="ctr"/>
                </a:tc>
                <a:tc>
                  <a:txBody>
                    <a:bodyPr/>
                    <a:lstStyle/>
                    <a:p>
                      <a:pPr marL="0" marR="0" indent="0" algn="l" defTabSz="1201704" rtl="0" eaLnBrk="1" fontAlgn="auto" latinLnBrk="0" hangingPunct="1">
                        <a:lnSpc>
                          <a:spcPct val="100000"/>
                        </a:lnSpc>
                        <a:spcBef>
                          <a:spcPts val="0"/>
                        </a:spcBef>
                        <a:spcAft>
                          <a:spcPts val="0"/>
                        </a:spcAft>
                        <a:buClrTx/>
                        <a:buSzTx/>
                        <a:buFontTx/>
                        <a:buNone/>
                        <a:tabLst/>
                        <a:defRPr/>
                      </a:pPr>
                      <a:r>
                        <a:rPr kumimoji="0" lang="en-GB" sz="1600" u="none" strike="noStrike" cap="none" normalizeH="0" baseline="0" dirty="0" err="1">
                          <a:ln>
                            <a:noFill/>
                          </a:ln>
                          <a:effectLst/>
                        </a:rPr>
                        <a:t>Solarization</a:t>
                      </a:r>
                      <a:r>
                        <a:rPr kumimoji="0" lang="en-GB" sz="1600" u="none" strike="noStrike" cap="none" normalizeH="0" baseline="0" dirty="0">
                          <a:ln>
                            <a:noFill/>
                          </a:ln>
                          <a:effectLst/>
                        </a:rPr>
                        <a:t> of 8000 Schools &amp; 187 BHUs in KPK</a:t>
                      </a:r>
                      <a:endParaRPr lang="en-US" sz="1600" b="0" dirty="0">
                        <a:solidFill>
                          <a:schemeClr val="bg1"/>
                        </a:solidFill>
                        <a:latin typeface="+mn-lt"/>
                      </a:endParaRPr>
                    </a:p>
                  </a:txBody>
                  <a:tcPr marL="91439" marR="91439" marT="34298" marB="34298" anchor="ctr"/>
                </a:tc>
                <a:extLst>
                  <a:ext uri="{0D108BD9-81ED-4DB2-BD59-A6C34878D82A}">
                    <a16:rowId xmlns:a16="http://schemas.microsoft.com/office/drawing/2014/main" val="10008"/>
                  </a:ext>
                </a:extLst>
              </a:tr>
            </a:tbl>
          </a:graphicData>
        </a:graphic>
      </p:graphicFrame>
      <p:sp>
        <p:nvSpPr>
          <p:cNvPr id="19490" name="Title 1"/>
          <p:cNvSpPr txBox="1">
            <a:spLocks/>
          </p:cNvSpPr>
          <p:nvPr/>
        </p:nvSpPr>
        <p:spPr bwMode="auto">
          <a:xfrm>
            <a:off x="-304800" y="228600"/>
            <a:ext cx="9144000" cy="591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635" tIns="40818" rIns="81635" bIns="40818" anchor="ctr">
            <a:scene3d>
              <a:camera prst="orthographicFront"/>
              <a:lightRig rig="soft" dir="t">
                <a:rot lat="0" lon="0" rev="15600000"/>
              </a:lightRig>
            </a:scene3d>
            <a:sp3d extrusionH="57150" prstMaterial="softEdge">
              <a:bevelT w="25400" h="38100"/>
            </a:sp3d>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b="1" dirty="0">
                <a:ln/>
                <a:solidFill>
                  <a:schemeClr val="bg1"/>
                </a:solidFill>
                <a:latin typeface="Albertus Extra Bold" pitchFamily="34" charset="0"/>
                <a:cs typeface="Times New Roman" panose="02020603050405020304" pitchFamily="18" charset="0"/>
              </a:rPr>
              <a:t>SOLAR  PROJECTS – PUBLIC SECTOR </a:t>
            </a:r>
          </a:p>
        </p:txBody>
      </p:sp>
      <p:grpSp>
        <p:nvGrpSpPr>
          <p:cNvPr id="4" name="Group 3"/>
          <p:cNvGrpSpPr/>
          <p:nvPr/>
        </p:nvGrpSpPr>
        <p:grpSpPr>
          <a:xfrm>
            <a:off x="7281000" y="6172200"/>
            <a:ext cx="1482000" cy="400110"/>
            <a:chOff x="7128600" y="6174345"/>
            <a:chExt cx="1482000" cy="400110"/>
          </a:xfrm>
        </p:grpSpPr>
        <p:sp>
          <p:nvSpPr>
            <p:cNvPr id="6" name="Left Arrow 5">
              <a:hlinkClick r:id="rId2" action="ppaction://hlinksldjump"/>
            </p:cNvPr>
            <p:cNvSpPr/>
            <p:nvPr/>
          </p:nvSpPr>
          <p:spPr>
            <a:xfrm>
              <a:off x="7890600" y="6248400"/>
              <a:ext cx="720000" cy="2520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TextBox 6"/>
            <p:cNvSpPr txBox="1"/>
            <p:nvPr/>
          </p:nvSpPr>
          <p:spPr>
            <a:xfrm>
              <a:off x="7128600" y="6174345"/>
              <a:ext cx="762000" cy="400110"/>
            </a:xfrm>
            <a:prstGeom prst="rect">
              <a:avLst/>
            </a:prstGeom>
            <a:noFill/>
          </p:spPr>
          <p:txBody>
            <a:bodyPr wrap="square" rtlCol="0">
              <a:spAutoFit/>
            </a:bodyPr>
            <a:lstStyle/>
            <a:p>
              <a:r>
                <a:rPr lang="en-GB" sz="2000" b="1" dirty="0">
                  <a:solidFill>
                    <a:srgbClr val="FF0000"/>
                  </a:solidFill>
                </a:rPr>
                <a:t>Back</a:t>
              </a:r>
            </a:p>
          </p:txBody>
        </p:sp>
      </p:grpSp>
      <p:sp>
        <p:nvSpPr>
          <p:cNvPr id="8" name="Slide Number Placeholder 7"/>
          <p:cNvSpPr>
            <a:spLocks noGrp="1"/>
          </p:cNvSpPr>
          <p:nvPr>
            <p:ph type="sldNum" sz="quarter" idx="12"/>
          </p:nvPr>
        </p:nvSpPr>
        <p:spPr/>
        <p:txBody>
          <a:bodyPr/>
          <a:lstStyle/>
          <a:p>
            <a:fld id="{485AF905-87A3-47F5-A7DA-2607F4C9EBCC}" type="slidenum">
              <a:rPr lang="en-PH" smtClean="0"/>
              <a:pPr/>
              <a:t>23</a:t>
            </a:fld>
            <a:endParaRPr lang="en-PH"/>
          </a:p>
        </p:txBody>
      </p:sp>
    </p:spTree>
    <p:extLst>
      <p:ext uri="{BB962C8B-B14F-4D97-AF65-F5344CB8AC3E}">
        <p14:creationId xmlns:p14="http://schemas.microsoft.com/office/powerpoint/2010/main" val="3929509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67746224"/>
              </p:ext>
            </p:extLst>
          </p:nvPr>
        </p:nvGraphicFramePr>
        <p:xfrm>
          <a:off x="220980" y="1568578"/>
          <a:ext cx="8702042" cy="2172422"/>
        </p:xfrm>
        <a:graphic>
          <a:graphicData uri="http://schemas.openxmlformats.org/drawingml/2006/table">
            <a:tbl>
              <a:tblPr firstRow="1" firstCol="1">
                <a:tableStyleId>{08FB837D-C827-4EFA-A057-4D05807E0F7C}</a:tableStyleId>
              </a:tblPr>
              <a:tblGrid>
                <a:gridCol w="669833">
                  <a:extLst>
                    <a:ext uri="{9D8B030D-6E8A-4147-A177-3AD203B41FA5}">
                      <a16:colId xmlns:a16="http://schemas.microsoft.com/office/drawing/2014/main" val="20000"/>
                    </a:ext>
                  </a:extLst>
                </a:gridCol>
                <a:gridCol w="1699987">
                  <a:extLst>
                    <a:ext uri="{9D8B030D-6E8A-4147-A177-3AD203B41FA5}">
                      <a16:colId xmlns:a16="http://schemas.microsoft.com/office/drawing/2014/main" val="20001"/>
                    </a:ext>
                  </a:extLst>
                </a:gridCol>
                <a:gridCol w="1219201">
                  <a:extLst>
                    <a:ext uri="{9D8B030D-6E8A-4147-A177-3AD203B41FA5}">
                      <a16:colId xmlns:a16="http://schemas.microsoft.com/office/drawing/2014/main" val="20002"/>
                    </a:ext>
                  </a:extLst>
                </a:gridCol>
                <a:gridCol w="1010052">
                  <a:extLst>
                    <a:ext uri="{9D8B030D-6E8A-4147-A177-3AD203B41FA5}">
                      <a16:colId xmlns:a16="http://schemas.microsoft.com/office/drawing/2014/main" val="20003"/>
                    </a:ext>
                  </a:extLst>
                </a:gridCol>
                <a:gridCol w="1650453">
                  <a:extLst>
                    <a:ext uri="{9D8B030D-6E8A-4147-A177-3AD203B41FA5}">
                      <a16:colId xmlns:a16="http://schemas.microsoft.com/office/drawing/2014/main" val="20004"/>
                    </a:ext>
                  </a:extLst>
                </a:gridCol>
                <a:gridCol w="2452516">
                  <a:extLst>
                    <a:ext uri="{9D8B030D-6E8A-4147-A177-3AD203B41FA5}">
                      <a16:colId xmlns:a16="http://schemas.microsoft.com/office/drawing/2014/main" val="20005"/>
                    </a:ext>
                  </a:extLst>
                </a:gridCol>
              </a:tblGrid>
              <a:tr h="804422">
                <a:tc>
                  <a:txBody>
                    <a:bodyPr/>
                    <a:lstStyle/>
                    <a:p>
                      <a:pPr marL="0" marR="0" algn="ctr">
                        <a:lnSpc>
                          <a:spcPct val="107000"/>
                        </a:lnSpc>
                        <a:spcBef>
                          <a:spcPts val="0"/>
                        </a:spcBef>
                        <a:spcAft>
                          <a:spcPts val="0"/>
                        </a:spcAft>
                      </a:pPr>
                      <a:r>
                        <a:rPr lang="en-GB" sz="1600" dirty="0">
                          <a:effectLst/>
                        </a:rPr>
                        <a:t>S No.</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Project</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District</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Capacity (MW)</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Sponsor</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Status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684000">
                <a:tc>
                  <a:txBody>
                    <a:bodyPr/>
                    <a:lstStyle/>
                    <a:p>
                      <a:pPr marL="0" marR="0" algn="ctr">
                        <a:lnSpc>
                          <a:spcPct val="107000"/>
                        </a:lnSpc>
                        <a:spcBef>
                          <a:spcPts val="0"/>
                        </a:spcBef>
                        <a:spcAft>
                          <a:spcPts val="0"/>
                        </a:spcAft>
                      </a:pPr>
                      <a:r>
                        <a:rPr lang="en-GB" sz="1600" dirty="0">
                          <a:effectLst/>
                        </a:rPr>
                        <a:t>1</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rPr>
                        <a:t>Shigo</a:t>
                      </a:r>
                      <a:r>
                        <a:rPr lang="en-GB" sz="1600" b="1" dirty="0">
                          <a:effectLst/>
                        </a:rPr>
                        <a:t> </a:t>
                      </a:r>
                      <a:r>
                        <a:rPr lang="en-GB" sz="1600" b="1" dirty="0" err="1">
                          <a:effectLst/>
                        </a:rPr>
                        <a:t>Kas</a:t>
                      </a:r>
                      <a:r>
                        <a:rPr lang="en-GB" sz="1600" b="1" dirty="0">
                          <a:effectLst/>
                        </a:rPr>
                        <a:t> HPP</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Dir Lower</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102</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dirty="0" err="1">
                          <a:effectLst/>
                        </a:rPr>
                        <a:t>Saifo</a:t>
                      </a:r>
                      <a:r>
                        <a:rPr lang="en-GB" sz="1600" dirty="0">
                          <a:effectLst/>
                        </a:rPr>
                        <a:t> Group</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marL="0" marR="0">
                        <a:lnSpc>
                          <a:spcPct val="107000"/>
                        </a:lnSpc>
                        <a:spcBef>
                          <a:spcPts val="0"/>
                        </a:spcBef>
                        <a:spcAft>
                          <a:spcPts val="0"/>
                        </a:spcAft>
                      </a:pPr>
                      <a:r>
                        <a:rPr lang="en-GB" sz="1600" dirty="0">
                          <a:effectLst/>
                        </a:rPr>
                        <a:t>NEPRA Approved Tariff</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684000">
                <a:tc>
                  <a:txBody>
                    <a:bodyPr/>
                    <a:lstStyle/>
                    <a:p>
                      <a:pPr marL="0" marR="0" algn="ctr">
                        <a:lnSpc>
                          <a:spcPct val="107000"/>
                        </a:lnSpc>
                        <a:spcBef>
                          <a:spcPts val="0"/>
                        </a:spcBef>
                        <a:spcAft>
                          <a:spcPts val="0"/>
                        </a:spcAft>
                      </a:pPr>
                      <a:r>
                        <a:rPr lang="en-GB" sz="1600" dirty="0">
                          <a:effectLst/>
                        </a:rPr>
                        <a:t>2</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rPr>
                        <a:t>Arkari</a:t>
                      </a:r>
                      <a:r>
                        <a:rPr lang="en-GB" sz="1600" b="1" dirty="0">
                          <a:effectLst/>
                        </a:rPr>
                        <a:t> </a:t>
                      </a:r>
                      <a:r>
                        <a:rPr lang="en-GB" sz="1600" b="1" dirty="0" err="1">
                          <a:effectLst/>
                        </a:rPr>
                        <a:t>Gol</a:t>
                      </a:r>
                      <a:r>
                        <a:rPr lang="en-GB" sz="1600" b="1" dirty="0">
                          <a:effectLst/>
                        </a:rPr>
                        <a:t> HPP</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Chitral</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99</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dirty="0">
                          <a:effectLst/>
                        </a:rPr>
                        <a:t>Master Textiles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pPr marL="0" marR="0">
                        <a:lnSpc>
                          <a:spcPct val="107000"/>
                        </a:lnSpc>
                        <a:spcBef>
                          <a:spcPts val="0"/>
                        </a:spcBef>
                        <a:spcAft>
                          <a:spcPts val="0"/>
                        </a:spcAft>
                      </a:pP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
        <p:nvSpPr>
          <p:cNvPr id="6" name="Content Placeholder 2"/>
          <p:cNvSpPr txBox="1">
            <a:spLocks/>
          </p:cNvSpPr>
          <p:nvPr/>
        </p:nvSpPr>
        <p:spPr>
          <a:xfrm>
            <a:off x="533400" y="290513"/>
            <a:ext cx="8077200" cy="533400"/>
          </a:xfrm>
          <a:prstGeom prst="rect">
            <a:avLst/>
          </a:prstGeom>
        </p:spPr>
        <p:txBody>
          <a:bodyPr vert="horz" anchor="ctr">
            <a:normAutofit fontScale="47500" lnSpcReduction="20000"/>
          </a:bodyPr>
          <a:lstStyle/>
          <a:p>
            <a:pPr marL="0" marR="0" lvl="0" indent="0" algn="ctr"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lang="en-US" sz="7200" b="1" dirty="0">
                <a:solidFill>
                  <a:schemeClr val="bg1"/>
                </a:solidFill>
              </a:rPr>
              <a:t>Solicited Sites </a:t>
            </a:r>
            <a:endParaRPr kumimoji="0" lang="en-US" sz="7200" b="0" i="1" u="none" strike="noStrike" kern="1200" cap="none" spc="0" normalizeH="0" baseline="0" noProof="0" dirty="0">
              <a:ln>
                <a:noFill/>
              </a:ln>
              <a:solidFill>
                <a:schemeClr val="bg1"/>
              </a:solidFill>
              <a:effectLst/>
              <a:uLnTx/>
              <a:uFillTx/>
            </a:endParaRPr>
          </a:p>
        </p:txBody>
      </p:sp>
      <p:sp>
        <p:nvSpPr>
          <p:cNvPr id="7" name="Content Placeholder 2"/>
          <p:cNvSpPr txBox="1">
            <a:spLocks/>
          </p:cNvSpPr>
          <p:nvPr/>
        </p:nvSpPr>
        <p:spPr>
          <a:xfrm>
            <a:off x="533400" y="990600"/>
            <a:ext cx="8077200" cy="533400"/>
          </a:xfrm>
          <a:prstGeom prst="rect">
            <a:avLst/>
          </a:prstGeom>
        </p:spPr>
        <p:txBody>
          <a:bodyPr vert="horz" anchor="ctr">
            <a:noAutofit/>
          </a:bodyPr>
          <a:lstStyle/>
          <a:p>
            <a:pPr marL="0" marR="0" lvl="0" indent="0" algn="ctr"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lang="en-US" b="1" dirty="0">
                <a:solidFill>
                  <a:srgbClr val="00B050"/>
                </a:solidFill>
              </a:rPr>
              <a:t>Total Capacity – 201 MW </a:t>
            </a:r>
            <a:endParaRPr kumimoji="0" lang="en-US" b="0" i="1" u="none" strike="noStrike" kern="1200" cap="none" spc="0" normalizeH="0" baseline="0" noProof="0" dirty="0">
              <a:ln>
                <a:noFill/>
              </a:ln>
              <a:solidFill>
                <a:srgbClr val="00B050"/>
              </a:solidFill>
              <a:effectLst/>
              <a:uLnTx/>
              <a:uFillTx/>
            </a:endParaRPr>
          </a:p>
        </p:txBody>
      </p:sp>
      <p:grpSp>
        <p:nvGrpSpPr>
          <p:cNvPr id="8" name="Group 7"/>
          <p:cNvGrpSpPr/>
          <p:nvPr/>
        </p:nvGrpSpPr>
        <p:grpSpPr>
          <a:xfrm>
            <a:off x="7128600" y="6174345"/>
            <a:ext cx="1482000" cy="400110"/>
            <a:chOff x="7128600" y="6174345"/>
            <a:chExt cx="1482000" cy="400110"/>
          </a:xfrm>
        </p:grpSpPr>
        <p:sp>
          <p:nvSpPr>
            <p:cNvPr id="3" name="Left Arrow 2">
              <a:hlinkClick r:id="rId2" action="ppaction://hlinksldjump"/>
            </p:cNvPr>
            <p:cNvSpPr/>
            <p:nvPr/>
          </p:nvSpPr>
          <p:spPr>
            <a:xfrm>
              <a:off x="7890600" y="6248400"/>
              <a:ext cx="720000" cy="2520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5" name="TextBox 4"/>
            <p:cNvSpPr txBox="1"/>
            <p:nvPr/>
          </p:nvSpPr>
          <p:spPr>
            <a:xfrm>
              <a:off x="7128600" y="6174345"/>
              <a:ext cx="762000" cy="400110"/>
            </a:xfrm>
            <a:prstGeom prst="rect">
              <a:avLst/>
            </a:prstGeom>
            <a:noFill/>
          </p:spPr>
          <p:txBody>
            <a:bodyPr wrap="square" rtlCol="0">
              <a:spAutoFit/>
            </a:bodyPr>
            <a:lstStyle/>
            <a:p>
              <a:r>
                <a:rPr lang="en-GB" sz="2000" b="1" dirty="0">
                  <a:solidFill>
                    <a:srgbClr val="FF0000"/>
                  </a:solidFill>
                </a:rPr>
                <a:t>Back</a:t>
              </a:r>
            </a:p>
          </p:txBody>
        </p:sp>
      </p:grpSp>
      <p:sp>
        <p:nvSpPr>
          <p:cNvPr id="9" name="Slide Number Placeholder 8"/>
          <p:cNvSpPr>
            <a:spLocks noGrp="1"/>
          </p:cNvSpPr>
          <p:nvPr>
            <p:ph type="sldNum" sz="quarter" idx="12"/>
          </p:nvPr>
        </p:nvSpPr>
        <p:spPr/>
        <p:txBody>
          <a:bodyPr/>
          <a:lstStyle/>
          <a:p>
            <a:fld id="{485AF905-87A3-47F5-A7DA-2607F4C9EBCC}" type="slidenum">
              <a:rPr lang="en-PH" smtClean="0"/>
              <a:pPr/>
              <a:t>24</a:t>
            </a:fld>
            <a:endParaRPr lang="en-PH"/>
          </a:p>
        </p:txBody>
      </p:sp>
    </p:spTree>
    <p:extLst>
      <p:ext uri="{BB962C8B-B14F-4D97-AF65-F5344CB8AC3E}">
        <p14:creationId xmlns:p14="http://schemas.microsoft.com/office/powerpoint/2010/main" val="2658787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83712429"/>
              </p:ext>
            </p:extLst>
          </p:nvPr>
        </p:nvGraphicFramePr>
        <p:xfrm>
          <a:off x="262889" y="1524000"/>
          <a:ext cx="8618231" cy="5111997"/>
        </p:xfrm>
        <a:graphic>
          <a:graphicData uri="http://schemas.openxmlformats.org/drawingml/2006/table">
            <a:tbl>
              <a:tblPr firstRow="1" firstCol="1">
                <a:tableStyleId>{08FB837D-C827-4EFA-A057-4D05807E0F7C}</a:tableStyleId>
              </a:tblPr>
              <a:tblGrid>
                <a:gridCol w="504010">
                  <a:extLst>
                    <a:ext uri="{9D8B030D-6E8A-4147-A177-3AD203B41FA5}">
                      <a16:colId xmlns:a16="http://schemas.microsoft.com/office/drawing/2014/main" val="20000"/>
                    </a:ext>
                  </a:extLst>
                </a:gridCol>
                <a:gridCol w="3500301">
                  <a:extLst>
                    <a:ext uri="{9D8B030D-6E8A-4147-A177-3AD203B41FA5}">
                      <a16:colId xmlns:a16="http://schemas.microsoft.com/office/drawing/2014/main" val="20001"/>
                    </a:ext>
                  </a:extLst>
                </a:gridCol>
                <a:gridCol w="1066801">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56519">
                  <a:extLst>
                    <a:ext uri="{9D8B030D-6E8A-4147-A177-3AD203B41FA5}">
                      <a16:colId xmlns:a16="http://schemas.microsoft.com/office/drawing/2014/main" val="20004"/>
                    </a:ext>
                  </a:extLst>
                </a:gridCol>
              </a:tblGrid>
              <a:tr h="655165">
                <a:tc>
                  <a:txBody>
                    <a:bodyPr/>
                    <a:lstStyle/>
                    <a:p>
                      <a:pPr marL="0" marR="0" algn="ctr">
                        <a:lnSpc>
                          <a:spcPct val="107000"/>
                        </a:lnSpc>
                        <a:spcBef>
                          <a:spcPts val="0"/>
                        </a:spcBef>
                        <a:spcAft>
                          <a:spcPts val="0"/>
                        </a:spcAft>
                      </a:pPr>
                      <a:r>
                        <a:rPr lang="en-GB" sz="1600" dirty="0">
                          <a:effectLst/>
                        </a:rPr>
                        <a:t>S #</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Project</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kumimoji="0" lang="en-US" sz="1600" kern="1200" dirty="0">
                          <a:effectLst/>
                        </a:rPr>
                        <a:t>District</a:t>
                      </a:r>
                      <a:endParaRPr kumimoji="0" lang="en-US" sz="1600" b="1" kern="1200" dirty="0">
                        <a:solidFill>
                          <a:schemeClr val="lt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kumimoji="0" lang="en-GB" sz="1600" kern="1200" dirty="0">
                          <a:effectLst/>
                        </a:rPr>
                        <a:t>Capacity (MW)</a:t>
                      </a:r>
                      <a:endParaRPr kumimoji="0" lang="en-US" sz="1600" b="1" kern="1200" dirty="0">
                        <a:solidFill>
                          <a:schemeClr val="lt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dirty="0">
                          <a:effectLst/>
                        </a:rPr>
                        <a:t>Sponsor</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557104">
                <a:tc>
                  <a:txBody>
                    <a:bodyPr/>
                    <a:lstStyle/>
                    <a:p>
                      <a:pPr marL="0" marR="0" algn="ctr" rtl="0" eaLnBrk="1" latinLnBrk="0" hangingPunct="1">
                        <a:lnSpc>
                          <a:spcPct val="107000"/>
                        </a:lnSpc>
                        <a:spcBef>
                          <a:spcPts val="0"/>
                        </a:spcBef>
                        <a:spcAft>
                          <a:spcPts val="0"/>
                        </a:spcAft>
                      </a:pPr>
                      <a:r>
                        <a:rPr kumimoji="0" lang="en-US" sz="1600" kern="1200" dirty="0">
                          <a:effectLst/>
                        </a:rPr>
                        <a:t>1</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l" rtl="0" eaLnBrk="1" latinLnBrk="0" hangingPunct="1">
                        <a:lnSpc>
                          <a:spcPct val="107000"/>
                        </a:lnSpc>
                        <a:spcBef>
                          <a:spcPts val="0"/>
                        </a:spcBef>
                        <a:spcAft>
                          <a:spcPts val="0"/>
                        </a:spcAft>
                      </a:pPr>
                      <a:r>
                        <a:rPr kumimoji="0" lang="en-US" sz="1600" b="1" kern="1200" dirty="0">
                          <a:effectLst/>
                        </a:rPr>
                        <a:t>Lower Spat </a:t>
                      </a:r>
                      <a:r>
                        <a:rPr kumimoji="0" lang="en-US" sz="1600" b="1" kern="1200" dirty="0" err="1">
                          <a:effectLst/>
                        </a:rPr>
                        <a:t>Gah</a:t>
                      </a:r>
                      <a:r>
                        <a:rPr kumimoji="0" lang="en-US" sz="1600" b="1" kern="1200" dirty="0">
                          <a:effectLst/>
                        </a:rPr>
                        <a:t> HPP</a:t>
                      </a:r>
                      <a:endParaRPr kumimoji="0" lang="en-US" sz="1600" b="1" kern="1200" dirty="0">
                        <a:solidFill>
                          <a:schemeClr val="dk1"/>
                        </a:solidFill>
                        <a:effectLst/>
                        <a:latin typeface="+mn-lt"/>
                        <a:ea typeface="+mn-ea"/>
                        <a:cs typeface="+mn-cs"/>
                      </a:endParaRPr>
                    </a:p>
                  </a:txBody>
                  <a:tcPr marL="68580" marR="68580" marT="0" marB="0" anchor="ctr"/>
                </a:tc>
                <a:tc>
                  <a:txBody>
                    <a:bodyPr/>
                    <a:lstStyle/>
                    <a:p>
                      <a:pPr marL="0" marR="0" algn="ctr" rtl="0" eaLnBrk="1" latinLnBrk="0" hangingPunct="1">
                        <a:lnSpc>
                          <a:spcPct val="107000"/>
                        </a:lnSpc>
                        <a:spcBef>
                          <a:spcPts val="0"/>
                        </a:spcBef>
                        <a:spcAft>
                          <a:spcPts val="0"/>
                        </a:spcAft>
                      </a:pPr>
                      <a:r>
                        <a:rPr kumimoji="0" lang="en-US" sz="1600" kern="1200" dirty="0">
                          <a:effectLst/>
                        </a:rPr>
                        <a:t>Kohistan</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rtl="0" eaLnBrk="1" latinLnBrk="0" hangingPunct="1">
                        <a:lnSpc>
                          <a:spcPct val="107000"/>
                        </a:lnSpc>
                        <a:spcBef>
                          <a:spcPts val="0"/>
                        </a:spcBef>
                        <a:spcAft>
                          <a:spcPts val="0"/>
                        </a:spcAft>
                      </a:pPr>
                      <a:r>
                        <a:rPr kumimoji="0" lang="en-US" sz="1600" kern="1200" dirty="0">
                          <a:effectLst/>
                        </a:rPr>
                        <a:t>496</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l" rtl="0" eaLnBrk="1" latinLnBrk="0" hangingPunct="1">
                        <a:lnSpc>
                          <a:spcPct val="107000"/>
                        </a:lnSpc>
                        <a:spcBef>
                          <a:spcPts val="0"/>
                        </a:spcBef>
                        <a:spcAft>
                          <a:spcPts val="0"/>
                        </a:spcAft>
                      </a:pPr>
                      <a:r>
                        <a:rPr kumimoji="0" lang="en-US" sz="1600" kern="1200" dirty="0">
                          <a:effectLst/>
                        </a:rPr>
                        <a:t>KHNP, Korea</a:t>
                      </a:r>
                      <a:endParaRPr kumimoji="0" lang="en-US" sz="16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1"/>
                  </a:ext>
                </a:extLst>
              </a:tr>
              <a:tr h="557104">
                <a:tc>
                  <a:txBody>
                    <a:bodyPr/>
                    <a:lstStyle/>
                    <a:p>
                      <a:pPr marL="0" marR="0" algn="ctr">
                        <a:lnSpc>
                          <a:spcPct val="107000"/>
                        </a:lnSpc>
                        <a:spcBef>
                          <a:spcPts val="0"/>
                        </a:spcBef>
                        <a:spcAft>
                          <a:spcPts val="0"/>
                        </a:spcAft>
                      </a:pPr>
                      <a:r>
                        <a:rPr lang="en-GB" sz="1600" dirty="0">
                          <a:effectLst/>
                        </a:rPr>
                        <a:t>2</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rPr>
                        <a:t>Laspur</a:t>
                      </a:r>
                      <a:r>
                        <a:rPr lang="en-GB" sz="1600" b="1" dirty="0">
                          <a:effectLst/>
                        </a:rPr>
                        <a:t> </a:t>
                      </a:r>
                      <a:r>
                        <a:rPr lang="en-GB" sz="1600" b="1" dirty="0" err="1">
                          <a:effectLst/>
                        </a:rPr>
                        <a:t>Marigram</a:t>
                      </a:r>
                      <a:r>
                        <a:rPr lang="en-GB" sz="1600" b="1" dirty="0">
                          <a:effectLst/>
                        </a:rPr>
                        <a:t> HPP</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kumimoji="0" lang="en-US" sz="1600" kern="1200" dirty="0">
                          <a:effectLst/>
                        </a:rPr>
                        <a:t>Chitral</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dirty="0">
                          <a:effectLst/>
                        </a:rPr>
                        <a:t>230</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GB" sz="1600" dirty="0">
                          <a:effectLst/>
                        </a:rPr>
                        <a:t>FWO</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557104">
                <a:tc>
                  <a:txBody>
                    <a:bodyPr/>
                    <a:lstStyle/>
                    <a:p>
                      <a:pPr marL="0" marR="0" algn="ctr">
                        <a:lnSpc>
                          <a:spcPct val="107000"/>
                        </a:lnSpc>
                        <a:spcBef>
                          <a:spcPts val="0"/>
                        </a:spcBef>
                        <a:spcAft>
                          <a:spcPts val="0"/>
                        </a:spcAft>
                      </a:pPr>
                      <a:r>
                        <a:rPr lang="en-GB" sz="1600" dirty="0">
                          <a:effectLst/>
                        </a:rPr>
                        <a:t>3</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fontAlgn="ctr">
                        <a:spcBef>
                          <a:spcPts val="0"/>
                        </a:spcBef>
                        <a:spcAft>
                          <a:spcPts val="0"/>
                        </a:spcAft>
                      </a:pPr>
                      <a:r>
                        <a:rPr lang="en-US" sz="1600" b="1" kern="1200" dirty="0" err="1">
                          <a:effectLst/>
                        </a:rPr>
                        <a:t>Shushgai</a:t>
                      </a:r>
                      <a:r>
                        <a:rPr lang="en-US" sz="1600" b="1" kern="1200" dirty="0">
                          <a:effectLst/>
                        </a:rPr>
                        <a:t> </a:t>
                      </a:r>
                      <a:r>
                        <a:rPr lang="en-US" sz="1600" b="1" kern="1200" dirty="0" err="1">
                          <a:effectLst/>
                        </a:rPr>
                        <a:t>Zhendoli</a:t>
                      </a:r>
                      <a:r>
                        <a:rPr lang="en-US" sz="1600" b="1" kern="1200" dirty="0">
                          <a:effectLst/>
                        </a:rPr>
                        <a:t> HPP</a:t>
                      </a:r>
                      <a:endParaRPr lang="en-US" sz="1600" b="1" dirty="0">
                        <a:solidFill>
                          <a:srgbClr val="002060"/>
                        </a:solidFill>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kumimoji="0" lang="en-US" sz="1600" kern="1200" dirty="0">
                          <a:effectLst/>
                        </a:rPr>
                        <a:t>Chitral</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fontAlgn="ctr">
                        <a:spcBef>
                          <a:spcPts val="0"/>
                        </a:spcBef>
                        <a:spcAft>
                          <a:spcPts val="0"/>
                        </a:spcAft>
                      </a:pPr>
                      <a:r>
                        <a:rPr lang="en-GB" sz="1600" dirty="0">
                          <a:effectLst/>
                        </a:rPr>
                        <a:t>144</a:t>
                      </a:r>
                      <a:endParaRPr lang="en-US" sz="1600" dirty="0">
                        <a:solidFill>
                          <a:srgbClr val="002060"/>
                        </a:solidFill>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l" fontAlgn="ctr">
                        <a:spcBef>
                          <a:spcPts val="0"/>
                        </a:spcBef>
                        <a:spcAft>
                          <a:spcPts val="0"/>
                        </a:spcAft>
                      </a:pPr>
                      <a:r>
                        <a:rPr lang="en-GB" sz="1600" dirty="0">
                          <a:effectLst/>
                        </a:rPr>
                        <a:t>FWO</a:t>
                      </a:r>
                      <a:endParaRPr lang="en-US" sz="1600" dirty="0">
                        <a:solidFill>
                          <a:srgbClr val="002060"/>
                        </a:solidFill>
                        <a:effectLst/>
                        <a:latin typeface="Calibri" panose="020F050202020403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557104">
                <a:tc>
                  <a:txBody>
                    <a:bodyPr/>
                    <a:lstStyle/>
                    <a:p>
                      <a:pPr marL="0" marR="0" algn="ctr">
                        <a:lnSpc>
                          <a:spcPct val="107000"/>
                        </a:lnSpc>
                        <a:spcBef>
                          <a:spcPts val="0"/>
                        </a:spcBef>
                        <a:spcAft>
                          <a:spcPts val="0"/>
                        </a:spcAft>
                      </a:pPr>
                      <a:r>
                        <a:rPr lang="en-GB" sz="1600" dirty="0">
                          <a:effectLst/>
                        </a:rPr>
                        <a:t>4</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fontAlgn="ctr">
                        <a:spcBef>
                          <a:spcPts val="0"/>
                        </a:spcBef>
                        <a:spcAft>
                          <a:spcPts val="0"/>
                        </a:spcAft>
                      </a:pPr>
                      <a:r>
                        <a:rPr lang="en-US" sz="1600" b="1" kern="1200" dirty="0">
                          <a:effectLst/>
                        </a:rPr>
                        <a:t>Shogo Sin HPP</a:t>
                      </a:r>
                      <a:endParaRPr lang="en-US" sz="1600" b="1" dirty="0">
                        <a:solidFill>
                          <a:srgbClr val="002060"/>
                        </a:solidFill>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600" kern="1200" dirty="0">
                          <a:effectLst/>
                        </a:rPr>
                        <a:t>Chitral</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fontAlgn="ctr">
                        <a:spcBef>
                          <a:spcPts val="0"/>
                        </a:spcBef>
                        <a:spcAft>
                          <a:spcPts val="0"/>
                        </a:spcAft>
                      </a:pPr>
                      <a:r>
                        <a:rPr lang="en-GB" sz="1600">
                          <a:effectLst/>
                        </a:rPr>
                        <a:t>132</a:t>
                      </a:r>
                      <a:endParaRPr lang="en-US" sz="1600">
                        <a:solidFill>
                          <a:srgbClr val="002060"/>
                        </a:solidFill>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l" fontAlgn="ctr">
                        <a:spcBef>
                          <a:spcPts val="0"/>
                        </a:spcBef>
                        <a:spcAft>
                          <a:spcPts val="0"/>
                        </a:spcAft>
                      </a:pPr>
                      <a:r>
                        <a:rPr lang="en-GB" sz="1600" dirty="0">
                          <a:effectLst/>
                        </a:rPr>
                        <a:t>FWO</a:t>
                      </a:r>
                      <a:endParaRPr lang="en-US" sz="1600" dirty="0">
                        <a:solidFill>
                          <a:srgbClr val="002060"/>
                        </a:solidFill>
                        <a:effectLst/>
                        <a:latin typeface="Calibri" panose="020F050202020403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557104">
                <a:tc>
                  <a:txBody>
                    <a:bodyPr/>
                    <a:lstStyle/>
                    <a:p>
                      <a:pPr marL="0" marR="0" algn="ctr">
                        <a:lnSpc>
                          <a:spcPct val="107000"/>
                        </a:lnSpc>
                        <a:spcBef>
                          <a:spcPts val="0"/>
                        </a:spcBef>
                        <a:spcAft>
                          <a:spcPts val="0"/>
                        </a:spcAft>
                      </a:pPr>
                      <a:r>
                        <a:rPr lang="en-GB" sz="1600" dirty="0">
                          <a:effectLst/>
                        </a:rPr>
                        <a:t>5</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fontAlgn="ctr">
                        <a:spcBef>
                          <a:spcPts val="0"/>
                        </a:spcBef>
                        <a:spcAft>
                          <a:spcPts val="0"/>
                        </a:spcAft>
                      </a:pPr>
                      <a:r>
                        <a:rPr lang="en-US" sz="1600" b="1" kern="1200" dirty="0" err="1">
                          <a:effectLst/>
                        </a:rPr>
                        <a:t>Toren</a:t>
                      </a:r>
                      <a:r>
                        <a:rPr lang="en-US" sz="1600" b="1" kern="1200" dirty="0">
                          <a:effectLst/>
                        </a:rPr>
                        <a:t> More Kari HPP</a:t>
                      </a:r>
                      <a:endParaRPr lang="en-US" sz="1600" b="1" dirty="0">
                        <a:solidFill>
                          <a:srgbClr val="002060"/>
                        </a:solidFill>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kumimoji="0" lang="en-US" sz="1600" kern="1200" dirty="0">
                          <a:effectLst/>
                        </a:rPr>
                        <a:t>Chitral</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fontAlgn="ctr">
                        <a:spcBef>
                          <a:spcPts val="0"/>
                        </a:spcBef>
                        <a:spcAft>
                          <a:spcPts val="0"/>
                        </a:spcAft>
                      </a:pPr>
                      <a:r>
                        <a:rPr lang="en-GB" sz="1600" dirty="0">
                          <a:effectLst/>
                        </a:rPr>
                        <a:t>350</a:t>
                      </a:r>
                      <a:endParaRPr lang="en-US" sz="1600" dirty="0">
                        <a:solidFill>
                          <a:srgbClr val="002060"/>
                        </a:solidFill>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l" fontAlgn="ctr">
                        <a:spcBef>
                          <a:spcPts val="0"/>
                        </a:spcBef>
                        <a:spcAft>
                          <a:spcPts val="0"/>
                        </a:spcAft>
                      </a:pPr>
                      <a:r>
                        <a:rPr lang="en-GB" sz="1600" dirty="0">
                          <a:effectLst/>
                        </a:rPr>
                        <a:t>Sinohydro, China</a:t>
                      </a:r>
                      <a:endParaRPr lang="en-US" sz="1600" dirty="0">
                        <a:solidFill>
                          <a:srgbClr val="002060"/>
                        </a:solidFill>
                        <a:effectLst/>
                        <a:latin typeface="Calibri" panose="020F050202020403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557104">
                <a:tc>
                  <a:txBody>
                    <a:bodyPr/>
                    <a:lstStyle/>
                    <a:p>
                      <a:pPr marL="0" marR="0" algn="ctr">
                        <a:lnSpc>
                          <a:spcPct val="107000"/>
                        </a:lnSpc>
                        <a:spcBef>
                          <a:spcPts val="0"/>
                        </a:spcBef>
                        <a:spcAft>
                          <a:spcPts val="0"/>
                        </a:spcAft>
                      </a:pPr>
                      <a:r>
                        <a:rPr lang="en-GB" sz="1600" dirty="0">
                          <a:effectLst/>
                        </a:rPr>
                        <a:t>6</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rPr>
                        <a:t>Jamshel</a:t>
                      </a:r>
                      <a:r>
                        <a:rPr lang="en-GB" sz="1600" b="1" dirty="0">
                          <a:effectLst/>
                        </a:rPr>
                        <a:t> </a:t>
                      </a:r>
                      <a:r>
                        <a:rPr lang="en-GB" sz="1600" b="1" dirty="0" err="1">
                          <a:effectLst/>
                        </a:rPr>
                        <a:t>Toren</a:t>
                      </a:r>
                      <a:r>
                        <a:rPr lang="en-GB" sz="1600" b="1" dirty="0">
                          <a:effectLst/>
                        </a:rPr>
                        <a:t> More HPP</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kumimoji="0" lang="en-US" sz="1600" kern="1200" dirty="0">
                          <a:effectLst/>
                        </a:rPr>
                        <a:t>Chitral</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dirty="0">
                          <a:effectLst/>
                        </a:rPr>
                        <a:t>260</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GB" sz="1600" dirty="0">
                          <a:effectLst/>
                        </a:rPr>
                        <a:t>Sinohydro, China</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557104">
                <a:tc>
                  <a:txBody>
                    <a:bodyPr/>
                    <a:lstStyle/>
                    <a:p>
                      <a:pPr marL="0" marR="0" algn="ctr">
                        <a:lnSpc>
                          <a:spcPct val="107000"/>
                        </a:lnSpc>
                        <a:spcBef>
                          <a:spcPts val="0"/>
                        </a:spcBef>
                        <a:spcAft>
                          <a:spcPts val="0"/>
                        </a:spcAft>
                      </a:pPr>
                      <a:r>
                        <a:rPr lang="en-GB" sz="1600" dirty="0">
                          <a:effectLst/>
                        </a:rPr>
                        <a:t>7</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a:effectLst/>
                        </a:rPr>
                        <a:t>Kalam </a:t>
                      </a:r>
                      <a:r>
                        <a:rPr lang="en-GB" sz="1600" b="1" dirty="0" err="1">
                          <a:effectLst/>
                        </a:rPr>
                        <a:t>Asrit</a:t>
                      </a:r>
                      <a:r>
                        <a:rPr lang="en-GB" sz="1600" b="1" dirty="0">
                          <a:effectLst/>
                        </a:rPr>
                        <a:t> HPP</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kumimoji="0" lang="en-US" sz="1600" kern="1200" dirty="0">
                          <a:effectLst/>
                        </a:rPr>
                        <a:t>Swat</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dirty="0">
                          <a:effectLst/>
                        </a:rPr>
                        <a:t>197</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GB" sz="1600" dirty="0">
                          <a:effectLst/>
                        </a:rPr>
                        <a:t>KOEN, KOREA</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557104">
                <a:tc>
                  <a:txBody>
                    <a:bodyPr/>
                    <a:lstStyle/>
                    <a:p>
                      <a:pPr marL="0" marR="0" algn="ctr">
                        <a:lnSpc>
                          <a:spcPct val="107000"/>
                        </a:lnSpc>
                        <a:spcBef>
                          <a:spcPts val="0"/>
                        </a:spcBef>
                        <a:spcAft>
                          <a:spcPts val="0"/>
                        </a:spcAft>
                      </a:pPr>
                      <a:r>
                        <a:rPr lang="en-US" sz="1600" dirty="0">
                          <a:effectLst/>
                        </a:rPr>
                        <a:t>8</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rPr>
                        <a:t>Asrit</a:t>
                      </a:r>
                      <a:r>
                        <a:rPr lang="en-GB" sz="1600" b="1" dirty="0">
                          <a:effectLst/>
                        </a:rPr>
                        <a:t> </a:t>
                      </a:r>
                      <a:r>
                        <a:rPr lang="en-GB" sz="1600" b="1" dirty="0" err="1">
                          <a:effectLst/>
                        </a:rPr>
                        <a:t>Kedam</a:t>
                      </a:r>
                      <a:r>
                        <a:rPr lang="en-GB" sz="1600" b="1" dirty="0">
                          <a:effectLst/>
                        </a:rPr>
                        <a:t> HPP</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kumimoji="0" lang="en-US" sz="1600" kern="1200" dirty="0">
                          <a:effectLst/>
                        </a:rPr>
                        <a:t>Swat</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dirty="0">
                          <a:effectLst/>
                        </a:rPr>
                        <a:t>215</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GB" sz="1600" dirty="0">
                          <a:effectLst/>
                        </a:rPr>
                        <a:t>KOEN, KOREA</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bl>
          </a:graphicData>
        </a:graphic>
      </p:graphicFrame>
      <p:sp>
        <p:nvSpPr>
          <p:cNvPr id="6" name="Content Placeholder 2"/>
          <p:cNvSpPr txBox="1">
            <a:spLocks/>
          </p:cNvSpPr>
          <p:nvPr/>
        </p:nvSpPr>
        <p:spPr>
          <a:xfrm>
            <a:off x="152400" y="290513"/>
            <a:ext cx="8077200" cy="533400"/>
          </a:xfrm>
          <a:prstGeom prst="rect">
            <a:avLst/>
          </a:prstGeom>
        </p:spPr>
        <p:txBody>
          <a:bodyPr vert="horz" anchor="ctr">
            <a:normAutofit fontScale="47500" lnSpcReduction="20000"/>
          </a:bodyPr>
          <a:lstStyle/>
          <a:p>
            <a:pPr marL="0" marR="0" lvl="0" indent="0" algn="ctr"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lang="en-US" sz="7200" b="1" dirty="0">
                <a:solidFill>
                  <a:schemeClr val="bg1"/>
                </a:solidFill>
              </a:rPr>
              <a:t>PSO &amp; State Owned Enterprises Sites </a:t>
            </a:r>
            <a:endParaRPr kumimoji="0" lang="en-US" sz="7200" b="0" i="1" u="none" strike="noStrike" kern="1200" cap="none" spc="0" normalizeH="0" baseline="0" noProof="0" dirty="0">
              <a:ln>
                <a:noFill/>
              </a:ln>
              <a:solidFill>
                <a:schemeClr val="bg1"/>
              </a:solidFill>
              <a:effectLst/>
              <a:uLnTx/>
              <a:uFillTx/>
            </a:endParaRPr>
          </a:p>
        </p:txBody>
      </p:sp>
      <p:sp>
        <p:nvSpPr>
          <p:cNvPr id="7" name="Content Placeholder 2"/>
          <p:cNvSpPr txBox="1">
            <a:spLocks/>
          </p:cNvSpPr>
          <p:nvPr/>
        </p:nvSpPr>
        <p:spPr>
          <a:xfrm>
            <a:off x="533400" y="990600"/>
            <a:ext cx="8077200" cy="533400"/>
          </a:xfrm>
          <a:prstGeom prst="rect">
            <a:avLst/>
          </a:prstGeom>
        </p:spPr>
        <p:txBody>
          <a:bodyPr vert="horz" anchor="ctr">
            <a:noAutofit/>
          </a:bodyPr>
          <a:lstStyle/>
          <a:p>
            <a:pPr marL="0" marR="0" lvl="0" indent="0" algn="ctr"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lang="en-US" b="1" dirty="0">
                <a:solidFill>
                  <a:srgbClr val="00B050"/>
                </a:solidFill>
              </a:rPr>
              <a:t>Total Capacity – 2,024 MW </a:t>
            </a:r>
            <a:endParaRPr kumimoji="0" lang="en-US" b="0" i="1" u="none" strike="noStrike" kern="1200" cap="none" spc="0" normalizeH="0" baseline="0" noProof="0" dirty="0">
              <a:ln>
                <a:noFill/>
              </a:ln>
              <a:solidFill>
                <a:srgbClr val="00B050"/>
              </a:solidFill>
              <a:effectLst/>
              <a:uLnTx/>
              <a:uFillTx/>
            </a:endParaRPr>
          </a:p>
        </p:txBody>
      </p:sp>
      <p:grpSp>
        <p:nvGrpSpPr>
          <p:cNvPr id="10" name="Group 9"/>
          <p:cNvGrpSpPr/>
          <p:nvPr/>
        </p:nvGrpSpPr>
        <p:grpSpPr>
          <a:xfrm>
            <a:off x="7399111" y="1057245"/>
            <a:ext cx="1482000" cy="400110"/>
            <a:chOff x="7128600" y="6174345"/>
            <a:chExt cx="1482000" cy="400110"/>
          </a:xfrm>
        </p:grpSpPr>
        <p:sp>
          <p:nvSpPr>
            <p:cNvPr id="11" name="Left Arrow 10">
              <a:hlinkClick r:id="rId2" action="ppaction://hlinksldjump"/>
            </p:cNvPr>
            <p:cNvSpPr/>
            <p:nvPr/>
          </p:nvSpPr>
          <p:spPr>
            <a:xfrm>
              <a:off x="7890600" y="6248400"/>
              <a:ext cx="720000" cy="2520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2" name="TextBox 11"/>
            <p:cNvSpPr txBox="1"/>
            <p:nvPr/>
          </p:nvSpPr>
          <p:spPr>
            <a:xfrm>
              <a:off x="7128600" y="6174345"/>
              <a:ext cx="762000" cy="400110"/>
            </a:xfrm>
            <a:prstGeom prst="rect">
              <a:avLst/>
            </a:prstGeom>
            <a:noFill/>
          </p:spPr>
          <p:txBody>
            <a:bodyPr wrap="square" rtlCol="0">
              <a:spAutoFit/>
            </a:bodyPr>
            <a:lstStyle/>
            <a:p>
              <a:r>
                <a:rPr lang="en-GB" sz="2000" b="1" dirty="0">
                  <a:solidFill>
                    <a:srgbClr val="FF0000"/>
                  </a:solidFill>
                </a:rPr>
                <a:t>Back</a:t>
              </a:r>
            </a:p>
          </p:txBody>
        </p:sp>
      </p:grpSp>
      <p:sp>
        <p:nvSpPr>
          <p:cNvPr id="8" name="Slide Number Placeholder 7"/>
          <p:cNvSpPr>
            <a:spLocks noGrp="1"/>
          </p:cNvSpPr>
          <p:nvPr>
            <p:ph type="sldNum" sz="quarter" idx="12"/>
          </p:nvPr>
        </p:nvSpPr>
        <p:spPr/>
        <p:txBody>
          <a:bodyPr/>
          <a:lstStyle/>
          <a:p>
            <a:fld id="{485AF905-87A3-47F5-A7DA-2607F4C9EBCC}" type="slidenum">
              <a:rPr lang="en-PH" smtClean="0"/>
              <a:pPr/>
              <a:t>25</a:t>
            </a:fld>
            <a:endParaRPr lang="en-PH"/>
          </a:p>
        </p:txBody>
      </p:sp>
    </p:spTree>
    <p:extLst>
      <p:ext uri="{BB962C8B-B14F-4D97-AF65-F5344CB8AC3E}">
        <p14:creationId xmlns:p14="http://schemas.microsoft.com/office/powerpoint/2010/main" val="1317689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05285541"/>
              </p:ext>
            </p:extLst>
          </p:nvPr>
        </p:nvGraphicFramePr>
        <p:xfrm>
          <a:off x="262888" y="1541371"/>
          <a:ext cx="8618230" cy="4707029"/>
        </p:xfrm>
        <a:graphic>
          <a:graphicData uri="http://schemas.openxmlformats.org/drawingml/2006/table">
            <a:tbl>
              <a:tblPr firstRow="1" firstCol="1">
                <a:tableStyleId>{08FB837D-C827-4EFA-A057-4D05807E0F7C}</a:tableStyleId>
              </a:tblPr>
              <a:tblGrid>
                <a:gridCol w="499112">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3">
                  <a:extLst>
                    <a:ext uri="{9D8B030D-6E8A-4147-A177-3AD203B41FA5}">
                      <a16:colId xmlns:a16="http://schemas.microsoft.com/office/drawing/2014/main" val="20002"/>
                    </a:ext>
                  </a:extLst>
                </a:gridCol>
                <a:gridCol w="1066797">
                  <a:extLst>
                    <a:ext uri="{9D8B030D-6E8A-4147-A177-3AD203B41FA5}">
                      <a16:colId xmlns:a16="http://schemas.microsoft.com/office/drawing/2014/main" val="20003"/>
                    </a:ext>
                  </a:extLst>
                </a:gridCol>
                <a:gridCol w="2556518">
                  <a:extLst>
                    <a:ext uri="{9D8B030D-6E8A-4147-A177-3AD203B41FA5}">
                      <a16:colId xmlns:a16="http://schemas.microsoft.com/office/drawing/2014/main" val="20004"/>
                    </a:ext>
                  </a:extLst>
                </a:gridCol>
              </a:tblGrid>
              <a:tr h="603269">
                <a:tc>
                  <a:txBody>
                    <a:bodyPr/>
                    <a:lstStyle/>
                    <a:p>
                      <a:pPr marL="0" marR="0" algn="ctr">
                        <a:lnSpc>
                          <a:spcPct val="107000"/>
                        </a:lnSpc>
                        <a:spcBef>
                          <a:spcPts val="0"/>
                        </a:spcBef>
                        <a:spcAft>
                          <a:spcPts val="0"/>
                        </a:spcAft>
                      </a:pPr>
                      <a:r>
                        <a:rPr lang="en-GB" sz="1600" dirty="0">
                          <a:effectLst/>
                        </a:rPr>
                        <a:t>S #</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Project</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dirty="0"/>
                        <a:t>District</a:t>
                      </a:r>
                    </a:p>
                  </a:txBody>
                  <a:tcPr marL="68580" marR="68580" marT="0" marB="0" anchor="ctr"/>
                </a:tc>
                <a:tc>
                  <a:txBody>
                    <a:bodyPr/>
                    <a:lstStyle/>
                    <a:p>
                      <a:pPr marL="0" marR="0" algn="ctr">
                        <a:lnSpc>
                          <a:spcPct val="107000"/>
                        </a:lnSpc>
                        <a:spcBef>
                          <a:spcPts val="0"/>
                        </a:spcBef>
                        <a:spcAft>
                          <a:spcPts val="0"/>
                        </a:spcAft>
                      </a:pPr>
                      <a:r>
                        <a:rPr kumimoji="0" lang="en-US" sz="1600" kern="1200" dirty="0"/>
                        <a:t>Capacity (MW)</a:t>
                      </a:r>
                      <a:endParaRPr kumimoji="0" lang="en-US" sz="1600" b="1" kern="1200" dirty="0">
                        <a:solidFill>
                          <a:schemeClr val="lt1"/>
                        </a:solidFill>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dirty="0">
                          <a:effectLst/>
                        </a:rPr>
                        <a:t>Sponsor</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512970">
                <a:tc>
                  <a:txBody>
                    <a:bodyPr/>
                    <a:lstStyle/>
                    <a:p>
                      <a:pPr marL="0" marR="0" algn="ctr">
                        <a:lnSpc>
                          <a:spcPct val="107000"/>
                        </a:lnSpc>
                        <a:spcBef>
                          <a:spcPts val="0"/>
                        </a:spcBef>
                        <a:spcAft>
                          <a:spcPts val="0"/>
                        </a:spcAft>
                      </a:pPr>
                      <a:r>
                        <a:rPr lang="en-GB" sz="1600" dirty="0">
                          <a:effectLst/>
                        </a:rPr>
                        <a:t>1</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a:effectLst/>
                        </a:rPr>
                        <a:t>Sharmai HPP</a:t>
                      </a:r>
                      <a:endParaRPr lang="en-US" sz="16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Dir</a:t>
                      </a:r>
                      <a:endParaRPr lang="en-US" sz="1600" b="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150</a:t>
                      </a:r>
                      <a:endParaRPr lang="en-US" sz="1600" b="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GB" sz="1600" dirty="0">
                          <a:effectLst/>
                        </a:rPr>
                        <a:t>Sapphire Electric</a:t>
                      </a:r>
                      <a:endParaRPr lang="en-US" sz="1600" b="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512970">
                <a:tc>
                  <a:txBody>
                    <a:bodyPr/>
                    <a:lstStyle/>
                    <a:p>
                      <a:pPr marL="0" marR="0" algn="ctr" rtl="0" eaLnBrk="1" latinLnBrk="0" hangingPunct="1">
                        <a:lnSpc>
                          <a:spcPct val="107000"/>
                        </a:lnSpc>
                        <a:spcBef>
                          <a:spcPts val="0"/>
                        </a:spcBef>
                        <a:spcAft>
                          <a:spcPts val="0"/>
                        </a:spcAft>
                      </a:pPr>
                      <a:r>
                        <a:rPr kumimoji="0" lang="en-US" sz="1600" kern="1200" dirty="0">
                          <a:effectLst/>
                        </a:rPr>
                        <a:t>2</a:t>
                      </a:r>
                      <a:endParaRPr kumimoji="0" lang="en-US" sz="1600" b="1" kern="1200" dirty="0">
                        <a:solidFill>
                          <a:schemeClr val="dk1"/>
                        </a:solidFill>
                        <a:effectLst/>
                        <a:latin typeface="+mn-lt"/>
                        <a:ea typeface="+mn-ea"/>
                        <a:cs typeface="+mn-cs"/>
                      </a:endParaRPr>
                    </a:p>
                  </a:txBody>
                  <a:tcPr marL="68580" marR="68580" marT="0" marB="0" anchor="ctr"/>
                </a:tc>
                <a:tc>
                  <a:txBody>
                    <a:bodyPr/>
                    <a:lstStyle/>
                    <a:p>
                      <a:pPr marL="0" marR="0" algn="l" fontAlgn="ctr">
                        <a:spcBef>
                          <a:spcPts val="0"/>
                        </a:spcBef>
                        <a:spcAft>
                          <a:spcPts val="0"/>
                        </a:spcAft>
                      </a:pPr>
                      <a:r>
                        <a:rPr lang="en-US" sz="1600" b="1" kern="1200" dirty="0" err="1">
                          <a:effectLst/>
                        </a:rPr>
                        <a:t>Nila</a:t>
                      </a:r>
                      <a:r>
                        <a:rPr lang="en-US" sz="1600" b="1" kern="1200" dirty="0">
                          <a:effectLst/>
                        </a:rPr>
                        <a:t> Da Katha HPP</a:t>
                      </a:r>
                      <a:endParaRPr lang="en-US" sz="1600" b="1"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kern="1200" dirty="0">
                          <a:effectLst/>
                        </a:rPr>
                        <a:t>Mansehra</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kern="1200" dirty="0">
                          <a:effectLst/>
                        </a:rPr>
                        <a:t>2.47</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l" fontAlgn="ctr">
                        <a:spcBef>
                          <a:spcPts val="0"/>
                        </a:spcBef>
                        <a:spcAft>
                          <a:spcPts val="0"/>
                        </a:spcAft>
                      </a:pPr>
                      <a:r>
                        <a:rPr lang="en-US" sz="1600" kern="1200" dirty="0">
                          <a:effectLst/>
                        </a:rPr>
                        <a:t>Sino-Pak Power</a:t>
                      </a:r>
                      <a:endParaRPr lang="en-US" sz="1600" dirty="0">
                        <a:solidFill>
                          <a:schemeClr val="bg1"/>
                        </a:solidFill>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512970">
                <a:tc>
                  <a:txBody>
                    <a:bodyPr/>
                    <a:lstStyle/>
                    <a:p>
                      <a:pPr marL="0" marR="0" algn="ctr" rtl="0" eaLnBrk="1" latinLnBrk="0" hangingPunct="1">
                        <a:lnSpc>
                          <a:spcPct val="107000"/>
                        </a:lnSpc>
                        <a:spcBef>
                          <a:spcPts val="0"/>
                        </a:spcBef>
                        <a:spcAft>
                          <a:spcPts val="0"/>
                        </a:spcAft>
                      </a:pPr>
                      <a:r>
                        <a:rPr kumimoji="0" lang="en-US" sz="1600" kern="1200" dirty="0">
                          <a:effectLst/>
                        </a:rPr>
                        <a:t>3</a:t>
                      </a:r>
                      <a:endParaRPr kumimoji="0" lang="en-US" sz="1600" b="1" kern="1200" dirty="0">
                        <a:solidFill>
                          <a:schemeClr val="dk1"/>
                        </a:solidFill>
                        <a:effectLst/>
                        <a:latin typeface="+mn-lt"/>
                        <a:ea typeface="+mn-ea"/>
                        <a:cs typeface="+mn-cs"/>
                      </a:endParaRPr>
                    </a:p>
                  </a:txBody>
                  <a:tcPr marL="68580" marR="68580" marT="0" marB="0" anchor="ctr"/>
                </a:tc>
                <a:tc>
                  <a:txBody>
                    <a:bodyPr/>
                    <a:lstStyle/>
                    <a:p>
                      <a:pPr marL="0" marR="0" algn="l" fontAlgn="ctr">
                        <a:spcBef>
                          <a:spcPts val="0"/>
                        </a:spcBef>
                        <a:spcAft>
                          <a:spcPts val="0"/>
                        </a:spcAft>
                      </a:pPr>
                      <a:r>
                        <a:rPr lang="en-US" sz="1600" b="1" kern="1200" dirty="0" err="1">
                          <a:effectLst/>
                        </a:rPr>
                        <a:t>Bhimbal</a:t>
                      </a:r>
                      <a:r>
                        <a:rPr lang="en-US" sz="1600" b="1" kern="1200" dirty="0">
                          <a:effectLst/>
                        </a:rPr>
                        <a:t> Katha HPP</a:t>
                      </a:r>
                      <a:endParaRPr lang="en-US" sz="1600" b="1"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kern="1200" dirty="0">
                          <a:effectLst/>
                        </a:rPr>
                        <a:t>Mansehra</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kern="1200" dirty="0">
                          <a:effectLst/>
                        </a:rPr>
                        <a:t>7.86</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l" fontAlgn="ctr">
                        <a:spcBef>
                          <a:spcPts val="0"/>
                        </a:spcBef>
                        <a:spcAft>
                          <a:spcPts val="0"/>
                        </a:spcAft>
                      </a:pPr>
                      <a:r>
                        <a:rPr lang="en-US" sz="1600" kern="1200" dirty="0">
                          <a:effectLst/>
                        </a:rPr>
                        <a:t>Multiline Pakistan</a:t>
                      </a:r>
                      <a:endParaRPr lang="en-US" sz="1600" dirty="0">
                        <a:solidFill>
                          <a:schemeClr val="bg1"/>
                        </a:solidFill>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512970">
                <a:tc>
                  <a:txBody>
                    <a:bodyPr/>
                    <a:lstStyle/>
                    <a:p>
                      <a:pPr marL="0" marR="0" algn="ctr" rtl="0" eaLnBrk="1" latinLnBrk="0" hangingPunct="1">
                        <a:lnSpc>
                          <a:spcPct val="107000"/>
                        </a:lnSpc>
                        <a:spcBef>
                          <a:spcPts val="0"/>
                        </a:spcBef>
                        <a:spcAft>
                          <a:spcPts val="0"/>
                        </a:spcAft>
                      </a:pPr>
                      <a:r>
                        <a:rPr kumimoji="0" lang="en-US" sz="1600" kern="1200" dirty="0">
                          <a:effectLst/>
                        </a:rPr>
                        <a:t>4</a:t>
                      </a:r>
                      <a:endParaRPr kumimoji="0" lang="en-US" sz="1600" b="1" kern="1200" dirty="0">
                        <a:solidFill>
                          <a:schemeClr val="dk1"/>
                        </a:solidFill>
                        <a:effectLst/>
                        <a:latin typeface="+mn-lt"/>
                        <a:ea typeface="+mn-ea"/>
                        <a:cs typeface="+mn-cs"/>
                      </a:endParaRPr>
                    </a:p>
                  </a:txBody>
                  <a:tcPr marL="68580" marR="68580" marT="0" marB="0" anchor="ctr"/>
                </a:tc>
                <a:tc>
                  <a:txBody>
                    <a:bodyPr/>
                    <a:lstStyle/>
                    <a:p>
                      <a:pPr marL="0" marR="0" algn="l" fontAlgn="ctr">
                        <a:spcBef>
                          <a:spcPts val="0"/>
                        </a:spcBef>
                        <a:spcAft>
                          <a:spcPts val="0"/>
                        </a:spcAft>
                      </a:pPr>
                      <a:r>
                        <a:rPr lang="en-US" sz="1600" b="1" kern="1200" dirty="0" err="1">
                          <a:effectLst/>
                        </a:rPr>
                        <a:t>Baram</a:t>
                      </a:r>
                      <a:r>
                        <a:rPr lang="en-US" sz="1600" b="1" kern="1200" dirty="0">
                          <a:effectLst/>
                        </a:rPr>
                        <a:t> </a:t>
                      </a:r>
                      <a:r>
                        <a:rPr lang="en-US" sz="1600" b="1" kern="1200" dirty="0" err="1">
                          <a:effectLst/>
                        </a:rPr>
                        <a:t>Gol</a:t>
                      </a:r>
                      <a:r>
                        <a:rPr lang="en-US" sz="1600" b="1" kern="1200" dirty="0">
                          <a:effectLst/>
                        </a:rPr>
                        <a:t> HPP</a:t>
                      </a:r>
                      <a:endParaRPr lang="en-US" sz="1600" b="1"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kern="1200" dirty="0">
                          <a:effectLst/>
                        </a:rPr>
                        <a:t>Chitral</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kern="1200" dirty="0">
                          <a:effectLst/>
                        </a:rPr>
                        <a:t>24.93</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l" fontAlgn="ctr">
                        <a:spcBef>
                          <a:spcPts val="0"/>
                        </a:spcBef>
                        <a:spcAft>
                          <a:spcPts val="0"/>
                        </a:spcAft>
                      </a:pPr>
                      <a:r>
                        <a:rPr lang="en-US" sz="1600" kern="1200" dirty="0">
                          <a:effectLst/>
                        </a:rPr>
                        <a:t>Markhor Energy</a:t>
                      </a:r>
                      <a:endParaRPr lang="en-US" sz="1600" dirty="0">
                        <a:solidFill>
                          <a:schemeClr val="bg1"/>
                        </a:solidFill>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512970">
                <a:tc>
                  <a:txBody>
                    <a:bodyPr/>
                    <a:lstStyle/>
                    <a:p>
                      <a:pPr marL="0" marR="0" algn="ctr" rtl="0" eaLnBrk="1" latinLnBrk="0" hangingPunct="1">
                        <a:lnSpc>
                          <a:spcPct val="107000"/>
                        </a:lnSpc>
                        <a:spcBef>
                          <a:spcPts val="0"/>
                        </a:spcBef>
                        <a:spcAft>
                          <a:spcPts val="0"/>
                        </a:spcAft>
                      </a:pPr>
                      <a:r>
                        <a:rPr kumimoji="0" lang="en-US" sz="1600" kern="1200" dirty="0">
                          <a:effectLst/>
                        </a:rPr>
                        <a:t>5</a:t>
                      </a:r>
                      <a:endParaRPr kumimoji="0" lang="en-US" sz="1600" b="1" kern="1200" dirty="0">
                        <a:solidFill>
                          <a:schemeClr val="dk1"/>
                        </a:solidFill>
                        <a:effectLst/>
                        <a:latin typeface="+mn-lt"/>
                        <a:ea typeface="+mn-ea"/>
                        <a:cs typeface="+mn-cs"/>
                      </a:endParaRPr>
                    </a:p>
                  </a:txBody>
                  <a:tcPr marL="68580" marR="68580" marT="0" marB="0" anchor="ctr"/>
                </a:tc>
                <a:tc>
                  <a:txBody>
                    <a:bodyPr/>
                    <a:lstStyle/>
                    <a:p>
                      <a:pPr marL="0" marR="0" algn="l" fontAlgn="ctr">
                        <a:spcBef>
                          <a:spcPts val="0"/>
                        </a:spcBef>
                        <a:spcAft>
                          <a:spcPts val="0"/>
                        </a:spcAft>
                      </a:pPr>
                      <a:r>
                        <a:rPr lang="en-US" sz="1600" b="1" kern="1200" dirty="0" err="1">
                          <a:effectLst/>
                        </a:rPr>
                        <a:t>Chowkel</a:t>
                      </a:r>
                      <a:r>
                        <a:rPr lang="en-US" sz="1600" b="1" kern="1200" dirty="0">
                          <a:effectLst/>
                        </a:rPr>
                        <a:t> </a:t>
                      </a:r>
                      <a:r>
                        <a:rPr lang="en-US" sz="1600" b="1" kern="1200" dirty="0" err="1">
                          <a:effectLst/>
                        </a:rPr>
                        <a:t>Khwar</a:t>
                      </a:r>
                      <a:r>
                        <a:rPr lang="en-US" sz="1600" b="1" kern="1200" dirty="0">
                          <a:effectLst/>
                        </a:rPr>
                        <a:t> HPP</a:t>
                      </a:r>
                      <a:endParaRPr lang="en-US" sz="1600" b="1"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kern="1200" dirty="0">
                          <a:effectLst/>
                        </a:rPr>
                        <a:t>Swat</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kern="1200" dirty="0">
                          <a:effectLst/>
                        </a:rPr>
                        <a:t>12.00</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l" fontAlgn="ctr">
                        <a:spcBef>
                          <a:spcPts val="0"/>
                        </a:spcBef>
                        <a:spcAft>
                          <a:spcPts val="0"/>
                        </a:spcAft>
                      </a:pPr>
                      <a:r>
                        <a:rPr lang="en-US" sz="1600" kern="1200" dirty="0">
                          <a:effectLst/>
                        </a:rPr>
                        <a:t>MMP</a:t>
                      </a:r>
                      <a:endParaRPr lang="en-US" sz="1600" dirty="0">
                        <a:solidFill>
                          <a:schemeClr val="bg1"/>
                        </a:solidFill>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512970">
                <a:tc>
                  <a:txBody>
                    <a:bodyPr/>
                    <a:lstStyle/>
                    <a:p>
                      <a:pPr marL="0" marR="0" algn="ctr" rtl="0" eaLnBrk="1" latinLnBrk="0" hangingPunct="1">
                        <a:lnSpc>
                          <a:spcPct val="107000"/>
                        </a:lnSpc>
                        <a:spcBef>
                          <a:spcPts val="0"/>
                        </a:spcBef>
                        <a:spcAft>
                          <a:spcPts val="0"/>
                        </a:spcAft>
                      </a:pPr>
                      <a:r>
                        <a:rPr kumimoji="0" lang="en-US" sz="1600" kern="1200" dirty="0">
                          <a:effectLst/>
                        </a:rPr>
                        <a:t>6</a:t>
                      </a:r>
                      <a:endParaRPr kumimoji="0" lang="en-US" sz="1600" b="1" kern="1200" dirty="0">
                        <a:solidFill>
                          <a:schemeClr val="dk1"/>
                        </a:solidFill>
                        <a:effectLst/>
                        <a:latin typeface="+mn-lt"/>
                        <a:ea typeface="+mn-ea"/>
                        <a:cs typeface="+mn-cs"/>
                      </a:endParaRPr>
                    </a:p>
                  </a:txBody>
                  <a:tcPr marL="68580" marR="68580" marT="0" marB="0" anchor="ctr"/>
                </a:tc>
                <a:tc>
                  <a:txBody>
                    <a:bodyPr/>
                    <a:lstStyle/>
                    <a:p>
                      <a:pPr marL="0" marR="0" algn="l" fontAlgn="ctr">
                        <a:spcBef>
                          <a:spcPts val="0"/>
                        </a:spcBef>
                        <a:spcAft>
                          <a:spcPts val="0"/>
                        </a:spcAft>
                      </a:pPr>
                      <a:r>
                        <a:rPr lang="en-US" sz="1600" b="1" dirty="0" err="1">
                          <a:effectLst/>
                        </a:rPr>
                        <a:t>Mastuj</a:t>
                      </a:r>
                      <a:r>
                        <a:rPr lang="en-US" sz="1600" b="1" dirty="0">
                          <a:effectLst/>
                        </a:rPr>
                        <a:t> HPP</a:t>
                      </a:r>
                      <a:endParaRPr lang="en-US" sz="1600" b="1"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dirty="0">
                          <a:effectLst/>
                        </a:rPr>
                        <a:t>Chitral</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dirty="0">
                          <a:effectLst/>
                        </a:rPr>
                        <a:t>48.20</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l" fontAlgn="ctr">
                        <a:spcBef>
                          <a:spcPts val="0"/>
                        </a:spcBef>
                        <a:spcAft>
                          <a:spcPts val="0"/>
                        </a:spcAft>
                      </a:pPr>
                      <a:r>
                        <a:rPr lang="en-US" sz="1600" dirty="0">
                          <a:effectLst/>
                        </a:rPr>
                        <a:t>Chinar Power</a:t>
                      </a:r>
                      <a:endParaRPr lang="en-US" sz="1600" dirty="0">
                        <a:solidFill>
                          <a:schemeClr val="bg1"/>
                        </a:solidFill>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512970">
                <a:tc>
                  <a:txBody>
                    <a:bodyPr/>
                    <a:lstStyle/>
                    <a:p>
                      <a:pPr marL="0" marR="0" algn="ctr" rtl="0" eaLnBrk="1" latinLnBrk="0" hangingPunct="1">
                        <a:lnSpc>
                          <a:spcPct val="107000"/>
                        </a:lnSpc>
                        <a:spcBef>
                          <a:spcPts val="0"/>
                        </a:spcBef>
                        <a:spcAft>
                          <a:spcPts val="0"/>
                        </a:spcAft>
                      </a:pPr>
                      <a:r>
                        <a:rPr kumimoji="0" lang="en-US" sz="1600" kern="1200" dirty="0">
                          <a:effectLst/>
                        </a:rPr>
                        <a:t>7</a:t>
                      </a:r>
                      <a:endParaRPr kumimoji="0" lang="en-US" sz="1600" b="1" kern="1200" dirty="0">
                        <a:solidFill>
                          <a:schemeClr val="dk1"/>
                        </a:solidFill>
                        <a:effectLst/>
                        <a:latin typeface="+mn-lt"/>
                        <a:ea typeface="+mn-ea"/>
                        <a:cs typeface="+mn-cs"/>
                      </a:endParaRPr>
                    </a:p>
                  </a:txBody>
                  <a:tcPr marL="68580" marR="68580" marT="0" marB="0" anchor="ctr"/>
                </a:tc>
                <a:tc>
                  <a:txBody>
                    <a:bodyPr/>
                    <a:lstStyle/>
                    <a:p>
                      <a:pPr marL="0" marR="0" algn="l" fontAlgn="ctr">
                        <a:spcBef>
                          <a:spcPts val="0"/>
                        </a:spcBef>
                        <a:spcAft>
                          <a:spcPts val="0"/>
                        </a:spcAft>
                      </a:pPr>
                      <a:r>
                        <a:rPr lang="en-US" sz="1600" b="1" dirty="0" err="1">
                          <a:effectLst/>
                        </a:rPr>
                        <a:t>Balkani</a:t>
                      </a:r>
                      <a:r>
                        <a:rPr lang="en-US" sz="1600" b="1" dirty="0">
                          <a:effectLst/>
                        </a:rPr>
                        <a:t> HPP</a:t>
                      </a:r>
                      <a:endParaRPr lang="en-US" sz="1600" b="1"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dirty="0" err="1">
                          <a:effectLst/>
                        </a:rPr>
                        <a:t>Shangla</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dirty="0">
                          <a:effectLst/>
                        </a:rPr>
                        <a:t>7.75</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l" fontAlgn="ctr">
                        <a:spcBef>
                          <a:spcPts val="0"/>
                        </a:spcBef>
                        <a:spcAft>
                          <a:spcPts val="0"/>
                        </a:spcAft>
                      </a:pPr>
                      <a:r>
                        <a:rPr lang="en-US" sz="1600" dirty="0" err="1">
                          <a:effectLst/>
                        </a:rPr>
                        <a:t>Shangla</a:t>
                      </a:r>
                      <a:r>
                        <a:rPr lang="en-US" sz="1600" dirty="0">
                          <a:effectLst/>
                        </a:rPr>
                        <a:t> Power</a:t>
                      </a:r>
                      <a:endParaRPr lang="en-US" sz="1600" dirty="0">
                        <a:solidFill>
                          <a:schemeClr val="bg1"/>
                        </a:solidFill>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512970">
                <a:tc>
                  <a:txBody>
                    <a:bodyPr/>
                    <a:lstStyle/>
                    <a:p>
                      <a:pPr marL="0" marR="0" algn="ctr" rtl="0" eaLnBrk="1" latinLnBrk="0" hangingPunct="1">
                        <a:lnSpc>
                          <a:spcPct val="107000"/>
                        </a:lnSpc>
                        <a:spcBef>
                          <a:spcPts val="0"/>
                        </a:spcBef>
                        <a:spcAft>
                          <a:spcPts val="0"/>
                        </a:spcAft>
                      </a:pPr>
                      <a:r>
                        <a:rPr kumimoji="0" lang="en-US" sz="1600" kern="1200" dirty="0">
                          <a:effectLst/>
                        </a:rPr>
                        <a:t>8</a:t>
                      </a:r>
                      <a:endParaRPr kumimoji="0" lang="en-US" sz="1600" b="1" kern="1200" dirty="0">
                        <a:solidFill>
                          <a:schemeClr val="dk1"/>
                        </a:solidFill>
                        <a:effectLst/>
                        <a:latin typeface="+mn-lt"/>
                        <a:ea typeface="+mn-ea"/>
                        <a:cs typeface="+mn-cs"/>
                      </a:endParaRPr>
                    </a:p>
                  </a:txBody>
                  <a:tcPr marL="68580" marR="68580" marT="0" marB="0" anchor="ctr"/>
                </a:tc>
                <a:tc>
                  <a:txBody>
                    <a:bodyPr/>
                    <a:lstStyle/>
                    <a:p>
                      <a:pPr marL="0" marR="0" algn="l" fontAlgn="ctr">
                        <a:spcBef>
                          <a:spcPts val="0"/>
                        </a:spcBef>
                        <a:spcAft>
                          <a:spcPts val="0"/>
                        </a:spcAft>
                      </a:pPr>
                      <a:r>
                        <a:rPr lang="en-US" sz="1600" b="1" dirty="0">
                          <a:effectLst/>
                        </a:rPr>
                        <a:t>Raw Site</a:t>
                      </a:r>
                      <a:r>
                        <a:rPr lang="en-US" sz="1600" b="1" baseline="0" dirty="0">
                          <a:effectLst/>
                        </a:rPr>
                        <a:t> Projects</a:t>
                      </a:r>
                      <a:endParaRPr lang="en-US" sz="1600" b="1"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dirty="0">
                          <a:effectLst/>
                        </a:rPr>
                        <a:t>-</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lang="en-US" sz="1600" dirty="0">
                          <a:effectLst/>
                        </a:rPr>
                        <a:t>606.86</a:t>
                      </a:r>
                      <a:endParaRPr lang="en-US" sz="1600" dirty="0">
                        <a:solidFill>
                          <a:schemeClr val="bg1"/>
                        </a:solidFill>
                        <a:effectLst/>
                        <a:latin typeface="+mn-lt"/>
                        <a:ea typeface="Times New Roman" panose="02020603050405020304" pitchFamily="18" charset="0"/>
                      </a:endParaRPr>
                    </a:p>
                  </a:txBody>
                  <a:tcPr marL="68580" marR="68580" marT="0" marB="0" anchor="ctr"/>
                </a:tc>
                <a:tc>
                  <a:txBody>
                    <a:bodyPr/>
                    <a:lstStyle/>
                    <a:p>
                      <a:pPr marL="0" marR="0" algn="l" fontAlgn="ctr">
                        <a:spcBef>
                          <a:spcPts val="0"/>
                        </a:spcBef>
                        <a:spcAft>
                          <a:spcPts val="0"/>
                        </a:spcAft>
                      </a:pPr>
                      <a:r>
                        <a:rPr lang="en-US" sz="1600" dirty="0">
                          <a:effectLst/>
                        </a:rPr>
                        <a:t>-</a:t>
                      </a:r>
                      <a:endParaRPr lang="en-US" sz="1600" dirty="0">
                        <a:solidFill>
                          <a:schemeClr val="bg1"/>
                        </a:solidFill>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bl>
          </a:graphicData>
        </a:graphic>
      </p:graphicFrame>
      <p:sp>
        <p:nvSpPr>
          <p:cNvPr id="6" name="Content Placeholder 2"/>
          <p:cNvSpPr txBox="1">
            <a:spLocks/>
          </p:cNvSpPr>
          <p:nvPr/>
        </p:nvSpPr>
        <p:spPr>
          <a:xfrm>
            <a:off x="533400" y="261937"/>
            <a:ext cx="8077200" cy="533400"/>
          </a:xfrm>
          <a:prstGeom prst="rect">
            <a:avLst/>
          </a:prstGeom>
        </p:spPr>
        <p:txBody>
          <a:bodyPr vert="horz" anchor="ctr">
            <a:normAutofit fontScale="47500" lnSpcReduction="20000"/>
          </a:bodyPr>
          <a:lstStyle/>
          <a:p>
            <a:pPr marL="0" marR="0" lvl="0" indent="0" algn="ctr"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lang="en-US" sz="7200" b="1" dirty="0">
                <a:solidFill>
                  <a:schemeClr val="bg1"/>
                </a:solidFill>
              </a:rPr>
              <a:t>Feasibility Study in Progress Projects </a:t>
            </a:r>
            <a:endParaRPr kumimoji="0" lang="en-US" sz="7200" b="0" i="1" u="none" strike="noStrike" kern="1200" cap="none" spc="0" normalizeH="0" baseline="0" noProof="0" dirty="0">
              <a:ln>
                <a:noFill/>
              </a:ln>
              <a:solidFill>
                <a:schemeClr val="bg1"/>
              </a:solidFill>
              <a:effectLst/>
              <a:uLnTx/>
              <a:uFillTx/>
            </a:endParaRPr>
          </a:p>
        </p:txBody>
      </p:sp>
      <p:sp>
        <p:nvSpPr>
          <p:cNvPr id="5" name="Content Placeholder 2"/>
          <p:cNvSpPr txBox="1">
            <a:spLocks/>
          </p:cNvSpPr>
          <p:nvPr/>
        </p:nvSpPr>
        <p:spPr>
          <a:xfrm>
            <a:off x="3124200" y="990600"/>
            <a:ext cx="2895600" cy="533400"/>
          </a:xfrm>
          <a:prstGeom prst="rect">
            <a:avLst/>
          </a:prstGeom>
        </p:spPr>
        <p:txBody>
          <a:bodyPr vert="horz" anchor="ctr">
            <a:noAutofit/>
          </a:bodyPr>
          <a:lstStyle/>
          <a:p>
            <a:pPr marL="0" marR="0" lvl="0" indent="0"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lang="en-US" b="1" dirty="0">
                <a:solidFill>
                  <a:srgbClr val="00B050"/>
                </a:solidFill>
              </a:rPr>
              <a:t>Total Capacity – 860 MW </a:t>
            </a:r>
            <a:endParaRPr kumimoji="0" lang="en-US" b="0" i="1" u="none" strike="noStrike" kern="1200" cap="none" spc="0" normalizeH="0" baseline="0" noProof="0" dirty="0">
              <a:ln>
                <a:noFill/>
              </a:ln>
              <a:solidFill>
                <a:srgbClr val="00B050"/>
              </a:solidFill>
              <a:effectLst/>
              <a:uLnTx/>
              <a:uFillTx/>
            </a:endParaRPr>
          </a:p>
        </p:txBody>
      </p:sp>
      <p:grpSp>
        <p:nvGrpSpPr>
          <p:cNvPr id="17" name="Group 16"/>
          <p:cNvGrpSpPr/>
          <p:nvPr/>
        </p:nvGrpSpPr>
        <p:grpSpPr>
          <a:xfrm>
            <a:off x="7128600" y="6324600"/>
            <a:ext cx="1482000" cy="400110"/>
            <a:chOff x="7128600" y="6174345"/>
            <a:chExt cx="1482000" cy="400110"/>
          </a:xfrm>
        </p:grpSpPr>
        <p:sp>
          <p:nvSpPr>
            <p:cNvPr id="18" name="Left Arrow 17">
              <a:hlinkClick r:id="rId3" action="ppaction://hlinksldjump"/>
            </p:cNvPr>
            <p:cNvSpPr/>
            <p:nvPr/>
          </p:nvSpPr>
          <p:spPr>
            <a:xfrm>
              <a:off x="7890600" y="6248400"/>
              <a:ext cx="720000" cy="2520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9" name="TextBox 18"/>
            <p:cNvSpPr txBox="1"/>
            <p:nvPr/>
          </p:nvSpPr>
          <p:spPr>
            <a:xfrm>
              <a:off x="7128600" y="6174345"/>
              <a:ext cx="762000" cy="400110"/>
            </a:xfrm>
            <a:prstGeom prst="rect">
              <a:avLst/>
            </a:prstGeom>
            <a:noFill/>
          </p:spPr>
          <p:txBody>
            <a:bodyPr wrap="square" rtlCol="0">
              <a:spAutoFit/>
            </a:bodyPr>
            <a:lstStyle/>
            <a:p>
              <a:r>
                <a:rPr lang="en-GB" sz="2000" b="1" dirty="0">
                  <a:solidFill>
                    <a:srgbClr val="FF0000"/>
                  </a:solidFill>
                </a:rPr>
                <a:t>Back</a:t>
              </a:r>
            </a:p>
          </p:txBody>
        </p:sp>
      </p:grpSp>
      <p:sp>
        <p:nvSpPr>
          <p:cNvPr id="8" name="Slide Number Placeholder 7"/>
          <p:cNvSpPr>
            <a:spLocks noGrp="1"/>
          </p:cNvSpPr>
          <p:nvPr>
            <p:ph type="sldNum" sz="quarter" idx="12"/>
          </p:nvPr>
        </p:nvSpPr>
        <p:spPr/>
        <p:txBody>
          <a:bodyPr/>
          <a:lstStyle/>
          <a:p>
            <a:fld id="{485AF905-87A3-47F5-A7DA-2607F4C9EBCC}" type="slidenum">
              <a:rPr lang="en-PH" smtClean="0"/>
              <a:pPr/>
              <a:t>26</a:t>
            </a:fld>
            <a:endParaRPr lang="en-PH"/>
          </a:p>
        </p:txBody>
      </p:sp>
    </p:spTree>
    <p:extLst>
      <p:ext uri="{BB962C8B-B14F-4D97-AF65-F5344CB8AC3E}">
        <p14:creationId xmlns:p14="http://schemas.microsoft.com/office/powerpoint/2010/main" val="3753888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63250932"/>
              </p:ext>
            </p:extLst>
          </p:nvPr>
        </p:nvGraphicFramePr>
        <p:xfrm>
          <a:off x="283845" y="1761391"/>
          <a:ext cx="8576318" cy="3191609"/>
        </p:xfrm>
        <a:graphic>
          <a:graphicData uri="http://schemas.openxmlformats.org/drawingml/2006/table">
            <a:tbl>
              <a:tblPr firstRow="1" firstCol="1">
                <a:tableStyleId>{08FB837D-C827-4EFA-A057-4D05807E0F7C}</a:tableStyleId>
              </a:tblPr>
              <a:tblGrid>
                <a:gridCol w="644019">
                  <a:extLst>
                    <a:ext uri="{9D8B030D-6E8A-4147-A177-3AD203B41FA5}">
                      <a16:colId xmlns:a16="http://schemas.microsoft.com/office/drawing/2014/main" val="20000"/>
                    </a:ext>
                  </a:extLst>
                </a:gridCol>
                <a:gridCol w="2272536">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2764163">
                  <a:extLst>
                    <a:ext uri="{9D8B030D-6E8A-4147-A177-3AD203B41FA5}">
                      <a16:colId xmlns:a16="http://schemas.microsoft.com/office/drawing/2014/main" val="20004"/>
                    </a:ext>
                  </a:extLst>
                </a:gridCol>
              </a:tblGrid>
              <a:tr h="616953">
                <a:tc>
                  <a:txBody>
                    <a:bodyPr/>
                    <a:lstStyle/>
                    <a:p>
                      <a:pPr marL="0" marR="0" algn="ctr">
                        <a:lnSpc>
                          <a:spcPct val="107000"/>
                        </a:lnSpc>
                        <a:spcBef>
                          <a:spcPts val="0"/>
                        </a:spcBef>
                        <a:spcAft>
                          <a:spcPts val="0"/>
                        </a:spcAft>
                      </a:pPr>
                      <a:r>
                        <a:rPr lang="en-GB" sz="1600" dirty="0">
                          <a:effectLst/>
                        </a:rPr>
                        <a:t>S #</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1600" dirty="0">
                          <a:effectLst/>
                        </a:rPr>
                        <a:t>Project</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kumimoji="0" lang="en-US" sz="1600" kern="1200" dirty="0">
                          <a:effectLst/>
                        </a:rPr>
                        <a:t>District</a:t>
                      </a:r>
                      <a:endParaRPr kumimoji="0" lang="en-US" sz="1600" b="1" kern="1200" dirty="0">
                        <a:solidFill>
                          <a:schemeClr val="lt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kumimoji="0" lang="en-GB" sz="1600" kern="1200" dirty="0">
                          <a:effectLst/>
                        </a:rPr>
                        <a:t>Capacity (MW)</a:t>
                      </a:r>
                      <a:endParaRPr kumimoji="0" lang="en-US" sz="1600" b="1" kern="1200" dirty="0">
                        <a:solidFill>
                          <a:schemeClr val="lt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dirty="0">
                          <a:effectLst/>
                        </a:rPr>
                        <a:t>Sponsor</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524609">
                <a:tc>
                  <a:txBody>
                    <a:bodyPr/>
                    <a:lstStyle/>
                    <a:p>
                      <a:pPr marL="0" marR="0" algn="ctr">
                        <a:lnSpc>
                          <a:spcPct val="107000"/>
                        </a:lnSpc>
                        <a:spcBef>
                          <a:spcPts val="0"/>
                        </a:spcBef>
                        <a:spcAft>
                          <a:spcPts val="0"/>
                        </a:spcAft>
                      </a:pPr>
                      <a:r>
                        <a:rPr lang="en-GB" sz="1600" dirty="0">
                          <a:effectLst/>
                        </a:rPr>
                        <a:t>1</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rPr>
                        <a:t>Kolachi</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kumimoji="0" lang="en-US" sz="1600" kern="1200" dirty="0">
                          <a:effectLst/>
                        </a:rPr>
                        <a:t>D.I.</a:t>
                      </a:r>
                      <a:r>
                        <a:rPr kumimoji="0" lang="en-US" sz="1600" kern="1200" baseline="0" dirty="0">
                          <a:effectLst/>
                        </a:rPr>
                        <a:t> Khan</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dirty="0">
                          <a:effectLst/>
                        </a:rPr>
                        <a:t>50 MW</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dirty="0">
                          <a:effectLst/>
                        </a:rPr>
                        <a:t>FAS Energy</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524609">
                <a:tc>
                  <a:txBody>
                    <a:bodyPr/>
                    <a:lstStyle/>
                    <a:p>
                      <a:pPr marL="0" marR="0" algn="ctr">
                        <a:lnSpc>
                          <a:spcPct val="107000"/>
                        </a:lnSpc>
                        <a:spcBef>
                          <a:spcPts val="0"/>
                        </a:spcBef>
                        <a:spcAft>
                          <a:spcPts val="0"/>
                        </a:spcAft>
                      </a:pPr>
                      <a:r>
                        <a:rPr lang="en-GB" sz="1600">
                          <a:effectLst/>
                        </a:rPr>
                        <a:t>2</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rPr>
                        <a:t>Kolachi</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kumimoji="0" lang="en-US" sz="1600" kern="1200" dirty="0">
                          <a:effectLst/>
                        </a:rPr>
                        <a:t>D.I.</a:t>
                      </a:r>
                      <a:r>
                        <a:rPr kumimoji="0" lang="en-US" sz="1600" kern="1200" baseline="0" dirty="0">
                          <a:effectLst/>
                        </a:rPr>
                        <a:t> Khan</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a:effectLst/>
                        </a:rPr>
                        <a:t>50 MW</a:t>
                      </a:r>
                      <a:endParaRPr lang="en-US"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dirty="0">
                          <a:effectLst/>
                        </a:rPr>
                        <a:t>Target Energy</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524609">
                <a:tc>
                  <a:txBody>
                    <a:bodyPr/>
                    <a:lstStyle/>
                    <a:p>
                      <a:pPr marL="0" marR="0" algn="ctr">
                        <a:lnSpc>
                          <a:spcPct val="107000"/>
                        </a:lnSpc>
                        <a:spcBef>
                          <a:spcPts val="0"/>
                        </a:spcBef>
                        <a:spcAft>
                          <a:spcPts val="0"/>
                        </a:spcAft>
                      </a:pPr>
                      <a:r>
                        <a:rPr lang="en-GB" sz="1600" dirty="0">
                          <a:effectLst/>
                        </a:rPr>
                        <a:t>3</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rPr>
                        <a:t>Paharpur</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kumimoji="0" lang="en-US" sz="1600" kern="1200" dirty="0">
                          <a:effectLst/>
                        </a:rPr>
                        <a:t>D.I.</a:t>
                      </a:r>
                      <a:r>
                        <a:rPr kumimoji="0" lang="en-US" sz="1600" kern="1200" baseline="0" dirty="0">
                          <a:effectLst/>
                        </a:rPr>
                        <a:t> Khan</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dirty="0">
                          <a:effectLst/>
                        </a:rPr>
                        <a:t>49.5 MW</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dirty="0">
                          <a:effectLst/>
                        </a:rPr>
                        <a:t>AASAL Solar Power</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476220">
                <a:tc>
                  <a:txBody>
                    <a:bodyPr/>
                    <a:lstStyle/>
                    <a:p>
                      <a:pPr marL="0" marR="0" algn="ctr">
                        <a:lnSpc>
                          <a:spcPct val="107000"/>
                        </a:lnSpc>
                        <a:spcBef>
                          <a:spcPts val="0"/>
                        </a:spcBef>
                        <a:spcAft>
                          <a:spcPts val="0"/>
                        </a:spcAft>
                      </a:pPr>
                      <a:r>
                        <a:rPr lang="en-GB" sz="1600">
                          <a:effectLst/>
                        </a:rPr>
                        <a:t>4</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rPr>
                        <a:t>Nowshehra</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fontAlgn="ctr">
                        <a:spcBef>
                          <a:spcPts val="0"/>
                        </a:spcBef>
                        <a:spcAft>
                          <a:spcPts val="0"/>
                        </a:spcAft>
                      </a:pPr>
                      <a:r>
                        <a:rPr kumimoji="0" lang="en-US" sz="1600" kern="1200" dirty="0" err="1">
                          <a:effectLst/>
                        </a:rPr>
                        <a:t>Nowshehra</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dirty="0">
                          <a:effectLst/>
                        </a:rPr>
                        <a:t>50 MW</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dirty="0">
                          <a:effectLst/>
                        </a:rPr>
                        <a:t>Siddiqsons Solar</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524609">
                <a:tc>
                  <a:txBody>
                    <a:bodyPr/>
                    <a:lstStyle/>
                    <a:p>
                      <a:pPr marL="0" marR="0" algn="ctr">
                        <a:lnSpc>
                          <a:spcPct val="107000"/>
                        </a:lnSpc>
                        <a:spcBef>
                          <a:spcPts val="0"/>
                        </a:spcBef>
                        <a:spcAft>
                          <a:spcPts val="0"/>
                        </a:spcAft>
                      </a:pPr>
                      <a:r>
                        <a:rPr lang="en-GB" sz="1600">
                          <a:effectLst/>
                        </a:rPr>
                        <a:t>5</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b="1" dirty="0" err="1">
                          <a:effectLst/>
                        </a:rPr>
                        <a:t>Lachi</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kumimoji="0" lang="en-US" sz="1600" kern="1200" dirty="0" err="1">
                          <a:effectLst/>
                        </a:rPr>
                        <a:t>Kohat</a:t>
                      </a:r>
                      <a:endParaRPr kumimoji="0" lang="en-US" sz="1600" kern="1200" dirty="0">
                        <a:solidFill>
                          <a:schemeClr val="dk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GB" sz="1600">
                          <a:effectLst/>
                        </a:rPr>
                        <a:t>50 MW</a:t>
                      </a:r>
                      <a:endParaRPr lang="en-US"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600" dirty="0">
                          <a:effectLst/>
                        </a:rPr>
                        <a:t>Siddiqsons Solar</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bl>
          </a:graphicData>
        </a:graphic>
      </p:graphicFrame>
      <p:sp>
        <p:nvSpPr>
          <p:cNvPr id="6" name="Content Placeholder 2"/>
          <p:cNvSpPr txBox="1">
            <a:spLocks/>
          </p:cNvSpPr>
          <p:nvPr/>
        </p:nvSpPr>
        <p:spPr>
          <a:xfrm>
            <a:off x="533400" y="290513"/>
            <a:ext cx="8077200" cy="533400"/>
          </a:xfrm>
          <a:prstGeom prst="rect">
            <a:avLst/>
          </a:prstGeom>
        </p:spPr>
        <p:txBody>
          <a:bodyPr vert="horz" anchor="ctr">
            <a:normAutofit fontScale="47500" lnSpcReduction="20000"/>
          </a:bodyPr>
          <a:lstStyle/>
          <a:p>
            <a:pPr marL="0" marR="0" lvl="0" indent="0" algn="ctr"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lang="en-US" sz="7200" b="1" dirty="0">
                <a:solidFill>
                  <a:schemeClr val="bg1"/>
                </a:solidFill>
              </a:rPr>
              <a:t>Solar Projects </a:t>
            </a:r>
            <a:endParaRPr kumimoji="0" lang="en-US" sz="7200" b="0" i="1" u="none" strike="noStrike" kern="1200" cap="none" spc="0" normalizeH="0" baseline="0" noProof="0" dirty="0">
              <a:ln>
                <a:noFill/>
              </a:ln>
              <a:solidFill>
                <a:schemeClr val="bg1"/>
              </a:solidFill>
              <a:effectLst/>
              <a:uLnTx/>
              <a:uFillTx/>
            </a:endParaRPr>
          </a:p>
        </p:txBody>
      </p:sp>
      <p:sp>
        <p:nvSpPr>
          <p:cNvPr id="7" name="Content Placeholder 2"/>
          <p:cNvSpPr txBox="1">
            <a:spLocks/>
          </p:cNvSpPr>
          <p:nvPr/>
        </p:nvSpPr>
        <p:spPr>
          <a:xfrm>
            <a:off x="533400" y="1066800"/>
            <a:ext cx="8077200" cy="533400"/>
          </a:xfrm>
          <a:prstGeom prst="rect">
            <a:avLst/>
          </a:prstGeom>
        </p:spPr>
        <p:txBody>
          <a:bodyPr vert="horz" anchor="ctr">
            <a:noAutofit/>
          </a:bodyPr>
          <a:lstStyle/>
          <a:p>
            <a:pPr marL="0" marR="0" lvl="0" indent="0" algn="ctr"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lang="en-US" b="1" dirty="0">
                <a:solidFill>
                  <a:srgbClr val="00B050"/>
                </a:solidFill>
              </a:rPr>
              <a:t>Total Capacity – 249.5 MW </a:t>
            </a:r>
            <a:endParaRPr kumimoji="0" lang="en-US" b="0" i="1" u="none" strike="noStrike" kern="1200" cap="none" spc="0" normalizeH="0" baseline="0" noProof="0" dirty="0">
              <a:ln>
                <a:noFill/>
              </a:ln>
              <a:solidFill>
                <a:srgbClr val="00B050"/>
              </a:solidFill>
              <a:effectLst/>
              <a:uLnTx/>
              <a:uFillTx/>
            </a:endParaRPr>
          </a:p>
        </p:txBody>
      </p:sp>
      <p:grpSp>
        <p:nvGrpSpPr>
          <p:cNvPr id="8" name="Group 7"/>
          <p:cNvGrpSpPr/>
          <p:nvPr/>
        </p:nvGrpSpPr>
        <p:grpSpPr>
          <a:xfrm>
            <a:off x="7128600" y="6174345"/>
            <a:ext cx="1482000" cy="400110"/>
            <a:chOff x="7128600" y="6174345"/>
            <a:chExt cx="1482000" cy="400110"/>
          </a:xfrm>
        </p:grpSpPr>
        <p:sp>
          <p:nvSpPr>
            <p:cNvPr id="12" name="Left Arrow 11">
              <a:hlinkClick r:id="rId2" action="ppaction://hlinksldjump"/>
            </p:cNvPr>
            <p:cNvSpPr/>
            <p:nvPr/>
          </p:nvSpPr>
          <p:spPr>
            <a:xfrm>
              <a:off x="7890600" y="6248400"/>
              <a:ext cx="720000" cy="2520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3" name="TextBox 12"/>
            <p:cNvSpPr txBox="1"/>
            <p:nvPr/>
          </p:nvSpPr>
          <p:spPr>
            <a:xfrm>
              <a:off x="7128600" y="6174345"/>
              <a:ext cx="762000" cy="400110"/>
            </a:xfrm>
            <a:prstGeom prst="rect">
              <a:avLst/>
            </a:prstGeom>
            <a:noFill/>
          </p:spPr>
          <p:txBody>
            <a:bodyPr wrap="square" rtlCol="0">
              <a:spAutoFit/>
            </a:bodyPr>
            <a:lstStyle/>
            <a:p>
              <a:r>
                <a:rPr lang="en-GB" sz="2000" b="1" dirty="0">
                  <a:solidFill>
                    <a:srgbClr val="FF0000"/>
                  </a:solidFill>
                </a:rPr>
                <a:t>Back</a:t>
              </a:r>
            </a:p>
          </p:txBody>
        </p:sp>
      </p:grpSp>
      <p:sp>
        <p:nvSpPr>
          <p:cNvPr id="9" name="Slide Number Placeholder 8"/>
          <p:cNvSpPr>
            <a:spLocks noGrp="1"/>
          </p:cNvSpPr>
          <p:nvPr>
            <p:ph type="sldNum" sz="quarter" idx="12"/>
          </p:nvPr>
        </p:nvSpPr>
        <p:spPr/>
        <p:txBody>
          <a:bodyPr/>
          <a:lstStyle/>
          <a:p>
            <a:fld id="{485AF905-87A3-47F5-A7DA-2607F4C9EBCC}" type="slidenum">
              <a:rPr lang="en-PH" smtClean="0"/>
              <a:pPr/>
              <a:t>27</a:t>
            </a:fld>
            <a:endParaRPr lang="en-PH"/>
          </a:p>
        </p:txBody>
      </p:sp>
    </p:spTree>
    <p:extLst>
      <p:ext uri="{BB962C8B-B14F-4D97-AF65-F5344CB8AC3E}">
        <p14:creationId xmlns:p14="http://schemas.microsoft.com/office/powerpoint/2010/main" val="2527173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01600"/>
            <a:ext cx="8229600" cy="889000"/>
          </a:xfrm>
        </p:spPr>
        <p:txBody>
          <a:bodyPr/>
          <a:lstStyle/>
          <a:p>
            <a:r>
              <a:rPr lang="en-US" sz="3600" dirty="0"/>
              <a:t>About PEDO</a:t>
            </a:r>
            <a:endParaRPr lang="en-US" dirty="0"/>
          </a:p>
        </p:txBody>
      </p:sp>
      <p:sp>
        <p:nvSpPr>
          <p:cNvPr id="3" name="Content Placeholder 2"/>
          <p:cNvSpPr>
            <a:spLocks noGrp="1"/>
          </p:cNvSpPr>
          <p:nvPr>
            <p:ph idx="1"/>
          </p:nvPr>
        </p:nvSpPr>
        <p:spPr>
          <a:xfrm>
            <a:off x="304800" y="1193800"/>
            <a:ext cx="8458200" cy="5359400"/>
          </a:xfrm>
        </p:spPr>
        <p:txBody>
          <a:bodyPr>
            <a:noAutofit/>
          </a:bodyPr>
          <a:lstStyle/>
          <a:p>
            <a:pPr marL="0" indent="0" algn="just">
              <a:buClr>
                <a:schemeClr val="tx2"/>
              </a:buClr>
              <a:buNone/>
              <a:tabLst>
                <a:tab pos="1825625" algn="l"/>
              </a:tabLst>
              <a:defRPr/>
            </a:pPr>
            <a:endParaRPr lang="en-US" sz="1000" dirty="0">
              <a:solidFill>
                <a:schemeClr val="tx1"/>
              </a:solidFill>
              <a:latin typeface="Calibri" panose="020F0502020204030204" pitchFamily="34" charset="0"/>
            </a:endParaRPr>
          </a:p>
          <a:p>
            <a:pPr marL="660400" indent="-660400" algn="just">
              <a:buClr>
                <a:schemeClr val="tx2"/>
              </a:buClr>
              <a:buFont typeface="Wingdings" pitchFamily="2" charset="2"/>
              <a:buChar char="Ø"/>
              <a:tabLst>
                <a:tab pos="1825625" algn="l"/>
              </a:tabLst>
              <a:defRPr/>
            </a:pPr>
            <a:r>
              <a:rPr lang="en-US" sz="2400" dirty="0">
                <a:solidFill>
                  <a:schemeClr val="tx1"/>
                </a:solidFill>
                <a:latin typeface="Calibri" panose="020F0502020204030204" pitchFamily="34" charset="0"/>
              </a:rPr>
              <a:t>Under the Constitution of Pakistan, Provinces can develop any capacity of project within their boundaries by employing any mode of power generation such as  hydropower, Solar, wind and ARE sources through Public, Private  and Public-Private partnership.</a:t>
            </a:r>
          </a:p>
          <a:p>
            <a:pPr marL="0" indent="0" algn="just">
              <a:buClr>
                <a:schemeClr val="tx2"/>
              </a:buClr>
              <a:buNone/>
              <a:tabLst>
                <a:tab pos="1825625" algn="l"/>
              </a:tabLst>
              <a:defRPr/>
            </a:pPr>
            <a:endParaRPr lang="en-US" sz="2400" dirty="0">
              <a:solidFill>
                <a:schemeClr val="tx1"/>
              </a:solidFill>
              <a:latin typeface="Calibri" panose="020F0502020204030204" pitchFamily="34" charset="0"/>
            </a:endParaRPr>
          </a:p>
          <a:p>
            <a:pPr marL="660400" indent="-660400" algn="just">
              <a:buClr>
                <a:schemeClr val="tx2"/>
              </a:buClr>
              <a:buFont typeface="Wingdings" pitchFamily="2" charset="2"/>
              <a:buChar char="Ø"/>
              <a:tabLst>
                <a:tab pos="1825625" algn="l"/>
              </a:tabLst>
              <a:defRPr/>
            </a:pPr>
            <a:r>
              <a:rPr lang="en-US" sz="2400" dirty="0">
                <a:solidFill>
                  <a:schemeClr val="tx1"/>
                </a:solidFill>
                <a:latin typeface="Calibri" panose="020F0502020204030204" pitchFamily="34" charset="0"/>
              </a:rPr>
              <a:t>Established as Small Hydel Development Organization (SHYDO) back in 1986, now became Pakhtunkhwa Energy Development Organization (PEDO) with broader scope to undertake any capacity of power projects.</a:t>
            </a:r>
          </a:p>
          <a:p>
            <a:pPr marL="0" indent="0" algn="just">
              <a:lnSpc>
                <a:spcPct val="170000"/>
              </a:lnSpc>
              <a:buClr>
                <a:schemeClr val="tx2"/>
              </a:buClr>
              <a:buNone/>
              <a:tabLst>
                <a:tab pos="1825625" algn="l"/>
              </a:tabLst>
              <a:defRPr/>
            </a:pPr>
            <a:endParaRPr lang="en-US" sz="1000" dirty="0">
              <a:solidFill>
                <a:schemeClr val="tx1"/>
              </a:solidFill>
              <a:latin typeface="Calibri" panose="020F0502020204030204" pitchFamily="34" charset="0"/>
            </a:endParaRPr>
          </a:p>
          <a:p>
            <a:pPr marL="660400" indent="-660400" algn="just">
              <a:buClr>
                <a:schemeClr val="tx2"/>
              </a:buClr>
              <a:buFont typeface="Wingdings" pitchFamily="2" charset="2"/>
              <a:buChar char="Ø"/>
              <a:tabLst>
                <a:tab pos="1825625" algn="l"/>
              </a:tabLst>
              <a:defRPr/>
            </a:pPr>
            <a:r>
              <a:rPr lang="en-US" sz="2400" dirty="0">
                <a:solidFill>
                  <a:schemeClr val="tx1"/>
                </a:solidFill>
                <a:latin typeface="Calibri" panose="020F0502020204030204" pitchFamily="34" charset="0"/>
              </a:rPr>
              <a:t>KP Province has approx: 30,000 MW hydel potential out of which 6,700 MW tapped and 23,300 MW untapped.</a:t>
            </a:r>
          </a:p>
        </p:txBody>
      </p:sp>
      <p:sp>
        <p:nvSpPr>
          <p:cNvPr id="4" name="Slide Number Placeholder 3"/>
          <p:cNvSpPr>
            <a:spLocks noGrp="1"/>
          </p:cNvSpPr>
          <p:nvPr>
            <p:ph type="sldNum" sz="quarter" idx="12"/>
          </p:nvPr>
        </p:nvSpPr>
        <p:spPr/>
        <p:txBody>
          <a:bodyPr/>
          <a:lstStyle/>
          <a:p>
            <a:fld id="{485AF905-87A3-47F5-A7DA-2607F4C9EBCC}" type="slidenum">
              <a:rPr lang="en-PH" smtClean="0"/>
              <a:pPr/>
              <a:t>3</a:t>
            </a:fld>
            <a:endParaRPr lang="en-PH"/>
          </a:p>
        </p:txBody>
      </p:sp>
    </p:spTree>
    <p:extLst>
      <p:ext uri="{BB962C8B-B14F-4D97-AF65-F5344CB8AC3E}">
        <p14:creationId xmlns:p14="http://schemas.microsoft.com/office/powerpoint/2010/main" val="2951128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Slide Number Placeholder 2"/>
          <p:cNvSpPr>
            <a:spLocks noGrp="1"/>
          </p:cNvSpPr>
          <p:nvPr>
            <p:ph type="sldNum" sz="quarter" idx="12"/>
          </p:nvPr>
        </p:nvSpPr>
        <p:spPr bwMode="auto">
          <a:xfrm>
            <a:off x="8582025" y="5600700"/>
            <a:ext cx="56197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9B5762D-2518-48FA-A77A-8C7496D95C10}" type="slidenum">
              <a:rPr lang="en-US" altLang="en-US" sz="900">
                <a:solidFill>
                  <a:srgbClr val="595959"/>
                </a:solidFill>
                <a:latin typeface="Century Gothic" panose="020B0502020202020204" pitchFamily="34" charset="0"/>
              </a:rPr>
              <a:pPr eaLnBrk="1" hangingPunct="1"/>
              <a:t>4</a:t>
            </a:fld>
            <a:endParaRPr lang="en-US" altLang="en-US" sz="900">
              <a:solidFill>
                <a:srgbClr val="595959"/>
              </a:solidFill>
              <a:latin typeface="Century Gothic" panose="020B0502020202020204" pitchFamily="34" charset="0"/>
            </a:endParaRPr>
          </a:p>
        </p:txBody>
      </p:sp>
      <p:cxnSp>
        <p:nvCxnSpPr>
          <p:cNvPr id="14340" name="Straight Connector 85"/>
          <p:cNvCxnSpPr>
            <a:cxnSpLocks noChangeShapeType="1"/>
          </p:cNvCxnSpPr>
          <p:nvPr/>
        </p:nvCxnSpPr>
        <p:spPr bwMode="gray">
          <a:xfrm>
            <a:off x="-1298972" y="1790700"/>
            <a:ext cx="0" cy="3771900"/>
          </a:xfrm>
          <a:prstGeom prst="line">
            <a:avLst/>
          </a:prstGeom>
          <a:noFill/>
          <a:ln w="9525" algn="ctr">
            <a:solidFill>
              <a:srgbClr val="B3B4B4"/>
            </a:solidFill>
            <a:prstDash val="sysDot"/>
            <a:round/>
            <a:headEnd/>
            <a:tailEnd/>
          </a:ln>
          <a:extLst>
            <a:ext uri="{909E8E84-426E-40DD-AFC4-6F175D3DCCD1}">
              <a14:hiddenFill xmlns:a14="http://schemas.microsoft.com/office/drawing/2010/main">
                <a:noFill/>
              </a14:hiddenFill>
            </a:ext>
          </a:extLst>
        </p:spPr>
      </p:cxnSp>
      <p:graphicFrame>
        <p:nvGraphicFramePr>
          <p:cNvPr id="12" name="Table 11"/>
          <p:cNvGraphicFramePr>
            <a:graphicFrameLocks noGrp="1"/>
          </p:cNvGraphicFramePr>
          <p:nvPr/>
        </p:nvGraphicFramePr>
        <p:xfrm>
          <a:off x="457200" y="2184797"/>
          <a:ext cx="8305800" cy="3108842"/>
        </p:xfrm>
        <a:graphic>
          <a:graphicData uri="http://schemas.openxmlformats.org/drawingml/2006/table">
            <a:tbl>
              <a:tblPr>
                <a:tableStyleId>{08FB837D-C827-4EFA-A057-4D05807E0F7C}</a:tableStyleId>
              </a:tblPr>
              <a:tblGrid>
                <a:gridCol w="2542592">
                  <a:extLst>
                    <a:ext uri="{9D8B030D-6E8A-4147-A177-3AD203B41FA5}">
                      <a16:colId xmlns:a16="http://schemas.microsoft.com/office/drawing/2014/main" val="20000"/>
                    </a:ext>
                  </a:extLst>
                </a:gridCol>
                <a:gridCol w="5763208">
                  <a:extLst>
                    <a:ext uri="{9D8B030D-6E8A-4147-A177-3AD203B41FA5}">
                      <a16:colId xmlns:a16="http://schemas.microsoft.com/office/drawing/2014/main" val="20001"/>
                    </a:ext>
                  </a:extLst>
                </a:gridCol>
              </a:tblGrid>
              <a:tr h="1897359">
                <a:tc>
                  <a:txBody>
                    <a:bodyPr/>
                    <a:lstStyle/>
                    <a:p>
                      <a:pPr marL="0" marR="0" indent="185738" algn="l" defTabSz="914400" rtl="0" eaLnBrk="1" fontAlgn="auto" latinLnBrk="0" hangingPunct="1">
                        <a:lnSpc>
                          <a:spcPct val="100000"/>
                        </a:lnSpc>
                        <a:spcBef>
                          <a:spcPts val="0"/>
                        </a:spcBef>
                        <a:spcAft>
                          <a:spcPts val="0"/>
                        </a:spcAft>
                        <a:buClrTx/>
                        <a:buSzTx/>
                        <a:buFontTx/>
                        <a:buNone/>
                        <a:tabLst/>
                        <a:defRPr/>
                      </a:pPr>
                      <a:r>
                        <a:rPr lang="en-US" sz="2400" kern="0" dirty="0"/>
                        <a:t>Primary</a:t>
                      </a:r>
                      <a:r>
                        <a:rPr lang="en-US" sz="2400" kern="0" baseline="0" dirty="0"/>
                        <a:t> </a:t>
                      </a:r>
                      <a:endParaRPr lang="en-US" sz="2400" kern="0" dirty="0"/>
                    </a:p>
                    <a:p>
                      <a:pPr algn="l"/>
                      <a:endParaRPr lang="en-US" sz="2400" b="1" dirty="0">
                        <a:solidFill>
                          <a:schemeClr val="bg1"/>
                        </a:solidFill>
                        <a:latin typeface="+mn-lt"/>
                        <a:cs typeface="Times New Roman" panose="02020603050405020304" pitchFamily="18" charset="0"/>
                      </a:endParaRPr>
                    </a:p>
                  </a:txBody>
                  <a:tcPr marT="34280" marB="34280" anchor="ctr"/>
                </a:tc>
                <a:tc>
                  <a:txBody>
                    <a:bodyPr/>
                    <a:lstStyle/>
                    <a:p>
                      <a:pPr marL="1071563" marR="0" indent="-528638"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2400" kern="0" dirty="0"/>
                        <a:t>Hydro Power</a:t>
                      </a:r>
                    </a:p>
                    <a:p>
                      <a:pPr marL="1071563" marR="0" indent="-528638"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2400" kern="0" dirty="0"/>
                        <a:t>Solar</a:t>
                      </a:r>
                    </a:p>
                    <a:p>
                      <a:pPr marL="1071563" marR="0" indent="-528638"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2400" kern="0" dirty="0"/>
                        <a:t>Other</a:t>
                      </a:r>
                      <a:r>
                        <a:rPr lang="en-US" sz="2400" kern="0" baseline="0" dirty="0"/>
                        <a:t> </a:t>
                      </a:r>
                      <a:r>
                        <a:rPr lang="en-US" sz="2400" kern="0" dirty="0"/>
                        <a:t>Renewables</a:t>
                      </a:r>
                    </a:p>
                    <a:p>
                      <a:pPr marL="1071563" marR="0" indent="-528638"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2400" kern="0" dirty="0"/>
                        <a:t>Thermal</a:t>
                      </a:r>
                      <a:endParaRPr lang="en-US" sz="2400" b="1" kern="0" dirty="0">
                        <a:solidFill>
                          <a:schemeClr val="bg1"/>
                        </a:solidFill>
                        <a:latin typeface="+mn-lt"/>
                        <a:cs typeface="Times New Roman" panose="02020603050405020304" pitchFamily="18" charset="0"/>
                      </a:endParaRPr>
                    </a:p>
                  </a:txBody>
                  <a:tcPr marT="34280" marB="34280" anchor="ctr"/>
                </a:tc>
                <a:extLst>
                  <a:ext uri="{0D108BD9-81ED-4DB2-BD59-A6C34878D82A}">
                    <a16:rowId xmlns:a16="http://schemas.microsoft.com/office/drawing/2014/main" val="10000"/>
                  </a:ext>
                </a:extLst>
              </a:tr>
              <a:tr h="12114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400" kern="0" dirty="0"/>
                    </a:p>
                    <a:p>
                      <a:pPr marL="0" marR="0" indent="185738" algn="l" defTabSz="914400" rtl="0" eaLnBrk="1" fontAlgn="auto" latinLnBrk="0" hangingPunct="1">
                        <a:lnSpc>
                          <a:spcPct val="100000"/>
                        </a:lnSpc>
                        <a:spcBef>
                          <a:spcPts val="0"/>
                        </a:spcBef>
                        <a:spcAft>
                          <a:spcPts val="0"/>
                        </a:spcAft>
                        <a:buClrTx/>
                        <a:buSzTx/>
                        <a:buFontTx/>
                        <a:buNone/>
                        <a:tabLst/>
                        <a:defRPr/>
                      </a:pPr>
                      <a:r>
                        <a:rPr lang="en-US" sz="2400" kern="0" dirty="0"/>
                        <a:t>Secondary</a:t>
                      </a:r>
                      <a:r>
                        <a:rPr lang="en-US" sz="2400" kern="0" baseline="0" dirty="0"/>
                        <a:t> </a:t>
                      </a:r>
                      <a:endParaRPr lang="en-US" sz="2400" kern="0" dirty="0"/>
                    </a:p>
                    <a:p>
                      <a:pPr algn="l"/>
                      <a:endParaRPr lang="en-US" sz="2400" b="1" dirty="0">
                        <a:solidFill>
                          <a:schemeClr val="bg1"/>
                        </a:solidFill>
                        <a:latin typeface="+mn-lt"/>
                        <a:cs typeface="Times New Roman" panose="02020603050405020304" pitchFamily="18" charset="0"/>
                      </a:endParaRPr>
                    </a:p>
                  </a:txBody>
                  <a:tcPr marT="34280" marB="34280" anchor="ctr"/>
                </a:tc>
                <a:tc>
                  <a:txBody>
                    <a:bodyPr/>
                    <a:lstStyle/>
                    <a:p>
                      <a:pPr marL="1071563" marR="0" indent="-528638"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sz="2400" kern="0" dirty="0"/>
                        <a:t>Mini-Micro Hydro Units</a:t>
                      </a:r>
                    </a:p>
                    <a:p>
                      <a:pPr marL="1071563" marR="0" indent="-528638"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sz="2400" kern="0" dirty="0"/>
                        <a:t>Off-Grid Solar Solutions </a:t>
                      </a:r>
                    </a:p>
                  </a:txBody>
                  <a:tcPr marT="34280" marB="34280" anchor="ctr"/>
                </a:tc>
                <a:extLst>
                  <a:ext uri="{0D108BD9-81ED-4DB2-BD59-A6C34878D82A}">
                    <a16:rowId xmlns:a16="http://schemas.microsoft.com/office/drawing/2014/main" val="10001"/>
                  </a:ext>
                </a:extLst>
              </a:tr>
            </a:tbl>
          </a:graphicData>
        </a:graphic>
      </p:graphicFrame>
      <p:sp>
        <p:nvSpPr>
          <p:cNvPr id="4" name="Title 3"/>
          <p:cNvSpPr>
            <a:spLocks noGrp="1"/>
          </p:cNvSpPr>
          <p:nvPr>
            <p:ph type="title"/>
          </p:nvPr>
        </p:nvSpPr>
        <p:spPr/>
        <p:txBody>
          <a:bodyPr>
            <a:scene3d>
              <a:camera prst="orthographicFront"/>
              <a:lightRig rig="soft" dir="t">
                <a:rot lat="0" lon="0" rev="15600000"/>
              </a:lightRig>
            </a:scene3d>
            <a:sp3d extrusionH="57150" prstMaterial="softEdge">
              <a:bevelT w="25400" h="38100"/>
            </a:sp3d>
          </a:bodyPr>
          <a:lstStyle/>
          <a:p>
            <a:r>
              <a:rPr lang="en-GB" dirty="0">
                <a:ln/>
                <a:effectLst/>
              </a:rPr>
              <a:t>KEY BUSINESS AREAS</a:t>
            </a:r>
          </a:p>
        </p:txBody>
      </p:sp>
    </p:spTree>
    <p:extLst>
      <p:ext uri="{BB962C8B-B14F-4D97-AF65-F5344CB8AC3E}">
        <p14:creationId xmlns:p14="http://schemas.microsoft.com/office/powerpoint/2010/main" val="359177816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49267" y="3013502"/>
            <a:ext cx="4045466" cy="830997"/>
          </a:xfrm>
          <a:prstGeom prst="rect">
            <a:avLst/>
          </a:prstGeom>
        </p:spPr>
        <p:txBody>
          <a:bodyPr wrap="none">
            <a:spAutoFit/>
          </a:bodyPr>
          <a:lstStyle/>
          <a:p>
            <a:pPr algn="ctr"/>
            <a:r>
              <a:rPr lang="en-US" sz="4800" u="sng" dirty="0">
                <a:ln w="0"/>
                <a:solidFill>
                  <a:srgbClr val="FF0000"/>
                </a:solidFill>
                <a:effectLst>
                  <a:outerShdw blurRad="38100" dist="25400" dir="5400000" algn="ctr" rotWithShape="0">
                    <a:srgbClr val="6E747A">
                      <a:alpha val="43000"/>
                    </a:srgbClr>
                  </a:outerShdw>
                </a:effectLst>
                <a:cs typeface="Arial" pitchFamily="34" charset="0"/>
              </a:rPr>
              <a:t>PUBLIC SECTOR</a:t>
            </a:r>
          </a:p>
        </p:txBody>
      </p:sp>
      <p:sp>
        <p:nvSpPr>
          <p:cNvPr id="3" name="Slide Number Placeholder 2"/>
          <p:cNvSpPr>
            <a:spLocks noGrp="1"/>
          </p:cNvSpPr>
          <p:nvPr>
            <p:ph type="sldNum" sz="quarter" idx="12"/>
          </p:nvPr>
        </p:nvSpPr>
        <p:spPr/>
        <p:txBody>
          <a:bodyPr/>
          <a:lstStyle/>
          <a:p>
            <a:fld id="{485AF905-87A3-47F5-A7DA-2607F4C9EBCC}" type="slidenum">
              <a:rPr lang="en-PH" smtClean="0"/>
              <a:pPr/>
              <a:t>5</a:t>
            </a:fld>
            <a:endParaRPr lang="en-PH"/>
          </a:p>
        </p:txBody>
      </p:sp>
    </p:spTree>
    <p:extLst>
      <p:ext uri="{BB962C8B-B14F-4D97-AF65-F5344CB8AC3E}">
        <p14:creationId xmlns:p14="http://schemas.microsoft.com/office/powerpoint/2010/main" val="882344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01600"/>
            <a:ext cx="8229600" cy="889000"/>
          </a:xfrm>
        </p:spPr>
        <p:txBody>
          <a:bodyPr/>
          <a:lstStyle/>
          <a:p>
            <a:r>
              <a:rPr lang="en-US" sz="3600" dirty="0"/>
              <a:t>Success Stories in Public Sector</a:t>
            </a:r>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1247363250"/>
              </p:ext>
            </p:extLst>
          </p:nvPr>
        </p:nvGraphicFramePr>
        <p:xfrm>
          <a:off x="152400" y="1086853"/>
          <a:ext cx="8644128"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485AF905-87A3-47F5-A7DA-2607F4C9EBCC}" type="slidenum">
              <a:rPr lang="en-PH" smtClean="0"/>
              <a:pPr/>
              <a:t>6</a:t>
            </a:fld>
            <a:endParaRPr lang="en-PH"/>
          </a:p>
        </p:txBody>
      </p:sp>
    </p:spTree>
    <p:extLst>
      <p:ext uri="{BB962C8B-B14F-4D97-AF65-F5344CB8AC3E}">
        <p14:creationId xmlns:p14="http://schemas.microsoft.com/office/powerpoint/2010/main" val="2090724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425036" y="3013502"/>
            <a:ext cx="4293932" cy="830997"/>
          </a:xfrm>
          <a:prstGeom prst="rect">
            <a:avLst/>
          </a:prstGeom>
        </p:spPr>
        <p:txBody>
          <a:bodyPr wrap="none">
            <a:spAutoFit/>
          </a:bodyPr>
          <a:lstStyle/>
          <a:p>
            <a:pPr algn="ctr"/>
            <a:r>
              <a:rPr lang="en-US" sz="4800" u="sng" dirty="0">
                <a:ln w="0"/>
                <a:solidFill>
                  <a:srgbClr val="FF0000"/>
                </a:solidFill>
                <a:effectLst>
                  <a:outerShdw blurRad="38100" dist="25400" dir="5400000" algn="ctr" rotWithShape="0">
                    <a:srgbClr val="6E747A">
                      <a:alpha val="43000"/>
                    </a:srgbClr>
                  </a:outerShdw>
                </a:effectLst>
                <a:cs typeface="Arial" pitchFamily="34" charset="0"/>
              </a:rPr>
              <a:t>PRIVATE SECTOR</a:t>
            </a:r>
          </a:p>
        </p:txBody>
      </p:sp>
      <p:sp>
        <p:nvSpPr>
          <p:cNvPr id="3" name="Slide Number Placeholder 2"/>
          <p:cNvSpPr>
            <a:spLocks noGrp="1"/>
          </p:cNvSpPr>
          <p:nvPr>
            <p:ph type="sldNum" sz="quarter" idx="12"/>
          </p:nvPr>
        </p:nvSpPr>
        <p:spPr/>
        <p:txBody>
          <a:bodyPr/>
          <a:lstStyle/>
          <a:p>
            <a:fld id="{485AF905-87A3-47F5-A7DA-2607F4C9EBCC}" type="slidenum">
              <a:rPr lang="en-PH" smtClean="0"/>
              <a:pPr/>
              <a:t>7</a:t>
            </a:fld>
            <a:endParaRPr lang="en-PH"/>
          </a:p>
        </p:txBody>
      </p:sp>
    </p:spTree>
    <p:extLst>
      <p:ext uri="{BB962C8B-B14F-4D97-AF65-F5344CB8AC3E}">
        <p14:creationId xmlns:p14="http://schemas.microsoft.com/office/powerpoint/2010/main" val="1583503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49420658"/>
              </p:ext>
            </p:extLst>
          </p:nvPr>
        </p:nvGraphicFramePr>
        <p:xfrm>
          <a:off x="152400" y="1066800"/>
          <a:ext cx="8644128" cy="5724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a:spLocks noGrp="1"/>
          </p:cNvSpPr>
          <p:nvPr>
            <p:ph type="title"/>
          </p:nvPr>
        </p:nvSpPr>
        <p:spPr>
          <a:xfrm>
            <a:off x="952500" y="0"/>
            <a:ext cx="7239000" cy="914400"/>
          </a:xfrm>
        </p:spPr>
        <p:txBody>
          <a:bodyPr anchor="ctr">
            <a:normAutofit/>
            <a:scene3d>
              <a:camera prst="orthographicFront"/>
              <a:lightRig rig="soft" dir="t">
                <a:rot lat="0" lon="0" rev="15600000"/>
              </a:lightRig>
            </a:scene3d>
            <a:sp3d extrusionH="57150" prstMaterial="softEdge">
              <a:bevelT w="25400" h="38100"/>
            </a:sp3d>
          </a:bodyPr>
          <a:lstStyle/>
          <a:p>
            <a:r>
              <a:rPr lang="en-US" sz="3200" dirty="0"/>
              <a:t>Success Stories in Private Sector</a:t>
            </a:r>
            <a:endParaRPr lang="en-US" sz="3200" dirty="0">
              <a:ln/>
              <a:solidFill>
                <a:srgbClr val="0070C0"/>
              </a:solidFill>
              <a:effectLst/>
            </a:endParaRPr>
          </a:p>
        </p:txBody>
      </p:sp>
      <p:sp>
        <p:nvSpPr>
          <p:cNvPr id="6" name="Slide Number Placeholder 5"/>
          <p:cNvSpPr>
            <a:spLocks noGrp="1"/>
          </p:cNvSpPr>
          <p:nvPr>
            <p:ph type="sldNum" sz="quarter" idx="12"/>
          </p:nvPr>
        </p:nvSpPr>
        <p:spPr/>
        <p:txBody>
          <a:bodyPr/>
          <a:lstStyle/>
          <a:p>
            <a:fld id="{485AF905-87A3-47F5-A7DA-2607F4C9EBCC}" type="slidenum">
              <a:rPr lang="en-PH" smtClean="0"/>
              <a:pPr/>
              <a:t>8</a:t>
            </a:fld>
            <a:endParaRPr lang="en-PH"/>
          </a:p>
        </p:txBody>
      </p:sp>
    </p:spTree>
    <p:extLst>
      <p:ext uri="{BB962C8B-B14F-4D97-AF65-F5344CB8AC3E}">
        <p14:creationId xmlns:p14="http://schemas.microsoft.com/office/powerpoint/2010/main" val="742129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01600"/>
            <a:ext cx="8229600" cy="889000"/>
          </a:xfrm>
        </p:spPr>
        <p:txBody>
          <a:bodyPr/>
          <a:lstStyle/>
          <a:p>
            <a:r>
              <a:rPr lang="en-US" sz="3600" dirty="0"/>
              <a:t>Why invest in Khyber Pakhtunkhwa?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3379318"/>
              </p:ext>
            </p:extLst>
          </p:nvPr>
        </p:nvGraphicFramePr>
        <p:xfrm>
          <a:off x="0" y="1143000"/>
          <a:ext cx="9144000" cy="513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485AF905-87A3-47F5-A7DA-2607F4C9EBCC}" type="slidenum">
              <a:rPr lang="en-PH" smtClean="0"/>
              <a:pPr/>
              <a:t>9</a:t>
            </a:fld>
            <a:endParaRPr lang="en-PH"/>
          </a:p>
        </p:txBody>
      </p:sp>
    </p:spTree>
    <p:extLst>
      <p:ext uri="{BB962C8B-B14F-4D97-AF65-F5344CB8AC3E}">
        <p14:creationId xmlns:p14="http://schemas.microsoft.com/office/powerpoint/2010/main" val="1573495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1124</TotalTime>
  <Words>2967</Words>
  <Application>Microsoft Office PowerPoint</Application>
  <PresentationFormat>On-screen Show (4:3)</PresentationFormat>
  <Paragraphs>603</Paragraphs>
  <Slides>27</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Albertus Extra Bold</vt:lpstr>
      <vt:lpstr>Arial</vt:lpstr>
      <vt:lpstr>Book Antiqua</vt:lpstr>
      <vt:lpstr>Calibri</vt:lpstr>
      <vt:lpstr>Century Gothic</vt:lpstr>
      <vt:lpstr>Times New Roman</vt:lpstr>
      <vt:lpstr>Tw Cen MT</vt:lpstr>
      <vt:lpstr>Wingdings</vt:lpstr>
      <vt:lpstr>Wingdings 2</vt:lpstr>
      <vt:lpstr>Office Theme</vt:lpstr>
      <vt:lpstr>Investment Opportunities in Khyber Pakhtunkhwa Hydropower Projects</vt:lpstr>
      <vt:lpstr>Map of Pakistan &amp; KP</vt:lpstr>
      <vt:lpstr>About PEDO</vt:lpstr>
      <vt:lpstr>KEY BUSINESS AREAS</vt:lpstr>
      <vt:lpstr>PowerPoint Presentation</vt:lpstr>
      <vt:lpstr>Success Stories in Public Sector</vt:lpstr>
      <vt:lpstr>PowerPoint Presentation</vt:lpstr>
      <vt:lpstr>Success Stories in Private Sector</vt:lpstr>
      <vt:lpstr>Why invest in Khyber Pakhtunkhwa?</vt:lpstr>
      <vt:lpstr>Investor Friendly Policy</vt:lpstr>
      <vt:lpstr>Advantage to invest in  Khyber Pakhtunkhwa</vt:lpstr>
      <vt:lpstr>Scope of KP Hydropower Policy 2016</vt:lpstr>
      <vt:lpstr>Security Package of the Policy</vt:lpstr>
      <vt:lpstr>PowerPoint Presentation</vt:lpstr>
      <vt:lpstr>PowerPoint Presentation</vt:lpstr>
      <vt:lpstr>PowerPoint Presentation</vt:lpstr>
      <vt:lpstr>PowerPoint Presentation</vt:lpstr>
      <vt:lpstr>PowerPoint Presentation</vt:lpstr>
      <vt:lpstr>Completed Projects – Public Sector</vt:lpstr>
      <vt:lpstr>Projects Under Construction - Public Sector</vt:lpstr>
      <vt:lpstr>Public Sector Projects – Donor Assistance</vt:lpstr>
      <vt:lpstr>Overview of Micro Hydel Project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Partnering for Liquid Gold</dc:title>
  <dc:creator>Wajid Nawaz Khan</dc:creator>
  <cp:lastModifiedBy>Pakistan</cp:lastModifiedBy>
  <cp:revision>98</cp:revision>
  <dcterms:modified xsi:type="dcterms:W3CDTF">2020-08-20T07:50:33Z</dcterms:modified>
</cp:coreProperties>
</file>