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22" r:id="rId2"/>
    <p:sldId id="467" r:id="rId3"/>
    <p:sldId id="475" r:id="rId4"/>
    <p:sldId id="474" r:id="rId5"/>
    <p:sldId id="477" r:id="rId6"/>
    <p:sldId id="456" r:id="rId7"/>
    <p:sldId id="470" r:id="rId8"/>
    <p:sldId id="451" r:id="rId9"/>
    <p:sldId id="452" r:id="rId10"/>
    <p:sldId id="472" r:id="rId11"/>
    <p:sldId id="453" r:id="rId12"/>
    <p:sldId id="454" r:id="rId13"/>
    <p:sldId id="471" r:id="rId14"/>
    <p:sldId id="473" r:id="rId15"/>
    <p:sldId id="27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3772" autoAdjust="0"/>
  </p:normalViewPr>
  <p:slideViewPr>
    <p:cSldViewPr>
      <p:cViewPr>
        <p:scale>
          <a:sx n="66" d="100"/>
          <a:sy n="66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90BDE4-AE17-41B5-9448-860FDA48F192}" type="doc">
      <dgm:prSet loTypeId="urn:microsoft.com/office/officeart/2005/8/layout/vList3#1" loCatId="list" qsTypeId="urn:microsoft.com/office/officeart/2005/8/quickstyle/simple1" qsCatId="simple" csTypeId="urn:microsoft.com/office/officeart/2005/8/colors/accent0_3" csCatId="mainScheme" phldr="1"/>
      <dgm:spPr/>
    </dgm:pt>
    <dgm:pt modelId="{2C2F6B31-27B7-42DA-B803-90485F78D293}">
      <dgm:prSet phldrT="[Text]" custT="1"/>
      <dgm:spPr/>
      <dgm:t>
        <a:bodyPr/>
        <a:lstStyle/>
        <a:p>
          <a:endParaRPr lang="en-US" sz="4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213B40C-A9F7-47C2-955A-E6F8F9DAD734}" type="parTrans" cxnId="{BCF35D14-2B42-4F35-BB91-6FD5B7B334AF}">
      <dgm:prSet/>
      <dgm:spPr/>
      <dgm:t>
        <a:bodyPr/>
        <a:lstStyle/>
        <a:p>
          <a:endParaRPr lang="en-US"/>
        </a:p>
      </dgm:t>
    </dgm:pt>
    <dgm:pt modelId="{4A0100B5-D0C7-403B-9D55-6FCC84EAFF16}" type="sibTrans" cxnId="{BCF35D14-2B42-4F35-BB91-6FD5B7B334AF}">
      <dgm:prSet/>
      <dgm:spPr/>
      <dgm:t>
        <a:bodyPr/>
        <a:lstStyle/>
        <a:p>
          <a:endParaRPr lang="en-US"/>
        </a:p>
      </dgm:t>
    </dgm:pt>
    <dgm:pt modelId="{8D07C544-681F-42AA-A460-F66ECCF60322}" type="pres">
      <dgm:prSet presAssocID="{4990BDE4-AE17-41B5-9448-860FDA48F192}" presName="linearFlow" presStyleCnt="0">
        <dgm:presLayoutVars>
          <dgm:dir/>
          <dgm:resizeHandles val="exact"/>
        </dgm:presLayoutVars>
      </dgm:prSet>
      <dgm:spPr/>
    </dgm:pt>
    <dgm:pt modelId="{AB561AA2-4D9D-468C-BFA9-1710842116C8}" type="pres">
      <dgm:prSet presAssocID="{2C2F6B31-27B7-42DA-B803-90485F78D293}" presName="composite" presStyleCnt="0"/>
      <dgm:spPr/>
    </dgm:pt>
    <dgm:pt modelId="{5B96ECAF-922D-4FA2-9204-062EC6858BDE}" type="pres">
      <dgm:prSet presAssocID="{2C2F6B31-27B7-42DA-B803-90485F78D293}" presName="imgShp" presStyleLbl="fgImgPlace1" presStyleIdx="0" presStyleCnt="1" custLinFactX="236219" custLinFactNeighborX="300000" custLinFactNeighborY="272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2C79BCEC-1554-42D4-BC35-B932360AE728}" type="pres">
      <dgm:prSet presAssocID="{2C2F6B31-27B7-42DA-B803-90485F78D293}" presName="txShp" presStyleLbl="node1" presStyleIdx="0" presStyleCnt="1" custFlipHor="1" custScaleX="150376" custLinFactNeighborX="0" custLinFactNeighborY="17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F35D14-2B42-4F35-BB91-6FD5B7B334AF}" srcId="{4990BDE4-AE17-41B5-9448-860FDA48F192}" destId="{2C2F6B31-27B7-42DA-B803-90485F78D293}" srcOrd="0" destOrd="0" parTransId="{B213B40C-A9F7-47C2-955A-E6F8F9DAD734}" sibTransId="{4A0100B5-D0C7-403B-9D55-6FCC84EAFF16}"/>
    <dgm:cxn modelId="{BCA9027E-7FCE-4E84-9B3F-530B14746404}" type="presOf" srcId="{2C2F6B31-27B7-42DA-B803-90485F78D293}" destId="{2C79BCEC-1554-42D4-BC35-B932360AE728}" srcOrd="0" destOrd="0" presId="urn:microsoft.com/office/officeart/2005/8/layout/vList3#1"/>
    <dgm:cxn modelId="{8D2AF7CD-F6D7-403A-89C6-829CDA993D67}" type="presOf" srcId="{4990BDE4-AE17-41B5-9448-860FDA48F192}" destId="{8D07C544-681F-42AA-A460-F66ECCF60322}" srcOrd="0" destOrd="0" presId="urn:microsoft.com/office/officeart/2005/8/layout/vList3#1"/>
    <dgm:cxn modelId="{95366DB0-80DD-49AB-9DA8-2AB12518D5B0}" type="presParOf" srcId="{8D07C544-681F-42AA-A460-F66ECCF60322}" destId="{AB561AA2-4D9D-468C-BFA9-1710842116C8}" srcOrd="0" destOrd="0" presId="urn:microsoft.com/office/officeart/2005/8/layout/vList3#1"/>
    <dgm:cxn modelId="{E88B16AF-6A20-458F-A185-F6E0A17F27AB}" type="presParOf" srcId="{AB561AA2-4D9D-468C-BFA9-1710842116C8}" destId="{5B96ECAF-922D-4FA2-9204-062EC6858BDE}" srcOrd="0" destOrd="0" presId="urn:microsoft.com/office/officeart/2005/8/layout/vList3#1"/>
    <dgm:cxn modelId="{6A5C360A-3705-437A-A9EA-204814B6C3E9}" type="presParOf" srcId="{AB561AA2-4D9D-468C-BFA9-1710842116C8}" destId="{2C79BCEC-1554-42D4-BC35-B932360AE72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9BCEC-1554-42D4-BC35-B932360AE728}">
      <dsp:nvSpPr>
        <dsp:cNvPr id="0" name=""/>
        <dsp:cNvSpPr/>
      </dsp:nvSpPr>
      <dsp:spPr>
        <a:xfrm rot="10800000" flipH="1">
          <a:off x="-1" y="1265"/>
          <a:ext cx="9139794" cy="1294134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678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10800000">
        <a:off x="-1" y="1265"/>
        <a:ext cx="8816261" cy="1294134"/>
      </dsp:txXfrm>
    </dsp:sp>
    <dsp:sp modelId="{5B96ECAF-922D-4FA2-9204-062EC6858BDE}">
      <dsp:nvSpPr>
        <dsp:cNvPr id="0" name=""/>
        <dsp:cNvSpPr/>
      </dsp:nvSpPr>
      <dsp:spPr>
        <a:xfrm>
          <a:off x="7823245" y="1265"/>
          <a:ext cx="1294134" cy="129413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C2D0B-0D09-45A7-A5B1-AC4691A64576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B6839-5847-461C-9BB0-61642D5D29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03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E8656C7-F884-4990-9247-883D43B54457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66B9C6-0E5F-4797-B8BD-BDA02980E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7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3438" cy="34845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8016"/>
            <a:ext cx="5140960" cy="4181474"/>
          </a:xfrm>
          <a:noFill/>
          <a:ln/>
        </p:spPr>
        <p:txBody>
          <a:bodyPr/>
          <a:lstStyle/>
          <a:p>
            <a:pPr marL="114300" lvl="1" algn="just" eaLnBrk="1" hangingPunct="1">
              <a:lnSpc>
                <a:spcPct val="140000"/>
              </a:lnSpc>
              <a:spcBef>
                <a:spcPct val="0"/>
              </a:spcBef>
            </a:pPr>
            <a:endParaRPr lang="en-US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D7AA3-B24A-417E-B4F9-173D6E85BC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3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512879A-59FE-4F86-A727-6A683D352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0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039100" y="6502403"/>
            <a:ext cx="1066800" cy="228600"/>
          </a:xfrm>
          <a:prstGeom prst="rect">
            <a:avLst/>
          </a:prstGeom>
          <a:ln/>
        </p:spPr>
        <p:txBody>
          <a:bodyPr lIns="69266" tIns="34633" rIns="69266" bIns="34633"/>
          <a:lstStyle>
            <a:lvl1pPr>
              <a:defRPr/>
            </a:lvl1pPr>
          </a:lstStyle>
          <a:p>
            <a:pPr>
              <a:defRPr/>
            </a:pPr>
            <a:fld id="{2AF9295B-ACA0-41B1-8C56-8FA63444A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316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7848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3716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039100" y="6502403"/>
            <a:ext cx="1066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26581-EA30-46C6-85F7-2509F85B5C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3327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slideLayout" Target="../slideLayouts/slideLayout3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theme" Target="../theme/theme1.xml"/><Relationship Id="rId9" Type="http://schemas.microsoft.com/office/2007/relationships/diagramDrawing" Target="../diagrams/drawin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ertical Text Placeholder 2"/>
          <p:cNvSpPr txBox="1">
            <a:spLocks/>
          </p:cNvSpPr>
          <p:nvPr/>
        </p:nvSpPr>
        <p:spPr>
          <a:xfrm>
            <a:off x="4209" y="0"/>
            <a:ext cx="529191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vert270" anchor="ctr" anchorCtr="1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</a:t>
            </a:r>
            <a:r>
              <a:rPr lang="en-US" sz="2000" b="1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Department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771368544"/>
              </p:ext>
            </p:extLst>
          </p:nvPr>
        </p:nvGraphicFramePr>
        <p:xfrm>
          <a:off x="4209" y="1"/>
          <a:ext cx="9139791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56498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533400" y="2743200"/>
            <a:ext cx="8610600" cy="1397944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lIns="91397" tIns="45698" rIns="91397" bIns="45698" anchor="ctr"/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DEVELOPMENT OF HYDROPOWER PROJECTS IN PUNJAB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7154" y="5257802"/>
            <a:ext cx="8759870" cy="571499"/>
          </a:xfrm>
          <a:prstGeom prst="rect">
            <a:avLst/>
          </a:prstGeom>
        </p:spPr>
        <p:txBody>
          <a:bodyPr lIns="91414" tIns="45708" rIns="91414" bIns="45708">
            <a:normAutofit fontScale="92500" lnSpcReduction="10000"/>
          </a:bodyPr>
          <a:lstStyle/>
          <a:p>
            <a:pPr marL="342741" indent="-342741" algn="ctr" eaLnBrk="0" hangingPunct="0">
              <a:spcBef>
                <a:spcPct val="25000"/>
              </a:spcBef>
              <a:spcAft>
                <a:spcPct val="25000"/>
              </a:spcAft>
              <a:defRPr/>
            </a:pPr>
            <a:r>
              <a:rPr lang="en-US" sz="2900" b="1" kern="0" dirty="0">
                <a:latin typeface="Arial" pitchFamily="34" charset="0"/>
                <a:cs typeface="Arial" pitchFamily="34" charset="0"/>
              </a:rPr>
              <a:t>August 25, 2020</a:t>
            </a:r>
          </a:p>
          <a:p>
            <a:pPr marL="342741" indent="-342741" algn="ctr" eaLnBrk="0" hangingPunct="0">
              <a:spcBef>
                <a:spcPct val="25000"/>
              </a:spcBef>
              <a:spcAft>
                <a:spcPct val="25000"/>
              </a:spcAft>
              <a:defRPr/>
            </a:pPr>
            <a:endParaRPr lang="en-US" sz="2300" b="1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3" y="0"/>
            <a:ext cx="7696197" cy="1295400"/>
          </a:xfrm>
          <a:prstGeom prst="rect">
            <a:avLst/>
          </a:prstGeom>
        </p:spPr>
        <p:txBody>
          <a:bodyPr lIns="91397" tIns="45698" rIns="91397" bIns="45698" anchor="ctr"/>
          <a:lstStyle/>
          <a:p>
            <a:pPr algn="ctr" eaLnBrk="0" hangingPunct="0">
              <a:lnSpc>
                <a:spcPts val="2999"/>
              </a:lnSpc>
              <a:spcBef>
                <a:spcPts val="379"/>
              </a:spcBef>
              <a:spcAft>
                <a:spcPts val="379"/>
              </a:spcAft>
              <a:defRPr/>
            </a:pPr>
            <a:r>
              <a:rPr lang="en-US" sz="2800" b="1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ENERGY DEPARTMENT</a:t>
            </a:r>
          </a:p>
          <a:p>
            <a:pPr algn="ctr" eaLnBrk="0" hangingPunct="0">
              <a:lnSpc>
                <a:spcPts val="2999"/>
              </a:lnSpc>
              <a:spcBef>
                <a:spcPts val="379"/>
              </a:spcBef>
              <a:spcAft>
                <a:spcPts val="379"/>
              </a:spcAft>
              <a:defRPr/>
            </a:pPr>
            <a:r>
              <a:rPr lang="en-US" sz="2800" b="1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GOVERNMENT OF THE PUNJAB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2DCC34-5043-4AB4-ADAC-C77FF5CA5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57200"/>
            <a:ext cx="7848600" cy="380999"/>
          </a:xfrm>
        </p:spPr>
        <p:txBody>
          <a:bodyPr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HPPs IN CAPTIVE MODE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EE6FED3-0504-4F84-AA07-F11AE7B01E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742538"/>
              </p:ext>
            </p:extLst>
          </p:nvPr>
        </p:nvGraphicFramePr>
        <p:xfrm>
          <a:off x="685798" y="1371600"/>
          <a:ext cx="8001002" cy="4965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51">
                  <a:extLst>
                    <a:ext uri="{9D8B030D-6E8A-4147-A177-3AD203B41FA5}">
                      <a16:colId xmlns:a16="http://schemas.microsoft.com/office/drawing/2014/main" xmlns="" val="1186391576"/>
                    </a:ext>
                  </a:extLst>
                </a:gridCol>
                <a:gridCol w="5852051">
                  <a:extLst>
                    <a:ext uri="{9D8B030D-6E8A-4147-A177-3AD203B41FA5}">
                      <a16:colId xmlns:a16="http://schemas.microsoft.com/office/drawing/2014/main" xmlns="" val="83095475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986643329"/>
                    </a:ext>
                  </a:extLst>
                </a:gridCol>
              </a:tblGrid>
              <a:tr h="765441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 #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PROJECT LOCATIONS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CAPACITY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(MW)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07718390"/>
                  </a:ext>
                </a:extLst>
              </a:tr>
              <a:tr h="377559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Burala</a:t>
                      </a:r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Branch Canal, RD 166+000, District Faisalabad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51341108"/>
                  </a:ext>
                </a:extLst>
              </a:tr>
              <a:tr h="331004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Lower </a:t>
                      </a:r>
                      <a:r>
                        <a:rPr lang="en-US" sz="1600" b="0" u="none" strike="noStrike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Gugera</a:t>
                      </a:r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Canal, RD. 27+000, District Faisalabad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16619636"/>
                  </a:ext>
                </a:extLst>
              </a:tr>
              <a:tr h="421691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Lower </a:t>
                      </a:r>
                      <a:r>
                        <a:rPr lang="en-US" sz="1600" b="0" u="none" strike="noStrike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Gugera</a:t>
                      </a:r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Canal, RD. 65+000, District Faisalabad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88504739"/>
                  </a:ext>
                </a:extLst>
              </a:tr>
              <a:tr h="348929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Lower Jhelum Canal, RD. 142+000, District Mandi-Baha-</a:t>
                      </a:r>
                      <a:r>
                        <a:rPr lang="en-US" sz="1600" b="0" u="none" strike="noStrike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Ud</a:t>
                      </a:r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-Din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62544086"/>
                  </a:ext>
                </a:extLst>
              </a:tr>
              <a:tr h="433150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Northern Branch Canal of LJC, RD. 24+320, District Mandi-Baha-</a:t>
                      </a:r>
                      <a:r>
                        <a:rPr lang="en-US" sz="1600" b="0" u="none" strike="noStrike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Ud</a:t>
                      </a:r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-Din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0006120"/>
                  </a:ext>
                </a:extLst>
              </a:tr>
              <a:tr h="306884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Pakpattan Canal, RD 304+340, District Sahiwal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1.28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71037748"/>
                  </a:ext>
                </a:extLst>
              </a:tr>
              <a:tr h="378764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Lower Bari Doab Canal, RD. 542+168, District Sahiwal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60547759"/>
                  </a:ext>
                </a:extLst>
              </a:tr>
              <a:tr h="440542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Ahmedpur Branch Canal, RD. 98+000, District Bahawalpur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90993654"/>
                  </a:ext>
                </a:extLst>
              </a:tr>
              <a:tr h="378764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Thal Main Line Canal, RD. 237+000, District Bhakkar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1.32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52013328"/>
                  </a:ext>
                </a:extLst>
              </a:tr>
              <a:tr h="294626"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BRBD Link Canal, RD. 433+958, District Kasur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51330212"/>
                  </a:ext>
                </a:extLst>
              </a:tr>
              <a:tr h="29462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13.55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7407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8862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81999" cy="5181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b="1" dirty="0">
                <a:latin typeface="Arial" panose="020B0604020202020204" pitchFamily="34" charset="0"/>
                <a:cs typeface="Arial" pitchFamily="34" charset="0"/>
              </a:rPr>
              <a:t>Non-Compliance of Ministry of Energy: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itchFamily="34" charset="0"/>
              </a:rPr>
              <a:t>Tariff determination of following three (3) projects have been made by NEPRA and sent to Ministry of Energy (MoE) for their Gazette Notification(s) which is still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awaited</a:t>
            </a:r>
            <a:r>
              <a:rPr lang="en-US" sz="2000" dirty="0">
                <a:latin typeface="Arial" panose="020B0604020202020204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itchFamily="34" charset="0"/>
              </a:rPr>
              <a:t>Despite vigorously follow up, MoE  has not issued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Gazette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Notification and pending with 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MoE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 since 2016</a:t>
            </a:r>
            <a:r>
              <a:rPr lang="en-US" sz="2000" dirty="0" smtClean="0">
                <a:latin typeface="Arial" panose="020B0604020202020204" pitchFamily="34" charset="0"/>
                <a:cs typeface="Arial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231966"/>
              </p:ext>
            </p:extLst>
          </p:nvPr>
        </p:nvGraphicFramePr>
        <p:xfrm>
          <a:off x="914400" y="4038600"/>
          <a:ext cx="7924800" cy="1911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8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185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Ser. #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Name of Project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Forwarded by NEPRA for Tariff Notification on</a:t>
                      </a:r>
                      <a:endParaRPr lang="en-US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 MW Lucky HPP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April 06, 2016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98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1.8 MW Alka HPP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May 09, 2016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0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4.6 MW Ravi HPP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Feb 14, 2017</a:t>
                      </a:r>
                      <a:endParaRPr lang="en-US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7848600" cy="914400"/>
          </a:xfrm>
        </p:spPr>
        <p:txBody>
          <a:bodyPr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ISSUES/CHALLENGES OF SMALL HPPs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0413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371600"/>
            <a:ext cx="8077199" cy="5181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Non-Issuance of Power Acquisition Consent by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CPPA-G</a:t>
            </a:r>
          </a:p>
          <a:p>
            <a:pPr marL="0" indent="0" algn="just">
              <a:buNone/>
            </a:pPr>
            <a:endParaRPr lang="en-US" sz="105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Sponsors of following projects have faced problems for obtaining Power Acquisition Request (PAR) from CPPA-G, being a requirement for project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development,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since 2017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917575" lvl="2" indent="-460375" algn="just">
              <a:spcBef>
                <a:spcPts val="600"/>
              </a:spcBef>
              <a:buFont typeface="+mj-lt"/>
              <a:buAutoNum type="romanL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10.49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MW HPP at Balloki Sulemanki Link-I </a:t>
            </a:r>
          </a:p>
          <a:p>
            <a:pPr marL="917575" lvl="2" indent="-460375" algn="just">
              <a:spcBef>
                <a:spcPts val="600"/>
              </a:spcBef>
              <a:buFont typeface="+mj-lt"/>
              <a:buAutoNum type="romanL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3.6 MW HPP on Upper Gugera Branch Canal </a:t>
            </a:r>
          </a:p>
          <a:p>
            <a:pPr marL="917575" lvl="2" indent="-460375" algn="just">
              <a:spcBef>
                <a:spcPts val="600"/>
              </a:spcBef>
              <a:buFont typeface="+mj-lt"/>
              <a:buAutoNum type="romanL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7.55 MW HPP on Lower Chenab Canal</a:t>
            </a:r>
          </a:p>
          <a:p>
            <a:pPr marL="917575" lvl="2" indent="-460375" algn="just">
              <a:spcBef>
                <a:spcPts val="600"/>
              </a:spcBef>
              <a:buFont typeface="+mj-lt"/>
              <a:buAutoNum type="romanL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2.8 MW HPP on Gujrat Branch Canal</a:t>
            </a:r>
          </a:p>
          <a:p>
            <a:pPr marL="917575" lvl="2" indent="-460375" algn="just">
              <a:spcBef>
                <a:spcPts val="600"/>
              </a:spcBef>
              <a:buFont typeface="+mj-lt"/>
              <a:buAutoNum type="romanL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3.3 MW HPP on Lower Jhelum Feeder Canal</a:t>
            </a:r>
          </a:p>
          <a:p>
            <a:pPr marL="917575" lvl="2" indent="-460375" algn="just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18 MW HPP on Rasul Barrage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5138" lvl="1" indent="-465138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Signing of EPA from CPPA-G are still pending since 2011 - 7.64 MW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Marala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2.64 MW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Pakpattan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HPP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b="1" i="1" dirty="0">
                <a:latin typeface="Arial" pitchFamily="34" charset="0"/>
                <a:cs typeface="Arial" pitchFamily="34" charset="0"/>
              </a:rPr>
              <a:t>CPPA-G’s issuance of PAC will facilitate project development.</a:t>
            </a:r>
          </a:p>
          <a:p>
            <a:pPr marL="0" indent="0" algn="just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7848600" cy="914400"/>
          </a:xfrm>
        </p:spPr>
        <p:txBody>
          <a:bodyPr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ISSUES/CHALLENGES OF SMALL HPPs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15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DDC9CC-263E-4485-9EB3-9C27DBAA7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76200"/>
            <a:ext cx="7848600" cy="1371600"/>
          </a:xfrm>
        </p:spPr>
        <p:txBody>
          <a:bodyPr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ISSUES/CHALLENGES OF SMALL HPPs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F59569-DEF0-403F-A2FE-8889B857C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5181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Non-Issuance of TLOS by PPIB: 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PPIB did not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the T-LOS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request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small HPPs after fulfilling all the  prerequisite.   </a:t>
            </a:r>
          </a:p>
          <a:p>
            <a:pPr marL="3657600" lvl="8" indent="0" algn="just">
              <a:spcBef>
                <a:spcPts val="0"/>
              </a:spcBef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Approached PPIB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indent="-514350" algn="just">
              <a:spcBef>
                <a:spcPts val="1200"/>
              </a:spcBef>
              <a:buFont typeface="+mj-lt"/>
              <a:buAutoNum type="romanL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20 MW Lucky HPP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21.07.2017 (Cat-II)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indent="-514350" algn="just">
              <a:spcBef>
                <a:spcPts val="1200"/>
              </a:spcBef>
              <a:buFont typeface="+mj-lt"/>
              <a:buAutoNum type="romanL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1.8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MW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Alka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HPP		17.08.2016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(Cat-II)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indent="-514350" algn="just">
              <a:spcBef>
                <a:spcPts val="1200"/>
              </a:spcBef>
              <a:buFont typeface="+mj-lt"/>
              <a:buAutoNum type="romanL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4.6 MW Ravi HPP		23.08.2016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(Cat-II)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After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long delay PPIB issued new guidelines in November 2019 for issuance of TLOS. PPDB facilitated projects lie in category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II, III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&amp; IV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Placement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of COD of HPPs by NTDC in IGCEP Report: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NTDC in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Indicative Generation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Capacity Expansion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IGCEP-2047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Report placed COD of all HPPs initiated by PPDB onwards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2040 having total capacity of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300 MW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including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Taunsa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HPP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This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will result in disruption of the LOI holding projects. </a:t>
            </a:r>
          </a:p>
          <a:p>
            <a:pPr marL="0" lvl="0" indent="0" algn="just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en-US" sz="20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758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DDC9CC-263E-4485-9EB3-9C27DBAA7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76200"/>
            <a:ext cx="7848600" cy="1371600"/>
          </a:xfrm>
        </p:spPr>
        <p:txBody>
          <a:bodyPr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ISSUES/CHALLENGES OF SMALL HPPs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F59569-DEF0-403F-A2FE-8889B857C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1371600"/>
            <a:ext cx="8229601" cy="5181600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2000" b="1" dirty="0" smtClean="0">
                <a:latin typeface="Arial" pitchFamily="34" charset="0"/>
                <a:cs typeface="Arial" panose="020B0604020202020204" pitchFamily="34" charset="0"/>
              </a:rPr>
              <a:t>Way forward / Suggestions</a:t>
            </a:r>
          </a:p>
          <a:p>
            <a:pPr marL="0" lvl="0" indent="0" algn="just">
              <a:buNone/>
            </a:pPr>
            <a:endParaRPr lang="en-US" sz="1200" b="1" dirty="0">
              <a:latin typeface="Arial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PPIB is requested to intervene to resolve the issues of small HPPs  initiated by Punjab due to certain procedural issues among CPPA-G, NTDC and DISCOs.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Earliest processing of issuance of TLOS for Punjab projects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Punjab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proposes to formulate a central Action Committee consisting of all provinces to discuss &amp; resolve  the issues for the completion and processing of hydro power projects  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PPIB is requested to take up the Punjab initiated small hydropower projects with NTDC for incorporation in IGCEP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Provide set of Security Documents for 135 MW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Taunsa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Hydropower Project</a:t>
            </a:r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7898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4581"/>
            <a:ext cx="7772400" cy="1270819"/>
          </a:xfrm>
          <a:prstGeom prst="rect">
            <a:avLst/>
          </a:prstGeom>
        </p:spPr>
        <p:txBody>
          <a:bodyPr anchor="ctr"/>
          <a:lstStyle/>
          <a:p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533400" y="2667000"/>
            <a:ext cx="8610600" cy="1600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066800" fontAlgn="auto">
              <a:spcAft>
                <a:spcPct val="35000"/>
              </a:spcAft>
              <a:buNone/>
              <a:defRPr/>
            </a:pPr>
            <a:r>
              <a:rPr lang="en-US" sz="5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8461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7848600" cy="1143000"/>
          </a:xfrm>
        </p:spPr>
        <p:txBody>
          <a:bodyPr/>
          <a:lstStyle/>
          <a:p>
            <a:pPr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PUNJAB POWER DEVELOPMENT BOARD</a:t>
            </a:r>
            <a:endParaRPr lang="pt-BR" sz="28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257800"/>
          </a:xfrm>
        </p:spPr>
        <p:txBody>
          <a:bodyPr>
            <a:noAutofit/>
          </a:bodyPr>
          <a:lstStyle/>
          <a:p>
            <a:pPr marL="301625" lvl="2" indent="-312738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Punjab is promoting and encouraging the development of hydro power projects in Punjab through the utilization of canal system under power policies</a:t>
            </a:r>
          </a:p>
          <a:p>
            <a:pPr marL="301625" lvl="2" indent="-312738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Punjab consumes about 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66%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overall electricity consumption but contribute over </a:t>
            </a: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68%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revenue generation for the electricity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consumption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01625" lvl="2" indent="-312738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Punjab contiguous irrigation system being largest in the world having total  small Hydro power potential –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419 MW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on canal/river </a:t>
            </a:r>
          </a:p>
          <a:p>
            <a:pPr marL="301625" lvl="2" indent="-312738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Punjab has awarded LOIs for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264 MW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power projects in IPP mode</a:t>
            </a:r>
          </a:p>
          <a:p>
            <a:pPr marL="301625" lvl="2" indent="-312738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Power projects halt due to reluctance and non- processing of federal counterparts (PPIB, DISCO’s, NTDC &amp; CPPA-G) 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0000" y="6502400"/>
            <a:ext cx="1066800" cy="2286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476368CB-5E39-4379-AE28-8D49B3FC2282}" type="slidenum">
              <a:rPr lang="en-US" smtClean="0"/>
              <a:pPr algn="l"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93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153400" cy="685800"/>
          </a:xfrm>
        </p:spPr>
        <p:txBody>
          <a:bodyPr/>
          <a:lstStyle/>
          <a:p>
            <a:pPr algn="l"/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PUNJAB INSTALLED CAPACITY AND DEMAND</a:t>
            </a:r>
            <a:endParaRPr lang="en-US" sz="2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47800"/>
            <a:ext cx="8305801" cy="51054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Punjab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Installed Capacity (IPPs + GENCOs)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16,962 MW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Power Consumption in Punjab (FY-2017-18)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	16,915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MW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				    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58.45% of overall demand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year 2028 Punjab power need 			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24,038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MW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 algn="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			                  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Indicated rise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7,000 MW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On behalf of Punjab province, sizeable share of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2800 MW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mix energy injected into national grid through completion power project on different fuel and technologies 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Pipeline projects (Solar + Thermal) at final stage 	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1562 MW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267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81000"/>
            <a:ext cx="7848600" cy="762000"/>
          </a:xfrm>
        </p:spPr>
        <p:txBody>
          <a:bodyPr/>
          <a:lstStyle/>
          <a:p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Punjab Power Development Board (PPDB)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752600"/>
            <a:ext cx="8229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2" indent="-411163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Punjab Power Development Board (PPDB) is a statutory body functioning under Punjab Power Development Board Act, </a:t>
            </a:r>
            <a:r>
              <a:rPr lang="en-US" sz="20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2011</a:t>
            </a:r>
          </a:p>
          <a:p>
            <a:pPr marL="0"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defRPr/>
            </a:pPr>
            <a:endParaRPr lang="en-US" sz="2000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marL="400050" lvl="2" indent="-411163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PPDB provides one window facilitation to private power projects in Punjab in line with Punjab Power Generation Policy, 2006 (revised 2009)</a:t>
            </a:r>
          </a:p>
          <a:p>
            <a:pPr marL="0" lvl="2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defRPr/>
            </a:pPr>
            <a:endParaRPr lang="en-US" sz="20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marL="400050" lvl="2" indent="-411163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7189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96000" y="6383786"/>
            <a:ext cx="2560320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lvl="0">
              <a:defRPr lang="en-US"/>
            </a:defPPr>
            <a:lvl1pPr marL="0" lv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7E06F-B542-41C2-AF77-BD7985BA6A54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588000" y="533323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>
            <a:extLst>
              <a:ext uri="{FF2B5EF4-FFF2-40B4-BE49-F238E27FC236}">
                <a16:creationId xmlns:a16="http://schemas.microsoft.com/office/drawing/2014/main" xmlns="" id="{0DF8FF13-5265-43CC-A842-D414680BC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28600"/>
            <a:ext cx="7848600" cy="1143000"/>
          </a:xfrm>
        </p:spPr>
        <p:txBody>
          <a:bodyPr/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 FOR INVESTING IN THE POWER SECTOR THROUGH PPDB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0CE30AFF-B996-4FC1-82E0-95D6153245FA}"/>
              </a:ext>
            </a:extLst>
          </p:cNvPr>
          <p:cNvGrpSpPr/>
          <p:nvPr/>
        </p:nvGrpSpPr>
        <p:grpSpPr>
          <a:xfrm>
            <a:off x="1026824" y="1688202"/>
            <a:ext cx="7629496" cy="4722793"/>
            <a:chOff x="1552689" y="1917164"/>
            <a:chExt cx="7629496" cy="4722793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94B36304-4862-4D97-90BD-6DAD0C5C95A7}"/>
                </a:ext>
              </a:extLst>
            </p:cNvPr>
            <p:cNvSpPr txBox="1"/>
            <p:nvPr/>
          </p:nvSpPr>
          <p:spPr>
            <a:xfrm>
              <a:off x="1552689" y="1920029"/>
              <a:ext cx="3096000" cy="5040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6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rPr>
                <a:t>REGISTRATION WITH PPDB </a:t>
              </a:r>
              <a:br>
                <a:rPr lang="en-US" sz="126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rPr>
              </a:br>
              <a:r>
                <a:rPr lang="en-US" sz="126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rPr>
                <a:t>BY DEPOSITING $ 100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CB2C5E45-B0D8-46E7-9018-FBD97E277923}"/>
                </a:ext>
              </a:extLst>
            </p:cNvPr>
            <p:cNvSpPr txBox="1"/>
            <p:nvPr/>
          </p:nvSpPr>
          <p:spPr>
            <a:xfrm>
              <a:off x="1561148" y="2708201"/>
              <a:ext cx="3096000" cy="53120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60" b="1" dirty="0">
                  <a:latin typeface="Arial" charset="0"/>
                  <a:cs typeface="Arial" charset="0"/>
                </a:rPr>
                <a:t>PURCHASE OF PRE-QUALIFICATION DOCUMENT (PQD) $ 1000</a:t>
              </a:r>
            </a:p>
          </p:txBody>
        </p:sp>
        <p:sp>
          <p:nvSpPr>
            <p:cNvPr id="47" name="TextBox 5">
              <a:extLst>
                <a:ext uri="{FF2B5EF4-FFF2-40B4-BE49-F238E27FC236}">
                  <a16:creationId xmlns:a16="http://schemas.microsoft.com/office/drawing/2014/main" xmlns="" id="{5658566D-5E26-4DD8-ACA3-FD6AFEEFD4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6094" y="3605072"/>
              <a:ext cx="3096000" cy="316682"/>
            </a:xfrm>
            <a:prstGeom prst="roundRect">
              <a:avLst/>
            </a:prstGeom>
            <a:solidFill>
              <a:srgbClr val="177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60" b="1" dirty="0"/>
                <a:t>EVALUATION OF SOQs IN 60 DAYS</a:t>
              </a:r>
            </a:p>
          </p:txBody>
        </p:sp>
        <p:sp>
          <p:nvSpPr>
            <p:cNvPr id="48" name="TextBox 8">
              <a:extLst>
                <a:ext uri="{FF2B5EF4-FFF2-40B4-BE49-F238E27FC236}">
                  <a16:creationId xmlns:a16="http://schemas.microsoft.com/office/drawing/2014/main" xmlns="" id="{1AF30A35-3F3C-422F-9189-C2E2021C4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4187" y="4305588"/>
              <a:ext cx="3096000" cy="74573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60" b="1" dirty="0"/>
                <a:t>RECOMENDATION BY PPDB COMMITTEE &amp; APPROVAL BY PPDB BOARD</a:t>
              </a:r>
            </a:p>
          </p:txBody>
        </p:sp>
        <p:sp>
          <p:nvSpPr>
            <p:cNvPr id="49" name="TextBox 9">
              <a:extLst>
                <a:ext uri="{FF2B5EF4-FFF2-40B4-BE49-F238E27FC236}">
                  <a16:creationId xmlns:a16="http://schemas.microsoft.com/office/drawing/2014/main" xmlns="" id="{0BF05917-7015-46E8-895A-05FFDAC2E3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4188" y="5320452"/>
              <a:ext cx="3096000" cy="316682"/>
            </a:xfrm>
            <a:prstGeom prst="roundRect">
              <a:avLst/>
            </a:prstGeom>
            <a:solidFill>
              <a:srgbClr val="B5C2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60" b="1" dirty="0"/>
                <a:t>BANK GUARANTEE @ US$ 1000/MW </a:t>
              </a:r>
              <a:r>
                <a:rPr lang="en-US" altLang="en-US" sz="1260" b="1" dirty="0" smtClean="0"/>
                <a:t> </a:t>
              </a:r>
              <a:endParaRPr lang="en-US" altLang="en-US" sz="1260" b="1" dirty="0"/>
            </a:p>
          </p:txBody>
        </p:sp>
        <p:sp>
          <p:nvSpPr>
            <p:cNvPr id="50" name="TextBox 10">
              <a:extLst>
                <a:ext uri="{FF2B5EF4-FFF2-40B4-BE49-F238E27FC236}">
                  <a16:creationId xmlns:a16="http://schemas.microsoft.com/office/drawing/2014/main" xmlns="" id="{8880CB20-7256-4D12-98CC-7CFEAF4EDD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051" y="6108748"/>
              <a:ext cx="3096000" cy="531209"/>
            </a:xfrm>
            <a:prstGeom prst="roundRect">
              <a:avLst/>
            </a:prstGeom>
            <a:solidFill>
              <a:srgbClr val="924D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60" b="1" dirty="0"/>
                <a:t>ISSUANCE OF </a:t>
              </a:r>
            </a:p>
            <a:p>
              <a:pPr algn="ctr" eaLnBrk="1" hangingPunct="1"/>
              <a:r>
                <a:rPr lang="en-US" altLang="en-US" sz="1260" b="1" dirty="0"/>
                <a:t>LETTER OF INTEREST (LOI)</a:t>
              </a:r>
            </a:p>
          </p:txBody>
        </p:sp>
        <p:sp>
          <p:nvSpPr>
            <p:cNvPr id="51" name="TextBox 19">
              <a:extLst>
                <a:ext uri="{FF2B5EF4-FFF2-40B4-BE49-F238E27FC236}">
                  <a16:creationId xmlns:a16="http://schemas.microsoft.com/office/drawing/2014/main" xmlns="" id="{F43ED68D-C4E0-496D-AB7A-B3F774F594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5457" y="1917164"/>
              <a:ext cx="3096000" cy="531209"/>
            </a:xfrm>
            <a:prstGeom prst="roundRect">
              <a:avLst/>
            </a:prstGeom>
            <a:solidFill>
              <a:srgbClr val="5843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60" b="1" dirty="0"/>
                <a:t>SUBMISSION OF F.S &amp; APPROVAL BY POE IN 9 MONTHS</a:t>
              </a:r>
            </a:p>
          </p:txBody>
        </p:sp>
        <p:sp>
          <p:nvSpPr>
            <p:cNvPr id="52" name="TextBox 20">
              <a:extLst>
                <a:ext uri="{FF2B5EF4-FFF2-40B4-BE49-F238E27FC236}">
                  <a16:creationId xmlns:a16="http://schemas.microsoft.com/office/drawing/2014/main" xmlns="" id="{5D8D110C-8DC0-4F6F-AF5D-86442DDA9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0618" y="2671545"/>
              <a:ext cx="3096000" cy="74573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60" b="1" dirty="0"/>
                <a:t>TARIFF DETERMINATION &amp; ISSUANCE OF GL BY NEPRA </a:t>
              </a:r>
            </a:p>
            <a:p>
              <a:pPr algn="ctr" eaLnBrk="1" hangingPunct="1"/>
              <a:r>
                <a:rPr lang="en-US" altLang="en-US" sz="1260" b="1" dirty="0"/>
                <a:t>MAX. 6 MONTHS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10FD7DE0-073E-45BF-AAA4-3366BA5989F4}"/>
                </a:ext>
              </a:extLst>
            </p:cNvPr>
            <p:cNvSpPr txBox="1"/>
            <p:nvPr/>
          </p:nvSpPr>
          <p:spPr>
            <a:xfrm>
              <a:off x="6086185" y="4412749"/>
              <a:ext cx="3096000" cy="531209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square" anchor="ctr">
              <a:spAutoFit/>
            </a:bodyPr>
            <a:lstStyle/>
            <a:p>
              <a:pPr algn="ctr">
                <a:defRPr/>
              </a:pPr>
              <a:r>
                <a:rPr lang="en-US" sz="1260" b="1" dirty="0">
                  <a:latin typeface="Arial" charset="0"/>
                  <a:cs typeface="Arial" charset="0"/>
                </a:rPr>
                <a:t>ISSUANCE OF </a:t>
              </a:r>
              <a:r>
                <a:rPr lang="en-US" sz="1260" b="1" dirty="0" smtClean="0">
                  <a:latin typeface="Arial" charset="0"/>
                  <a:cs typeface="Arial" charset="0"/>
                </a:rPr>
                <a:t>TLOS LOS </a:t>
              </a:r>
              <a:r>
                <a:rPr lang="en-US" sz="1260" b="1" dirty="0">
                  <a:latin typeface="Arial" charset="0"/>
                  <a:cs typeface="Arial" charset="0"/>
                </a:rPr>
                <a:t>BY </a:t>
              </a:r>
              <a:r>
                <a:rPr lang="en-US" sz="1260" b="1" dirty="0" smtClean="0">
                  <a:latin typeface="Arial" charset="0"/>
                  <a:cs typeface="Arial" charset="0"/>
                </a:rPr>
                <a:t>PPDB/PPIB/AEDB </a:t>
              </a:r>
              <a:r>
                <a:rPr lang="en-US" sz="1260" b="1" dirty="0">
                  <a:latin typeface="Arial" charset="0"/>
                  <a:cs typeface="Arial" charset="0"/>
                </a:rPr>
                <a:t>10 DAY</a:t>
              </a:r>
            </a:p>
          </p:txBody>
        </p:sp>
        <p:sp>
          <p:nvSpPr>
            <p:cNvPr id="54" name="TextBox 23">
              <a:extLst>
                <a:ext uri="{FF2B5EF4-FFF2-40B4-BE49-F238E27FC236}">
                  <a16:creationId xmlns:a16="http://schemas.microsoft.com/office/drawing/2014/main" xmlns="" id="{4E0B0156-6B13-41AE-B10A-A093D743C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1786" y="5201381"/>
              <a:ext cx="3096000" cy="531209"/>
            </a:xfrm>
            <a:prstGeom prst="roundRect">
              <a:avLst/>
            </a:prstGeom>
            <a:solidFill>
              <a:srgbClr val="0032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60" b="1" dirty="0"/>
                <a:t>NEGOTIATION / FINALIZATION OF PROJECT AGREEMENTS </a:t>
              </a:r>
            </a:p>
          </p:txBody>
        </p:sp>
        <p:sp>
          <p:nvSpPr>
            <p:cNvPr id="55" name="TextBox 24">
              <a:extLst>
                <a:ext uri="{FF2B5EF4-FFF2-40B4-BE49-F238E27FC236}">
                  <a16:creationId xmlns:a16="http://schemas.microsoft.com/office/drawing/2014/main" xmlns="" id="{A2BA396E-CC77-4009-BA93-08470B99B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6182" y="6109743"/>
              <a:ext cx="3096000" cy="316682"/>
            </a:xfrm>
            <a:prstGeom prst="roundRect">
              <a:avLst/>
            </a:prstGeom>
            <a:solidFill>
              <a:srgbClr val="F06A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60" b="1" dirty="0"/>
                <a:t>FINANCIAL CLOSE</a:t>
              </a:r>
            </a:p>
          </p:txBody>
        </p:sp>
        <p:sp>
          <p:nvSpPr>
            <p:cNvPr id="56" name="TextBox 27">
              <a:extLst>
                <a:ext uri="{FF2B5EF4-FFF2-40B4-BE49-F238E27FC236}">
                  <a16:creationId xmlns:a16="http://schemas.microsoft.com/office/drawing/2014/main" xmlns="" id="{10C31023-563C-42E0-9C88-182D2D5A40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4935" y="3635472"/>
              <a:ext cx="3096000" cy="531209"/>
            </a:xfrm>
            <a:prstGeom prst="roundRect">
              <a:avLst/>
            </a:prstGeom>
            <a:solidFill>
              <a:srgbClr val="B37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260" b="1" dirty="0"/>
                <a:t>SUBMISSION OF PERFORMANCE GUARANTEE @ US $ 5000/MW  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DDB92FA-05C1-4038-BBD1-D59252484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1788" y="1885581"/>
            <a:ext cx="4700423" cy="4285859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50FC7FC2-2BE2-44D4-9499-2FD0E79A608B}"/>
              </a:ext>
            </a:extLst>
          </p:cNvPr>
          <p:cNvCxnSpPr>
            <a:cxnSpLocks/>
          </p:cNvCxnSpPr>
          <p:nvPr/>
        </p:nvCxnSpPr>
        <p:spPr>
          <a:xfrm>
            <a:off x="4122824" y="6181923"/>
            <a:ext cx="296776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1854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04800"/>
            <a:ext cx="7696197" cy="685800"/>
          </a:xfrm>
          <a:prstGeom prst="rect">
            <a:avLst/>
          </a:prstGeom>
        </p:spPr>
        <p:txBody>
          <a:bodyPr lIns="91397" tIns="45698" rIns="91397" bIns="45698" anchor="ctr"/>
          <a:lstStyle/>
          <a:p>
            <a:pPr marL="0" lvl="1" indent="6350" algn="ctr" eaLnBrk="0" hangingPunct="0">
              <a:defRPr/>
            </a:pPr>
            <a:r>
              <a:rPr lang="en-US" sz="2800" b="1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PUNJAB’S HYDEL RESOURCES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532811"/>
              </p:ext>
            </p:extLst>
          </p:nvPr>
        </p:nvGraphicFramePr>
        <p:xfrm>
          <a:off x="643583" y="1676400"/>
          <a:ext cx="8348017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50047904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9961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6002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Hydel Resources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No. of Falls / Sites</a:t>
                      </a:r>
                    </a:p>
                  </a:txBody>
                  <a:tcPr marL="9694" marR="9694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Power Potential (MW)</a:t>
                      </a:r>
                    </a:p>
                  </a:txBody>
                  <a:tcPr marL="9694" marR="9694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Potential Under</a:t>
                      </a:r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Development </a:t>
                      </a:r>
                      <a:endParaRPr lang="en-US" sz="1800" b="1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MW)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694" marR="9694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288925" indent="-288925" algn="ctr"/>
                      <a:r>
                        <a:rPr lang="en-US" sz="17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Potential Sites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</a:t>
                      </a:r>
                    </a:p>
                  </a:txBody>
                  <a:tcPr marL="9694" marR="969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42012" y="4800600"/>
            <a:ext cx="8173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Support and facilitation (tax, land, water &amp; security related matters) provided by Punjab Government to the Mega Hydropower Projects 720 MW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Hydropower Project and 700 MW Azad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Pattan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Hydropower Project under CPEC.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Already hydropower projects located in Punjab having the capacity of 1800 MW in operation, administered by the federal government.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9027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880387-F37F-4CB0-8FE4-DEC239849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7848600" cy="885825"/>
          </a:xfrm>
        </p:spPr>
        <p:txBody>
          <a:bodyPr anchor="ctr"/>
          <a:lstStyle/>
          <a:p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HYDROPOWER PROJECTS FACILITATED BY PPDB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7BBC826-5E3C-4F12-A165-C49AEB248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669211"/>
              </p:ext>
            </p:extLst>
          </p:nvPr>
        </p:nvGraphicFramePr>
        <p:xfrm>
          <a:off x="609600" y="1371601"/>
          <a:ext cx="8229600" cy="5424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620">
                  <a:extLst>
                    <a:ext uri="{9D8B030D-6E8A-4147-A177-3AD203B41FA5}">
                      <a16:colId xmlns:a16="http://schemas.microsoft.com/office/drawing/2014/main" xmlns="" val="18218699"/>
                    </a:ext>
                  </a:extLst>
                </a:gridCol>
                <a:gridCol w="1768980">
                  <a:extLst>
                    <a:ext uri="{9D8B030D-6E8A-4147-A177-3AD203B41FA5}">
                      <a16:colId xmlns:a16="http://schemas.microsoft.com/office/drawing/2014/main" xmlns="" val="2168265709"/>
                    </a:ext>
                  </a:extLst>
                </a:gridCol>
              </a:tblGrid>
              <a:tr h="485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Company/ Project name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Capacity</a:t>
                      </a:r>
                      <a:b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(MW)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2322772166"/>
                  </a:ext>
                </a:extLst>
              </a:tr>
              <a:tr h="31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Lucky Hydropower Project,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Marala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Barrage, Sialkot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1637054501"/>
                  </a:ext>
                </a:extLst>
              </a:tr>
              <a:tr h="2464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Ravi Hydropower Project, Lower Bari Doab Canal, Sahiwal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3288321449"/>
                  </a:ext>
                </a:extLst>
              </a:tr>
              <a:tr h="231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Alka Hydropower Project, Jhang Branch Canal, Hafizabad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174401757"/>
                  </a:ext>
                </a:extLst>
              </a:tr>
              <a:tr h="231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Gugera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Hydropower Project, Upper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Gugera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Branch Canal, Nankana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3897552867"/>
                  </a:ext>
                </a:extLst>
              </a:tr>
              <a:tr h="31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LCC Hydropower Project, Lower Chenab Canal, Gujranwala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2825948769"/>
                  </a:ext>
                </a:extLst>
              </a:tr>
              <a:tr h="233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Mandi Baha-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-din Hydropower Project, Lower Chenab Canal, Gujranwala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1132731229"/>
                  </a:ext>
                </a:extLst>
              </a:tr>
              <a:tr h="233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Khokhra Hydropower Project, Gujrat Branch Canal, Gujrat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3147736886"/>
                  </a:ext>
                </a:extLst>
              </a:tr>
              <a:tr h="233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Rasul Hydropower Project, Rasul Barrage, Mandi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-din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3513617448"/>
                  </a:ext>
                </a:extLst>
              </a:tr>
              <a:tr h="233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Kasur Hydropower Project, BRBD Link Canal, Kasur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2.54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2277945001"/>
                  </a:ext>
                </a:extLst>
              </a:tr>
              <a:tr h="231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Mehar Hydropower Project, B.S. Link-I Canal, Kasur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10.49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3043778934"/>
                  </a:ext>
                </a:extLst>
              </a:tr>
              <a:tr h="2772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C.J. Hydropower Project, CJ Link Canal, District Khushab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2468347999"/>
                  </a:ext>
                </a:extLst>
              </a:tr>
              <a:tr h="231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Khanewal Hydropower Project, LBDC, Khanewal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2046800414"/>
                  </a:ext>
                </a:extLst>
              </a:tr>
              <a:tr h="2723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D.G. Khan Link – III Hydropower Project, D.G. Khan Canal, DG Khan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4.63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2670780743"/>
                  </a:ext>
                </a:extLst>
              </a:tr>
              <a:tr h="2407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LBDC Hydropower Project, LBDC, Sahiwal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1099681118"/>
                  </a:ext>
                </a:extLst>
              </a:tr>
              <a:tr h="2894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Murree Hydropower Project, Kanarkas Nallah, District Murree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1471939893"/>
                  </a:ext>
                </a:extLst>
              </a:tr>
              <a:tr h="231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Soan Hydropower Project, Soan River, District Chakwal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1512780167"/>
                  </a:ext>
                </a:extLst>
              </a:tr>
              <a:tr h="231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Dada Hydropower Project, District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Jhang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2960870701"/>
                  </a:ext>
                </a:extLst>
              </a:tr>
              <a:tr h="231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Taunsa Hydropower Project, Taunsa Barrage, District Muzaffargarh</a:t>
                      </a: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135</a:t>
                      </a: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2757090676"/>
                  </a:ext>
                </a:extLst>
              </a:tr>
              <a:tr h="265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31032" marR="3103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264.2</a:t>
                      </a:r>
                    </a:p>
                  </a:txBody>
                  <a:tcPr marL="31032" marR="31032" marT="0" marB="0" anchor="ctr"/>
                </a:tc>
                <a:extLst>
                  <a:ext uri="{0D108BD9-81ED-4DB2-BD59-A6C34878D82A}">
                    <a16:rowId xmlns:a16="http://schemas.microsoft.com/office/drawing/2014/main" xmlns="" val="690153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7556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7848600" cy="914400"/>
          </a:xfrm>
        </p:spPr>
        <p:txBody>
          <a:bodyPr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135 MW TAUNSA HPP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153399" cy="5181600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Punjab Power Development Board (PPDB) is facilitating the development of 135 MW Taunsa Hydropower Project in Independent Power Producer (IPP) mode under Built-Own-operate-Transfer (BOOT) Model. 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project will generate and contribute environment friendly and sustainable energy 650 GWh per annum.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PPDB Board in its 54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Board Meeting held on 25.09.2019 prequalified four (04) Sponsors.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Approval of Request for Proposal (RFP) under NEPRA’s Competitive Bidding Tariff Regulations-2017 is awaited from NEPRA. 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After approval of RFP from NEPRA, the Prequalified Sponsors will be invited for the bid submission.</a:t>
            </a:r>
          </a:p>
        </p:txBody>
      </p:sp>
    </p:spTree>
    <p:extLst>
      <p:ext uri="{BB962C8B-B14F-4D97-AF65-F5344CB8AC3E}">
        <p14:creationId xmlns:p14="http://schemas.microsoft.com/office/powerpoint/2010/main" val="29619166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848600" cy="4038600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Guidelines shall be applicable for development of Small Hydropower generation potential for setting up Captive Power Plant(s) (CPP) for supply to a SME in Punjab. 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These Guidelines provide the framework for development of CPP in a capacity range of up to 2 MW or as amended from time to time with the approval of PPDB Board.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Expression of Interest (EOI) of 10 small HPP sites advertised and uploaded on PPRA and Energy Department websites.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list of small Hydropower project sites is given below;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7848600" cy="914400"/>
          </a:xfrm>
        </p:spPr>
        <p:txBody>
          <a:bodyPr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CAPTIVE POWER PROJECT GUIDELINES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SMALL HPPs</a:t>
            </a:r>
          </a:p>
        </p:txBody>
      </p:sp>
    </p:spTree>
    <p:extLst>
      <p:ext uri="{BB962C8B-B14F-4D97-AF65-F5344CB8AC3E}">
        <p14:creationId xmlns:p14="http://schemas.microsoft.com/office/powerpoint/2010/main" val="40268342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4119</TotalTime>
  <Words>1249</Words>
  <Application>Microsoft Office PowerPoint</Application>
  <PresentationFormat>On-screen Show (4:3)</PresentationFormat>
  <Paragraphs>193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PUNJAB POWER DEVELOPMENT BOARD</vt:lpstr>
      <vt:lpstr>PUNJAB INSTALLED CAPACITY AND DEMAND</vt:lpstr>
      <vt:lpstr>Punjab Power Development Board (PPDB)</vt:lpstr>
      <vt:lpstr>STEPS FOR INVESTING IN THE POWER SECTOR THROUGH PPDB</vt:lpstr>
      <vt:lpstr>PowerPoint Presentation</vt:lpstr>
      <vt:lpstr> HYDROPOWER PROJECTS FACILITATED BY PPDB</vt:lpstr>
      <vt:lpstr>135 MW TAUNSA HPP</vt:lpstr>
      <vt:lpstr>CAPTIVE POWER PROJECT GUIDELINES FOR SMALL HPPs</vt:lpstr>
      <vt:lpstr>DEVELOPMENT OF HPPs IN CAPTIVE MODE</vt:lpstr>
      <vt:lpstr>ISSUES/CHALLENGES OF SMALL HPPs</vt:lpstr>
      <vt:lpstr>ISSUES/CHALLENGES OF SMALL HPPs</vt:lpstr>
      <vt:lpstr>ISSUES/CHALLENGES OF SMALL HPPs</vt:lpstr>
      <vt:lpstr>ISSUES/CHALLENGES OF SMALL HPPs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imran</dc:creator>
  <cp:lastModifiedBy>HP</cp:lastModifiedBy>
  <cp:revision>410</cp:revision>
  <cp:lastPrinted>2018-06-22T07:21:41Z</cp:lastPrinted>
  <dcterms:created xsi:type="dcterms:W3CDTF">2014-10-13T16:17:39Z</dcterms:created>
  <dcterms:modified xsi:type="dcterms:W3CDTF">2020-08-25T10:09:12Z</dcterms:modified>
</cp:coreProperties>
</file>