
<file path=[Content_Types].xml><?xml version="1.0" encoding="utf-8"?>
<Types xmlns="http://schemas.openxmlformats.org/package/2006/content-types">
  <Default Extension="png" ContentType="image/png"/>
  <Default Extension="jpg&amp;ehk=bg5KlhQYMDxzKfWC5bPX0A&amp;r=0&amp;pid=OfficeInsert" ContentType="image/jpeg"/>
  <Default Extension="jpeg" ContentType="image/jpeg"/>
  <Default Extension="jpg&amp;ehk=NUWt88itCpj2lIrQqw8pbQ&amp;r=0&amp;pid=OfficeInsert" ContentType="image/jpeg"/>
  <Default Extension="rels" ContentType="application/vnd.openxmlformats-package.relationships+xml"/>
  <Default Extension="xml" ContentType="application/xml"/>
  <Default Extension="jpg&amp;ehk=GjQ1fU" ContentType="image/jpeg"/>
  <Default Extension="wdp" ContentType="image/vnd.ms-photo"/>
  <Default Extension="jpg&amp;ehk=WIOnBpwyLtiENBnwgfWpUg&amp;r=0&amp;pid=OfficeInsert" ContentType="image/jpe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5" r:id="rId2"/>
  </p:sldMasterIdLst>
  <p:notesMasterIdLst>
    <p:notesMasterId r:id="rId22"/>
  </p:notesMasterIdLst>
  <p:handoutMasterIdLst>
    <p:handoutMasterId r:id="rId23"/>
  </p:handoutMasterIdLst>
  <p:sldIdLst>
    <p:sldId id="658" r:id="rId3"/>
    <p:sldId id="390" r:id="rId4"/>
    <p:sldId id="657" r:id="rId5"/>
    <p:sldId id="654" r:id="rId6"/>
    <p:sldId id="656" r:id="rId7"/>
    <p:sldId id="661" r:id="rId8"/>
    <p:sldId id="680" r:id="rId9"/>
    <p:sldId id="683" r:id="rId10"/>
    <p:sldId id="681" r:id="rId11"/>
    <p:sldId id="682" r:id="rId12"/>
    <p:sldId id="684" r:id="rId13"/>
    <p:sldId id="686" r:id="rId14"/>
    <p:sldId id="668" r:id="rId15"/>
    <p:sldId id="691" r:id="rId16"/>
    <p:sldId id="687" r:id="rId17"/>
    <p:sldId id="688" r:id="rId18"/>
    <p:sldId id="689" r:id="rId19"/>
    <p:sldId id="662" r:id="rId20"/>
    <p:sldId id="690"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6E"/>
    <a:srgbClr val="7EC234"/>
    <a:srgbClr val="014EA0"/>
    <a:srgbClr val="009AD0"/>
    <a:srgbClr val="CD6209"/>
    <a:srgbClr val="961E90"/>
    <a:srgbClr val="E6007A"/>
    <a:srgbClr val="680036"/>
    <a:srgbClr val="7E0042"/>
    <a:srgbClr val="FF6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7105" autoAdjust="0"/>
  </p:normalViewPr>
  <p:slideViewPr>
    <p:cSldViewPr>
      <p:cViewPr>
        <p:scale>
          <a:sx n="113" d="100"/>
          <a:sy n="113" d="100"/>
        </p:scale>
        <p:origin x="-535" y="41"/>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4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29.jpg&amp;ehk=bg5KlhQYMDxzKfWC5bPX0A&amp;r=0&amp;pid=OfficeInsert"/><Relationship Id="rId2" Type="http://schemas.openxmlformats.org/officeDocument/2006/relationships/image" Target="../media/image28.jpg&amp;ehk=NUWt88itCpj2lIrQqw8pbQ&amp;r=0&amp;pid=OfficeInsert"/><Relationship Id="rId1" Type="http://schemas.openxmlformats.org/officeDocument/2006/relationships/image" Target="../media/image27.jpg&amp;ehk=WIOnBpwyLtiENBnwgfWpUg&amp;r=0&amp;pid=OfficeInsert"/><Relationship Id="rId5" Type="http://schemas.openxmlformats.org/officeDocument/2006/relationships/package" Target="../embeddings/Microsoft_Excel_Worksheet1.xlsx"/><Relationship Id="rId4" Type="http://schemas.openxmlformats.org/officeDocument/2006/relationships/image" Target="../media/image30.jpg&amp;ehk=GjQ1fU"/></Relationships>
</file>

<file path=ppt/charts/_rels/chart2.xml.rels><?xml version="1.0" encoding="UTF-8" standalone="yes"?>
<Relationships xmlns="http://schemas.openxmlformats.org/package/2006/relationships"><Relationship Id="rId1" Type="http://schemas.openxmlformats.org/officeDocument/2006/relationships/oleObject" Target="file:///C:\Users\Shahid\AppData\Local\Microsoft\Windows\INetCache\Content.Outlook\0AKA2IFA\Demand%20Foreca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31730545783E-2"/>
          <c:y val="0"/>
          <c:w val="0.97433653890843397"/>
          <c:h val="0.87517400209352902"/>
        </c:manualLayout>
      </c:layout>
      <c:barChart>
        <c:barDir val="col"/>
        <c:grouping val="clustered"/>
        <c:varyColors val="0"/>
        <c:ser>
          <c:idx val="0"/>
          <c:order val="0"/>
          <c:tx>
            <c:strRef>
              <c:f>Sheet1!$B$1</c:f>
              <c:strCache>
                <c:ptCount val="1"/>
                <c:pt idx="0">
                  <c:v>Hydropower Potential of Pakistan</c:v>
                </c:pt>
              </c:strCache>
            </c:strRef>
          </c:tx>
          <c:spPr>
            <a:solidFill>
              <a:schemeClr val="bg2"/>
            </a:solidFill>
            <a:ln w="19050">
              <a:noFill/>
            </a:ln>
            <a:effectLst/>
          </c:spPr>
          <c:invertIfNegative val="0"/>
          <c:dPt>
            <c:idx val="0"/>
            <c:invertIfNegative val="0"/>
            <c:bubble3D val="0"/>
            <c:spPr>
              <a:blipFill>
                <a:blip xmlns:r="http://schemas.openxmlformats.org/officeDocument/2006/relationships" r:embed="rId1"/>
                <a:stretch>
                  <a:fillRect/>
                </a:stretch>
              </a:blipFill>
              <a:ln w="19050">
                <a:noFill/>
              </a:ln>
              <a:effectLst/>
            </c:spPr>
            <c:extLst xmlns:c16r2="http://schemas.microsoft.com/office/drawing/2015/06/chart">
              <c:ext xmlns:c16="http://schemas.microsoft.com/office/drawing/2014/chart" uri="{C3380CC4-5D6E-409C-BE32-E72D297353CC}">
                <c16:uniqueId val="{00000001-9196-455F-8BBA-29CA3F24A8A5}"/>
              </c:ext>
            </c:extLst>
          </c:dPt>
          <c:dPt>
            <c:idx val="1"/>
            <c:invertIfNegative val="0"/>
            <c:bubble3D val="0"/>
            <c:spPr>
              <a:blipFill>
                <a:blip xmlns:r="http://schemas.openxmlformats.org/officeDocument/2006/relationships" r:embed="rId2"/>
                <a:stretch>
                  <a:fillRect/>
                </a:stretch>
              </a:blipFill>
              <a:ln w="19050">
                <a:noFill/>
              </a:ln>
              <a:effectLst/>
            </c:spPr>
            <c:extLst xmlns:c16r2="http://schemas.microsoft.com/office/drawing/2015/06/chart">
              <c:ext xmlns:c16="http://schemas.microsoft.com/office/drawing/2014/chart" uri="{C3380CC4-5D6E-409C-BE32-E72D297353CC}">
                <c16:uniqueId val="{00000003-9196-455F-8BBA-29CA3F24A8A5}"/>
              </c:ext>
            </c:extLst>
          </c:dPt>
          <c:dPt>
            <c:idx val="2"/>
            <c:invertIfNegative val="0"/>
            <c:bubble3D val="0"/>
            <c:spPr>
              <a:blipFill>
                <a:blip xmlns:r="http://schemas.openxmlformats.org/officeDocument/2006/relationships" r:embed="rId3"/>
                <a:stretch>
                  <a:fillRect/>
                </a:stretch>
              </a:blipFill>
              <a:ln w="19050">
                <a:noFill/>
              </a:ln>
              <a:effectLst/>
            </c:spPr>
            <c:extLst xmlns:c16r2="http://schemas.microsoft.com/office/drawing/2015/06/chart">
              <c:ext xmlns:c16="http://schemas.microsoft.com/office/drawing/2014/chart" uri="{C3380CC4-5D6E-409C-BE32-E72D297353CC}">
                <c16:uniqueId val="{00000005-9196-455F-8BBA-29CA3F24A8A5}"/>
              </c:ext>
            </c:extLst>
          </c:dPt>
          <c:dPt>
            <c:idx val="3"/>
            <c:invertIfNegative val="0"/>
            <c:bubble3D val="0"/>
            <c:spPr>
              <a:blipFill>
                <a:blip xmlns:r="http://schemas.openxmlformats.org/officeDocument/2006/relationships" r:embed="rId4"/>
                <a:stretch>
                  <a:fillRect/>
                </a:stretch>
              </a:blipFill>
              <a:ln w="19050">
                <a:noFill/>
              </a:ln>
              <a:effectLst/>
            </c:spPr>
            <c:extLst xmlns:c16r2="http://schemas.microsoft.com/office/drawing/2015/06/chart">
              <c:ext xmlns:c16="http://schemas.microsoft.com/office/drawing/2014/chart" uri="{C3380CC4-5D6E-409C-BE32-E72D297353CC}">
                <c16:uniqueId val="{00000007-9196-455F-8BBA-29CA3F24A8A5}"/>
              </c:ext>
            </c:extLst>
          </c:dPt>
          <c:dLbls>
            <c:dLbl>
              <c:idx val="1"/>
              <c:layout/>
              <c:tx>
                <c:rich>
                  <a:bodyPr/>
                  <a:lstStyle/>
                  <a:p>
                    <a:r>
                      <a:rPr lang="en-US" dirty="0"/>
                      <a:t>21,125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196-455F-8BBA-29CA3F24A8A5}"/>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Khyber Paktunkhwa</c:v>
                </c:pt>
                <c:pt idx="1">
                  <c:v>Gilgit-Baltistan</c:v>
                </c:pt>
                <c:pt idx="2">
                  <c:v>AJ&amp;K</c:v>
                </c:pt>
                <c:pt idx="3">
                  <c:v>Punjab</c:v>
                </c:pt>
              </c:strCache>
            </c:strRef>
          </c:cat>
          <c:val>
            <c:numRef>
              <c:f>Sheet1!$B$2:$B$5</c:f>
              <c:numCache>
                <c:formatCode>_(* #,##0_);_(* \(#,##0\);_(* "-"??_);_(@_)</c:formatCode>
                <c:ptCount val="4"/>
                <c:pt idx="0">
                  <c:v>24736</c:v>
                </c:pt>
                <c:pt idx="1">
                  <c:v>21125</c:v>
                </c:pt>
                <c:pt idx="2">
                  <c:v>6450</c:v>
                </c:pt>
                <c:pt idx="3">
                  <c:v>7291</c:v>
                </c:pt>
              </c:numCache>
            </c:numRef>
          </c:val>
          <c:extLst xmlns:c16r2="http://schemas.microsoft.com/office/drawing/2015/06/chart">
            <c:ext xmlns:c16="http://schemas.microsoft.com/office/drawing/2014/chart" uri="{C3380CC4-5D6E-409C-BE32-E72D297353CC}">
              <c16:uniqueId val="{00000008-9196-455F-8BBA-29CA3F24A8A5}"/>
            </c:ext>
          </c:extLst>
        </c:ser>
        <c:dLbls>
          <c:showLegendKey val="0"/>
          <c:showVal val="0"/>
          <c:showCatName val="0"/>
          <c:showSerName val="0"/>
          <c:showPercent val="0"/>
          <c:showBubbleSize val="0"/>
        </c:dLbls>
        <c:gapWidth val="51"/>
        <c:overlap val="47"/>
        <c:axId val="669678592"/>
        <c:axId val="189766976"/>
      </c:barChart>
      <c:catAx>
        <c:axId val="66967859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defRPr>
            </a:pPr>
            <a:endParaRPr lang="en-US"/>
          </a:p>
        </c:txPr>
        <c:crossAx val="189766976"/>
        <c:crosses val="autoZero"/>
        <c:auto val="1"/>
        <c:lblAlgn val="ctr"/>
        <c:lblOffset val="100"/>
        <c:noMultiLvlLbl val="0"/>
      </c:catAx>
      <c:valAx>
        <c:axId val="189766976"/>
        <c:scaling>
          <c:orientation val="minMax"/>
        </c:scaling>
        <c:delete val="1"/>
        <c:axPos val="l"/>
        <c:numFmt formatCode="_(* #,##0_);_(* \(#,##0\);_(* &quot;-&quot;??_);_(@_)" sourceLinked="1"/>
        <c:majorTickMark val="out"/>
        <c:minorTickMark val="none"/>
        <c:tickLblPos val="nextTo"/>
        <c:crossAx val="669678592"/>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Lato Black" panose="020F0502020204030203" pitchFamily="34" charset="0"/>
          <a:ea typeface="Lato Black" panose="020F0502020204030203" pitchFamily="34" charset="0"/>
          <a:cs typeface="Lato Black" panose="020F0502020204030203" pitchFamily="34" charset="0"/>
        </a:defRPr>
      </a:pPr>
      <a:endParaRPr lang="en-US"/>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827586206896551E-2"/>
          <c:y val="1.9187830394440132E-3"/>
          <c:w val="0.97486432674000212"/>
          <c:h val="0.92162684012324547"/>
        </c:manualLayout>
      </c:layout>
      <c:barChart>
        <c:barDir val="col"/>
        <c:grouping val="clustered"/>
        <c:varyColors val="0"/>
        <c:ser>
          <c:idx val="1"/>
          <c:order val="0"/>
          <c:tx>
            <c:v>System</c:v>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trendline>
            <c:spPr>
              <a:ln w="95250" cap="rnd">
                <a:solidFill>
                  <a:schemeClr val="accent2">
                    <a:lumMod val="60000"/>
                    <a:lumOff val="40000"/>
                  </a:schemeClr>
                </a:solidFill>
                <a:prstDash val="sysDash"/>
                <a:round/>
              </a:ln>
              <a:effectLst/>
            </c:spPr>
            <c:trendlineType val="movingAvg"/>
            <c:period val="2"/>
            <c:dispRSqr val="0"/>
            <c:dispEq val="0"/>
          </c:trendline>
          <c:cat>
            <c:strRef>
              <c:f>'[Demand Forecast.xlsx]Sheet1'!$A$2:$A$13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'[Demand Forecast.xlsx]Sheet1'!$D$2:$D$13</c:f>
              <c:numCache>
                <c:formatCode>General</c:formatCode>
                <c:ptCount val="12"/>
                <c:pt idx="0">
                  <c:v>17320</c:v>
                </c:pt>
                <c:pt idx="1">
                  <c:v>15230</c:v>
                </c:pt>
                <c:pt idx="2">
                  <c:v>16480</c:v>
                </c:pt>
                <c:pt idx="3">
                  <c:v>19885</c:v>
                </c:pt>
                <c:pt idx="4">
                  <c:v>24233</c:v>
                </c:pt>
                <c:pt idx="5">
                  <c:v>24827</c:v>
                </c:pt>
                <c:pt idx="6">
                  <c:v>25575</c:v>
                </c:pt>
                <c:pt idx="7">
                  <c:v>25627</c:v>
                </c:pt>
                <c:pt idx="8">
                  <c:v>24838</c:v>
                </c:pt>
                <c:pt idx="9">
                  <c:v>20395</c:v>
                </c:pt>
                <c:pt idx="10">
                  <c:v>15760</c:v>
                </c:pt>
                <c:pt idx="11">
                  <c:v>15859</c:v>
                </c:pt>
              </c:numCache>
            </c:numRef>
          </c:val>
          <c:extLst xmlns:c16r2="http://schemas.microsoft.com/office/drawing/2015/06/chart">
            <c:ext xmlns:c16="http://schemas.microsoft.com/office/drawing/2014/chart" uri="{C3380CC4-5D6E-409C-BE32-E72D297353CC}">
              <c16:uniqueId val="{00000000-BAB1-4E3B-A979-E4DA779B72E1}"/>
            </c:ext>
          </c:extLst>
        </c:ser>
        <c:dLbls>
          <c:dLblPos val="ctr"/>
          <c:showLegendKey val="0"/>
          <c:showVal val="1"/>
          <c:showCatName val="0"/>
          <c:showSerName val="0"/>
          <c:showPercent val="0"/>
          <c:showBubbleSize val="0"/>
        </c:dLbls>
        <c:gapWidth val="199"/>
        <c:axId val="670297600"/>
        <c:axId val="242830720"/>
      </c:barChart>
      <c:lineChart>
        <c:grouping val="standard"/>
        <c:varyColors val="0"/>
        <c:ser>
          <c:idx val="2"/>
          <c:order val="1"/>
          <c:tx>
            <c:v>Total Hydro</c:v>
          </c:tx>
          <c:spPr>
            <a:ln w="142875" cap="rnd">
              <a:solidFill>
                <a:schemeClr val="accent6">
                  <a:lumMod val="75000"/>
                </a:schemeClr>
              </a:solidFill>
              <a:round/>
            </a:ln>
            <a:effectLst/>
          </c:spPr>
          <c:marker>
            <c:symbol val="none"/>
          </c:marker>
          <c:dLbls>
            <c:numFmt formatCode="#,##0" sourceLinked="0"/>
            <c:spPr>
              <a:noFill/>
              <a:ln>
                <a:noFill/>
              </a:ln>
              <a:effectLst/>
            </c:spPr>
            <c:txPr>
              <a:bodyPr rot="0" spcFirstLastPara="1" vertOverflow="ellipsis" vert="horz" wrap="square" lIns="640080" anchor="t" anchorCtr="0"/>
              <a:lstStyle/>
              <a:p>
                <a:pPr>
                  <a:defRPr sz="12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'[Demand Forecast.xlsx]Sheet1'!$A$2:$A$13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'[Demand Forecast.xlsx]Sheet1'!$F$2:$F$13</c:f>
              <c:numCache>
                <c:formatCode>General</c:formatCode>
                <c:ptCount val="12"/>
                <c:pt idx="0">
                  <c:v>616</c:v>
                </c:pt>
                <c:pt idx="1">
                  <c:v>2181</c:v>
                </c:pt>
                <c:pt idx="2">
                  <c:v>2033</c:v>
                </c:pt>
                <c:pt idx="3">
                  <c:v>2877</c:v>
                </c:pt>
                <c:pt idx="4">
                  <c:v>4774</c:v>
                </c:pt>
                <c:pt idx="5">
                  <c:v>5071</c:v>
                </c:pt>
                <c:pt idx="6">
                  <c:v>5019</c:v>
                </c:pt>
                <c:pt idx="7">
                  <c:v>5889</c:v>
                </c:pt>
                <c:pt idx="8">
                  <c:v>5829</c:v>
                </c:pt>
                <c:pt idx="9">
                  <c:v>3133</c:v>
                </c:pt>
                <c:pt idx="10">
                  <c:v>3468</c:v>
                </c:pt>
                <c:pt idx="11">
                  <c:v>1740</c:v>
                </c:pt>
              </c:numCache>
            </c:numRef>
          </c:val>
          <c:smooth val="1"/>
          <c:extLst xmlns:c16r2="http://schemas.microsoft.com/office/drawing/2015/06/chart">
            <c:ext xmlns:c16="http://schemas.microsoft.com/office/drawing/2014/chart" uri="{C3380CC4-5D6E-409C-BE32-E72D297353CC}">
              <c16:uniqueId val="{00000001-BAB1-4E3B-A979-E4DA779B72E1}"/>
            </c:ext>
          </c:extLst>
        </c:ser>
        <c:dLbls>
          <c:showLegendKey val="0"/>
          <c:showVal val="0"/>
          <c:showCatName val="0"/>
          <c:showSerName val="0"/>
          <c:showPercent val="0"/>
          <c:showBubbleSize val="0"/>
        </c:dLbls>
        <c:marker val="1"/>
        <c:smooth val="0"/>
        <c:axId val="670297600"/>
        <c:axId val="242830720"/>
      </c:lineChart>
      <c:catAx>
        <c:axId val="67029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242830720"/>
        <c:crosses val="autoZero"/>
        <c:auto val="1"/>
        <c:lblAlgn val="ctr"/>
        <c:lblOffset val="100"/>
        <c:noMultiLvlLbl val="0"/>
      </c:catAx>
      <c:valAx>
        <c:axId val="2428307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670297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sz="1200">
          <a:latin typeface="Cambria" panose="02040503050406030204" pitchFamily="18" charset="0"/>
          <a:ea typeface="Cambria" panose="020405030504060302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4DEE0-EB67-49A3-A0D6-174CA082899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6A76F4E7-5217-4ABE-82BC-06BFBF7EFBE8}">
      <dgm:prSet phldrT="[Text]" custT="1"/>
      <dgm:spPr>
        <a:noFill/>
        <a:ln w="92075">
          <a:solidFill>
            <a:schemeClr val="bg2">
              <a:lumMod val="50000"/>
            </a:schemeClr>
          </a:solidFill>
        </a:ln>
      </dgm:spPr>
      <dgm:t>
        <a:bodyPr/>
        <a:lstStyle/>
        <a:p>
          <a:r>
            <a:rPr lang="en-GB" sz="1600" b="1" dirty="0">
              <a:solidFill>
                <a:schemeClr val="tx1"/>
              </a:solidFill>
            </a:rPr>
            <a:t>48 months</a:t>
          </a:r>
          <a:r>
            <a:rPr lang="en-GB" sz="1600" dirty="0">
              <a:solidFill>
                <a:schemeClr val="tx1"/>
              </a:solidFill>
            </a:rPr>
            <a:t> </a:t>
          </a:r>
          <a:r>
            <a:rPr lang="en-GB" sz="1200" dirty="0">
              <a:solidFill>
                <a:schemeClr val="tx1"/>
              </a:solidFill>
            </a:rPr>
            <a:t>Construction Period</a:t>
          </a:r>
        </a:p>
      </dgm:t>
    </dgm:pt>
    <dgm:pt modelId="{FF399508-9428-43A1-81A9-BDAF2BA57F5A}" type="parTrans" cxnId="{1ADC5BF2-D67C-4D37-9CD8-0F54CF498BD0}">
      <dgm:prSet/>
      <dgm:spPr/>
      <dgm:t>
        <a:bodyPr/>
        <a:lstStyle/>
        <a:p>
          <a:endParaRPr lang="en-GB">
            <a:solidFill>
              <a:schemeClr val="tx1"/>
            </a:solidFill>
          </a:endParaRPr>
        </a:p>
      </dgm:t>
    </dgm:pt>
    <dgm:pt modelId="{AE3AADA9-AD96-465E-BC46-9450AA966A7B}" type="sibTrans" cxnId="{1ADC5BF2-D67C-4D37-9CD8-0F54CF498BD0}">
      <dgm:prSet/>
      <dgm:spPr/>
      <dgm:t>
        <a:bodyPr/>
        <a:lstStyle/>
        <a:p>
          <a:endParaRPr lang="en-GB">
            <a:solidFill>
              <a:schemeClr val="tx1"/>
            </a:solidFill>
          </a:endParaRPr>
        </a:p>
      </dgm:t>
    </dgm:pt>
    <dgm:pt modelId="{3BDCCFFE-BB16-4A1E-AD7E-5762E584EBC6}">
      <dgm:prSet phldrT="[Text]" custT="1"/>
      <dgm:spPr>
        <a:noFill/>
        <a:ln w="92075">
          <a:solidFill>
            <a:schemeClr val="accent1"/>
          </a:solidFill>
        </a:ln>
      </dgm:spPr>
      <dgm:t>
        <a:bodyPr/>
        <a:lstStyle/>
        <a:p>
          <a:r>
            <a:rPr lang="en-GB" sz="1600" b="1" dirty="0">
              <a:solidFill>
                <a:schemeClr val="tx1"/>
              </a:solidFill>
              <a:latin typeface="+mj-lt"/>
            </a:rPr>
            <a:t>102MW</a:t>
          </a:r>
        </a:p>
        <a:p>
          <a:r>
            <a:rPr lang="en-GB" sz="1200" b="0" dirty="0">
              <a:solidFill>
                <a:schemeClr val="tx1"/>
              </a:solidFill>
              <a:latin typeface="+mj-lt"/>
            </a:rPr>
            <a:t>Capacity</a:t>
          </a:r>
        </a:p>
      </dgm:t>
    </dgm:pt>
    <dgm:pt modelId="{795629DF-12C0-4A2C-A408-FDCF2601D3A8}" type="parTrans" cxnId="{E7636E2D-117F-4DFB-8E18-30FBE4D7C65C}">
      <dgm:prSet/>
      <dgm:spPr/>
      <dgm:t>
        <a:bodyPr/>
        <a:lstStyle/>
        <a:p>
          <a:endParaRPr lang="en-GB">
            <a:solidFill>
              <a:schemeClr val="tx1"/>
            </a:solidFill>
          </a:endParaRPr>
        </a:p>
      </dgm:t>
    </dgm:pt>
    <dgm:pt modelId="{56896CEF-B440-4779-88BF-7DC4616F64F4}" type="sibTrans" cxnId="{E7636E2D-117F-4DFB-8E18-30FBE4D7C65C}">
      <dgm:prSet/>
      <dgm:spPr/>
      <dgm:t>
        <a:bodyPr/>
        <a:lstStyle/>
        <a:p>
          <a:endParaRPr lang="en-GB">
            <a:solidFill>
              <a:schemeClr val="tx1"/>
            </a:solidFill>
          </a:endParaRPr>
        </a:p>
      </dgm:t>
    </dgm:pt>
    <dgm:pt modelId="{3061F8D2-5FD7-4F5B-8D49-5CB6B669C83E}">
      <dgm:prSet phldrT="[Text]" custT="1"/>
      <dgm:spPr>
        <a:noFill/>
        <a:ln w="92075">
          <a:solidFill>
            <a:schemeClr val="accent3"/>
          </a:solidFill>
        </a:ln>
      </dgm:spPr>
      <dgm:t>
        <a:bodyPr/>
        <a:lstStyle/>
        <a:p>
          <a:r>
            <a:rPr lang="en-GB" sz="1600" b="1" dirty="0">
              <a:solidFill>
                <a:schemeClr val="tx1"/>
              </a:solidFill>
            </a:rPr>
            <a:t>475 GWh </a:t>
          </a:r>
          <a:r>
            <a:rPr lang="en-GB" sz="1000" b="0" dirty="0">
              <a:solidFill>
                <a:schemeClr val="tx1"/>
              </a:solidFill>
            </a:rPr>
            <a:t>Annual Generation</a:t>
          </a:r>
        </a:p>
      </dgm:t>
    </dgm:pt>
    <dgm:pt modelId="{6D0D32BD-E42C-4EC3-8BEE-36B3ED1FE9C1}" type="parTrans" cxnId="{A0D56754-BEAA-4DB3-9E1C-2E0A452F5BF0}">
      <dgm:prSet/>
      <dgm:spPr/>
      <dgm:t>
        <a:bodyPr/>
        <a:lstStyle/>
        <a:p>
          <a:endParaRPr lang="en-GB">
            <a:solidFill>
              <a:schemeClr val="tx1"/>
            </a:solidFill>
          </a:endParaRPr>
        </a:p>
      </dgm:t>
    </dgm:pt>
    <dgm:pt modelId="{5D4B5D64-75DF-45DC-A54D-9D7971CBC95C}" type="sibTrans" cxnId="{A0D56754-BEAA-4DB3-9E1C-2E0A452F5BF0}">
      <dgm:prSet/>
      <dgm:spPr/>
      <dgm:t>
        <a:bodyPr/>
        <a:lstStyle/>
        <a:p>
          <a:endParaRPr lang="en-GB">
            <a:solidFill>
              <a:schemeClr val="tx1"/>
            </a:solidFill>
          </a:endParaRPr>
        </a:p>
      </dgm:t>
    </dgm:pt>
    <dgm:pt modelId="{2A9FA9ED-8480-4D17-B3DD-499990A843C8}">
      <dgm:prSet phldrT="[Text]" custT="1"/>
      <dgm:spPr>
        <a:noFill/>
        <a:ln w="92075">
          <a:solidFill>
            <a:srgbClr val="FFC000"/>
          </a:solidFill>
        </a:ln>
      </dgm:spPr>
      <dgm:t>
        <a:bodyPr/>
        <a:lstStyle/>
        <a:p>
          <a:r>
            <a:rPr lang="en-GB" sz="1600" b="1" kern="1200" dirty="0">
              <a:solidFill>
                <a:prstClr val="black"/>
              </a:solidFill>
              <a:latin typeface="Calibri"/>
              <a:ea typeface="+mn-ea"/>
              <a:cs typeface="+mn-cs"/>
            </a:rPr>
            <a:t>57.8 m </a:t>
          </a:r>
          <a:r>
            <a:rPr lang="en-GB" sz="1200" kern="1200" dirty="0">
              <a:solidFill>
                <a:schemeClr val="tx1"/>
              </a:solidFill>
            </a:rPr>
            <a:t>Gross Head</a:t>
          </a:r>
        </a:p>
      </dgm:t>
    </dgm:pt>
    <dgm:pt modelId="{FAB6B840-494D-41E2-BA08-3A2E0BA2E5D7}" type="parTrans" cxnId="{502C88A0-C1AA-4D7B-B0C6-5F8347AEC570}">
      <dgm:prSet/>
      <dgm:spPr/>
      <dgm:t>
        <a:bodyPr/>
        <a:lstStyle/>
        <a:p>
          <a:endParaRPr lang="en-GB">
            <a:solidFill>
              <a:schemeClr val="tx1"/>
            </a:solidFill>
          </a:endParaRPr>
        </a:p>
      </dgm:t>
    </dgm:pt>
    <dgm:pt modelId="{162F5E82-95B3-4DBB-B926-7C8DFC87DAE7}" type="sibTrans" cxnId="{502C88A0-C1AA-4D7B-B0C6-5F8347AEC570}">
      <dgm:prSet/>
      <dgm:spPr/>
      <dgm:t>
        <a:bodyPr/>
        <a:lstStyle/>
        <a:p>
          <a:endParaRPr lang="en-GB">
            <a:solidFill>
              <a:schemeClr val="tx1"/>
            </a:solidFill>
          </a:endParaRPr>
        </a:p>
      </dgm:t>
    </dgm:pt>
    <dgm:pt modelId="{BF9695D7-101F-4A14-A580-879226F3DB82}">
      <dgm:prSet phldrT="[Text]" custT="1"/>
      <dgm:spPr>
        <a:noFill/>
        <a:ln w="92075">
          <a:solidFill>
            <a:schemeClr val="bg1">
              <a:lumMod val="50000"/>
            </a:schemeClr>
          </a:solidFill>
        </a:ln>
      </dgm:spPr>
      <dgm:t>
        <a:bodyPr/>
        <a:lstStyle/>
        <a:p>
          <a:r>
            <a:rPr lang="en-GB" sz="1600" b="1" dirty="0">
              <a:solidFill>
                <a:schemeClr val="tx1"/>
              </a:solidFill>
            </a:rPr>
            <a:t>66.5 m </a:t>
          </a:r>
          <a:r>
            <a:rPr lang="en-GB" sz="1200" dirty="0">
              <a:solidFill>
                <a:schemeClr val="tx1"/>
              </a:solidFill>
            </a:rPr>
            <a:t>Dam</a:t>
          </a:r>
        </a:p>
      </dgm:t>
    </dgm:pt>
    <dgm:pt modelId="{B1473630-E572-4F7C-91AC-6903FC8CB854}" type="parTrans" cxnId="{EBDEE8B3-AC3D-499B-8251-B2CBC373EDD2}">
      <dgm:prSet/>
      <dgm:spPr/>
      <dgm:t>
        <a:bodyPr/>
        <a:lstStyle/>
        <a:p>
          <a:endParaRPr lang="en-GB">
            <a:solidFill>
              <a:schemeClr val="tx1"/>
            </a:solidFill>
          </a:endParaRPr>
        </a:p>
      </dgm:t>
    </dgm:pt>
    <dgm:pt modelId="{8C3AA6A3-F224-4632-9AB8-D9A9ECF739E3}" type="sibTrans" cxnId="{EBDEE8B3-AC3D-499B-8251-B2CBC373EDD2}">
      <dgm:prSet/>
      <dgm:spPr/>
      <dgm:t>
        <a:bodyPr/>
        <a:lstStyle/>
        <a:p>
          <a:endParaRPr lang="en-GB">
            <a:solidFill>
              <a:schemeClr val="tx1"/>
            </a:solidFill>
          </a:endParaRPr>
        </a:p>
      </dgm:t>
    </dgm:pt>
    <dgm:pt modelId="{3D4C1D79-2754-4283-ABAF-4AA9568736D1}">
      <dgm:prSet phldrT="[Text]" custT="1"/>
      <dgm:spPr>
        <a:noFill/>
        <a:ln w="92075">
          <a:solidFill>
            <a:schemeClr val="accent6">
              <a:lumMod val="75000"/>
            </a:schemeClr>
          </a:solidFill>
        </a:ln>
      </dgm:spPr>
      <dgm:t>
        <a:bodyPr/>
        <a:lstStyle/>
        <a:p>
          <a:r>
            <a:rPr lang="en-GB" sz="1600" b="1" kern="1200" dirty="0">
              <a:solidFill>
                <a:prstClr val="black"/>
              </a:solidFill>
              <a:latin typeface="Calibri"/>
              <a:ea typeface="+mn-ea"/>
              <a:cs typeface="+mn-cs"/>
            </a:rPr>
            <a:t>201 </a:t>
          </a:r>
          <a:r>
            <a:rPr lang="en-GB" sz="1600" b="1" kern="1200" dirty="0" err="1">
              <a:solidFill>
                <a:prstClr val="black"/>
              </a:solidFill>
              <a:latin typeface="Calibri"/>
              <a:ea typeface="+mn-ea"/>
              <a:cs typeface="+mn-cs"/>
            </a:rPr>
            <a:t>cms</a:t>
          </a:r>
          <a:endParaRPr lang="en-GB" sz="1600" b="1" kern="1200" dirty="0">
            <a:solidFill>
              <a:prstClr val="black"/>
            </a:solidFill>
            <a:latin typeface="Calibri"/>
            <a:ea typeface="+mn-ea"/>
            <a:cs typeface="+mn-cs"/>
          </a:endParaRPr>
        </a:p>
        <a:p>
          <a:r>
            <a:rPr lang="en-GB" sz="1200" kern="1200" dirty="0">
              <a:solidFill>
                <a:prstClr val="black"/>
              </a:solidFill>
              <a:latin typeface="Calibri"/>
              <a:ea typeface="+mn-ea"/>
              <a:cs typeface="+mn-cs"/>
            </a:rPr>
            <a:t>Design Flow</a:t>
          </a:r>
        </a:p>
      </dgm:t>
    </dgm:pt>
    <dgm:pt modelId="{98AC34F3-BE42-4E25-A2FC-9F61621C7E93}" type="parTrans" cxnId="{71EDB870-3799-4248-B0C9-7F4E4FA9DFD7}">
      <dgm:prSet/>
      <dgm:spPr/>
      <dgm:t>
        <a:bodyPr/>
        <a:lstStyle/>
        <a:p>
          <a:endParaRPr lang="en-GB"/>
        </a:p>
      </dgm:t>
    </dgm:pt>
    <dgm:pt modelId="{7DDAD91F-776B-4ACE-8E61-FA8F272C33D5}" type="sibTrans" cxnId="{71EDB870-3799-4248-B0C9-7F4E4FA9DFD7}">
      <dgm:prSet/>
      <dgm:spPr/>
      <dgm:t>
        <a:bodyPr/>
        <a:lstStyle/>
        <a:p>
          <a:endParaRPr lang="en-GB"/>
        </a:p>
      </dgm:t>
    </dgm:pt>
    <dgm:pt modelId="{DCADA314-1962-4E7F-B6D3-89254A89D2D9}">
      <dgm:prSet custT="1"/>
      <dgm:spPr>
        <a:noFill/>
        <a:ln w="92075">
          <a:solidFill>
            <a:schemeClr val="accent2"/>
          </a:solidFill>
        </a:ln>
      </dgm:spPr>
      <dgm:t>
        <a:bodyPr/>
        <a:lstStyle/>
        <a:p>
          <a:r>
            <a:rPr lang="en-GB" sz="1600" b="1" dirty="0">
              <a:solidFill>
                <a:schemeClr val="tx1"/>
              </a:solidFill>
            </a:rPr>
            <a:t>Run of </a:t>
          </a:r>
          <a:r>
            <a:rPr lang="en-GB" sz="1400" dirty="0">
              <a:solidFill>
                <a:schemeClr val="tx1"/>
              </a:solidFill>
            </a:rPr>
            <a:t>River Scheme</a:t>
          </a:r>
        </a:p>
      </dgm:t>
    </dgm:pt>
    <dgm:pt modelId="{758175F1-3E6A-43C3-BAC9-DFDDEB3B060D}" type="parTrans" cxnId="{A7ED9A3D-2C3A-4AF0-9650-BE7D9A428426}">
      <dgm:prSet/>
      <dgm:spPr/>
      <dgm:t>
        <a:bodyPr/>
        <a:lstStyle/>
        <a:p>
          <a:endParaRPr lang="en-GB"/>
        </a:p>
      </dgm:t>
    </dgm:pt>
    <dgm:pt modelId="{52AFDBAB-EC85-47AF-80E0-FE45F6E40635}" type="sibTrans" cxnId="{A7ED9A3D-2C3A-4AF0-9650-BE7D9A428426}">
      <dgm:prSet/>
      <dgm:spPr/>
      <dgm:t>
        <a:bodyPr/>
        <a:lstStyle/>
        <a:p>
          <a:endParaRPr lang="en-GB"/>
        </a:p>
      </dgm:t>
    </dgm:pt>
    <dgm:pt modelId="{7761EF8C-290B-495E-8772-AAAAF4830272}" type="pres">
      <dgm:prSet presAssocID="{7A24DEE0-EB67-49A3-A0D6-174CA0828998}" presName="cycle" presStyleCnt="0">
        <dgm:presLayoutVars>
          <dgm:dir/>
          <dgm:resizeHandles val="exact"/>
        </dgm:presLayoutVars>
      </dgm:prSet>
      <dgm:spPr/>
      <dgm:t>
        <a:bodyPr/>
        <a:lstStyle/>
        <a:p>
          <a:endParaRPr lang="en-US"/>
        </a:p>
      </dgm:t>
    </dgm:pt>
    <dgm:pt modelId="{DE834AA6-9578-434D-9780-4F1A447B41A6}" type="pres">
      <dgm:prSet presAssocID="{6A76F4E7-5217-4ABE-82BC-06BFBF7EFBE8}" presName="node" presStyleLbl="node1" presStyleIdx="0" presStyleCnt="7" custRadScaleRad="100855" custRadScaleInc="29039">
        <dgm:presLayoutVars>
          <dgm:bulletEnabled val="1"/>
        </dgm:presLayoutVars>
      </dgm:prSet>
      <dgm:spPr/>
      <dgm:t>
        <a:bodyPr/>
        <a:lstStyle/>
        <a:p>
          <a:endParaRPr lang="en-US"/>
        </a:p>
      </dgm:t>
    </dgm:pt>
    <dgm:pt modelId="{CAE198BF-CAF1-4114-9344-D2657F7821B6}" type="pres">
      <dgm:prSet presAssocID="{AE3AADA9-AD96-465E-BC46-9450AA966A7B}" presName="sibTrans" presStyleLbl="sibTrans2D1" presStyleIdx="0" presStyleCnt="7"/>
      <dgm:spPr/>
      <dgm:t>
        <a:bodyPr/>
        <a:lstStyle/>
        <a:p>
          <a:endParaRPr lang="en-US"/>
        </a:p>
      </dgm:t>
    </dgm:pt>
    <dgm:pt modelId="{937A517B-9C2C-4F7C-AE4D-D0CBAC28B369}" type="pres">
      <dgm:prSet presAssocID="{AE3AADA9-AD96-465E-BC46-9450AA966A7B}" presName="connectorText" presStyleLbl="sibTrans2D1" presStyleIdx="0" presStyleCnt="7"/>
      <dgm:spPr/>
      <dgm:t>
        <a:bodyPr/>
        <a:lstStyle/>
        <a:p>
          <a:endParaRPr lang="en-US"/>
        </a:p>
      </dgm:t>
    </dgm:pt>
    <dgm:pt modelId="{9F2135AF-8214-47C8-A4FA-36C03AEBEA3C}" type="pres">
      <dgm:prSet presAssocID="{3BDCCFFE-BB16-4A1E-AD7E-5762E584EBC6}" presName="node" presStyleLbl="node1" presStyleIdx="1" presStyleCnt="7" custRadScaleRad="110550" custRadScaleInc="16486">
        <dgm:presLayoutVars>
          <dgm:bulletEnabled val="1"/>
        </dgm:presLayoutVars>
      </dgm:prSet>
      <dgm:spPr>
        <a:prstGeom prst="flowChartConnector">
          <a:avLst/>
        </a:prstGeom>
      </dgm:spPr>
      <dgm:t>
        <a:bodyPr/>
        <a:lstStyle/>
        <a:p>
          <a:endParaRPr lang="en-US"/>
        </a:p>
      </dgm:t>
    </dgm:pt>
    <dgm:pt modelId="{D288B8A8-31E4-4C71-BBE6-28B141134CD7}" type="pres">
      <dgm:prSet presAssocID="{56896CEF-B440-4779-88BF-7DC4616F64F4}" presName="sibTrans" presStyleLbl="sibTrans2D1" presStyleIdx="1" presStyleCnt="7"/>
      <dgm:spPr/>
      <dgm:t>
        <a:bodyPr/>
        <a:lstStyle/>
        <a:p>
          <a:endParaRPr lang="en-US"/>
        </a:p>
      </dgm:t>
    </dgm:pt>
    <dgm:pt modelId="{088A9C96-0A92-49AB-8852-E695BC33DB81}" type="pres">
      <dgm:prSet presAssocID="{56896CEF-B440-4779-88BF-7DC4616F64F4}" presName="connectorText" presStyleLbl="sibTrans2D1" presStyleIdx="1" presStyleCnt="7"/>
      <dgm:spPr/>
      <dgm:t>
        <a:bodyPr/>
        <a:lstStyle/>
        <a:p>
          <a:endParaRPr lang="en-US"/>
        </a:p>
      </dgm:t>
    </dgm:pt>
    <dgm:pt modelId="{7B5DA098-E7CB-488C-8D37-38F77907AE49}" type="pres">
      <dgm:prSet presAssocID="{DCADA314-1962-4E7F-B6D3-89254A89D2D9}" presName="node" presStyleLbl="node1" presStyleIdx="2" presStyleCnt="7" custRadScaleRad="112816" custRadScaleInc="-5761">
        <dgm:presLayoutVars>
          <dgm:bulletEnabled val="1"/>
        </dgm:presLayoutVars>
      </dgm:prSet>
      <dgm:spPr/>
      <dgm:t>
        <a:bodyPr/>
        <a:lstStyle/>
        <a:p>
          <a:endParaRPr lang="en-US"/>
        </a:p>
      </dgm:t>
    </dgm:pt>
    <dgm:pt modelId="{BF3E1AC3-06A9-4F16-BB02-DCE53631E84F}" type="pres">
      <dgm:prSet presAssocID="{52AFDBAB-EC85-47AF-80E0-FE45F6E40635}" presName="sibTrans" presStyleLbl="sibTrans2D1" presStyleIdx="2" presStyleCnt="7"/>
      <dgm:spPr/>
      <dgm:t>
        <a:bodyPr/>
        <a:lstStyle/>
        <a:p>
          <a:endParaRPr lang="en-US"/>
        </a:p>
      </dgm:t>
    </dgm:pt>
    <dgm:pt modelId="{4439012C-D3C8-4517-8EA5-848A8B4309FB}" type="pres">
      <dgm:prSet presAssocID="{52AFDBAB-EC85-47AF-80E0-FE45F6E40635}" presName="connectorText" presStyleLbl="sibTrans2D1" presStyleIdx="2" presStyleCnt="7"/>
      <dgm:spPr/>
      <dgm:t>
        <a:bodyPr/>
        <a:lstStyle/>
        <a:p>
          <a:endParaRPr lang="en-US"/>
        </a:p>
      </dgm:t>
    </dgm:pt>
    <dgm:pt modelId="{91758E67-4427-4168-9494-1C7A925F7BBC}" type="pres">
      <dgm:prSet presAssocID="{3061F8D2-5FD7-4F5B-8D49-5CB6B669C83E}" presName="node" presStyleLbl="node1" presStyleIdx="3" presStyleCnt="7" custRadScaleRad="106345" custRadScaleInc="-24793">
        <dgm:presLayoutVars>
          <dgm:bulletEnabled val="1"/>
        </dgm:presLayoutVars>
      </dgm:prSet>
      <dgm:spPr/>
      <dgm:t>
        <a:bodyPr/>
        <a:lstStyle/>
        <a:p>
          <a:endParaRPr lang="en-US"/>
        </a:p>
      </dgm:t>
    </dgm:pt>
    <dgm:pt modelId="{F49E737B-9026-4B74-B800-B094BEDF9494}" type="pres">
      <dgm:prSet presAssocID="{5D4B5D64-75DF-45DC-A54D-9D7971CBC95C}" presName="sibTrans" presStyleLbl="sibTrans2D1" presStyleIdx="3" presStyleCnt="7"/>
      <dgm:spPr/>
      <dgm:t>
        <a:bodyPr/>
        <a:lstStyle/>
        <a:p>
          <a:endParaRPr lang="en-US"/>
        </a:p>
      </dgm:t>
    </dgm:pt>
    <dgm:pt modelId="{85015A83-AFB8-47E4-93D5-4574B54019F1}" type="pres">
      <dgm:prSet presAssocID="{5D4B5D64-75DF-45DC-A54D-9D7971CBC95C}" presName="connectorText" presStyleLbl="sibTrans2D1" presStyleIdx="3" presStyleCnt="7"/>
      <dgm:spPr/>
      <dgm:t>
        <a:bodyPr/>
        <a:lstStyle/>
        <a:p>
          <a:endParaRPr lang="en-US"/>
        </a:p>
      </dgm:t>
    </dgm:pt>
    <dgm:pt modelId="{EF5F19EB-9A6D-4CBD-B20E-EB2C86D08E50}" type="pres">
      <dgm:prSet presAssocID="{2A9FA9ED-8480-4D17-B3DD-499990A843C8}" presName="node" presStyleLbl="node1" presStyleIdx="4" presStyleCnt="7" custRadScaleRad="95050" custRadScaleInc="-27754">
        <dgm:presLayoutVars>
          <dgm:bulletEnabled val="1"/>
        </dgm:presLayoutVars>
      </dgm:prSet>
      <dgm:spPr/>
      <dgm:t>
        <a:bodyPr/>
        <a:lstStyle/>
        <a:p>
          <a:endParaRPr lang="en-US"/>
        </a:p>
      </dgm:t>
    </dgm:pt>
    <dgm:pt modelId="{A41E74E6-9E1C-425B-AC2A-9809BD6ECEE0}" type="pres">
      <dgm:prSet presAssocID="{162F5E82-95B3-4DBB-B926-7C8DFC87DAE7}" presName="sibTrans" presStyleLbl="sibTrans2D1" presStyleIdx="4" presStyleCnt="7"/>
      <dgm:spPr/>
      <dgm:t>
        <a:bodyPr/>
        <a:lstStyle/>
        <a:p>
          <a:endParaRPr lang="en-US"/>
        </a:p>
      </dgm:t>
    </dgm:pt>
    <dgm:pt modelId="{93029709-A163-4ECB-AB79-7645418549AD}" type="pres">
      <dgm:prSet presAssocID="{162F5E82-95B3-4DBB-B926-7C8DFC87DAE7}" presName="connectorText" presStyleLbl="sibTrans2D1" presStyleIdx="4" presStyleCnt="7"/>
      <dgm:spPr/>
      <dgm:t>
        <a:bodyPr/>
        <a:lstStyle/>
        <a:p>
          <a:endParaRPr lang="en-US"/>
        </a:p>
      </dgm:t>
    </dgm:pt>
    <dgm:pt modelId="{65E604A0-1D97-49A7-9A90-D27861D41035}" type="pres">
      <dgm:prSet presAssocID="{BF9695D7-101F-4A14-A580-879226F3DB82}" presName="node" presStyleLbl="node1" presStyleIdx="5" presStyleCnt="7" custRadScaleRad="87271" custRadScaleInc="-7448">
        <dgm:presLayoutVars>
          <dgm:bulletEnabled val="1"/>
        </dgm:presLayoutVars>
      </dgm:prSet>
      <dgm:spPr/>
      <dgm:t>
        <a:bodyPr/>
        <a:lstStyle/>
        <a:p>
          <a:endParaRPr lang="en-US"/>
        </a:p>
      </dgm:t>
    </dgm:pt>
    <dgm:pt modelId="{885C932A-740F-42B4-A933-532AB1672EBE}" type="pres">
      <dgm:prSet presAssocID="{8C3AA6A3-F224-4632-9AB8-D9A9ECF739E3}" presName="sibTrans" presStyleLbl="sibTrans2D1" presStyleIdx="5" presStyleCnt="7"/>
      <dgm:spPr/>
      <dgm:t>
        <a:bodyPr/>
        <a:lstStyle/>
        <a:p>
          <a:endParaRPr lang="en-US"/>
        </a:p>
      </dgm:t>
    </dgm:pt>
    <dgm:pt modelId="{BC63FD92-10B5-4958-B2FF-152D211BC706}" type="pres">
      <dgm:prSet presAssocID="{8C3AA6A3-F224-4632-9AB8-D9A9ECF739E3}" presName="connectorText" presStyleLbl="sibTrans2D1" presStyleIdx="5" presStyleCnt="7"/>
      <dgm:spPr/>
      <dgm:t>
        <a:bodyPr/>
        <a:lstStyle/>
        <a:p>
          <a:endParaRPr lang="en-US"/>
        </a:p>
      </dgm:t>
    </dgm:pt>
    <dgm:pt modelId="{A195508C-63BF-4EA4-BAB9-189CDCF3B4F6}" type="pres">
      <dgm:prSet presAssocID="{3D4C1D79-2754-4283-ABAF-4AA9568736D1}" presName="node" presStyleLbl="node1" presStyleIdx="6" presStyleCnt="7" custRadScaleRad="90124" custRadScaleInc="20232">
        <dgm:presLayoutVars>
          <dgm:bulletEnabled val="1"/>
        </dgm:presLayoutVars>
      </dgm:prSet>
      <dgm:spPr>
        <a:prstGeom prst="flowChartConnector">
          <a:avLst/>
        </a:prstGeom>
      </dgm:spPr>
      <dgm:t>
        <a:bodyPr/>
        <a:lstStyle/>
        <a:p>
          <a:endParaRPr lang="en-US"/>
        </a:p>
      </dgm:t>
    </dgm:pt>
    <dgm:pt modelId="{F6529257-5736-4591-870E-2C17C421F67F}" type="pres">
      <dgm:prSet presAssocID="{7DDAD91F-776B-4ACE-8E61-FA8F272C33D5}" presName="sibTrans" presStyleLbl="sibTrans2D1" presStyleIdx="6" presStyleCnt="7"/>
      <dgm:spPr/>
      <dgm:t>
        <a:bodyPr/>
        <a:lstStyle/>
        <a:p>
          <a:endParaRPr lang="en-US"/>
        </a:p>
      </dgm:t>
    </dgm:pt>
    <dgm:pt modelId="{DDF4CDD0-31F2-4236-BF5E-41E6306C4471}" type="pres">
      <dgm:prSet presAssocID="{7DDAD91F-776B-4ACE-8E61-FA8F272C33D5}" presName="connectorText" presStyleLbl="sibTrans2D1" presStyleIdx="6" presStyleCnt="7"/>
      <dgm:spPr/>
      <dgm:t>
        <a:bodyPr/>
        <a:lstStyle/>
        <a:p>
          <a:endParaRPr lang="en-US"/>
        </a:p>
      </dgm:t>
    </dgm:pt>
  </dgm:ptLst>
  <dgm:cxnLst>
    <dgm:cxn modelId="{1B6E6819-0653-4AD9-997F-AB2596F3D08B}" type="presOf" srcId="{56896CEF-B440-4779-88BF-7DC4616F64F4}" destId="{088A9C96-0A92-49AB-8852-E695BC33DB81}" srcOrd="1" destOrd="0" presId="urn:microsoft.com/office/officeart/2005/8/layout/cycle2"/>
    <dgm:cxn modelId="{1ADC5BF2-D67C-4D37-9CD8-0F54CF498BD0}" srcId="{7A24DEE0-EB67-49A3-A0D6-174CA0828998}" destId="{6A76F4E7-5217-4ABE-82BC-06BFBF7EFBE8}" srcOrd="0" destOrd="0" parTransId="{FF399508-9428-43A1-81A9-BDAF2BA57F5A}" sibTransId="{AE3AADA9-AD96-465E-BC46-9450AA966A7B}"/>
    <dgm:cxn modelId="{656ACF36-AD6B-4E39-AD6C-E09281413D88}" type="presOf" srcId="{BF9695D7-101F-4A14-A580-879226F3DB82}" destId="{65E604A0-1D97-49A7-9A90-D27861D41035}" srcOrd="0" destOrd="0" presId="urn:microsoft.com/office/officeart/2005/8/layout/cycle2"/>
    <dgm:cxn modelId="{0E1B51F7-5A31-4994-8E2F-85D98154D295}" type="presOf" srcId="{56896CEF-B440-4779-88BF-7DC4616F64F4}" destId="{D288B8A8-31E4-4C71-BBE6-28B141134CD7}" srcOrd="0" destOrd="0" presId="urn:microsoft.com/office/officeart/2005/8/layout/cycle2"/>
    <dgm:cxn modelId="{E7636E2D-117F-4DFB-8E18-30FBE4D7C65C}" srcId="{7A24DEE0-EB67-49A3-A0D6-174CA0828998}" destId="{3BDCCFFE-BB16-4A1E-AD7E-5762E584EBC6}" srcOrd="1" destOrd="0" parTransId="{795629DF-12C0-4A2C-A408-FDCF2601D3A8}" sibTransId="{56896CEF-B440-4779-88BF-7DC4616F64F4}"/>
    <dgm:cxn modelId="{12B28752-E83A-4713-BD23-0848D3ECD103}" type="presOf" srcId="{3D4C1D79-2754-4283-ABAF-4AA9568736D1}" destId="{A195508C-63BF-4EA4-BAB9-189CDCF3B4F6}" srcOrd="0" destOrd="0" presId="urn:microsoft.com/office/officeart/2005/8/layout/cycle2"/>
    <dgm:cxn modelId="{A0D56754-BEAA-4DB3-9E1C-2E0A452F5BF0}" srcId="{7A24DEE0-EB67-49A3-A0D6-174CA0828998}" destId="{3061F8D2-5FD7-4F5B-8D49-5CB6B669C83E}" srcOrd="3" destOrd="0" parTransId="{6D0D32BD-E42C-4EC3-8BEE-36B3ED1FE9C1}" sibTransId="{5D4B5D64-75DF-45DC-A54D-9D7971CBC95C}"/>
    <dgm:cxn modelId="{5459E556-6805-4A10-BFB1-B73505044F85}" type="presOf" srcId="{2A9FA9ED-8480-4D17-B3DD-499990A843C8}" destId="{EF5F19EB-9A6D-4CBD-B20E-EB2C86D08E50}" srcOrd="0" destOrd="0" presId="urn:microsoft.com/office/officeart/2005/8/layout/cycle2"/>
    <dgm:cxn modelId="{64086A92-1E52-4630-B54F-25028A9F5D72}" type="presOf" srcId="{162F5E82-95B3-4DBB-B926-7C8DFC87DAE7}" destId="{A41E74E6-9E1C-425B-AC2A-9809BD6ECEE0}" srcOrd="0" destOrd="0" presId="urn:microsoft.com/office/officeart/2005/8/layout/cycle2"/>
    <dgm:cxn modelId="{39983558-9528-4358-9600-E664C4AD2B2E}" type="presOf" srcId="{AE3AADA9-AD96-465E-BC46-9450AA966A7B}" destId="{CAE198BF-CAF1-4114-9344-D2657F7821B6}" srcOrd="0" destOrd="0" presId="urn:microsoft.com/office/officeart/2005/8/layout/cycle2"/>
    <dgm:cxn modelId="{71EDB870-3799-4248-B0C9-7F4E4FA9DFD7}" srcId="{7A24DEE0-EB67-49A3-A0D6-174CA0828998}" destId="{3D4C1D79-2754-4283-ABAF-4AA9568736D1}" srcOrd="6" destOrd="0" parTransId="{98AC34F3-BE42-4E25-A2FC-9F61621C7E93}" sibTransId="{7DDAD91F-776B-4ACE-8E61-FA8F272C33D5}"/>
    <dgm:cxn modelId="{172EBF8B-9C25-46A3-80D8-480F7E3425BD}" type="presOf" srcId="{7DDAD91F-776B-4ACE-8E61-FA8F272C33D5}" destId="{F6529257-5736-4591-870E-2C17C421F67F}" srcOrd="0" destOrd="0" presId="urn:microsoft.com/office/officeart/2005/8/layout/cycle2"/>
    <dgm:cxn modelId="{EBDEE8B3-AC3D-499B-8251-B2CBC373EDD2}" srcId="{7A24DEE0-EB67-49A3-A0D6-174CA0828998}" destId="{BF9695D7-101F-4A14-A580-879226F3DB82}" srcOrd="5" destOrd="0" parTransId="{B1473630-E572-4F7C-91AC-6903FC8CB854}" sibTransId="{8C3AA6A3-F224-4632-9AB8-D9A9ECF739E3}"/>
    <dgm:cxn modelId="{41D41E0D-0108-44CC-8678-BF0FDD4517F8}" type="presOf" srcId="{3061F8D2-5FD7-4F5B-8D49-5CB6B669C83E}" destId="{91758E67-4427-4168-9494-1C7A925F7BBC}" srcOrd="0" destOrd="0" presId="urn:microsoft.com/office/officeart/2005/8/layout/cycle2"/>
    <dgm:cxn modelId="{02BFA88C-E76B-4975-8017-F1809F8F6297}" type="presOf" srcId="{3BDCCFFE-BB16-4A1E-AD7E-5762E584EBC6}" destId="{9F2135AF-8214-47C8-A4FA-36C03AEBEA3C}" srcOrd="0" destOrd="0" presId="urn:microsoft.com/office/officeart/2005/8/layout/cycle2"/>
    <dgm:cxn modelId="{09D051E7-F458-4855-A776-635A0F626CCC}" type="presOf" srcId="{8C3AA6A3-F224-4632-9AB8-D9A9ECF739E3}" destId="{885C932A-740F-42B4-A933-532AB1672EBE}" srcOrd="0" destOrd="0" presId="urn:microsoft.com/office/officeart/2005/8/layout/cycle2"/>
    <dgm:cxn modelId="{51B09839-9BEF-498F-8EBE-D879388E181C}" type="presOf" srcId="{52AFDBAB-EC85-47AF-80E0-FE45F6E40635}" destId="{BF3E1AC3-06A9-4F16-BB02-DCE53631E84F}" srcOrd="0" destOrd="0" presId="urn:microsoft.com/office/officeart/2005/8/layout/cycle2"/>
    <dgm:cxn modelId="{A9EB7E13-D88B-4D39-9071-FFD94693A69C}" type="presOf" srcId="{AE3AADA9-AD96-465E-BC46-9450AA966A7B}" destId="{937A517B-9C2C-4F7C-AE4D-D0CBAC28B369}" srcOrd="1" destOrd="0" presId="urn:microsoft.com/office/officeart/2005/8/layout/cycle2"/>
    <dgm:cxn modelId="{A7ED9A3D-2C3A-4AF0-9650-BE7D9A428426}" srcId="{7A24DEE0-EB67-49A3-A0D6-174CA0828998}" destId="{DCADA314-1962-4E7F-B6D3-89254A89D2D9}" srcOrd="2" destOrd="0" parTransId="{758175F1-3E6A-43C3-BAC9-DFDDEB3B060D}" sibTransId="{52AFDBAB-EC85-47AF-80E0-FE45F6E40635}"/>
    <dgm:cxn modelId="{810A2A19-C1DA-461C-AFA8-5149EF82CB76}" type="presOf" srcId="{8C3AA6A3-F224-4632-9AB8-D9A9ECF739E3}" destId="{BC63FD92-10B5-4958-B2FF-152D211BC706}" srcOrd="1" destOrd="0" presId="urn:microsoft.com/office/officeart/2005/8/layout/cycle2"/>
    <dgm:cxn modelId="{F4DC424A-FE94-46C6-BE95-CB8B8B3F86F4}" type="presOf" srcId="{162F5E82-95B3-4DBB-B926-7C8DFC87DAE7}" destId="{93029709-A163-4ECB-AB79-7645418549AD}" srcOrd="1" destOrd="0" presId="urn:microsoft.com/office/officeart/2005/8/layout/cycle2"/>
    <dgm:cxn modelId="{27CE69B3-5072-4A66-878B-047DA10E1F75}" type="presOf" srcId="{7A24DEE0-EB67-49A3-A0D6-174CA0828998}" destId="{7761EF8C-290B-495E-8772-AAAAF4830272}" srcOrd="0" destOrd="0" presId="urn:microsoft.com/office/officeart/2005/8/layout/cycle2"/>
    <dgm:cxn modelId="{EB0A456A-6A0C-4F80-AC56-965E269BC507}" type="presOf" srcId="{52AFDBAB-EC85-47AF-80E0-FE45F6E40635}" destId="{4439012C-D3C8-4517-8EA5-848A8B4309FB}" srcOrd="1" destOrd="0" presId="urn:microsoft.com/office/officeart/2005/8/layout/cycle2"/>
    <dgm:cxn modelId="{2C9908B2-3688-49D2-8771-6B30DA0CCF8B}" type="presOf" srcId="{DCADA314-1962-4E7F-B6D3-89254A89D2D9}" destId="{7B5DA098-E7CB-488C-8D37-38F77907AE49}" srcOrd="0" destOrd="0" presId="urn:microsoft.com/office/officeart/2005/8/layout/cycle2"/>
    <dgm:cxn modelId="{E1914D11-1AC9-49B1-B1E8-575E5965CDD1}" type="presOf" srcId="{5D4B5D64-75DF-45DC-A54D-9D7971CBC95C}" destId="{85015A83-AFB8-47E4-93D5-4574B54019F1}" srcOrd="1" destOrd="0" presId="urn:microsoft.com/office/officeart/2005/8/layout/cycle2"/>
    <dgm:cxn modelId="{502C88A0-C1AA-4D7B-B0C6-5F8347AEC570}" srcId="{7A24DEE0-EB67-49A3-A0D6-174CA0828998}" destId="{2A9FA9ED-8480-4D17-B3DD-499990A843C8}" srcOrd="4" destOrd="0" parTransId="{FAB6B840-494D-41E2-BA08-3A2E0BA2E5D7}" sibTransId="{162F5E82-95B3-4DBB-B926-7C8DFC87DAE7}"/>
    <dgm:cxn modelId="{7DC020A3-EFA5-4E18-B78D-39BE2E87E569}" type="presOf" srcId="{6A76F4E7-5217-4ABE-82BC-06BFBF7EFBE8}" destId="{DE834AA6-9578-434D-9780-4F1A447B41A6}" srcOrd="0" destOrd="0" presId="urn:microsoft.com/office/officeart/2005/8/layout/cycle2"/>
    <dgm:cxn modelId="{B67A0479-A5E4-49A6-AAAF-041D9F18FEDB}" type="presOf" srcId="{7DDAD91F-776B-4ACE-8E61-FA8F272C33D5}" destId="{DDF4CDD0-31F2-4236-BF5E-41E6306C4471}" srcOrd="1" destOrd="0" presId="urn:microsoft.com/office/officeart/2005/8/layout/cycle2"/>
    <dgm:cxn modelId="{C0DB16B4-E02D-42D7-A585-E27E3FE84055}" type="presOf" srcId="{5D4B5D64-75DF-45DC-A54D-9D7971CBC95C}" destId="{F49E737B-9026-4B74-B800-B094BEDF9494}" srcOrd="0" destOrd="0" presId="urn:microsoft.com/office/officeart/2005/8/layout/cycle2"/>
    <dgm:cxn modelId="{88BF5B9E-65B4-4F29-89B5-816246B37CFA}" type="presParOf" srcId="{7761EF8C-290B-495E-8772-AAAAF4830272}" destId="{DE834AA6-9578-434D-9780-4F1A447B41A6}" srcOrd="0" destOrd="0" presId="urn:microsoft.com/office/officeart/2005/8/layout/cycle2"/>
    <dgm:cxn modelId="{B127C2EF-E083-44B1-885A-166EAFD9353D}" type="presParOf" srcId="{7761EF8C-290B-495E-8772-AAAAF4830272}" destId="{CAE198BF-CAF1-4114-9344-D2657F7821B6}" srcOrd="1" destOrd="0" presId="urn:microsoft.com/office/officeart/2005/8/layout/cycle2"/>
    <dgm:cxn modelId="{311AFB92-F5F3-4A80-A4E6-17219A566DE9}" type="presParOf" srcId="{CAE198BF-CAF1-4114-9344-D2657F7821B6}" destId="{937A517B-9C2C-4F7C-AE4D-D0CBAC28B369}" srcOrd="0" destOrd="0" presId="urn:microsoft.com/office/officeart/2005/8/layout/cycle2"/>
    <dgm:cxn modelId="{0E8FEEE5-17A1-447F-B9CC-9E01E89B8726}" type="presParOf" srcId="{7761EF8C-290B-495E-8772-AAAAF4830272}" destId="{9F2135AF-8214-47C8-A4FA-36C03AEBEA3C}" srcOrd="2" destOrd="0" presId="urn:microsoft.com/office/officeart/2005/8/layout/cycle2"/>
    <dgm:cxn modelId="{C493DEA7-DE57-4F72-A048-4DF42A518602}" type="presParOf" srcId="{7761EF8C-290B-495E-8772-AAAAF4830272}" destId="{D288B8A8-31E4-4C71-BBE6-28B141134CD7}" srcOrd="3" destOrd="0" presId="urn:microsoft.com/office/officeart/2005/8/layout/cycle2"/>
    <dgm:cxn modelId="{32BCDC10-BD38-4B7A-8808-E8A890229367}" type="presParOf" srcId="{D288B8A8-31E4-4C71-BBE6-28B141134CD7}" destId="{088A9C96-0A92-49AB-8852-E695BC33DB81}" srcOrd="0" destOrd="0" presId="urn:microsoft.com/office/officeart/2005/8/layout/cycle2"/>
    <dgm:cxn modelId="{763DF45C-8F70-4A02-95B3-CC81793CF135}" type="presParOf" srcId="{7761EF8C-290B-495E-8772-AAAAF4830272}" destId="{7B5DA098-E7CB-488C-8D37-38F77907AE49}" srcOrd="4" destOrd="0" presId="urn:microsoft.com/office/officeart/2005/8/layout/cycle2"/>
    <dgm:cxn modelId="{B9213CB3-EA6A-423C-9F54-577C13165307}" type="presParOf" srcId="{7761EF8C-290B-495E-8772-AAAAF4830272}" destId="{BF3E1AC3-06A9-4F16-BB02-DCE53631E84F}" srcOrd="5" destOrd="0" presId="urn:microsoft.com/office/officeart/2005/8/layout/cycle2"/>
    <dgm:cxn modelId="{B7A28899-1D1A-4429-998B-099F562C06AC}" type="presParOf" srcId="{BF3E1AC3-06A9-4F16-BB02-DCE53631E84F}" destId="{4439012C-D3C8-4517-8EA5-848A8B4309FB}" srcOrd="0" destOrd="0" presId="urn:microsoft.com/office/officeart/2005/8/layout/cycle2"/>
    <dgm:cxn modelId="{5ABAB628-CC0C-4B8B-BD24-4225D1178CA8}" type="presParOf" srcId="{7761EF8C-290B-495E-8772-AAAAF4830272}" destId="{91758E67-4427-4168-9494-1C7A925F7BBC}" srcOrd="6" destOrd="0" presId="urn:microsoft.com/office/officeart/2005/8/layout/cycle2"/>
    <dgm:cxn modelId="{F1E9E172-788E-4E04-9106-8E6115B9F8CB}" type="presParOf" srcId="{7761EF8C-290B-495E-8772-AAAAF4830272}" destId="{F49E737B-9026-4B74-B800-B094BEDF9494}" srcOrd="7" destOrd="0" presId="urn:microsoft.com/office/officeart/2005/8/layout/cycle2"/>
    <dgm:cxn modelId="{DA96D9EA-A738-4131-9EC2-CFBB8F6A06E1}" type="presParOf" srcId="{F49E737B-9026-4B74-B800-B094BEDF9494}" destId="{85015A83-AFB8-47E4-93D5-4574B54019F1}" srcOrd="0" destOrd="0" presId="urn:microsoft.com/office/officeart/2005/8/layout/cycle2"/>
    <dgm:cxn modelId="{DB2D96D4-6631-4535-9755-3C957D29AB20}" type="presParOf" srcId="{7761EF8C-290B-495E-8772-AAAAF4830272}" destId="{EF5F19EB-9A6D-4CBD-B20E-EB2C86D08E50}" srcOrd="8" destOrd="0" presId="urn:microsoft.com/office/officeart/2005/8/layout/cycle2"/>
    <dgm:cxn modelId="{F9243942-E420-46BB-9B10-FA8F5EA342E8}" type="presParOf" srcId="{7761EF8C-290B-495E-8772-AAAAF4830272}" destId="{A41E74E6-9E1C-425B-AC2A-9809BD6ECEE0}" srcOrd="9" destOrd="0" presId="urn:microsoft.com/office/officeart/2005/8/layout/cycle2"/>
    <dgm:cxn modelId="{839D00B1-CE24-4ADC-943A-2CE3D63C3418}" type="presParOf" srcId="{A41E74E6-9E1C-425B-AC2A-9809BD6ECEE0}" destId="{93029709-A163-4ECB-AB79-7645418549AD}" srcOrd="0" destOrd="0" presId="urn:microsoft.com/office/officeart/2005/8/layout/cycle2"/>
    <dgm:cxn modelId="{0EF9FADC-458E-4C42-9800-2FC0D996ECB0}" type="presParOf" srcId="{7761EF8C-290B-495E-8772-AAAAF4830272}" destId="{65E604A0-1D97-49A7-9A90-D27861D41035}" srcOrd="10" destOrd="0" presId="urn:microsoft.com/office/officeart/2005/8/layout/cycle2"/>
    <dgm:cxn modelId="{E2391C57-3BEA-422A-8427-29788E7853D1}" type="presParOf" srcId="{7761EF8C-290B-495E-8772-AAAAF4830272}" destId="{885C932A-740F-42B4-A933-532AB1672EBE}" srcOrd="11" destOrd="0" presId="urn:microsoft.com/office/officeart/2005/8/layout/cycle2"/>
    <dgm:cxn modelId="{276D3DB3-AEC6-486E-8B88-2869CAB56E31}" type="presParOf" srcId="{885C932A-740F-42B4-A933-532AB1672EBE}" destId="{BC63FD92-10B5-4958-B2FF-152D211BC706}" srcOrd="0" destOrd="0" presId="urn:microsoft.com/office/officeart/2005/8/layout/cycle2"/>
    <dgm:cxn modelId="{56296CA6-31B9-4931-97E9-C3FDA2585EF2}" type="presParOf" srcId="{7761EF8C-290B-495E-8772-AAAAF4830272}" destId="{A195508C-63BF-4EA4-BAB9-189CDCF3B4F6}" srcOrd="12" destOrd="0" presId="urn:microsoft.com/office/officeart/2005/8/layout/cycle2"/>
    <dgm:cxn modelId="{FB9E8C26-44E5-44BF-B865-B093D629F428}" type="presParOf" srcId="{7761EF8C-290B-495E-8772-AAAAF4830272}" destId="{F6529257-5736-4591-870E-2C17C421F67F}" srcOrd="13" destOrd="0" presId="urn:microsoft.com/office/officeart/2005/8/layout/cycle2"/>
    <dgm:cxn modelId="{5C2594A7-CD8F-4C8A-B160-D37FB6009B12}" type="presParOf" srcId="{F6529257-5736-4591-870E-2C17C421F67F}" destId="{DDF4CDD0-31F2-4236-BF5E-41E6306C447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34AA6-9578-434D-9780-4F1A447B41A6}">
      <dsp:nvSpPr>
        <dsp:cNvPr id="0" name=""/>
        <dsp:cNvSpPr/>
      </dsp:nvSpPr>
      <dsp:spPr>
        <a:xfrm>
          <a:off x="3608377" y="342"/>
          <a:ext cx="1224326" cy="1224326"/>
        </a:xfrm>
        <a:prstGeom prst="ellipse">
          <a:avLst/>
        </a:prstGeom>
        <a:noFill/>
        <a:ln w="92075"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rPr>
            <a:t>48 months</a:t>
          </a:r>
          <a:r>
            <a:rPr lang="en-GB" sz="1600" kern="1200" dirty="0">
              <a:solidFill>
                <a:schemeClr val="tx1"/>
              </a:solidFill>
            </a:rPr>
            <a:t> </a:t>
          </a:r>
          <a:r>
            <a:rPr lang="en-GB" sz="1200" kern="1200" dirty="0">
              <a:solidFill>
                <a:schemeClr val="tx1"/>
              </a:solidFill>
            </a:rPr>
            <a:t>Construction Period</a:t>
          </a:r>
        </a:p>
      </dsp:txBody>
      <dsp:txXfrm>
        <a:off x="3787675" y="179640"/>
        <a:ext cx="865730" cy="865730"/>
      </dsp:txXfrm>
    </dsp:sp>
    <dsp:sp modelId="{CAE198BF-CAF1-4114-9344-D2657F7821B6}">
      <dsp:nvSpPr>
        <dsp:cNvPr id="0" name=""/>
        <dsp:cNvSpPr/>
      </dsp:nvSpPr>
      <dsp:spPr>
        <a:xfrm rot="1542841">
          <a:off x="4878117" y="801256"/>
          <a:ext cx="326794"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chemeClr val="tx1"/>
            </a:solidFill>
          </a:endParaRPr>
        </a:p>
      </dsp:txBody>
      <dsp:txXfrm>
        <a:off x="4882971" y="862630"/>
        <a:ext cx="228756" cy="247926"/>
      </dsp:txXfrm>
    </dsp:sp>
    <dsp:sp modelId="{9F2135AF-8214-47C8-A4FA-36C03AEBEA3C}">
      <dsp:nvSpPr>
        <dsp:cNvPr id="0" name=""/>
        <dsp:cNvSpPr/>
      </dsp:nvSpPr>
      <dsp:spPr>
        <a:xfrm>
          <a:off x="5266992" y="799079"/>
          <a:ext cx="1224326" cy="1224326"/>
        </a:xfrm>
        <a:prstGeom prst="flowChartConnector">
          <a:avLst/>
        </a:prstGeom>
        <a:noFill/>
        <a:ln w="920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latin typeface="+mj-lt"/>
            </a:rPr>
            <a:t>102MW</a:t>
          </a:r>
        </a:p>
        <a:p>
          <a:pPr lvl="0" algn="ctr" defTabSz="711200">
            <a:lnSpc>
              <a:spcPct val="90000"/>
            </a:lnSpc>
            <a:spcBef>
              <a:spcPct val="0"/>
            </a:spcBef>
            <a:spcAft>
              <a:spcPct val="35000"/>
            </a:spcAft>
          </a:pPr>
          <a:r>
            <a:rPr lang="en-GB" sz="1200" b="0" kern="1200" dirty="0">
              <a:solidFill>
                <a:schemeClr val="tx1"/>
              </a:solidFill>
              <a:latin typeface="+mj-lt"/>
            </a:rPr>
            <a:t>Capacity</a:t>
          </a:r>
        </a:p>
      </dsp:txBody>
      <dsp:txXfrm>
        <a:off x="5446290" y="978377"/>
        <a:ext cx="865730" cy="865730"/>
      </dsp:txXfrm>
    </dsp:sp>
    <dsp:sp modelId="{D288B8A8-31E4-4C71-BBE6-28B141134CD7}">
      <dsp:nvSpPr>
        <dsp:cNvPr id="0" name=""/>
        <dsp:cNvSpPr/>
      </dsp:nvSpPr>
      <dsp:spPr>
        <a:xfrm rot="4628577">
          <a:off x="5918519" y="2093004"/>
          <a:ext cx="326796"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chemeClr val="tx1"/>
            </a:solidFill>
          </a:endParaRPr>
        </a:p>
      </dsp:txBody>
      <dsp:txXfrm>
        <a:off x="5956631" y="2127856"/>
        <a:ext cx="228757" cy="247926"/>
      </dsp:txXfrm>
    </dsp:sp>
    <dsp:sp modelId="{7B5DA098-E7CB-488C-8D37-38F77907AE49}">
      <dsp:nvSpPr>
        <dsp:cNvPr id="0" name=""/>
        <dsp:cNvSpPr/>
      </dsp:nvSpPr>
      <dsp:spPr>
        <a:xfrm>
          <a:off x="5676633" y="2593847"/>
          <a:ext cx="1224326" cy="1224326"/>
        </a:xfrm>
        <a:prstGeom prst="ellipse">
          <a:avLst/>
        </a:prstGeom>
        <a:noFill/>
        <a:ln w="920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rPr>
            <a:t>Run of </a:t>
          </a:r>
          <a:r>
            <a:rPr lang="en-GB" sz="1400" kern="1200" dirty="0">
              <a:solidFill>
                <a:schemeClr val="tx1"/>
              </a:solidFill>
            </a:rPr>
            <a:t>River Scheme</a:t>
          </a:r>
        </a:p>
      </dsp:txBody>
      <dsp:txXfrm>
        <a:off x="5855931" y="2773145"/>
        <a:ext cx="865730" cy="865730"/>
      </dsp:txXfrm>
    </dsp:sp>
    <dsp:sp modelId="{BF3E1AC3-06A9-4F16-BB02-DCE53631E84F}">
      <dsp:nvSpPr>
        <dsp:cNvPr id="0" name=""/>
        <dsp:cNvSpPr/>
      </dsp:nvSpPr>
      <dsp:spPr>
        <a:xfrm rot="7714273">
          <a:off x="5557265" y="3711825"/>
          <a:ext cx="326800"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5636848" y="3756142"/>
        <a:ext cx="228760" cy="247926"/>
      </dsp:txXfrm>
    </dsp:sp>
    <dsp:sp modelId="{91758E67-4427-4168-9494-1C7A925F7BBC}">
      <dsp:nvSpPr>
        <dsp:cNvPr id="0" name=""/>
        <dsp:cNvSpPr/>
      </dsp:nvSpPr>
      <dsp:spPr>
        <a:xfrm>
          <a:off x="4528837" y="4033149"/>
          <a:ext cx="1224326" cy="1224326"/>
        </a:xfrm>
        <a:prstGeom prst="ellipse">
          <a:avLst/>
        </a:prstGeom>
        <a:noFill/>
        <a:ln w="92075"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rPr>
            <a:t>475 GWh </a:t>
          </a:r>
          <a:r>
            <a:rPr lang="en-GB" sz="1000" b="0" kern="1200" dirty="0">
              <a:solidFill>
                <a:schemeClr val="tx1"/>
              </a:solidFill>
            </a:rPr>
            <a:t>Annual Generation</a:t>
          </a:r>
        </a:p>
      </dsp:txBody>
      <dsp:txXfrm>
        <a:off x="4708135" y="4212447"/>
        <a:ext cx="865730" cy="865730"/>
      </dsp:txXfrm>
    </dsp:sp>
    <dsp:sp modelId="{F49E737B-9026-4B74-B800-B094BEDF9494}">
      <dsp:nvSpPr>
        <dsp:cNvPr id="0" name=""/>
        <dsp:cNvSpPr/>
      </dsp:nvSpPr>
      <dsp:spPr>
        <a:xfrm rot="10800006">
          <a:off x="4066386" y="4438705"/>
          <a:ext cx="326799"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chemeClr val="tx1"/>
            </a:solidFill>
          </a:endParaRPr>
        </a:p>
      </dsp:txBody>
      <dsp:txXfrm rot="10800000">
        <a:off x="4164426" y="4521347"/>
        <a:ext cx="228759" cy="247926"/>
      </dsp:txXfrm>
    </dsp:sp>
    <dsp:sp modelId="{EF5F19EB-9A6D-4CBD-B20E-EB2C86D08E50}">
      <dsp:nvSpPr>
        <dsp:cNvPr id="0" name=""/>
        <dsp:cNvSpPr/>
      </dsp:nvSpPr>
      <dsp:spPr>
        <a:xfrm>
          <a:off x="2687909" y="4033146"/>
          <a:ext cx="1224326" cy="1224326"/>
        </a:xfrm>
        <a:prstGeom prst="ellipse">
          <a:avLst/>
        </a:prstGeom>
        <a:noFill/>
        <a:ln w="920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prstClr val="black"/>
              </a:solidFill>
              <a:latin typeface="Calibri"/>
              <a:ea typeface="+mn-ea"/>
              <a:cs typeface="+mn-cs"/>
            </a:rPr>
            <a:t>57.8 m </a:t>
          </a:r>
          <a:r>
            <a:rPr lang="en-GB" sz="1200" kern="1200" dirty="0">
              <a:solidFill>
                <a:schemeClr val="tx1"/>
              </a:solidFill>
            </a:rPr>
            <a:t>Gross Head</a:t>
          </a:r>
        </a:p>
      </dsp:txBody>
      <dsp:txXfrm>
        <a:off x="2867207" y="4212444"/>
        <a:ext cx="865730" cy="865730"/>
      </dsp:txXfrm>
    </dsp:sp>
    <dsp:sp modelId="{A41E74E6-9E1C-425B-AC2A-9809BD6ECEE0}">
      <dsp:nvSpPr>
        <dsp:cNvPr id="0" name=""/>
        <dsp:cNvSpPr/>
      </dsp:nvSpPr>
      <dsp:spPr>
        <a:xfrm rot="13885713">
          <a:off x="2568539" y="3726288"/>
          <a:ext cx="326798"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chemeClr val="tx1"/>
            </a:solidFill>
          </a:endParaRPr>
        </a:p>
      </dsp:txBody>
      <dsp:txXfrm rot="10800000">
        <a:off x="2648122" y="3847255"/>
        <a:ext cx="228759" cy="247926"/>
      </dsp:txXfrm>
    </dsp:sp>
    <dsp:sp modelId="{65E604A0-1D97-49A7-9A90-D27861D41035}">
      <dsp:nvSpPr>
        <dsp:cNvPr id="0" name=""/>
        <dsp:cNvSpPr/>
      </dsp:nvSpPr>
      <dsp:spPr>
        <a:xfrm>
          <a:off x="1540109" y="2593851"/>
          <a:ext cx="1224326" cy="1224326"/>
        </a:xfrm>
        <a:prstGeom prst="ellipse">
          <a:avLst/>
        </a:prstGeom>
        <a:noFill/>
        <a:ln w="920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rPr>
            <a:t>66.5 m </a:t>
          </a:r>
          <a:r>
            <a:rPr lang="en-GB" sz="1200" kern="1200" dirty="0">
              <a:solidFill>
                <a:schemeClr val="tx1"/>
              </a:solidFill>
            </a:rPr>
            <a:t>Dam</a:t>
          </a:r>
        </a:p>
      </dsp:txBody>
      <dsp:txXfrm>
        <a:off x="1719407" y="2773149"/>
        <a:ext cx="865730" cy="865730"/>
      </dsp:txXfrm>
    </dsp:sp>
    <dsp:sp modelId="{885C932A-740F-42B4-A933-532AB1672EBE}">
      <dsp:nvSpPr>
        <dsp:cNvPr id="0" name=""/>
        <dsp:cNvSpPr/>
      </dsp:nvSpPr>
      <dsp:spPr>
        <a:xfrm rot="16971444">
          <a:off x="2191640" y="2111040"/>
          <a:ext cx="326800"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chemeClr val="tx1"/>
            </a:solidFill>
          </a:endParaRPr>
        </a:p>
      </dsp:txBody>
      <dsp:txXfrm>
        <a:off x="2229752" y="2241473"/>
        <a:ext cx="228760" cy="247926"/>
      </dsp:txXfrm>
    </dsp:sp>
    <dsp:sp modelId="{A195508C-63BF-4EA4-BAB9-189CDCF3B4F6}">
      <dsp:nvSpPr>
        <dsp:cNvPr id="0" name=""/>
        <dsp:cNvSpPr/>
      </dsp:nvSpPr>
      <dsp:spPr>
        <a:xfrm>
          <a:off x="1949762" y="799078"/>
          <a:ext cx="1224326" cy="1224326"/>
        </a:xfrm>
        <a:prstGeom prst="flowChartConnector">
          <a:avLst/>
        </a:prstGeom>
        <a:noFill/>
        <a:ln w="920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prstClr val="black"/>
              </a:solidFill>
              <a:latin typeface="Calibri"/>
              <a:ea typeface="+mn-ea"/>
              <a:cs typeface="+mn-cs"/>
            </a:rPr>
            <a:t>201 </a:t>
          </a:r>
          <a:r>
            <a:rPr lang="en-GB" sz="1600" b="1" kern="1200" dirty="0" err="1">
              <a:solidFill>
                <a:prstClr val="black"/>
              </a:solidFill>
              <a:latin typeface="Calibri"/>
              <a:ea typeface="+mn-ea"/>
              <a:cs typeface="+mn-cs"/>
            </a:rPr>
            <a:t>cms</a:t>
          </a:r>
          <a:endParaRPr lang="en-GB" sz="1600" b="1" kern="1200" dirty="0">
            <a:solidFill>
              <a:prstClr val="black"/>
            </a:solidFill>
            <a:latin typeface="Calibri"/>
            <a:ea typeface="+mn-ea"/>
            <a:cs typeface="+mn-cs"/>
          </a:endParaRPr>
        </a:p>
        <a:p>
          <a:pPr lvl="0" algn="ctr" defTabSz="711200">
            <a:lnSpc>
              <a:spcPct val="90000"/>
            </a:lnSpc>
            <a:spcBef>
              <a:spcPct val="0"/>
            </a:spcBef>
            <a:spcAft>
              <a:spcPct val="35000"/>
            </a:spcAft>
          </a:pPr>
          <a:r>
            <a:rPr lang="en-GB" sz="1200" kern="1200" dirty="0">
              <a:solidFill>
                <a:prstClr val="black"/>
              </a:solidFill>
              <a:latin typeface="Calibri"/>
              <a:ea typeface="+mn-ea"/>
              <a:cs typeface="+mn-cs"/>
            </a:rPr>
            <a:t>Design Flow</a:t>
          </a:r>
        </a:p>
      </dsp:txBody>
      <dsp:txXfrm>
        <a:off x="2129060" y="978376"/>
        <a:ext cx="865730" cy="865730"/>
      </dsp:txXfrm>
    </dsp:sp>
    <dsp:sp modelId="{F6529257-5736-4591-870E-2C17C421F67F}">
      <dsp:nvSpPr>
        <dsp:cNvPr id="0" name=""/>
        <dsp:cNvSpPr/>
      </dsp:nvSpPr>
      <dsp:spPr>
        <a:xfrm rot="20057160">
          <a:off x="3219503" y="809281"/>
          <a:ext cx="326794" cy="413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3224357" y="913191"/>
        <a:ext cx="228756" cy="2479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7144BBD-B31C-43C8-A713-FD5AA68DE290}" type="datetimeFigureOut">
              <a:rPr lang="en-JM" smtClean="0"/>
              <a:pPr/>
              <a:t>25/8/2020</a:t>
            </a:fld>
            <a:endParaRPr lang="en-JM"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JM"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2C66A1-8B3B-4F3D-981F-5FDC903655D2}" type="slidenum">
              <a:rPr lang="en-JM" smtClean="0"/>
              <a:pPr/>
              <a:t>‹#›</a:t>
            </a:fld>
            <a:endParaRPr lang="en-JM" dirty="0"/>
          </a:p>
        </p:txBody>
      </p:sp>
    </p:spTree>
    <p:extLst>
      <p:ext uri="{BB962C8B-B14F-4D97-AF65-F5344CB8AC3E}">
        <p14:creationId xmlns:p14="http://schemas.microsoft.com/office/powerpoint/2010/main" val="91539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42850E5-6C1C-4965-AC6C-85B77EEB9833}" type="datetimeFigureOut">
              <a:rPr lang="en-JM" smtClean="0"/>
              <a:pPr/>
              <a:t>25/8/2020</a:t>
            </a:fld>
            <a:endParaRPr lang="en-JM"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JM"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JM"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EB8697-BA6E-479C-A934-871A5F93C57C}" type="slidenum">
              <a:rPr lang="en-JM" smtClean="0"/>
              <a:pPr/>
              <a:t>‹#›</a:t>
            </a:fld>
            <a:endParaRPr lang="en-JM" dirty="0"/>
          </a:p>
        </p:txBody>
      </p:sp>
    </p:spTree>
    <p:extLst>
      <p:ext uri="{BB962C8B-B14F-4D97-AF65-F5344CB8AC3E}">
        <p14:creationId xmlns:p14="http://schemas.microsoft.com/office/powerpoint/2010/main" val="395749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B8697-BA6E-479C-A934-871A5F93C57C}" type="slidenum">
              <a:rPr lang="en-JM" smtClean="0"/>
              <a:pPr/>
              <a:t>1</a:t>
            </a:fld>
            <a:endParaRPr lang="en-JM" dirty="0"/>
          </a:p>
        </p:txBody>
      </p:sp>
    </p:spTree>
    <p:extLst>
      <p:ext uri="{BB962C8B-B14F-4D97-AF65-F5344CB8AC3E}">
        <p14:creationId xmlns:p14="http://schemas.microsoft.com/office/powerpoint/2010/main" val="39949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03225" y="369888"/>
            <a:ext cx="6475413" cy="4484687"/>
          </a:xfrm>
          <a:prstGeom prst="rect">
            <a:avLst/>
          </a:prstGeom>
        </p:spPr>
      </p:sp>
      <p:sp>
        <p:nvSpPr>
          <p:cNvPr id="3" name="슬라이드 노트 개체 틀 2"/>
          <p:cNvSpPr>
            <a:spLocks noGrp="1"/>
          </p:cNvSpPr>
          <p:nvPr>
            <p:ph type="body" idx="1"/>
          </p:nvPr>
        </p:nvSpPr>
        <p:spPr>
          <a:xfrm>
            <a:off x="674576" y="5125274"/>
            <a:ext cx="5396599" cy="4855522"/>
          </a:xfrm>
          <a:prstGeom prst="rect">
            <a:avLst/>
          </a:prstGeom>
        </p:spPr>
        <p:txBody>
          <a:bodyPr>
            <a:normAutofit/>
          </a:bodyPr>
          <a:lstStyle/>
          <a:p>
            <a:pPr>
              <a:lnSpc>
                <a:spcPct val="150000"/>
              </a:lnSpc>
            </a:pPr>
            <a:endParaRPr lang="en-US" altLang="ko-KR" sz="1400" b="1" dirty="0"/>
          </a:p>
        </p:txBody>
      </p:sp>
    </p:spTree>
    <p:extLst>
      <p:ext uri="{BB962C8B-B14F-4D97-AF65-F5344CB8AC3E}">
        <p14:creationId xmlns:p14="http://schemas.microsoft.com/office/powerpoint/2010/main" val="146255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B8697-BA6E-479C-A934-871A5F93C57C}" type="slidenum">
              <a:rPr lang="en-JM" smtClean="0"/>
              <a:pPr/>
              <a:t>7</a:t>
            </a:fld>
            <a:endParaRPr lang="en-JM" dirty="0"/>
          </a:p>
        </p:txBody>
      </p:sp>
    </p:spTree>
    <p:extLst>
      <p:ext uri="{BB962C8B-B14F-4D97-AF65-F5344CB8AC3E}">
        <p14:creationId xmlns:p14="http://schemas.microsoft.com/office/powerpoint/2010/main" val="118462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B8697-BA6E-479C-A934-871A5F93C57C}" type="slidenum">
              <a:rPr lang="en-JM" smtClean="0"/>
              <a:pPr/>
              <a:t>8</a:t>
            </a:fld>
            <a:endParaRPr lang="en-JM" dirty="0"/>
          </a:p>
        </p:txBody>
      </p:sp>
    </p:spTree>
    <p:extLst>
      <p:ext uri="{BB962C8B-B14F-4D97-AF65-F5344CB8AC3E}">
        <p14:creationId xmlns:p14="http://schemas.microsoft.com/office/powerpoint/2010/main" val="91525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B8697-BA6E-479C-A934-871A5F93C57C}" type="slidenum">
              <a:rPr lang="en-JM" smtClean="0"/>
              <a:pPr/>
              <a:t>9</a:t>
            </a:fld>
            <a:endParaRPr lang="en-JM" dirty="0"/>
          </a:p>
        </p:txBody>
      </p:sp>
    </p:spTree>
    <p:extLst>
      <p:ext uri="{BB962C8B-B14F-4D97-AF65-F5344CB8AC3E}">
        <p14:creationId xmlns:p14="http://schemas.microsoft.com/office/powerpoint/2010/main" val="176190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B8697-BA6E-479C-A934-871A5F93C57C}" type="slidenum">
              <a:rPr lang="en-JM" smtClean="0"/>
              <a:pPr/>
              <a:t>13</a:t>
            </a:fld>
            <a:endParaRPr lang="en-JM" dirty="0"/>
          </a:p>
        </p:txBody>
      </p:sp>
    </p:spTree>
    <p:extLst>
      <p:ext uri="{BB962C8B-B14F-4D97-AF65-F5344CB8AC3E}">
        <p14:creationId xmlns:p14="http://schemas.microsoft.com/office/powerpoint/2010/main" val="149866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B8697-BA6E-479C-A934-871A5F93C57C}" type="slidenum">
              <a:rPr lang="en-JM" smtClean="0"/>
              <a:pPr/>
              <a:t>18</a:t>
            </a:fld>
            <a:endParaRPr lang="en-JM" dirty="0"/>
          </a:p>
        </p:txBody>
      </p:sp>
    </p:spTree>
    <p:extLst>
      <p:ext uri="{BB962C8B-B14F-4D97-AF65-F5344CB8AC3E}">
        <p14:creationId xmlns:p14="http://schemas.microsoft.com/office/powerpoint/2010/main" val="1690017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412750" y="609600"/>
            <a:ext cx="8420100" cy="2209800"/>
          </a:xfrm>
        </p:spPr>
        <p:txBody>
          <a:bodyPr/>
          <a:lstStyle/>
          <a:p>
            <a:r>
              <a:rPr lang="en-US"/>
              <a:t>Click to edit Master title style</a:t>
            </a:r>
            <a:endParaRPr lang="en-JM"/>
          </a:p>
        </p:txBody>
      </p:sp>
      <p:sp>
        <p:nvSpPr>
          <p:cNvPr id="3" name="Subtitle 2"/>
          <p:cNvSpPr>
            <a:spLocks noGrp="1"/>
          </p:cNvSpPr>
          <p:nvPr>
            <p:ph type="subTitle" idx="1"/>
          </p:nvPr>
        </p:nvSpPr>
        <p:spPr>
          <a:xfrm>
            <a:off x="412750" y="2895600"/>
            <a:ext cx="6934200" cy="990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19" name="Picture Placeholder 18"/>
          <p:cNvSpPr>
            <a:spLocks noGrp="1"/>
          </p:cNvSpPr>
          <p:nvPr>
            <p:ph type="pic" sz="quarter" idx="13"/>
          </p:nvPr>
        </p:nvSpPr>
        <p:spPr>
          <a:xfrm>
            <a:off x="577850" y="2057400"/>
            <a:ext cx="2641600" cy="3200400"/>
          </a:xfrm>
          <a:ln w="57150" cap="sq">
            <a:solidFill>
              <a:schemeClr val="bg1"/>
            </a:solidFill>
            <a:miter lim="800000"/>
          </a:ln>
          <a:effectLst>
            <a:outerShdw blurRad="50800" dist="38100" dir="2700000" sx="99000" sy="99000" algn="tl" rotWithShape="0">
              <a:prstClr val="black">
                <a:alpha val="40000"/>
              </a:prstClr>
            </a:outerShdw>
          </a:effectLst>
        </p:spPr>
        <p:txBody>
          <a:bodyPr>
            <a:normAutofit/>
          </a:bodyPr>
          <a:lstStyle>
            <a:lvl1pPr marL="0" indent="0">
              <a:buFontTx/>
              <a:buNone/>
              <a:defRPr sz="1600">
                <a:solidFill>
                  <a:schemeClr val="tx1">
                    <a:lumMod val="75000"/>
                    <a:lumOff val="25000"/>
                  </a:schemeClr>
                </a:solidFill>
              </a:defRPr>
            </a:lvl1pPr>
          </a:lstStyle>
          <a:p>
            <a:endParaRPr lang="en-JM" dirty="0"/>
          </a:p>
        </p:txBody>
      </p:sp>
      <p:sp>
        <p:nvSpPr>
          <p:cNvPr id="21" name="Picture Placeholder 20"/>
          <p:cNvSpPr>
            <a:spLocks noGrp="1"/>
          </p:cNvSpPr>
          <p:nvPr>
            <p:ph type="pic" sz="quarter" idx="14"/>
          </p:nvPr>
        </p:nvSpPr>
        <p:spPr>
          <a:xfrm>
            <a:off x="3549650" y="2057400"/>
            <a:ext cx="2641600" cy="3200400"/>
          </a:xfrm>
          <a:ln w="57150" cap="sq">
            <a:solidFill>
              <a:schemeClr val="bg1"/>
            </a:solidFill>
            <a:miter lim="800000"/>
          </a:ln>
          <a:effectLst>
            <a:outerShdw blurRad="50800" dist="38100" dir="2700000" sx="99000" sy="99000" algn="tl" rotWithShape="0">
              <a:prstClr val="black">
                <a:alpha val="40000"/>
              </a:prstClr>
            </a:outerShdw>
          </a:effectLst>
        </p:spPr>
        <p:txBody>
          <a:bodyPr>
            <a:normAutofit/>
          </a:bodyPr>
          <a:lstStyle>
            <a:lvl1pPr marL="0" indent="0">
              <a:buFontTx/>
              <a:buNone/>
              <a:defRPr sz="1600">
                <a:solidFill>
                  <a:schemeClr val="tx1">
                    <a:lumMod val="75000"/>
                    <a:lumOff val="25000"/>
                  </a:schemeClr>
                </a:solidFill>
              </a:defRPr>
            </a:lvl1pPr>
          </a:lstStyle>
          <a:p>
            <a:endParaRPr lang="en-JM" dirty="0"/>
          </a:p>
        </p:txBody>
      </p:sp>
      <p:sp>
        <p:nvSpPr>
          <p:cNvPr id="23" name="Picture Placeholder 18"/>
          <p:cNvSpPr>
            <a:spLocks noGrp="1"/>
          </p:cNvSpPr>
          <p:nvPr>
            <p:ph type="pic" sz="quarter" idx="16"/>
          </p:nvPr>
        </p:nvSpPr>
        <p:spPr>
          <a:xfrm>
            <a:off x="6521450" y="2057400"/>
            <a:ext cx="2641600" cy="3200400"/>
          </a:xfrm>
          <a:ln w="57150" cap="sq">
            <a:solidFill>
              <a:schemeClr val="bg1"/>
            </a:solidFill>
            <a:miter lim="800000"/>
          </a:ln>
          <a:effectLst>
            <a:outerShdw blurRad="50800" dist="38100" dir="2700000" sx="99000" sy="99000" algn="tl" rotWithShape="0">
              <a:prstClr val="black">
                <a:alpha val="40000"/>
              </a:prstClr>
            </a:outerShdw>
          </a:effectLst>
        </p:spPr>
        <p:txBody>
          <a:bodyPr>
            <a:normAutofit/>
          </a:bodyPr>
          <a:lstStyle>
            <a:lvl1pPr marL="0" indent="0">
              <a:buFontTx/>
              <a:buNone/>
              <a:defRPr sz="1600">
                <a:solidFill>
                  <a:schemeClr val="tx1">
                    <a:lumMod val="75000"/>
                    <a:lumOff val="25000"/>
                  </a:schemeClr>
                </a:solidFill>
              </a:defRPr>
            </a:lvl1pPr>
          </a:lstStyle>
          <a:p>
            <a:endParaRPr lang="en-JM" dirty="0"/>
          </a:p>
        </p:txBody>
      </p:sp>
      <p:sp>
        <p:nvSpPr>
          <p:cNvPr id="26" name="Text Placeholder 24"/>
          <p:cNvSpPr>
            <a:spLocks noGrp="1"/>
          </p:cNvSpPr>
          <p:nvPr>
            <p:ph type="body" sz="quarter" idx="18"/>
          </p:nvPr>
        </p:nvSpPr>
        <p:spPr>
          <a:xfrm>
            <a:off x="660400" y="5257800"/>
            <a:ext cx="2476500" cy="304800"/>
          </a:xfrm>
        </p:spPr>
        <p:txBody>
          <a:bodyPr>
            <a:noAutofit/>
          </a:bodyPr>
          <a:lstStyle>
            <a:lvl1pPr algn="ctr">
              <a:buNone/>
              <a:defRPr sz="1600" b="1">
                <a:solidFill>
                  <a:schemeClr val="tx1">
                    <a:lumMod val="75000"/>
                    <a:lumOff val="25000"/>
                  </a:schemeClr>
                </a:solidFill>
                <a:latin typeface="PT Sans Narrow" pitchFamily="34" charset="0"/>
              </a:defRPr>
            </a:lvl1pPr>
          </a:lstStyle>
          <a:p>
            <a:pPr lvl="0"/>
            <a:endParaRPr lang="en-JM" dirty="0"/>
          </a:p>
        </p:txBody>
      </p:sp>
      <p:sp>
        <p:nvSpPr>
          <p:cNvPr id="30" name="Text Placeholder 24"/>
          <p:cNvSpPr>
            <a:spLocks noGrp="1"/>
          </p:cNvSpPr>
          <p:nvPr>
            <p:ph type="body" sz="quarter" idx="19"/>
          </p:nvPr>
        </p:nvSpPr>
        <p:spPr>
          <a:xfrm>
            <a:off x="3632200" y="5257800"/>
            <a:ext cx="2476500" cy="304800"/>
          </a:xfrm>
        </p:spPr>
        <p:txBody>
          <a:bodyPr>
            <a:noAutofit/>
          </a:bodyPr>
          <a:lstStyle>
            <a:lvl1pPr algn="ctr">
              <a:buNone/>
              <a:defRPr sz="1600" b="1">
                <a:solidFill>
                  <a:schemeClr val="tx1">
                    <a:lumMod val="75000"/>
                    <a:lumOff val="25000"/>
                  </a:schemeClr>
                </a:solidFill>
                <a:latin typeface="PT Sans Narrow" pitchFamily="34" charset="0"/>
              </a:defRPr>
            </a:lvl1pPr>
          </a:lstStyle>
          <a:p>
            <a:pPr lvl="0"/>
            <a:endParaRPr lang="en-JM" dirty="0"/>
          </a:p>
        </p:txBody>
      </p:sp>
      <p:sp>
        <p:nvSpPr>
          <p:cNvPr id="31" name="Text Placeholder 24"/>
          <p:cNvSpPr>
            <a:spLocks noGrp="1"/>
          </p:cNvSpPr>
          <p:nvPr>
            <p:ph type="body" sz="quarter" idx="20"/>
          </p:nvPr>
        </p:nvSpPr>
        <p:spPr>
          <a:xfrm>
            <a:off x="6604000" y="5257800"/>
            <a:ext cx="2476500" cy="304800"/>
          </a:xfrm>
        </p:spPr>
        <p:txBody>
          <a:bodyPr>
            <a:noAutofit/>
          </a:bodyPr>
          <a:lstStyle>
            <a:lvl1pPr algn="ctr">
              <a:buNone/>
              <a:defRPr sz="1600" b="1">
                <a:solidFill>
                  <a:schemeClr val="tx1">
                    <a:lumMod val="75000"/>
                    <a:lumOff val="25000"/>
                  </a:schemeClr>
                </a:solidFill>
                <a:latin typeface="PT Sans Narrow" pitchFamily="34" charset="0"/>
              </a:defRPr>
            </a:lvl1pPr>
          </a:lstStyle>
          <a:p>
            <a:pPr lvl="0"/>
            <a:endParaRPr lang="en-JM" dirty="0"/>
          </a:p>
        </p:txBody>
      </p:sp>
      <p:sp>
        <p:nvSpPr>
          <p:cNvPr id="33" name="Date Placeholder 32"/>
          <p:cNvSpPr>
            <a:spLocks noGrp="1"/>
          </p:cNvSpPr>
          <p:nvPr>
            <p:ph type="dt" sz="half" idx="21"/>
          </p:nvPr>
        </p:nvSpPr>
        <p:spPr/>
        <p:txBody>
          <a:bodyPr/>
          <a:lstStyle/>
          <a:p>
            <a:endParaRPr lang="en-JM" dirty="0"/>
          </a:p>
        </p:txBody>
      </p:sp>
      <p:sp>
        <p:nvSpPr>
          <p:cNvPr id="35" name="Footer Placeholder 34"/>
          <p:cNvSpPr>
            <a:spLocks noGrp="1"/>
          </p:cNvSpPr>
          <p:nvPr>
            <p:ph type="ftr" sz="quarter" idx="23"/>
          </p:nvPr>
        </p:nvSpPr>
        <p:spPr/>
        <p:txBody>
          <a:bodyPr/>
          <a:lstStyle/>
          <a:p>
            <a:r>
              <a:rPr lang="en-US" dirty="0"/>
              <a:t>Mira Power Limited - KOSEP Subsidiary</a:t>
            </a:r>
            <a:endParaRPr lang="en-JM" b="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Click to edit Master title style</a:t>
            </a:r>
            <a:endParaRPr lang="en-JM"/>
          </a:p>
        </p:txBody>
      </p:sp>
      <p:sp>
        <p:nvSpPr>
          <p:cNvPr id="18" name="Date Placeholder 17"/>
          <p:cNvSpPr>
            <a:spLocks noGrp="1"/>
          </p:cNvSpPr>
          <p:nvPr>
            <p:ph type="dt" sz="half" idx="10"/>
          </p:nvPr>
        </p:nvSpPr>
        <p:spPr/>
        <p:txBody>
          <a:bodyPr/>
          <a:lstStyle/>
          <a:p>
            <a:endParaRPr lang="en-JM" dirty="0"/>
          </a:p>
        </p:txBody>
      </p:sp>
      <p:sp>
        <p:nvSpPr>
          <p:cNvPr id="20" name="Footer Placeholder 19"/>
          <p:cNvSpPr>
            <a:spLocks noGrp="1"/>
          </p:cNvSpPr>
          <p:nvPr>
            <p:ph type="ftr" sz="quarter" idx="12"/>
          </p:nvPr>
        </p:nvSpPr>
        <p:spPr/>
        <p:txBody>
          <a:bodyPr/>
          <a:lstStyle/>
          <a:p>
            <a:r>
              <a:rPr lang="en-US" dirty="0"/>
              <a:t>Mira Power Limited - KOSEP Subsidiary</a:t>
            </a:r>
            <a:endParaRPr lang="en-JM" b="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2806700" y="2667000"/>
            <a:ext cx="5283200" cy="762000"/>
          </a:xfrm>
        </p:spPr>
        <p:txBody>
          <a:bodyPr>
            <a:normAutofit/>
          </a:bodyPr>
          <a:lstStyle>
            <a:lvl1pPr>
              <a:buNone/>
              <a:defRPr sz="4400">
                <a:solidFill>
                  <a:schemeClr val="tx1">
                    <a:lumMod val="85000"/>
                    <a:lumOff val="15000"/>
                  </a:schemeClr>
                </a:solidFill>
                <a:latin typeface="PT Sans Narrow" pitchFamily="34" charset="0"/>
              </a:defRPr>
            </a:lvl1pPr>
          </a:lstStyle>
          <a:p>
            <a:pPr lvl="0"/>
            <a:endParaRPr lang="en-JM" dirty="0"/>
          </a:p>
        </p:txBody>
      </p:sp>
      <p:sp>
        <p:nvSpPr>
          <p:cNvPr id="8" name="Text Placeholder 9"/>
          <p:cNvSpPr>
            <a:spLocks noGrp="1"/>
          </p:cNvSpPr>
          <p:nvPr>
            <p:ph type="body" sz="quarter" idx="14"/>
          </p:nvPr>
        </p:nvSpPr>
        <p:spPr>
          <a:xfrm>
            <a:off x="2806700" y="3276600"/>
            <a:ext cx="5283200" cy="533400"/>
          </a:xfrm>
        </p:spPr>
        <p:txBody>
          <a:bodyPr>
            <a:normAutofit/>
          </a:bodyPr>
          <a:lstStyle>
            <a:lvl1pPr>
              <a:buNone/>
              <a:defRPr sz="2400">
                <a:solidFill>
                  <a:schemeClr val="tx1">
                    <a:lumMod val="85000"/>
                    <a:lumOff val="15000"/>
                  </a:schemeClr>
                </a:solidFill>
                <a:latin typeface="PT Sans Narrow" pitchFamily="34" charset="0"/>
              </a:defRPr>
            </a:lvl1pPr>
          </a:lstStyle>
          <a:p>
            <a:pPr lvl="0"/>
            <a:endParaRPr lang="en-JM" dirty="0"/>
          </a:p>
        </p:txBody>
      </p:sp>
      <p:sp>
        <p:nvSpPr>
          <p:cNvPr id="3" name="Content Placeholder 2"/>
          <p:cNvSpPr>
            <a:spLocks noGrp="1"/>
          </p:cNvSpPr>
          <p:nvPr>
            <p:ph sz="quarter" idx="15"/>
          </p:nvPr>
        </p:nvSpPr>
        <p:spPr>
          <a:xfrm>
            <a:off x="1403350" y="2667000"/>
            <a:ext cx="1238250" cy="1143000"/>
          </a:xfrm>
          <a:prstGeom prst="ellipse">
            <a:avLst/>
          </a:prstGeom>
          <a:solidFill>
            <a:srgbClr val="00B0F0"/>
          </a:solidFill>
        </p:spPr>
        <p:txBody>
          <a:bodyPr anchor="ctr"/>
          <a:lstStyle>
            <a:lvl1pPr marL="0" indent="0" algn="ctr">
              <a:buFontTx/>
              <a:buNone/>
              <a:defRPr>
                <a:latin typeface="PT Sans Narrow" pitchFamily="34" charset="0"/>
              </a:defRPr>
            </a:lvl1pPr>
          </a:lstStyle>
          <a:p>
            <a:pPr lvl="0"/>
            <a:endParaRPr lang="en-JM" dirty="0"/>
          </a:p>
        </p:txBody>
      </p:sp>
      <p:sp>
        <p:nvSpPr>
          <p:cNvPr id="9" name="Footer Placeholder 13"/>
          <p:cNvSpPr>
            <a:spLocks noGrp="1"/>
          </p:cNvSpPr>
          <p:nvPr>
            <p:ph type="ftr" sz="quarter" idx="3"/>
          </p:nvPr>
        </p:nvSpPr>
        <p:spPr>
          <a:xfrm>
            <a:off x="495300" y="6340486"/>
            <a:ext cx="3879850" cy="365125"/>
          </a:xfrm>
          <a:prstGeom prst="rect">
            <a:avLst/>
          </a:prstGeom>
        </p:spPr>
        <p:txBody>
          <a:bodyPr vert="horz" lIns="91440" tIns="45720" rIns="91440" bIns="45720" rtlCol="0" anchor="ctr"/>
          <a:lstStyle>
            <a:lvl1pPr algn="l">
              <a:defRPr sz="1400" b="1">
                <a:solidFill>
                  <a:schemeClr val="bg1">
                    <a:lumMod val="95000"/>
                  </a:schemeClr>
                </a:solidFill>
                <a:latin typeface="PT Sans Narrow" pitchFamily="34" charset="0"/>
              </a:defRPr>
            </a:lvl1pPr>
          </a:lstStyle>
          <a:p>
            <a:r>
              <a:rPr lang="en-US" dirty="0"/>
              <a:t>Mira Power Limited - KOSEP Subsidiary</a:t>
            </a:r>
            <a:endParaRPr lang="en-JM" b="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22" name="Date Placeholder 21"/>
          <p:cNvSpPr>
            <a:spLocks noGrp="1"/>
          </p:cNvSpPr>
          <p:nvPr>
            <p:ph type="dt" sz="half" idx="10"/>
          </p:nvPr>
        </p:nvSpPr>
        <p:spPr/>
        <p:txBody>
          <a:bodyPr/>
          <a:lstStyle/>
          <a:p>
            <a:endParaRPr lang="en-JM" dirty="0"/>
          </a:p>
        </p:txBody>
      </p:sp>
      <p:sp>
        <p:nvSpPr>
          <p:cNvPr id="24" name="Footer Placeholder 23"/>
          <p:cNvSpPr>
            <a:spLocks noGrp="1"/>
          </p:cNvSpPr>
          <p:nvPr>
            <p:ph type="ftr" sz="quarter" idx="12"/>
          </p:nvPr>
        </p:nvSpPr>
        <p:spPr/>
        <p:txBody>
          <a:bodyPr/>
          <a:lstStyle/>
          <a:p>
            <a:r>
              <a:rPr lang="en-US" dirty="0"/>
              <a:t>Mira Power Limited - KOSEP Subsidiary</a:t>
            </a:r>
            <a:endParaRPr lang="en-JM" b="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Mira Power Limited - KOSEP Subsidiary</a:t>
            </a:r>
          </a:p>
        </p:txBody>
      </p:sp>
      <p:sp>
        <p:nvSpPr>
          <p:cNvPr id="6" name="Slide Number Placeholder 5"/>
          <p:cNvSpPr>
            <a:spLocks noGrp="1"/>
          </p:cNvSpPr>
          <p:nvPr>
            <p:ph type="sldNum" sz="quarter" idx="12"/>
          </p:nvPr>
        </p:nvSpPr>
        <p:spPr/>
        <p:txBody>
          <a:bodyPr/>
          <a:lstStyle/>
          <a:p>
            <a:fld id="{6AD1C0A3-B66B-4E83-A36C-BACD575981D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81157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JM" dirty="0"/>
          </a:p>
        </p:txBody>
      </p:sp>
      <p:sp>
        <p:nvSpPr>
          <p:cNvPr id="5" name="Footer Placeholder 4"/>
          <p:cNvSpPr>
            <a:spLocks noGrp="1"/>
          </p:cNvSpPr>
          <p:nvPr>
            <p:ph type="ftr" sz="quarter" idx="11"/>
          </p:nvPr>
        </p:nvSpPr>
        <p:spPr/>
        <p:txBody>
          <a:bodyPr/>
          <a:lstStyle/>
          <a:p>
            <a:r>
              <a:rPr lang="en-US"/>
              <a:t>Mira Power Limited - KOSEP Subsidiary</a:t>
            </a:r>
            <a:endParaRPr lang="en-JM" b="0" dirty="0"/>
          </a:p>
        </p:txBody>
      </p:sp>
      <p:sp>
        <p:nvSpPr>
          <p:cNvPr id="6" name="Slide Number Placeholder 5"/>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42058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383870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JM" dirty="0"/>
          </a:p>
        </p:txBody>
      </p:sp>
      <p:sp>
        <p:nvSpPr>
          <p:cNvPr id="6" name="Footer Placeholder 5"/>
          <p:cNvSpPr>
            <a:spLocks noGrp="1"/>
          </p:cNvSpPr>
          <p:nvPr>
            <p:ph type="ftr" sz="quarter" idx="11"/>
          </p:nvPr>
        </p:nvSpPr>
        <p:spPr/>
        <p:txBody>
          <a:bodyPr/>
          <a:lstStyle/>
          <a:p>
            <a:r>
              <a:rPr lang="en-US"/>
              <a:t>Mira Power Limited - KOSEP Subsidiary</a:t>
            </a:r>
            <a:endParaRPr lang="en-JM" b="0" dirty="0"/>
          </a:p>
        </p:txBody>
      </p:sp>
      <p:sp>
        <p:nvSpPr>
          <p:cNvPr id="7" name="Slide Number Placeholder 6"/>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1050876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JM" dirty="0"/>
          </a:p>
        </p:txBody>
      </p:sp>
      <p:sp>
        <p:nvSpPr>
          <p:cNvPr id="8" name="Footer Placeholder 7"/>
          <p:cNvSpPr>
            <a:spLocks noGrp="1"/>
          </p:cNvSpPr>
          <p:nvPr>
            <p:ph type="ftr" sz="quarter" idx="11"/>
          </p:nvPr>
        </p:nvSpPr>
        <p:spPr/>
        <p:txBody>
          <a:bodyPr/>
          <a:lstStyle/>
          <a:p>
            <a:r>
              <a:rPr lang="en-US"/>
              <a:t>Mira Power Limited - KOSEP Subsidiary</a:t>
            </a:r>
            <a:endParaRPr lang="en-JM" b="0" dirty="0"/>
          </a:p>
        </p:txBody>
      </p:sp>
      <p:sp>
        <p:nvSpPr>
          <p:cNvPr id="9" name="Slide Number Placeholder 8"/>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3932575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JM" dirty="0"/>
          </a:p>
        </p:txBody>
      </p:sp>
      <p:sp>
        <p:nvSpPr>
          <p:cNvPr id="4" name="Footer Placeholder 3"/>
          <p:cNvSpPr>
            <a:spLocks noGrp="1"/>
          </p:cNvSpPr>
          <p:nvPr>
            <p:ph type="ftr" sz="quarter" idx="11"/>
          </p:nvPr>
        </p:nvSpPr>
        <p:spPr/>
        <p:txBody>
          <a:bodyPr/>
          <a:lstStyle/>
          <a:p>
            <a:r>
              <a:rPr lang="en-US"/>
              <a:t>Mira Power Limited - KOSEP Subsidiary</a:t>
            </a:r>
            <a:endParaRPr lang="en-JM" b="0" dirty="0"/>
          </a:p>
        </p:txBody>
      </p:sp>
      <p:sp>
        <p:nvSpPr>
          <p:cNvPr id="5" name="Slide Number Placeholder 4"/>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226369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21" name="Date Placeholder 20"/>
          <p:cNvSpPr>
            <a:spLocks noGrp="1"/>
          </p:cNvSpPr>
          <p:nvPr>
            <p:ph type="dt" sz="half" idx="10"/>
          </p:nvPr>
        </p:nvSpPr>
        <p:spPr/>
        <p:txBody>
          <a:bodyPr/>
          <a:lstStyle/>
          <a:p>
            <a:endParaRPr lang="en-JM" dirty="0"/>
          </a:p>
        </p:txBody>
      </p:sp>
      <p:sp>
        <p:nvSpPr>
          <p:cNvPr id="23" name="Footer Placeholder 22"/>
          <p:cNvSpPr>
            <a:spLocks noGrp="1"/>
          </p:cNvSpPr>
          <p:nvPr>
            <p:ph type="ftr" sz="quarter" idx="12"/>
          </p:nvPr>
        </p:nvSpPr>
        <p:spPr/>
        <p:txBody>
          <a:bodyPr/>
          <a:lstStyle/>
          <a:p>
            <a:r>
              <a:rPr lang="en-US" dirty="0"/>
              <a:t>Mira Power Limited - KOSEP Subsidiary</a:t>
            </a:r>
            <a:endParaRPr lang="en-JM" b="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JM" dirty="0"/>
          </a:p>
        </p:txBody>
      </p:sp>
      <p:sp>
        <p:nvSpPr>
          <p:cNvPr id="3" name="Footer Placeholder 2"/>
          <p:cNvSpPr>
            <a:spLocks noGrp="1"/>
          </p:cNvSpPr>
          <p:nvPr>
            <p:ph type="ftr" sz="quarter" idx="11"/>
          </p:nvPr>
        </p:nvSpPr>
        <p:spPr/>
        <p:txBody>
          <a:bodyPr/>
          <a:lstStyle/>
          <a:p>
            <a:r>
              <a:rPr lang="en-US"/>
              <a:t>Mira Power Limited - KOSEP Subsidiary</a:t>
            </a:r>
            <a:endParaRPr lang="en-JM" b="0" dirty="0"/>
          </a:p>
        </p:txBody>
      </p:sp>
      <p:sp>
        <p:nvSpPr>
          <p:cNvPr id="4" name="Slide Number Placeholder 3"/>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1379995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JM" dirty="0"/>
          </a:p>
        </p:txBody>
      </p:sp>
      <p:sp>
        <p:nvSpPr>
          <p:cNvPr id="6" name="Footer Placeholder 5"/>
          <p:cNvSpPr>
            <a:spLocks noGrp="1"/>
          </p:cNvSpPr>
          <p:nvPr>
            <p:ph type="ftr" sz="quarter" idx="11"/>
          </p:nvPr>
        </p:nvSpPr>
        <p:spPr/>
        <p:txBody>
          <a:bodyPr/>
          <a:lstStyle/>
          <a:p>
            <a:r>
              <a:rPr lang="en-US"/>
              <a:t>Mira Power Limited - KOSEP Subsidiary</a:t>
            </a:r>
            <a:endParaRPr lang="en-JM" b="0" dirty="0"/>
          </a:p>
        </p:txBody>
      </p:sp>
      <p:sp>
        <p:nvSpPr>
          <p:cNvPr id="7" name="Slide Number Placeholder 6"/>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1676043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JM" dirty="0"/>
          </a:p>
        </p:txBody>
      </p:sp>
      <p:sp>
        <p:nvSpPr>
          <p:cNvPr id="6" name="Footer Placeholder 5"/>
          <p:cNvSpPr>
            <a:spLocks noGrp="1"/>
          </p:cNvSpPr>
          <p:nvPr>
            <p:ph type="ftr" sz="quarter" idx="11"/>
          </p:nvPr>
        </p:nvSpPr>
        <p:spPr/>
        <p:txBody>
          <a:bodyPr/>
          <a:lstStyle/>
          <a:p>
            <a:r>
              <a:rPr lang="en-US"/>
              <a:t>Mira Power Limited - KOSEP Subsidiary</a:t>
            </a:r>
            <a:endParaRPr lang="en-JM" b="0" dirty="0"/>
          </a:p>
        </p:txBody>
      </p:sp>
      <p:sp>
        <p:nvSpPr>
          <p:cNvPr id="7" name="Slide Number Placeholder 6"/>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228855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JM" dirty="0"/>
          </a:p>
        </p:txBody>
      </p:sp>
      <p:sp>
        <p:nvSpPr>
          <p:cNvPr id="5" name="Footer Placeholder 4"/>
          <p:cNvSpPr>
            <a:spLocks noGrp="1"/>
          </p:cNvSpPr>
          <p:nvPr>
            <p:ph type="ftr" sz="quarter" idx="11"/>
          </p:nvPr>
        </p:nvSpPr>
        <p:spPr/>
        <p:txBody>
          <a:bodyPr/>
          <a:lstStyle/>
          <a:p>
            <a:r>
              <a:rPr lang="en-US"/>
              <a:t>Mira Power Limited - KOSEP Subsidiary</a:t>
            </a:r>
            <a:endParaRPr lang="en-JM" b="0" dirty="0"/>
          </a:p>
        </p:txBody>
      </p:sp>
      <p:sp>
        <p:nvSpPr>
          <p:cNvPr id="6" name="Slide Number Placeholder 5"/>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3424672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JM" dirty="0"/>
          </a:p>
        </p:txBody>
      </p:sp>
      <p:sp>
        <p:nvSpPr>
          <p:cNvPr id="5" name="Footer Placeholder 4"/>
          <p:cNvSpPr>
            <a:spLocks noGrp="1"/>
          </p:cNvSpPr>
          <p:nvPr>
            <p:ph type="ftr" sz="quarter" idx="11"/>
          </p:nvPr>
        </p:nvSpPr>
        <p:spPr/>
        <p:txBody>
          <a:bodyPr/>
          <a:lstStyle/>
          <a:p>
            <a:r>
              <a:rPr lang="en-US"/>
              <a:t>Mira Power Limited - KOSEP Subsidiary</a:t>
            </a:r>
            <a:endParaRPr lang="en-JM" b="0" dirty="0"/>
          </a:p>
        </p:txBody>
      </p:sp>
      <p:sp>
        <p:nvSpPr>
          <p:cNvPr id="6" name="Slide Number Placeholder 5"/>
          <p:cNvSpPr>
            <a:spLocks noGrp="1"/>
          </p:cNvSpPr>
          <p:nvPr>
            <p:ph type="sldNum" sz="quarter" idx="12"/>
          </p:nvPr>
        </p:nvSpPr>
        <p:spPr/>
        <p:txBody>
          <a:bodyPr/>
          <a:lstStyle/>
          <a:p>
            <a:fld id="{6AD1C0A3-B66B-4E83-A36C-BACD575981D1}" type="slidenum">
              <a:rPr lang="en-US" smtClean="0"/>
              <a:t>‹#›</a:t>
            </a:fld>
            <a:endParaRPr lang="en-US"/>
          </a:p>
        </p:txBody>
      </p:sp>
    </p:spTree>
    <p:extLst>
      <p:ext uri="{BB962C8B-B14F-4D97-AF65-F5344CB8AC3E}">
        <p14:creationId xmlns:p14="http://schemas.microsoft.com/office/powerpoint/2010/main" val="1055420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ocial-1">
    <p:spTree>
      <p:nvGrpSpPr>
        <p:cNvPr id="1" name=""/>
        <p:cNvGrpSpPr/>
        <p:nvPr/>
      </p:nvGrpSpPr>
      <p:grpSpPr>
        <a:xfrm>
          <a:off x="0" y="0"/>
          <a:ext cx="0" cy="0"/>
          <a:chOff x="0" y="0"/>
          <a:chExt cx="0" cy="0"/>
        </a:xfrm>
      </p:grpSpPr>
      <p:sp>
        <p:nvSpPr>
          <p:cNvPr id="5" name="직사각형 4"/>
          <p:cNvSpPr/>
          <p:nvPr userDrawn="1"/>
        </p:nvSpPr>
        <p:spPr>
          <a:xfrm rot="10800000" flipV="1">
            <a:off x="0" y="3"/>
            <a:ext cx="9906000" cy="1000108"/>
          </a:xfrm>
          <a:prstGeom prst="rect">
            <a:avLst/>
          </a:prstGeom>
          <a:gradFill flip="none" rotWithShape="1">
            <a:gsLst>
              <a:gs pos="0">
                <a:schemeClr val="bg1">
                  <a:lumMod val="85000"/>
                </a:schemeClr>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20" dirty="0">
              <a:solidFill>
                <a:schemeClr val="bg1">
                  <a:lumMod val="85000"/>
                </a:schemeClr>
              </a:solidFill>
            </a:endParaRPr>
          </a:p>
        </p:txBody>
      </p:sp>
      <p:grpSp>
        <p:nvGrpSpPr>
          <p:cNvPr id="2" name="그룹 8"/>
          <p:cNvGrpSpPr/>
          <p:nvPr userDrawn="1"/>
        </p:nvGrpSpPr>
        <p:grpSpPr>
          <a:xfrm>
            <a:off x="5649524" y="0"/>
            <a:ext cx="4256481" cy="1000112"/>
            <a:chOff x="5214942" y="0"/>
            <a:chExt cx="3929058" cy="1260000"/>
          </a:xfrm>
        </p:grpSpPr>
        <p:sp>
          <p:nvSpPr>
            <p:cNvPr id="10" name="직사각형 9"/>
            <p:cNvSpPr/>
            <p:nvPr/>
          </p:nvSpPr>
          <p:spPr>
            <a:xfrm>
              <a:off x="5214942" y="0"/>
              <a:ext cx="3929058" cy="1260000"/>
            </a:xfrm>
            <a:prstGeom prst="rect">
              <a:avLst/>
            </a:prstGeom>
            <a:solidFill>
              <a:srgbClr val="00328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20"/>
            </a:p>
          </p:txBody>
        </p:sp>
        <p:pic>
          <p:nvPicPr>
            <p:cNvPr id="11" name="그림 10" descr="white_koen.png"/>
            <p:cNvPicPr>
              <a:picLocks noChangeAspect="1"/>
            </p:cNvPicPr>
            <p:nvPr/>
          </p:nvPicPr>
          <p:blipFill>
            <a:blip r:embed="rId2" cstate="email"/>
            <a:stretch>
              <a:fillRect/>
            </a:stretch>
          </p:blipFill>
          <p:spPr>
            <a:xfrm>
              <a:off x="7929585" y="738097"/>
              <a:ext cx="761048" cy="326404"/>
            </a:xfrm>
            <a:prstGeom prst="rect">
              <a:avLst/>
            </a:prstGeom>
          </p:spPr>
        </p:pic>
        <p:sp>
          <p:nvSpPr>
            <p:cNvPr id="12" name="TextBox 11"/>
            <p:cNvSpPr txBox="1"/>
            <p:nvPr userDrawn="1"/>
          </p:nvSpPr>
          <p:spPr>
            <a:xfrm>
              <a:off x="5572132" y="214290"/>
              <a:ext cx="2000264" cy="285752"/>
            </a:xfrm>
            <a:prstGeom prst="rect">
              <a:avLst/>
            </a:prstGeom>
            <a:noFill/>
          </p:spPr>
          <p:txBody>
            <a:bodyPr wrap="square" lIns="0" tIns="0" rIns="0" bIns="0" rtlCol="0" anchor="t">
              <a:noAutofit/>
            </a:bodyPr>
            <a:lstStyle/>
            <a:p>
              <a:r>
                <a:rPr lang="en-US" altLang="ko-KR" sz="955" dirty="0">
                  <a:solidFill>
                    <a:schemeClr val="bg1"/>
                  </a:solidFill>
                  <a:latin typeface="Myriad Pro" pitchFamily="34" charset="0"/>
                </a:rPr>
                <a:t>Clean &amp; Smart Energy Leader</a:t>
              </a:r>
              <a:endParaRPr lang="ko-KR" altLang="en-US" sz="955" dirty="0">
                <a:solidFill>
                  <a:schemeClr val="bg1"/>
                </a:solidFill>
                <a:latin typeface="Myriad Pro" pitchFamily="34" charset="0"/>
              </a:endParaRPr>
            </a:p>
          </p:txBody>
        </p:sp>
      </p:grpSp>
    </p:spTree>
    <p:extLst>
      <p:ext uri="{BB962C8B-B14F-4D97-AF65-F5344CB8AC3E}">
        <p14:creationId xmlns:p14="http://schemas.microsoft.com/office/powerpoint/2010/main" val="313423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itle 8"/>
          <p:cNvSpPr>
            <a:spLocks noGrp="1"/>
          </p:cNvSpPr>
          <p:nvPr>
            <p:ph type="title"/>
          </p:nvPr>
        </p:nvSpPr>
        <p:spPr/>
        <p:txBody>
          <a:bodyPr/>
          <a:lstStyle/>
          <a:p>
            <a:r>
              <a:rPr lang="en-US"/>
              <a:t>Click to edit Master title style</a:t>
            </a:r>
            <a:endParaRPr lang="en-JM"/>
          </a:p>
        </p:txBody>
      </p:sp>
      <p:sp>
        <p:nvSpPr>
          <p:cNvPr id="19" name="Date Placeholder 18"/>
          <p:cNvSpPr>
            <a:spLocks noGrp="1"/>
          </p:cNvSpPr>
          <p:nvPr>
            <p:ph type="dt" sz="half" idx="10"/>
          </p:nvPr>
        </p:nvSpPr>
        <p:spPr/>
        <p:txBody>
          <a:bodyPr/>
          <a:lstStyle/>
          <a:p>
            <a:endParaRPr lang="en-JM" dirty="0"/>
          </a:p>
        </p:txBody>
      </p:sp>
      <p:sp>
        <p:nvSpPr>
          <p:cNvPr id="21" name="Footer Placeholder 20"/>
          <p:cNvSpPr>
            <a:spLocks noGrp="1"/>
          </p:cNvSpPr>
          <p:nvPr>
            <p:ph type="ftr" sz="quarter" idx="12"/>
          </p:nvPr>
        </p:nvSpPr>
        <p:spPr/>
        <p:txBody>
          <a:bodyPr/>
          <a:lstStyle/>
          <a:p>
            <a:r>
              <a:rPr lang="en-US" dirty="0"/>
              <a:t>Mira Power Limited - KOSEP Subsidiary</a:t>
            </a:r>
            <a:endParaRPr lang="en-JM" b="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95300" y="1600201"/>
            <a:ext cx="437515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5035550" y="1600201"/>
            <a:ext cx="437515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Date Placeholder 16"/>
          <p:cNvSpPr>
            <a:spLocks noGrp="1"/>
          </p:cNvSpPr>
          <p:nvPr>
            <p:ph type="dt" sz="half" idx="10"/>
          </p:nvPr>
        </p:nvSpPr>
        <p:spPr/>
        <p:txBody>
          <a:bodyPr/>
          <a:lstStyle/>
          <a:p>
            <a:endParaRPr lang="en-JM" dirty="0"/>
          </a:p>
        </p:txBody>
      </p:sp>
      <p:sp>
        <p:nvSpPr>
          <p:cNvPr id="19" name="Footer Placeholder 18"/>
          <p:cNvSpPr>
            <a:spLocks noGrp="1"/>
          </p:cNvSpPr>
          <p:nvPr>
            <p:ph type="ftr" sz="quarter" idx="12"/>
          </p:nvPr>
        </p:nvSpPr>
        <p:spPr/>
        <p:txBody>
          <a:bodyPr/>
          <a:lstStyle/>
          <a:p>
            <a:r>
              <a:rPr lang="en-US" dirty="0"/>
              <a:t>Mira Power Limited - KOSEP Subsidiary</a:t>
            </a:r>
            <a:endParaRPr lang="en-JM" b="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 name="Content Placeholder 2"/>
          <p:cNvSpPr>
            <a:spLocks noGrp="1"/>
          </p:cNvSpPr>
          <p:nvPr>
            <p:ph sz="half" idx="1"/>
          </p:nvPr>
        </p:nvSpPr>
        <p:spPr>
          <a:xfrm>
            <a:off x="495300" y="2362212"/>
            <a:ext cx="354965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540250" y="2362201"/>
            <a:ext cx="44577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9" name="Content Placeholder 8"/>
          <p:cNvSpPr>
            <a:spLocks noGrp="1"/>
          </p:cNvSpPr>
          <p:nvPr>
            <p:ph sz="quarter" idx="13"/>
          </p:nvPr>
        </p:nvSpPr>
        <p:spPr>
          <a:xfrm>
            <a:off x="495300" y="1219200"/>
            <a:ext cx="866775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9" name="Date Placeholder 18"/>
          <p:cNvSpPr>
            <a:spLocks noGrp="1"/>
          </p:cNvSpPr>
          <p:nvPr>
            <p:ph type="dt" sz="half" idx="14"/>
          </p:nvPr>
        </p:nvSpPr>
        <p:spPr/>
        <p:txBody>
          <a:bodyPr/>
          <a:lstStyle/>
          <a:p>
            <a:endParaRPr lang="en-JM" dirty="0"/>
          </a:p>
        </p:txBody>
      </p:sp>
      <p:sp>
        <p:nvSpPr>
          <p:cNvPr id="21" name="Footer Placeholder 20"/>
          <p:cNvSpPr>
            <a:spLocks noGrp="1"/>
          </p:cNvSpPr>
          <p:nvPr>
            <p:ph type="ftr" sz="quarter" idx="16"/>
          </p:nvPr>
        </p:nvSpPr>
        <p:spPr/>
        <p:txBody>
          <a:bodyPr/>
          <a:lstStyle/>
          <a:p>
            <a:r>
              <a:rPr lang="en-US" dirty="0"/>
              <a:t>Mira Power Limited - KOSEP Subsidiary</a:t>
            </a:r>
            <a:endParaRPr lang="en-JM" b="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0" name="Ellipse 98"/>
          <p:cNvSpPr/>
          <p:nvPr userDrawn="1"/>
        </p:nvSpPr>
        <p:spPr bwMode="auto">
          <a:xfrm flipV="1">
            <a:off x="495300" y="5303918"/>
            <a:ext cx="487045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pitchFamily="-111" charset="0"/>
              <a:ea typeface="+mn-ea"/>
            </a:endParaRPr>
          </a:p>
        </p:txBody>
      </p:sp>
      <p:sp>
        <p:nvSpPr>
          <p:cNvPr id="2" name="Title 1"/>
          <p:cNvSpPr>
            <a:spLocks noGrp="1"/>
          </p:cNvSpPr>
          <p:nvPr>
            <p:ph type="title"/>
          </p:nvPr>
        </p:nvSpPr>
        <p:spPr/>
        <p:txBody>
          <a:bodyPr/>
          <a:lstStyle/>
          <a:p>
            <a:r>
              <a:rPr lang="en-US"/>
              <a:t>Click to edit Master title style</a:t>
            </a:r>
            <a:endParaRPr lang="en-JM"/>
          </a:p>
        </p:txBody>
      </p:sp>
      <p:sp>
        <p:nvSpPr>
          <p:cNvPr id="9" name="Content Placeholder 8"/>
          <p:cNvSpPr>
            <a:spLocks noGrp="1"/>
          </p:cNvSpPr>
          <p:nvPr>
            <p:ph sz="quarter" idx="13"/>
          </p:nvPr>
        </p:nvSpPr>
        <p:spPr>
          <a:xfrm>
            <a:off x="495300" y="1219200"/>
            <a:ext cx="866775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60398" y="2209800"/>
            <a:ext cx="4622802" cy="3246120"/>
          </a:xfrm>
          <a:ln w="57150" cap="sq">
            <a:solidFill>
              <a:schemeClr val="bg1"/>
            </a:solidFill>
            <a:miter lim="800000"/>
          </a:ln>
          <a:effectLst>
            <a:outerShdw blurRad="63500" sx="102000" sy="102000" algn="ctr" rotWithShape="0">
              <a:prstClr val="black">
                <a:alpha val="40000"/>
              </a:prstClr>
            </a:outerShdw>
          </a:effectLst>
        </p:spPr>
        <p:txBody>
          <a:bodyPr>
            <a:normAutofit/>
          </a:bodyPr>
          <a:lstStyle>
            <a:lvl1pPr marL="0" indent="0">
              <a:buFontTx/>
              <a:buNone/>
              <a:defRPr sz="2000"/>
            </a:lvl1pPr>
          </a:lstStyle>
          <a:p>
            <a:endParaRPr lang="en-JM" dirty="0"/>
          </a:p>
        </p:txBody>
      </p:sp>
      <p:sp>
        <p:nvSpPr>
          <p:cNvPr id="24" name="Date Placeholder 23"/>
          <p:cNvSpPr>
            <a:spLocks noGrp="1"/>
          </p:cNvSpPr>
          <p:nvPr>
            <p:ph type="dt" sz="half" idx="15"/>
          </p:nvPr>
        </p:nvSpPr>
        <p:spPr/>
        <p:txBody>
          <a:bodyPr/>
          <a:lstStyle/>
          <a:p>
            <a:endParaRPr lang="en-JM" dirty="0"/>
          </a:p>
        </p:txBody>
      </p:sp>
      <p:sp>
        <p:nvSpPr>
          <p:cNvPr id="26" name="Footer Placeholder 25"/>
          <p:cNvSpPr>
            <a:spLocks noGrp="1"/>
          </p:cNvSpPr>
          <p:nvPr>
            <p:ph type="ftr" sz="quarter" idx="17"/>
          </p:nvPr>
        </p:nvSpPr>
        <p:spPr/>
        <p:txBody>
          <a:bodyPr/>
          <a:lstStyle/>
          <a:p>
            <a:r>
              <a:rPr lang="en-US" dirty="0"/>
              <a:t>Mira Power Limited - KOSEP Subsidiary</a:t>
            </a:r>
            <a:endParaRPr lang="en-JM" b="0" dirty="0"/>
          </a:p>
        </p:txBody>
      </p:sp>
      <p:sp>
        <p:nvSpPr>
          <p:cNvPr id="4" name="Text Placeholder 3"/>
          <p:cNvSpPr>
            <a:spLocks noGrp="1"/>
          </p:cNvSpPr>
          <p:nvPr>
            <p:ph type="body" sz="quarter" idx="18"/>
          </p:nvPr>
        </p:nvSpPr>
        <p:spPr>
          <a:xfrm>
            <a:off x="5695950" y="22860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695950" y="27432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695950" y="32004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695950" y="36576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695950" y="41148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695950" y="45720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695950" y="5029200"/>
            <a:ext cx="338455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95300" y="1535113"/>
            <a:ext cx="4376870" cy="639762"/>
          </a:xfrm>
        </p:spPr>
        <p:txBody>
          <a:bodyPr anchor="b">
            <a:normAutofit/>
          </a:bodyPr>
          <a:lstStyle>
            <a:lvl1pPr marL="0" indent="0">
              <a:buNone/>
              <a:defRPr sz="1800" b="1">
                <a:solidFill>
                  <a:srgbClr val="00B0F0"/>
                </a:solidFill>
                <a:latin typeface="PT Sans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7"/>
            <a:ext cx="4376870" cy="36925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5032115" y="1535113"/>
            <a:ext cx="4378590" cy="639762"/>
          </a:xfrm>
        </p:spPr>
        <p:txBody>
          <a:bodyPr anchor="b">
            <a:normAutofit/>
          </a:bodyPr>
          <a:lstStyle>
            <a:lvl1pPr marL="0" indent="0">
              <a:buNone/>
              <a:defRPr sz="1800" b="1">
                <a:solidFill>
                  <a:srgbClr val="00B0F0"/>
                </a:solidFill>
                <a:latin typeface="PT Sans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7"/>
            <a:ext cx="4378590" cy="36925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22" name="Date Placeholder 21"/>
          <p:cNvSpPr>
            <a:spLocks noGrp="1"/>
          </p:cNvSpPr>
          <p:nvPr>
            <p:ph type="dt" sz="half" idx="10"/>
          </p:nvPr>
        </p:nvSpPr>
        <p:spPr/>
        <p:txBody>
          <a:bodyPr/>
          <a:lstStyle/>
          <a:p>
            <a:endParaRPr lang="en-JM" dirty="0"/>
          </a:p>
        </p:txBody>
      </p:sp>
      <p:sp>
        <p:nvSpPr>
          <p:cNvPr id="24" name="Footer Placeholder 23"/>
          <p:cNvSpPr>
            <a:spLocks noGrp="1"/>
          </p:cNvSpPr>
          <p:nvPr>
            <p:ph type="ftr" sz="quarter" idx="12"/>
          </p:nvPr>
        </p:nvSpPr>
        <p:spPr/>
        <p:txBody>
          <a:bodyPr/>
          <a:lstStyle/>
          <a:p>
            <a:r>
              <a:rPr lang="en-US" dirty="0"/>
              <a:t>Mira Power Limited - KOSEP Subsidiary</a:t>
            </a:r>
            <a:endParaRPr lang="en-JM" b="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13" name="Content Placeholder 12"/>
          <p:cNvSpPr>
            <a:spLocks noGrp="1"/>
          </p:cNvSpPr>
          <p:nvPr>
            <p:ph sz="quarter" idx="13"/>
          </p:nvPr>
        </p:nvSpPr>
        <p:spPr>
          <a:xfrm>
            <a:off x="577850" y="1447800"/>
            <a:ext cx="2806700" cy="457200"/>
          </a:xfrm>
        </p:spPr>
        <p:txBody>
          <a:bodyPr>
            <a:noAutofit/>
          </a:bodyPr>
          <a:lstStyle>
            <a:lvl1pPr>
              <a:buNone/>
              <a:defRPr sz="1800" b="1">
                <a:solidFill>
                  <a:srgbClr val="00B0F0"/>
                </a:solidFill>
                <a:latin typeface="PT Sans Narrow" pitchFamily="34" charset="0"/>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77850" y="2057400"/>
            <a:ext cx="2889250" cy="3733800"/>
          </a:xfrm>
        </p:spPr>
        <p:txBody>
          <a:bodyPr>
            <a:norm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632200" y="2057400"/>
            <a:ext cx="2889250" cy="3733800"/>
          </a:xfrm>
        </p:spPr>
        <p:txBody>
          <a:bodyPr>
            <a:norm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686550" y="2057400"/>
            <a:ext cx="2889250" cy="3733800"/>
          </a:xfrm>
        </p:spPr>
        <p:txBody>
          <a:bodyPr>
            <a:norm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632200" y="1447800"/>
            <a:ext cx="2806700" cy="457200"/>
          </a:xfrm>
        </p:spPr>
        <p:txBody>
          <a:bodyPr>
            <a:noAutofit/>
          </a:bodyPr>
          <a:lstStyle>
            <a:lvl1pPr>
              <a:buNone/>
              <a:defRPr sz="1800" b="1">
                <a:solidFill>
                  <a:srgbClr val="00B0F0"/>
                </a:solidFill>
                <a:latin typeface="PT Sans Narrow" pitchFamily="34" charset="0"/>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686550" y="1447800"/>
            <a:ext cx="2806700" cy="457200"/>
          </a:xfrm>
        </p:spPr>
        <p:txBody>
          <a:bodyPr>
            <a:noAutofit/>
          </a:bodyPr>
          <a:lstStyle>
            <a:lvl1pPr>
              <a:buNone/>
              <a:defRPr sz="1800" b="1">
                <a:solidFill>
                  <a:srgbClr val="00B0F0"/>
                </a:solidFill>
                <a:latin typeface="PT Sans Narrow" pitchFamily="34" charset="0"/>
              </a:defRPr>
            </a:lvl1pPr>
            <a:lvl2pPr>
              <a:defRPr sz="1800"/>
            </a:lvl2pPr>
            <a:lvl3pPr>
              <a:defRPr sz="1800"/>
            </a:lvl3pPr>
            <a:lvl4pPr>
              <a:defRPr sz="1800"/>
            </a:lvl4pPr>
            <a:lvl5pPr>
              <a:defRPr sz="1800"/>
            </a:lvl5pPr>
          </a:lstStyle>
          <a:p>
            <a:pPr lvl="0"/>
            <a:endParaRPr lang="en-JM" dirty="0"/>
          </a:p>
        </p:txBody>
      </p:sp>
      <p:sp>
        <p:nvSpPr>
          <p:cNvPr id="30" name="Date Placeholder 29"/>
          <p:cNvSpPr>
            <a:spLocks noGrp="1"/>
          </p:cNvSpPr>
          <p:nvPr>
            <p:ph type="dt" sz="half" idx="19"/>
          </p:nvPr>
        </p:nvSpPr>
        <p:spPr/>
        <p:txBody>
          <a:bodyPr/>
          <a:lstStyle/>
          <a:p>
            <a:endParaRPr lang="en-JM" dirty="0"/>
          </a:p>
        </p:txBody>
      </p:sp>
      <p:sp>
        <p:nvSpPr>
          <p:cNvPr id="32" name="Footer Placeholder 31"/>
          <p:cNvSpPr>
            <a:spLocks noGrp="1"/>
          </p:cNvSpPr>
          <p:nvPr>
            <p:ph type="ftr" sz="quarter" idx="21"/>
          </p:nvPr>
        </p:nvSpPr>
        <p:spPr/>
        <p:txBody>
          <a:bodyPr/>
          <a:lstStyle>
            <a:lvl1pPr>
              <a:defRPr/>
            </a:lvl1pPr>
          </a:lstStyle>
          <a:p>
            <a:r>
              <a:rPr lang="en-US" dirty="0"/>
              <a:t>Mira Power Limited - KOSEP Subsidiary</a:t>
            </a:r>
            <a:endParaRPr lang="en-JM" b="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21" name="Date Placeholder 20"/>
          <p:cNvSpPr>
            <a:spLocks noGrp="1"/>
          </p:cNvSpPr>
          <p:nvPr>
            <p:ph type="dt" sz="half" idx="10"/>
          </p:nvPr>
        </p:nvSpPr>
        <p:spPr/>
        <p:txBody>
          <a:bodyPr/>
          <a:lstStyle/>
          <a:p>
            <a:endParaRPr lang="en-JM" dirty="0"/>
          </a:p>
        </p:txBody>
      </p:sp>
      <p:sp>
        <p:nvSpPr>
          <p:cNvPr id="23" name="Footer Placeholder 22"/>
          <p:cNvSpPr>
            <a:spLocks noGrp="1"/>
          </p:cNvSpPr>
          <p:nvPr>
            <p:ph type="ftr" sz="quarter" idx="12"/>
          </p:nvPr>
        </p:nvSpPr>
        <p:spPr/>
        <p:txBody>
          <a:bodyPr/>
          <a:lstStyle/>
          <a:p>
            <a:r>
              <a:rPr lang="en-US" dirty="0"/>
              <a:t>Mira Power Limited - KOSEP Subsidiary</a:t>
            </a:r>
            <a:endParaRPr lang="en-JM" b="0" dirty="0"/>
          </a:p>
        </p:txBody>
      </p:sp>
      <p:sp>
        <p:nvSpPr>
          <p:cNvPr id="6" name="Subtitle 2"/>
          <p:cNvSpPr>
            <a:spLocks noGrp="1"/>
          </p:cNvSpPr>
          <p:nvPr>
            <p:ph type="subTitle" idx="1"/>
          </p:nvPr>
        </p:nvSpPr>
        <p:spPr>
          <a:xfrm>
            <a:off x="495300" y="1143000"/>
            <a:ext cx="6934200" cy="990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microsoft.com/office/2007/relationships/hdphoto" Target="../media/hdphoto1.wdp"/><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1000"/>
                    </a14:imgEffect>
                  </a14:imgLayer>
                </a14:imgProps>
              </a:ex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495300" y="274638"/>
            <a:ext cx="7264400" cy="715962"/>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95300" y="1371606"/>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57" y="6361710"/>
            <a:ext cx="9906000" cy="496290"/>
          </a:xfrm>
          <a:prstGeom prst="rect">
            <a:avLst/>
          </a:prstGeom>
        </p:spPr>
      </p:pic>
      <p:grpSp>
        <p:nvGrpSpPr>
          <p:cNvPr id="28" name="Group 27"/>
          <p:cNvGrpSpPr/>
          <p:nvPr userDrawn="1"/>
        </p:nvGrpSpPr>
        <p:grpSpPr>
          <a:xfrm>
            <a:off x="8337550" y="6324600"/>
            <a:ext cx="577850" cy="533400"/>
            <a:chOff x="7350331" y="4419600"/>
            <a:chExt cx="533400" cy="533400"/>
          </a:xfrm>
        </p:grpSpPr>
        <p:sp>
          <p:nvSpPr>
            <p:cNvPr id="27" name="Action Button: Custom 26">
              <a:hlinkClick r:id="" action="ppaction://hlinkshowjump?jump=previousslide" highlightClick="1"/>
            </p:cNvPr>
            <p:cNvSpPr/>
            <p:nvPr userDrawn="1"/>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25" name="Oval 24"/>
            <p:cNvSpPr/>
            <p:nvPr/>
          </p:nvSpPr>
          <p:spPr>
            <a:xfrm flipH="1">
              <a:off x="7426531" y="4495800"/>
              <a:ext cx="381000" cy="3810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cxnSp>
          <p:nvCxnSpPr>
            <p:cNvPr id="26" name="Straight Arrow Connector 25"/>
            <p:cNvCxnSpPr/>
            <p:nvPr/>
          </p:nvCxnSpPr>
          <p:spPr>
            <a:xfrm flipH="1">
              <a:off x="7502731" y="4686300"/>
              <a:ext cx="228600" cy="0"/>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userDrawn="1"/>
        </p:nvGrpSpPr>
        <p:grpSpPr>
          <a:xfrm flipH="1">
            <a:off x="8915400" y="6324600"/>
            <a:ext cx="577850" cy="533400"/>
            <a:chOff x="7350331" y="4419600"/>
            <a:chExt cx="533400" cy="533400"/>
          </a:xfrm>
        </p:grpSpPr>
        <p:sp>
          <p:nvSpPr>
            <p:cNvPr id="30" name="Action Button: Custom 29">
              <a:hlinkClick r:id="" action="ppaction://hlinkshowjump?jump=nextslide" highlightClick="1"/>
            </p:cNvPr>
            <p:cNvSpPr/>
            <p:nvPr userDrawn="1"/>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31" name="Oval 30"/>
            <p:cNvSpPr/>
            <p:nvPr/>
          </p:nvSpPr>
          <p:spPr>
            <a:xfrm flipH="1">
              <a:off x="7426531" y="4495800"/>
              <a:ext cx="381000" cy="3810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cxnSp>
          <p:nvCxnSpPr>
            <p:cNvPr id="32" name="Straight Arrow Connector 31"/>
            <p:cNvCxnSpPr/>
            <p:nvPr/>
          </p:nvCxnSpPr>
          <p:spPr>
            <a:xfrm flipH="1">
              <a:off x="7502731" y="4686300"/>
              <a:ext cx="228600" cy="0"/>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 name="Date Placeholder 8"/>
          <p:cNvSpPr>
            <a:spLocks noGrp="1"/>
          </p:cNvSpPr>
          <p:nvPr>
            <p:ph type="dt" sz="half" idx="2"/>
          </p:nvPr>
        </p:nvSpPr>
        <p:spPr>
          <a:xfrm>
            <a:off x="7181850" y="6416686"/>
            <a:ext cx="2311400" cy="365125"/>
          </a:xfrm>
          <a:prstGeom prst="rect">
            <a:avLst/>
          </a:prstGeom>
        </p:spPr>
        <p:txBody>
          <a:bodyPr vert="horz" lIns="91440" tIns="45720" rIns="91440" bIns="45720" rtlCol="0" anchor="ctr"/>
          <a:lstStyle>
            <a:lvl1pPr algn="l">
              <a:defRPr sz="1200">
                <a:solidFill>
                  <a:schemeClr val="bg1"/>
                </a:solidFill>
              </a:defRPr>
            </a:lvl1pPr>
          </a:lstStyle>
          <a:p>
            <a:endParaRPr lang="en-JM" dirty="0"/>
          </a:p>
        </p:txBody>
      </p:sp>
      <p:sp>
        <p:nvSpPr>
          <p:cNvPr id="14" name="Footer Placeholder 13"/>
          <p:cNvSpPr>
            <a:spLocks noGrp="1"/>
          </p:cNvSpPr>
          <p:nvPr>
            <p:ph type="ftr" sz="quarter" idx="3"/>
          </p:nvPr>
        </p:nvSpPr>
        <p:spPr>
          <a:xfrm>
            <a:off x="495300" y="6416686"/>
            <a:ext cx="4044950" cy="365125"/>
          </a:xfrm>
          <a:prstGeom prst="rect">
            <a:avLst/>
          </a:prstGeom>
        </p:spPr>
        <p:txBody>
          <a:bodyPr vert="horz" lIns="91440" tIns="45720" rIns="91440" bIns="45720" rtlCol="0" anchor="ctr"/>
          <a:lstStyle>
            <a:lvl1pPr algn="l">
              <a:defRPr sz="1400" b="1">
                <a:solidFill>
                  <a:schemeClr val="bg1">
                    <a:lumMod val="95000"/>
                  </a:schemeClr>
                </a:solidFill>
                <a:latin typeface="PT Sans Narrow" pitchFamily="34" charset="0"/>
              </a:defRPr>
            </a:lvl1pPr>
          </a:lstStyle>
          <a:p>
            <a:r>
              <a:rPr lang="en-US" dirty="0"/>
              <a:t>Mira Power Limited - KOSEP Subsidiary</a:t>
            </a:r>
            <a:endParaRPr lang="en-JM" b="0" dirty="0"/>
          </a:p>
        </p:txBody>
      </p:sp>
      <p:pic>
        <p:nvPicPr>
          <p:cNvPr id="35" name="Picture 34"/>
          <p:cNvPicPr/>
          <p:nvPr userDrawn="1"/>
        </p:nvPicPr>
        <p:blipFill>
          <a:blip r:embed="rId18">
            <a:extLst>
              <a:ext uri="{28A0092B-C50C-407E-A947-70E740481C1C}">
                <a14:useLocalDpi xmlns:a14="http://schemas.microsoft.com/office/drawing/2010/main" val="0"/>
              </a:ext>
            </a:extLst>
          </a:blip>
          <a:stretch>
            <a:fillRect/>
          </a:stretch>
        </p:blipFill>
        <p:spPr>
          <a:xfrm>
            <a:off x="7842256" y="381000"/>
            <a:ext cx="1940541" cy="3605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8" r:id="rId6"/>
    <p:sldLayoutId id="2147483653" r:id="rId7"/>
    <p:sldLayoutId id="2147483663" r:id="rId8"/>
    <p:sldLayoutId id="2147483654" r:id="rId9"/>
    <p:sldLayoutId id="2147483667" r:id="rId10"/>
    <p:sldLayoutId id="2147483655" r:id="rId11"/>
    <p:sldLayoutId id="2147483670" r:id="rId12"/>
    <p:sldLayoutId id="2147483658" r:id="rId13"/>
  </p:sldLayoutIdLst>
  <p:hf sldNum="0" hdr="0" ftr="0" dt="0"/>
  <p:txStyles>
    <p:title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JM" dirty="0"/>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Mira Power Limited - KOSEP Subsidiary</a:t>
            </a:r>
            <a:endParaRPr lang="en-JM" b="0" dirty="0"/>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1C0A3-B66B-4E83-A36C-BACD575981D1}" type="slidenum">
              <a:rPr lang="en-US" smtClean="0"/>
              <a:t>‹#›</a:t>
            </a:fld>
            <a:endParaRPr lang="en-US"/>
          </a:p>
        </p:txBody>
      </p:sp>
      <p:pic>
        <p:nvPicPr>
          <p:cNvPr id="7" name="Picture 6"/>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1000"/>
                    </a14:imgEffect>
                  </a14:imgLayer>
                </a14:imgProps>
              </a:ex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57" y="6361710"/>
            <a:ext cx="9906000" cy="496290"/>
          </a:xfrm>
          <a:prstGeom prst="rect">
            <a:avLst/>
          </a:prstGeom>
        </p:spPr>
      </p:pic>
      <p:grpSp>
        <p:nvGrpSpPr>
          <p:cNvPr id="9" name="Group 8"/>
          <p:cNvGrpSpPr/>
          <p:nvPr userDrawn="1"/>
        </p:nvGrpSpPr>
        <p:grpSpPr>
          <a:xfrm>
            <a:off x="8337550" y="6324600"/>
            <a:ext cx="577850" cy="533400"/>
            <a:chOff x="7350331" y="4419600"/>
            <a:chExt cx="533400" cy="533400"/>
          </a:xfrm>
        </p:grpSpPr>
        <p:sp>
          <p:nvSpPr>
            <p:cNvPr id="10" name="Action Button: Custom 9">
              <a:hlinkClick r:id="" action="ppaction://hlinkshowjump?jump=previousslide" highlightClick="1"/>
            </p:cNvPr>
            <p:cNvSpPr/>
            <p:nvPr userDrawn="1"/>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1" name="Oval 10"/>
            <p:cNvSpPr/>
            <p:nvPr/>
          </p:nvSpPr>
          <p:spPr>
            <a:xfrm flipH="1">
              <a:off x="7426531" y="4495800"/>
              <a:ext cx="381000" cy="3810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cxnSp>
          <p:nvCxnSpPr>
            <p:cNvPr id="12" name="Straight Arrow Connector 11"/>
            <p:cNvCxnSpPr/>
            <p:nvPr/>
          </p:nvCxnSpPr>
          <p:spPr>
            <a:xfrm flipH="1">
              <a:off x="7502731" y="4686300"/>
              <a:ext cx="228600" cy="0"/>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flipH="1">
            <a:off x="8915400" y="6324600"/>
            <a:ext cx="577850" cy="533400"/>
            <a:chOff x="7350331" y="4419600"/>
            <a:chExt cx="533400" cy="533400"/>
          </a:xfrm>
        </p:grpSpPr>
        <p:sp>
          <p:nvSpPr>
            <p:cNvPr id="14" name="Action Button: Custom 13">
              <a:hlinkClick r:id="" action="ppaction://hlinkshowjump?jump=nextslide" highlightClick="1"/>
            </p:cNvPr>
            <p:cNvSpPr/>
            <p:nvPr userDrawn="1"/>
          </p:nvSpPr>
          <p:spPr>
            <a:xfrm>
              <a:off x="7350331" y="4419600"/>
              <a:ext cx="533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sp>
          <p:nvSpPr>
            <p:cNvPr id="15" name="Oval 14"/>
            <p:cNvSpPr/>
            <p:nvPr/>
          </p:nvSpPr>
          <p:spPr>
            <a:xfrm flipH="1">
              <a:off x="7426531" y="4495800"/>
              <a:ext cx="381000" cy="3810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p>
          </p:txBody>
        </p:sp>
        <p:cxnSp>
          <p:nvCxnSpPr>
            <p:cNvPr id="16" name="Straight Arrow Connector 15"/>
            <p:cNvCxnSpPr/>
            <p:nvPr/>
          </p:nvCxnSpPr>
          <p:spPr>
            <a:xfrm flipH="1">
              <a:off x="7502731" y="4686300"/>
              <a:ext cx="228600" cy="0"/>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89390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24"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12"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diagramQuickStyle" Target="../diagrams/quickStyle1.xml"/><Relationship Id="rId11" Type="http://schemas.openxmlformats.org/officeDocument/2006/relationships/image" Target="../media/image15.jpeg"/><Relationship Id="rId5" Type="http://schemas.openxmlformats.org/officeDocument/2006/relationships/diagramLayout" Target="../diagrams/layout1.xml"/><Relationship Id="rId10" Type="http://schemas.openxmlformats.org/officeDocument/2006/relationships/image" Target="../media/image14.jpeg"/><Relationship Id="rId4" Type="http://schemas.openxmlformats.org/officeDocument/2006/relationships/diagramData" Target="../diagrams/data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6173"/>
            <a:ext cx="9906000" cy="13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33600"/>
            <a:ext cx="9906000" cy="1524000"/>
          </a:xfrm>
          <a:prstGeom prst="rect">
            <a:avLst/>
          </a:prstGeom>
        </p:spPr>
      </p:pic>
      <p:sp>
        <p:nvSpPr>
          <p:cNvPr id="17" name="TextBox 16"/>
          <p:cNvSpPr txBox="1"/>
          <p:nvPr/>
        </p:nvSpPr>
        <p:spPr>
          <a:xfrm>
            <a:off x="181429" y="2245731"/>
            <a:ext cx="9572171" cy="1200329"/>
          </a:xfrm>
          <a:prstGeom prst="rect">
            <a:avLst/>
          </a:prstGeom>
          <a:noFill/>
        </p:spPr>
        <p:txBody>
          <a:bodyPr wrap="square" rtlCol="0">
            <a:spAutoFit/>
          </a:bodyPr>
          <a:lstStyle/>
          <a:p>
            <a:pPr algn="ctr"/>
            <a:r>
              <a:rPr lang="en-US" sz="4000" b="1" dirty="0">
                <a:solidFill>
                  <a:schemeClr val="bg1"/>
                </a:solidFill>
                <a:latin typeface="Cambria" charset="0"/>
                <a:ea typeface="Cambria" charset="0"/>
                <a:cs typeface="Cambria" charset="0"/>
              </a:rPr>
              <a:t>PAKISTAN HYDROPOWER SECTOR </a:t>
            </a:r>
            <a:r>
              <a:rPr lang="en-US" sz="3200" b="1" dirty="0">
                <a:solidFill>
                  <a:schemeClr val="bg1"/>
                </a:solidFill>
                <a:latin typeface="Cambria" charset="0"/>
                <a:ea typeface="Cambria" charset="0"/>
                <a:cs typeface="Cambria" charset="0"/>
              </a:rPr>
              <a:t>PROSPECTS, CHALLENGES AND FUTURE</a:t>
            </a:r>
            <a:endParaRPr lang="en-US" sz="4000" b="1" dirty="0">
              <a:solidFill>
                <a:schemeClr val="bg1"/>
              </a:solidFill>
              <a:latin typeface="Cambria" charset="0"/>
              <a:ea typeface="Cambria" charset="0"/>
              <a:cs typeface="Cambria" charset="0"/>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5645" t="28263" r="13361" b="22094"/>
          <a:stretch/>
        </p:blipFill>
        <p:spPr>
          <a:xfrm>
            <a:off x="7086600" y="6218400"/>
            <a:ext cx="2590799" cy="639600"/>
          </a:xfrm>
          <a:prstGeom prst="rect">
            <a:avLst/>
          </a:prstGeom>
        </p:spPr>
      </p:pic>
      <p:pic>
        <p:nvPicPr>
          <p:cNvPr id="2" name="Picture 2" descr="C:\Users\Shahid\Google Drive\KOAK\2\JPEG\KOAK_Final_logo_Green_OL_CMYK-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14929"/>
            <a:ext cx="2598737"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2"/>
          <p:cNvPicPr>
            <a:picLocks noChangeAspect="1"/>
          </p:cNvPicPr>
          <p:nvPr/>
        </p:nvPicPr>
        <p:blipFill rotWithShape="1">
          <a:blip r:embed="rId7" cstate="print"/>
          <a:srcRect r="64930" b="17429"/>
          <a:stretch/>
        </p:blipFill>
        <p:spPr>
          <a:xfrm>
            <a:off x="3376097" y="312738"/>
            <a:ext cx="1161718" cy="906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AutoShape 4" descr="http://ppib.gov.pk/ppib_vector_green_smal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http://ppib.gov.pk/ppib_vector_green_smal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16707"/>
            <a:ext cx="1045237" cy="906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597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524000"/>
          </a:xfrm>
          <a:prstGeom prst="rect">
            <a:avLst/>
          </a:prstGeom>
        </p:spPr>
      </p:pic>
      <p:sp>
        <p:nvSpPr>
          <p:cNvPr id="13" name="Content Placeholder 2"/>
          <p:cNvSpPr txBox="1">
            <a:spLocks/>
          </p:cNvSpPr>
          <p:nvPr/>
        </p:nvSpPr>
        <p:spPr>
          <a:xfrm>
            <a:off x="0" y="1568443"/>
            <a:ext cx="9891486" cy="4908557"/>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451192" lvl="1" indent="-399023">
              <a:spcBef>
                <a:spcPts val="0"/>
              </a:spcBef>
              <a:buClr>
                <a:schemeClr val="accent1"/>
              </a:buClr>
              <a:buFont typeface="Wingdings" panose="05000000000000000000" pitchFamily="2" charset="2"/>
              <a:buChar char="Ø"/>
            </a:pPr>
            <a:r>
              <a:rPr lang="en-US" sz="2100" b="1" dirty="0">
                <a:latin typeface="Cambria" panose="02040503050406030204" pitchFamily="18" charset="0"/>
              </a:rPr>
              <a:t>Strong and Experienced Institutions</a:t>
            </a:r>
          </a:p>
          <a:p>
            <a:pPr marL="965682" lvl="2" indent="-399023">
              <a:spcBef>
                <a:spcPts val="0"/>
              </a:spcBef>
              <a:buClr>
                <a:schemeClr val="accent1"/>
              </a:buClr>
              <a:buFont typeface="Wingdings" charset="2"/>
              <a:buChar char="v"/>
            </a:pPr>
            <a:r>
              <a:rPr lang="en-US" sz="1800" dirty="0">
                <a:latin typeface="Cambria" panose="02040503050406030204" pitchFamily="18" charset="0"/>
              </a:rPr>
              <a:t>One Window Facility of PPIB with highly professional and experienced team gives huge comfort to the investors and saves lots of processing time</a:t>
            </a:r>
            <a:r>
              <a:rPr lang="en-US" sz="1800" b="1" dirty="0">
                <a:latin typeface="Cambria" panose="02040503050406030204" pitchFamily="18" charset="0"/>
              </a:rPr>
              <a:t>;</a:t>
            </a:r>
          </a:p>
          <a:p>
            <a:pPr marL="965682" lvl="2" indent="-399023">
              <a:spcBef>
                <a:spcPts val="0"/>
              </a:spcBef>
              <a:buClr>
                <a:schemeClr val="accent1"/>
              </a:buClr>
              <a:buFont typeface="Wingdings" charset="2"/>
              <a:buChar char="v"/>
            </a:pPr>
            <a:r>
              <a:rPr lang="en-US" sz="1800" dirty="0">
                <a:latin typeface="Cambria" panose="02040503050406030204" pitchFamily="18" charset="0"/>
              </a:rPr>
              <a:t>High powered, competent and independent Regulator (NEPRA) to oversee the tariff and licensing matters to balance the interests of consumers and the investors; </a:t>
            </a:r>
          </a:p>
          <a:p>
            <a:pPr marL="566659" lvl="2" indent="0">
              <a:spcBef>
                <a:spcPts val="0"/>
              </a:spcBef>
              <a:buClr>
                <a:schemeClr val="accent1"/>
              </a:buClr>
              <a:buNone/>
            </a:pPr>
            <a:endParaRPr lang="en-US" sz="1800"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US" sz="2100" b="1" dirty="0">
                <a:latin typeface="Cambria" panose="02040503050406030204" pitchFamily="18" charset="0"/>
              </a:rPr>
              <a:t>Mature IPP Market</a:t>
            </a:r>
          </a:p>
          <a:p>
            <a:pPr marL="965682" lvl="2" indent="-399023">
              <a:spcBef>
                <a:spcPts val="0"/>
              </a:spcBef>
              <a:buClr>
                <a:schemeClr val="accent1"/>
              </a:buClr>
              <a:buFont typeface="Wingdings" charset="2"/>
              <a:buChar char="v"/>
            </a:pPr>
            <a:r>
              <a:rPr lang="en-US" sz="1800" dirty="0">
                <a:latin typeface="Cambria" panose="02040503050406030204" pitchFamily="18" charset="0"/>
              </a:rPr>
              <a:t>With the experience of 22 years and more than 40 operational IPPs, the IPP market is very mature and stable. With this experience a standard and balanced set of key project documents (including PPA, IA, FSA) has evolved boosting the confidence;</a:t>
            </a:r>
          </a:p>
          <a:p>
            <a:pPr marL="566659" lvl="2" indent="0">
              <a:spcBef>
                <a:spcPts val="0"/>
              </a:spcBef>
              <a:buClr>
                <a:schemeClr val="accent1"/>
              </a:buClr>
              <a:buNone/>
            </a:pPr>
            <a:endParaRPr lang="en-US" sz="1800"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US" sz="2100" b="1" dirty="0">
                <a:latin typeface="Cambria" panose="02040503050406030204" pitchFamily="18" charset="0"/>
              </a:rPr>
              <a:t>Huge Demand of Electricity</a:t>
            </a:r>
          </a:p>
          <a:p>
            <a:pPr marL="965682" lvl="2" indent="-399023">
              <a:spcBef>
                <a:spcPts val="0"/>
              </a:spcBef>
              <a:buClr>
                <a:schemeClr val="accent1"/>
              </a:buClr>
              <a:buFont typeface="Wingdings" charset="2"/>
              <a:buChar char="v"/>
            </a:pPr>
            <a:r>
              <a:rPr lang="en-US" sz="1800" dirty="0">
                <a:latin typeface="Cambria" panose="02040503050406030204" pitchFamily="18" charset="0"/>
              </a:rPr>
              <a:t>The demand of electricity in Pakistan is expected to remain high in coming decades creating at attractive market for investment.</a:t>
            </a:r>
          </a:p>
          <a:p>
            <a:pPr marL="965682" lvl="2" indent="-399023">
              <a:spcBef>
                <a:spcPts val="0"/>
              </a:spcBef>
              <a:buClr>
                <a:schemeClr val="accent1"/>
              </a:buClr>
              <a:buFont typeface="Wingdings" panose="05000000000000000000" pitchFamily="2" charset="2"/>
              <a:buChar char="Ø"/>
            </a:pPr>
            <a:endParaRPr lang="en-US" sz="18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1800" b="1"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18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19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1900"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endParaRPr lang="en-US" sz="2200" dirty="0">
              <a:latin typeface="Cambria" panose="02040503050406030204" pitchFamily="18" charset="0"/>
            </a:endParaRPr>
          </a:p>
        </p:txBody>
      </p:sp>
      <p:sp>
        <p:nvSpPr>
          <p:cNvPr id="5" name="Title 8"/>
          <p:cNvSpPr txBox="1">
            <a:spLocks/>
          </p:cNvSpPr>
          <p:nvPr/>
        </p:nvSpPr>
        <p:spPr>
          <a:xfrm>
            <a:off x="603250" y="15240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400" b="1" cap="small" dirty="0">
                <a:solidFill>
                  <a:schemeClr val="bg1"/>
                </a:solidFill>
                <a:latin typeface="Cambria" pitchFamily="18" charset="0"/>
              </a:rPr>
              <a:t>STRENGTHS OF POWER SECTOR</a:t>
            </a:r>
            <a:endParaRPr lang="en-US" sz="4400" cap="small" dirty="0">
              <a:solidFill>
                <a:schemeClr val="bg1"/>
              </a:solidFill>
              <a:latin typeface="Cambria" pitchFamily="18" charset="0"/>
            </a:endParaRPr>
          </a:p>
        </p:txBody>
      </p:sp>
    </p:spTree>
    <p:extLst>
      <p:ext uri="{BB962C8B-B14F-4D97-AF65-F5344CB8AC3E}">
        <p14:creationId xmlns:p14="http://schemas.microsoft.com/office/powerpoint/2010/main" val="375885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242" y="2890391"/>
            <a:ext cx="8257517" cy="1077218"/>
          </a:xfrm>
          <a:prstGeom prst="rect">
            <a:avLst/>
          </a:prstGeom>
          <a:noFill/>
        </p:spPr>
        <p:txBody>
          <a:bodyPr wrap="none" rtlCol="0">
            <a:spAutoFit/>
          </a:bodyPr>
          <a:lstStyle/>
          <a:p>
            <a:pPr algn="ctr"/>
            <a:r>
              <a:rPr lang="en-US" sz="3200" b="1" dirty="0">
                <a:latin typeface="Cambria" pitchFamily="18" charset="0"/>
                <a:ea typeface="Cambria" pitchFamily="18" charset="0"/>
              </a:rPr>
              <a:t>HYDROPOWER DEVELOPMENT</a:t>
            </a:r>
          </a:p>
          <a:p>
            <a:pPr algn="ctr"/>
            <a:r>
              <a:rPr lang="en-US" sz="3200" b="1" dirty="0">
                <a:latin typeface="Cambria" pitchFamily="18" charset="0"/>
                <a:ea typeface="Cambria" pitchFamily="18" charset="0"/>
              </a:rPr>
              <a:t>A MISUNDERSTOOD CONCEPT IN PAKISTAN</a:t>
            </a:r>
          </a:p>
        </p:txBody>
      </p:sp>
      <p:pic>
        <p:nvPicPr>
          <p:cNvPr id="3" name="Picture 2">
            <a:extLst>
              <a:ext uri="{FF2B5EF4-FFF2-40B4-BE49-F238E27FC236}">
                <a16:creationId xmlns:a16="http://schemas.microsoft.com/office/drawing/2014/main" xmlns="" id="{6A9850BD-EC37-4974-A19C-68B4D9E81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4" name="Title 8">
            <a:extLst>
              <a:ext uri="{FF2B5EF4-FFF2-40B4-BE49-F238E27FC236}">
                <a16:creationId xmlns:a16="http://schemas.microsoft.com/office/drawing/2014/main" xmlns="" id="{0E9B99F0-E37E-4C39-8696-8C57D919F5B8}"/>
              </a:ext>
            </a:extLst>
          </p:cNvPr>
          <p:cNvSpPr txBox="1">
            <a:spLocks/>
          </p:cNvSpPr>
          <p:nvPr/>
        </p:nvSpPr>
        <p:spPr>
          <a:xfrm>
            <a:off x="603250" y="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b="1" cap="small" dirty="0">
                <a:solidFill>
                  <a:schemeClr val="bg1"/>
                </a:solidFill>
                <a:latin typeface="Cambria" pitchFamily="18" charset="0"/>
              </a:rPr>
              <a:t>KEY CHALLENGES FOR HYDROPOWER IN PAKISTAN </a:t>
            </a:r>
            <a:endParaRPr lang="en-US" cap="small" dirty="0">
              <a:solidFill>
                <a:schemeClr val="bg1"/>
              </a:solidFill>
              <a:latin typeface="Cambria" pitchFamily="18" charset="0"/>
            </a:endParaRPr>
          </a:p>
        </p:txBody>
      </p:sp>
    </p:spTree>
    <p:extLst>
      <p:ext uri="{BB962C8B-B14F-4D97-AF65-F5344CB8AC3E}">
        <p14:creationId xmlns:p14="http://schemas.microsoft.com/office/powerpoint/2010/main" val="227664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13" name="Content Placeholder 2"/>
          <p:cNvSpPr txBox="1">
            <a:spLocks/>
          </p:cNvSpPr>
          <p:nvPr/>
        </p:nvSpPr>
        <p:spPr>
          <a:xfrm>
            <a:off x="0" y="1236260"/>
            <a:ext cx="9829800" cy="4859740"/>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451192" lvl="1" indent="-399023">
              <a:spcBef>
                <a:spcPts val="0"/>
              </a:spcBef>
              <a:buClr>
                <a:schemeClr val="accent1"/>
              </a:buClr>
              <a:buFont typeface="Wingdings" panose="05000000000000000000" pitchFamily="2" charset="2"/>
              <a:buChar char="Ø"/>
            </a:pPr>
            <a:r>
              <a:rPr lang="en-GB" sz="2400" b="1" dirty="0">
                <a:latin typeface="Cambria" panose="02040503050406030204" pitchFamily="18" charset="0"/>
              </a:rPr>
              <a:t>Recently issued IGCEP ranks hydropower (specifically private sector) based on capital cost while completely ignoring the economic and ancillary benefits of hydropower;</a:t>
            </a:r>
          </a:p>
          <a:p>
            <a:pPr marL="52169" lvl="1" indent="0">
              <a:spcBef>
                <a:spcPts val="0"/>
              </a:spcBef>
              <a:buClr>
                <a:schemeClr val="accent1"/>
              </a:buClr>
              <a:buNone/>
            </a:pPr>
            <a:endParaRPr lang="en-GB" sz="2400" b="1"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GB" sz="2400" b="1" dirty="0">
                <a:latin typeface="Cambria" panose="02040503050406030204" pitchFamily="18" charset="0"/>
              </a:rPr>
              <a:t>In IGCEP, Public Sector Hydropower has been given priority on private sector hydropower completely ignoring the inherent inefficiencies and availability of financing for public sector projects;</a:t>
            </a:r>
          </a:p>
          <a:p>
            <a:pPr marL="451192" lvl="1" indent="-399023">
              <a:spcBef>
                <a:spcPts val="0"/>
              </a:spcBef>
              <a:buClr>
                <a:schemeClr val="accent1"/>
              </a:buClr>
              <a:buFont typeface="Wingdings" panose="05000000000000000000" pitchFamily="2" charset="2"/>
              <a:buChar char="Ø"/>
            </a:pPr>
            <a:endParaRPr lang="en-GB" sz="2400" b="1"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GB" sz="2400" b="1" dirty="0">
                <a:latin typeface="Cambria" panose="02040503050406030204" pitchFamily="18" charset="0"/>
              </a:rPr>
              <a:t>Inherent issues of Power Sector like Circular Debt, Payment Delays, availability of grid and transitional phase of power sector is also effecting the decisions of international investors;</a:t>
            </a:r>
          </a:p>
        </p:txBody>
      </p:sp>
      <p:sp>
        <p:nvSpPr>
          <p:cNvPr id="5" name="Title 8"/>
          <p:cNvSpPr txBox="1">
            <a:spLocks/>
          </p:cNvSpPr>
          <p:nvPr/>
        </p:nvSpPr>
        <p:spPr>
          <a:xfrm>
            <a:off x="603250" y="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b="1" cap="small" dirty="0">
                <a:solidFill>
                  <a:schemeClr val="bg1"/>
                </a:solidFill>
                <a:latin typeface="Cambria" pitchFamily="18" charset="0"/>
              </a:rPr>
              <a:t>KEY CHALLENGES FOR HYDROPOWER IN PAKISTAN </a:t>
            </a:r>
            <a:endParaRPr lang="en-US" cap="small" dirty="0">
              <a:solidFill>
                <a:schemeClr val="bg1"/>
              </a:solidFill>
              <a:latin typeface="Cambria" pitchFamily="18" charset="0"/>
            </a:endParaRPr>
          </a:p>
        </p:txBody>
      </p:sp>
    </p:spTree>
    <p:extLst>
      <p:ext uri="{BB962C8B-B14F-4D97-AF65-F5344CB8AC3E}">
        <p14:creationId xmlns:p14="http://schemas.microsoft.com/office/powerpoint/2010/main" val="323353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60"/>
            <a:ext cx="9906000" cy="1524000"/>
          </a:xfrm>
          <a:prstGeom prst="rect">
            <a:avLst/>
          </a:prstGeom>
        </p:spPr>
      </p:pic>
      <p:sp>
        <p:nvSpPr>
          <p:cNvPr id="13" name="Content Placeholder 2"/>
          <p:cNvSpPr txBox="1">
            <a:spLocks/>
          </p:cNvSpPr>
          <p:nvPr/>
        </p:nvSpPr>
        <p:spPr>
          <a:xfrm>
            <a:off x="0" y="1541060"/>
            <a:ext cx="9906000" cy="4815297"/>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52169" lvl="1" indent="0">
              <a:spcBef>
                <a:spcPts val="0"/>
              </a:spcBef>
              <a:buClr>
                <a:schemeClr val="accent1"/>
              </a:buClr>
              <a:buNone/>
            </a:pPr>
            <a:r>
              <a:rPr lang="en-US" sz="2400" dirty="0">
                <a:latin typeface="Cambria" panose="02040503050406030204" pitchFamily="18" charset="0"/>
              </a:rPr>
              <a:t>Despite issuance of various policies and good incentives, Government was unable to attract much investment in hydropower sector, however, in a surprise move, decision makers are considering to withdraw certain incentives (listed below) which will not only effect the hydropower development but also deprive the country with this cheapest source of electricity. </a:t>
            </a:r>
          </a:p>
          <a:p>
            <a:pPr marL="965682" lvl="2" indent="-399023">
              <a:spcBef>
                <a:spcPts val="0"/>
              </a:spcBef>
              <a:buClr>
                <a:schemeClr val="accent1"/>
              </a:buClr>
              <a:buFont typeface="Wingdings" panose="05000000000000000000" pitchFamily="2" charset="2"/>
              <a:buChar char="Ø"/>
            </a:pPr>
            <a:r>
              <a:rPr lang="en-US" sz="2400" b="1" dirty="0">
                <a:latin typeface="Cambria" panose="02040503050406030204" pitchFamily="18" charset="0"/>
              </a:rPr>
              <a:t>Shift of PPAs to “Take and Pay” regime;</a:t>
            </a:r>
          </a:p>
          <a:p>
            <a:pPr marL="965682" lvl="2" indent="-399023">
              <a:spcBef>
                <a:spcPts val="0"/>
              </a:spcBef>
              <a:buClr>
                <a:schemeClr val="accent1"/>
              </a:buClr>
              <a:buFont typeface="Wingdings" panose="05000000000000000000" pitchFamily="2" charset="2"/>
              <a:buChar char="Ø"/>
            </a:pPr>
            <a:r>
              <a:rPr lang="en-US" sz="2400" b="1" dirty="0">
                <a:latin typeface="Cambria" panose="02040503050406030204" pitchFamily="18" charset="0"/>
              </a:rPr>
              <a:t>Reduction in term of PPA;</a:t>
            </a:r>
          </a:p>
          <a:p>
            <a:pPr marL="965682" lvl="2" indent="-399023">
              <a:spcBef>
                <a:spcPts val="0"/>
              </a:spcBef>
              <a:buClr>
                <a:schemeClr val="accent1"/>
              </a:buClr>
              <a:buFont typeface="Wingdings" panose="05000000000000000000" pitchFamily="2" charset="2"/>
              <a:buChar char="Ø"/>
            </a:pPr>
            <a:r>
              <a:rPr lang="en-US" sz="2400" b="1" dirty="0">
                <a:latin typeface="Cambria" panose="02040503050406030204" pitchFamily="18" charset="0"/>
              </a:rPr>
              <a:t>Reduction in IRR;</a:t>
            </a:r>
          </a:p>
          <a:p>
            <a:pPr marL="965682" lvl="2" indent="-399023">
              <a:spcBef>
                <a:spcPts val="0"/>
              </a:spcBef>
              <a:buClr>
                <a:schemeClr val="accent1"/>
              </a:buClr>
              <a:buFont typeface="Wingdings" panose="05000000000000000000" pitchFamily="2" charset="2"/>
              <a:buChar char="Ø"/>
            </a:pPr>
            <a:r>
              <a:rPr lang="en-US" sz="2400" b="1" dirty="0">
                <a:latin typeface="Cambria" panose="02040503050406030204" pitchFamily="18" charset="0"/>
              </a:rPr>
              <a:t>Unilateral fixation of tariff ceilings;</a:t>
            </a:r>
          </a:p>
          <a:p>
            <a:pPr marL="965682" lvl="2" indent="-399023">
              <a:spcBef>
                <a:spcPts val="0"/>
              </a:spcBef>
              <a:buClr>
                <a:schemeClr val="accent1"/>
              </a:buClr>
              <a:buFont typeface="Wingdings" panose="05000000000000000000" pitchFamily="2" charset="2"/>
              <a:buChar char="Ø"/>
            </a:pPr>
            <a:r>
              <a:rPr lang="en-US" sz="2400" b="1" dirty="0">
                <a:latin typeface="Cambria" panose="02040503050406030204" pitchFamily="18" charset="0"/>
              </a:rPr>
              <a:t>Imposition of additional taxes like income tax on offshore contracts, sales tax on construction services;</a:t>
            </a:r>
          </a:p>
          <a:p>
            <a:pPr marL="965682" lvl="2" indent="-399023">
              <a:spcBef>
                <a:spcPts val="0"/>
              </a:spcBef>
              <a:buClr>
                <a:schemeClr val="accent1"/>
              </a:buClr>
              <a:buFont typeface="Wingdings" panose="05000000000000000000" pitchFamily="2" charset="2"/>
              <a:buChar char="Ø"/>
            </a:pPr>
            <a:r>
              <a:rPr lang="en-US" sz="2400" b="1" dirty="0">
                <a:latin typeface="Cambria" panose="02040503050406030204" pitchFamily="18" charset="0"/>
              </a:rPr>
              <a:t>Increase in water use charges;</a:t>
            </a:r>
          </a:p>
          <a:p>
            <a:pPr marL="52169" lvl="1" indent="0">
              <a:spcBef>
                <a:spcPts val="0"/>
              </a:spcBef>
              <a:buClr>
                <a:schemeClr val="accent1"/>
              </a:buClr>
              <a:buNone/>
            </a:pPr>
            <a:endParaRPr lang="en-US" sz="24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24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24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2400" b="1"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24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24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2400"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endParaRPr lang="en-US" sz="2400" dirty="0">
              <a:latin typeface="Cambria" panose="02040503050406030204" pitchFamily="18" charset="0"/>
            </a:endParaRPr>
          </a:p>
        </p:txBody>
      </p:sp>
      <p:sp>
        <p:nvSpPr>
          <p:cNvPr id="5" name="Title 8"/>
          <p:cNvSpPr txBox="1">
            <a:spLocks/>
          </p:cNvSpPr>
          <p:nvPr/>
        </p:nvSpPr>
        <p:spPr>
          <a:xfrm>
            <a:off x="603250" y="15240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400" b="1" cap="small" dirty="0">
                <a:solidFill>
                  <a:schemeClr val="bg1"/>
                </a:solidFill>
                <a:latin typeface="Cambria" pitchFamily="18" charset="0"/>
              </a:rPr>
              <a:t>PROPOSED POLICY CHANGES – a recipe of disaster</a:t>
            </a:r>
            <a:endParaRPr lang="en-US" sz="4400" cap="small" dirty="0">
              <a:solidFill>
                <a:schemeClr val="bg1"/>
              </a:solidFill>
              <a:latin typeface="Cambria" pitchFamily="18" charset="0"/>
            </a:endParaRPr>
          </a:p>
        </p:txBody>
      </p:sp>
    </p:spTree>
    <p:extLst>
      <p:ext uri="{BB962C8B-B14F-4D97-AF65-F5344CB8AC3E}">
        <p14:creationId xmlns:p14="http://schemas.microsoft.com/office/powerpoint/2010/main" val="155749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306" y="2890391"/>
            <a:ext cx="8963416" cy="1200329"/>
          </a:xfrm>
          <a:prstGeom prst="rect">
            <a:avLst/>
          </a:prstGeom>
          <a:noFill/>
        </p:spPr>
        <p:txBody>
          <a:bodyPr wrap="none" rtlCol="0">
            <a:spAutoFit/>
          </a:bodyPr>
          <a:lstStyle/>
          <a:p>
            <a:pPr algn="ctr"/>
            <a:r>
              <a:rPr lang="en-US" sz="3600" b="1" dirty="0">
                <a:latin typeface="Cambria" pitchFamily="18" charset="0"/>
                <a:ea typeface="Cambria" pitchFamily="18" charset="0"/>
              </a:rPr>
              <a:t>Way Forward for the Decision Makers </a:t>
            </a:r>
          </a:p>
          <a:p>
            <a:pPr algn="ctr"/>
            <a:r>
              <a:rPr lang="en-US" sz="3600" b="1" dirty="0">
                <a:latin typeface="Cambria" pitchFamily="18" charset="0"/>
                <a:ea typeface="Cambria" pitchFamily="18" charset="0"/>
              </a:rPr>
              <a:t>for Hydropower Development in Pakistan</a:t>
            </a:r>
          </a:p>
        </p:txBody>
      </p:sp>
      <p:pic>
        <p:nvPicPr>
          <p:cNvPr id="3" name="Picture 2">
            <a:extLst>
              <a:ext uri="{FF2B5EF4-FFF2-40B4-BE49-F238E27FC236}">
                <a16:creationId xmlns:a16="http://schemas.microsoft.com/office/drawing/2014/main" xmlns="" id="{6A9850BD-EC37-4974-A19C-68B4D9E81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4" name="Title 8">
            <a:extLst>
              <a:ext uri="{FF2B5EF4-FFF2-40B4-BE49-F238E27FC236}">
                <a16:creationId xmlns:a16="http://schemas.microsoft.com/office/drawing/2014/main" xmlns="" id="{0E9B99F0-E37E-4C39-8696-8C57D919F5B8}"/>
              </a:ext>
            </a:extLst>
          </p:cNvPr>
          <p:cNvSpPr txBox="1">
            <a:spLocks/>
          </p:cNvSpPr>
          <p:nvPr/>
        </p:nvSpPr>
        <p:spPr>
          <a:xfrm>
            <a:off x="603250" y="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endParaRPr lang="en-US" cap="small" dirty="0">
              <a:solidFill>
                <a:schemeClr val="bg1"/>
              </a:solidFill>
              <a:latin typeface="Cambria" pitchFamily="18" charset="0"/>
            </a:endParaRPr>
          </a:p>
        </p:txBody>
      </p:sp>
    </p:spTree>
    <p:extLst>
      <p:ext uri="{BB962C8B-B14F-4D97-AF65-F5344CB8AC3E}">
        <p14:creationId xmlns:p14="http://schemas.microsoft.com/office/powerpoint/2010/main" val="279432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13" name="Content Placeholder 2"/>
          <p:cNvSpPr txBox="1">
            <a:spLocks/>
          </p:cNvSpPr>
          <p:nvPr/>
        </p:nvSpPr>
        <p:spPr>
          <a:xfrm>
            <a:off x="-8736" y="1181100"/>
            <a:ext cx="9296400" cy="457200"/>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52169" lvl="1" indent="0">
              <a:spcBef>
                <a:spcPts val="0"/>
              </a:spcBef>
              <a:buClr>
                <a:schemeClr val="accent1"/>
              </a:buClr>
              <a:buNone/>
            </a:pPr>
            <a:r>
              <a:rPr lang="en-GB" sz="1800" b="1" dirty="0">
                <a:latin typeface="Cambria" panose="02040503050406030204" pitchFamily="18" charset="0"/>
              </a:rPr>
              <a:t>Hydropower does not create capacity trap but compliments peak demand curve of the country.</a:t>
            </a:r>
          </a:p>
          <a:p>
            <a:pPr marL="451192" lvl="1" indent="-399023">
              <a:spcBef>
                <a:spcPts val="0"/>
              </a:spcBef>
              <a:buClr>
                <a:schemeClr val="accent1"/>
              </a:buClr>
              <a:buFont typeface="Wingdings" panose="05000000000000000000" pitchFamily="2" charset="2"/>
              <a:buChar char="Ø"/>
            </a:pPr>
            <a:endParaRPr lang="en-GB" sz="1800" b="1"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endParaRPr lang="en-GB" sz="1800" b="1" dirty="0">
              <a:latin typeface="Cambria" panose="02040503050406030204" pitchFamily="18" charset="0"/>
            </a:endParaRPr>
          </a:p>
        </p:txBody>
      </p:sp>
      <p:sp>
        <p:nvSpPr>
          <p:cNvPr id="5" name="Title 8"/>
          <p:cNvSpPr txBox="1">
            <a:spLocks/>
          </p:cNvSpPr>
          <p:nvPr/>
        </p:nvSpPr>
        <p:spPr>
          <a:xfrm>
            <a:off x="603250" y="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b="1" cap="small" dirty="0">
                <a:solidFill>
                  <a:schemeClr val="bg1"/>
                </a:solidFill>
                <a:latin typeface="Cambria" pitchFamily="18" charset="0"/>
              </a:rPr>
              <a:t>HYDROPOWER AND CAPACITY TRAP</a:t>
            </a:r>
            <a:endParaRPr lang="en-US" cap="small" dirty="0">
              <a:solidFill>
                <a:schemeClr val="bg1"/>
              </a:solidFill>
              <a:latin typeface="Cambria" pitchFamily="18" charset="0"/>
            </a:endParaRPr>
          </a:p>
        </p:txBody>
      </p:sp>
      <p:graphicFrame>
        <p:nvGraphicFramePr>
          <p:cNvPr id="6" name="Chart 5">
            <a:extLst>
              <a:ext uri="{FF2B5EF4-FFF2-40B4-BE49-F238E27FC236}">
                <a16:creationId xmlns:a16="http://schemas.microsoft.com/office/drawing/2014/main" xmlns="" id="{7826FCD9-2930-49D9-9575-7BC4DB57630A}"/>
              </a:ext>
            </a:extLst>
          </p:cNvPr>
          <p:cNvGraphicFramePr>
            <a:graphicFrameLocks/>
          </p:cNvGraphicFramePr>
          <p:nvPr>
            <p:extLst>
              <p:ext uri="{D42A27DB-BD31-4B8C-83A1-F6EECF244321}">
                <p14:modId xmlns:p14="http://schemas.microsoft.com/office/powerpoint/2010/main" val="4049099043"/>
              </p:ext>
            </p:extLst>
          </p:nvPr>
        </p:nvGraphicFramePr>
        <p:xfrm>
          <a:off x="228600" y="1752600"/>
          <a:ext cx="8001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918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13" name="Content Placeholder 2"/>
          <p:cNvSpPr txBox="1">
            <a:spLocks/>
          </p:cNvSpPr>
          <p:nvPr/>
        </p:nvSpPr>
        <p:spPr>
          <a:xfrm>
            <a:off x="0" y="1236260"/>
            <a:ext cx="9829800" cy="4859740"/>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451192" lvl="1" indent="-399023">
              <a:spcBef>
                <a:spcPts val="0"/>
              </a:spcBef>
              <a:buClr>
                <a:schemeClr val="accent1"/>
              </a:buClr>
              <a:buFont typeface="Wingdings" panose="05000000000000000000" pitchFamily="2" charset="2"/>
              <a:buChar char="Ø"/>
            </a:pPr>
            <a:r>
              <a:rPr lang="en-GB" sz="1800" b="1" dirty="0">
                <a:latin typeface="Cambria" panose="02040503050406030204" pitchFamily="18" charset="0"/>
              </a:rPr>
              <a:t>Hydropower is cheapest source of energy if following factors are given due consideration</a:t>
            </a:r>
          </a:p>
          <a:p>
            <a:pPr marL="965682" lvl="2" indent="-399023">
              <a:spcBef>
                <a:spcPts val="0"/>
              </a:spcBef>
              <a:buClr>
                <a:schemeClr val="accent1"/>
              </a:buClr>
              <a:buFont typeface="Wingdings" pitchFamily="2" charset="2"/>
              <a:buChar char="ü"/>
            </a:pPr>
            <a:r>
              <a:rPr lang="en-GB" sz="1800" b="1" dirty="0">
                <a:latin typeface="Cambria" panose="02040503050406030204" pitchFamily="18" charset="0"/>
              </a:rPr>
              <a:t>Long life of around 80-100 years – </a:t>
            </a:r>
            <a:r>
              <a:rPr lang="en-GB" sz="1800" b="1" dirty="0" err="1">
                <a:latin typeface="Cambria" panose="02040503050406030204" pitchFamily="18" charset="0"/>
              </a:rPr>
              <a:t>Mangla</a:t>
            </a:r>
            <a:r>
              <a:rPr lang="en-GB" sz="1800" b="1" dirty="0">
                <a:latin typeface="Cambria" panose="02040503050406030204" pitchFamily="18" charset="0"/>
              </a:rPr>
              <a:t> &amp; </a:t>
            </a:r>
            <a:r>
              <a:rPr lang="en-GB" sz="1800" b="1" dirty="0" err="1">
                <a:latin typeface="Cambria" panose="02040503050406030204" pitchFamily="18" charset="0"/>
              </a:rPr>
              <a:t>Tarbela</a:t>
            </a:r>
            <a:r>
              <a:rPr lang="en-GB" sz="1800" b="1" dirty="0">
                <a:latin typeface="Cambria" panose="02040503050406030204" pitchFamily="18" charset="0"/>
              </a:rPr>
              <a:t> are producing energy @ less than PKR 1 after fifty years. No other technology can compete with hydropower  in this respect;</a:t>
            </a:r>
          </a:p>
          <a:p>
            <a:pPr marL="965682" lvl="2" indent="-399023">
              <a:spcBef>
                <a:spcPts val="0"/>
              </a:spcBef>
              <a:buClr>
                <a:schemeClr val="accent1"/>
              </a:buClr>
              <a:buFont typeface="Wingdings" pitchFamily="2" charset="2"/>
              <a:buChar char="ü"/>
            </a:pPr>
            <a:r>
              <a:rPr lang="en-GB" sz="1800" b="1" dirty="0">
                <a:latin typeface="Cambria" panose="02040503050406030204" pitchFamily="18" charset="0"/>
              </a:rPr>
              <a:t>Hydropower provide most valuable peaking energy which essentially reduces the tariff of hydropower by </a:t>
            </a:r>
            <a:r>
              <a:rPr lang="en-GB" sz="2400" b="1" u="sng" dirty="0">
                <a:latin typeface="Cambria" panose="02040503050406030204" pitchFamily="18" charset="0"/>
              </a:rPr>
              <a:t>10%;</a:t>
            </a:r>
          </a:p>
          <a:p>
            <a:pPr marL="965682" lvl="2" indent="-399023">
              <a:spcBef>
                <a:spcPts val="0"/>
              </a:spcBef>
              <a:buClr>
                <a:schemeClr val="accent1"/>
              </a:buClr>
              <a:buFont typeface="Wingdings" pitchFamily="2" charset="2"/>
              <a:buChar char="ü"/>
            </a:pPr>
            <a:r>
              <a:rPr lang="en-GB" sz="1800" b="1" dirty="0">
                <a:latin typeface="Cambria" panose="02040503050406030204" pitchFamily="18" charset="0"/>
              </a:rPr>
              <a:t>Hydropower is the only source of technology which provides reactive power for grid stability (In USA, reactive power is valued at US Cent 7 per </a:t>
            </a:r>
            <a:r>
              <a:rPr lang="en-GB" sz="1800" b="1" dirty="0" err="1">
                <a:latin typeface="Cambria" panose="02040503050406030204" pitchFamily="18" charset="0"/>
              </a:rPr>
              <a:t>Kvarh</a:t>
            </a:r>
            <a:r>
              <a:rPr lang="en-GB" sz="1800" b="1" dirty="0">
                <a:latin typeface="Cambria" panose="02040503050406030204" pitchFamily="18" charset="0"/>
              </a:rPr>
              <a:t>) which essentially reduces the nominal hydropower tariff by further </a:t>
            </a:r>
            <a:r>
              <a:rPr lang="en-GB" sz="2400" b="1" u="sng" dirty="0">
                <a:latin typeface="Cambria" panose="02040503050406030204" pitchFamily="18" charset="0"/>
              </a:rPr>
              <a:t>20%;</a:t>
            </a:r>
          </a:p>
          <a:p>
            <a:pPr marL="965682" lvl="2" indent="-399023">
              <a:spcBef>
                <a:spcPts val="0"/>
              </a:spcBef>
              <a:buClr>
                <a:schemeClr val="accent1"/>
              </a:buClr>
              <a:buFont typeface="Wingdings" pitchFamily="2" charset="2"/>
              <a:buChar char="ü"/>
            </a:pPr>
            <a:r>
              <a:rPr lang="en-GB" sz="1800" b="1" dirty="0">
                <a:latin typeface="Cambria" panose="02040503050406030204" pitchFamily="18" charset="0"/>
              </a:rPr>
              <a:t>Compared with any other technology, almost </a:t>
            </a:r>
            <a:r>
              <a:rPr lang="en-GB" sz="2400" b="1" u="sng" dirty="0">
                <a:latin typeface="Cambria" panose="02040503050406030204" pitchFamily="18" charset="0"/>
              </a:rPr>
              <a:t>10% </a:t>
            </a:r>
            <a:r>
              <a:rPr lang="en-GB" sz="1800" b="1" dirty="0">
                <a:latin typeface="Cambria" panose="02040503050406030204" pitchFamily="18" charset="0"/>
              </a:rPr>
              <a:t>of Capital Cost (On-Shore) of hydropower is paid back to Government in terms of taxes </a:t>
            </a:r>
          </a:p>
          <a:p>
            <a:pPr marL="965682" lvl="2" indent="-399023">
              <a:spcBef>
                <a:spcPts val="0"/>
              </a:spcBef>
              <a:buClr>
                <a:schemeClr val="accent1"/>
              </a:buClr>
              <a:buFont typeface="Wingdings" pitchFamily="2" charset="2"/>
              <a:buChar char="ü"/>
            </a:pPr>
            <a:r>
              <a:rPr lang="en-GB" sz="2400" b="1" u="sng" dirty="0">
                <a:latin typeface="Cambria" panose="02040503050406030204" pitchFamily="18" charset="0"/>
              </a:rPr>
              <a:t>3-4% </a:t>
            </a:r>
            <a:r>
              <a:rPr lang="en-GB" sz="1800" b="1" dirty="0">
                <a:latin typeface="Cambria" panose="02040503050406030204" pitchFamily="18" charset="0"/>
              </a:rPr>
              <a:t>of total tariff is paid back to Government in form of Water Use Charges</a:t>
            </a:r>
          </a:p>
          <a:p>
            <a:pPr marL="965682" lvl="2" indent="-399023">
              <a:spcBef>
                <a:spcPts val="0"/>
              </a:spcBef>
              <a:buClr>
                <a:schemeClr val="accent1"/>
              </a:buClr>
              <a:buFont typeface="Wingdings" pitchFamily="2" charset="2"/>
              <a:buChar char="ü"/>
            </a:pPr>
            <a:endParaRPr lang="en-GB" sz="1800" b="1"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GB" sz="1800" b="1" dirty="0">
                <a:latin typeface="Cambria" panose="02040503050406030204" pitchFamily="18" charset="0"/>
              </a:rPr>
              <a:t>A hydropower project with a nominal tariff of US Cent 8 per KWh will cost not more than US Cent 5 per </a:t>
            </a:r>
            <a:r>
              <a:rPr lang="en-GB" sz="1800" b="1" dirty="0" err="1">
                <a:latin typeface="Cambria" panose="02040503050406030204" pitchFamily="18" charset="0"/>
              </a:rPr>
              <a:t>KWh</a:t>
            </a:r>
            <a:r>
              <a:rPr lang="en-GB" sz="1800" b="1" dirty="0">
                <a:latin typeface="Cambria" panose="02040503050406030204" pitchFamily="18" charset="0"/>
              </a:rPr>
              <a:t> to the Government which concludes hydropower as cheapest source</a:t>
            </a:r>
          </a:p>
          <a:p>
            <a:pPr marL="451192" lvl="1" indent="-399023">
              <a:spcBef>
                <a:spcPts val="0"/>
              </a:spcBef>
              <a:buClr>
                <a:schemeClr val="accent1"/>
              </a:buClr>
              <a:buFont typeface="Wingdings" panose="05000000000000000000" pitchFamily="2" charset="2"/>
              <a:buChar char="Ø"/>
            </a:pPr>
            <a:endParaRPr lang="en-GB" sz="1800" b="1" dirty="0">
              <a:latin typeface="Cambria" panose="02040503050406030204" pitchFamily="18" charset="0"/>
            </a:endParaRPr>
          </a:p>
        </p:txBody>
      </p:sp>
      <p:sp>
        <p:nvSpPr>
          <p:cNvPr id="5" name="Title 8"/>
          <p:cNvSpPr txBox="1">
            <a:spLocks/>
          </p:cNvSpPr>
          <p:nvPr/>
        </p:nvSpPr>
        <p:spPr>
          <a:xfrm>
            <a:off x="603250" y="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b="1" cap="small" dirty="0">
                <a:solidFill>
                  <a:schemeClr val="bg1"/>
                </a:solidFill>
                <a:latin typeface="Cambria" pitchFamily="18" charset="0"/>
              </a:rPr>
              <a:t>Hydropower is Cheapest Source of Electricity</a:t>
            </a:r>
            <a:endParaRPr lang="en-US" cap="small" dirty="0">
              <a:solidFill>
                <a:schemeClr val="bg1"/>
              </a:solidFill>
              <a:latin typeface="Cambria" pitchFamily="18" charset="0"/>
            </a:endParaRPr>
          </a:p>
        </p:txBody>
      </p:sp>
    </p:spTree>
    <p:extLst>
      <p:ext uri="{BB962C8B-B14F-4D97-AF65-F5344CB8AC3E}">
        <p14:creationId xmlns:p14="http://schemas.microsoft.com/office/powerpoint/2010/main" val="352811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13" name="Content Placeholder 2"/>
          <p:cNvSpPr txBox="1">
            <a:spLocks/>
          </p:cNvSpPr>
          <p:nvPr/>
        </p:nvSpPr>
        <p:spPr>
          <a:xfrm>
            <a:off x="0" y="1143000"/>
            <a:ext cx="5257800" cy="5226330"/>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342900" lvl="2" indent="-284163">
              <a:spcBef>
                <a:spcPts val="0"/>
              </a:spcBef>
              <a:buClr>
                <a:schemeClr val="accent1"/>
              </a:buClr>
              <a:buFont typeface="Wingdings" pitchFamily="2" charset="2"/>
              <a:buChar char="ü"/>
            </a:pPr>
            <a:r>
              <a:rPr lang="en-GB" sz="1800" b="1" dirty="0">
                <a:latin typeface="Cambria" panose="02040503050406030204" pitchFamily="18" charset="0"/>
              </a:rPr>
              <a:t>70% of Capital Cost is consumed locally which gives significant boost to economy and GDP while supporting 50 ancillary industries </a:t>
            </a:r>
          </a:p>
          <a:p>
            <a:pPr marL="342900" lvl="2" indent="-284163">
              <a:spcBef>
                <a:spcPts val="0"/>
              </a:spcBef>
              <a:buClr>
                <a:schemeClr val="accent1"/>
              </a:buClr>
              <a:buFont typeface="Wingdings" pitchFamily="2" charset="2"/>
              <a:buChar char="ü"/>
            </a:pPr>
            <a:endParaRPr lang="en-GB" sz="1100" b="1" dirty="0">
              <a:latin typeface="Cambria" panose="02040503050406030204" pitchFamily="18" charset="0"/>
            </a:endParaRPr>
          </a:p>
          <a:p>
            <a:pPr marL="342900" lvl="2" indent="-284163">
              <a:spcBef>
                <a:spcPts val="0"/>
              </a:spcBef>
              <a:buClr>
                <a:schemeClr val="accent1"/>
              </a:buClr>
              <a:buFont typeface="Wingdings" pitchFamily="2" charset="2"/>
              <a:buChar char="ü"/>
            </a:pPr>
            <a:r>
              <a:rPr lang="en-GB" sz="1800" b="1" dirty="0">
                <a:latin typeface="Cambria" panose="02040503050406030204" pitchFamily="18" charset="0"/>
              </a:rPr>
              <a:t>Long Term energy security (Reliance on imported fuel is reduced) – 10 MW of hydropower saves around US$ 1 million per annum in term of fuel cost. Only on account of this matter, capital cost of hydropower become irrelevant in decision making</a:t>
            </a:r>
          </a:p>
          <a:p>
            <a:pPr marL="342900" lvl="2" indent="-284163">
              <a:spcBef>
                <a:spcPts val="0"/>
              </a:spcBef>
              <a:buClr>
                <a:schemeClr val="accent1"/>
              </a:buClr>
              <a:buFont typeface="Wingdings" pitchFamily="2" charset="2"/>
              <a:buChar char="ü"/>
            </a:pPr>
            <a:endParaRPr lang="en-GB" sz="1100" b="1" dirty="0">
              <a:latin typeface="Cambria" panose="02040503050406030204" pitchFamily="18" charset="0"/>
            </a:endParaRPr>
          </a:p>
          <a:p>
            <a:pPr marL="342900" lvl="2" indent="-284163">
              <a:spcBef>
                <a:spcPts val="0"/>
              </a:spcBef>
              <a:buClr>
                <a:schemeClr val="accent1"/>
              </a:buClr>
              <a:buFont typeface="Wingdings" pitchFamily="2" charset="2"/>
              <a:buChar char="ü"/>
            </a:pPr>
            <a:r>
              <a:rPr lang="en-GB" sz="1800" b="1" dirty="0">
                <a:latin typeface="Cambria" panose="02040503050406030204" pitchFamily="18" charset="0"/>
              </a:rPr>
              <a:t>Watershed Management - </a:t>
            </a:r>
            <a:r>
              <a:rPr lang="en-US" sz="1800" b="1" dirty="0">
                <a:latin typeface="Cambria" panose="02040503050406030204" pitchFamily="18" charset="0"/>
              </a:rPr>
              <a:t>Only in  GB (upper reaches of Indus) annually 562,500 tree are cut for energy use</a:t>
            </a:r>
            <a:endParaRPr lang="en-GB" sz="1800" b="1" dirty="0">
              <a:latin typeface="Cambria" panose="02040503050406030204" pitchFamily="18" charset="0"/>
            </a:endParaRPr>
          </a:p>
          <a:p>
            <a:pPr marL="342900" lvl="2" indent="-284163">
              <a:spcBef>
                <a:spcPts val="0"/>
              </a:spcBef>
              <a:buClr>
                <a:schemeClr val="accent1"/>
              </a:buClr>
              <a:buFont typeface="Wingdings" pitchFamily="2" charset="2"/>
              <a:buChar char="ü"/>
            </a:pPr>
            <a:endParaRPr lang="en-US" sz="1100" b="1" dirty="0">
              <a:latin typeface="Cambria" panose="02040503050406030204" pitchFamily="18" charset="0"/>
            </a:endParaRPr>
          </a:p>
          <a:p>
            <a:pPr marL="342900" lvl="2" indent="-284163">
              <a:spcBef>
                <a:spcPts val="0"/>
              </a:spcBef>
              <a:buClr>
                <a:schemeClr val="accent1"/>
              </a:buClr>
              <a:buFont typeface="Wingdings" pitchFamily="2" charset="2"/>
              <a:buChar char="ü"/>
            </a:pPr>
            <a:r>
              <a:rPr lang="en-US" sz="1800" b="1" dirty="0">
                <a:latin typeface="Cambria" panose="02040503050406030204" pitchFamily="18" charset="0"/>
              </a:rPr>
              <a:t>Hydropower and Dams are one the most effective adoptive measure to control the extreme weather (floods and drought) arising due to Climate Change through regulation of water </a:t>
            </a:r>
          </a:p>
        </p:txBody>
      </p:sp>
      <p:sp>
        <p:nvSpPr>
          <p:cNvPr id="5" name="Title 8"/>
          <p:cNvSpPr txBox="1">
            <a:spLocks/>
          </p:cNvSpPr>
          <p:nvPr/>
        </p:nvSpPr>
        <p:spPr>
          <a:xfrm>
            <a:off x="603250" y="0"/>
            <a:ext cx="899795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b="1" cap="small" dirty="0">
                <a:solidFill>
                  <a:schemeClr val="bg1"/>
                </a:solidFill>
                <a:latin typeface="Cambria" pitchFamily="18" charset="0"/>
              </a:rPr>
              <a:t>Hydropower is the economic engine </a:t>
            </a:r>
            <a:endParaRPr lang="en-US" cap="small" dirty="0">
              <a:solidFill>
                <a:schemeClr val="bg1"/>
              </a:solidFill>
              <a:latin typeface="Cambria" pitchFamily="18" charset="0"/>
            </a:endParaRPr>
          </a:p>
        </p:txBody>
      </p:sp>
      <p:pic>
        <p:nvPicPr>
          <p:cNvPr id="6" name="Picture 5">
            <a:extLst>
              <a:ext uri="{FF2B5EF4-FFF2-40B4-BE49-F238E27FC236}">
                <a16:creationId xmlns:a16="http://schemas.microsoft.com/office/drawing/2014/main" xmlns="" id="{A08FE1AF-A442-4AA6-AB40-522FEB33C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483" y="1160060"/>
            <a:ext cx="4588517" cy="5226330"/>
          </a:xfrm>
          <a:prstGeom prst="rect">
            <a:avLst/>
          </a:prstGeom>
        </p:spPr>
      </p:pic>
    </p:spTree>
    <p:extLst>
      <p:ext uri="{BB962C8B-B14F-4D97-AF65-F5344CB8AC3E}">
        <p14:creationId xmlns:p14="http://schemas.microsoft.com/office/powerpoint/2010/main" val="31111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076"/>
            <a:ext cx="9906000" cy="737761"/>
          </a:xfrm>
          <a:prstGeom prst="rect">
            <a:avLst/>
          </a:prstGeom>
        </p:spPr>
      </p:pic>
      <p:sp>
        <p:nvSpPr>
          <p:cNvPr id="15" name="Title 8"/>
          <p:cNvSpPr txBox="1">
            <a:spLocks/>
          </p:cNvSpPr>
          <p:nvPr/>
        </p:nvSpPr>
        <p:spPr>
          <a:xfrm>
            <a:off x="1" y="629076"/>
            <a:ext cx="9891486" cy="737761"/>
          </a:xfrm>
          <a:prstGeom prst="rect">
            <a:avLst/>
          </a:prstGeom>
        </p:spPr>
        <p:txBody>
          <a:bodyPr vert="horz" lIns="74295" tIns="37148" rIns="74295" bIns="37148"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3575" b="1" cap="small" dirty="0">
                <a:solidFill>
                  <a:schemeClr val="bg1"/>
                </a:solidFill>
                <a:latin typeface="Cambria" pitchFamily="18" charset="0"/>
              </a:rPr>
              <a:t>PUBLIC SECTOR HYDRO VS PRIVATE HYDRO</a:t>
            </a:r>
            <a:endParaRPr lang="en-US" sz="3575" cap="small" dirty="0">
              <a:solidFill>
                <a:schemeClr val="bg1"/>
              </a:solidFill>
              <a:latin typeface="Cambria" pitchFamily="18" charset="0"/>
            </a:endParaRPr>
          </a:p>
        </p:txBody>
      </p:sp>
      <p:sp>
        <p:nvSpPr>
          <p:cNvPr id="13" name="Content Placeholder 2"/>
          <p:cNvSpPr txBox="1">
            <a:spLocks/>
          </p:cNvSpPr>
          <p:nvPr/>
        </p:nvSpPr>
        <p:spPr>
          <a:xfrm>
            <a:off x="1" y="1914525"/>
            <a:ext cx="9891486" cy="4333875"/>
          </a:xfrm>
          <a:prstGeom prst="rect">
            <a:avLst/>
          </a:prstGeom>
        </p:spPr>
        <p:txBody>
          <a:bodyPr lIns="65951" tIns="32976" rIns="65951" bIns="3297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366594" lvl="1" indent="-324206">
              <a:spcBef>
                <a:spcPts val="0"/>
              </a:spcBef>
              <a:buClr>
                <a:schemeClr val="accent1"/>
              </a:buClr>
              <a:buFont typeface="Wingdings" panose="05000000000000000000" pitchFamily="2" charset="2"/>
              <a:buChar char="Ø"/>
            </a:pPr>
            <a:endParaRPr lang="en-US" sz="1788" b="1" dirty="0">
              <a:latin typeface="Cambria" panose="02040503050406030204" pitchFamily="18" charset="0"/>
            </a:endParaRPr>
          </a:p>
          <a:p>
            <a:pPr marL="42387" lvl="1" indent="0">
              <a:spcBef>
                <a:spcPts val="0"/>
              </a:spcBef>
              <a:buClr>
                <a:schemeClr val="accent1"/>
              </a:buClr>
              <a:buNone/>
            </a:pPr>
            <a:endParaRPr lang="en-US" sz="1706" b="1" dirty="0">
              <a:latin typeface="Cambria" panose="02040503050406030204" pitchFamily="18" charset="0"/>
            </a:endParaRPr>
          </a:p>
          <a:p>
            <a:pPr marL="784617" lvl="2" indent="-324206">
              <a:spcBef>
                <a:spcPts val="0"/>
              </a:spcBef>
              <a:buClr>
                <a:schemeClr val="accent1"/>
              </a:buClr>
              <a:buFont typeface="Wingdings" panose="05000000000000000000" pitchFamily="2" charset="2"/>
              <a:buChar char="Ø"/>
            </a:pPr>
            <a:endParaRPr lang="en-US" sz="1544" dirty="0">
              <a:latin typeface="Cambria" panose="02040503050406030204" pitchFamily="18" charset="0"/>
            </a:endParaRPr>
          </a:p>
          <a:p>
            <a:pPr marL="784617" lvl="2" indent="-324206">
              <a:spcBef>
                <a:spcPts val="0"/>
              </a:spcBef>
              <a:buClr>
                <a:schemeClr val="accent1"/>
              </a:buClr>
              <a:buFont typeface="Wingdings" panose="05000000000000000000" pitchFamily="2" charset="2"/>
              <a:buChar char="Ø"/>
            </a:pPr>
            <a:endParaRPr lang="en-US" sz="1544" dirty="0">
              <a:latin typeface="Cambria" panose="02040503050406030204" pitchFamily="18" charset="0"/>
            </a:endParaRPr>
          </a:p>
          <a:p>
            <a:pPr marL="366594" lvl="1" indent="-324206">
              <a:spcBef>
                <a:spcPts val="0"/>
              </a:spcBef>
              <a:buClr>
                <a:schemeClr val="accent1"/>
              </a:buClr>
              <a:buFont typeface="Wingdings" panose="05000000000000000000" pitchFamily="2" charset="2"/>
              <a:buChar char="Ø"/>
            </a:pPr>
            <a:endParaRPr lang="en-US" sz="1788" dirty="0">
              <a:latin typeface="Cambria" panose="02040503050406030204" pitchFamily="18" charset="0"/>
            </a:endParaRPr>
          </a:p>
        </p:txBody>
      </p:sp>
      <p:pic>
        <p:nvPicPr>
          <p:cNvPr id="2" name="Picture 1"/>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000246" y="3790950"/>
            <a:ext cx="5905503" cy="2550795"/>
          </a:xfrm>
          <a:prstGeom prst="rect">
            <a:avLst/>
          </a:prstGeom>
        </p:spPr>
      </p:pic>
      <p:sp>
        <p:nvSpPr>
          <p:cNvPr id="3" name="TextBox 2"/>
          <p:cNvSpPr txBox="1"/>
          <p:nvPr/>
        </p:nvSpPr>
        <p:spPr>
          <a:xfrm>
            <a:off x="76198" y="1482626"/>
            <a:ext cx="975360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mbria" panose="02040503050406030204" pitchFamily="18" charset="0"/>
              </a:rPr>
              <a:t>Private</a:t>
            </a:r>
            <a:r>
              <a:rPr lang="en-US" b="1" dirty="0">
                <a:latin typeface="Cambria" panose="02040503050406030204" pitchFamily="18" charset="0"/>
                <a:ea typeface="Cambria" panose="02040503050406030204" pitchFamily="18" charset="0"/>
              </a:rPr>
              <a:t> Hydropower should not be considered as competing option with Public Hydropower. </a:t>
            </a:r>
          </a:p>
          <a:p>
            <a:endParaRPr lang="en-US"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While the Public Hydro has inherent efficiencies, delays, cost overruns and lesser access to financing, however if Government decide to move for public sector, it should be for larger and strategic projects in public sector and equally promote private hydropower in which most of the risks are shifted towards sponsors and lenders in non-recourse financing model. A global trend of investment in renewable sector is shown below:</a:t>
            </a:r>
          </a:p>
        </p:txBody>
      </p:sp>
    </p:spTree>
    <p:extLst>
      <p:ext uri="{BB962C8B-B14F-4D97-AF65-F5344CB8AC3E}">
        <p14:creationId xmlns:p14="http://schemas.microsoft.com/office/powerpoint/2010/main" val="85668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0"/>
            <a:ext cx="9906000" cy="1160060"/>
          </a:xfrm>
          <a:prstGeom prst="rect">
            <a:avLst/>
          </a:prstGeom>
        </p:spPr>
      </p:pic>
      <p:sp>
        <p:nvSpPr>
          <p:cNvPr id="13" name="Content Placeholder 2"/>
          <p:cNvSpPr txBox="1">
            <a:spLocks/>
          </p:cNvSpPr>
          <p:nvPr/>
        </p:nvSpPr>
        <p:spPr>
          <a:xfrm>
            <a:off x="0" y="1143000"/>
            <a:ext cx="9906000" cy="990600"/>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52169" lvl="1" indent="0">
              <a:spcBef>
                <a:spcPts val="0"/>
              </a:spcBef>
              <a:buClr>
                <a:schemeClr val="accent1"/>
              </a:buClr>
              <a:buNone/>
            </a:pPr>
            <a:r>
              <a:rPr lang="en-GB" sz="1800" b="1" dirty="0">
                <a:latin typeface="Cambria" panose="02040503050406030204" pitchFamily="18" charset="0"/>
              </a:rPr>
              <a:t>Based on aforesaid, we strong conclude that private hydro development is the lifeline for Pakistan and government should decide to include significant percentage of private hydro as mandatory acquisition which should be incorporated in all policies including IGCEP.</a:t>
            </a:r>
            <a:endParaRPr lang="en-GB" sz="1500" b="1" dirty="0">
              <a:latin typeface="Cambria" panose="02040503050406030204" pitchFamily="18" charset="0"/>
            </a:endParaRPr>
          </a:p>
        </p:txBody>
      </p:sp>
      <p:sp>
        <p:nvSpPr>
          <p:cNvPr id="5" name="Title 8"/>
          <p:cNvSpPr txBox="1">
            <a:spLocks/>
          </p:cNvSpPr>
          <p:nvPr/>
        </p:nvSpPr>
        <p:spPr>
          <a:xfrm>
            <a:off x="454025" y="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000" b="1" cap="small" dirty="0">
                <a:solidFill>
                  <a:schemeClr val="bg1"/>
                </a:solidFill>
                <a:latin typeface="Cambria" pitchFamily="18" charset="0"/>
              </a:rPr>
              <a:t>CONCLUSION</a:t>
            </a:r>
            <a:endParaRPr lang="en-US" sz="4000" cap="small" dirty="0">
              <a:solidFill>
                <a:schemeClr val="bg1"/>
              </a:solidFill>
              <a:latin typeface="Cambria" pitchFamily="18" charset="0"/>
            </a:endParaRPr>
          </a:p>
        </p:txBody>
      </p:sp>
      <p:sp>
        <p:nvSpPr>
          <p:cNvPr id="2" name="AutoShape 2" descr="blob:https://web.whatsapp.com/1beedd7e-2d14-4164-ad35-5ae5bd3624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564" y="2072190"/>
            <a:ext cx="3352799" cy="40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836537589"/>
              </p:ext>
            </p:extLst>
          </p:nvPr>
        </p:nvGraphicFramePr>
        <p:xfrm>
          <a:off x="172805" y="2173054"/>
          <a:ext cx="5216954" cy="3963491"/>
        </p:xfrm>
        <a:graphic>
          <a:graphicData uri="http://schemas.openxmlformats.org/drawingml/2006/table">
            <a:tbl>
              <a:tblPr>
                <a:tableStyleId>{616DA210-FB5B-4158-B5E0-FEB733F419BA}</a:tableStyleId>
              </a:tblPr>
              <a:tblGrid>
                <a:gridCol w="1131221">
                  <a:extLst>
                    <a:ext uri="{9D8B030D-6E8A-4147-A177-3AD203B41FA5}">
                      <a16:colId xmlns:a16="http://schemas.microsoft.com/office/drawing/2014/main" xmlns="" val="20000"/>
                    </a:ext>
                  </a:extLst>
                </a:gridCol>
                <a:gridCol w="770604">
                  <a:extLst>
                    <a:ext uri="{9D8B030D-6E8A-4147-A177-3AD203B41FA5}">
                      <a16:colId xmlns:a16="http://schemas.microsoft.com/office/drawing/2014/main" xmlns="" val="20001"/>
                    </a:ext>
                  </a:extLst>
                </a:gridCol>
                <a:gridCol w="567879">
                  <a:extLst>
                    <a:ext uri="{9D8B030D-6E8A-4147-A177-3AD203B41FA5}">
                      <a16:colId xmlns:a16="http://schemas.microsoft.com/office/drawing/2014/main" xmlns="" val="20002"/>
                    </a:ext>
                  </a:extLst>
                </a:gridCol>
                <a:gridCol w="565610">
                  <a:extLst>
                    <a:ext uri="{9D8B030D-6E8A-4147-A177-3AD203B41FA5}">
                      <a16:colId xmlns:a16="http://schemas.microsoft.com/office/drawing/2014/main" xmlns="" val="20003"/>
                    </a:ext>
                  </a:extLst>
                </a:gridCol>
                <a:gridCol w="646412">
                  <a:extLst>
                    <a:ext uri="{9D8B030D-6E8A-4147-A177-3AD203B41FA5}">
                      <a16:colId xmlns:a16="http://schemas.microsoft.com/office/drawing/2014/main" xmlns="" val="20004"/>
                    </a:ext>
                  </a:extLst>
                </a:gridCol>
                <a:gridCol w="808015">
                  <a:extLst>
                    <a:ext uri="{9D8B030D-6E8A-4147-A177-3AD203B41FA5}">
                      <a16:colId xmlns:a16="http://schemas.microsoft.com/office/drawing/2014/main" xmlns="" val="20005"/>
                    </a:ext>
                  </a:extLst>
                </a:gridCol>
                <a:gridCol w="727213">
                  <a:extLst>
                    <a:ext uri="{9D8B030D-6E8A-4147-A177-3AD203B41FA5}">
                      <a16:colId xmlns:a16="http://schemas.microsoft.com/office/drawing/2014/main" xmlns="" val="20006"/>
                    </a:ext>
                  </a:extLst>
                </a:gridCol>
              </a:tblGrid>
              <a:tr h="214519">
                <a:tc>
                  <a:txBody>
                    <a:bodyPr/>
                    <a:lstStyle/>
                    <a:p>
                      <a:pPr algn="l" fontAlgn="b"/>
                      <a:r>
                        <a:rPr lang="en-US" sz="1400" b="1" u="none" strike="noStrike" dirty="0">
                          <a:solidFill>
                            <a:schemeClr val="bg1"/>
                          </a:solidFill>
                          <a:effectLst/>
                        </a:rPr>
                        <a:t>Country</a:t>
                      </a:r>
                      <a:endParaRPr lang="en-US" sz="1400" b="1" i="0" u="none" strike="noStrike" dirty="0">
                        <a:solidFill>
                          <a:schemeClr val="bg1"/>
                        </a:solidFill>
                        <a:effectLst/>
                        <a:latin typeface="Leelawadee"/>
                      </a:endParaRPr>
                    </a:p>
                  </a:txBody>
                  <a:tcPr marL="5443" marR="5443" marT="5443" marB="0" anchor="b">
                    <a:solidFill>
                      <a:schemeClr val="tx1"/>
                    </a:solidFill>
                  </a:tcPr>
                </a:tc>
                <a:tc>
                  <a:txBody>
                    <a:bodyPr/>
                    <a:lstStyle/>
                    <a:p>
                      <a:pPr algn="l" fontAlgn="b"/>
                      <a:r>
                        <a:rPr lang="en-US" sz="1400" b="1" u="none" strike="noStrike" dirty="0">
                          <a:solidFill>
                            <a:schemeClr val="bg1"/>
                          </a:solidFill>
                          <a:effectLst/>
                        </a:rPr>
                        <a:t>Coal</a:t>
                      </a:r>
                      <a:endParaRPr lang="en-US" sz="1400" b="1" i="0" u="none" strike="noStrike" dirty="0">
                        <a:solidFill>
                          <a:schemeClr val="bg1"/>
                        </a:solidFill>
                        <a:effectLst/>
                        <a:latin typeface="Leelawadee"/>
                      </a:endParaRPr>
                    </a:p>
                  </a:txBody>
                  <a:tcPr marL="5443" marR="5443" marT="5443" marB="0" anchor="b">
                    <a:solidFill>
                      <a:schemeClr val="tx1"/>
                    </a:solidFill>
                  </a:tcPr>
                </a:tc>
                <a:tc>
                  <a:txBody>
                    <a:bodyPr/>
                    <a:lstStyle/>
                    <a:p>
                      <a:pPr algn="l" fontAlgn="b"/>
                      <a:r>
                        <a:rPr lang="en-US" sz="1400" b="1" u="none" strike="noStrike" dirty="0">
                          <a:solidFill>
                            <a:schemeClr val="bg1"/>
                          </a:solidFill>
                          <a:effectLst/>
                        </a:rPr>
                        <a:t>Gas</a:t>
                      </a:r>
                      <a:endParaRPr lang="en-US" sz="1400" b="1" i="0" u="none" strike="noStrike" dirty="0">
                        <a:solidFill>
                          <a:schemeClr val="bg1"/>
                        </a:solidFill>
                        <a:effectLst/>
                        <a:latin typeface="Leelawadee"/>
                      </a:endParaRPr>
                    </a:p>
                  </a:txBody>
                  <a:tcPr marL="5443" marR="5443" marT="5443" marB="0" anchor="b">
                    <a:solidFill>
                      <a:schemeClr val="tx1"/>
                    </a:solidFill>
                  </a:tcPr>
                </a:tc>
                <a:tc>
                  <a:txBody>
                    <a:bodyPr/>
                    <a:lstStyle/>
                    <a:p>
                      <a:pPr algn="l" fontAlgn="b"/>
                      <a:r>
                        <a:rPr lang="en-US" sz="1400" b="1" u="none" strike="noStrike">
                          <a:solidFill>
                            <a:schemeClr val="bg1"/>
                          </a:solidFill>
                          <a:effectLst/>
                        </a:rPr>
                        <a:t>Oil</a:t>
                      </a:r>
                      <a:endParaRPr lang="en-US" sz="1400" b="1" i="0" u="none" strike="noStrike">
                        <a:solidFill>
                          <a:schemeClr val="bg1"/>
                        </a:solidFill>
                        <a:effectLst/>
                        <a:latin typeface="Leelawadee"/>
                      </a:endParaRPr>
                    </a:p>
                  </a:txBody>
                  <a:tcPr marL="5443" marR="5443" marT="5443" marB="0" anchor="b">
                    <a:solidFill>
                      <a:schemeClr val="tx1"/>
                    </a:solidFill>
                  </a:tcPr>
                </a:tc>
                <a:tc>
                  <a:txBody>
                    <a:bodyPr/>
                    <a:lstStyle/>
                    <a:p>
                      <a:pPr algn="l" fontAlgn="b"/>
                      <a:r>
                        <a:rPr lang="en-US" sz="1400" b="1" u="none" strike="noStrike">
                          <a:solidFill>
                            <a:schemeClr val="bg1"/>
                          </a:solidFill>
                          <a:effectLst/>
                        </a:rPr>
                        <a:t>Hydro</a:t>
                      </a:r>
                      <a:endParaRPr lang="en-US" sz="1400" b="1" i="0" u="none" strike="noStrike">
                        <a:solidFill>
                          <a:schemeClr val="bg1"/>
                        </a:solidFill>
                        <a:effectLst/>
                        <a:latin typeface="Leelawadee"/>
                      </a:endParaRPr>
                    </a:p>
                  </a:txBody>
                  <a:tcPr marL="5443" marR="5443" marT="5443" marB="0" anchor="b">
                    <a:solidFill>
                      <a:schemeClr val="tx1"/>
                    </a:solidFill>
                  </a:tcPr>
                </a:tc>
                <a:tc>
                  <a:txBody>
                    <a:bodyPr/>
                    <a:lstStyle/>
                    <a:p>
                      <a:pPr algn="l" fontAlgn="b"/>
                      <a:r>
                        <a:rPr lang="en-US" sz="1400" b="1" u="none" strike="noStrike" dirty="0" err="1">
                          <a:solidFill>
                            <a:schemeClr val="bg1"/>
                          </a:solidFill>
                          <a:effectLst/>
                        </a:rPr>
                        <a:t>Renewabl</a:t>
                      </a:r>
                      <a:endParaRPr lang="en-US" sz="1400" b="1" i="0" u="none" strike="noStrike" dirty="0">
                        <a:solidFill>
                          <a:schemeClr val="bg1"/>
                        </a:solidFill>
                        <a:effectLst/>
                        <a:latin typeface="Leelawadee"/>
                      </a:endParaRPr>
                    </a:p>
                  </a:txBody>
                  <a:tcPr marL="5443" marR="5443" marT="5443" marB="0" anchor="b">
                    <a:solidFill>
                      <a:schemeClr val="tx1"/>
                    </a:solidFill>
                  </a:tcPr>
                </a:tc>
                <a:tc>
                  <a:txBody>
                    <a:bodyPr/>
                    <a:lstStyle/>
                    <a:p>
                      <a:pPr algn="l" fontAlgn="b"/>
                      <a:r>
                        <a:rPr lang="en-US" sz="1400" b="1" u="none" strike="noStrike" dirty="0">
                          <a:solidFill>
                            <a:schemeClr val="bg1"/>
                          </a:solidFill>
                          <a:effectLst/>
                        </a:rPr>
                        <a:t>Nuclear</a:t>
                      </a:r>
                      <a:endParaRPr lang="en-US" sz="1400" b="1" i="0" u="none" strike="noStrike" dirty="0">
                        <a:solidFill>
                          <a:schemeClr val="bg1"/>
                        </a:solidFill>
                        <a:effectLst/>
                        <a:latin typeface="Leelawadee"/>
                      </a:endParaRPr>
                    </a:p>
                  </a:txBody>
                  <a:tcPr marL="5443" marR="5443" marT="5443" marB="0" anchor="b">
                    <a:solidFill>
                      <a:schemeClr val="tx1"/>
                    </a:solidFill>
                  </a:tcPr>
                </a:tc>
                <a:extLst>
                  <a:ext uri="{0D108BD9-81ED-4DB2-BD59-A6C34878D82A}">
                    <a16:rowId xmlns:a16="http://schemas.microsoft.com/office/drawing/2014/main" xmlns="" val="10000"/>
                  </a:ext>
                </a:extLst>
              </a:tr>
              <a:tr h="214519">
                <a:tc>
                  <a:txBody>
                    <a:bodyPr/>
                    <a:lstStyle/>
                    <a:p>
                      <a:pPr algn="l" fontAlgn="b"/>
                      <a:r>
                        <a:rPr lang="en-US" sz="1500" u="none" strike="noStrike" dirty="0">
                          <a:effectLst/>
                        </a:rPr>
                        <a:t>Paraguay</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100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1"/>
                  </a:ext>
                </a:extLst>
              </a:tr>
              <a:tr h="214519">
                <a:tc>
                  <a:txBody>
                    <a:bodyPr/>
                    <a:lstStyle/>
                    <a:p>
                      <a:pPr algn="l" fontAlgn="b"/>
                      <a:r>
                        <a:rPr lang="en-US" sz="1500" u="none" strike="noStrike" dirty="0">
                          <a:effectLst/>
                        </a:rPr>
                        <a:t>Tajikistan</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1.5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99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2"/>
                  </a:ext>
                </a:extLst>
              </a:tr>
              <a:tr h="214519">
                <a:tc>
                  <a:txBody>
                    <a:bodyPr/>
                    <a:lstStyle/>
                    <a:p>
                      <a:pPr algn="l" fontAlgn="b"/>
                      <a:r>
                        <a:rPr lang="en-US" sz="1500" u="none" strike="noStrike">
                          <a:effectLst/>
                        </a:rPr>
                        <a:t>Norway</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0.1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1.8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96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1.9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3"/>
                  </a:ext>
                </a:extLst>
              </a:tr>
              <a:tr h="214519">
                <a:tc>
                  <a:txBody>
                    <a:bodyPr/>
                    <a:lstStyle/>
                    <a:p>
                      <a:pPr algn="l" fontAlgn="b"/>
                      <a:r>
                        <a:rPr lang="en-US" sz="1500" u="none" strike="noStrike">
                          <a:effectLst/>
                        </a:rPr>
                        <a:t>Ethiopia</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93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7.3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4"/>
                  </a:ext>
                </a:extLst>
              </a:tr>
              <a:tr h="214519">
                <a:tc>
                  <a:txBody>
                    <a:bodyPr/>
                    <a:lstStyle/>
                    <a:p>
                      <a:pPr algn="l" fontAlgn="b"/>
                      <a:r>
                        <a:rPr lang="en-US" sz="1500" u="none" strike="noStrike" dirty="0">
                          <a:effectLst/>
                        </a:rPr>
                        <a:t>Georgia</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22.0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78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5"/>
                  </a:ext>
                </a:extLst>
              </a:tr>
              <a:tr h="214519">
                <a:tc>
                  <a:txBody>
                    <a:bodyPr/>
                    <a:lstStyle/>
                    <a:p>
                      <a:pPr algn="l" fontAlgn="b"/>
                      <a:r>
                        <a:rPr lang="en-US" sz="1500" u="none" strike="noStrike">
                          <a:effectLst/>
                        </a:rPr>
                        <a:t>Iceland</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73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26.7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6"/>
                  </a:ext>
                </a:extLst>
              </a:tr>
              <a:tr h="214519">
                <a:tc>
                  <a:txBody>
                    <a:bodyPr/>
                    <a:lstStyle/>
                    <a:p>
                      <a:pPr algn="l" fontAlgn="b"/>
                      <a:r>
                        <a:rPr lang="en-US" sz="1500" u="none" strike="noStrike" dirty="0">
                          <a:effectLst/>
                        </a:rPr>
                        <a:t>Venezuela,</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19.4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16.9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64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7"/>
                  </a:ext>
                </a:extLst>
              </a:tr>
              <a:tr h="214519">
                <a:tc>
                  <a:txBody>
                    <a:bodyPr/>
                    <a:lstStyle/>
                    <a:p>
                      <a:pPr algn="l" fontAlgn="b"/>
                      <a:r>
                        <a:rPr lang="en-US" sz="1500" u="none" strike="noStrike">
                          <a:effectLst/>
                        </a:rPr>
                        <a:t>Brazil</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4.7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13.7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5.0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62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12.1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2.6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8"/>
                  </a:ext>
                </a:extLst>
              </a:tr>
              <a:tr h="214519">
                <a:tc>
                  <a:txBody>
                    <a:bodyPr/>
                    <a:lstStyle/>
                    <a:p>
                      <a:pPr algn="l" fontAlgn="b"/>
                      <a:r>
                        <a:rPr lang="en-US" sz="1500" u="none" strike="noStrike">
                          <a:effectLst/>
                        </a:rPr>
                        <a:t>Panama</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6.9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27.8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61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4.6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09"/>
                  </a:ext>
                </a:extLst>
              </a:tr>
              <a:tr h="214519">
                <a:tc>
                  <a:txBody>
                    <a:bodyPr/>
                    <a:lstStyle/>
                    <a:p>
                      <a:pPr algn="l" fontAlgn="b"/>
                      <a:r>
                        <a:rPr lang="en-US" sz="1500" u="none" strike="noStrike">
                          <a:effectLst/>
                        </a:rPr>
                        <a:t>Uruguay</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11.4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60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28.4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10"/>
                  </a:ext>
                </a:extLst>
              </a:tr>
              <a:tr h="214519">
                <a:tc>
                  <a:txBody>
                    <a:bodyPr/>
                    <a:lstStyle/>
                    <a:p>
                      <a:pPr algn="l" fontAlgn="b"/>
                      <a:r>
                        <a:rPr lang="en-US" sz="1500" u="none" strike="noStrike">
                          <a:effectLst/>
                        </a:rPr>
                        <a:t>Austria</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8.2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12.6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1.4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60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16.5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11"/>
                  </a:ext>
                </a:extLst>
              </a:tr>
              <a:tr h="214519">
                <a:tc>
                  <a:txBody>
                    <a:bodyPr/>
                    <a:lstStyle/>
                    <a:p>
                      <a:pPr algn="l" fontAlgn="b"/>
                      <a:r>
                        <a:rPr lang="en-US" sz="1500" u="none" strike="noStrike" dirty="0">
                          <a:effectLst/>
                        </a:rPr>
                        <a:t>Switzerland</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0.1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58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dirty="0">
                          <a:effectLst/>
                        </a:rPr>
                        <a:t> 4.3 </a:t>
                      </a:r>
                      <a:endParaRPr lang="en-US" sz="1500" b="0"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34.9 </a:t>
                      </a:r>
                      <a:endParaRPr lang="en-US" sz="1500" b="0" i="0" u="none" strike="noStrike">
                        <a:solidFill>
                          <a:srgbClr val="000000"/>
                        </a:solidFill>
                        <a:effectLst/>
                        <a:latin typeface="Leelawadee"/>
                      </a:endParaRPr>
                    </a:p>
                  </a:txBody>
                  <a:tcPr marL="5443" marR="5443" marT="5443" marB="0" anchor="b"/>
                </a:tc>
                <a:extLst>
                  <a:ext uri="{0D108BD9-81ED-4DB2-BD59-A6C34878D82A}">
                    <a16:rowId xmlns:a16="http://schemas.microsoft.com/office/drawing/2014/main" xmlns="" val="10012"/>
                  </a:ext>
                </a:extLst>
              </a:tr>
              <a:tr h="214519">
                <a:tc>
                  <a:txBody>
                    <a:bodyPr/>
                    <a:lstStyle/>
                    <a:p>
                      <a:pPr algn="l" fontAlgn="b"/>
                      <a:r>
                        <a:rPr lang="en-US" sz="1500" u="none" strike="noStrike">
                          <a:effectLst/>
                        </a:rPr>
                        <a:t>Croatia</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20.6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10.7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2.0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57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10.0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extLst>
                  <a:ext uri="{0D108BD9-81ED-4DB2-BD59-A6C34878D82A}">
                    <a16:rowId xmlns:a16="http://schemas.microsoft.com/office/drawing/2014/main" xmlns="" val="10013"/>
                  </a:ext>
                </a:extLst>
              </a:tr>
              <a:tr h="214519">
                <a:tc>
                  <a:txBody>
                    <a:bodyPr/>
                    <a:lstStyle/>
                    <a:p>
                      <a:pPr algn="l" fontAlgn="b"/>
                      <a:r>
                        <a:rPr lang="en-US" sz="1500" u="none" strike="noStrike">
                          <a:effectLst/>
                        </a:rPr>
                        <a:t>Canada</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9.8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1.2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57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6.3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15.5 </a:t>
                      </a:r>
                      <a:endParaRPr lang="en-US" sz="1500" b="0" i="0" u="none" strike="noStrike" dirty="0">
                        <a:solidFill>
                          <a:srgbClr val="000000"/>
                        </a:solidFill>
                        <a:effectLst/>
                        <a:latin typeface="Leelawadee"/>
                      </a:endParaRPr>
                    </a:p>
                  </a:txBody>
                  <a:tcPr marL="5443" marR="5443" marT="5443" marB="0" anchor="b"/>
                </a:tc>
                <a:extLst>
                  <a:ext uri="{0D108BD9-81ED-4DB2-BD59-A6C34878D82A}">
                    <a16:rowId xmlns:a16="http://schemas.microsoft.com/office/drawing/2014/main" xmlns="" val="10014"/>
                  </a:ext>
                </a:extLst>
              </a:tr>
              <a:tr h="214519">
                <a:tc>
                  <a:txBody>
                    <a:bodyPr/>
                    <a:lstStyle/>
                    <a:p>
                      <a:pPr algn="l" fontAlgn="b"/>
                      <a:r>
                        <a:rPr lang="en-US" sz="1500" u="none" strike="noStrike">
                          <a:effectLst/>
                        </a:rPr>
                        <a:t>New Zealand</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4.3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15.5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a:effectLst/>
                        </a:rPr>
                        <a:t> 0.0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56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u="none" strike="noStrike">
                          <a:effectLst/>
                        </a:rPr>
                        <a:t> 24.6 </a:t>
                      </a:r>
                      <a:endParaRPr lang="en-US" sz="1500" b="0" i="0" u="none" strike="noStrike">
                        <a:solidFill>
                          <a:srgbClr val="000000"/>
                        </a:solidFill>
                        <a:effectLst/>
                        <a:latin typeface="Leelawadee"/>
                      </a:endParaRPr>
                    </a:p>
                  </a:txBody>
                  <a:tcPr marL="5443" marR="5443" marT="5443" marB="0" anchor="b"/>
                </a:tc>
                <a:tc>
                  <a:txBody>
                    <a:bodyPr/>
                    <a:lstStyle/>
                    <a:p>
                      <a:pPr algn="r" fontAlgn="b"/>
                      <a:r>
                        <a:rPr lang="en-US" sz="1500" u="none" strike="noStrike" dirty="0">
                          <a:effectLst/>
                        </a:rPr>
                        <a:t> 0.0 </a:t>
                      </a:r>
                      <a:endParaRPr lang="en-US" sz="1500" b="0" i="0" u="none" strike="noStrike" dirty="0">
                        <a:solidFill>
                          <a:srgbClr val="000000"/>
                        </a:solidFill>
                        <a:effectLst/>
                        <a:latin typeface="Leelawadee"/>
                      </a:endParaRPr>
                    </a:p>
                  </a:txBody>
                  <a:tcPr marL="5443" marR="5443" marT="5443" marB="0" anchor="b"/>
                </a:tc>
                <a:extLst>
                  <a:ext uri="{0D108BD9-81ED-4DB2-BD59-A6C34878D82A}">
                    <a16:rowId xmlns:a16="http://schemas.microsoft.com/office/drawing/2014/main" xmlns="" val="10015"/>
                  </a:ext>
                </a:extLst>
              </a:tr>
              <a:tr h="0">
                <a:tc>
                  <a:txBody>
                    <a:bodyPr/>
                    <a:lstStyle/>
                    <a:p>
                      <a:pPr algn="l" fontAlgn="b"/>
                      <a:r>
                        <a:rPr lang="en-US" sz="1500" b="1" u="none" strike="noStrike" dirty="0">
                          <a:effectLst/>
                        </a:rPr>
                        <a:t>Pakistan</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8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35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18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 29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6 </a:t>
                      </a:r>
                      <a:endParaRPr lang="en-US" sz="1500" b="1" i="0" u="none" strike="noStrike" dirty="0">
                        <a:solidFill>
                          <a:srgbClr val="000000"/>
                        </a:solidFill>
                        <a:effectLst/>
                        <a:latin typeface="Leelawadee"/>
                      </a:endParaRPr>
                    </a:p>
                  </a:txBody>
                  <a:tcPr marL="5443" marR="5443" marT="5443" marB="0" anchor="b"/>
                </a:tc>
                <a:tc>
                  <a:txBody>
                    <a:bodyPr/>
                    <a:lstStyle/>
                    <a:p>
                      <a:pPr algn="r" fontAlgn="b"/>
                      <a:r>
                        <a:rPr lang="en-US" sz="1500" b="1" u="none" strike="noStrike" dirty="0">
                          <a:effectLst/>
                        </a:rPr>
                        <a:t>4 </a:t>
                      </a:r>
                      <a:endParaRPr lang="en-US" sz="1500" b="1" i="0" u="none" strike="noStrike" dirty="0">
                        <a:solidFill>
                          <a:srgbClr val="000000"/>
                        </a:solidFill>
                        <a:effectLst/>
                        <a:latin typeface="Leelawadee"/>
                      </a:endParaRPr>
                    </a:p>
                  </a:txBody>
                  <a:tcPr marL="5443" marR="5443" marT="5443"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92267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4146469"/>
            <a:ext cx="9891486" cy="2330531"/>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451192" lvl="1" indent="-399023">
              <a:spcBef>
                <a:spcPts val="0"/>
              </a:spcBef>
              <a:buClr>
                <a:schemeClr val="accent1"/>
              </a:buClr>
              <a:buFont typeface="Wingdings" panose="05000000000000000000" pitchFamily="2" charset="2"/>
              <a:buChar char="Ø"/>
            </a:pPr>
            <a:r>
              <a:rPr lang="en-US" sz="2200" dirty="0">
                <a:latin typeface="Cambria" panose="02040503050406030204" pitchFamily="18" charset="0"/>
              </a:rPr>
              <a:t>Leading Generation Company of South Korea with </a:t>
            </a:r>
            <a:r>
              <a:rPr lang="en-US" sz="2200" b="1" dirty="0">
                <a:latin typeface="Cambria" panose="02040503050406030204" pitchFamily="18" charset="0"/>
              </a:rPr>
              <a:t>10,319MW </a:t>
            </a:r>
            <a:r>
              <a:rPr lang="en-US" sz="2200" dirty="0">
                <a:latin typeface="Cambria" panose="02040503050406030204" pitchFamily="18" charset="0"/>
              </a:rPr>
              <a:t>capacity;</a:t>
            </a:r>
          </a:p>
          <a:p>
            <a:pPr marL="451192" lvl="1" indent="-399023">
              <a:spcBef>
                <a:spcPts val="0"/>
              </a:spcBef>
              <a:buClr>
                <a:schemeClr val="accent1"/>
              </a:buClr>
              <a:buFont typeface="Wingdings" panose="05000000000000000000" pitchFamily="2" charset="2"/>
              <a:buChar char="Ø"/>
            </a:pPr>
            <a:r>
              <a:rPr lang="en-US" sz="2200" dirty="0">
                <a:latin typeface="Cambria" panose="02040503050406030204" pitchFamily="18" charset="0"/>
              </a:rPr>
              <a:t>Asset Base is </a:t>
            </a:r>
            <a:r>
              <a:rPr lang="en-US" sz="2200" b="1" dirty="0">
                <a:latin typeface="Cambria" panose="02040503050406030204" pitchFamily="18" charset="0"/>
              </a:rPr>
              <a:t>USD 8.1 billion</a:t>
            </a:r>
            <a:r>
              <a:rPr lang="en-US" sz="2200" dirty="0">
                <a:latin typeface="Cambria" panose="02040503050406030204" pitchFamily="18" charset="0"/>
              </a:rPr>
              <a:t>; </a:t>
            </a:r>
          </a:p>
          <a:p>
            <a:pPr marL="451192" lvl="1" indent="-399023">
              <a:spcBef>
                <a:spcPts val="0"/>
              </a:spcBef>
              <a:buClr>
                <a:schemeClr val="accent1"/>
              </a:buClr>
              <a:buFont typeface="Wingdings" panose="05000000000000000000" pitchFamily="2" charset="2"/>
              <a:buChar char="Ø"/>
            </a:pPr>
            <a:r>
              <a:rPr lang="en-US" sz="2200" dirty="0">
                <a:latin typeface="Cambria" panose="02040503050406030204" pitchFamily="18" charset="0"/>
              </a:rPr>
              <a:t>100% subsidiary of KEPCO; Rated </a:t>
            </a:r>
            <a:r>
              <a:rPr lang="en-US" sz="2200" b="1" dirty="0">
                <a:latin typeface="Cambria" panose="02040503050406030204" pitchFamily="18" charset="0"/>
              </a:rPr>
              <a:t>A3 </a:t>
            </a:r>
            <a:r>
              <a:rPr lang="en-US" sz="2200" dirty="0">
                <a:latin typeface="Cambria" panose="02040503050406030204" pitchFamily="18" charset="0"/>
              </a:rPr>
              <a:t>by </a:t>
            </a:r>
            <a:r>
              <a:rPr lang="en-US" sz="2200" b="1" dirty="0">
                <a:latin typeface="Cambria" panose="02040503050406030204" pitchFamily="18" charset="0"/>
              </a:rPr>
              <a:t>Moody’s</a:t>
            </a:r>
            <a:r>
              <a:rPr lang="en-US" sz="2200" dirty="0">
                <a:latin typeface="Cambria" panose="02040503050406030204" pitchFamily="18" charset="0"/>
              </a:rPr>
              <a:t> and </a:t>
            </a:r>
            <a:r>
              <a:rPr lang="en-US" sz="2200" b="1" dirty="0">
                <a:latin typeface="Cambria" panose="02040503050406030204" pitchFamily="18" charset="0"/>
              </a:rPr>
              <a:t>A+</a:t>
            </a:r>
            <a:r>
              <a:rPr lang="en-US" sz="2200" dirty="0">
                <a:latin typeface="Cambria" panose="02040503050406030204" pitchFamily="18" charset="0"/>
              </a:rPr>
              <a:t> by </a:t>
            </a:r>
            <a:r>
              <a:rPr lang="en-US" sz="2200" b="1" dirty="0">
                <a:latin typeface="Cambria" panose="02040503050406030204" pitchFamily="18" charset="0"/>
              </a:rPr>
              <a:t>S&amp;P;</a:t>
            </a:r>
          </a:p>
          <a:p>
            <a:pPr marL="451192" lvl="1" indent="-399023">
              <a:spcBef>
                <a:spcPts val="0"/>
              </a:spcBef>
              <a:buClr>
                <a:schemeClr val="accent1"/>
              </a:buClr>
              <a:buFont typeface="Wingdings" panose="05000000000000000000" pitchFamily="2" charset="2"/>
              <a:buChar char="Ø"/>
            </a:pPr>
            <a:r>
              <a:rPr lang="en-US" sz="2200" dirty="0">
                <a:latin typeface="Cambria" panose="02040503050406030204" pitchFamily="18" charset="0"/>
              </a:rPr>
              <a:t>Currently major portion of energy mix of KOEN is coal based, however, lately KOEN is committed to become </a:t>
            </a:r>
            <a:r>
              <a:rPr lang="en-US" sz="2200" b="1" dirty="0">
                <a:latin typeface="Cambria" panose="02040503050406030204" pitchFamily="18" charset="0"/>
              </a:rPr>
              <a:t>Clean &amp; Smart Energy Leader </a:t>
            </a:r>
            <a:r>
              <a:rPr lang="en-US" sz="2200" dirty="0">
                <a:latin typeface="Cambria" panose="02040503050406030204" pitchFamily="18" charset="0"/>
              </a:rPr>
              <a:t>with focus on eco-friendly and sustainable energy;</a:t>
            </a:r>
          </a:p>
        </p:txBody>
      </p:sp>
      <p:pic>
        <p:nvPicPr>
          <p:cNvPr id="6" name="Picture 2" descr="C:\Users\Sultan Ahmad\Desktop\bgVisual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00" t="-1115" r="25617" b="11296"/>
          <a:stretch/>
        </p:blipFill>
        <p:spPr bwMode="auto">
          <a:xfrm>
            <a:off x="0" y="-36000"/>
            <a:ext cx="9906000" cy="403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60"/>
            <a:ext cx="9891485" cy="7920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5645" t="28263" r="13361" b="22094"/>
          <a:stretch/>
        </p:blipFill>
        <p:spPr>
          <a:xfrm>
            <a:off x="381000" y="2895600"/>
            <a:ext cx="4114800" cy="792000"/>
          </a:xfrm>
          <a:prstGeom prst="rect">
            <a:avLst/>
          </a:prstGeom>
        </p:spPr>
      </p:pic>
      <p:sp>
        <p:nvSpPr>
          <p:cNvPr id="7" name="Title 8"/>
          <p:cNvSpPr txBox="1">
            <a:spLocks/>
          </p:cNvSpPr>
          <p:nvPr/>
        </p:nvSpPr>
        <p:spPr>
          <a:xfrm>
            <a:off x="0" y="0"/>
            <a:ext cx="9891486"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r>
              <a:rPr lang="en-US" sz="4000" b="1" cap="small" dirty="0">
                <a:solidFill>
                  <a:schemeClr val="bg1"/>
                </a:solidFill>
                <a:latin typeface="Cambria" pitchFamily="18" charset="0"/>
              </a:rPr>
              <a:t>INTRODUCTION OF KOEN</a:t>
            </a:r>
            <a:endParaRPr lang="en-US" sz="4000" cap="small" dirty="0">
              <a:solidFill>
                <a:schemeClr val="bg1"/>
              </a:solidFill>
              <a:latin typeface="Cambria" pitchFamily="18" charset="0"/>
            </a:endParaRPr>
          </a:p>
        </p:txBody>
      </p:sp>
    </p:spTree>
    <p:extLst>
      <p:ext uri="{BB962C8B-B14F-4D97-AF65-F5344CB8AC3E}">
        <p14:creationId xmlns:p14="http://schemas.microsoft.com/office/powerpoint/2010/main" val="117296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ultan Ahmad\Desktop\Site 3D pics\03.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t="3381" b="2558"/>
          <a:stretch/>
        </p:blipFill>
        <p:spPr bwMode="auto">
          <a:xfrm>
            <a:off x="0" y="762000"/>
            <a:ext cx="6096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6D7D7DCE-6415-4891-B888-F36FBF221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6"/>
            <a:ext cx="9936000" cy="758604"/>
          </a:xfrm>
          <a:prstGeom prst="rect">
            <a:avLst/>
          </a:prstGeom>
        </p:spPr>
      </p:pic>
      <p:sp>
        <p:nvSpPr>
          <p:cNvPr id="8" name="Title 8">
            <a:extLst>
              <a:ext uri="{FF2B5EF4-FFF2-40B4-BE49-F238E27FC236}">
                <a16:creationId xmlns:a16="http://schemas.microsoft.com/office/drawing/2014/main" xmlns="" id="{5217E5B8-1336-4839-B3CC-358D8CA354BC}"/>
              </a:ext>
            </a:extLst>
          </p:cNvPr>
          <p:cNvSpPr txBox="1">
            <a:spLocks/>
          </p:cNvSpPr>
          <p:nvPr/>
        </p:nvSpPr>
        <p:spPr>
          <a:xfrm>
            <a:off x="76200" y="57412"/>
            <a:ext cx="9753600" cy="628388"/>
          </a:xfrm>
          <a:prstGeom prst="rect">
            <a:avLst/>
          </a:prstGeom>
        </p:spPr>
        <p:txBody>
          <a:bodyPr vert="horz" lIns="63305" tIns="31652" rIns="63305" bIns="31652"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defTabSz="633062"/>
            <a:r>
              <a:rPr lang="en-US" sz="4000" b="1" cap="small" spc="156" dirty="0">
                <a:solidFill>
                  <a:prstClr val="white"/>
                </a:solidFill>
                <a:latin typeface="Cambria" panose="02040503050406030204" pitchFamily="18" charset="0"/>
                <a:ea typeface="Cambria" panose="02040503050406030204" pitchFamily="18" charset="0"/>
                <a:cs typeface="Calibri" pitchFamily="34" charset="0"/>
              </a:rPr>
              <a:t>GULPUR HYDROPOWER PROJECT</a:t>
            </a:r>
            <a:endParaRPr lang="en-US" sz="3047" b="1" cap="small" spc="156" dirty="0">
              <a:solidFill>
                <a:prstClr val="white"/>
              </a:solidFill>
              <a:latin typeface="Cambria" panose="02040503050406030204" pitchFamily="18" charset="0"/>
              <a:ea typeface="Cambria" panose="02040503050406030204" pitchFamily="18" charset="0"/>
              <a:cs typeface="Calibri" pitchFamily="34" charset="0"/>
            </a:endParaRPr>
          </a:p>
        </p:txBody>
      </p:sp>
      <p:grpSp>
        <p:nvGrpSpPr>
          <p:cNvPr id="29" name="Group 28">
            <a:extLst>
              <a:ext uri="{FF2B5EF4-FFF2-40B4-BE49-F238E27FC236}">
                <a16:creationId xmlns:a16="http://schemas.microsoft.com/office/drawing/2014/main" xmlns="" id="{4209E5B3-65D8-4563-91ED-06FE011C1A7F}"/>
              </a:ext>
            </a:extLst>
          </p:cNvPr>
          <p:cNvGrpSpPr/>
          <p:nvPr/>
        </p:nvGrpSpPr>
        <p:grpSpPr>
          <a:xfrm>
            <a:off x="-914400" y="967121"/>
            <a:ext cx="7884968" cy="5257800"/>
            <a:chOff x="-533400" y="1168400"/>
            <a:chExt cx="6705600" cy="4470400"/>
          </a:xfrm>
        </p:grpSpPr>
        <p:graphicFrame>
          <p:nvGraphicFramePr>
            <p:cNvPr id="30" name="Diagram 29">
              <a:extLst>
                <a:ext uri="{FF2B5EF4-FFF2-40B4-BE49-F238E27FC236}">
                  <a16:creationId xmlns:a16="http://schemas.microsoft.com/office/drawing/2014/main" xmlns="" id="{27E54374-358B-4246-B9CB-BA1331358403}"/>
                </a:ext>
              </a:extLst>
            </p:cNvPr>
            <p:cNvGraphicFramePr/>
            <p:nvPr/>
          </p:nvGraphicFramePr>
          <p:xfrm>
            <a:off x="-533400" y="1168400"/>
            <a:ext cx="67056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 name="Picture 2" descr="Image result for bulb icon transparent">
              <a:extLst>
                <a:ext uri="{FF2B5EF4-FFF2-40B4-BE49-F238E27FC236}">
                  <a16:creationId xmlns:a16="http://schemas.microsoft.com/office/drawing/2014/main" xmlns="" id="{395ACEF8-6E49-46EF-8465-F7DDB6F666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9800" y="2743200"/>
              <a:ext cx="1676400" cy="1676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xmlns="" id="{EEF2848D-31BD-4555-A72B-E45EE0DB19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7635" y="821012"/>
            <a:ext cx="2989161"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5BB5C1D8-DB92-4142-9E04-7F96F3EC17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95016" y="2664615"/>
            <a:ext cx="2989161" cy="1727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8B328AB9-A685-4DAF-B2F2-95CC48CB1EC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8816" y="4512930"/>
            <a:ext cx="2995361" cy="1727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575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1" name="Group 640"/>
          <p:cNvGrpSpPr/>
          <p:nvPr/>
        </p:nvGrpSpPr>
        <p:grpSpPr>
          <a:xfrm>
            <a:off x="609910" y="1474559"/>
            <a:ext cx="4972541" cy="357221"/>
            <a:chOff x="228908" y="1474556"/>
            <a:chExt cx="5270017" cy="357221"/>
          </a:xfrm>
        </p:grpSpPr>
        <p:sp>
          <p:nvSpPr>
            <p:cNvPr id="572"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908" y="147455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574" name="Freeform 10">
              <a:extLst>
                <a:ext uri="{FF2B5EF4-FFF2-40B4-BE49-F238E27FC236}">
                  <a16:creationId xmlns:a16="http://schemas.microsoft.com/office/drawing/2014/main" xmlns="" id="{988FF764-1933-42AB-9B88-51928C9F2AFA}"/>
                </a:ext>
              </a:extLst>
            </p:cNvPr>
            <p:cNvSpPr>
              <a:spLocks/>
            </p:cNvSpPr>
            <p:nvPr/>
          </p:nvSpPr>
          <p:spPr bwMode="auto">
            <a:xfrm>
              <a:off x="304800" y="1558387"/>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sp>
          <p:nvSpPr>
            <p:cNvPr id="575" name="TextBox 574">
              <a:extLst>
                <a:ext uri="{FF2B5EF4-FFF2-40B4-BE49-F238E27FC236}">
                  <a16:creationId xmlns:a16="http://schemas.microsoft.com/office/drawing/2014/main" xmlns="" id="{5F2072EF-2178-447E-A28A-F7914F95E370}"/>
                </a:ext>
              </a:extLst>
            </p:cNvPr>
            <p:cNvSpPr txBox="1"/>
            <p:nvPr/>
          </p:nvSpPr>
          <p:spPr>
            <a:xfrm>
              <a:off x="629304" y="1524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Location: Swat Valley, Mingora District, KPK</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12" name="Group 611"/>
          <p:cNvGrpSpPr/>
          <p:nvPr/>
        </p:nvGrpSpPr>
        <p:grpSpPr>
          <a:xfrm>
            <a:off x="609600" y="1899786"/>
            <a:ext cx="4961014" cy="354244"/>
            <a:chOff x="228600" y="1899786"/>
            <a:chExt cx="5257800" cy="354244"/>
          </a:xfrm>
        </p:grpSpPr>
        <p:grpSp>
          <p:nvGrpSpPr>
            <p:cNvPr id="611" name="Group 610"/>
            <p:cNvGrpSpPr/>
            <p:nvPr/>
          </p:nvGrpSpPr>
          <p:grpSpPr>
            <a:xfrm>
              <a:off x="228600" y="1899786"/>
              <a:ext cx="5257492" cy="354244"/>
              <a:chOff x="228600" y="1899786"/>
              <a:chExt cx="5257492" cy="354244"/>
            </a:xfrm>
          </p:grpSpPr>
          <p:sp>
            <p:nvSpPr>
              <p:cNvPr id="609"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10"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577" name="TextBox 576">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Capacity: 215 MW (3 x 60.9 MW + 1 x 32.2 MW)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13" name="Group 612"/>
          <p:cNvGrpSpPr/>
          <p:nvPr/>
        </p:nvGrpSpPr>
        <p:grpSpPr>
          <a:xfrm>
            <a:off x="601587" y="2328803"/>
            <a:ext cx="4961014" cy="354244"/>
            <a:chOff x="228600" y="1899786"/>
            <a:chExt cx="5257800" cy="354244"/>
          </a:xfrm>
        </p:grpSpPr>
        <p:grpSp>
          <p:nvGrpSpPr>
            <p:cNvPr id="614" name="Group 613"/>
            <p:cNvGrpSpPr/>
            <p:nvPr/>
          </p:nvGrpSpPr>
          <p:grpSpPr>
            <a:xfrm>
              <a:off x="228600" y="1899786"/>
              <a:ext cx="5257492" cy="354244"/>
              <a:chOff x="228600" y="1899786"/>
              <a:chExt cx="5257492" cy="354244"/>
            </a:xfrm>
          </p:grpSpPr>
          <p:sp>
            <p:nvSpPr>
              <p:cNvPr id="616"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17"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15" name="TextBox 614">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Generation: 911.5 </a:t>
              </a:r>
              <a:r>
                <a:rPr lang="en-US" altLang="ko-KR" sz="1400" b="1" dirty="0" err="1">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GWh</a:t>
              </a: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19" name="Group 618"/>
          <p:cNvGrpSpPr/>
          <p:nvPr/>
        </p:nvGrpSpPr>
        <p:grpSpPr>
          <a:xfrm>
            <a:off x="584025" y="2757168"/>
            <a:ext cx="4961014" cy="354244"/>
            <a:chOff x="228600" y="1899786"/>
            <a:chExt cx="5257800" cy="354244"/>
          </a:xfrm>
        </p:grpSpPr>
        <p:grpSp>
          <p:nvGrpSpPr>
            <p:cNvPr id="620" name="Group 619"/>
            <p:cNvGrpSpPr/>
            <p:nvPr/>
          </p:nvGrpSpPr>
          <p:grpSpPr>
            <a:xfrm>
              <a:off x="228600" y="1899786"/>
              <a:ext cx="5257492" cy="354244"/>
              <a:chOff x="228600" y="1899786"/>
              <a:chExt cx="5257492" cy="354244"/>
            </a:xfrm>
          </p:grpSpPr>
          <p:sp>
            <p:nvSpPr>
              <p:cNvPr id="622"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23"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21" name="TextBox 620">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Concession Period: BOOT (30 operational years)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24" name="Group 623"/>
          <p:cNvGrpSpPr/>
          <p:nvPr/>
        </p:nvGrpSpPr>
        <p:grpSpPr>
          <a:xfrm>
            <a:off x="577631" y="3200400"/>
            <a:ext cx="4961014" cy="354244"/>
            <a:chOff x="228600" y="1899786"/>
            <a:chExt cx="5257800" cy="354244"/>
          </a:xfrm>
        </p:grpSpPr>
        <p:grpSp>
          <p:nvGrpSpPr>
            <p:cNvPr id="625" name="Group 624"/>
            <p:cNvGrpSpPr/>
            <p:nvPr/>
          </p:nvGrpSpPr>
          <p:grpSpPr>
            <a:xfrm>
              <a:off x="228600" y="1899786"/>
              <a:ext cx="5257492" cy="354244"/>
              <a:chOff x="228600" y="1899786"/>
              <a:chExt cx="5257492" cy="354244"/>
            </a:xfrm>
          </p:grpSpPr>
          <p:sp>
            <p:nvSpPr>
              <p:cNvPr id="627"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28"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26" name="TextBox 625">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Cost: USD 500 million (125m Equity, 375m Loan)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40" name="Group 639"/>
          <p:cNvGrpSpPr/>
          <p:nvPr/>
        </p:nvGrpSpPr>
        <p:grpSpPr>
          <a:xfrm>
            <a:off x="609602" y="1066800"/>
            <a:ext cx="4982515" cy="354244"/>
            <a:chOff x="228600" y="1066800"/>
            <a:chExt cx="5280587" cy="354244"/>
          </a:xfrm>
        </p:grpSpPr>
        <p:sp>
          <p:nvSpPr>
            <p:cNvPr id="348"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066800"/>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350" name="TextBox 349">
              <a:extLst>
                <a:ext uri="{FF2B5EF4-FFF2-40B4-BE49-F238E27FC236}">
                  <a16:creationId xmlns:a16="http://schemas.microsoft.com/office/drawing/2014/main" xmlns="" id="{5F2072EF-2178-447E-A28A-F7914F95E370}"/>
                </a:ext>
              </a:extLst>
            </p:cNvPr>
            <p:cNvSpPr txBox="1"/>
            <p:nvPr/>
          </p:nvSpPr>
          <p:spPr>
            <a:xfrm>
              <a:off x="639566" y="1104921"/>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SPC Name: KOAK Power Co. Ltd.</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sp>
          <p:nvSpPr>
            <p:cNvPr id="629" name="Freeform 10">
              <a:extLst>
                <a:ext uri="{FF2B5EF4-FFF2-40B4-BE49-F238E27FC236}">
                  <a16:creationId xmlns:a16="http://schemas.microsoft.com/office/drawing/2014/main" xmlns="" id="{988FF764-1933-42AB-9B88-51928C9F2AFA}"/>
                </a:ext>
              </a:extLst>
            </p:cNvPr>
            <p:cNvSpPr>
              <a:spLocks/>
            </p:cNvSpPr>
            <p:nvPr/>
          </p:nvSpPr>
          <p:spPr bwMode="auto">
            <a:xfrm>
              <a:off x="304800" y="11430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grpSp>
        <p:nvGrpSpPr>
          <p:cNvPr id="630" name="Group 629"/>
          <p:cNvGrpSpPr/>
          <p:nvPr/>
        </p:nvGrpSpPr>
        <p:grpSpPr>
          <a:xfrm>
            <a:off x="577631" y="3657600"/>
            <a:ext cx="4961014" cy="354244"/>
            <a:chOff x="228600" y="1899786"/>
            <a:chExt cx="5257800" cy="354244"/>
          </a:xfrm>
        </p:grpSpPr>
        <p:grpSp>
          <p:nvGrpSpPr>
            <p:cNvPr id="631" name="Group 630"/>
            <p:cNvGrpSpPr/>
            <p:nvPr/>
          </p:nvGrpSpPr>
          <p:grpSpPr>
            <a:xfrm>
              <a:off x="228600" y="1899786"/>
              <a:ext cx="5257492" cy="354244"/>
              <a:chOff x="228600" y="1899786"/>
              <a:chExt cx="5257492" cy="354244"/>
            </a:xfrm>
          </p:grpSpPr>
          <p:sp>
            <p:nvSpPr>
              <p:cNvPr id="633"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34"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32" name="TextBox 631">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Financiers: ADB, IFC, K-EXIM etc.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35" name="Group 634"/>
          <p:cNvGrpSpPr/>
          <p:nvPr/>
        </p:nvGrpSpPr>
        <p:grpSpPr>
          <a:xfrm>
            <a:off x="571764" y="4065356"/>
            <a:ext cx="4961014" cy="354244"/>
            <a:chOff x="228600" y="1899786"/>
            <a:chExt cx="5257800" cy="354244"/>
          </a:xfrm>
        </p:grpSpPr>
        <p:grpSp>
          <p:nvGrpSpPr>
            <p:cNvPr id="636" name="Group 635"/>
            <p:cNvGrpSpPr/>
            <p:nvPr/>
          </p:nvGrpSpPr>
          <p:grpSpPr>
            <a:xfrm>
              <a:off x="228600" y="1899786"/>
              <a:ext cx="5257492" cy="354244"/>
              <a:chOff x="228600" y="1899786"/>
              <a:chExt cx="5257492" cy="354244"/>
            </a:xfrm>
          </p:grpSpPr>
          <p:sp>
            <p:nvSpPr>
              <p:cNvPr id="638"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39"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37" name="TextBox 636">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Construction Period: 5 Years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42" name="Group 641"/>
          <p:cNvGrpSpPr/>
          <p:nvPr/>
        </p:nvGrpSpPr>
        <p:grpSpPr>
          <a:xfrm>
            <a:off x="565371" y="4503374"/>
            <a:ext cx="4961014" cy="354244"/>
            <a:chOff x="228600" y="1899786"/>
            <a:chExt cx="5257800" cy="354244"/>
          </a:xfrm>
        </p:grpSpPr>
        <p:grpSp>
          <p:nvGrpSpPr>
            <p:cNvPr id="643" name="Group 642"/>
            <p:cNvGrpSpPr/>
            <p:nvPr/>
          </p:nvGrpSpPr>
          <p:grpSpPr>
            <a:xfrm>
              <a:off x="228600" y="1899786"/>
              <a:ext cx="5257492" cy="354244"/>
              <a:chOff x="228600" y="1899786"/>
              <a:chExt cx="5257492" cy="354244"/>
            </a:xfrm>
          </p:grpSpPr>
          <p:sp>
            <p:nvSpPr>
              <p:cNvPr id="645"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46"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44" name="TextBox 643">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Main Sponsor: KOEN (Korea South-East Power Co.)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47" name="Group 646"/>
          <p:cNvGrpSpPr/>
          <p:nvPr/>
        </p:nvGrpSpPr>
        <p:grpSpPr>
          <a:xfrm>
            <a:off x="558977" y="4954180"/>
            <a:ext cx="4961014" cy="354244"/>
            <a:chOff x="228600" y="1899786"/>
            <a:chExt cx="5257800" cy="354244"/>
          </a:xfrm>
        </p:grpSpPr>
        <p:grpSp>
          <p:nvGrpSpPr>
            <p:cNvPr id="648" name="Group 647"/>
            <p:cNvGrpSpPr/>
            <p:nvPr/>
          </p:nvGrpSpPr>
          <p:grpSpPr>
            <a:xfrm>
              <a:off x="228600" y="1899786"/>
              <a:ext cx="5257492" cy="354244"/>
              <a:chOff x="228600" y="1899786"/>
              <a:chExt cx="5257492" cy="354244"/>
            </a:xfrm>
          </p:grpSpPr>
          <p:sp>
            <p:nvSpPr>
              <p:cNvPr id="650"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51"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49" name="TextBox 648">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EPC Contractor: To be selected (Bidding Process)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52" name="Group 651"/>
          <p:cNvGrpSpPr/>
          <p:nvPr/>
        </p:nvGrpSpPr>
        <p:grpSpPr>
          <a:xfrm>
            <a:off x="552582" y="5360756"/>
            <a:ext cx="4961014" cy="354244"/>
            <a:chOff x="228600" y="1899786"/>
            <a:chExt cx="5257800" cy="354244"/>
          </a:xfrm>
        </p:grpSpPr>
        <p:grpSp>
          <p:nvGrpSpPr>
            <p:cNvPr id="653" name="Group 652"/>
            <p:cNvGrpSpPr/>
            <p:nvPr/>
          </p:nvGrpSpPr>
          <p:grpSpPr>
            <a:xfrm>
              <a:off x="228600" y="1899786"/>
              <a:ext cx="5257492" cy="354244"/>
              <a:chOff x="228600" y="1899786"/>
              <a:chExt cx="5257492" cy="354244"/>
            </a:xfrm>
          </p:grpSpPr>
          <p:sp>
            <p:nvSpPr>
              <p:cNvPr id="655"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56"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54" name="TextBox 653">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Policy: </a:t>
              </a:r>
              <a:r>
                <a:rPr lang="en-US" altLang="ko-KR" sz="1400" b="1" dirty="0" err="1">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GoP</a:t>
              </a: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 Power Policy 2015 &amp; KPK Policy 2016 </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grpSp>
        <p:nvGrpSpPr>
          <p:cNvPr id="657" name="Group 656"/>
          <p:cNvGrpSpPr/>
          <p:nvPr/>
        </p:nvGrpSpPr>
        <p:grpSpPr>
          <a:xfrm>
            <a:off x="552582" y="5784806"/>
            <a:ext cx="4961014" cy="354244"/>
            <a:chOff x="228600" y="1899786"/>
            <a:chExt cx="5257800" cy="354244"/>
          </a:xfrm>
        </p:grpSpPr>
        <p:grpSp>
          <p:nvGrpSpPr>
            <p:cNvPr id="658" name="Group 657"/>
            <p:cNvGrpSpPr/>
            <p:nvPr/>
          </p:nvGrpSpPr>
          <p:grpSpPr>
            <a:xfrm>
              <a:off x="228600" y="1899786"/>
              <a:ext cx="5257492" cy="354244"/>
              <a:chOff x="228600" y="1899786"/>
              <a:chExt cx="5257492" cy="354244"/>
            </a:xfrm>
          </p:grpSpPr>
          <p:sp>
            <p:nvSpPr>
              <p:cNvPr id="660" name="AutoShape 17">
                <a:extLst>
                  <a:ext uri="{FF2B5EF4-FFF2-40B4-BE49-F238E27FC236}">
                    <a16:creationId xmlns:a16="http://schemas.microsoft.com/office/drawing/2014/main" xmlns="" id="{927236E3-3939-4C62-9649-60AB3C1D6F2C}"/>
                  </a:ext>
                </a:extLst>
              </p:cNvPr>
              <p:cNvSpPr>
                <a:spLocks noChangeArrowheads="1"/>
              </p:cNvSpPr>
              <p:nvPr/>
            </p:nvSpPr>
            <p:spPr bwMode="auto">
              <a:xfrm>
                <a:off x="228600" y="1899786"/>
                <a:ext cx="5257492" cy="354244"/>
              </a:xfrm>
              <a:prstGeom prst="roundRect">
                <a:avLst>
                  <a:gd name="adj" fmla="val 2065"/>
                </a:avLst>
              </a:prstGeom>
              <a:gradFill rotWithShape="1">
                <a:gsLst>
                  <a:gs pos="0">
                    <a:srgbClr val="FFFFFF"/>
                  </a:gs>
                  <a:gs pos="98000">
                    <a:schemeClr val="accent1">
                      <a:lumMod val="20000"/>
                      <a:lumOff val="80000"/>
                    </a:schemeClr>
                  </a:gs>
                </a:gsLst>
                <a:lin ang="5400000" scaled="1"/>
              </a:gradFill>
              <a:ln w="12700" algn="ctr">
                <a:solidFill>
                  <a:schemeClr val="tx2">
                    <a:lumMod val="60000"/>
                    <a:lumOff val="40000"/>
                  </a:schemeClr>
                </a:solidFill>
                <a:prstDash val="sysDot"/>
                <a:round/>
                <a:headEnd/>
                <a:tailEnd/>
              </a:ln>
              <a:effectLst>
                <a:outerShdw dist="28398" dir="3806097" algn="ctr" rotWithShape="0">
                  <a:schemeClr val="bg2">
                    <a:alpha val="50000"/>
                  </a:schemeClr>
                </a:outerShdw>
              </a:effectLst>
            </p:spPr>
            <p:txBody>
              <a:bodyPr wrap="none" anchor="ctr"/>
              <a:lstStyle/>
              <a:p>
                <a:pPr algn="l">
                  <a:defRPr/>
                </a:pPr>
                <a:endParaRPr lang="en-US" altLang="ko-KR" sz="1400" b="1" dirty="0">
                  <a:solidFill>
                    <a:schemeClr val="tx1">
                      <a:lumMod val="75000"/>
                      <a:lumOff val="25000"/>
                    </a:schemeClr>
                  </a:solidFill>
                  <a:ea typeface="Rix모던고딕 B" panose="02020603020101020101"/>
                </a:endParaRPr>
              </a:p>
            </p:txBody>
          </p:sp>
          <p:sp>
            <p:nvSpPr>
              <p:cNvPr id="661" name="Freeform 10">
                <a:extLst>
                  <a:ext uri="{FF2B5EF4-FFF2-40B4-BE49-F238E27FC236}">
                    <a16:creationId xmlns:a16="http://schemas.microsoft.com/office/drawing/2014/main" xmlns="" id="{988FF764-1933-42AB-9B88-51928C9F2AFA}"/>
                  </a:ext>
                </a:extLst>
              </p:cNvPr>
              <p:cNvSpPr>
                <a:spLocks/>
              </p:cNvSpPr>
              <p:nvPr/>
            </p:nvSpPr>
            <p:spPr bwMode="auto">
              <a:xfrm>
                <a:off x="304800" y="1981200"/>
                <a:ext cx="220749" cy="195203"/>
              </a:xfrm>
              <a:custGeom>
                <a:avLst/>
                <a:gdLst/>
                <a:ahLst/>
                <a:cxnLst>
                  <a:cxn ang="0">
                    <a:pos x="1202" y="632"/>
                  </a:cxn>
                  <a:cxn ang="0">
                    <a:pos x="1190" y="722"/>
                  </a:cxn>
                  <a:cxn ang="0">
                    <a:pos x="1166" y="808"/>
                  </a:cxn>
                  <a:cxn ang="0">
                    <a:pos x="1130" y="888"/>
                  </a:cxn>
                  <a:cxn ang="0">
                    <a:pos x="1084" y="960"/>
                  </a:cxn>
                  <a:cxn ang="0">
                    <a:pos x="1026" y="1026"/>
                  </a:cxn>
                  <a:cxn ang="0">
                    <a:pos x="962" y="1082"/>
                  </a:cxn>
                  <a:cxn ang="0">
                    <a:pos x="888" y="1130"/>
                  </a:cxn>
                  <a:cxn ang="0">
                    <a:pos x="808" y="1166"/>
                  </a:cxn>
                  <a:cxn ang="0">
                    <a:pos x="722" y="1190"/>
                  </a:cxn>
                  <a:cxn ang="0">
                    <a:pos x="632" y="1202"/>
                  </a:cxn>
                  <a:cxn ang="0">
                    <a:pos x="570" y="1202"/>
                  </a:cxn>
                  <a:cxn ang="0">
                    <a:pos x="480" y="1190"/>
                  </a:cxn>
                  <a:cxn ang="0">
                    <a:pos x="394" y="1166"/>
                  </a:cxn>
                  <a:cxn ang="0">
                    <a:pos x="314" y="1130"/>
                  </a:cxn>
                  <a:cxn ang="0">
                    <a:pos x="242" y="1082"/>
                  </a:cxn>
                  <a:cxn ang="0">
                    <a:pos x="176" y="1026"/>
                  </a:cxn>
                  <a:cxn ang="0">
                    <a:pos x="118" y="960"/>
                  </a:cxn>
                  <a:cxn ang="0">
                    <a:pos x="72" y="888"/>
                  </a:cxn>
                  <a:cxn ang="0">
                    <a:pos x="36" y="808"/>
                  </a:cxn>
                  <a:cxn ang="0">
                    <a:pos x="12" y="722"/>
                  </a:cxn>
                  <a:cxn ang="0">
                    <a:pos x="0" y="632"/>
                  </a:cxn>
                  <a:cxn ang="0">
                    <a:pos x="0" y="570"/>
                  </a:cxn>
                  <a:cxn ang="0">
                    <a:pos x="12" y="480"/>
                  </a:cxn>
                  <a:cxn ang="0">
                    <a:pos x="36" y="394"/>
                  </a:cxn>
                  <a:cxn ang="0">
                    <a:pos x="72" y="314"/>
                  </a:cxn>
                  <a:cxn ang="0">
                    <a:pos x="118" y="240"/>
                  </a:cxn>
                  <a:cxn ang="0">
                    <a:pos x="176" y="176"/>
                  </a:cxn>
                  <a:cxn ang="0">
                    <a:pos x="242" y="118"/>
                  </a:cxn>
                  <a:cxn ang="0">
                    <a:pos x="314" y="72"/>
                  </a:cxn>
                  <a:cxn ang="0">
                    <a:pos x="394" y="36"/>
                  </a:cxn>
                  <a:cxn ang="0">
                    <a:pos x="480" y="12"/>
                  </a:cxn>
                  <a:cxn ang="0">
                    <a:pos x="570" y="0"/>
                  </a:cxn>
                  <a:cxn ang="0">
                    <a:pos x="632" y="0"/>
                  </a:cxn>
                  <a:cxn ang="0">
                    <a:pos x="722" y="12"/>
                  </a:cxn>
                  <a:cxn ang="0">
                    <a:pos x="808" y="36"/>
                  </a:cxn>
                  <a:cxn ang="0">
                    <a:pos x="888" y="72"/>
                  </a:cxn>
                  <a:cxn ang="0">
                    <a:pos x="962" y="118"/>
                  </a:cxn>
                  <a:cxn ang="0">
                    <a:pos x="1026" y="176"/>
                  </a:cxn>
                  <a:cxn ang="0">
                    <a:pos x="1084" y="240"/>
                  </a:cxn>
                  <a:cxn ang="0">
                    <a:pos x="1130" y="314"/>
                  </a:cxn>
                  <a:cxn ang="0">
                    <a:pos x="1166" y="394"/>
                  </a:cxn>
                  <a:cxn ang="0">
                    <a:pos x="1190" y="480"/>
                  </a:cxn>
                  <a:cxn ang="0">
                    <a:pos x="1202" y="570"/>
                  </a:cxn>
                </a:cxnLst>
                <a:rect l="0" t="0" r="r" b="b"/>
                <a:pathLst>
                  <a:path w="1202" h="1202">
                    <a:moveTo>
                      <a:pt x="1202" y="600"/>
                    </a:moveTo>
                    <a:lnTo>
                      <a:pt x="1202" y="600"/>
                    </a:lnTo>
                    <a:lnTo>
                      <a:pt x="1202" y="632"/>
                    </a:lnTo>
                    <a:lnTo>
                      <a:pt x="1200" y="662"/>
                    </a:lnTo>
                    <a:lnTo>
                      <a:pt x="1196" y="692"/>
                    </a:lnTo>
                    <a:lnTo>
                      <a:pt x="1190" y="722"/>
                    </a:lnTo>
                    <a:lnTo>
                      <a:pt x="1184" y="752"/>
                    </a:lnTo>
                    <a:lnTo>
                      <a:pt x="1176" y="780"/>
                    </a:lnTo>
                    <a:lnTo>
                      <a:pt x="1166" y="808"/>
                    </a:lnTo>
                    <a:lnTo>
                      <a:pt x="1156" y="834"/>
                    </a:lnTo>
                    <a:lnTo>
                      <a:pt x="1144" y="862"/>
                    </a:lnTo>
                    <a:lnTo>
                      <a:pt x="1130" y="888"/>
                    </a:lnTo>
                    <a:lnTo>
                      <a:pt x="1116" y="912"/>
                    </a:lnTo>
                    <a:lnTo>
                      <a:pt x="1100" y="938"/>
                    </a:lnTo>
                    <a:lnTo>
                      <a:pt x="1084" y="960"/>
                    </a:lnTo>
                    <a:lnTo>
                      <a:pt x="1066" y="984"/>
                    </a:lnTo>
                    <a:lnTo>
                      <a:pt x="1046" y="1006"/>
                    </a:lnTo>
                    <a:lnTo>
                      <a:pt x="1026" y="1026"/>
                    </a:lnTo>
                    <a:lnTo>
                      <a:pt x="1006" y="1046"/>
                    </a:lnTo>
                    <a:lnTo>
                      <a:pt x="984" y="1066"/>
                    </a:lnTo>
                    <a:lnTo>
                      <a:pt x="962" y="1082"/>
                    </a:lnTo>
                    <a:lnTo>
                      <a:pt x="938" y="1100"/>
                    </a:lnTo>
                    <a:lnTo>
                      <a:pt x="914" y="1116"/>
                    </a:lnTo>
                    <a:lnTo>
                      <a:pt x="888" y="1130"/>
                    </a:lnTo>
                    <a:lnTo>
                      <a:pt x="862" y="1144"/>
                    </a:lnTo>
                    <a:lnTo>
                      <a:pt x="836" y="1156"/>
                    </a:lnTo>
                    <a:lnTo>
                      <a:pt x="808" y="1166"/>
                    </a:lnTo>
                    <a:lnTo>
                      <a:pt x="780" y="1176"/>
                    </a:lnTo>
                    <a:lnTo>
                      <a:pt x="752" y="1184"/>
                    </a:lnTo>
                    <a:lnTo>
                      <a:pt x="722" y="1190"/>
                    </a:lnTo>
                    <a:lnTo>
                      <a:pt x="692" y="1196"/>
                    </a:lnTo>
                    <a:lnTo>
                      <a:pt x="662" y="1200"/>
                    </a:lnTo>
                    <a:lnTo>
                      <a:pt x="632" y="1202"/>
                    </a:lnTo>
                    <a:lnTo>
                      <a:pt x="602" y="1202"/>
                    </a:lnTo>
                    <a:lnTo>
                      <a:pt x="602" y="1202"/>
                    </a:lnTo>
                    <a:lnTo>
                      <a:pt x="570" y="1202"/>
                    </a:lnTo>
                    <a:lnTo>
                      <a:pt x="540" y="1200"/>
                    </a:lnTo>
                    <a:lnTo>
                      <a:pt x="510" y="1196"/>
                    </a:lnTo>
                    <a:lnTo>
                      <a:pt x="480" y="1190"/>
                    </a:lnTo>
                    <a:lnTo>
                      <a:pt x="450" y="1184"/>
                    </a:lnTo>
                    <a:lnTo>
                      <a:pt x="422" y="1176"/>
                    </a:lnTo>
                    <a:lnTo>
                      <a:pt x="394" y="1166"/>
                    </a:lnTo>
                    <a:lnTo>
                      <a:pt x="366" y="1156"/>
                    </a:lnTo>
                    <a:lnTo>
                      <a:pt x="340" y="1144"/>
                    </a:lnTo>
                    <a:lnTo>
                      <a:pt x="314" y="1130"/>
                    </a:lnTo>
                    <a:lnTo>
                      <a:pt x="290" y="1116"/>
                    </a:lnTo>
                    <a:lnTo>
                      <a:pt x="264" y="1100"/>
                    </a:lnTo>
                    <a:lnTo>
                      <a:pt x="242" y="1082"/>
                    </a:lnTo>
                    <a:lnTo>
                      <a:pt x="218" y="1066"/>
                    </a:lnTo>
                    <a:lnTo>
                      <a:pt x="196" y="1046"/>
                    </a:lnTo>
                    <a:lnTo>
                      <a:pt x="176" y="1026"/>
                    </a:lnTo>
                    <a:lnTo>
                      <a:pt x="156" y="1006"/>
                    </a:lnTo>
                    <a:lnTo>
                      <a:pt x="136" y="984"/>
                    </a:lnTo>
                    <a:lnTo>
                      <a:pt x="118" y="960"/>
                    </a:lnTo>
                    <a:lnTo>
                      <a:pt x="102" y="938"/>
                    </a:lnTo>
                    <a:lnTo>
                      <a:pt x="86" y="912"/>
                    </a:lnTo>
                    <a:lnTo>
                      <a:pt x="72" y="888"/>
                    </a:lnTo>
                    <a:lnTo>
                      <a:pt x="58" y="862"/>
                    </a:lnTo>
                    <a:lnTo>
                      <a:pt x="46" y="834"/>
                    </a:lnTo>
                    <a:lnTo>
                      <a:pt x="36" y="808"/>
                    </a:lnTo>
                    <a:lnTo>
                      <a:pt x="26" y="780"/>
                    </a:lnTo>
                    <a:lnTo>
                      <a:pt x="18" y="752"/>
                    </a:lnTo>
                    <a:lnTo>
                      <a:pt x="12" y="722"/>
                    </a:lnTo>
                    <a:lnTo>
                      <a:pt x="6" y="692"/>
                    </a:lnTo>
                    <a:lnTo>
                      <a:pt x="2" y="662"/>
                    </a:lnTo>
                    <a:lnTo>
                      <a:pt x="0" y="632"/>
                    </a:lnTo>
                    <a:lnTo>
                      <a:pt x="0" y="600"/>
                    </a:lnTo>
                    <a:lnTo>
                      <a:pt x="0" y="600"/>
                    </a:lnTo>
                    <a:lnTo>
                      <a:pt x="0" y="570"/>
                    </a:lnTo>
                    <a:lnTo>
                      <a:pt x="2" y="540"/>
                    </a:lnTo>
                    <a:lnTo>
                      <a:pt x="6" y="510"/>
                    </a:lnTo>
                    <a:lnTo>
                      <a:pt x="12" y="480"/>
                    </a:lnTo>
                    <a:lnTo>
                      <a:pt x="18" y="450"/>
                    </a:lnTo>
                    <a:lnTo>
                      <a:pt x="26" y="422"/>
                    </a:lnTo>
                    <a:lnTo>
                      <a:pt x="36" y="394"/>
                    </a:lnTo>
                    <a:lnTo>
                      <a:pt x="46" y="366"/>
                    </a:lnTo>
                    <a:lnTo>
                      <a:pt x="58" y="340"/>
                    </a:lnTo>
                    <a:lnTo>
                      <a:pt x="72" y="314"/>
                    </a:lnTo>
                    <a:lnTo>
                      <a:pt x="86" y="288"/>
                    </a:lnTo>
                    <a:lnTo>
                      <a:pt x="102" y="264"/>
                    </a:lnTo>
                    <a:lnTo>
                      <a:pt x="118" y="240"/>
                    </a:lnTo>
                    <a:lnTo>
                      <a:pt x="136" y="218"/>
                    </a:lnTo>
                    <a:lnTo>
                      <a:pt x="156" y="196"/>
                    </a:lnTo>
                    <a:lnTo>
                      <a:pt x="176" y="176"/>
                    </a:lnTo>
                    <a:lnTo>
                      <a:pt x="196" y="156"/>
                    </a:lnTo>
                    <a:lnTo>
                      <a:pt x="218" y="136"/>
                    </a:lnTo>
                    <a:lnTo>
                      <a:pt x="242" y="118"/>
                    </a:lnTo>
                    <a:lnTo>
                      <a:pt x="264" y="102"/>
                    </a:lnTo>
                    <a:lnTo>
                      <a:pt x="290" y="86"/>
                    </a:lnTo>
                    <a:lnTo>
                      <a:pt x="314" y="72"/>
                    </a:lnTo>
                    <a:lnTo>
                      <a:pt x="340" y="58"/>
                    </a:lnTo>
                    <a:lnTo>
                      <a:pt x="366" y="46"/>
                    </a:lnTo>
                    <a:lnTo>
                      <a:pt x="394" y="36"/>
                    </a:lnTo>
                    <a:lnTo>
                      <a:pt x="422" y="26"/>
                    </a:lnTo>
                    <a:lnTo>
                      <a:pt x="450" y="18"/>
                    </a:lnTo>
                    <a:lnTo>
                      <a:pt x="480" y="12"/>
                    </a:lnTo>
                    <a:lnTo>
                      <a:pt x="510" y="6"/>
                    </a:lnTo>
                    <a:lnTo>
                      <a:pt x="540" y="2"/>
                    </a:lnTo>
                    <a:lnTo>
                      <a:pt x="570" y="0"/>
                    </a:lnTo>
                    <a:lnTo>
                      <a:pt x="602" y="0"/>
                    </a:lnTo>
                    <a:lnTo>
                      <a:pt x="602" y="0"/>
                    </a:lnTo>
                    <a:lnTo>
                      <a:pt x="632" y="0"/>
                    </a:lnTo>
                    <a:lnTo>
                      <a:pt x="662" y="2"/>
                    </a:lnTo>
                    <a:lnTo>
                      <a:pt x="692" y="6"/>
                    </a:lnTo>
                    <a:lnTo>
                      <a:pt x="722" y="12"/>
                    </a:lnTo>
                    <a:lnTo>
                      <a:pt x="752" y="18"/>
                    </a:lnTo>
                    <a:lnTo>
                      <a:pt x="780" y="26"/>
                    </a:lnTo>
                    <a:lnTo>
                      <a:pt x="808" y="36"/>
                    </a:lnTo>
                    <a:lnTo>
                      <a:pt x="836" y="46"/>
                    </a:lnTo>
                    <a:lnTo>
                      <a:pt x="862" y="58"/>
                    </a:lnTo>
                    <a:lnTo>
                      <a:pt x="888" y="72"/>
                    </a:lnTo>
                    <a:lnTo>
                      <a:pt x="914" y="86"/>
                    </a:lnTo>
                    <a:lnTo>
                      <a:pt x="938" y="102"/>
                    </a:lnTo>
                    <a:lnTo>
                      <a:pt x="962" y="118"/>
                    </a:lnTo>
                    <a:lnTo>
                      <a:pt x="984" y="136"/>
                    </a:lnTo>
                    <a:lnTo>
                      <a:pt x="1006" y="156"/>
                    </a:lnTo>
                    <a:lnTo>
                      <a:pt x="1026" y="176"/>
                    </a:lnTo>
                    <a:lnTo>
                      <a:pt x="1046" y="196"/>
                    </a:lnTo>
                    <a:lnTo>
                      <a:pt x="1066" y="218"/>
                    </a:lnTo>
                    <a:lnTo>
                      <a:pt x="1084" y="240"/>
                    </a:lnTo>
                    <a:lnTo>
                      <a:pt x="1100" y="264"/>
                    </a:lnTo>
                    <a:lnTo>
                      <a:pt x="1116" y="288"/>
                    </a:lnTo>
                    <a:lnTo>
                      <a:pt x="1130" y="314"/>
                    </a:lnTo>
                    <a:lnTo>
                      <a:pt x="1144" y="340"/>
                    </a:lnTo>
                    <a:lnTo>
                      <a:pt x="1156" y="366"/>
                    </a:lnTo>
                    <a:lnTo>
                      <a:pt x="1166" y="394"/>
                    </a:lnTo>
                    <a:lnTo>
                      <a:pt x="1176" y="422"/>
                    </a:lnTo>
                    <a:lnTo>
                      <a:pt x="1184" y="450"/>
                    </a:lnTo>
                    <a:lnTo>
                      <a:pt x="1190" y="480"/>
                    </a:lnTo>
                    <a:lnTo>
                      <a:pt x="1196" y="510"/>
                    </a:lnTo>
                    <a:lnTo>
                      <a:pt x="1200" y="540"/>
                    </a:lnTo>
                    <a:lnTo>
                      <a:pt x="1202" y="570"/>
                    </a:lnTo>
                    <a:lnTo>
                      <a:pt x="1202" y="600"/>
                    </a:lnTo>
                    <a:lnTo>
                      <a:pt x="1202" y="600"/>
                    </a:lnTo>
                    <a:close/>
                  </a:path>
                </a:pathLst>
              </a:custGeom>
              <a:gradFill flip="none" rotWithShape="1">
                <a:gsLst>
                  <a:gs pos="0">
                    <a:srgbClr val="8488C4"/>
                  </a:gs>
                  <a:gs pos="53000">
                    <a:srgbClr val="D4DEFF"/>
                  </a:gs>
                  <a:gs pos="83000">
                    <a:srgbClr val="D4DEFF"/>
                  </a:gs>
                  <a:gs pos="100000">
                    <a:srgbClr val="96AB94"/>
                  </a:gs>
                </a:gsLst>
                <a:lin ang="5400000" scaled="0"/>
                <a:tileRect/>
              </a:gradFill>
              <a:ln w="50800">
                <a:solidFill>
                  <a:schemeClr val="bg1">
                    <a:lumMod val="95000"/>
                  </a:schemeClr>
                </a:solidFill>
                <a:headEnd type="oval"/>
                <a:tailEnd type="oval"/>
              </a:ln>
              <a:effectLst>
                <a:innerShdw blurRad="2540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400" b="1">
                  <a:solidFill>
                    <a:schemeClr val="tx1">
                      <a:lumMod val="75000"/>
                      <a:lumOff val="25000"/>
                    </a:schemeClr>
                  </a:solidFill>
                  <a:latin typeface="-윤고딕330" pitchFamily="18" charset="-127"/>
                  <a:ea typeface="Rix모던고딕 B" panose="02020603020101020101"/>
                </a:endParaRPr>
              </a:p>
            </p:txBody>
          </p:sp>
        </p:grpSp>
        <p:sp>
          <p:nvSpPr>
            <p:cNvPr id="659" name="TextBox 658">
              <a:extLst>
                <a:ext uri="{FF2B5EF4-FFF2-40B4-BE49-F238E27FC236}">
                  <a16:creationId xmlns:a16="http://schemas.microsoft.com/office/drawing/2014/main" xmlns="" id="{5F2072EF-2178-447E-A28A-F7914F95E370}"/>
                </a:ext>
              </a:extLst>
            </p:cNvPr>
            <p:cNvSpPr txBox="1"/>
            <p:nvPr/>
          </p:nvSpPr>
          <p:spPr>
            <a:xfrm>
              <a:off x="616779" y="1905000"/>
              <a:ext cx="4869621" cy="307777"/>
            </a:xfrm>
            <a:prstGeom prst="rect">
              <a:avLst/>
            </a:prstGeom>
            <a:noFill/>
          </p:spPr>
          <p:txBody>
            <a:bodyPr wrap="square" rtlCol="0">
              <a:spAutoFit/>
            </a:bodyPr>
            <a:lstStyle/>
            <a:p>
              <a:pPr>
                <a:spcBef>
                  <a:spcPts val="300"/>
                </a:spcBef>
                <a:buClr>
                  <a:srgbClr val="00ABE4"/>
                </a:buClr>
                <a:buSzPct val="90000"/>
              </a:pP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Indicative Tariff: 8 Cent / KWh (</a:t>
              </a:r>
              <a:r>
                <a:rPr lang="en-US" altLang="ko-KR" sz="1400" b="1" dirty="0" err="1">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levelized</a:t>
              </a:r>
              <a:r>
                <a:rPr lang="en-US" altLang="ko-KR"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rPr>
                <a:t>)</a:t>
              </a:r>
              <a:endParaRPr lang="ko-KR" altLang="en-US" sz="1400" b="1" dirty="0">
                <a:gradFill>
                  <a:gsLst>
                    <a:gs pos="0">
                      <a:prstClr val="black">
                        <a:lumMod val="75000"/>
                        <a:lumOff val="25000"/>
                      </a:prstClr>
                    </a:gs>
                    <a:gs pos="100000">
                      <a:prstClr val="black">
                        <a:lumMod val="75000"/>
                        <a:lumOff val="25000"/>
                      </a:prstClr>
                    </a:gs>
                  </a:gsLst>
                  <a:lin ang="5400000" scaled="0"/>
                </a:gradFill>
                <a:latin typeface="Rix모던고딕 B" panose="02020603020101020101" pitchFamily="18" charset="-127"/>
                <a:ea typeface="Rix모던고딕 B" panose="02020603020101020101" pitchFamily="18" charset="-127"/>
              </a:endParaRPr>
            </a:p>
          </p:txBody>
        </p:sp>
      </p:grpSp>
      <p:sp>
        <p:nvSpPr>
          <p:cNvPr id="2" name="TextBox 1"/>
          <p:cNvSpPr txBox="1"/>
          <p:nvPr/>
        </p:nvSpPr>
        <p:spPr>
          <a:xfrm>
            <a:off x="6553203" y="2895603"/>
            <a:ext cx="990599" cy="169277"/>
          </a:xfrm>
          <a:prstGeom prst="rect">
            <a:avLst/>
          </a:prstGeom>
          <a:gradFill>
            <a:gsLst>
              <a:gs pos="0">
                <a:schemeClr val="accent2">
                  <a:shade val="51000"/>
                  <a:satMod val="130000"/>
                </a:schemeClr>
              </a:gs>
              <a:gs pos="87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r>
              <a:rPr lang="en-US" sz="1100" b="1" dirty="0" err="1">
                <a:solidFill>
                  <a:schemeClr val="bg1"/>
                </a:solidFill>
              </a:rPr>
              <a:t>Asrit-Kedam</a:t>
            </a:r>
            <a:r>
              <a:rPr lang="en-US" sz="1100" b="1" dirty="0">
                <a:solidFill>
                  <a:schemeClr val="bg1"/>
                </a:solidFill>
              </a:rPr>
              <a:t> HPP</a:t>
            </a:r>
          </a:p>
        </p:txBody>
      </p:sp>
      <p:sp>
        <p:nvSpPr>
          <p:cNvPr id="3" name="TextBox 2"/>
          <p:cNvSpPr txBox="1"/>
          <p:nvPr/>
        </p:nvSpPr>
        <p:spPr>
          <a:xfrm>
            <a:off x="7696202" y="2667003"/>
            <a:ext cx="546945" cy="246221"/>
          </a:xfrm>
          <a:prstGeom prst="rect">
            <a:avLst/>
          </a:prstGeom>
          <a:noFill/>
        </p:spPr>
        <p:txBody>
          <a:bodyPr wrap="none" rtlCol="0">
            <a:spAutoFit/>
          </a:bodyPr>
          <a:lstStyle/>
          <a:p>
            <a:r>
              <a:rPr lang="en-US" sz="1000" b="1" dirty="0" err="1">
                <a:latin typeface="Algerian" pitchFamily="82" charset="0"/>
              </a:rPr>
              <a:t>Asrit</a:t>
            </a:r>
            <a:endParaRPr lang="en-US" sz="1000" b="1" dirty="0">
              <a:latin typeface="Algerian" pitchFamily="82" charset="0"/>
            </a:endParaRPr>
          </a:p>
        </p:txBody>
      </p:sp>
      <p:sp>
        <p:nvSpPr>
          <p:cNvPr id="66" name="TextBox 65"/>
          <p:cNvSpPr txBox="1"/>
          <p:nvPr/>
        </p:nvSpPr>
        <p:spPr>
          <a:xfrm>
            <a:off x="7615739" y="3263879"/>
            <a:ext cx="620683" cy="246221"/>
          </a:xfrm>
          <a:prstGeom prst="rect">
            <a:avLst/>
          </a:prstGeom>
          <a:noFill/>
        </p:spPr>
        <p:txBody>
          <a:bodyPr wrap="none" rtlCol="0">
            <a:spAutoFit/>
          </a:bodyPr>
          <a:lstStyle/>
          <a:p>
            <a:r>
              <a:rPr lang="en-US" sz="1000" b="1" dirty="0" err="1">
                <a:latin typeface="Algerian" pitchFamily="82" charset="0"/>
              </a:rPr>
              <a:t>Kedam</a:t>
            </a:r>
            <a:endParaRPr lang="en-US" sz="1000" b="1" dirty="0">
              <a:latin typeface="Algerian" pitchFamily="82" charset="0"/>
            </a:endParaRPr>
          </a:p>
        </p:txBody>
      </p:sp>
      <p:pic>
        <p:nvPicPr>
          <p:cNvPr id="67" name="Picture 66">
            <a:extLst>
              <a:ext uri="{FF2B5EF4-FFF2-40B4-BE49-F238E27FC236}">
                <a16:creationId xmlns:a16="http://schemas.microsoft.com/office/drawing/2014/main" xmlns="" id="{EF50F4A4-9CAD-4A9E-9667-E9EBC135C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84"/>
            <a:ext cx="9906000" cy="792000"/>
          </a:xfrm>
          <a:prstGeom prst="rect">
            <a:avLst/>
          </a:prstGeom>
        </p:spPr>
      </p:pic>
      <p:sp>
        <p:nvSpPr>
          <p:cNvPr id="4" name="TextBox 3"/>
          <p:cNvSpPr txBox="1"/>
          <p:nvPr/>
        </p:nvSpPr>
        <p:spPr>
          <a:xfrm>
            <a:off x="36032" y="-10560"/>
            <a:ext cx="9793767" cy="707886"/>
          </a:xfrm>
          <a:prstGeom prst="rect">
            <a:avLst/>
          </a:prstGeom>
          <a:noFill/>
        </p:spPr>
        <p:txBody>
          <a:bodyPr wrap="square" rtlCol="0">
            <a:spAutoFit/>
          </a:bodyPr>
          <a:lstStyle/>
          <a:p>
            <a:r>
              <a:rPr lang="en-US" sz="4000" b="1" dirty="0">
                <a:solidFill>
                  <a:schemeClr val="bg1"/>
                </a:solidFill>
                <a:latin typeface="Cambria" charset="0"/>
                <a:ea typeface="Cambria" charset="0"/>
                <a:cs typeface="Cambria" charset="0"/>
              </a:rPr>
              <a:t>ASRIT – KEDAM HYDROPOWER PROJECT</a:t>
            </a:r>
          </a:p>
        </p:txBody>
      </p:sp>
      <p:pic>
        <p:nvPicPr>
          <p:cNvPr id="68" name="Picture 3"/>
          <p:cNvPicPr>
            <a:picLocks noChangeAspect="1" noChangeArrowheads="1"/>
          </p:cNvPicPr>
          <p:nvPr/>
        </p:nvPicPr>
        <p:blipFill>
          <a:blip r:embed="rId3" cstate="print"/>
          <a:srcRect/>
          <a:stretch>
            <a:fillRect/>
          </a:stretch>
        </p:blipFill>
        <p:spPr bwMode="auto">
          <a:xfrm>
            <a:off x="5961112" y="1412776"/>
            <a:ext cx="3312368" cy="2088232"/>
          </a:xfrm>
          <a:prstGeom prst="rect">
            <a:avLst/>
          </a:prstGeom>
          <a:noFill/>
          <a:ln w="9525">
            <a:noFill/>
            <a:miter lim="800000"/>
            <a:headEnd/>
            <a:tailEnd/>
          </a:ln>
        </p:spPr>
      </p:pic>
      <p:pic>
        <p:nvPicPr>
          <p:cNvPr id="69" name="Picture 4"/>
          <p:cNvPicPr>
            <a:picLocks noChangeAspect="1" noChangeArrowheads="1"/>
          </p:cNvPicPr>
          <p:nvPr/>
        </p:nvPicPr>
        <p:blipFill>
          <a:blip r:embed="rId4" cstate="print"/>
          <a:srcRect/>
          <a:stretch>
            <a:fillRect/>
          </a:stretch>
        </p:blipFill>
        <p:spPr bwMode="auto">
          <a:xfrm>
            <a:off x="5961112" y="4077072"/>
            <a:ext cx="3312368" cy="2088232"/>
          </a:xfrm>
          <a:prstGeom prst="rect">
            <a:avLst/>
          </a:prstGeom>
          <a:noFill/>
          <a:ln w="9525">
            <a:noFill/>
            <a:miter lim="800000"/>
            <a:headEnd/>
            <a:tailEnd/>
          </a:ln>
        </p:spPr>
      </p:pic>
      <p:sp>
        <p:nvSpPr>
          <p:cNvPr id="70" name="TextBox 69"/>
          <p:cNvSpPr txBox="1"/>
          <p:nvPr/>
        </p:nvSpPr>
        <p:spPr>
          <a:xfrm>
            <a:off x="5961113" y="3501008"/>
            <a:ext cx="2376264" cy="409300"/>
          </a:xfrm>
          <a:prstGeom prst="rect">
            <a:avLst/>
          </a:prstGeom>
          <a:noFill/>
        </p:spPr>
        <p:txBody>
          <a:bodyPr wrap="square" lIns="0" tIns="0" rIns="0" bIns="0" rtlCol="0" anchor="t">
            <a:noAutofit/>
          </a:bodyPr>
          <a:lstStyle/>
          <a:p>
            <a:pPr>
              <a:lnSpc>
                <a:spcPts val="1720"/>
              </a:lnSpc>
            </a:pPr>
            <a:r>
              <a:rPr lang="en-US" altLang="ko-KR" sz="1529" b="1" dirty="0">
                <a:solidFill>
                  <a:srgbClr val="88BC2A"/>
                </a:solidFill>
                <a:latin typeface="Myriad Pro" pitchFamily="34" charset="0"/>
              </a:rPr>
              <a:t>Powerhouse</a:t>
            </a:r>
          </a:p>
        </p:txBody>
      </p:sp>
      <p:sp>
        <p:nvSpPr>
          <p:cNvPr id="71" name="TextBox 70"/>
          <p:cNvSpPr txBox="1"/>
          <p:nvPr/>
        </p:nvSpPr>
        <p:spPr>
          <a:xfrm>
            <a:off x="5941421" y="6163176"/>
            <a:ext cx="1096577" cy="409300"/>
          </a:xfrm>
          <a:prstGeom prst="rect">
            <a:avLst/>
          </a:prstGeom>
          <a:noFill/>
        </p:spPr>
        <p:txBody>
          <a:bodyPr wrap="square" lIns="0" tIns="0" rIns="0" bIns="0" rtlCol="0" anchor="t">
            <a:noAutofit/>
          </a:bodyPr>
          <a:lstStyle/>
          <a:p>
            <a:pPr>
              <a:lnSpc>
                <a:spcPts val="1720"/>
              </a:lnSpc>
            </a:pPr>
            <a:r>
              <a:rPr lang="en-US" altLang="ko-KR" sz="1529" b="1" dirty="0">
                <a:solidFill>
                  <a:srgbClr val="88BC2A"/>
                </a:solidFill>
                <a:latin typeface="Myriad Pro" pitchFamily="34" charset="0"/>
              </a:rPr>
              <a:t>Weir Site</a:t>
            </a:r>
          </a:p>
        </p:txBody>
      </p:sp>
    </p:spTree>
    <p:extLst>
      <p:ext uri="{BB962C8B-B14F-4D97-AF65-F5344CB8AC3E}">
        <p14:creationId xmlns:p14="http://schemas.microsoft.com/office/powerpoint/2010/main" val="409598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6437" y="188640"/>
            <a:ext cx="4502299" cy="818600"/>
          </a:xfrm>
          <a:prstGeom prst="rect">
            <a:avLst/>
          </a:prstGeom>
          <a:noFill/>
        </p:spPr>
        <p:txBody>
          <a:bodyPr wrap="square" lIns="0" tIns="0" rIns="0" bIns="0" rtlCol="0" anchor="ctr">
            <a:noAutofit/>
          </a:bodyPr>
          <a:lstStyle/>
          <a:p>
            <a:pPr>
              <a:lnSpc>
                <a:spcPts val="2483"/>
              </a:lnSpc>
            </a:pPr>
            <a:r>
              <a:rPr lang="en-US" altLang="ko-KR" sz="2292" b="1" spc="-48" dirty="0" err="1">
                <a:solidFill>
                  <a:schemeClr val="tx1">
                    <a:lumMod val="75000"/>
                    <a:lumOff val="25000"/>
                  </a:schemeClr>
                </a:solidFill>
                <a:latin typeface="Myriad Pro" pitchFamily="34" charset="0"/>
              </a:rPr>
              <a:t>Kalam</a:t>
            </a:r>
            <a:r>
              <a:rPr lang="en-US" altLang="ko-KR" sz="2292" b="1" spc="-48" dirty="0">
                <a:solidFill>
                  <a:schemeClr val="tx1">
                    <a:lumMod val="75000"/>
                    <a:lumOff val="25000"/>
                  </a:schemeClr>
                </a:solidFill>
                <a:latin typeface="Myriad Pro" pitchFamily="34" charset="0"/>
              </a:rPr>
              <a:t> </a:t>
            </a:r>
            <a:r>
              <a:rPr lang="en-US" altLang="ko-KR" sz="2292" b="1" spc="-48" dirty="0" err="1">
                <a:solidFill>
                  <a:schemeClr val="tx1">
                    <a:lumMod val="75000"/>
                    <a:lumOff val="25000"/>
                  </a:schemeClr>
                </a:solidFill>
                <a:latin typeface="Myriad Pro" pitchFamily="34" charset="0"/>
              </a:rPr>
              <a:t>Asrit</a:t>
            </a:r>
            <a:r>
              <a:rPr lang="en-US" altLang="ko-KR" sz="2292" b="1" spc="-48" dirty="0">
                <a:solidFill>
                  <a:schemeClr val="tx1">
                    <a:lumMod val="75000"/>
                    <a:lumOff val="25000"/>
                  </a:schemeClr>
                </a:solidFill>
                <a:latin typeface="Myriad Pro" pitchFamily="34" charset="0"/>
              </a:rPr>
              <a:t> Project </a:t>
            </a:r>
            <a:endParaRPr lang="ko-KR" altLang="en-US" sz="2292" b="1" spc="-48" dirty="0">
              <a:solidFill>
                <a:schemeClr val="tx1">
                  <a:lumMod val="75000"/>
                  <a:lumOff val="25000"/>
                </a:schemeClr>
              </a:solidFill>
              <a:latin typeface="Myriad Pro" pitchFamily="34" charset="0"/>
            </a:endParaRPr>
          </a:p>
        </p:txBody>
      </p:sp>
      <p:sp>
        <p:nvSpPr>
          <p:cNvPr id="5" name="TextBox 4"/>
          <p:cNvSpPr txBox="1"/>
          <p:nvPr/>
        </p:nvSpPr>
        <p:spPr>
          <a:xfrm>
            <a:off x="819361" y="1124744"/>
            <a:ext cx="4229433" cy="409300"/>
          </a:xfrm>
          <a:prstGeom prst="rect">
            <a:avLst/>
          </a:prstGeom>
          <a:noFill/>
        </p:spPr>
        <p:txBody>
          <a:bodyPr wrap="square" lIns="0" tIns="0" rIns="0" bIns="0" rtlCol="0" anchor="t">
            <a:noAutofit/>
          </a:bodyPr>
          <a:lstStyle/>
          <a:p>
            <a:pPr>
              <a:lnSpc>
                <a:spcPts val="1720"/>
              </a:lnSpc>
            </a:pPr>
            <a:r>
              <a:rPr lang="en-US" altLang="ko-KR" sz="1529" b="1" dirty="0">
                <a:solidFill>
                  <a:schemeClr val="accent6">
                    <a:lumMod val="75000"/>
                  </a:schemeClr>
                </a:solidFill>
                <a:latin typeface="Myriad Pro" pitchFamily="34" charset="0"/>
              </a:rPr>
              <a:t>Project Summary</a:t>
            </a:r>
          </a:p>
        </p:txBody>
      </p:sp>
      <p:graphicFrame>
        <p:nvGraphicFramePr>
          <p:cNvPr id="16" name="표 15"/>
          <p:cNvGraphicFramePr>
            <a:graphicFrameLocks noGrp="1"/>
          </p:cNvGraphicFramePr>
          <p:nvPr>
            <p:extLst>
              <p:ext uri="{D42A27DB-BD31-4B8C-83A1-F6EECF244321}">
                <p14:modId xmlns:p14="http://schemas.microsoft.com/office/powerpoint/2010/main" val="2582947826"/>
              </p:ext>
            </p:extLst>
          </p:nvPr>
        </p:nvGraphicFramePr>
        <p:xfrm>
          <a:off x="776536" y="1438190"/>
          <a:ext cx="4503444" cy="1828800"/>
        </p:xfrm>
        <a:graphic>
          <a:graphicData uri="http://schemas.openxmlformats.org/drawingml/2006/table">
            <a:tbl>
              <a:tblPr>
                <a:tableStyleId>{5C22544A-7EE6-4342-B048-85BDC9FD1C3A}</a:tableStyleId>
              </a:tblPr>
              <a:tblGrid>
                <a:gridCol w="1911156">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tblGrid>
              <a:tr h="228824">
                <a:tc>
                  <a:txBody>
                    <a:bodyPr/>
                    <a:lstStyle/>
                    <a:p>
                      <a:pPr algn="ctr" latinLnBrk="1"/>
                      <a:r>
                        <a:rPr lang="en-US" altLang="ko-KR" sz="1400" b="1" dirty="0">
                          <a:solidFill>
                            <a:schemeClr val="tx1">
                              <a:lumMod val="75000"/>
                              <a:lumOff val="25000"/>
                            </a:schemeClr>
                          </a:solidFill>
                          <a:latin typeface="Myriad Pro" pitchFamily="34" charset="0"/>
                        </a:rPr>
                        <a:t>Project</a:t>
                      </a:r>
                      <a:r>
                        <a:rPr lang="en-US" altLang="ko-KR" sz="1400" b="1" baseline="0" dirty="0">
                          <a:solidFill>
                            <a:schemeClr val="tx1">
                              <a:lumMod val="75000"/>
                              <a:lumOff val="25000"/>
                            </a:schemeClr>
                          </a:solidFill>
                          <a:latin typeface="Myriad Pro" pitchFamily="34" charset="0"/>
                        </a:rPr>
                        <a:t> Name</a:t>
                      </a:r>
                      <a:endParaRPr lang="ko-KR" altLang="en-US" sz="1400" b="1" dirty="0">
                        <a:solidFill>
                          <a:schemeClr val="tx1">
                            <a:lumMod val="75000"/>
                            <a:lumOff val="25000"/>
                          </a:schemeClr>
                        </a:solidFill>
                        <a:latin typeface="Myriad Pro"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latinLnBrk="1"/>
                      <a:r>
                        <a:rPr lang="en-US" altLang="ko-KR" sz="1400" b="1" dirty="0" err="1">
                          <a:solidFill>
                            <a:schemeClr val="tx1">
                              <a:lumMod val="75000"/>
                              <a:lumOff val="25000"/>
                            </a:schemeClr>
                          </a:solidFill>
                          <a:latin typeface="Myriad Pro" pitchFamily="34" charset="0"/>
                        </a:rPr>
                        <a:t>Kalam</a:t>
                      </a:r>
                      <a:r>
                        <a:rPr lang="en-US" altLang="ko-KR" sz="1400" b="1" dirty="0">
                          <a:solidFill>
                            <a:schemeClr val="tx1">
                              <a:lumMod val="75000"/>
                              <a:lumOff val="25000"/>
                            </a:schemeClr>
                          </a:solidFill>
                          <a:latin typeface="Myriad Pro" pitchFamily="34" charset="0"/>
                        </a:rPr>
                        <a:t> </a:t>
                      </a:r>
                      <a:r>
                        <a:rPr lang="en-US" altLang="ko-KR" sz="1400" b="1" dirty="0" err="1">
                          <a:solidFill>
                            <a:schemeClr val="tx1">
                              <a:lumMod val="75000"/>
                              <a:lumOff val="25000"/>
                            </a:schemeClr>
                          </a:solidFill>
                          <a:latin typeface="Myriad Pro" pitchFamily="34" charset="0"/>
                        </a:rPr>
                        <a:t>Asrit</a:t>
                      </a:r>
                      <a:r>
                        <a:rPr lang="en-US" altLang="ko-KR" sz="1400" b="1" dirty="0">
                          <a:solidFill>
                            <a:schemeClr val="tx1">
                              <a:lumMod val="75000"/>
                              <a:lumOff val="25000"/>
                            </a:schemeClr>
                          </a:solidFill>
                          <a:latin typeface="Myriad Pro" pitchFamily="34" charset="0"/>
                        </a:rPr>
                        <a:t> HPP</a:t>
                      </a:r>
                      <a:endParaRPr lang="ko-KR" altLang="en-US" sz="1400" b="1" dirty="0">
                        <a:solidFill>
                          <a:schemeClr val="tx1">
                            <a:lumMod val="75000"/>
                            <a:lumOff val="25000"/>
                          </a:schemeClr>
                        </a:solidFill>
                        <a:latin typeface="Myriad Pro" pitchFamily="34" charset="0"/>
                      </a:endParaRPr>
                    </a:p>
                  </a:txBody>
                  <a:tcPr anchor="ctr">
                    <a:lnL w="12700" cap="flat" cmpd="sng" algn="ctr">
                      <a:solidFill>
                        <a:schemeClr val="bg1">
                          <a:lumMod val="6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28824">
                <a:tc>
                  <a:txBody>
                    <a:bodyPr/>
                    <a:lstStyle/>
                    <a:p>
                      <a:pPr latinLnBrk="1"/>
                      <a:r>
                        <a:rPr lang="en-US" altLang="ko-KR" sz="1400" dirty="0">
                          <a:solidFill>
                            <a:schemeClr val="tx1">
                              <a:lumMod val="75000"/>
                              <a:lumOff val="25000"/>
                            </a:schemeClr>
                          </a:solidFill>
                          <a:latin typeface="Franklin Gothic Medium Cond" pitchFamily="34" charset="0"/>
                        </a:rPr>
                        <a:t>Installed Capacity</a:t>
                      </a:r>
                      <a:endParaRPr lang="ko-KR" altLang="en-US" sz="1200" dirty="0">
                        <a:solidFill>
                          <a:schemeClr val="tx1">
                            <a:lumMod val="75000"/>
                            <a:lumOff val="25000"/>
                          </a:schemeClr>
                        </a:solidFill>
                        <a:latin typeface="Franklin Gothic Medium Cond"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latinLnBrk="1"/>
                      <a:r>
                        <a:rPr lang="en-US" altLang="ko-KR" sz="1400" dirty="0">
                          <a:solidFill>
                            <a:schemeClr val="tx1">
                              <a:lumMod val="75000"/>
                              <a:lumOff val="25000"/>
                            </a:schemeClr>
                          </a:solidFill>
                          <a:latin typeface="Franklin Gothic Medium Cond" pitchFamily="34" charset="0"/>
                        </a:rPr>
                        <a:t>238MW(Estimated)</a:t>
                      </a:r>
                      <a:endParaRPr lang="ko-KR" altLang="en-US" sz="1400" dirty="0">
                        <a:solidFill>
                          <a:schemeClr val="tx1">
                            <a:lumMod val="75000"/>
                            <a:lumOff val="25000"/>
                          </a:schemeClr>
                        </a:solidFill>
                        <a:latin typeface="Franklin Gothic Medium Cond" pitchFamily="34" charset="0"/>
                      </a:endParaRPr>
                    </a:p>
                  </a:txBody>
                  <a:tcPr anchor="ctr">
                    <a:lnL w="12700" cap="flat" cmpd="sng" algn="ctr">
                      <a:solidFill>
                        <a:schemeClr val="bg1">
                          <a:lumMod val="6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228824">
                <a:tc>
                  <a:txBody>
                    <a:bodyPr/>
                    <a:lstStyle/>
                    <a:p>
                      <a:pPr latinLnBrk="1"/>
                      <a:r>
                        <a:rPr lang="en-US" altLang="ko-KR" sz="1400" dirty="0">
                          <a:solidFill>
                            <a:schemeClr val="tx1">
                              <a:lumMod val="75000"/>
                              <a:lumOff val="25000"/>
                            </a:schemeClr>
                          </a:solidFill>
                          <a:latin typeface="Franklin Gothic Medium Cond" pitchFamily="34" charset="0"/>
                        </a:rPr>
                        <a:t>Annual</a:t>
                      </a:r>
                      <a:r>
                        <a:rPr lang="en-US" altLang="ko-KR" sz="1400" baseline="0" dirty="0">
                          <a:solidFill>
                            <a:schemeClr val="tx1">
                              <a:lumMod val="75000"/>
                              <a:lumOff val="25000"/>
                            </a:schemeClr>
                          </a:solidFill>
                          <a:latin typeface="Franklin Gothic Medium Cond" pitchFamily="34" charset="0"/>
                        </a:rPr>
                        <a:t> Generation</a:t>
                      </a:r>
                      <a:endParaRPr lang="ko-KR" altLang="en-US" sz="1400" dirty="0">
                        <a:solidFill>
                          <a:schemeClr val="tx1">
                            <a:lumMod val="75000"/>
                            <a:lumOff val="25000"/>
                          </a:schemeClr>
                        </a:solidFill>
                        <a:latin typeface="Franklin Gothic Medium Cond"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latinLnBrk="1"/>
                      <a:r>
                        <a:rPr lang="en-US" altLang="ko-KR" sz="1400" dirty="0">
                          <a:solidFill>
                            <a:schemeClr val="tx1">
                              <a:lumMod val="75000"/>
                              <a:lumOff val="25000"/>
                            </a:schemeClr>
                          </a:solidFill>
                          <a:latin typeface="Franklin Gothic Medium Cond" pitchFamily="34" charset="0"/>
                        </a:rPr>
                        <a:t>912.9GWh(Plant Factor 45%)</a:t>
                      </a:r>
                      <a:endParaRPr lang="ko-KR" altLang="en-US" sz="1400" dirty="0">
                        <a:solidFill>
                          <a:schemeClr val="tx1">
                            <a:lumMod val="75000"/>
                            <a:lumOff val="25000"/>
                          </a:schemeClr>
                        </a:solidFill>
                        <a:latin typeface="Franklin Gothic Medium Cond" pitchFamily="34" charset="0"/>
                      </a:endParaRPr>
                    </a:p>
                  </a:txBody>
                  <a:tcPr anchor="ctr">
                    <a:lnL w="12700" cap="flat" cmpd="sng" algn="ctr">
                      <a:solidFill>
                        <a:schemeClr val="bg1">
                          <a:lumMod val="6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228824">
                <a:tc>
                  <a:txBody>
                    <a:bodyPr/>
                    <a:lstStyle/>
                    <a:p>
                      <a:pPr latinLnBrk="1"/>
                      <a:r>
                        <a:rPr lang="en-US" altLang="ko-KR" sz="1400" dirty="0">
                          <a:solidFill>
                            <a:schemeClr val="tx1">
                              <a:lumMod val="75000"/>
                              <a:lumOff val="25000"/>
                            </a:schemeClr>
                          </a:solidFill>
                          <a:latin typeface="Franklin Gothic Medium Cond" pitchFamily="34" charset="0"/>
                        </a:rPr>
                        <a:t>Total </a:t>
                      </a:r>
                      <a:r>
                        <a:rPr lang="en-US" altLang="ko-KR" sz="1400" baseline="0" dirty="0">
                          <a:solidFill>
                            <a:schemeClr val="tx1">
                              <a:lumMod val="75000"/>
                              <a:lumOff val="25000"/>
                            </a:schemeClr>
                          </a:solidFill>
                          <a:latin typeface="Franklin Gothic Medium Cond" pitchFamily="34" charset="0"/>
                        </a:rPr>
                        <a:t> Cost</a:t>
                      </a:r>
                      <a:endParaRPr lang="ko-KR" altLang="en-US" sz="1400" dirty="0">
                        <a:solidFill>
                          <a:schemeClr val="tx1">
                            <a:lumMod val="75000"/>
                            <a:lumOff val="25000"/>
                          </a:schemeClr>
                        </a:solidFill>
                        <a:latin typeface="Franklin Gothic Medium Cond"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latinLnBrk="1"/>
                      <a:r>
                        <a:rPr lang="en-US" altLang="ko-KR" sz="1400" dirty="0">
                          <a:solidFill>
                            <a:schemeClr val="tx1">
                              <a:lumMod val="75000"/>
                              <a:lumOff val="25000"/>
                            </a:schemeClr>
                          </a:solidFill>
                          <a:latin typeface="Franklin Gothic Medium Cond" pitchFamily="34" charset="0"/>
                        </a:rPr>
                        <a:t>512.0 Mil.USD</a:t>
                      </a:r>
                      <a:endParaRPr lang="ko-KR" altLang="en-US" sz="1400" dirty="0">
                        <a:solidFill>
                          <a:schemeClr val="tx1">
                            <a:lumMod val="75000"/>
                            <a:lumOff val="25000"/>
                          </a:schemeClr>
                        </a:solidFill>
                        <a:latin typeface="Franklin Gothic Medium Cond" pitchFamily="34" charset="0"/>
                      </a:endParaRPr>
                    </a:p>
                  </a:txBody>
                  <a:tcPr anchor="ctr">
                    <a:lnL w="12700" cap="flat" cmpd="sng" algn="ctr">
                      <a:solidFill>
                        <a:schemeClr val="bg1">
                          <a:lumMod val="6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228824">
                <a:tc>
                  <a:txBody>
                    <a:bodyPr/>
                    <a:lstStyle/>
                    <a:p>
                      <a:pPr latinLnBrk="1"/>
                      <a:r>
                        <a:rPr lang="en-US" altLang="ko-KR" sz="1400" dirty="0">
                          <a:solidFill>
                            <a:schemeClr val="tx1">
                              <a:lumMod val="75000"/>
                              <a:lumOff val="25000"/>
                            </a:schemeClr>
                          </a:solidFill>
                          <a:latin typeface="Franklin Gothic Medium Cond" pitchFamily="34" charset="0"/>
                        </a:rPr>
                        <a:t>Assumed</a:t>
                      </a:r>
                      <a:r>
                        <a:rPr lang="en-US" altLang="ko-KR" sz="1400" baseline="0" dirty="0">
                          <a:solidFill>
                            <a:schemeClr val="tx1">
                              <a:lumMod val="75000"/>
                              <a:lumOff val="25000"/>
                            </a:schemeClr>
                          </a:solidFill>
                          <a:latin typeface="Franklin Gothic Medium Cond" pitchFamily="34" charset="0"/>
                        </a:rPr>
                        <a:t> Tariff</a:t>
                      </a:r>
                      <a:endParaRPr lang="ko-KR" altLang="en-US" sz="1400" dirty="0">
                        <a:solidFill>
                          <a:schemeClr val="tx1">
                            <a:lumMod val="75000"/>
                            <a:lumOff val="25000"/>
                          </a:schemeClr>
                        </a:solidFill>
                        <a:latin typeface="Franklin Gothic Medium Cond"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latinLnBrk="1"/>
                      <a:r>
                        <a:rPr lang="en-US" altLang="ko-KR" sz="1400" dirty="0">
                          <a:solidFill>
                            <a:schemeClr val="tx1">
                              <a:lumMod val="75000"/>
                              <a:lumOff val="25000"/>
                            </a:schemeClr>
                          </a:solidFill>
                          <a:latin typeface="Franklin Gothic Medium Cond" pitchFamily="34" charset="0"/>
                        </a:rPr>
                        <a:t>8.6 Cent/kWh(F/S</a:t>
                      </a:r>
                      <a:r>
                        <a:rPr lang="en-US" altLang="ko-KR" sz="1400" baseline="0" dirty="0">
                          <a:solidFill>
                            <a:schemeClr val="tx1">
                              <a:lumMod val="75000"/>
                              <a:lumOff val="25000"/>
                            </a:schemeClr>
                          </a:solidFill>
                          <a:latin typeface="Franklin Gothic Medium Cond" pitchFamily="34" charset="0"/>
                        </a:rPr>
                        <a:t> Stage)</a:t>
                      </a:r>
                      <a:endParaRPr lang="ko-KR" altLang="en-US" sz="1400" dirty="0">
                        <a:solidFill>
                          <a:schemeClr val="tx1">
                            <a:lumMod val="75000"/>
                            <a:lumOff val="25000"/>
                          </a:schemeClr>
                        </a:solidFill>
                        <a:latin typeface="Franklin Gothic Medium Cond" pitchFamily="34" charset="0"/>
                      </a:endParaRPr>
                    </a:p>
                  </a:txBody>
                  <a:tcPr anchor="ctr">
                    <a:lnL w="12700" cap="flat" cmpd="sng" algn="ctr">
                      <a:solidFill>
                        <a:schemeClr val="bg1">
                          <a:lumMod val="6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228824">
                <a:tc>
                  <a:txBody>
                    <a:bodyPr/>
                    <a:lstStyle/>
                    <a:p>
                      <a:pPr latinLnBrk="1"/>
                      <a:r>
                        <a:rPr lang="en-US" altLang="ko-KR" sz="1400" dirty="0">
                          <a:solidFill>
                            <a:schemeClr val="tx1">
                              <a:lumMod val="75000"/>
                              <a:lumOff val="25000"/>
                            </a:schemeClr>
                          </a:solidFill>
                          <a:latin typeface="Franklin Gothic Medium Cond" pitchFamily="34" charset="0"/>
                        </a:rPr>
                        <a:t>Period</a:t>
                      </a:r>
                      <a:endParaRPr lang="ko-KR" altLang="en-US" sz="1400" dirty="0">
                        <a:solidFill>
                          <a:schemeClr val="tx1">
                            <a:lumMod val="75000"/>
                            <a:lumOff val="25000"/>
                          </a:schemeClr>
                        </a:solidFill>
                        <a:latin typeface="Franklin Gothic Medium Cond" pitchFamily="34" charset="0"/>
                      </a:endParaRPr>
                    </a:p>
                  </a:txBody>
                  <a:tcPr anchor="ctr">
                    <a:lnL w="12700" cmpd="sng">
                      <a:noFill/>
                    </a:lnL>
                    <a:lnR w="12700" cap="flat" cmpd="sng" algn="ctr">
                      <a:solidFill>
                        <a:schemeClr val="bg1">
                          <a:lumMod val="6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latinLnBrk="1"/>
                      <a:r>
                        <a:rPr lang="en-US" altLang="ko-KR" sz="1400" dirty="0">
                          <a:solidFill>
                            <a:schemeClr val="tx1">
                              <a:lumMod val="75000"/>
                              <a:lumOff val="25000"/>
                            </a:schemeClr>
                          </a:solidFill>
                          <a:latin typeface="Franklin Gothic Medium Cond" pitchFamily="34" charset="0"/>
                        </a:rPr>
                        <a:t>30 years+5years</a:t>
                      </a:r>
                      <a:r>
                        <a:rPr lang="en-US" altLang="ko-KR" sz="1400" baseline="0" dirty="0">
                          <a:solidFill>
                            <a:schemeClr val="tx1">
                              <a:lumMod val="75000"/>
                              <a:lumOff val="25000"/>
                            </a:schemeClr>
                          </a:solidFill>
                          <a:latin typeface="Franklin Gothic Medium Cond" pitchFamily="34" charset="0"/>
                        </a:rPr>
                        <a:t> construction</a:t>
                      </a:r>
                      <a:endParaRPr lang="ko-KR" altLang="en-US" sz="1400" dirty="0">
                        <a:solidFill>
                          <a:schemeClr val="tx1">
                            <a:lumMod val="75000"/>
                            <a:lumOff val="25000"/>
                          </a:schemeClr>
                        </a:solidFill>
                        <a:latin typeface="Franklin Gothic Medium Cond" pitchFamily="34" charset="0"/>
                      </a:endParaRPr>
                    </a:p>
                  </a:txBody>
                  <a:tcPr anchor="ctr">
                    <a:lnL w="12700" cap="flat" cmpd="sng" algn="ctr">
                      <a:solidFill>
                        <a:schemeClr val="bg1">
                          <a:lumMod val="6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60" name="TextBox 59"/>
          <p:cNvSpPr txBox="1"/>
          <p:nvPr/>
        </p:nvSpPr>
        <p:spPr>
          <a:xfrm>
            <a:off x="9129464" y="6632894"/>
            <a:ext cx="395536" cy="184666"/>
          </a:xfrm>
          <a:prstGeom prst="rect">
            <a:avLst/>
          </a:prstGeom>
          <a:noFill/>
        </p:spPr>
        <p:txBody>
          <a:bodyPr wrap="square" lIns="36000" tIns="0" rIns="36000" bIns="0" rtlCol="0">
            <a:spAutoFit/>
          </a:bodyPr>
          <a:lstStyle/>
          <a:p>
            <a:pPr algn="ctr"/>
            <a:fld id="{C736EF5C-9853-4560-B978-6911E466B563}" type="slidenum">
              <a:rPr lang="en-US" altLang="ko-KR" sz="1200" b="1">
                <a:solidFill>
                  <a:schemeClr val="tx1">
                    <a:lumMod val="50000"/>
                    <a:lumOff val="50000"/>
                  </a:schemeClr>
                </a:solidFill>
                <a:effectLst>
                  <a:outerShdw blurRad="38100" dist="38100" dir="2700000" algn="tl">
                    <a:srgbClr val="000000">
                      <a:alpha val="43137"/>
                    </a:srgbClr>
                  </a:outerShdw>
                </a:effectLst>
                <a:latin typeface="Arial Unicode MS" panose="020B0604020202020204" pitchFamily="50" charset="-127"/>
                <a:ea typeface="Arial Unicode MS" panose="020B0604020202020204" pitchFamily="50" charset="-127"/>
                <a:cs typeface="Arial Unicode MS" panose="020B0604020202020204" pitchFamily="50" charset="-127"/>
              </a:rPr>
              <a:pPr algn="ctr"/>
              <a:t>5</a:t>
            </a:fld>
            <a:endParaRPr lang="en-US" altLang="ko-KR" sz="1200" b="1" dirty="0">
              <a:solidFill>
                <a:schemeClr val="tx1">
                  <a:lumMod val="50000"/>
                  <a:lumOff val="50000"/>
                </a:schemeClr>
              </a:solidFill>
              <a:effectLst>
                <a:outerShdw blurRad="38100" dist="38100" dir="2700000" algn="tl">
                  <a:srgbClr val="000000">
                    <a:alpha val="43137"/>
                  </a:srgbClr>
                </a:outerShdw>
              </a:effectLst>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61" name="TextBox 60"/>
          <p:cNvSpPr txBox="1"/>
          <p:nvPr/>
        </p:nvSpPr>
        <p:spPr>
          <a:xfrm>
            <a:off x="5562600" y="3465049"/>
            <a:ext cx="2376264" cy="409300"/>
          </a:xfrm>
          <a:prstGeom prst="rect">
            <a:avLst/>
          </a:prstGeom>
          <a:noFill/>
        </p:spPr>
        <p:txBody>
          <a:bodyPr wrap="square" lIns="0" tIns="0" rIns="0" bIns="0" rtlCol="0" anchor="t">
            <a:noAutofit/>
          </a:bodyPr>
          <a:lstStyle/>
          <a:p>
            <a:pPr>
              <a:lnSpc>
                <a:spcPts val="1720"/>
              </a:lnSpc>
            </a:pPr>
            <a:r>
              <a:rPr lang="en-US" altLang="ko-KR" sz="1529" b="1" dirty="0">
                <a:solidFill>
                  <a:srgbClr val="88BC2A"/>
                </a:solidFill>
                <a:latin typeface="Myriad Pro" pitchFamily="34" charset="0"/>
              </a:rPr>
              <a:t>Powerhouse</a:t>
            </a:r>
          </a:p>
        </p:txBody>
      </p:sp>
      <p:sp>
        <p:nvSpPr>
          <p:cNvPr id="62" name="TextBox 61"/>
          <p:cNvSpPr txBox="1"/>
          <p:nvPr/>
        </p:nvSpPr>
        <p:spPr>
          <a:xfrm>
            <a:off x="5562600" y="6163176"/>
            <a:ext cx="1096577" cy="409300"/>
          </a:xfrm>
          <a:prstGeom prst="rect">
            <a:avLst/>
          </a:prstGeom>
          <a:noFill/>
        </p:spPr>
        <p:txBody>
          <a:bodyPr wrap="square" lIns="0" tIns="0" rIns="0" bIns="0" rtlCol="0" anchor="t">
            <a:noAutofit/>
          </a:bodyPr>
          <a:lstStyle/>
          <a:p>
            <a:pPr>
              <a:lnSpc>
                <a:spcPts val="1720"/>
              </a:lnSpc>
            </a:pPr>
            <a:r>
              <a:rPr lang="en-US" altLang="ko-KR" sz="1529" b="1" dirty="0">
                <a:solidFill>
                  <a:srgbClr val="88BC2A"/>
                </a:solidFill>
                <a:latin typeface="Myriad Pro" pitchFamily="34" charset="0"/>
              </a:rPr>
              <a:t>Weir Site</a:t>
            </a:r>
          </a:p>
        </p:txBody>
      </p:sp>
      <p:pic>
        <p:nvPicPr>
          <p:cNvPr id="59" name="Picture 58">
            <a:extLst>
              <a:ext uri="{FF2B5EF4-FFF2-40B4-BE49-F238E27FC236}">
                <a16:creationId xmlns:a16="http://schemas.microsoft.com/office/drawing/2014/main" xmlns="" id="{A1E286ED-63CB-4F11-8721-DEE7D0E95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338"/>
            <a:ext cx="9905999" cy="1388660"/>
          </a:xfrm>
          <a:prstGeom prst="rect">
            <a:avLst/>
          </a:prstGeom>
        </p:spPr>
      </p:pic>
      <p:sp>
        <p:nvSpPr>
          <p:cNvPr id="63" name="Title 8">
            <a:extLst>
              <a:ext uri="{FF2B5EF4-FFF2-40B4-BE49-F238E27FC236}">
                <a16:creationId xmlns:a16="http://schemas.microsoft.com/office/drawing/2014/main" xmlns="" id="{A12A33B5-81FA-4C86-B654-5EFC3A9882B4}"/>
              </a:ext>
            </a:extLst>
          </p:cNvPr>
          <p:cNvSpPr txBox="1">
            <a:spLocks/>
          </p:cNvSpPr>
          <p:nvPr/>
        </p:nvSpPr>
        <p:spPr>
          <a:xfrm>
            <a:off x="549818" y="-231878"/>
            <a:ext cx="9046483"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400" b="1" cap="small" dirty="0">
                <a:solidFill>
                  <a:schemeClr val="bg1"/>
                </a:solidFill>
                <a:latin typeface="Cambria" pitchFamily="18" charset="0"/>
              </a:rPr>
              <a:t>Kalam - </a:t>
            </a:r>
            <a:r>
              <a:rPr lang="en-US" sz="4400" b="1" cap="small" dirty="0" err="1">
                <a:solidFill>
                  <a:schemeClr val="bg1"/>
                </a:solidFill>
                <a:latin typeface="Cambria" pitchFamily="18" charset="0"/>
              </a:rPr>
              <a:t>Asrit</a:t>
            </a:r>
            <a:r>
              <a:rPr lang="en-US" sz="4400" b="1" cap="small" dirty="0">
                <a:solidFill>
                  <a:schemeClr val="bg1"/>
                </a:solidFill>
                <a:latin typeface="Cambria" pitchFamily="18" charset="0"/>
              </a:rPr>
              <a:t> Hydropower Project</a:t>
            </a:r>
            <a:endParaRPr lang="en-US" sz="4400" cap="small" dirty="0">
              <a:solidFill>
                <a:schemeClr val="bg1"/>
              </a:solidFill>
              <a:latin typeface="Cambria" pitchFamily="18" charset="0"/>
            </a:endParaRPr>
          </a:p>
        </p:txBody>
      </p:sp>
      <p:pic>
        <p:nvPicPr>
          <p:cNvPr id="6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600" y="3744445"/>
            <a:ext cx="4724400" cy="242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648084" y="3441576"/>
            <a:ext cx="2933316" cy="216024"/>
          </a:xfrm>
          <a:prstGeom prst="rect">
            <a:avLst/>
          </a:prstGeom>
          <a:noFill/>
        </p:spPr>
        <p:txBody>
          <a:bodyPr wrap="square" lIns="0" tIns="0" rIns="0" bIns="0" rtlCol="0" anchor="t">
            <a:noAutofit/>
          </a:bodyPr>
          <a:lstStyle/>
          <a:p>
            <a:pPr>
              <a:lnSpc>
                <a:spcPts val="1720"/>
              </a:lnSpc>
            </a:pPr>
            <a:r>
              <a:rPr lang="en-US" altLang="ko-KR" sz="1529" b="1" dirty="0">
                <a:solidFill>
                  <a:schemeClr val="accent6">
                    <a:lumMod val="75000"/>
                  </a:schemeClr>
                </a:solidFill>
                <a:latin typeface="Myriad Pro" pitchFamily="34" charset="0"/>
              </a:rPr>
              <a:t>Project Aerial View</a:t>
            </a:r>
          </a:p>
        </p:txBody>
      </p:sp>
      <p:pic>
        <p:nvPicPr>
          <p:cNvPr id="67" name="그림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962400"/>
            <a:ext cx="1219605" cy="914704"/>
          </a:xfrm>
          <a:prstGeom prst="rect">
            <a:avLst/>
          </a:prstGeom>
          <a:ln>
            <a:solidFill>
              <a:srgbClr val="FF0000"/>
            </a:solidFill>
          </a:ln>
        </p:spPr>
      </p:pic>
      <p:sp>
        <p:nvSpPr>
          <p:cNvPr id="68" name="Text Box 45"/>
          <p:cNvSpPr txBox="1">
            <a:spLocks noChangeArrowheads="1"/>
          </p:cNvSpPr>
          <p:nvPr/>
        </p:nvSpPr>
        <p:spPr bwMode="auto">
          <a:xfrm>
            <a:off x="841800" y="4904853"/>
            <a:ext cx="606202" cy="309762"/>
          </a:xfrm>
          <a:prstGeom prst="rect">
            <a:avLst/>
          </a:prstGeom>
          <a:solidFill>
            <a:schemeClr val="accent1">
              <a:lumMod val="20000"/>
              <a:lumOff val="80000"/>
            </a:schemeClr>
          </a:solidFill>
          <a:ln w="9525">
            <a:noFill/>
            <a:miter lim="800000"/>
            <a:headEnd/>
            <a:tailEnd/>
          </a:ln>
          <a:effectLst>
            <a:prstShdw prst="shdw17" dist="17961" dir="2700000">
              <a:schemeClr val="accent1">
                <a:gamma/>
                <a:shade val="60000"/>
                <a:invGamma/>
                <a:alpha val="50000"/>
              </a:schemeClr>
            </a:prstShdw>
          </a:effectLst>
        </p:spPr>
        <p:txBody>
          <a:bodyPr wrap="square" lIns="36000" tIns="46703" rIns="93407" bIns="46703">
            <a:spAutoFit/>
          </a:bodyPr>
          <a:lstStyle/>
          <a:p>
            <a:pPr algn="ctr" latinLnBrk="0">
              <a:defRPr/>
            </a:pPr>
            <a:r>
              <a:rPr kumimoji="0" lang="en-US" altLang="ko-KR" sz="1400" b="1" dirty="0">
                <a:solidFill>
                  <a:schemeClr val="bg1"/>
                </a:solidFill>
                <a:latin typeface="+mj-lt"/>
                <a:ea typeface="맑은 고딕" pitchFamily="50" charset="-127"/>
              </a:rPr>
              <a:t>P/H</a:t>
            </a:r>
            <a:endParaRPr kumimoji="0" lang="ko-KR" altLang="en-US" sz="1400" b="1" dirty="0">
              <a:solidFill>
                <a:schemeClr val="bg1"/>
              </a:solidFill>
              <a:latin typeface="+mj-lt"/>
              <a:ea typeface="맑은 고딕" pitchFamily="50" charset="-127"/>
            </a:endParaRPr>
          </a:p>
        </p:txBody>
      </p:sp>
      <p:sp>
        <p:nvSpPr>
          <p:cNvPr id="69" name="사다리꼴 14"/>
          <p:cNvSpPr/>
          <p:nvPr/>
        </p:nvSpPr>
        <p:spPr bwMode="auto">
          <a:xfrm rot="10800000">
            <a:off x="844551" y="5235241"/>
            <a:ext cx="604366" cy="576000"/>
          </a:xfrm>
          <a:prstGeom prst="trapezoid">
            <a:avLst>
              <a:gd name="adj" fmla="val 58497"/>
            </a:avLst>
          </a:prstGeom>
          <a:gradFill flip="none" rotWithShape="1">
            <a:gsLst>
              <a:gs pos="0">
                <a:schemeClr val="accent1">
                  <a:lumMod val="0"/>
                  <a:lumOff val="100000"/>
                </a:schemeClr>
              </a:gs>
              <a:gs pos="36000">
                <a:schemeClr val="accent1">
                  <a:lumMod val="0"/>
                  <a:lumOff val="100000"/>
                  <a:alpha val="51000"/>
                </a:schemeClr>
              </a:gs>
              <a:gs pos="100000">
                <a:schemeClr val="accent1">
                  <a:lumMod val="100000"/>
                </a:schemeClr>
              </a:gs>
            </a:gsLst>
            <a:path path="circle">
              <a:fillToRect l="50000" t="-80000" r="50000" b="180000"/>
            </a:path>
            <a:tileRect/>
          </a:gradFill>
          <a:ln w="9525">
            <a:noFill/>
            <a:miter lim="800000"/>
            <a:headEnd/>
            <a:tailEnd/>
          </a:ln>
        </p:spPr>
        <p:txBody>
          <a:bodyPr wrap="square" rtlCol="0" anchor="ctr">
            <a:spAutoFit/>
          </a:bodyPr>
          <a:lstStyle/>
          <a:p>
            <a:pPr marL="180975" indent="-180975" algn="ctr">
              <a:lnSpc>
                <a:spcPts val="2400"/>
              </a:lnSpc>
              <a:buSzPct val="80000"/>
              <a:buFontTx/>
              <a:buBlip>
                <a:blip r:embed="rId6"/>
              </a:buBlip>
            </a:pPr>
            <a:endParaRPr lang="ko-KR" altLang="en-US" sz="1300" dirty="0" err="1">
              <a:solidFill>
                <a:schemeClr val="bg1"/>
              </a:solidFill>
              <a:latin typeface="+mn-ea"/>
              <a:ea typeface="+mn-ea"/>
            </a:endParaRPr>
          </a:p>
        </p:txBody>
      </p:sp>
      <p:pic>
        <p:nvPicPr>
          <p:cNvPr id="70" name="그림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400" y="5164864"/>
            <a:ext cx="1219605" cy="914704"/>
          </a:xfrm>
          <a:prstGeom prst="rect">
            <a:avLst/>
          </a:prstGeom>
          <a:ln>
            <a:solidFill>
              <a:srgbClr val="FF0000"/>
            </a:solidFill>
          </a:ln>
        </p:spPr>
      </p:pic>
      <p:sp>
        <p:nvSpPr>
          <p:cNvPr id="71" name="Text Box 45"/>
          <p:cNvSpPr txBox="1">
            <a:spLocks noChangeArrowheads="1"/>
          </p:cNvSpPr>
          <p:nvPr/>
        </p:nvSpPr>
        <p:spPr bwMode="auto">
          <a:xfrm>
            <a:off x="4528509" y="4841228"/>
            <a:ext cx="606202" cy="309762"/>
          </a:xfrm>
          <a:prstGeom prst="rect">
            <a:avLst/>
          </a:prstGeom>
          <a:solidFill>
            <a:schemeClr val="accent1">
              <a:lumMod val="20000"/>
              <a:lumOff val="80000"/>
            </a:schemeClr>
          </a:solidFill>
          <a:ln w="9525">
            <a:noFill/>
            <a:miter lim="800000"/>
            <a:headEnd/>
            <a:tailEnd/>
          </a:ln>
          <a:effectLst>
            <a:prstShdw prst="shdw17" dist="17961" dir="2700000">
              <a:schemeClr val="accent1">
                <a:gamma/>
                <a:shade val="60000"/>
                <a:invGamma/>
                <a:alpha val="50000"/>
              </a:schemeClr>
            </a:prstShdw>
          </a:effectLst>
        </p:spPr>
        <p:txBody>
          <a:bodyPr wrap="square" lIns="36000" tIns="46703" rIns="93407" bIns="46703">
            <a:spAutoFit/>
          </a:bodyPr>
          <a:lstStyle/>
          <a:p>
            <a:pPr algn="ctr" latinLnBrk="0">
              <a:defRPr/>
            </a:pPr>
            <a:r>
              <a:rPr kumimoji="0" lang="en-US" altLang="ko-KR" sz="1400" b="1" dirty="0">
                <a:solidFill>
                  <a:schemeClr val="bg1"/>
                </a:solidFill>
                <a:latin typeface="+mj-lt"/>
                <a:ea typeface="맑은 고딕" pitchFamily="50" charset="-127"/>
              </a:rPr>
              <a:t>Weir</a:t>
            </a:r>
            <a:endParaRPr kumimoji="0" lang="ko-KR" altLang="en-US" sz="1400" b="1" dirty="0">
              <a:solidFill>
                <a:schemeClr val="bg1"/>
              </a:solidFill>
              <a:latin typeface="+mj-lt"/>
              <a:ea typeface="맑은 고딕" pitchFamily="50" charset="-127"/>
            </a:endParaRPr>
          </a:p>
        </p:txBody>
      </p:sp>
      <p:sp>
        <p:nvSpPr>
          <p:cNvPr id="72" name="사다리꼴 6"/>
          <p:cNvSpPr/>
          <p:nvPr/>
        </p:nvSpPr>
        <p:spPr bwMode="auto">
          <a:xfrm>
            <a:off x="4528509" y="4267200"/>
            <a:ext cx="604366" cy="576000"/>
          </a:xfrm>
          <a:prstGeom prst="trapezoid">
            <a:avLst>
              <a:gd name="adj" fmla="val 58497"/>
            </a:avLst>
          </a:prstGeom>
          <a:gradFill flip="none" rotWithShape="1">
            <a:gsLst>
              <a:gs pos="0">
                <a:schemeClr val="accent1">
                  <a:lumMod val="0"/>
                  <a:lumOff val="100000"/>
                </a:schemeClr>
              </a:gs>
              <a:gs pos="36000">
                <a:schemeClr val="accent1">
                  <a:lumMod val="0"/>
                  <a:lumOff val="100000"/>
                  <a:alpha val="51000"/>
                </a:schemeClr>
              </a:gs>
              <a:gs pos="100000">
                <a:schemeClr val="accent1">
                  <a:lumMod val="100000"/>
                </a:schemeClr>
              </a:gs>
            </a:gsLst>
            <a:path path="circle">
              <a:fillToRect l="50000" t="-80000" r="50000" b="180000"/>
            </a:path>
            <a:tileRect/>
          </a:gradFill>
          <a:ln w="9525">
            <a:noFill/>
            <a:miter lim="800000"/>
            <a:headEnd/>
            <a:tailEnd/>
          </a:ln>
        </p:spPr>
        <p:txBody>
          <a:bodyPr wrap="square" rtlCol="0" anchor="ctr">
            <a:spAutoFit/>
          </a:bodyPr>
          <a:lstStyle/>
          <a:p>
            <a:pPr marL="180975" indent="-180975" algn="ctr">
              <a:lnSpc>
                <a:spcPts val="2400"/>
              </a:lnSpc>
              <a:buSzPct val="80000"/>
              <a:buFontTx/>
              <a:buBlip>
                <a:blip r:embed="rId6"/>
              </a:buBlip>
            </a:pPr>
            <a:endParaRPr lang="ko-KR" altLang="en-US" sz="1300" dirty="0" err="1">
              <a:solidFill>
                <a:schemeClr val="bg1"/>
              </a:solidFill>
              <a:latin typeface="+mn-ea"/>
              <a:ea typeface="+mn-ea"/>
            </a:endParaRPr>
          </a:p>
        </p:txBody>
      </p:sp>
      <p:pic>
        <p:nvPicPr>
          <p:cNvPr id="73" name="그림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2600" y="1219199"/>
            <a:ext cx="4114800" cy="2222377"/>
          </a:xfrm>
          <a:prstGeom prst="rect">
            <a:avLst/>
          </a:prstGeom>
        </p:spPr>
      </p:pic>
      <p:pic>
        <p:nvPicPr>
          <p:cNvPr id="74" name="그림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2754" y="3886201"/>
            <a:ext cx="4124646" cy="2279104"/>
          </a:xfrm>
          <a:prstGeom prst="rect">
            <a:avLst/>
          </a:prstGeom>
        </p:spPr>
      </p:pic>
    </p:spTree>
    <p:extLst>
      <p:ext uri="{BB962C8B-B14F-4D97-AF65-F5344CB8AC3E}">
        <p14:creationId xmlns:p14="http://schemas.microsoft.com/office/powerpoint/2010/main" val="261170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61" y="6256338"/>
            <a:ext cx="76874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15"/>
          <p:cNvSpPr txBox="1">
            <a:spLocks noChangeArrowheads="1"/>
          </p:cNvSpPr>
          <p:nvPr/>
        </p:nvSpPr>
        <p:spPr bwMode="auto">
          <a:xfrm>
            <a:off x="283766" y="744539"/>
            <a:ext cx="361672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GB" altLang="en-US" b="1">
                <a:solidFill>
                  <a:srgbClr val="136CB5"/>
                </a:solidFill>
                <a:latin typeface="Tahoma" pitchFamily="34" charset="0"/>
                <a:cs typeface="Tahoma" pitchFamily="34" charset="0"/>
              </a:rPr>
              <a:t>Global hydropower installed capacity</a:t>
            </a:r>
          </a:p>
        </p:txBody>
      </p:sp>
      <p:sp>
        <p:nvSpPr>
          <p:cNvPr id="31748" name="TextBox 21"/>
          <p:cNvSpPr txBox="1">
            <a:spLocks noChangeArrowheads="1"/>
          </p:cNvSpPr>
          <p:nvPr/>
        </p:nvSpPr>
        <p:spPr bwMode="auto">
          <a:xfrm>
            <a:off x="278607" y="346075"/>
            <a:ext cx="2159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GB" altLang="en-US" sz="1200" b="1">
                <a:solidFill>
                  <a:srgbClr val="00A2E2"/>
                </a:solidFill>
                <a:latin typeface="Tahoma" pitchFamily="34" charset="0"/>
                <a:cs typeface="Tahoma" pitchFamily="34" charset="0"/>
              </a:rPr>
              <a:t>Hydropower Status Report 2020</a:t>
            </a:r>
          </a:p>
        </p:txBody>
      </p:sp>
      <p:sp>
        <p:nvSpPr>
          <p:cNvPr id="31749" name="Text Placeholder 2"/>
          <p:cNvSpPr txBox="1">
            <a:spLocks noChangeArrowheads="1"/>
          </p:cNvSpPr>
          <p:nvPr/>
        </p:nvSpPr>
        <p:spPr bwMode="auto">
          <a:xfrm>
            <a:off x="283766" y="1879601"/>
            <a:ext cx="2855714"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lnSpc>
                <a:spcPct val="90000"/>
              </a:lnSpc>
              <a:spcBef>
                <a:spcPts val="1000"/>
              </a:spcBef>
              <a:buFont typeface="Arial" charset="0"/>
              <a:buNone/>
            </a:pPr>
            <a:r>
              <a:rPr lang="en-GB" altLang="en-US" sz="1600">
                <a:solidFill>
                  <a:srgbClr val="687073"/>
                </a:solidFill>
                <a:latin typeface="Tahoma" pitchFamily="34" charset="0"/>
                <a:cs typeface="Tahoma" pitchFamily="34" charset="0"/>
              </a:rPr>
              <a:t>Total global hydropower installed capacity reached 1,308 gigawatts (GW) in 2019. </a:t>
            </a:r>
          </a:p>
          <a:p>
            <a:pPr eaLnBrk="1" hangingPunct="1">
              <a:lnSpc>
                <a:spcPct val="90000"/>
              </a:lnSpc>
              <a:spcBef>
                <a:spcPts val="1000"/>
              </a:spcBef>
              <a:buFont typeface="Arial" charset="0"/>
              <a:buNone/>
            </a:pPr>
            <a:r>
              <a:rPr lang="en-GB" altLang="en-US" sz="1600">
                <a:solidFill>
                  <a:srgbClr val="687073"/>
                </a:solidFill>
                <a:latin typeface="Tahoma" pitchFamily="34" charset="0"/>
                <a:cs typeface="Tahoma" pitchFamily="34" charset="0"/>
              </a:rPr>
              <a:t>This represents an annual rise of 1.2 per cent.</a:t>
            </a:r>
            <a:endParaRPr lang="en-US" altLang="en-US" sz="1600">
              <a:solidFill>
                <a:srgbClr val="687073"/>
              </a:solidFill>
              <a:latin typeface="Tahoma" pitchFamily="34" charset="0"/>
              <a:cs typeface="Tahoma" pitchFamily="34" charset="0"/>
            </a:endParaRPr>
          </a:p>
        </p:txBody>
      </p:sp>
      <p:pic>
        <p:nvPicPr>
          <p:cNvPr id="31750" name="Picture 6" descr="A picture containing device&#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22263"/>
            <a:ext cx="6324599"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12"/>
          <p:cNvSpPr txBox="1">
            <a:spLocks noChangeArrowheads="1"/>
          </p:cNvSpPr>
          <p:nvPr/>
        </p:nvSpPr>
        <p:spPr bwMode="auto">
          <a:xfrm>
            <a:off x="6883897" y="6308726"/>
            <a:ext cx="277058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r" eaLnBrk="1" hangingPunct="1"/>
            <a:r>
              <a:rPr lang="en-GB" altLang="en-US" sz="1400">
                <a:solidFill>
                  <a:srgbClr val="009CDA"/>
                </a:solidFill>
                <a:latin typeface="Tahoma" pitchFamily="34" charset="0"/>
                <a:cs typeface="Tahoma" pitchFamily="34" charset="0"/>
              </a:rPr>
              <a:t>hydropower.org/statusreport</a:t>
            </a:r>
          </a:p>
        </p:txBody>
      </p:sp>
    </p:spTree>
    <p:extLst>
      <p:ext uri="{BB962C8B-B14F-4D97-AF65-F5344CB8AC3E}">
        <p14:creationId xmlns:p14="http://schemas.microsoft.com/office/powerpoint/2010/main" val="160577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7" y="0"/>
            <a:ext cx="9906000" cy="1524000"/>
          </a:xfrm>
          <a:prstGeom prst="rect">
            <a:avLst/>
          </a:prstGeom>
        </p:spPr>
      </p:pic>
      <p:sp>
        <p:nvSpPr>
          <p:cNvPr id="7" name="Title 8"/>
          <p:cNvSpPr txBox="1">
            <a:spLocks/>
          </p:cNvSpPr>
          <p:nvPr/>
        </p:nvSpPr>
        <p:spPr>
          <a:xfrm>
            <a:off x="603250" y="15240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400" b="1" cap="small" dirty="0">
                <a:solidFill>
                  <a:schemeClr val="bg1"/>
                </a:solidFill>
                <a:latin typeface="Cambria" pitchFamily="18" charset="0"/>
              </a:rPr>
              <a:t>HYDRO POTENTIAL OF PAKISTAN</a:t>
            </a:r>
          </a:p>
          <a:p>
            <a:pPr algn="ctr"/>
            <a:r>
              <a:rPr lang="en-US" sz="4400" b="1" cap="small" dirty="0">
                <a:solidFill>
                  <a:schemeClr val="bg1"/>
                </a:solidFill>
                <a:latin typeface="Cambria" pitchFamily="18" charset="0"/>
              </a:rPr>
              <a:t>60,000 MW</a:t>
            </a:r>
            <a:endParaRPr lang="en-US" sz="4400" cap="small" dirty="0">
              <a:solidFill>
                <a:schemeClr val="bg1"/>
              </a:solidFill>
              <a:latin typeface="Cambria" pitchFamily="18" charset="0"/>
            </a:endParaRPr>
          </a:p>
        </p:txBody>
      </p:sp>
      <p:graphicFrame>
        <p:nvGraphicFramePr>
          <p:cNvPr id="6" name="Chart 5">
            <a:extLst>
              <a:ext uri="{FF2B5EF4-FFF2-40B4-BE49-F238E27FC236}">
                <a16:creationId xmlns:a16="http://schemas.microsoft.com/office/drawing/2014/main" xmlns="" id="{39323200-7FD5-4820-B788-684236EA7FB8}"/>
              </a:ext>
            </a:extLst>
          </p:cNvPr>
          <p:cNvGraphicFramePr/>
          <p:nvPr>
            <p:extLst>
              <p:ext uri="{D42A27DB-BD31-4B8C-83A1-F6EECF244321}">
                <p14:modId xmlns:p14="http://schemas.microsoft.com/office/powerpoint/2010/main" val="2435114987"/>
              </p:ext>
            </p:extLst>
          </p:nvPr>
        </p:nvGraphicFramePr>
        <p:xfrm>
          <a:off x="152401" y="1646709"/>
          <a:ext cx="9577084" cy="44492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851045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60"/>
            <a:ext cx="9906000" cy="1524000"/>
          </a:xfrm>
          <a:prstGeom prst="rect">
            <a:avLst/>
          </a:prstGeom>
        </p:spPr>
      </p:pic>
      <p:sp>
        <p:nvSpPr>
          <p:cNvPr id="7" name="Title 8"/>
          <p:cNvSpPr txBox="1">
            <a:spLocks/>
          </p:cNvSpPr>
          <p:nvPr/>
        </p:nvSpPr>
        <p:spPr>
          <a:xfrm>
            <a:off x="152400" y="228600"/>
            <a:ext cx="9525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400" b="1" cap="small" dirty="0">
                <a:solidFill>
                  <a:schemeClr val="bg1"/>
                </a:solidFill>
                <a:latin typeface="Cambria" pitchFamily="18" charset="0"/>
              </a:rPr>
              <a:t>CURRENT GENERATION MIX OF PAKISTAN – 33,414 MW</a:t>
            </a:r>
            <a:endParaRPr lang="en-US" sz="4400" cap="small" dirty="0">
              <a:solidFill>
                <a:schemeClr val="bg1"/>
              </a:solidFill>
              <a:latin typeface="Cambria"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615" t="3283" b="4411"/>
          <a:stretch/>
        </p:blipFill>
        <p:spPr>
          <a:xfrm>
            <a:off x="76200" y="1676400"/>
            <a:ext cx="7010400" cy="4572000"/>
          </a:xfrm>
          <a:prstGeom prst="rect">
            <a:avLst/>
          </a:prstGeom>
        </p:spPr>
      </p:pic>
      <p:sp>
        <p:nvSpPr>
          <p:cNvPr id="6" name="TextBox 5"/>
          <p:cNvSpPr txBox="1"/>
          <p:nvPr/>
        </p:nvSpPr>
        <p:spPr>
          <a:xfrm>
            <a:off x="7162800" y="1752600"/>
            <a:ext cx="2819400" cy="1200329"/>
          </a:xfrm>
          <a:prstGeom prst="rect">
            <a:avLst/>
          </a:prstGeom>
          <a:solidFill>
            <a:srgbClr val="7EC234"/>
          </a:solidFill>
        </p:spPr>
        <p:txBody>
          <a:bodyPr wrap="square" rtlCol="0">
            <a:spAutoFit/>
          </a:bodyPr>
          <a:lstStyle/>
          <a:p>
            <a:r>
              <a:rPr lang="en-US" sz="2400" b="1" dirty="0"/>
              <a:t>HYDRO: 29%</a:t>
            </a:r>
          </a:p>
          <a:p>
            <a:r>
              <a:rPr lang="en-US" sz="2400" b="1" dirty="0"/>
              <a:t>RENEWABLE: 6%</a:t>
            </a:r>
          </a:p>
          <a:p>
            <a:r>
              <a:rPr lang="en-US" sz="2400" b="1" dirty="0"/>
              <a:t>THERMAL: 65%</a:t>
            </a:r>
          </a:p>
        </p:txBody>
      </p:sp>
      <p:sp>
        <p:nvSpPr>
          <p:cNvPr id="8" name="TextBox 7"/>
          <p:cNvSpPr txBox="1"/>
          <p:nvPr/>
        </p:nvSpPr>
        <p:spPr>
          <a:xfrm>
            <a:off x="7162800" y="3248323"/>
            <a:ext cx="2819400" cy="2923877"/>
          </a:xfrm>
          <a:prstGeom prst="rect">
            <a:avLst/>
          </a:prstGeom>
          <a:solidFill>
            <a:schemeClr val="tx2">
              <a:lumMod val="60000"/>
              <a:lumOff val="40000"/>
            </a:schemeClr>
          </a:solidFill>
        </p:spPr>
        <p:txBody>
          <a:bodyPr wrap="square" rtlCol="0">
            <a:spAutoFit/>
          </a:bodyPr>
          <a:lstStyle/>
          <a:p>
            <a:pPr marL="128588" indent="-128588">
              <a:buFont typeface="Arial" charset="0"/>
              <a:buChar char="•"/>
            </a:pPr>
            <a:r>
              <a:rPr lang="en-US" sz="2300" b="1" dirty="0"/>
              <a:t>Lack of Planning and Forecasting</a:t>
            </a:r>
          </a:p>
          <a:p>
            <a:pPr marL="173038" indent="-173038">
              <a:buFont typeface="Arial" charset="0"/>
              <a:buChar char="•"/>
            </a:pPr>
            <a:r>
              <a:rPr lang="en-US" sz="2300" b="1" dirty="0"/>
              <a:t>Quick Fixes</a:t>
            </a:r>
          </a:p>
          <a:p>
            <a:pPr marL="173038" indent="-173038">
              <a:buFont typeface="Arial" charset="0"/>
              <a:buChar char="•"/>
            </a:pPr>
            <a:r>
              <a:rPr lang="en-US" sz="2300" b="1" dirty="0"/>
              <a:t>Political Reasons</a:t>
            </a:r>
          </a:p>
          <a:p>
            <a:pPr marL="173038" indent="-173038">
              <a:buFont typeface="Arial" charset="0"/>
              <a:buChar char="•"/>
            </a:pPr>
            <a:r>
              <a:rPr lang="en-US" sz="2300" b="1" dirty="0"/>
              <a:t>Misunderstanding of energy market</a:t>
            </a:r>
          </a:p>
          <a:p>
            <a:pPr marL="173038" indent="-173038">
              <a:buFont typeface="Arial" charset="0"/>
              <a:buChar char="•"/>
            </a:pPr>
            <a:r>
              <a:rPr lang="en-US" sz="2300" b="1" dirty="0"/>
              <a:t>Inherent issues in  Hydro development</a:t>
            </a:r>
          </a:p>
        </p:txBody>
      </p:sp>
    </p:spTree>
    <p:extLst>
      <p:ext uri="{BB962C8B-B14F-4D97-AF65-F5344CB8AC3E}">
        <p14:creationId xmlns:p14="http://schemas.microsoft.com/office/powerpoint/2010/main" val="216242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60"/>
            <a:ext cx="9906000" cy="1524000"/>
          </a:xfrm>
          <a:prstGeom prst="rect">
            <a:avLst/>
          </a:prstGeom>
        </p:spPr>
      </p:pic>
      <p:sp>
        <p:nvSpPr>
          <p:cNvPr id="15" name="Title 8"/>
          <p:cNvSpPr txBox="1">
            <a:spLocks/>
          </p:cNvSpPr>
          <p:nvPr/>
        </p:nvSpPr>
        <p:spPr>
          <a:xfrm>
            <a:off x="603250" y="152400"/>
            <a:ext cx="899795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14EA0"/>
                </a:solidFill>
                <a:latin typeface="PT Sans Narrow" pitchFamily="34" charset="0"/>
                <a:ea typeface="+mj-ea"/>
                <a:cs typeface="+mj-cs"/>
              </a:defRPr>
            </a:lvl1pPr>
          </a:lstStyle>
          <a:p>
            <a:pPr algn="ctr"/>
            <a:r>
              <a:rPr lang="en-US" sz="4400" b="1" cap="small" dirty="0">
                <a:solidFill>
                  <a:schemeClr val="bg1"/>
                </a:solidFill>
                <a:latin typeface="Cambria" pitchFamily="18" charset="0"/>
              </a:rPr>
              <a:t>STRENGTHS OF POWER SECTOR</a:t>
            </a:r>
            <a:endParaRPr lang="en-US" sz="4400" cap="small" dirty="0">
              <a:solidFill>
                <a:schemeClr val="bg1"/>
              </a:solidFill>
              <a:latin typeface="Cambria" pitchFamily="18" charset="0"/>
            </a:endParaRPr>
          </a:p>
        </p:txBody>
      </p:sp>
      <p:sp>
        <p:nvSpPr>
          <p:cNvPr id="13" name="Content Placeholder 2"/>
          <p:cNvSpPr txBox="1">
            <a:spLocks/>
          </p:cNvSpPr>
          <p:nvPr/>
        </p:nvSpPr>
        <p:spPr>
          <a:xfrm>
            <a:off x="0" y="1524000"/>
            <a:ext cx="9891486" cy="4800600"/>
          </a:xfrm>
          <a:prstGeom prst="rect">
            <a:avLst/>
          </a:prstGeom>
        </p:spPr>
        <p:txBody>
          <a:bodyPr lIns="81171" tIns="40586" rIns="81171" bIns="40586">
            <a:noAutofit/>
          </a:bodyPr>
          <a:lstStyle>
            <a:lvl1pPr marL="514490" indent="-514490" algn="l" defTabSz="1028983" rtl="0" eaLnBrk="1" latinLnBrk="0" hangingPunct="1">
              <a:spcBef>
                <a:spcPts val="2026"/>
              </a:spcBef>
              <a:buClr>
                <a:schemeClr val="accent1"/>
              </a:buClr>
              <a:buSzPct val="80000"/>
              <a:buFont typeface="Wingdings" pitchFamily="2" charset="2"/>
              <a:buChar char=""/>
              <a:defRPr sz="2500" kern="1200">
                <a:solidFill>
                  <a:schemeClr val="tx1"/>
                </a:solidFill>
                <a:latin typeface="+mn-lt"/>
                <a:ea typeface="+mn-ea"/>
                <a:cs typeface="+mn-cs"/>
              </a:defRPr>
            </a:lvl1pPr>
            <a:lvl2pPr marL="1028983" indent="-514490" algn="l" defTabSz="1028983" rtl="0" eaLnBrk="1" latinLnBrk="0" hangingPunct="1">
              <a:spcBef>
                <a:spcPts val="2026"/>
              </a:spcBef>
              <a:buClr>
                <a:schemeClr val="accent2"/>
              </a:buClr>
              <a:buSzPct val="80000"/>
              <a:buFont typeface="Wingdings" pitchFamily="2" charset="2"/>
              <a:buChar char=""/>
              <a:defRPr sz="2300" kern="1200">
                <a:solidFill>
                  <a:schemeClr val="tx1"/>
                </a:solidFill>
                <a:latin typeface="+mn-lt"/>
                <a:ea typeface="+mn-ea"/>
                <a:cs typeface="+mn-cs"/>
              </a:defRPr>
            </a:lvl2pPr>
            <a:lvl3pPr marL="1543473" indent="-514490" algn="l" defTabSz="1028983" rtl="0" eaLnBrk="1" latinLnBrk="0" hangingPunct="1">
              <a:spcBef>
                <a:spcPts val="1351"/>
              </a:spcBef>
              <a:buClr>
                <a:schemeClr val="accent3"/>
              </a:buClr>
              <a:buSzPct val="80000"/>
              <a:buFont typeface="Wingdings" pitchFamily="2" charset="2"/>
              <a:buChar char=""/>
              <a:defRPr sz="2000" kern="1200">
                <a:solidFill>
                  <a:schemeClr val="tx1"/>
                </a:solidFill>
                <a:latin typeface="+mn-lt"/>
                <a:ea typeface="+mn-ea"/>
                <a:cs typeface="+mn-cs"/>
              </a:defRPr>
            </a:lvl3pPr>
            <a:lvl4pPr marL="2057965" indent="-514490" algn="l" defTabSz="1028983" rtl="0" eaLnBrk="1" latinLnBrk="0" hangingPunct="1">
              <a:spcBef>
                <a:spcPts val="1351"/>
              </a:spcBef>
              <a:buClr>
                <a:schemeClr val="accent4"/>
              </a:buClr>
              <a:buSzPct val="80000"/>
              <a:buFont typeface="Wingdings" pitchFamily="2" charset="2"/>
              <a:buChar char=""/>
              <a:defRPr sz="1800" kern="1200">
                <a:solidFill>
                  <a:schemeClr val="tx1"/>
                </a:solidFill>
                <a:latin typeface="+mn-lt"/>
                <a:ea typeface="+mn-ea"/>
                <a:cs typeface="+mn-cs"/>
              </a:defRPr>
            </a:lvl4pPr>
            <a:lvl5pPr marL="2572455" indent="-514490" algn="l" defTabSz="1028983" rtl="0" eaLnBrk="1" latinLnBrk="0" hangingPunct="1">
              <a:spcBef>
                <a:spcPts val="1351"/>
              </a:spcBef>
              <a:buClr>
                <a:schemeClr val="accent5"/>
              </a:buClr>
              <a:buSzPct val="80000"/>
              <a:buFont typeface="Wingdings" pitchFamily="2" charset="2"/>
              <a:buChar char=""/>
              <a:defRPr sz="1800" kern="1200">
                <a:solidFill>
                  <a:schemeClr val="tx1"/>
                </a:solidFill>
                <a:latin typeface="+mn-lt"/>
                <a:ea typeface="+mn-ea"/>
                <a:cs typeface="+mn-cs"/>
              </a:defRPr>
            </a:lvl5pPr>
            <a:lvl6pPr marL="3086946" indent="-514490" algn="l" defTabSz="1028983" rtl="0" eaLnBrk="1" latinLnBrk="0" hangingPunct="1">
              <a:spcBef>
                <a:spcPts val="1351"/>
              </a:spcBef>
              <a:buClr>
                <a:schemeClr val="accent6"/>
              </a:buClr>
              <a:buSzPct val="90000"/>
              <a:buFont typeface="Wingdings" pitchFamily="2" charset="2"/>
              <a:buChar char=""/>
              <a:defRPr sz="1800" kern="1200">
                <a:solidFill>
                  <a:schemeClr val="tx1"/>
                </a:solidFill>
                <a:latin typeface="+mn-lt"/>
                <a:ea typeface="+mn-ea"/>
                <a:cs typeface="+mn-cs"/>
              </a:defRPr>
            </a:lvl6pPr>
            <a:lvl7pPr marL="3601436" indent="-514490" algn="l" defTabSz="1028983" rtl="0" eaLnBrk="1" latinLnBrk="0" hangingPunct="1">
              <a:spcBef>
                <a:spcPts val="1351"/>
              </a:spcBef>
              <a:buClr>
                <a:schemeClr val="accent1"/>
              </a:buClr>
              <a:buSzPct val="70000"/>
              <a:buFont typeface="Wingdings" pitchFamily="2" charset="2"/>
              <a:buChar char="¢"/>
              <a:defRPr sz="1800" kern="1200" baseline="0">
                <a:solidFill>
                  <a:schemeClr val="tx1"/>
                </a:solidFill>
                <a:latin typeface="+mn-lt"/>
                <a:ea typeface="+mn-ea"/>
                <a:cs typeface="+mn-cs"/>
              </a:defRPr>
            </a:lvl7pPr>
            <a:lvl8pPr marL="4115929" indent="-514490" algn="l" defTabSz="1028983" rtl="0" eaLnBrk="1" latinLnBrk="0" hangingPunct="1">
              <a:spcBef>
                <a:spcPts val="1351"/>
              </a:spcBef>
              <a:buClr>
                <a:schemeClr val="accent3"/>
              </a:buClr>
              <a:buFont typeface="Courier New" pitchFamily="49" charset="0"/>
              <a:buChar char="o"/>
              <a:defRPr sz="1800" kern="1200" baseline="0">
                <a:solidFill>
                  <a:schemeClr val="tx1"/>
                </a:solidFill>
                <a:latin typeface="+mn-lt"/>
                <a:ea typeface="+mn-ea"/>
                <a:cs typeface="+mn-cs"/>
              </a:defRPr>
            </a:lvl8pPr>
            <a:lvl9pPr marL="4630419" indent="-514490" algn="l" defTabSz="1028983" rtl="0" eaLnBrk="1" latinLnBrk="0" hangingPunct="1">
              <a:spcBef>
                <a:spcPts val="1351"/>
              </a:spcBef>
              <a:buClr>
                <a:schemeClr val="accent5"/>
              </a:buClr>
              <a:buFont typeface="Arial" pitchFamily="34" charset="0"/>
              <a:buChar char="•"/>
              <a:defRPr sz="1800" kern="1200" baseline="0">
                <a:solidFill>
                  <a:schemeClr val="tx1"/>
                </a:solidFill>
                <a:latin typeface="+mn-lt"/>
                <a:ea typeface="+mn-ea"/>
                <a:cs typeface="+mn-cs"/>
              </a:defRPr>
            </a:lvl9pPr>
          </a:lstStyle>
          <a:p>
            <a:pPr marL="451192" lvl="1" indent="-399023">
              <a:spcBef>
                <a:spcPts val="0"/>
              </a:spcBef>
              <a:buClr>
                <a:schemeClr val="accent1"/>
              </a:buClr>
              <a:buFont typeface="Wingdings" panose="05000000000000000000" pitchFamily="2" charset="2"/>
              <a:buChar char="Ø"/>
            </a:pPr>
            <a:r>
              <a:rPr lang="en-US" sz="2200" b="1" dirty="0">
                <a:latin typeface="Cambria" panose="02040503050406030204" pitchFamily="18" charset="0"/>
              </a:rPr>
              <a:t>Attractive &amp; Balanced Pakistan Power Policy:</a:t>
            </a:r>
          </a:p>
          <a:p>
            <a:pPr marL="965682" lvl="2" indent="-399023">
              <a:spcBef>
                <a:spcPts val="0"/>
              </a:spcBef>
              <a:buClr>
                <a:schemeClr val="accent1"/>
              </a:buClr>
              <a:buFont typeface="Wingdings" charset="2"/>
              <a:buChar char="v"/>
            </a:pPr>
            <a:r>
              <a:rPr lang="en-US" sz="1900" dirty="0">
                <a:latin typeface="Cambria" panose="02040503050406030204" pitchFamily="18" charset="0"/>
              </a:rPr>
              <a:t>Fair and equitable allocation of risks;</a:t>
            </a:r>
          </a:p>
          <a:p>
            <a:pPr marL="965682" lvl="2" indent="-399023">
              <a:spcBef>
                <a:spcPts val="0"/>
              </a:spcBef>
              <a:buClr>
                <a:schemeClr val="accent1"/>
              </a:buClr>
              <a:buFont typeface="Wingdings" charset="2"/>
              <a:buChar char="v"/>
            </a:pPr>
            <a:r>
              <a:rPr lang="en-US" sz="1900" dirty="0">
                <a:latin typeface="Cambria" panose="02040503050406030204" pitchFamily="18" charset="0"/>
              </a:rPr>
              <a:t>Key risk like exchange risk, hydrological risk, political risk, change in laws &amp; taxes risk, interest rate risk, limited geological risks are borne by the Government;</a:t>
            </a:r>
          </a:p>
          <a:p>
            <a:pPr marL="965682" lvl="2" indent="-399023">
              <a:spcBef>
                <a:spcPts val="0"/>
              </a:spcBef>
              <a:buClr>
                <a:schemeClr val="accent1"/>
              </a:buClr>
              <a:buFont typeface="Wingdings" charset="2"/>
              <a:buChar char="v"/>
            </a:pPr>
            <a:r>
              <a:rPr lang="en-US" sz="1900" dirty="0">
                <a:latin typeface="Cambria" panose="02040503050406030204" pitchFamily="18" charset="0"/>
              </a:rPr>
              <a:t>Attractive set of fiscal concessions like tax holidays, free repatriations of investment, guaranteed availability of foreign exchange;</a:t>
            </a:r>
          </a:p>
          <a:p>
            <a:pPr marL="965682" lvl="2" indent="-399023">
              <a:spcBef>
                <a:spcPts val="0"/>
              </a:spcBef>
              <a:buClr>
                <a:schemeClr val="accent1"/>
              </a:buClr>
              <a:buFont typeface="Wingdings" charset="2"/>
              <a:buChar char="v"/>
            </a:pPr>
            <a:r>
              <a:rPr lang="en-US" sz="1900" dirty="0">
                <a:latin typeface="Cambria" panose="02040503050406030204" pitchFamily="18" charset="0"/>
              </a:rPr>
              <a:t>Sovereign Guarantee to cover payment obligations and bail-out opportunity in case of termination;</a:t>
            </a:r>
          </a:p>
          <a:p>
            <a:pPr marL="566659" lvl="2" indent="0">
              <a:spcBef>
                <a:spcPts val="0"/>
              </a:spcBef>
              <a:buClr>
                <a:schemeClr val="accent1"/>
              </a:buClr>
              <a:buNone/>
            </a:pPr>
            <a:endParaRPr lang="en-US" sz="1900"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US" sz="2200" b="1" dirty="0">
                <a:latin typeface="Cambria" panose="02040503050406030204" pitchFamily="18" charset="0"/>
              </a:rPr>
              <a:t>Attractive USD IRR for renewable projects;</a:t>
            </a:r>
          </a:p>
          <a:p>
            <a:pPr marL="52169" lvl="1" indent="0">
              <a:spcBef>
                <a:spcPts val="0"/>
              </a:spcBef>
              <a:buClr>
                <a:schemeClr val="accent1"/>
              </a:buClr>
              <a:buNone/>
            </a:pPr>
            <a:endParaRPr lang="en-US" sz="2200" b="1"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r>
              <a:rPr lang="en-US" sz="2200" b="1" dirty="0">
                <a:latin typeface="Cambria" panose="02040503050406030204" pitchFamily="18" charset="0"/>
              </a:rPr>
              <a:t>Well defined Tariff Structure</a:t>
            </a:r>
          </a:p>
          <a:p>
            <a:pPr marL="965682" lvl="2" indent="-399023">
              <a:spcBef>
                <a:spcPts val="0"/>
              </a:spcBef>
              <a:buClr>
                <a:schemeClr val="accent1"/>
              </a:buClr>
              <a:buFont typeface="Wingdings" charset="2"/>
              <a:buChar char="v"/>
            </a:pPr>
            <a:r>
              <a:rPr lang="en-US" sz="1900" dirty="0">
                <a:latin typeface="Cambria" panose="02040503050406030204" pitchFamily="18" charset="0"/>
              </a:rPr>
              <a:t>Capacity Payments to cover debt servicing, IRR, O&amp;M and Insurance costs;</a:t>
            </a:r>
          </a:p>
          <a:p>
            <a:pPr marL="965682" lvl="2" indent="-399023">
              <a:spcBef>
                <a:spcPts val="0"/>
              </a:spcBef>
              <a:buClr>
                <a:schemeClr val="accent1"/>
              </a:buClr>
              <a:buFont typeface="Wingdings" charset="2"/>
              <a:buChar char="v"/>
            </a:pPr>
            <a:r>
              <a:rPr lang="en-US" sz="1900" dirty="0">
                <a:latin typeface="Cambria" panose="02040503050406030204" pitchFamily="18" charset="0"/>
              </a:rPr>
              <a:t>Cost Plus Tariff Regime whereby legitimate costs prudently incurred for the benefit of the projects are allowed; Upfront Tariffs are also based on reasonable assumptions;</a:t>
            </a:r>
          </a:p>
          <a:p>
            <a:pPr marL="566659" lvl="2" indent="0">
              <a:spcBef>
                <a:spcPts val="0"/>
              </a:spcBef>
              <a:buClr>
                <a:schemeClr val="accent1"/>
              </a:buClr>
              <a:buNone/>
            </a:pPr>
            <a:endParaRPr lang="en-US" sz="1900" dirty="0">
              <a:latin typeface="Cambria" panose="02040503050406030204" pitchFamily="18" charset="0"/>
            </a:endParaRPr>
          </a:p>
          <a:p>
            <a:pPr marL="965682" lvl="2" indent="-399023">
              <a:spcBef>
                <a:spcPts val="0"/>
              </a:spcBef>
              <a:buClr>
                <a:schemeClr val="accent1"/>
              </a:buClr>
              <a:buFont typeface="Wingdings" panose="05000000000000000000" pitchFamily="2" charset="2"/>
              <a:buChar char="Ø"/>
            </a:pPr>
            <a:endParaRPr lang="en-US" sz="1900" dirty="0">
              <a:latin typeface="Cambria" panose="02040503050406030204" pitchFamily="18" charset="0"/>
            </a:endParaRPr>
          </a:p>
          <a:p>
            <a:pPr marL="451192" lvl="1" indent="-399023">
              <a:spcBef>
                <a:spcPts val="0"/>
              </a:spcBef>
              <a:buClr>
                <a:schemeClr val="accent1"/>
              </a:buClr>
              <a:buFont typeface="Wingdings" panose="05000000000000000000" pitchFamily="2" charset="2"/>
              <a:buChar char="Ø"/>
            </a:pPr>
            <a:endParaRPr lang="en-US" sz="2200" dirty="0">
              <a:latin typeface="Cambria" panose="02040503050406030204" pitchFamily="18" charset="0"/>
            </a:endParaRPr>
          </a:p>
        </p:txBody>
      </p:sp>
    </p:spTree>
    <p:extLst>
      <p:ext uri="{BB962C8B-B14F-4D97-AF65-F5344CB8AC3E}">
        <p14:creationId xmlns:p14="http://schemas.microsoft.com/office/powerpoint/2010/main" val="3226692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14154</TotalTime>
  <Words>1531</Words>
  <Application>Microsoft Office PowerPoint</Application>
  <PresentationFormat>A4 Paper (210x297 mm)</PresentationFormat>
  <Paragraphs>277</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dc:creator>Khalid</dc:creator>
  <cp:lastModifiedBy>Shahid</cp:lastModifiedBy>
  <cp:revision>530</cp:revision>
  <cp:lastPrinted>2020-02-24T12:03:26Z</cp:lastPrinted>
  <dcterms:created xsi:type="dcterms:W3CDTF">2011-12-10T01:15:11Z</dcterms:created>
  <dcterms:modified xsi:type="dcterms:W3CDTF">2020-08-25T08:17:03Z</dcterms:modified>
</cp:coreProperties>
</file>