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7" r:id="rId2"/>
    <p:sldId id="268" r:id="rId3"/>
    <p:sldId id="270" r:id="rId4"/>
    <p:sldId id="257" r:id="rId5"/>
    <p:sldId id="292" r:id="rId6"/>
    <p:sldId id="273" r:id="rId7"/>
    <p:sldId id="275" r:id="rId8"/>
    <p:sldId id="272" r:id="rId9"/>
    <p:sldId id="28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qas Bin Najib" initials="WBN" lastIdx="1" clrIdx="0">
    <p:extLst>
      <p:ext uri="{19B8F6BF-5375-455C-9EA6-DF929625EA0E}">
        <p15:presenceInfo xmlns:p15="http://schemas.microsoft.com/office/powerpoint/2012/main" userId="S-1-5-21-1699421847-4021460542-3915083997-1879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41" autoAdjust="0"/>
    <p:restoredTop sz="94660"/>
  </p:normalViewPr>
  <p:slideViewPr>
    <p:cSldViewPr snapToGrid="0">
      <p:cViewPr varScale="1">
        <p:scale>
          <a:sx n="84" d="100"/>
          <a:sy n="84" d="100"/>
        </p:scale>
        <p:origin x="86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E02B99-8E4A-4991-BBF7-A2204BA4BA4B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SG"/>
        </a:p>
      </dgm:t>
    </dgm:pt>
    <dgm:pt modelId="{79963BA4-3D97-4BA0-9999-0A50494C0F94}">
      <dgm:prSet phldrT="[Text]"/>
      <dgm:spPr/>
      <dgm:t>
        <a:bodyPr/>
        <a:lstStyle/>
        <a:p>
          <a:r>
            <a:rPr lang="en-GB" dirty="0"/>
            <a:t>Load Shed Free Pakistan</a:t>
          </a:r>
          <a:endParaRPr lang="en-SG" dirty="0"/>
        </a:p>
      </dgm:t>
    </dgm:pt>
    <dgm:pt modelId="{0DE1F4BF-F3B6-4642-A907-1DE7188C9F17}" type="parTrans" cxnId="{C6B14F99-06DC-4896-BA6A-9D463743ADFA}">
      <dgm:prSet/>
      <dgm:spPr/>
      <dgm:t>
        <a:bodyPr/>
        <a:lstStyle/>
        <a:p>
          <a:endParaRPr lang="en-SG"/>
        </a:p>
      </dgm:t>
    </dgm:pt>
    <dgm:pt modelId="{23230B72-35E4-44E9-A430-EFE28F02F342}" type="sibTrans" cxnId="{C6B14F99-06DC-4896-BA6A-9D463743ADFA}">
      <dgm:prSet/>
      <dgm:spPr/>
      <dgm:t>
        <a:bodyPr/>
        <a:lstStyle/>
        <a:p>
          <a:endParaRPr lang="en-SG"/>
        </a:p>
      </dgm:t>
    </dgm:pt>
    <dgm:pt modelId="{72FB0722-FA78-4E7F-B657-FD01A552056B}">
      <dgm:prSet phldrT="[Text]"/>
      <dgm:spPr/>
      <dgm:t>
        <a:bodyPr/>
        <a:lstStyle/>
        <a:p>
          <a:r>
            <a:rPr lang="en-SG" dirty="0"/>
            <a:t>Competitive Power Market</a:t>
          </a:r>
        </a:p>
      </dgm:t>
    </dgm:pt>
    <dgm:pt modelId="{39FE3109-638E-4A9C-99F0-FC47EF010A39}" type="parTrans" cxnId="{9F41E83E-E536-4FFE-93B4-B066B32404B2}">
      <dgm:prSet/>
      <dgm:spPr/>
      <dgm:t>
        <a:bodyPr/>
        <a:lstStyle/>
        <a:p>
          <a:endParaRPr lang="en-SG"/>
        </a:p>
      </dgm:t>
    </dgm:pt>
    <dgm:pt modelId="{AF12CA4A-C08A-4C81-ADBA-D7C0AE113831}" type="sibTrans" cxnId="{9F41E83E-E536-4FFE-93B4-B066B32404B2}">
      <dgm:prSet/>
      <dgm:spPr/>
      <dgm:t>
        <a:bodyPr/>
        <a:lstStyle/>
        <a:p>
          <a:endParaRPr lang="en-SG"/>
        </a:p>
      </dgm:t>
    </dgm:pt>
    <dgm:pt modelId="{3E34B722-4629-4D0D-9A3D-CBCEFDAF4A67}">
      <dgm:prSet phldrT="[Text]"/>
      <dgm:spPr/>
      <dgm:t>
        <a:bodyPr/>
        <a:lstStyle/>
        <a:p>
          <a:r>
            <a:rPr lang="en-GB" dirty="0">
              <a:solidFill>
                <a:srgbClr val="FF0000"/>
              </a:solidFill>
            </a:rPr>
            <a:t>Zero demand-supply gap </a:t>
          </a:r>
          <a:r>
            <a:rPr lang="en-GB" dirty="0"/>
            <a:t>across the country, </a:t>
          </a:r>
          <a:r>
            <a:rPr lang="en-GB" b="1" dirty="0"/>
            <a:t>including Karachi</a:t>
          </a:r>
          <a:endParaRPr lang="en-SG" b="1" dirty="0"/>
        </a:p>
      </dgm:t>
    </dgm:pt>
    <dgm:pt modelId="{BF8EB7F9-A75F-44DE-A1E5-9162B1DD2656}" type="parTrans" cxnId="{84192C7E-CEB2-469D-9F48-8366A9270491}">
      <dgm:prSet/>
      <dgm:spPr/>
      <dgm:t>
        <a:bodyPr/>
        <a:lstStyle/>
        <a:p>
          <a:endParaRPr lang="en-SG"/>
        </a:p>
      </dgm:t>
    </dgm:pt>
    <dgm:pt modelId="{EEEB6348-655A-492C-82B7-E3F0AE0DC79D}" type="sibTrans" cxnId="{84192C7E-CEB2-469D-9F48-8366A9270491}">
      <dgm:prSet/>
      <dgm:spPr/>
      <dgm:t>
        <a:bodyPr/>
        <a:lstStyle/>
        <a:p>
          <a:endParaRPr lang="en-SG"/>
        </a:p>
      </dgm:t>
    </dgm:pt>
    <dgm:pt modelId="{5FE70D3B-A978-40C5-BDA7-26C05FCB1E09}">
      <dgm:prSet phldrT="[Text]"/>
      <dgm:spPr/>
      <dgm:t>
        <a:bodyPr/>
        <a:lstStyle/>
        <a:p>
          <a:r>
            <a:rPr lang="en-SG" dirty="0">
              <a:solidFill>
                <a:srgbClr val="FF0000"/>
              </a:solidFill>
            </a:rPr>
            <a:t>Legal Framework will be in place and migration plan implementation underway </a:t>
          </a:r>
          <a:endParaRPr lang="en-SG" dirty="0"/>
        </a:p>
      </dgm:t>
    </dgm:pt>
    <dgm:pt modelId="{9FE9554C-2A0A-4AB3-8549-15163D71F9AF}" type="parTrans" cxnId="{0F73E97A-3273-4048-B32A-021ABE639B54}">
      <dgm:prSet/>
      <dgm:spPr/>
      <dgm:t>
        <a:bodyPr/>
        <a:lstStyle/>
        <a:p>
          <a:endParaRPr lang="en-SG"/>
        </a:p>
      </dgm:t>
    </dgm:pt>
    <dgm:pt modelId="{2BE0E2BA-D080-4D6D-B5B1-2571AE5AC25E}" type="sibTrans" cxnId="{0F73E97A-3273-4048-B32A-021ABE639B54}">
      <dgm:prSet/>
      <dgm:spPr/>
      <dgm:t>
        <a:bodyPr/>
        <a:lstStyle/>
        <a:p>
          <a:endParaRPr lang="en-SG"/>
        </a:p>
      </dgm:t>
    </dgm:pt>
    <dgm:pt modelId="{BFB03E5D-9B87-4014-B65B-26F5B5C6A110}">
      <dgm:prSet phldrT="[Text]"/>
      <dgm:spPr/>
      <dgm:t>
        <a:bodyPr/>
        <a:lstStyle/>
        <a:p>
          <a:r>
            <a:rPr lang="en-GB" dirty="0"/>
            <a:t>Future is renewable</a:t>
          </a:r>
          <a:endParaRPr lang="en-SG" dirty="0"/>
        </a:p>
      </dgm:t>
    </dgm:pt>
    <dgm:pt modelId="{BC95428A-CC33-4075-A81F-CF1675F03FE2}" type="parTrans" cxnId="{31CDCC9C-1EB6-43CF-A7BE-48FBC464E015}">
      <dgm:prSet/>
      <dgm:spPr/>
      <dgm:t>
        <a:bodyPr/>
        <a:lstStyle/>
        <a:p>
          <a:endParaRPr lang="en-SG"/>
        </a:p>
      </dgm:t>
    </dgm:pt>
    <dgm:pt modelId="{03AAD9F2-F487-48DB-ADED-B72124F23039}" type="sibTrans" cxnId="{31CDCC9C-1EB6-43CF-A7BE-48FBC464E015}">
      <dgm:prSet/>
      <dgm:spPr/>
      <dgm:t>
        <a:bodyPr/>
        <a:lstStyle/>
        <a:p>
          <a:endParaRPr lang="en-SG"/>
        </a:p>
      </dgm:t>
    </dgm:pt>
    <dgm:pt modelId="{D1B75F5F-A2E3-455F-908E-D9DF3B931E9B}">
      <dgm:prSet phldrT="[Text]"/>
      <dgm:spPr/>
      <dgm:t>
        <a:bodyPr/>
        <a:lstStyle/>
        <a:p>
          <a:r>
            <a:rPr lang="en-GB" dirty="0">
              <a:solidFill>
                <a:srgbClr val="FF0000"/>
              </a:solidFill>
            </a:rPr>
            <a:t>New IPPs </a:t>
          </a:r>
          <a:r>
            <a:rPr lang="en-GB" dirty="0"/>
            <a:t>will be based on renewables (Solar, Hydropower, Wind, Biomass) – depending upon the evolution of technology, some base load PP may be required</a:t>
          </a:r>
          <a:endParaRPr lang="en-SG" dirty="0"/>
        </a:p>
      </dgm:t>
    </dgm:pt>
    <dgm:pt modelId="{B08A7568-6050-4ADC-814B-04F83B300698}" type="parTrans" cxnId="{57A6AAEF-DA11-4165-BDB8-F47BCAC2EA96}">
      <dgm:prSet/>
      <dgm:spPr/>
      <dgm:t>
        <a:bodyPr/>
        <a:lstStyle/>
        <a:p>
          <a:endParaRPr lang="en-SG"/>
        </a:p>
      </dgm:t>
    </dgm:pt>
    <dgm:pt modelId="{A84D2283-A200-4CFF-8BA8-21E06283A51A}" type="sibTrans" cxnId="{57A6AAEF-DA11-4165-BDB8-F47BCAC2EA96}">
      <dgm:prSet/>
      <dgm:spPr/>
      <dgm:t>
        <a:bodyPr/>
        <a:lstStyle/>
        <a:p>
          <a:endParaRPr lang="en-SG"/>
        </a:p>
      </dgm:t>
    </dgm:pt>
    <dgm:pt modelId="{2C873EF8-92D5-45C2-8363-8E3979E8BEE6}">
      <dgm:prSet phldrT="[Text]"/>
      <dgm:spPr/>
      <dgm:t>
        <a:bodyPr/>
        <a:lstStyle/>
        <a:p>
          <a:r>
            <a:rPr lang="en-GB" dirty="0"/>
            <a:t>Cost of Power</a:t>
          </a:r>
          <a:endParaRPr lang="en-SG" dirty="0"/>
        </a:p>
      </dgm:t>
    </dgm:pt>
    <dgm:pt modelId="{65BF6467-38B9-402F-BE39-1601C780D76F}" type="parTrans" cxnId="{6E98184D-1CDF-49A7-8336-5149F5ED9820}">
      <dgm:prSet/>
      <dgm:spPr/>
      <dgm:t>
        <a:bodyPr/>
        <a:lstStyle/>
        <a:p>
          <a:endParaRPr lang="en-SG"/>
        </a:p>
      </dgm:t>
    </dgm:pt>
    <dgm:pt modelId="{FCF24379-F0AF-4E00-94C7-4F0E9EFA0834}" type="sibTrans" cxnId="{6E98184D-1CDF-49A7-8336-5149F5ED9820}">
      <dgm:prSet/>
      <dgm:spPr/>
      <dgm:t>
        <a:bodyPr/>
        <a:lstStyle/>
        <a:p>
          <a:endParaRPr lang="en-SG"/>
        </a:p>
      </dgm:t>
    </dgm:pt>
    <dgm:pt modelId="{E5A33A8B-F046-4C01-A7E8-493371C515ED}">
      <dgm:prSet phldrT="[Text]"/>
      <dgm:spPr/>
      <dgm:t>
        <a:bodyPr/>
        <a:lstStyle/>
        <a:p>
          <a:r>
            <a:rPr lang="en-GB" dirty="0"/>
            <a:t>Circular Debt</a:t>
          </a:r>
          <a:endParaRPr lang="en-SG" dirty="0"/>
        </a:p>
      </dgm:t>
    </dgm:pt>
    <dgm:pt modelId="{3B4FFC9C-DCC2-4AF3-9769-99E4B4B4B4BE}" type="parTrans" cxnId="{49283418-E029-4FA7-B7E7-951D12DD2DFD}">
      <dgm:prSet/>
      <dgm:spPr/>
      <dgm:t>
        <a:bodyPr/>
        <a:lstStyle/>
        <a:p>
          <a:endParaRPr lang="en-SG"/>
        </a:p>
      </dgm:t>
    </dgm:pt>
    <dgm:pt modelId="{C5068ADF-E760-4E88-9887-7C9C57FC36BE}" type="sibTrans" cxnId="{49283418-E029-4FA7-B7E7-951D12DD2DFD}">
      <dgm:prSet/>
      <dgm:spPr/>
      <dgm:t>
        <a:bodyPr/>
        <a:lstStyle/>
        <a:p>
          <a:endParaRPr lang="en-SG"/>
        </a:p>
      </dgm:t>
    </dgm:pt>
    <dgm:pt modelId="{052D9B52-C48F-49F4-881E-1108A9BF226B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Detailed projection is under development </a:t>
          </a:r>
          <a:endParaRPr lang="en-SG" dirty="0">
            <a:solidFill>
              <a:schemeClr val="tx1"/>
            </a:solidFill>
          </a:endParaRPr>
        </a:p>
      </dgm:t>
    </dgm:pt>
    <dgm:pt modelId="{2AD545A6-2F98-4781-A827-36C855343590}" type="parTrans" cxnId="{E901CCC8-05FE-4AF1-990D-0368C0A9786C}">
      <dgm:prSet/>
      <dgm:spPr/>
      <dgm:t>
        <a:bodyPr/>
        <a:lstStyle/>
        <a:p>
          <a:endParaRPr lang="en-SG"/>
        </a:p>
      </dgm:t>
    </dgm:pt>
    <dgm:pt modelId="{60D13B0D-38BA-494D-BE7A-E2370E4A1521}" type="sibTrans" cxnId="{E901CCC8-05FE-4AF1-990D-0368C0A9786C}">
      <dgm:prSet/>
      <dgm:spPr/>
      <dgm:t>
        <a:bodyPr/>
        <a:lstStyle/>
        <a:p>
          <a:endParaRPr lang="en-SG"/>
        </a:p>
      </dgm:t>
    </dgm:pt>
    <dgm:pt modelId="{F15D54E0-2DBA-4605-AB6A-A95A36DB9C1E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Detailed projection is under development </a:t>
          </a:r>
          <a:endParaRPr lang="en-SG" dirty="0">
            <a:solidFill>
              <a:schemeClr val="tx1"/>
            </a:solidFill>
          </a:endParaRPr>
        </a:p>
      </dgm:t>
    </dgm:pt>
    <dgm:pt modelId="{D7082DD2-E079-4538-AD58-3A9DDAB41E13}" type="parTrans" cxnId="{A23E1AE1-0E37-4C70-B0B7-B0858DB40F34}">
      <dgm:prSet/>
      <dgm:spPr/>
      <dgm:t>
        <a:bodyPr/>
        <a:lstStyle/>
        <a:p>
          <a:endParaRPr lang="en-SG"/>
        </a:p>
      </dgm:t>
    </dgm:pt>
    <dgm:pt modelId="{423AD776-5B85-4672-BF44-74A9AEB00669}" type="sibTrans" cxnId="{A23E1AE1-0E37-4C70-B0B7-B0858DB40F34}">
      <dgm:prSet/>
      <dgm:spPr/>
      <dgm:t>
        <a:bodyPr/>
        <a:lstStyle/>
        <a:p>
          <a:endParaRPr lang="en-SG"/>
        </a:p>
      </dgm:t>
    </dgm:pt>
    <dgm:pt modelId="{B7FDEC0D-3C92-40AC-972A-F6E4EEF9D4A4}" type="pres">
      <dgm:prSet presAssocID="{4FE02B99-8E4A-4991-BBF7-A2204BA4BA4B}" presName="linear" presStyleCnt="0">
        <dgm:presLayoutVars>
          <dgm:animLvl val="lvl"/>
          <dgm:resizeHandles val="exact"/>
        </dgm:presLayoutVars>
      </dgm:prSet>
      <dgm:spPr/>
    </dgm:pt>
    <dgm:pt modelId="{8BB7AA20-E472-4FA9-8CD7-994A2C45F15C}" type="pres">
      <dgm:prSet presAssocID="{79963BA4-3D97-4BA0-9999-0A50494C0F9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44212DA-47E4-4812-8291-7889E9754624}" type="pres">
      <dgm:prSet presAssocID="{79963BA4-3D97-4BA0-9999-0A50494C0F94}" presName="childText" presStyleLbl="revTx" presStyleIdx="0" presStyleCnt="5">
        <dgm:presLayoutVars>
          <dgm:bulletEnabled val="1"/>
        </dgm:presLayoutVars>
      </dgm:prSet>
      <dgm:spPr/>
    </dgm:pt>
    <dgm:pt modelId="{0BECC8E5-A261-4F38-87DC-B1C352D5CB20}" type="pres">
      <dgm:prSet presAssocID="{2C873EF8-92D5-45C2-8363-8E3979E8BEE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6CD028E-EBA8-4765-8F21-E47279A7CAF3}" type="pres">
      <dgm:prSet presAssocID="{2C873EF8-92D5-45C2-8363-8E3979E8BEE6}" presName="childText" presStyleLbl="revTx" presStyleIdx="1" presStyleCnt="5">
        <dgm:presLayoutVars>
          <dgm:bulletEnabled val="1"/>
        </dgm:presLayoutVars>
      </dgm:prSet>
      <dgm:spPr/>
    </dgm:pt>
    <dgm:pt modelId="{FE256B33-02F4-4EEF-B3D9-7521B10C2243}" type="pres">
      <dgm:prSet presAssocID="{E5A33A8B-F046-4C01-A7E8-493371C515E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3D39782-98D2-46D0-B5E7-61E6B3BCFEC0}" type="pres">
      <dgm:prSet presAssocID="{E5A33A8B-F046-4C01-A7E8-493371C515ED}" presName="childText" presStyleLbl="revTx" presStyleIdx="2" presStyleCnt="5">
        <dgm:presLayoutVars>
          <dgm:bulletEnabled val="1"/>
        </dgm:presLayoutVars>
      </dgm:prSet>
      <dgm:spPr/>
    </dgm:pt>
    <dgm:pt modelId="{D2CCD2FF-B0B3-4A7F-BDF3-9452BA3908A1}" type="pres">
      <dgm:prSet presAssocID="{72FB0722-FA78-4E7F-B657-FD01A552056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79A3EF1-F628-4F6D-9E58-919D32581070}" type="pres">
      <dgm:prSet presAssocID="{72FB0722-FA78-4E7F-B657-FD01A552056B}" presName="childText" presStyleLbl="revTx" presStyleIdx="3" presStyleCnt="5">
        <dgm:presLayoutVars>
          <dgm:bulletEnabled val="1"/>
        </dgm:presLayoutVars>
      </dgm:prSet>
      <dgm:spPr/>
    </dgm:pt>
    <dgm:pt modelId="{C9846C0F-BD32-4993-81DA-6180E587A5FE}" type="pres">
      <dgm:prSet presAssocID="{BFB03E5D-9B87-4014-B65B-26F5B5C6A110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04CE2C2B-A499-4193-B8A2-50E11AA04D0C}" type="pres">
      <dgm:prSet presAssocID="{BFB03E5D-9B87-4014-B65B-26F5B5C6A110}" presName="childText" presStyleLbl="revTx" presStyleIdx="4" presStyleCnt="5">
        <dgm:presLayoutVars>
          <dgm:bulletEnabled val="1"/>
        </dgm:presLayoutVars>
      </dgm:prSet>
      <dgm:spPr/>
    </dgm:pt>
  </dgm:ptLst>
  <dgm:cxnLst>
    <dgm:cxn modelId="{542B5C0B-769F-43BB-BB87-1E07780CFF38}" type="presOf" srcId="{3E34B722-4629-4D0D-9A3D-CBCEFDAF4A67}" destId="{C44212DA-47E4-4812-8291-7889E9754624}" srcOrd="0" destOrd="0" presId="urn:microsoft.com/office/officeart/2005/8/layout/vList2"/>
    <dgm:cxn modelId="{7141D210-4497-4657-B065-76CE41460BA1}" type="presOf" srcId="{5FE70D3B-A978-40C5-BDA7-26C05FCB1E09}" destId="{D79A3EF1-F628-4F6D-9E58-919D32581070}" srcOrd="0" destOrd="0" presId="urn:microsoft.com/office/officeart/2005/8/layout/vList2"/>
    <dgm:cxn modelId="{49283418-E029-4FA7-B7E7-951D12DD2DFD}" srcId="{4FE02B99-8E4A-4991-BBF7-A2204BA4BA4B}" destId="{E5A33A8B-F046-4C01-A7E8-493371C515ED}" srcOrd="2" destOrd="0" parTransId="{3B4FFC9C-DCC2-4AF3-9769-99E4B4B4B4BE}" sibTransId="{C5068ADF-E760-4E88-9887-7C9C57FC36BE}"/>
    <dgm:cxn modelId="{2FCF391E-BE62-496C-AD55-81D03AA797F4}" type="presOf" srcId="{F15D54E0-2DBA-4605-AB6A-A95A36DB9C1E}" destId="{E6CD028E-EBA8-4765-8F21-E47279A7CAF3}" srcOrd="0" destOrd="0" presId="urn:microsoft.com/office/officeart/2005/8/layout/vList2"/>
    <dgm:cxn modelId="{41DC8E2B-7654-47C9-B79D-4AE1C5ABFCE5}" type="presOf" srcId="{4FE02B99-8E4A-4991-BBF7-A2204BA4BA4B}" destId="{B7FDEC0D-3C92-40AC-972A-F6E4EEF9D4A4}" srcOrd="0" destOrd="0" presId="urn:microsoft.com/office/officeart/2005/8/layout/vList2"/>
    <dgm:cxn modelId="{9197CA35-A2A0-42EC-9D78-86FE92F8BE77}" type="presOf" srcId="{BFB03E5D-9B87-4014-B65B-26F5B5C6A110}" destId="{C9846C0F-BD32-4993-81DA-6180E587A5FE}" srcOrd="0" destOrd="0" presId="urn:microsoft.com/office/officeart/2005/8/layout/vList2"/>
    <dgm:cxn modelId="{0311673C-DF2D-413A-ADD8-13BB4B4480F9}" type="presOf" srcId="{E5A33A8B-F046-4C01-A7E8-493371C515ED}" destId="{FE256B33-02F4-4EEF-B3D9-7521B10C2243}" srcOrd="0" destOrd="0" presId="urn:microsoft.com/office/officeart/2005/8/layout/vList2"/>
    <dgm:cxn modelId="{9F41E83E-E536-4FFE-93B4-B066B32404B2}" srcId="{4FE02B99-8E4A-4991-BBF7-A2204BA4BA4B}" destId="{72FB0722-FA78-4E7F-B657-FD01A552056B}" srcOrd="3" destOrd="0" parTransId="{39FE3109-638E-4A9C-99F0-FC47EF010A39}" sibTransId="{AF12CA4A-C08A-4C81-ADBA-D7C0AE113831}"/>
    <dgm:cxn modelId="{62BF3F5B-5CD9-48D4-ACE1-98CD379E016A}" type="presOf" srcId="{D1B75F5F-A2E3-455F-908E-D9DF3B931E9B}" destId="{04CE2C2B-A499-4193-B8A2-50E11AA04D0C}" srcOrd="0" destOrd="0" presId="urn:microsoft.com/office/officeart/2005/8/layout/vList2"/>
    <dgm:cxn modelId="{6E98184D-1CDF-49A7-8336-5149F5ED9820}" srcId="{4FE02B99-8E4A-4991-BBF7-A2204BA4BA4B}" destId="{2C873EF8-92D5-45C2-8363-8E3979E8BEE6}" srcOrd="1" destOrd="0" parTransId="{65BF6467-38B9-402F-BE39-1601C780D76F}" sibTransId="{FCF24379-F0AF-4E00-94C7-4F0E9EFA0834}"/>
    <dgm:cxn modelId="{B3B93053-EE25-4CB1-8BBC-F6C6E6A43503}" type="presOf" srcId="{72FB0722-FA78-4E7F-B657-FD01A552056B}" destId="{D2CCD2FF-B0B3-4A7F-BDF3-9452BA3908A1}" srcOrd="0" destOrd="0" presId="urn:microsoft.com/office/officeart/2005/8/layout/vList2"/>
    <dgm:cxn modelId="{0F73E97A-3273-4048-B32A-021ABE639B54}" srcId="{72FB0722-FA78-4E7F-B657-FD01A552056B}" destId="{5FE70D3B-A978-40C5-BDA7-26C05FCB1E09}" srcOrd="0" destOrd="0" parTransId="{9FE9554C-2A0A-4AB3-8549-15163D71F9AF}" sibTransId="{2BE0E2BA-D080-4D6D-B5B1-2571AE5AC25E}"/>
    <dgm:cxn modelId="{84192C7E-CEB2-469D-9F48-8366A9270491}" srcId="{79963BA4-3D97-4BA0-9999-0A50494C0F94}" destId="{3E34B722-4629-4D0D-9A3D-CBCEFDAF4A67}" srcOrd="0" destOrd="0" parTransId="{BF8EB7F9-A75F-44DE-A1E5-9162B1DD2656}" sibTransId="{EEEB6348-655A-492C-82B7-E3F0AE0DC79D}"/>
    <dgm:cxn modelId="{C6B14F99-06DC-4896-BA6A-9D463743ADFA}" srcId="{4FE02B99-8E4A-4991-BBF7-A2204BA4BA4B}" destId="{79963BA4-3D97-4BA0-9999-0A50494C0F94}" srcOrd="0" destOrd="0" parTransId="{0DE1F4BF-F3B6-4642-A907-1DE7188C9F17}" sibTransId="{23230B72-35E4-44E9-A430-EFE28F02F342}"/>
    <dgm:cxn modelId="{31CDCC9C-1EB6-43CF-A7BE-48FBC464E015}" srcId="{4FE02B99-8E4A-4991-BBF7-A2204BA4BA4B}" destId="{BFB03E5D-9B87-4014-B65B-26F5B5C6A110}" srcOrd="4" destOrd="0" parTransId="{BC95428A-CC33-4075-A81F-CF1675F03FE2}" sibTransId="{03AAD9F2-F487-48DB-ADED-B72124F23039}"/>
    <dgm:cxn modelId="{3D0247A9-9457-4027-AC2B-6F5543635266}" type="presOf" srcId="{79963BA4-3D97-4BA0-9999-0A50494C0F94}" destId="{8BB7AA20-E472-4FA9-8CD7-994A2C45F15C}" srcOrd="0" destOrd="0" presId="urn:microsoft.com/office/officeart/2005/8/layout/vList2"/>
    <dgm:cxn modelId="{E901CCC8-05FE-4AF1-990D-0368C0A9786C}" srcId="{E5A33A8B-F046-4C01-A7E8-493371C515ED}" destId="{052D9B52-C48F-49F4-881E-1108A9BF226B}" srcOrd="0" destOrd="0" parTransId="{2AD545A6-2F98-4781-A827-36C855343590}" sibTransId="{60D13B0D-38BA-494D-BE7A-E2370E4A1521}"/>
    <dgm:cxn modelId="{51EC88D6-5356-4FE8-80B0-12E1929DA9B6}" type="presOf" srcId="{2C873EF8-92D5-45C2-8363-8E3979E8BEE6}" destId="{0BECC8E5-A261-4F38-87DC-B1C352D5CB20}" srcOrd="0" destOrd="0" presId="urn:microsoft.com/office/officeart/2005/8/layout/vList2"/>
    <dgm:cxn modelId="{51113ED8-7DCB-4425-BE58-79E37CE10DBF}" type="presOf" srcId="{052D9B52-C48F-49F4-881E-1108A9BF226B}" destId="{33D39782-98D2-46D0-B5E7-61E6B3BCFEC0}" srcOrd="0" destOrd="0" presId="urn:microsoft.com/office/officeart/2005/8/layout/vList2"/>
    <dgm:cxn modelId="{A23E1AE1-0E37-4C70-B0B7-B0858DB40F34}" srcId="{2C873EF8-92D5-45C2-8363-8E3979E8BEE6}" destId="{F15D54E0-2DBA-4605-AB6A-A95A36DB9C1E}" srcOrd="0" destOrd="0" parTransId="{D7082DD2-E079-4538-AD58-3A9DDAB41E13}" sibTransId="{423AD776-5B85-4672-BF44-74A9AEB00669}"/>
    <dgm:cxn modelId="{57A6AAEF-DA11-4165-BDB8-F47BCAC2EA96}" srcId="{BFB03E5D-9B87-4014-B65B-26F5B5C6A110}" destId="{D1B75F5F-A2E3-455F-908E-D9DF3B931E9B}" srcOrd="0" destOrd="0" parTransId="{B08A7568-6050-4ADC-814B-04F83B300698}" sibTransId="{A84D2283-A200-4CFF-8BA8-21E06283A51A}"/>
    <dgm:cxn modelId="{E0E0B01E-AB8B-4A85-B81D-3FEE96201874}" type="presParOf" srcId="{B7FDEC0D-3C92-40AC-972A-F6E4EEF9D4A4}" destId="{8BB7AA20-E472-4FA9-8CD7-994A2C45F15C}" srcOrd="0" destOrd="0" presId="urn:microsoft.com/office/officeart/2005/8/layout/vList2"/>
    <dgm:cxn modelId="{B454917B-5C38-4C92-866B-4CEEEB85DA47}" type="presParOf" srcId="{B7FDEC0D-3C92-40AC-972A-F6E4EEF9D4A4}" destId="{C44212DA-47E4-4812-8291-7889E9754624}" srcOrd="1" destOrd="0" presId="urn:microsoft.com/office/officeart/2005/8/layout/vList2"/>
    <dgm:cxn modelId="{DAB95890-764D-406F-A3CC-697925D477CB}" type="presParOf" srcId="{B7FDEC0D-3C92-40AC-972A-F6E4EEF9D4A4}" destId="{0BECC8E5-A261-4F38-87DC-B1C352D5CB20}" srcOrd="2" destOrd="0" presId="urn:microsoft.com/office/officeart/2005/8/layout/vList2"/>
    <dgm:cxn modelId="{2DFC041C-FD01-4D65-987D-4BB8091E3131}" type="presParOf" srcId="{B7FDEC0D-3C92-40AC-972A-F6E4EEF9D4A4}" destId="{E6CD028E-EBA8-4765-8F21-E47279A7CAF3}" srcOrd="3" destOrd="0" presId="urn:microsoft.com/office/officeart/2005/8/layout/vList2"/>
    <dgm:cxn modelId="{22F769B3-1A70-4F2E-98C4-E46513298484}" type="presParOf" srcId="{B7FDEC0D-3C92-40AC-972A-F6E4EEF9D4A4}" destId="{FE256B33-02F4-4EEF-B3D9-7521B10C2243}" srcOrd="4" destOrd="0" presId="urn:microsoft.com/office/officeart/2005/8/layout/vList2"/>
    <dgm:cxn modelId="{93065849-6E9C-4333-8372-743484058688}" type="presParOf" srcId="{B7FDEC0D-3C92-40AC-972A-F6E4EEF9D4A4}" destId="{33D39782-98D2-46D0-B5E7-61E6B3BCFEC0}" srcOrd="5" destOrd="0" presId="urn:microsoft.com/office/officeart/2005/8/layout/vList2"/>
    <dgm:cxn modelId="{F9FBA1F0-7A45-4364-96A3-9C8CBED114D5}" type="presParOf" srcId="{B7FDEC0D-3C92-40AC-972A-F6E4EEF9D4A4}" destId="{D2CCD2FF-B0B3-4A7F-BDF3-9452BA3908A1}" srcOrd="6" destOrd="0" presId="urn:microsoft.com/office/officeart/2005/8/layout/vList2"/>
    <dgm:cxn modelId="{785D8733-43F1-4271-BDCF-571A1F7284A0}" type="presParOf" srcId="{B7FDEC0D-3C92-40AC-972A-F6E4EEF9D4A4}" destId="{D79A3EF1-F628-4F6D-9E58-919D32581070}" srcOrd="7" destOrd="0" presId="urn:microsoft.com/office/officeart/2005/8/layout/vList2"/>
    <dgm:cxn modelId="{8EB5A661-F63B-4F06-A37A-2D04BD5AD97A}" type="presParOf" srcId="{B7FDEC0D-3C92-40AC-972A-F6E4EEF9D4A4}" destId="{C9846C0F-BD32-4993-81DA-6180E587A5FE}" srcOrd="8" destOrd="0" presId="urn:microsoft.com/office/officeart/2005/8/layout/vList2"/>
    <dgm:cxn modelId="{8F80EB82-8599-4B3D-ADA3-27E5AE3001FE}" type="presParOf" srcId="{B7FDEC0D-3C92-40AC-972A-F6E4EEF9D4A4}" destId="{04CE2C2B-A499-4193-B8A2-50E11AA04D0C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C4F2AC-1415-4241-8FDF-9AA0BB35783B}" type="doc">
      <dgm:prSet loTypeId="urn:microsoft.com/office/officeart/2005/8/layout/architecture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SG"/>
        </a:p>
      </dgm:t>
    </dgm:pt>
    <dgm:pt modelId="{F3C994E2-7144-4674-B43D-857C1CCC41E1}">
      <dgm:prSet phldrT="[Text]" custT="1"/>
      <dgm:spPr/>
      <dgm:t>
        <a:bodyPr/>
        <a:lstStyle/>
        <a:p>
          <a:pPr algn="l"/>
          <a:r>
            <a:rPr lang="en-GB" sz="4000" dirty="0"/>
            <a:t>Reorganization of the power sector</a:t>
          </a:r>
          <a:endParaRPr lang="en-SG" sz="4000" dirty="0"/>
        </a:p>
      </dgm:t>
    </dgm:pt>
    <dgm:pt modelId="{10E6E41E-4A7C-414A-8388-0A890BF10D1A}" type="parTrans" cxnId="{1A066BF4-5150-4942-87A9-90D58ABEAA57}">
      <dgm:prSet/>
      <dgm:spPr/>
      <dgm:t>
        <a:bodyPr/>
        <a:lstStyle/>
        <a:p>
          <a:endParaRPr lang="en-SG"/>
        </a:p>
      </dgm:t>
    </dgm:pt>
    <dgm:pt modelId="{76D7D9C2-BDB1-4E29-84A1-D2D4B7A5BBCF}" type="sibTrans" cxnId="{1A066BF4-5150-4942-87A9-90D58ABEAA57}">
      <dgm:prSet/>
      <dgm:spPr/>
      <dgm:t>
        <a:bodyPr/>
        <a:lstStyle/>
        <a:p>
          <a:endParaRPr lang="en-SG"/>
        </a:p>
      </dgm:t>
    </dgm:pt>
    <dgm:pt modelId="{9CF07EE7-C53B-4AEF-AD59-4E35FA7F3F6B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GB" sz="2000" dirty="0"/>
            <a:t>Policy Development</a:t>
          </a:r>
          <a:endParaRPr lang="en-SG" sz="2000" dirty="0"/>
        </a:p>
      </dgm:t>
    </dgm:pt>
    <dgm:pt modelId="{CE04C9D0-CB98-499A-B5A7-901390425F53}" type="parTrans" cxnId="{CED71743-1355-4ADB-8BAF-F45CD404D759}">
      <dgm:prSet/>
      <dgm:spPr/>
      <dgm:t>
        <a:bodyPr/>
        <a:lstStyle/>
        <a:p>
          <a:endParaRPr lang="en-SG"/>
        </a:p>
      </dgm:t>
    </dgm:pt>
    <dgm:pt modelId="{ABD97A03-D387-4EB4-BA70-D3282B86627F}" type="sibTrans" cxnId="{CED71743-1355-4ADB-8BAF-F45CD404D759}">
      <dgm:prSet/>
      <dgm:spPr/>
      <dgm:t>
        <a:bodyPr/>
        <a:lstStyle/>
        <a:p>
          <a:endParaRPr lang="en-SG"/>
        </a:p>
      </dgm:t>
    </dgm:pt>
    <dgm:pt modelId="{4F694D5F-7FB3-47A1-B76E-861D2769F326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GB" sz="2000" dirty="0"/>
            <a:t>Institutional/Regulatory Reform</a:t>
          </a:r>
          <a:endParaRPr lang="en-SG" sz="2000" dirty="0"/>
        </a:p>
      </dgm:t>
    </dgm:pt>
    <dgm:pt modelId="{B22021A6-C4A6-4BC5-9B23-31E9F9ECC762}" type="parTrans" cxnId="{60D78F3A-9FE2-4B5F-A67D-551E05167015}">
      <dgm:prSet/>
      <dgm:spPr/>
      <dgm:t>
        <a:bodyPr/>
        <a:lstStyle/>
        <a:p>
          <a:endParaRPr lang="en-SG"/>
        </a:p>
      </dgm:t>
    </dgm:pt>
    <dgm:pt modelId="{496CD2C5-A0EF-4FF1-BFD7-957A3B16B888}" type="sibTrans" cxnId="{60D78F3A-9FE2-4B5F-A67D-551E05167015}">
      <dgm:prSet/>
      <dgm:spPr/>
      <dgm:t>
        <a:bodyPr/>
        <a:lstStyle/>
        <a:p>
          <a:endParaRPr lang="en-SG"/>
        </a:p>
      </dgm:t>
    </dgm:pt>
    <dgm:pt modelId="{DDF82AD5-7BBC-4C96-A461-4717330F9221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GB" sz="2000" dirty="0"/>
            <a:t>Private Power Sector Entities</a:t>
          </a:r>
          <a:endParaRPr lang="en-SG" sz="2000" dirty="0"/>
        </a:p>
      </dgm:t>
    </dgm:pt>
    <dgm:pt modelId="{ED9EED2C-40BD-4D2A-8BA7-80F90EA9A6E0}" type="parTrans" cxnId="{6B93C500-F8C3-420A-B0ED-4221DE137A9D}">
      <dgm:prSet/>
      <dgm:spPr/>
      <dgm:t>
        <a:bodyPr/>
        <a:lstStyle/>
        <a:p>
          <a:endParaRPr lang="en-SG"/>
        </a:p>
      </dgm:t>
    </dgm:pt>
    <dgm:pt modelId="{5017CC27-9492-41C1-BD89-1B76A4120F96}" type="sibTrans" cxnId="{6B93C500-F8C3-420A-B0ED-4221DE137A9D}">
      <dgm:prSet/>
      <dgm:spPr/>
      <dgm:t>
        <a:bodyPr/>
        <a:lstStyle/>
        <a:p>
          <a:endParaRPr lang="en-SG"/>
        </a:p>
      </dgm:t>
    </dgm:pt>
    <dgm:pt modelId="{7C0A1E82-CE0B-4242-A87A-82BD1DE6DA1E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GB" sz="2000" dirty="0"/>
            <a:t>Public Power Sector Entities</a:t>
          </a:r>
          <a:endParaRPr lang="en-SG" sz="2000" dirty="0"/>
        </a:p>
      </dgm:t>
    </dgm:pt>
    <dgm:pt modelId="{7C3960E9-ADC0-4719-98FE-F4284B18F115}" type="parTrans" cxnId="{F025464D-4E61-4D53-874C-D03E55B39BC1}">
      <dgm:prSet/>
      <dgm:spPr/>
      <dgm:t>
        <a:bodyPr/>
        <a:lstStyle/>
        <a:p>
          <a:endParaRPr lang="en-SG"/>
        </a:p>
      </dgm:t>
    </dgm:pt>
    <dgm:pt modelId="{481E1625-30D2-44ED-8447-C839CC296AF3}" type="sibTrans" cxnId="{F025464D-4E61-4D53-874C-D03E55B39BC1}">
      <dgm:prSet/>
      <dgm:spPr/>
      <dgm:t>
        <a:bodyPr/>
        <a:lstStyle/>
        <a:p>
          <a:endParaRPr lang="en-SG"/>
        </a:p>
      </dgm:t>
    </dgm:pt>
    <dgm:pt modelId="{67F700F3-EA0A-43BA-8690-8F2521B17C34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GB" sz="1400" dirty="0"/>
            <a:t>Promote least cost power for future</a:t>
          </a:r>
          <a:endParaRPr lang="en-SG" sz="1400" dirty="0"/>
        </a:p>
      </dgm:t>
    </dgm:pt>
    <dgm:pt modelId="{3EAEC708-2C4E-4C7C-9D57-2A63BF2A4DC6}" type="parTrans" cxnId="{CCC42CB7-CB11-424D-A3DF-BEF27A86E9F4}">
      <dgm:prSet/>
      <dgm:spPr/>
      <dgm:t>
        <a:bodyPr/>
        <a:lstStyle/>
        <a:p>
          <a:endParaRPr lang="en-SG"/>
        </a:p>
      </dgm:t>
    </dgm:pt>
    <dgm:pt modelId="{3AD5EA4C-A3DB-49BA-908F-45A05092F5E7}" type="sibTrans" cxnId="{CCC42CB7-CB11-424D-A3DF-BEF27A86E9F4}">
      <dgm:prSet/>
      <dgm:spPr/>
      <dgm:t>
        <a:bodyPr/>
        <a:lstStyle/>
        <a:p>
          <a:endParaRPr lang="en-SG"/>
        </a:p>
      </dgm:t>
    </dgm:pt>
    <dgm:pt modelId="{F35C9FB7-1390-430A-B17F-E8CEA8FC29CC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SG" sz="1400" dirty="0"/>
            <a:t>Strengthening of NEPRA and SOEs</a:t>
          </a:r>
        </a:p>
      </dgm:t>
    </dgm:pt>
    <dgm:pt modelId="{8B5BCAAC-3B61-4F9F-81DE-90C34D63AF57}" type="parTrans" cxnId="{F6EF3AE7-891A-43DB-A064-B226B88AB73D}">
      <dgm:prSet/>
      <dgm:spPr/>
      <dgm:t>
        <a:bodyPr/>
        <a:lstStyle/>
        <a:p>
          <a:endParaRPr lang="en-SG"/>
        </a:p>
      </dgm:t>
    </dgm:pt>
    <dgm:pt modelId="{2CCB61BF-33BE-4AE9-A72C-90ED605B1BF6}" type="sibTrans" cxnId="{F6EF3AE7-891A-43DB-A064-B226B88AB73D}">
      <dgm:prSet/>
      <dgm:spPr/>
      <dgm:t>
        <a:bodyPr/>
        <a:lstStyle/>
        <a:p>
          <a:endParaRPr lang="en-SG"/>
        </a:p>
      </dgm:t>
    </dgm:pt>
    <dgm:pt modelId="{4F9D27F1-DEFF-4B71-9A67-9C8CF250D878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SG" sz="1400" dirty="0"/>
            <a:t>Establishment of efficient and competitive market</a:t>
          </a:r>
        </a:p>
      </dgm:t>
    </dgm:pt>
    <dgm:pt modelId="{3F984068-08DD-497C-ABD4-5C257AC71722}" type="parTrans" cxnId="{4EDC4E81-2458-4433-A5E6-CE2343556F67}">
      <dgm:prSet/>
      <dgm:spPr/>
      <dgm:t>
        <a:bodyPr/>
        <a:lstStyle/>
        <a:p>
          <a:endParaRPr lang="en-SG"/>
        </a:p>
      </dgm:t>
    </dgm:pt>
    <dgm:pt modelId="{6955A6E1-BEF5-4397-BF83-304C92DC257D}" type="sibTrans" cxnId="{4EDC4E81-2458-4433-A5E6-CE2343556F67}">
      <dgm:prSet/>
      <dgm:spPr/>
      <dgm:t>
        <a:bodyPr/>
        <a:lstStyle/>
        <a:p>
          <a:endParaRPr lang="en-SG"/>
        </a:p>
      </dgm:t>
    </dgm:pt>
    <dgm:pt modelId="{83D97C9B-AF82-46DE-AEBC-8BBBD15C7CCC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GB" sz="1400" dirty="0"/>
            <a:t>Enable private sector investment at minimum cost to consumers</a:t>
          </a:r>
          <a:endParaRPr lang="en-SG" sz="1400" dirty="0"/>
        </a:p>
      </dgm:t>
    </dgm:pt>
    <dgm:pt modelId="{3D668519-2D08-4669-BB8B-2D14C9B42BC2}" type="parTrans" cxnId="{47D55828-22EE-4BFE-963A-2C6727F3353A}">
      <dgm:prSet/>
      <dgm:spPr/>
      <dgm:t>
        <a:bodyPr/>
        <a:lstStyle/>
        <a:p>
          <a:endParaRPr lang="en-SG"/>
        </a:p>
      </dgm:t>
    </dgm:pt>
    <dgm:pt modelId="{8FF1CDA5-C054-47A2-91E5-D3A7B7BECA63}" type="sibTrans" cxnId="{47D55828-22EE-4BFE-963A-2C6727F3353A}">
      <dgm:prSet/>
      <dgm:spPr/>
      <dgm:t>
        <a:bodyPr/>
        <a:lstStyle/>
        <a:p>
          <a:endParaRPr lang="en-SG"/>
        </a:p>
      </dgm:t>
    </dgm:pt>
    <dgm:pt modelId="{23C041D1-AF79-4389-97CF-688742232B07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GB" sz="1400" dirty="0"/>
            <a:t>Enable private sector participation in Distribution</a:t>
          </a:r>
          <a:endParaRPr lang="en-SG" sz="1400" dirty="0"/>
        </a:p>
      </dgm:t>
    </dgm:pt>
    <dgm:pt modelId="{734D0185-6782-4121-B4D0-189AB60197C4}" type="parTrans" cxnId="{615DF6D2-12D3-4728-92FD-A1E77D8EB8B5}">
      <dgm:prSet/>
      <dgm:spPr/>
      <dgm:t>
        <a:bodyPr/>
        <a:lstStyle/>
        <a:p>
          <a:endParaRPr lang="en-SG"/>
        </a:p>
      </dgm:t>
    </dgm:pt>
    <dgm:pt modelId="{CDC23C91-AF8E-49E0-A133-E91FEF84BDE5}" type="sibTrans" cxnId="{615DF6D2-12D3-4728-92FD-A1E77D8EB8B5}">
      <dgm:prSet/>
      <dgm:spPr/>
      <dgm:t>
        <a:bodyPr/>
        <a:lstStyle/>
        <a:p>
          <a:endParaRPr lang="en-SG"/>
        </a:p>
      </dgm:t>
    </dgm:pt>
    <dgm:pt modelId="{C7214DC3-0073-42D4-BDD8-9BE4D69181C8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GB" sz="1400" dirty="0"/>
            <a:t>Improve governance and minimize losses</a:t>
          </a:r>
          <a:endParaRPr lang="en-SG" sz="1400" dirty="0"/>
        </a:p>
      </dgm:t>
    </dgm:pt>
    <dgm:pt modelId="{54F00BFC-B16D-4B7A-B126-C5665EAAE5B9}" type="parTrans" cxnId="{C1E69E3D-A8E4-4A5E-82D6-0602C2501837}">
      <dgm:prSet/>
      <dgm:spPr/>
      <dgm:t>
        <a:bodyPr/>
        <a:lstStyle/>
        <a:p>
          <a:endParaRPr lang="en-SG"/>
        </a:p>
      </dgm:t>
    </dgm:pt>
    <dgm:pt modelId="{CEC233BB-F403-4414-A77F-8D5B08F07616}" type="sibTrans" cxnId="{C1E69E3D-A8E4-4A5E-82D6-0602C2501837}">
      <dgm:prSet/>
      <dgm:spPr/>
      <dgm:t>
        <a:bodyPr/>
        <a:lstStyle/>
        <a:p>
          <a:endParaRPr lang="en-SG"/>
        </a:p>
      </dgm:t>
    </dgm:pt>
    <dgm:pt modelId="{BB634846-BB3A-49B2-A852-A44A46EC381C}" type="pres">
      <dgm:prSet presAssocID="{69C4F2AC-1415-4241-8FDF-9AA0BB35783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E0DD7E7-9EA0-457B-8707-F19001A0ED0C}" type="pres">
      <dgm:prSet presAssocID="{F3C994E2-7144-4674-B43D-857C1CCC41E1}" presName="vertOne" presStyleCnt="0"/>
      <dgm:spPr/>
    </dgm:pt>
    <dgm:pt modelId="{B1C1133F-1DCD-461A-8131-5AD451D7FA77}" type="pres">
      <dgm:prSet presAssocID="{F3C994E2-7144-4674-B43D-857C1CCC41E1}" presName="txOne" presStyleLbl="node0" presStyleIdx="0" presStyleCnt="1" custLinFactY="550" custLinFactNeighborX="-185" custLinFactNeighborY="100000">
        <dgm:presLayoutVars>
          <dgm:chPref val="3"/>
        </dgm:presLayoutVars>
      </dgm:prSet>
      <dgm:spPr/>
    </dgm:pt>
    <dgm:pt modelId="{FA70613C-DEA0-47FA-B9C0-DF3E4FC3DA92}" type="pres">
      <dgm:prSet presAssocID="{F3C994E2-7144-4674-B43D-857C1CCC41E1}" presName="parTransOne" presStyleCnt="0"/>
      <dgm:spPr/>
    </dgm:pt>
    <dgm:pt modelId="{E423293A-E399-4310-A54A-F9DBCBE4C2BE}" type="pres">
      <dgm:prSet presAssocID="{F3C994E2-7144-4674-B43D-857C1CCC41E1}" presName="horzOne" presStyleCnt="0"/>
      <dgm:spPr/>
    </dgm:pt>
    <dgm:pt modelId="{4FB3A6DC-5EB3-47CB-8567-5DB3056DD725}" type="pres">
      <dgm:prSet presAssocID="{9CF07EE7-C53B-4AEF-AD59-4E35FA7F3F6B}" presName="vertTwo" presStyleCnt="0"/>
      <dgm:spPr/>
    </dgm:pt>
    <dgm:pt modelId="{A368E832-0DDF-4BD5-817A-130CBA722A28}" type="pres">
      <dgm:prSet presAssocID="{9CF07EE7-C53B-4AEF-AD59-4E35FA7F3F6B}" presName="txTwo" presStyleLbl="node2" presStyleIdx="0" presStyleCnt="4">
        <dgm:presLayoutVars>
          <dgm:chPref val="3"/>
        </dgm:presLayoutVars>
      </dgm:prSet>
      <dgm:spPr/>
    </dgm:pt>
    <dgm:pt modelId="{EED1F874-5CD1-43E4-B03C-8FD010E0EAE9}" type="pres">
      <dgm:prSet presAssocID="{9CF07EE7-C53B-4AEF-AD59-4E35FA7F3F6B}" presName="parTransTwo" presStyleCnt="0"/>
      <dgm:spPr/>
    </dgm:pt>
    <dgm:pt modelId="{555BAFC8-7736-4554-A448-92EC83806198}" type="pres">
      <dgm:prSet presAssocID="{9CF07EE7-C53B-4AEF-AD59-4E35FA7F3F6B}" presName="horzTwo" presStyleCnt="0"/>
      <dgm:spPr/>
    </dgm:pt>
    <dgm:pt modelId="{E689DC6F-D00E-4454-8269-A77F8153C68D}" type="pres">
      <dgm:prSet presAssocID="{67F700F3-EA0A-43BA-8690-8F2521B17C34}" presName="vertThree" presStyleCnt="0"/>
      <dgm:spPr/>
    </dgm:pt>
    <dgm:pt modelId="{A94C006C-864E-4632-A9DF-F3D00929434E}" type="pres">
      <dgm:prSet presAssocID="{67F700F3-EA0A-43BA-8690-8F2521B17C34}" presName="txThree" presStyleLbl="node3" presStyleIdx="0" presStyleCnt="6">
        <dgm:presLayoutVars>
          <dgm:chPref val="3"/>
        </dgm:presLayoutVars>
      </dgm:prSet>
      <dgm:spPr/>
    </dgm:pt>
    <dgm:pt modelId="{8C7103BE-7FCB-4EB1-9913-906FF83695DA}" type="pres">
      <dgm:prSet presAssocID="{67F700F3-EA0A-43BA-8690-8F2521B17C34}" presName="horzThree" presStyleCnt="0"/>
      <dgm:spPr/>
    </dgm:pt>
    <dgm:pt modelId="{A7047BF3-1CF3-4F8A-BDC2-D0AFDC59F1A3}" type="pres">
      <dgm:prSet presAssocID="{ABD97A03-D387-4EB4-BA70-D3282B86627F}" presName="sibSpaceTwo" presStyleCnt="0"/>
      <dgm:spPr/>
    </dgm:pt>
    <dgm:pt modelId="{B085495C-D1A9-4C26-AC44-857EE6B23E50}" type="pres">
      <dgm:prSet presAssocID="{4F694D5F-7FB3-47A1-B76E-861D2769F326}" presName="vertTwo" presStyleCnt="0"/>
      <dgm:spPr/>
    </dgm:pt>
    <dgm:pt modelId="{4B42DE20-21A9-49BD-A74C-C91121C15CF8}" type="pres">
      <dgm:prSet presAssocID="{4F694D5F-7FB3-47A1-B76E-861D2769F326}" presName="txTwo" presStyleLbl="node2" presStyleIdx="1" presStyleCnt="4">
        <dgm:presLayoutVars>
          <dgm:chPref val="3"/>
        </dgm:presLayoutVars>
      </dgm:prSet>
      <dgm:spPr/>
    </dgm:pt>
    <dgm:pt modelId="{CD4E3306-82E7-4F10-84B2-F3F9C67120DA}" type="pres">
      <dgm:prSet presAssocID="{4F694D5F-7FB3-47A1-B76E-861D2769F326}" presName="parTransTwo" presStyleCnt="0"/>
      <dgm:spPr/>
    </dgm:pt>
    <dgm:pt modelId="{0DC43C91-6921-42FA-B610-3176378C96BF}" type="pres">
      <dgm:prSet presAssocID="{4F694D5F-7FB3-47A1-B76E-861D2769F326}" presName="horzTwo" presStyleCnt="0"/>
      <dgm:spPr/>
    </dgm:pt>
    <dgm:pt modelId="{9DDC4858-5F2F-4CD1-8EAA-7CAB9E04168D}" type="pres">
      <dgm:prSet presAssocID="{F35C9FB7-1390-430A-B17F-E8CEA8FC29CC}" presName="vertThree" presStyleCnt="0"/>
      <dgm:spPr/>
    </dgm:pt>
    <dgm:pt modelId="{C25601FD-D638-4370-A4C6-E23B8E505A3D}" type="pres">
      <dgm:prSet presAssocID="{F35C9FB7-1390-430A-B17F-E8CEA8FC29CC}" presName="txThree" presStyleLbl="node3" presStyleIdx="1" presStyleCnt="6">
        <dgm:presLayoutVars>
          <dgm:chPref val="3"/>
        </dgm:presLayoutVars>
      </dgm:prSet>
      <dgm:spPr/>
    </dgm:pt>
    <dgm:pt modelId="{6459A6EC-BCE3-4D16-9CE8-F77897C5235E}" type="pres">
      <dgm:prSet presAssocID="{F35C9FB7-1390-430A-B17F-E8CEA8FC29CC}" presName="horzThree" presStyleCnt="0"/>
      <dgm:spPr/>
    </dgm:pt>
    <dgm:pt modelId="{2C311F9A-12B2-462C-B46C-606EEADF7996}" type="pres">
      <dgm:prSet presAssocID="{2CCB61BF-33BE-4AE9-A72C-90ED605B1BF6}" presName="sibSpaceThree" presStyleCnt="0"/>
      <dgm:spPr/>
    </dgm:pt>
    <dgm:pt modelId="{5DB8D9C7-797D-485B-84BA-EF0F75DB2737}" type="pres">
      <dgm:prSet presAssocID="{4F9D27F1-DEFF-4B71-9A67-9C8CF250D878}" presName="vertThree" presStyleCnt="0"/>
      <dgm:spPr/>
    </dgm:pt>
    <dgm:pt modelId="{30B3D7A2-2996-48F8-AAAB-8086A8CCE4B6}" type="pres">
      <dgm:prSet presAssocID="{4F9D27F1-DEFF-4B71-9A67-9C8CF250D878}" presName="txThree" presStyleLbl="node3" presStyleIdx="2" presStyleCnt="6">
        <dgm:presLayoutVars>
          <dgm:chPref val="3"/>
        </dgm:presLayoutVars>
      </dgm:prSet>
      <dgm:spPr/>
    </dgm:pt>
    <dgm:pt modelId="{BB442BE2-E7F1-4350-B09A-058834315940}" type="pres">
      <dgm:prSet presAssocID="{4F9D27F1-DEFF-4B71-9A67-9C8CF250D878}" presName="horzThree" presStyleCnt="0"/>
      <dgm:spPr/>
    </dgm:pt>
    <dgm:pt modelId="{CD794870-97A2-439B-9F39-E246FEF404B5}" type="pres">
      <dgm:prSet presAssocID="{496CD2C5-A0EF-4FF1-BFD7-957A3B16B888}" presName="sibSpaceTwo" presStyleCnt="0"/>
      <dgm:spPr/>
    </dgm:pt>
    <dgm:pt modelId="{CA879856-B059-47A1-BC50-8C11A8456209}" type="pres">
      <dgm:prSet presAssocID="{DDF82AD5-7BBC-4C96-A461-4717330F9221}" presName="vertTwo" presStyleCnt="0"/>
      <dgm:spPr/>
    </dgm:pt>
    <dgm:pt modelId="{5F2CDF51-ABAA-4517-94EB-0129AF8BA32C}" type="pres">
      <dgm:prSet presAssocID="{DDF82AD5-7BBC-4C96-A461-4717330F9221}" presName="txTwo" presStyleLbl="node2" presStyleIdx="2" presStyleCnt="4">
        <dgm:presLayoutVars>
          <dgm:chPref val="3"/>
        </dgm:presLayoutVars>
      </dgm:prSet>
      <dgm:spPr/>
    </dgm:pt>
    <dgm:pt modelId="{AFD38DFA-A09B-4B54-9482-467544C12040}" type="pres">
      <dgm:prSet presAssocID="{DDF82AD5-7BBC-4C96-A461-4717330F9221}" presName="parTransTwo" presStyleCnt="0"/>
      <dgm:spPr/>
    </dgm:pt>
    <dgm:pt modelId="{38FAD5D7-3E0D-424F-A68C-CDD4BC88C87C}" type="pres">
      <dgm:prSet presAssocID="{DDF82AD5-7BBC-4C96-A461-4717330F9221}" presName="horzTwo" presStyleCnt="0"/>
      <dgm:spPr/>
    </dgm:pt>
    <dgm:pt modelId="{C3DAB5E1-FF2E-46D0-A24F-78150E2C6227}" type="pres">
      <dgm:prSet presAssocID="{83D97C9B-AF82-46DE-AEBC-8BBBD15C7CCC}" presName="vertThree" presStyleCnt="0"/>
      <dgm:spPr/>
    </dgm:pt>
    <dgm:pt modelId="{F0B7FA25-E24A-436F-B3AB-3CA32786DC9B}" type="pres">
      <dgm:prSet presAssocID="{83D97C9B-AF82-46DE-AEBC-8BBBD15C7CCC}" presName="txThree" presStyleLbl="node3" presStyleIdx="3" presStyleCnt="6">
        <dgm:presLayoutVars>
          <dgm:chPref val="3"/>
        </dgm:presLayoutVars>
      </dgm:prSet>
      <dgm:spPr/>
    </dgm:pt>
    <dgm:pt modelId="{DFE7F11F-7B9C-429A-9E3A-2B72D6546DD3}" type="pres">
      <dgm:prSet presAssocID="{83D97C9B-AF82-46DE-AEBC-8BBBD15C7CCC}" presName="horzThree" presStyleCnt="0"/>
      <dgm:spPr/>
    </dgm:pt>
    <dgm:pt modelId="{5B6942C7-A980-4F4E-8CE3-8BD7B82B1094}" type="pres">
      <dgm:prSet presAssocID="{8FF1CDA5-C054-47A2-91E5-D3A7B7BECA63}" presName="sibSpaceThree" presStyleCnt="0"/>
      <dgm:spPr/>
    </dgm:pt>
    <dgm:pt modelId="{AE376870-1843-4DF1-B8AB-6AB5CC4F9BCC}" type="pres">
      <dgm:prSet presAssocID="{23C041D1-AF79-4389-97CF-688742232B07}" presName="vertThree" presStyleCnt="0"/>
      <dgm:spPr/>
    </dgm:pt>
    <dgm:pt modelId="{0A8AEE4F-4CD2-4F47-90F4-5AD7AEC9ABAF}" type="pres">
      <dgm:prSet presAssocID="{23C041D1-AF79-4389-97CF-688742232B07}" presName="txThree" presStyleLbl="node3" presStyleIdx="4" presStyleCnt="6">
        <dgm:presLayoutVars>
          <dgm:chPref val="3"/>
        </dgm:presLayoutVars>
      </dgm:prSet>
      <dgm:spPr/>
    </dgm:pt>
    <dgm:pt modelId="{8AB9380A-0A81-49C5-A630-53E68E9EE349}" type="pres">
      <dgm:prSet presAssocID="{23C041D1-AF79-4389-97CF-688742232B07}" presName="horzThree" presStyleCnt="0"/>
      <dgm:spPr/>
    </dgm:pt>
    <dgm:pt modelId="{87E7741A-42EB-42EC-A776-0A3E2BD708B4}" type="pres">
      <dgm:prSet presAssocID="{5017CC27-9492-41C1-BD89-1B76A4120F96}" presName="sibSpaceTwo" presStyleCnt="0"/>
      <dgm:spPr/>
    </dgm:pt>
    <dgm:pt modelId="{EE45A47E-D5B1-42BA-9059-26C22CFBC106}" type="pres">
      <dgm:prSet presAssocID="{7C0A1E82-CE0B-4242-A87A-82BD1DE6DA1E}" presName="vertTwo" presStyleCnt="0"/>
      <dgm:spPr/>
    </dgm:pt>
    <dgm:pt modelId="{3615557F-0340-4BEF-92FF-91665AC1A439}" type="pres">
      <dgm:prSet presAssocID="{7C0A1E82-CE0B-4242-A87A-82BD1DE6DA1E}" presName="txTwo" presStyleLbl="node2" presStyleIdx="3" presStyleCnt="4">
        <dgm:presLayoutVars>
          <dgm:chPref val="3"/>
        </dgm:presLayoutVars>
      </dgm:prSet>
      <dgm:spPr/>
    </dgm:pt>
    <dgm:pt modelId="{461919CB-7E41-44E6-A75E-EF06285DC448}" type="pres">
      <dgm:prSet presAssocID="{7C0A1E82-CE0B-4242-A87A-82BD1DE6DA1E}" presName="parTransTwo" presStyleCnt="0"/>
      <dgm:spPr/>
    </dgm:pt>
    <dgm:pt modelId="{A4077B5C-97A9-4D37-9185-BEA618BAC790}" type="pres">
      <dgm:prSet presAssocID="{7C0A1E82-CE0B-4242-A87A-82BD1DE6DA1E}" presName="horzTwo" presStyleCnt="0"/>
      <dgm:spPr/>
    </dgm:pt>
    <dgm:pt modelId="{7BFB3019-31D0-4AB6-9297-ABA233F2FBAB}" type="pres">
      <dgm:prSet presAssocID="{C7214DC3-0073-42D4-BDD8-9BE4D69181C8}" presName="vertThree" presStyleCnt="0"/>
      <dgm:spPr/>
    </dgm:pt>
    <dgm:pt modelId="{86619B90-4AFB-4152-8E55-282A5B2BC4F3}" type="pres">
      <dgm:prSet presAssocID="{C7214DC3-0073-42D4-BDD8-9BE4D69181C8}" presName="txThree" presStyleLbl="node3" presStyleIdx="5" presStyleCnt="6">
        <dgm:presLayoutVars>
          <dgm:chPref val="3"/>
        </dgm:presLayoutVars>
      </dgm:prSet>
      <dgm:spPr/>
    </dgm:pt>
    <dgm:pt modelId="{8C2FED31-4531-476A-BA9F-9C2823A5F065}" type="pres">
      <dgm:prSet presAssocID="{C7214DC3-0073-42D4-BDD8-9BE4D69181C8}" presName="horzThree" presStyleCnt="0"/>
      <dgm:spPr/>
    </dgm:pt>
  </dgm:ptLst>
  <dgm:cxnLst>
    <dgm:cxn modelId="{6B93C500-F8C3-420A-B0ED-4221DE137A9D}" srcId="{F3C994E2-7144-4674-B43D-857C1CCC41E1}" destId="{DDF82AD5-7BBC-4C96-A461-4717330F9221}" srcOrd="2" destOrd="0" parTransId="{ED9EED2C-40BD-4D2A-8BA7-80F90EA9A6E0}" sibTransId="{5017CC27-9492-41C1-BD89-1B76A4120F96}"/>
    <dgm:cxn modelId="{C23F8412-41BA-4A28-A471-E0D79EB3D669}" type="presOf" srcId="{F35C9FB7-1390-430A-B17F-E8CEA8FC29CC}" destId="{C25601FD-D638-4370-A4C6-E23B8E505A3D}" srcOrd="0" destOrd="0" presId="urn:microsoft.com/office/officeart/2005/8/layout/architecture"/>
    <dgm:cxn modelId="{47D55828-22EE-4BFE-963A-2C6727F3353A}" srcId="{DDF82AD5-7BBC-4C96-A461-4717330F9221}" destId="{83D97C9B-AF82-46DE-AEBC-8BBBD15C7CCC}" srcOrd="0" destOrd="0" parTransId="{3D668519-2D08-4669-BB8B-2D14C9B42BC2}" sibTransId="{8FF1CDA5-C054-47A2-91E5-D3A7B7BECA63}"/>
    <dgm:cxn modelId="{53343C2B-CA7B-4454-B761-88A5D6CF2BE0}" type="presOf" srcId="{9CF07EE7-C53B-4AEF-AD59-4E35FA7F3F6B}" destId="{A368E832-0DDF-4BD5-817A-130CBA722A28}" srcOrd="0" destOrd="0" presId="urn:microsoft.com/office/officeart/2005/8/layout/architecture"/>
    <dgm:cxn modelId="{60D78F3A-9FE2-4B5F-A67D-551E05167015}" srcId="{F3C994E2-7144-4674-B43D-857C1CCC41E1}" destId="{4F694D5F-7FB3-47A1-B76E-861D2769F326}" srcOrd="1" destOrd="0" parTransId="{B22021A6-C4A6-4BC5-9B23-31E9F9ECC762}" sibTransId="{496CD2C5-A0EF-4FF1-BFD7-957A3B16B888}"/>
    <dgm:cxn modelId="{C1E69E3D-A8E4-4A5E-82D6-0602C2501837}" srcId="{7C0A1E82-CE0B-4242-A87A-82BD1DE6DA1E}" destId="{C7214DC3-0073-42D4-BDD8-9BE4D69181C8}" srcOrd="0" destOrd="0" parTransId="{54F00BFC-B16D-4B7A-B126-C5665EAAE5B9}" sibTransId="{CEC233BB-F403-4414-A77F-8D5B08F07616}"/>
    <dgm:cxn modelId="{8996F73D-C11B-4BA9-8216-56ECC6730260}" type="presOf" srcId="{4F9D27F1-DEFF-4B71-9A67-9C8CF250D878}" destId="{30B3D7A2-2996-48F8-AAAB-8086A8CCE4B6}" srcOrd="0" destOrd="0" presId="urn:microsoft.com/office/officeart/2005/8/layout/architecture"/>
    <dgm:cxn modelId="{CED71743-1355-4ADB-8BAF-F45CD404D759}" srcId="{F3C994E2-7144-4674-B43D-857C1CCC41E1}" destId="{9CF07EE7-C53B-4AEF-AD59-4E35FA7F3F6B}" srcOrd="0" destOrd="0" parTransId="{CE04C9D0-CB98-499A-B5A7-901390425F53}" sibTransId="{ABD97A03-D387-4EB4-BA70-D3282B86627F}"/>
    <dgm:cxn modelId="{D4325C6A-F09A-433B-8743-DFE7C0884495}" type="presOf" srcId="{F3C994E2-7144-4674-B43D-857C1CCC41E1}" destId="{B1C1133F-1DCD-461A-8131-5AD451D7FA77}" srcOrd="0" destOrd="0" presId="urn:microsoft.com/office/officeart/2005/8/layout/architecture"/>
    <dgm:cxn modelId="{F025464D-4E61-4D53-874C-D03E55B39BC1}" srcId="{F3C994E2-7144-4674-B43D-857C1CCC41E1}" destId="{7C0A1E82-CE0B-4242-A87A-82BD1DE6DA1E}" srcOrd="3" destOrd="0" parTransId="{7C3960E9-ADC0-4719-98FE-F4284B18F115}" sibTransId="{481E1625-30D2-44ED-8447-C839CC296AF3}"/>
    <dgm:cxn modelId="{10DDC673-D8E4-4E86-A576-087B77F03B32}" type="presOf" srcId="{67F700F3-EA0A-43BA-8690-8F2521B17C34}" destId="{A94C006C-864E-4632-A9DF-F3D00929434E}" srcOrd="0" destOrd="0" presId="urn:microsoft.com/office/officeart/2005/8/layout/architecture"/>
    <dgm:cxn modelId="{4EDC4E81-2458-4433-A5E6-CE2343556F67}" srcId="{4F694D5F-7FB3-47A1-B76E-861D2769F326}" destId="{4F9D27F1-DEFF-4B71-9A67-9C8CF250D878}" srcOrd="1" destOrd="0" parTransId="{3F984068-08DD-497C-ABD4-5C257AC71722}" sibTransId="{6955A6E1-BEF5-4397-BF83-304C92DC257D}"/>
    <dgm:cxn modelId="{1DE50598-0B90-4640-A5F5-1C9A98F6C8EB}" type="presOf" srcId="{DDF82AD5-7BBC-4C96-A461-4717330F9221}" destId="{5F2CDF51-ABAA-4517-94EB-0129AF8BA32C}" srcOrd="0" destOrd="0" presId="urn:microsoft.com/office/officeart/2005/8/layout/architecture"/>
    <dgm:cxn modelId="{F3A21C9E-0524-429C-A654-34AD8BC8BE91}" type="presOf" srcId="{7C0A1E82-CE0B-4242-A87A-82BD1DE6DA1E}" destId="{3615557F-0340-4BEF-92FF-91665AC1A439}" srcOrd="0" destOrd="0" presId="urn:microsoft.com/office/officeart/2005/8/layout/architecture"/>
    <dgm:cxn modelId="{04218BA3-888E-4E2F-9D68-24E2C1F1FFD4}" type="presOf" srcId="{69C4F2AC-1415-4241-8FDF-9AA0BB35783B}" destId="{BB634846-BB3A-49B2-A852-A44A46EC381C}" srcOrd="0" destOrd="0" presId="urn:microsoft.com/office/officeart/2005/8/layout/architecture"/>
    <dgm:cxn modelId="{67334DA5-0F96-4869-8670-83E0E279ADD0}" type="presOf" srcId="{C7214DC3-0073-42D4-BDD8-9BE4D69181C8}" destId="{86619B90-4AFB-4152-8E55-282A5B2BC4F3}" srcOrd="0" destOrd="0" presId="urn:microsoft.com/office/officeart/2005/8/layout/architecture"/>
    <dgm:cxn modelId="{159A06A7-0704-44EB-91CA-3E7257257A4E}" type="presOf" srcId="{23C041D1-AF79-4389-97CF-688742232B07}" destId="{0A8AEE4F-4CD2-4F47-90F4-5AD7AEC9ABAF}" srcOrd="0" destOrd="0" presId="urn:microsoft.com/office/officeart/2005/8/layout/architecture"/>
    <dgm:cxn modelId="{C8D904B4-DD48-4016-B762-200FD6F63F4C}" type="presOf" srcId="{4F694D5F-7FB3-47A1-B76E-861D2769F326}" destId="{4B42DE20-21A9-49BD-A74C-C91121C15CF8}" srcOrd="0" destOrd="0" presId="urn:microsoft.com/office/officeart/2005/8/layout/architecture"/>
    <dgm:cxn modelId="{CCC42CB7-CB11-424D-A3DF-BEF27A86E9F4}" srcId="{9CF07EE7-C53B-4AEF-AD59-4E35FA7F3F6B}" destId="{67F700F3-EA0A-43BA-8690-8F2521B17C34}" srcOrd="0" destOrd="0" parTransId="{3EAEC708-2C4E-4C7C-9D57-2A63BF2A4DC6}" sibTransId="{3AD5EA4C-A3DB-49BA-908F-45A05092F5E7}"/>
    <dgm:cxn modelId="{7D8B9FBB-3F6A-4B45-99C4-6C7DCF99E12E}" type="presOf" srcId="{83D97C9B-AF82-46DE-AEBC-8BBBD15C7CCC}" destId="{F0B7FA25-E24A-436F-B3AB-3CA32786DC9B}" srcOrd="0" destOrd="0" presId="urn:microsoft.com/office/officeart/2005/8/layout/architecture"/>
    <dgm:cxn modelId="{615DF6D2-12D3-4728-92FD-A1E77D8EB8B5}" srcId="{DDF82AD5-7BBC-4C96-A461-4717330F9221}" destId="{23C041D1-AF79-4389-97CF-688742232B07}" srcOrd="1" destOrd="0" parTransId="{734D0185-6782-4121-B4D0-189AB60197C4}" sibTransId="{CDC23C91-AF8E-49E0-A133-E91FEF84BDE5}"/>
    <dgm:cxn modelId="{F6EF3AE7-891A-43DB-A064-B226B88AB73D}" srcId="{4F694D5F-7FB3-47A1-B76E-861D2769F326}" destId="{F35C9FB7-1390-430A-B17F-E8CEA8FC29CC}" srcOrd="0" destOrd="0" parTransId="{8B5BCAAC-3B61-4F9F-81DE-90C34D63AF57}" sibTransId="{2CCB61BF-33BE-4AE9-A72C-90ED605B1BF6}"/>
    <dgm:cxn modelId="{1A066BF4-5150-4942-87A9-90D58ABEAA57}" srcId="{69C4F2AC-1415-4241-8FDF-9AA0BB35783B}" destId="{F3C994E2-7144-4674-B43D-857C1CCC41E1}" srcOrd="0" destOrd="0" parTransId="{10E6E41E-4A7C-414A-8388-0A890BF10D1A}" sibTransId="{76D7D9C2-BDB1-4E29-84A1-D2D4B7A5BBCF}"/>
    <dgm:cxn modelId="{A136DF97-D108-4C33-97E8-6513AFA3AD94}" type="presParOf" srcId="{BB634846-BB3A-49B2-A852-A44A46EC381C}" destId="{CE0DD7E7-9EA0-457B-8707-F19001A0ED0C}" srcOrd="0" destOrd="0" presId="urn:microsoft.com/office/officeart/2005/8/layout/architecture"/>
    <dgm:cxn modelId="{0BFE141F-3AED-4BCE-A572-F3189B885499}" type="presParOf" srcId="{CE0DD7E7-9EA0-457B-8707-F19001A0ED0C}" destId="{B1C1133F-1DCD-461A-8131-5AD451D7FA77}" srcOrd="0" destOrd="0" presId="urn:microsoft.com/office/officeart/2005/8/layout/architecture"/>
    <dgm:cxn modelId="{94FA8F13-6C5C-4425-B4C8-35C33CB857DE}" type="presParOf" srcId="{CE0DD7E7-9EA0-457B-8707-F19001A0ED0C}" destId="{FA70613C-DEA0-47FA-B9C0-DF3E4FC3DA92}" srcOrd="1" destOrd="0" presId="urn:microsoft.com/office/officeart/2005/8/layout/architecture"/>
    <dgm:cxn modelId="{EB834522-5E17-414A-B939-F97107C77D82}" type="presParOf" srcId="{CE0DD7E7-9EA0-457B-8707-F19001A0ED0C}" destId="{E423293A-E399-4310-A54A-F9DBCBE4C2BE}" srcOrd="2" destOrd="0" presId="urn:microsoft.com/office/officeart/2005/8/layout/architecture"/>
    <dgm:cxn modelId="{F6297040-C560-4C13-BBCF-FE5C8E1EA4AA}" type="presParOf" srcId="{E423293A-E399-4310-A54A-F9DBCBE4C2BE}" destId="{4FB3A6DC-5EB3-47CB-8567-5DB3056DD725}" srcOrd="0" destOrd="0" presId="urn:microsoft.com/office/officeart/2005/8/layout/architecture"/>
    <dgm:cxn modelId="{D7FCEF5C-7F8D-4634-9B37-A8EBAB0CFAE9}" type="presParOf" srcId="{4FB3A6DC-5EB3-47CB-8567-5DB3056DD725}" destId="{A368E832-0DDF-4BD5-817A-130CBA722A28}" srcOrd="0" destOrd="0" presId="urn:microsoft.com/office/officeart/2005/8/layout/architecture"/>
    <dgm:cxn modelId="{83FFF27E-0BDA-4654-90AC-35C5B372C4CB}" type="presParOf" srcId="{4FB3A6DC-5EB3-47CB-8567-5DB3056DD725}" destId="{EED1F874-5CD1-43E4-B03C-8FD010E0EAE9}" srcOrd="1" destOrd="0" presId="urn:microsoft.com/office/officeart/2005/8/layout/architecture"/>
    <dgm:cxn modelId="{234A5BF0-78A5-42AF-BAE8-4DAEBABB83C4}" type="presParOf" srcId="{4FB3A6DC-5EB3-47CB-8567-5DB3056DD725}" destId="{555BAFC8-7736-4554-A448-92EC83806198}" srcOrd="2" destOrd="0" presId="urn:microsoft.com/office/officeart/2005/8/layout/architecture"/>
    <dgm:cxn modelId="{F9691D74-A966-4056-A509-337B6591C6D0}" type="presParOf" srcId="{555BAFC8-7736-4554-A448-92EC83806198}" destId="{E689DC6F-D00E-4454-8269-A77F8153C68D}" srcOrd="0" destOrd="0" presId="urn:microsoft.com/office/officeart/2005/8/layout/architecture"/>
    <dgm:cxn modelId="{4A83552E-9EF0-4197-AC54-C50F96A787B3}" type="presParOf" srcId="{E689DC6F-D00E-4454-8269-A77F8153C68D}" destId="{A94C006C-864E-4632-A9DF-F3D00929434E}" srcOrd="0" destOrd="0" presId="urn:microsoft.com/office/officeart/2005/8/layout/architecture"/>
    <dgm:cxn modelId="{2601BFAA-E1E9-4C5E-9916-6479A48ED4B2}" type="presParOf" srcId="{E689DC6F-D00E-4454-8269-A77F8153C68D}" destId="{8C7103BE-7FCB-4EB1-9913-906FF83695DA}" srcOrd="1" destOrd="0" presId="urn:microsoft.com/office/officeart/2005/8/layout/architecture"/>
    <dgm:cxn modelId="{B2D8D00E-F3B1-482C-9EC0-C2B31628FD8B}" type="presParOf" srcId="{E423293A-E399-4310-A54A-F9DBCBE4C2BE}" destId="{A7047BF3-1CF3-4F8A-BDC2-D0AFDC59F1A3}" srcOrd="1" destOrd="0" presId="urn:microsoft.com/office/officeart/2005/8/layout/architecture"/>
    <dgm:cxn modelId="{1A96B86E-E77D-4B68-951C-0642F010AD49}" type="presParOf" srcId="{E423293A-E399-4310-A54A-F9DBCBE4C2BE}" destId="{B085495C-D1A9-4C26-AC44-857EE6B23E50}" srcOrd="2" destOrd="0" presId="urn:microsoft.com/office/officeart/2005/8/layout/architecture"/>
    <dgm:cxn modelId="{09314699-709D-4082-A949-9A77F1ACB282}" type="presParOf" srcId="{B085495C-D1A9-4C26-AC44-857EE6B23E50}" destId="{4B42DE20-21A9-49BD-A74C-C91121C15CF8}" srcOrd="0" destOrd="0" presId="urn:microsoft.com/office/officeart/2005/8/layout/architecture"/>
    <dgm:cxn modelId="{6A687CCE-29E8-4352-B45E-6F830748424E}" type="presParOf" srcId="{B085495C-D1A9-4C26-AC44-857EE6B23E50}" destId="{CD4E3306-82E7-4F10-84B2-F3F9C67120DA}" srcOrd="1" destOrd="0" presId="urn:microsoft.com/office/officeart/2005/8/layout/architecture"/>
    <dgm:cxn modelId="{FA270E5B-2FB6-44F9-8683-9C97E1ADDC16}" type="presParOf" srcId="{B085495C-D1A9-4C26-AC44-857EE6B23E50}" destId="{0DC43C91-6921-42FA-B610-3176378C96BF}" srcOrd="2" destOrd="0" presId="urn:microsoft.com/office/officeart/2005/8/layout/architecture"/>
    <dgm:cxn modelId="{562EF2F5-D611-450D-BF2E-E0048D8C2FB0}" type="presParOf" srcId="{0DC43C91-6921-42FA-B610-3176378C96BF}" destId="{9DDC4858-5F2F-4CD1-8EAA-7CAB9E04168D}" srcOrd="0" destOrd="0" presId="urn:microsoft.com/office/officeart/2005/8/layout/architecture"/>
    <dgm:cxn modelId="{86C27CE2-FBBB-4B2C-9878-1789CC13FEB1}" type="presParOf" srcId="{9DDC4858-5F2F-4CD1-8EAA-7CAB9E04168D}" destId="{C25601FD-D638-4370-A4C6-E23B8E505A3D}" srcOrd="0" destOrd="0" presId="urn:microsoft.com/office/officeart/2005/8/layout/architecture"/>
    <dgm:cxn modelId="{7F9F6C4C-9692-4B84-8C15-A1F517EEFB06}" type="presParOf" srcId="{9DDC4858-5F2F-4CD1-8EAA-7CAB9E04168D}" destId="{6459A6EC-BCE3-4D16-9CE8-F77897C5235E}" srcOrd="1" destOrd="0" presId="urn:microsoft.com/office/officeart/2005/8/layout/architecture"/>
    <dgm:cxn modelId="{8C85E465-3869-428D-A03E-2D65F299652D}" type="presParOf" srcId="{0DC43C91-6921-42FA-B610-3176378C96BF}" destId="{2C311F9A-12B2-462C-B46C-606EEADF7996}" srcOrd="1" destOrd="0" presId="urn:microsoft.com/office/officeart/2005/8/layout/architecture"/>
    <dgm:cxn modelId="{348836D4-EE36-4274-ACAA-7AC10F62C2B2}" type="presParOf" srcId="{0DC43C91-6921-42FA-B610-3176378C96BF}" destId="{5DB8D9C7-797D-485B-84BA-EF0F75DB2737}" srcOrd="2" destOrd="0" presId="urn:microsoft.com/office/officeart/2005/8/layout/architecture"/>
    <dgm:cxn modelId="{239D09D4-2606-4443-BAA7-5332EE28C891}" type="presParOf" srcId="{5DB8D9C7-797D-485B-84BA-EF0F75DB2737}" destId="{30B3D7A2-2996-48F8-AAAB-8086A8CCE4B6}" srcOrd="0" destOrd="0" presId="urn:microsoft.com/office/officeart/2005/8/layout/architecture"/>
    <dgm:cxn modelId="{A08C0C65-2F7D-41F6-8F40-F72D01DF4679}" type="presParOf" srcId="{5DB8D9C7-797D-485B-84BA-EF0F75DB2737}" destId="{BB442BE2-E7F1-4350-B09A-058834315940}" srcOrd="1" destOrd="0" presId="urn:microsoft.com/office/officeart/2005/8/layout/architecture"/>
    <dgm:cxn modelId="{DE76E866-BA6B-4428-BE17-CCD21B1737F7}" type="presParOf" srcId="{E423293A-E399-4310-A54A-F9DBCBE4C2BE}" destId="{CD794870-97A2-439B-9F39-E246FEF404B5}" srcOrd="3" destOrd="0" presId="urn:microsoft.com/office/officeart/2005/8/layout/architecture"/>
    <dgm:cxn modelId="{14D82D83-89F0-471B-9F7E-0A1EF1A2DB4D}" type="presParOf" srcId="{E423293A-E399-4310-A54A-F9DBCBE4C2BE}" destId="{CA879856-B059-47A1-BC50-8C11A8456209}" srcOrd="4" destOrd="0" presId="urn:microsoft.com/office/officeart/2005/8/layout/architecture"/>
    <dgm:cxn modelId="{D7683A39-5F7B-41AF-B83D-9FA78267DE9F}" type="presParOf" srcId="{CA879856-B059-47A1-BC50-8C11A8456209}" destId="{5F2CDF51-ABAA-4517-94EB-0129AF8BA32C}" srcOrd="0" destOrd="0" presId="urn:microsoft.com/office/officeart/2005/8/layout/architecture"/>
    <dgm:cxn modelId="{9493880E-929B-48C2-8526-3E2B2D868957}" type="presParOf" srcId="{CA879856-B059-47A1-BC50-8C11A8456209}" destId="{AFD38DFA-A09B-4B54-9482-467544C12040}" srcOrd="1" destOrd="0" presId="urn:microsoft.com/office/officeart/2005/8/layout/architecture"/>
    <dgm:cxn modelId="{EC245C32-CA02-45BC-BDEB-486C46889388}" type="presParOf" srcId="{CA879856-B059-47A1-BC50-8C11A8456209}" destId="{38FAD5D7-3E0D-424F-A68C-CDD4BC88C87C}" srcOrd="2" destOrd="0" presId="urn:microsoft.com/office/officeart/2005/8/layout/architecture"/>
    <dgm:cxn modelId="{799A232F-F3C4-4F69-80CC-33C7FC5751BA}" type="presParOf" srcId="{38FAD5D7-3E0D-424F-A68C-CDD4BC88C87C}" destId="{C3DAB5E1-FF2E-46D0-A24F-78150E2C6227}" srcOrd="0" destOrd="0" presId="urn:microsoft.com/office/officeart/2005/8/layout/architecture"/>
    <dgm:cxn modelId="{5E4DCE0A-D21E-4CF3-AED2-89789EA2D56B}" type="presParOf" srcId="{C3DAB5E1-FF2E-46D0-A24F-78150E2C6227}" destId="{F0B7FA25-E24A-436F-B3AB-3CA32786DC9B}" srcOrd="0" destOrd="0" presId="urn:microsoft.com/office/officeart/2005/8/layout/architecture"/>
    <dgm:cxn modelId="{00FF1314-5E27-4715-9E75-8F26910B0A82}" type="presParOf" srcId="{C3DAB5E1-FF2E-46D0-A24F-78150E2C6227}" destId="{DFE7F11F-7B9C-429A-9E3A-2B72D6546DD3}" srcOrd="1" destOrd="0" presId="urn:microsoft.com/office/officeart/2005/8/layout/architecture"/>
    <dgm:cxn modelId="{0D1D66B2-F772-43CF-AA45-CA146F2DAC48}" type="presParOf" srcId="{38FAD5D7-3E0D-424F-A68C-CDD4BC88C87C}" destId="{5B6942C7-A980-4F4E-8CE3-8BD7B82B1094}" srcOrd="1" destOrd="0" presId="urn:microsoft.com/office/officeart/2005/8/layout/architecture"/>
    <dgm:cxn modelId="{CEEB8214-CCA6-40F3-BC9F-387FC8F93F2D}" type="presParOf" srcId="{38FAD5D7-3E0D-424F-A68C-CDD4BC88C87C}" destId="{AE376870-1843-4DF1-B8AB-6AB5CC4F9BCC}" srcOrd="2" destOrd="0" presId="urn:microsoft.com/office/officeart/2005/8/layout/architecture"/>
    <dgm:cxn modelId="{CE99E3CA-1182-4C90-B1E4-CA30E4346F55}" type="presParOf" srcId="{AE376870-1843-4DF1-B8AB-6AB5CC4F9BCC}" destId="{0A8AEE4F-4CD2-4F47-90F4-5AD7AEC9ABAF}" srcOrd="0" destOrd="0" presId="urn:microsoft.com/office/officeart/2005/8/layout/architecture"/>
    <dgm:cxn modelId="{F3EF73EB-0840-498D-AB79-771DE7BBF3FC}" type="presParOf" srcId="{AE376870-1843-4DF1-B8AB-6AB5CC4F9BCC}" destId="{8AB9380A-0A81-49C5-A630-53E68E9EE349}" srcOrd="1" destOrd="0" presId="urn:microsoft.com/office/officeart/2005/8/layout/architecture"/>
    <dgm:cxn modelId="{5CE5AA08-7CCA-49DD-9F41-6C0E3C22FE6C}" type="presParOf" srcId="{E423293A-E399-4310-A54A-F9DBCBE4C2BE}" destId="{87E7741A-42EB-42EC-A776-0A3E2BD708B4}" srcOrd="5" destOrd="0" presId="urn:microsoft.com/office/officeart/2005/8/layout/architecture"/>
    <dgm:cxn modelId="{B0149D50-C339-4924-8649-470C3B6CEFB2}" type="presParOf" srcId="{E423293A-E399-4310-A54A-F9DBCBE4C2BE}" destId="{EE45A47E-D5B1-42BA-9059-26C22CFBC106}" srcOrd="6" destOrd="0" presId="urn:microsoft.com/office/officeart/2005/8/layout/architecture"/>
    <dgm:cxn modelId="{BAB2FD7F-01F7-451B-8FC2-4ED6E990B5EA}" type="presParOf" srcId="{EE45A47E-D5B1-42BA-9059-26C22CFBC106}" destId="{3615557F-0340-4BEF-92FF-91665AC1A439}" srcOrd="0" destOrd="0" presId="urn:microsoft.com/office/officeart/2005/8/layout/architecture"/>
    <dgm:cxn modelId="{2B721534-9FAE-483B-97C7-70E2A22903BC}" type="presParOf" srcId="{EE45A47E-D5B1-42BA-9059-26C22CFBC106}" destId="{461919CB-7E41-44E6-A75E-EF06285DC448}" srcOrd="1" destOrd="0" presId="urn:microsoft.com/office/officeart/2005/8/layout/architecture"/>
    <dgm:cxn modelId="{3801B6DE-455D-4392-9AEE-D4DBD48D4A1A}" type="presParOf" srcId="{EE45A47E-D5B1-42BA-9059-26C22CFBC106}" destId="{A4077B5C-97A9-4D37-9185-BEA618BAC790}" srcOrd="2" destOrd="0" presId="urn:microsoft.com/office/officeart/2005/8/layout/architecture"/>
    <dgm:cxn modelId="{5A1894B9-63FE-4599-9E33-CED9FAF1DA3A}" type="presParOf" srcId="{A4077B5C-97A9-4D37-9185-BEA618BAC790}" destId="{7BFB3019-31D0-4AB6-9297-ABA233F2FBAB}" srcOrd="0" destOrd="0" presId="urn:microsoft.com/office/officeart/2005/8/layout/architecture"/>
    <dgm:cxn modelId="{84E63342-4EE0-4B6A-8AA1-3C62221C6C35}" type="presParOf" srcId="{7BFB3019-31D0-4AB6-9297-ABA233F2FBAB}" destId="{86619B90-4AFB-4152-8E55-282A5B2BC4F3}" srcOrd="0" destOrd="0" presId="urn:microsoft.com/office/officeart/2005/8/layout/architecture"/>
    <dgm:cxn modelId="{7F2148FD-A1F7-482F-AFC5-8A97A09641F8}" type="presParOf" srcId="{7BFB3019-31D0-4AB6-9297-ABA233F2FBAB}" destId="{8C2FED31-4531-476A-BA9F-9C2823A5F065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C6B969-EBBE-4B79-A2A7-A763EC0C74E4}" type="doc">
      <dgm:prSet loTypeId="urn:microsoft.com/office/officeart/2009/3/layout/BlockDescending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SG"/>
        </a:p>
      </dgm:t>
    </dgm:pt>
    <dgm:pt modelId="{6521C4B2-2044-4D34-B437-6F3B3A689667}">
      <dgm:prSet phldrT="[Text]"/>
      <dgm:spPr>
        <a:solidFill>
          <a:schemeClr val="tx2"/>
        </a:solidFill>
      </dgm:spPr>
      <dgm:t>
        <a:bodyPr/>
        <a:lstStyle/>
        <a:p>
          <a:r>
            <a:rPr lang="en-SG">
              <a:solidFill>
                <a:schemeClr val="accent2">
                  <a:lumMod val="60000"/>
                  <a:lumOff val="40000"/>
                </a:schemeClr>
              </a:solidFill>
            </a:rPr>
            <a:t>Policy Development</a:t>
          </a:r>
        </a:p>
      </dgm:t>
    </dgm:pt>
    <dgm:pt modelId="{B2E02E5D-AEF0-4EE4-90C8-297434158197}" type="parTrans" cxnId="{456B6A65-975A-437C-ACAE-A2AE33DE7387}">
      <dgm:prSet/>
      <dgm:spPr/>
      <dgm:t>
        <a:bodyPr/>
        <a:lstStyle/>
        <a:p>
          <a:endParaRPr lang="en-SG"/>
        </a:p>
      </dgm:t>
    </dgm:pt>
    <dgm:pt modelId="{2F0F8278-4A22-465E-8E54-F5E6C1224F6A}" type="sibTrans" cxnId="{456B6A65-975A-437C-ACAE-A2AE33DE7387}">
      <dgm:prSet/>
      <dgm:spPr/>
      <dgm:t>
        <a:bodyPr/>
        <a:lstStyle/>
        <a:p>
          <a:endParaRPr lang="en-SG"/>
        </a:p>
      </dgm:t>
    </dgm:pt>
    <dgm:pt modelId="{410074FB-477F-4F7A-BD35-45086A0DD946}">
      <dgm:prSet phldrT="[Text]"/>
      <dgm:spPr/>
      <dgm:t>
        <a:bodyPr/>
        <a:lstStyle/>
        <a:p>
          <a:r>
            <a:rPr lang="en-SG" b="1">
              <a:solidFill>
                <a:schemeClr val="accent4">
                  <a:lumMod val="60000"/>
                  <a:lumOff val="40000"/>
                </a:schemeClr>
              </a:solidFill>
            </a:rPr>
            <a:t>National Electricity Policy/Plan </a:t>
          </a:r>
        </a:p>
      </dgm:t>
    </dgm:pt>
    <dgm:pt modelId="{9B288D99-B2B5-4426-B6EF-ECB562658B68}" type="parTrans" cxnId="{B932B337-E61B-4A34-9EFB-0302C3965C91}">
      <dgm:prSet/>
      <dgm:spPr/>
      <dgm:t>
        <a:bodyPr/>
        <a:lstStyle/>
        <a:p>
          <a:endParaRPr lang="en-SG"/>
        </a:p>
      </dgm:t>
    </dgm:pt>
    <dgm:pt modelId="{A76C672D-F728-4033-BCE7-A2FBB91B54A4}" type="sibTrans" cxnId="{B932B337-E61B-4A34-9EFB-0302C3965C91}">
      <dgm:prSet/>
      <dgm:spPr/>
      <dgm:t>
        <a:bodyPr/>
        <a:lstStyle/>
        <a:p>
          <a:endParaRPr lang="en-SG"/>
        </a:p>
      </dgm:t>
    </dgm:pt>
    <dgm:pt modelId="{1AC8A56B-9852-4B0C-91C2-FF028A78E94F}">
      <dgm:prSet phldrT="[Text]"/>
      <dgm:spPr/>
      <dgm:t>
        <a:bodyPr/>
        <a:lstStyle/>
        <a:p>
          <a:r>
            <a:rPr lang="en-SG"/>
            <a:t>Principles of Policy</a:t>
          </a:r>
        </a:p>
      </dgm:t>
    </dgm:pt>
    <dgm:pt modelId="{826F0A6A-2ED8-468C-A316-A3369335DB55}" type="parTrans" cxnId="{006EE48E-A6E3-4CEC-972D-165D5A6BAF1F}">
      <dgm:prSet/>
      <dgm:spPr/>
      <dgm:t>
        <a:bodyPr/>
        <a:lstStyle/>
        <a:p>
          <a:endParaRPr lang="en-SG"/>
        </a:p>
      </dgm:t>
    </dgm:pt>
    <dgm:pt modelId="{8FC25BA0-5A66-4889-BE54-CF9872135F81}" type="sibTrans" cxnId="{006EE48E-A6E3-4CEC-972D-165D5A6BAF1F}">
      <dgm:prSet/>
      <dgm:spPr/>
      <dgm:t>
        <a:bodyPr/>
        <a:lstStyle/>
        <a:p>
          <a:endParaRPr lang="en-SG"/>
        </a:p>
      </dgm:t>
    </dgm:pt>
    <dgm:pt modelId="{028CB2D9-A5A4-4EC3-8289-524358C466BA}">
      <dgm:prSet phldrT="[Text]"/>
      <dgm:spPr/>
      <dgm:t>
        <a:bodyPr/>
        <a:lstStyle/>
        <a:p>
          <a:r>
            <a:rPr lang="en-SG"/>
            <a:t>National electricity stratregy</a:t>
          </a:r>
        </a:p>
      </dgm:t>
    </dgm:pt>
    <dgm:pt modelId="{E7064F15-F6A1-4EFB-9E8F-7C687DAACB11}" type="parTrans" cxnId="{7E03784D-8D36-4D2E-A385-BF1EAA4747B1}">
      <dgm:prSet/>
      <dgm:spPr/>
      <dgm:t>
        <a:bodyPr/>
        <a:lstStyle/>
        <a:p>
          <a:endParaRPr lang="en-SG"/>
        </a:p>
      </dgm:t>
    </dgm:pt>
    <dgm:pt modelId="{9B4FDC98-700E-48EC-A129-45B727942C07}" type="sibTrans" cxnId="{7E03784D-8D36-4D2E-A385-BF1EAA4747B1}">
      <dgm:prSet/>
      <dgm:spPr/>
      <dgm:t>
        <a:bodyPr/>
        <a:lstStyle/>
        <a:p>
          <a:endParaRPr lang="en-SG"/>
        </a:p>
      </dgm:t>
    </dgm:pt>
    <dgm:pt modelId="{461E8816-280D-47FE-9A5A-A528F6F617EE}">
      <dgm:prSet phldrT="[Text]"/>
      <dgm:spPr/>
      <dgm:t>
        <a:bodyPr/>
        <a:lstStyle/>
        <a:p>
          <a:r>
            <a:rPr lang="en-SG" b="1">
              <a:solidFill>
                <a:schemeClr val="accent4">
                  <a:lumMod val="40000"/>
                  <a:lumOff val="60000"/>
                </a:schemeClr>
              </a:solidFill>
            </a:rPr>
            <a:t>Power Policy 2020</a:t>
          </a:r>
        </a:p>
      </dgm:t>
    </dgm:pt>
    <dgm:pt modelId="{F1F17813-F7F7-4C61-90CD-8978D3534A70}" type="parTrans" cxnId="{6DAB10B5-2756-44A8-AA7E-DF2093A6085E}">
      <dgm:prSet/>
      <dgm:spPr/>
      <dgm:t>
        <a:bodyPr/>
        <a:lstStyle/>
        <a:p>
          <a:endParaRPr lang="en-SG"/>
        </a:p>
      </dgm:t>
    </dgm:pt>
    <dgm:pt modelId="{11DA1CB0-1222-4AC6-A9C3-49DC653B85BB}" type="sibTrans" cxnId="{6DAB10B5-2756-44A8-AA7E-DF2093A6085E}">
      <dgm:prSet/>
      <dgm:spPr/>
      <dgm:t>
        <a:bodyPr/>
        <a:lstStyle/>
        <a:p>
          <a:endParaRPr lang="en-SG"/>
        </a:p>
      </dgm:t>
    </dgm:pt>
    <dgm:pt modelId="{D50767C5-ECB1-4829-87B7-B8F9478C825C}">
      <dgm:prSet phldrT="[Text]"/>
      <dgm:spPr/>
      <dgm:t>
        <a:bodyPr/>
        <a:lstStyle/>
        <a:p>
          <a:r>
            <a:rPr lang="en-SG" dirty="0"/>
            <a:t>Moving from Cost Plus Tariff Regime to Competitive Market</a:t>
          </a:r>
        </a:p>
      </dgm:t>
    </dgm:pt>
    <dgm:pt modelId="{DEBF3417-39FA-4B2D-BA9A-D3BFEE9D581A}" type="parTrans" cxnId="{3DB2F1B4-AD12-412D-8D46-2229EB49D403}">
      <dgm:prSet/>
      <dgm:spPr/>
      <dgm:t>
        <a:bodyPr/>
        <a:lstStyle/>
        <a:p>
          <a:endParaRPr lang="en-SG"/>
        </a:p>
      </dgm:t>
    </dgm:pt>
    <dgm:pt modelId="{06E90600-5EE1-4A21-9412-2B1C1460012F}" type="sibTrans" cxnId="{3DB2F1B4-AD12-412D-8D46-2229EB49D403}">
      <dgm:prSet/>
      <dgm:spPr/>
      <dgm:t>
        <a:bodyPr/>
        <a:lstStyle/>
        <a:p>
          <a:endParaRPr lang="en-SG"/>
        </a:p>
      </dgm:t>
    </dgm:pt>
    <dgm:pt modelId="{C4E31FCC-3785-4BC8-8DA7-613CBB350BF3}">
      <dgm:prSet phldrT="[Text]"/>
      <dgm:spPr/>
      <dgm:t>
        <a:bodyPr/>
        <a:lstStyle/>
        <a:p>
          <a:r>
            <a:rPr lang="en-SG" dirty="0"/>
            <a:t>Policy targets to be updated with least cost scenario</a:t>
          </a:r>
        </a:p>
      </dgm:t>
    </dgm:pt>
    <dgm:pt modelId="{6B982088-74A5-48F3-A199-94A77646F70B}" type="parTrans" cxnId="{BE5BF21F-D926-4777-8924-77D08FD0D1C3}">
      <dgm:prSet/>
      <dgm:spPr/>
      <dgm:t>
        <a:bodyPr/>
        <a:lstStyle/>
        <a:p>
          <a:endParaRPr lang="en-SG"/>
        </a:p>
      </dgm:t>
    </dgm:pt>
    <dgm:pt modelId="{9BEF8B37-7026-46F8-9196-04569C5C1B6F}" type="sibTrans" cxnId="{BE5BF21F-D926-4777-8924-77D08FD0D1C3}">
      <dgm:prSet/>
      <dgm:spPr/>
      <dgm:t>
        <a:bodyPr/>
        <a:lstStyle/>
        <a:p>
          <a:endParaRPr lang="en-SG"/>
        </a:p>
      </dgm:t>
    </dgm:pt>
    <dgm:pt modelId="{3A94BE31-6FD7-4510-BFF1-D4B1587127A7}">
      <dgm:prSet phldrT="[Text]"/>
      <dgm:spPr/>
      <dgm:t>
        <a:bodyPr/>
        <a:lstStyle/>
        <a:p>
          <a:r>
            <a:rPr lang="en-SG" dirty="0"/>
            <a:t>Consensus with stakeholders/Provinces on revised policy</a:t>
          </a:r>
        </a:p>
      </dgm:t>
    </dgm:pt>
    <dgm:pt modelId="{83B5C822-B21D-43F6-AFDE-6537614AE9DE}" type="parTrans" cxnId="{DAF3A68D-73C7-463C-88FC-2628CEDBFBCF}">
      <dgm:prSet/>
      <dgm:spPr/>
      <dgm:t>
        <a:bodyPr/>
        <a:lstStyle/>
        <a:p>
          <a:endParaRPr lang="en-SG"/>
        </a:p>
      </dgm:t>
    </dgm:pt>
    <dgm:pt modelId="{4E11EF9B-B4A4-434F-9273-A0A15359F3CF}" type="sibTrans" cxnId="{DAF3A68D-73C7-463C-88FC-2628CEDBFBCF}">
      <dgm:prSet/>
      <dgm:spPr/>
      <dgm:t>
        <a:bodyPr/>
        <a:lstStyle/>
        <a:p>
          <a:endParaRPr lang="en-SG"/>
        </a:p>
      </dgm:t>
    </dgm:pt>
    <dgm:pt modelId="{00A3F2D6-F69D-4987-849D-76729A2BD1AE}">
      <dgm:prSet phldrT="[Text]"/>
      <dgm:spPr/>
      <dgm:t>
        <a:bodyPr/>
        <a:lstStyle/>
        <a:p>
          <a:r>
            <a:rPr lang="en-SG" b="1">
              <a:solidFill>
                <a:schemeClr val="accent4">
                  <a:lumMod val="40000"/>
                  <a:lumOff val="60000"/>
                </a:schemeClr>
              </a:solidFill>
            </a:rPr>
            <a:t>Future Expansion Plans</a:t>
          </a:r>
        </a:p>
      </dgm:t>
    </dgm:pt>
    <dgm:pt modelId="{77705B80-07F4-4659-8DB7-898F5D7C6383}" type="parTrans" cxnId="{B2B39800-5A63-4405-8829-BF5B5D8994AC}">
      <dgm:prSet/>
      <dgm:spPr/>
      <dgm:t>
        <a:bodyPr/>
        <a:lstStyle/>
        <a:p>
          <a:endParaRPr lang="en-SG"/>
        </a:p>
      </dgm:t>
    </dgm:pt>
    <dgm:pt modelId="{24D29982-9290-4CEA-A043-161EC981104C}" type="sibTrans" cxnId="{B2B39800-5A63-4405-8829-BF5B5D8994AC}">
      <dgm:prSet/>
      <dgm:spPr/>
      <dgm:t>
        <a:bodyPr/>
        <a:lstStyle/>
        <a:p>
          <a:endParaRPr lang="en-SG"/>
        </a:p>
      </dgm:t>
    </dgm:pt>
    <dgm:pt modelId="{8712B015-8512-4D24-AD08-2DC5C348B557}">
      <dgm:prSet phldrT="[Text]"/>
      <dgm:spPr/>
      <dgm:t>
        <a:bodyPr/>
        <a:lstStyle/>
        <a:p>
          <a:r>
            <a:rPr lang="en-SG"/>
            <a:t>Review and approval of IGCEP (Generation) and tranmission capacity expansion plans</a:t>
          </a:r>
        </a:p>
      </dgm:t>
    </dgm:pt>
    <dgm:pt modelId="{43F19334-6DB8-44B4-AC8B-09CA38C4DAEC}" type="parTrans" cxnId="{024333D4-399E-4B8B-8676-8D24CB3C8915}">
      <dgm:prSet/>
      <dgm:spPr/>
      <dgm:t>
        <a:bodyPr/>
        <a:lstStyle/>
        <a:p>
          <a:endParaRPr lang="en-SG"/>
        </a:p>
      </dgm:t>
    </dgm:pt>
    <dgm:pt modelId="{7DF3D1B7-E2C4-4751-B017-0FDFCE7CB6C6}" type="sibTrans" cxnId="{024333D4-399E-4B8B-8676-8D24CB3C8915}">
      <dgm:prSet/>
      <dgm:spPr/>
      <dgm:t>
        <a:bodyPr/>
        <a:lstStyle/>
        <a:p>
          <a:endParaRPr lang="en-SG"/>
        </a:p>
      </dgm:t>
    </dgm:pt>
    <dgm:pt modelId="{3AB8A644-A5A0-485F-A452-6F3F7BC8CDEB}">
      <dgm:prSet phldrT="[Text]"/>
      <dgm:spPr>
        <a:solidFill>
          <a:schemeClr val="tx2"/>
        </a:solidFill>
      </dgm:spPr>
      <dgm:t>
        <a:bodyPr/>
        <a:lstStyle/>
        <a:p>
          <a:r>
            <a:rPr lang="en-SG">
              <a:solidFill>
                <a:schemeClr val="accent2">
                  <a:lumMod val="60000"/>
                  <a:lumOff val="40000"/>
                </a:schemeClr>
              </a:solidFill>
            </a:rPr>
            <a:t>Institutional/Regulatory Reform</a:t>
          </a:r>
        </a:p>
      </dgm:t>
    </dgm:pt>
    <dgm:pt modelId="{AAD10EC1-B0AF-4475-86EA-38F69DA87422}" type="parTrans" cxnId="{DA8E8EEB-DA67-4D1B-AA34-12B9F4FF4116}">
      <dgm:prSet/>
      <dgm:spPr/>
      <dgm:t>
        <a:bodyPr/>
        <a:lstStyle/>
        <a:p>
          <a:endParaRPr lang="en-SG"/>
        </a:p>
      </dgm:t>
    </dgm:pt>
    <dgm:pt modelId="{1AD8DB9B-C80D-45AC-BAF9-3ED41BB9C902}" type="sibTrans" cxnId="{DA8E8EEB-DA67-4D1B-AA34-12B9F4FF4116}">
      <dgm:prSet/>
      <dgm:spPr/>
      <dgm:t>
        <a:bodyPr/>
        <a:lstStyle/>
        <a:p>
          <a:endParaRPr lang="en-SG"/>
        </a:p>
      </dgm:t>
    </dgm:pt>
    <dgm:pt modelId="{A8B2E44B-B356-465C-B3F8-29FFE00FBDAF}">
      <dgm:prSet phldrT="[Text]"/>
      <dgm:spPr/>
      <dgm:t>
        <a:bodyPr/>
        <a:lstStyle/>
        <a:p>
          <a:r>
            <a:rPr lang="en-SG" b="1">
              <a:solidFill>
                <a:schemeClr val="accent4">
                  <a:lumMod val="40000"/>
                  <a:lumOff val="60000"/>
                </a:schemeClr>
              </a:solidFill>
            </a:rPr>
            <a:t>Strengthening of NEPRA and revision in NEPRA Act</a:t>
          </a:r>
        </a:p>
      </dgm:t>
    </dgm:pt>
    <dgm:pt modelId="{499F1319-89B9-4652-93B4-530BA770B1CD}" type="parTrans" cxnId="{56A4BBC9-C4D6-4F5E-9EB5-FB662399DCB8}">
      <dgm:prSet/>
      <dgm:spPr/>
      <dgm:t>
        <a:bodyPr/>
        <a:lstStyle/>
        <a:p>
          <a:endParaRPr lang="en-SG"/>
        </a:p>
      </dgm:t>
    </dgm:pt>
    <dgm:pt modelId="{6AA8EFBD-11DD-40CD-8ABD-D28DB0A48EB8}" type="sibTrans" cxnId="{56A4BBC9-C4D6-4F5E-9EB5-FB662399DCB8}">
      <dgm:prSet/>
      <dgm:spPr/>
      <dgm:t>
        <a:bodyPr/>
        <a:lstStyle/>
        <a:p>
          <a:endParaRPr lang="en-SG"/>
        </a:p>
      </dgm:t>
    </dgm:pt>
    <dgm:pt modelId="{B476CE0B-1C46-4BC7-ABE0-1248F015A9BA}">
      <dgm:prSet phldrT="[Text]"/>
      <dgm:spPr/>
      <dgm:t>
        <a:bodyPr/>
        <a:lstStyle/>
        <a:p>
          <a:r>
            <a:rPr lang="en-SG"/>
            <a:t>Improving NEPRA's capcity and clarity of mandate</a:t>
          </a:r>
          <a:endParaRPr lang="en-SG" b="1">
            <a:solidFill>
              <a:schemeClr val="accent4">
                <a:lumMod val="40000"/>
                <a:lumOff val="60000"/>
              </a:schemeClr>
            </a:solidFill>
          </a:endParaRPr>
        </a:p>
      </dgm:t>
    </dgm:pt>
    <dgm:pt modelId="{D638A004-76C4-4282-8211-D9E7E1BB6C09}" type="parTrans" cxnId="{FF746D14-F218-48B4-8ED0-D7E8210DF496}">
      <dgm:prSet/>
      <dgm:spPr/>
      <dgm:t>
        <a:bodyPr/>
        <a:lstStyle/>
        <a:p>
          <a:endParaRPr lang="en-SG"/>
        </a:p>
      </dgm:t>
    </dgm:pt>
    <dgm:pt modelId="{1E83BD48-D80B-4724-B230-399688564634}" type="sibTrans" cxnId="{FF746D14-F218-48B4-8ED0-D7E8210DF496}">
      <dgm:prSet/>
      <dgm:spPr/>
      <dgm:t>
        <a:bodyPr/>
        <a:lstStyle/>
        <a:p>
          <a:endParaRPr lang="en-SG"/>
        </a:p>
      </dgm:t>
    </dgm:pt>
    <dgm:pt modelId="{021C6263-C77C-456C-B03A-12E52D027DA2}">
      <dgm:prSet phldrT="[Text]"/>
      <dgm:spPr/>
      <dgm:t>
        <a:bodyPr/>
        <a:lstStyle/>
        <a:p>
          <a:r>
            <a:rPr lang="en-SG" b="1">
              <a:solidFill>
                <a:schemeClr val="accent4">
                  <a:lumMod val="40000"/>
                  <a:lumOff val="60000"/>
                </a:schemeClr>
              </a:solidFill>
            </a:rPr>
            <a:t>CTBCM Implementation</a:t>
          </a:r>
        </a:p>
      </dgm:t>
    </dgm:pt>
    <dgm:pt modelId="{85BA1A9F-5777-4586-A1D1-6D827961321A}" type="parTrans" cxnId="{B0683281-8F3B-46F7-87C5-A8EEA8F1DABE}">
      <dgm:prSet/>
      <dgm:spPr/>
      <dgm:t>
        <a:bodyPr/>
        <a:lstStyle/>
        <a:p>
          <a:endParaRPr lang="en-SG"/>
        </a:p>
      </dgm:t>
    </dgm:pt>
    <dgm:pt modelId="{6F4CDF23-C902-49AC-A7DA-A199C2E10751}" type="sibTrans" cxnId="{B0683281-8F3B-46F7-87C5-A8EEA8F1DABE}">
      <dgm:prSet/>
      <dgm:spPr/>
      <dgm:t>
        <a:bodyPr/>
        <a:lstStyle/>
        <a:p>
          <a:endParaRPr lang="en-SG"/>
        </a:p>
      </dgm:t>
    </dgm:pt>
    <dgm:pt modelId="{1D80FF24-D86E-4EE3-9036-B3E39237F0CC}">
      <dgm:prSet phldrT="[Text]"/>
      <dgm:spPr/>
      <dgm:t>
        <a:bodyPr/>
        <a:lstStyle/>
        <a:p>
          <a:r>
            <a:rPr lang="en-SG" b="0">
              <a:solidFill>
                <a:schemeClr val="bg1"/>
              </a:solidFill>
            </a:rPr>
            <a:t>Roadmap and timelines</a:t>
          </a:r>
        </a:p>
      </dgm:t>
    </dgm:pt>
    <dgm:pt modelId="{E9E59E5D-9542-4F2F-AA26-E36D9F8796F1}" type="parTrans" cxnId="{06582189-198C-4F97-9722-A6EB4AE503F9}">
      <dgm:prSet/>
      <dgm:spPr/>
      <dgm:t>
        <a:bodyPr/>
        <a:lstStyle/>
        <a:p>
          <a:endParaRPr lang="en-SG"/>
        </a:p>
      </dgm:t>
    </dgm:pt>
    <dgm:pt modelId="{452B1EA7-C8F9-4D3E-957A-91ADC8CDFBA3}" type="sibTrans" cxnId="{06582189-198C-4F97-9722-A6EB4AE503F9}">
      <dgm:prSet/>
      <dgm:spPr/>
      <dgm:t>
        <a:bodyPr/>
        <a:lstStyle/>
        <a:p>
          <a:endParaRPr lang="en-SG"/>
        </a:p>
      </dgm:t>
    </dgm:pt>
    <dgm:pt modelId="{A90DD2FA-BB12-4268-8894-155F56F92C4B}">
      <dgm:prSet phldrT="[Text]"/>
      <dgm:spPr/>
      <dgm:t>
        <a:bodyPr/>
        <a:lstStyle/>
        <a:p>
          <a:r>
            <a:rPr lang="en-SG" b="1" dirty="0">
              <a:solidFill>
                <a:schemeClr val="accent4">
                  <a:lumMod val="40000"/>
                  <a:lumOff val="60000"/>
                </a:schemeClr>
              </a:solidFill>
            </a:rPr>
            <a:t>Strengthening of </a:t>
          </a:r>
          <a:r>
            <a:rPr lang="en-SG" b="1" dirty="0" err="1">
              <a:solidFill>
                <a:schemeClr val="accent4">
                  <a:lumMod val="40000"/>
                  <a:lumOff val="60000"/>
                </a:schemeClr>
              </a:solidFill>
            </a:rPr>
            <a:t>MoE</a:t>
          </a:r>
          <a:r>
            <a:rPr lang="en-SG" b="1" dirty="0">
              <a:solidFill>
                <a:schemeClr val="accent4">
                  <a:lumMod val="40000"/>
                  <a:lumOff val="60000"/>
                </a:schemeClr>
              </a:solidFill>
            </a:rPr>
            <a:t> (Power </a:t>
          </a:r>
          <a:r>
            <a:rPr lang="en-SG" b="1" dirty="0" err="1">
              <a:solidFill>
                <a:schemeClr val="accent4">
                  <a:lumMod val="40000"/>
                  <a:lumOff val="60000"/>
                </a:schemeClr>
              </a:solidFill>
            </a:rPr>
            <a:t>Div</a:t>
          </a:r>
          <a:r>
            <a:rPr lang="en-SG" b="1" dirty="0">
              <a:solidFill>
                <a:schemeClr val="accent4">
                  <a:lumMod val="40000"/>
                  <a:lumOff val="60000"/>
                </a:schemeClr>
              </a:solidFill>
            </a:rPr>
            <a:t>)</a:t>
          </a:r>
        </a:p>
      </dgm:t>
    </dgm:pt>
    <dgm:pt modelId="{11592C7D-5C75-4753-A9D2-F3780E898861}" type="parTrans" cxnId="{CD9DB1CD-ED60-4BD5-81D6-0771A268D7BB}">
      <dgm:prSet/>
      <dgm:spPr/>
      <dgm:t>
        <a:bodyPr/>
        <a:lstStyle/>
        <a:p>
          <a:endParaRPr lang="en-SG"/>
        </a:p>
      </dgm:t>
    </dgm:pt>
    <dgm:pt modelId="{C410D455-61A5-4ACC-8E73-C5914E998172}" type="sibTrans" cxnId="{CD9DB1CD-ED60-4BD5-81D6-0771A268D7BB}">
      <dgm:prSet/>
      <dgm:spPr/>
      <dgm:t>
        <a:bodyPr/>
        <a:lstStyle/>
        <a:p>
          <a:endParaRPr lang="en-SG"/>
        </a:p>
      </dgm:t>
    </dgm:pt>
    <dgm:pt modelId="{8F89D6AD-098F-405C-9946-9DD328BB8273}">
      <dgm:prSet phldrT="[Text]"/>
      <dgm:spPr/>
      <dgm:t>
        <a:bodyPr/>
        <a:lstStyle/>
        <a:p>
          <a:r>
            <a:rPr lang="en-SG"/>
            <a:t>Policy making function to be enabled with PPIB/AEDB</a:t>
          </a:r>
        </a:p>
      </dgm:t>
    </dgm:pt>
    <dgm:pt modelId="{C40D4C79-FBE8-415C-93B6-92201E8E9AAD}" type="parTrans" cxnId="{3E5B216D-9C22-4D75-B261-47DEA78180E7}">
      <dgm:prSet/>
      <dgm:spPr/>
      <dgm:t>
        <a:bodyPr/>
        <a:lstStyle/>
        <a:p>
          <a:endParaRPr lang="en-SG"/>
        </a:p>
      </dgm:t>
    </dgm:pt>
    <dgm:pt modelId="{B13D1E65-AF56-4017-9A66-4493C1CB0EA7}" type="sibTrans" cxnId="{3E5B216D-9C22-4D75-B261-47DEA78180E7}">
      <dgm:prSet/>
      <dgm:spPr/>
      <dgm:t>
        <a:bodyPr/>
        <a:lstStyle/>
        <a:p>
          <a:endParaRPr lang="en-SG"/>
        </a:p>
      </dgm:t>
    </dgm:pt>
    <dgm:pt modelId="{43AD7858-E810-45AF-8287-95BD8D2803F3}">
      <dgm:prSet phldrT="[Text]"/>
      <dgm:spPr/>
      <dgm:t>
        <a:bodyPr/>
        <a:lstStyle/>
        <a:p>
          <a:r>
            <a:rPr lang="en-SG"/>
            <a:t>Defining the need/role of PEPCO and GENCO Holdings</a:t>
          </a:r>
        </a:p>
      </dgm:t>
    </dgm:pt>
    <dgm:pt modelId="{F6FCFFBC-7E5E-4BB6-ACDB-A6151D371A67}" type="parTrans" cxnId="{96878C1D-7472-4D7C-A479-AB9E00A6D597}">
      <dgm:prSet/>
      <dgm:spPr/>
      <dgm:t>
        <a:bodyPr/>
        <a:lstStyle/>
        <a:p>
          <a:endParaRPr lang="en-SG"/>
        </a:p>
      </dgm:t>
    </dgm:pt>
    <dgm:pt modelId="{7F812789-0204-472B-AD22-EDFDF89B8867}" type="sibTrans" cxnId="{96878C1D-7472-4D7C-A479-AB9E00A6D597}">
      <dgm:prSet/>
      <dgm:spPr/>
      <dgm:t>
        <a:bodyPr/>
        <a:lstStyle/>
        <a:p>
          <a:endParaRPr lang="en-SG"/>
        </a:p>
      </dgm:t>
    </dgm:pt>
    <dgm:pt modelId="{34B52B4F-B199-47D9-87E6-239AF7026202}">
      <dgm:prSet phldrT="[Text]"/>
      <dgm:spPr>
        <a:solidFill>
          <a:schemeClr val="tx2"/>
        </a:solidFill>
      </dgm:spPr>
      <dgm:t>
        <a:bodyPr/>
        <a:lstStyle/>
        <a:p>
          <a:r>
            <a:rPr lang="en-SG" dirty="0">
              <a:solidFill>
                <a:schemeClr val="accent2">
                  <a:lumMod val="60000"/>
                  <a:lumOff val="40000"/>
                </a:schemeClr>
              </a:solidFill>
            </a:rPr>
            <a:t>Public Power Entities</a:t>
          </a:r>
          <a:endParaRPr lang="en-SG" b="0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DF628A50-3EBA-4580-9F79-E7CF37A0F3A3}" type="parTrans" cxnId="{2440E81F-1308-4608-A59F-6B2CC0CF5C54}">
      <dgm:prSet/>
      <dgm:spPr/>
      <dgm:t>
        <a:bodyPr/>
        <a:lstStyle/>
        <a:p>
          <a:endParaRPr lang="en-SG"/>
        </a:p>
      </dgm:t>
    </dgm:pt>
    <dgm:pt modelId="{9B4BE038-EB56-4396-8507-44E062EAC022}" type="sibTrans" cxnId="{2440E81F-1308-4608-A59F-6B2CC0CF5C54}">
      <dgm:prSet/>
      <dgm:spPr/>
      <dgm:t>
        <a:bodyPr/>
        <a:lstStyle/>
        <a:p>
          <a:endParaRPr lang="en-SG"/>
        </a:p>
      </dgm:t>
    </dgm:pt>
    <dgm:pt modelId="{959AB788-65BE-427D-A26F-A2EA06153E63}">
      <dgm:prSet phldrT="[Text]"/>
      <dgm:spPr/>
      <dgm:t>
        <a:bodyPr/>
        <a:lstStyle/>
        <a:p>
          <a:r>
            <a:rPr lang="en-SG" b="1">
              <a:solidFill>
                <a:schemeClr val="accent4">
                  <a:lumMod val="40000"/>
                  <a:lumOff val="60000"/>
                </a:schemeClr>
              </a:solidFill>
            </a:rPr>
            <a:t>IPPs</a:t>
          </a:r>
        </a:p>
      </dgm:t>
    </dgm:pt>
    <dgm:pt modelId="{5CE51BD3-DB75-4A22-9FBB-FDFF48D3A82C}" type="parTrans" cxnId="{F165C030-71D3-4DD6-BE6C-6B73FEC4F958}">
      <dgm:prSet/>
      <dgm:spPr/>
      <dgm:t>
        <a:bodyPr/>
        <a:lstStyle/>
        <a:p>
          <a:endParaRPr lang="en-SG"/>
        </a:p>
      </dgm:t>
    </dgm:pt>
    <dgm:pt modelId="{5D4A7ED3-BD85-4EC2-A44D-724CEDA59116}" type="sibTrans" cxnId="{F165C030-71D3-4DD6-BE6C-6B73FEC4F958}">
      <dgm:prSet/>
      <dgm:spPr/>
      <dgm:t>
        <a:bodyPr/>
        <a:lstStyle/>
        <a:p>
          <a:endParaRPr lang="en-SG"/>
        </a:p>
      </dgm:t>
    </dgm:pt>
    <dgm:pt modelId="{9E0CEB3B-F3F3-4FB6-8BB2-8AA24442F289}">
      <dgm:prSet phldrT="[Text]"/>
      <dgm:spPr/>
      <dgm:t>
        <a:bodyPr/>
        <a:lstStyle/>
        <a:p>
          <a:r>
            <a:rPr lang="en-SG"/>
            <a:t>Special Committee on PPA Revision </a:t>
          </a:r>
        </a:p>
      </dgm:t>
    </dgm:pt>
    <dgm:pt modelId="{FCEBCCDE-EC60-45F8-A301-665EA86C513E}" type="parTrans" cxnId="{A28D1B85-784B-46B0-AD96-BE83FE97F617}">
      <dgm:prSet/>
      <dgm:spPr/>
      <dgm:t>
        <a:bodyPr/>
        <a:lstStyle/>
        <a:p>
          <a:endParaRPr lang="en-SG"/>
        </a:p>
      </dgm:t>
    </dgm:pt>
    <dgm:pt modelId="{07AE31D4-410C-4761-A582-38BB1411CE59}" type="sibTrans" cxnId="{A28D1B85-784B-46B0-AD96-BE83FE97F617}">
      <dgm:prSet/>
      <dgm:spPr/>
      <dgm:t>
        <a:bodyPr/>
        <a:lstStyle/>
        <a:p>
          <a:endParaRPr lang="en-SG"/>
        </a:p>
      </dgm:t>
    </dgm:pt>
    <dgm:pt modelId="{CC69E913-E576-4040-AE09-4555BB299393}">
      <dgm:prSet phldrT="[Text]"/>
      <dgm:spPr/>
      <dgm:t>
        <a:bodyPr/>
        <a:lstStyle/>
        <a:p>
          <a:r>
            <a:rPr lang="en-SG"/>
            <a:t>Reduction in ROE, Reviewing debt tenors</a:t>
          </a:r>
        </a:p>
      </dgm:t>
    </dgm:pt>
    <dgm:pt modelId="{7CA3BAD2-5E39-4EA1-A517-93FDAF47718A}" type="parTrans" cxnId="{B6100BB6-18C4-4DBD-A40D-16C1DE263964}">
      <dgm:prSet/>
      <dgm:spPr/>
      <dgm:t>
        <a:bodyPr/>
        <a:lstStyle/>
        <a:p>
          <a:endParaRPr lang="en-SG"/>
        </a:p>
      </dgm:t>
    </dgm:pt>
    <dgm:pt modelId="{53D58DAD-82E3-4A13-A7B6-A13BAE588333}" type="sibTrans" cxnId="{B6100BB6-18C4-4DBD-A40D-16C1DE263964}">
      <dgm:prSet/>
      <dgm:spPr/>
      <dgm:t>
        <a:bodyPr/>
        <a:lstStyle/>
        <a:p>
          <a:endParaRPr lang="en-SG"/>
        </a:p>
      </dgm:t>
    </dgm:pt>
    <dgm:pt modelId="{3EA3B1AC-8DD6-4BE8-8383-7A70B402FDEE}">
      <dgm:prSet phldrT="[Text]"/>
      <dgm:spPr/>
      <dgm:t>
        <a:bodyPr/>
        <a:lstStyle/>
        <a:p>
          <a:r>
            <a:rPr lang="en-SG"/>
            <a:t>Privatization strategy for GOIPPS</a:t>
          </a:r>
        </a:p>
      </dgm:t>
    </dgm:pt>
    <dgm:pt modelId="{6510CA1C-55C0-453B-A4A1-EACE9EC07FAB}" type="parTrans" cxnId="{E66DD8D0-3831-49CD-B48A-2BE933459CBD}">
      <dgm:prSet/>
      <dgm:spPr/>
      <dgm:t>
        <a:bodyPr/>
        <a:lstStyle/>
        <a:p>
          <a:endParaRPr lang="en-SG"/>
        </a:p>
      </dgm:t>
    </dgm:pt>
    <dgm:pt modelId="{3DCF3EF1-89BC-4229-882F-C09F4C66E59B}" type="sibTrans" cxnId="{E66DD8D0-3831-49CD-B48A-2BE933459CBD}">
      <dgm:prSet/>
      <dgm:spPr/>
      <dgm:t>
        <a:bodyPr/>
        <a:lstStyle/>
        <a:p>
          <a:endParaRPr lang="en-SG"/>
        </a:p>
      </dgm:t>
    </dgm:pt>
    <dgm:pt modelId="{D969BF2C-B100-4DB2-90F7-203DE243FACF}">
      <dgm:prSet phldrT="[Text]"/>
      <dgm:spPr/>
      <dgm:t>
        <a:bodyPr/>
        <a:lstStyle/>
        <a:p>
          <a:r>
            <a:rPr lang="en-SG" b="1">
              <a:solidFill>
                <a:schemeClr val="accent4">
                  <a:lumMod val="40000"/>
                  <a:lumOff val="60000"/>
                </a:schemeClr>
              </a:solidFill>
            </a:rPr>
            <a:t>KE</a:t>
          </a:r>
        </a:p>
      </dgm:t>
    </dgm:pt>
    <dgm:pt modelId="{10C8CC73-9C07-4813-85AF-1825DF5CD6AA}" type="parTrans" cxnId="{888EC5FB-8302-4583-ABF4-337E3FB95505}">
      <dgm:prSet/>
      <dgm:spPr/>
      <dgm:t>
        <a:bodyPr/>
        <a:lstStyle/>
        <a:p>
          <a:endParaRPr lang="en-SG"/>
        </a:p>
      </dgm:t>
    </dgm:pt>
    <dgm:pt modelId="{D9E5B0F0-2BB6-4E08-A954-40229577EDBD}" type="sibTrans" cxnId="{888EC5FB-8302-4583-ABF4-337E3FB95505}">
      <dgm:prSet/>
      <dgm:spPr/>
      <dgm:t>
        <a:bodyPr/>
        <a:lstStyle/>
        <a:p>
          <a:endParaRPr lang="en-SG"/>
        </a:p>
      </dgm:t>
    </dgm:pt>
    <dgm:pt modelId="{0AA24B3E-9D64-4EA4-9C0C-7B8E033C8EA8}">
      <dgm:prSet phldrT="[Text]"/>
      <dgm:spPr/>
      <dgm:t>
        <a:bodyPr/>
        <a:lstStyle/>
        <a:p>
          <a:r>
            <a:rPr lang="en-SG" dirty="0"/>
            <a:t>Unbundling and alignment with sector reform roadmap </a:t>
          </a:r>
        </a:p>
      </dgm:t>
    </dgm:pt>
    <dgm:pt modelId="{7400796A-443F-4298-B19A-E6A983E8146C}" type="parTrans" cxnId="{F9E49FF5-945A-4CE8-BA7F-17EDA1786818}">
      <dgm:prSet/>
      <dgm:spPr/>
      <dgm:t>
        <a:bodyPr/>
        <a:lstStyle/>
        <a:p>
          <a:endParaRPr lang="en-SG"/>
        </a:p>
      </dgm:t>
    </dgm:pt>
    <dgm:pt modelId="{6189E884-090C-4D73-962D-934F28679531}" type="sibTrans" cxnId="{F9E49FF5-945A-4CE8-BA7F-17EDA1786818}">
      <dgm:prSet/>
      <dgm:spPr/>
      <dgm:t>
        <a:bodyPr/>
        <a:lstStyle/>
        <a:p>
          <a:endParaRPr lang="en-SG"/>
        </a:p>
      </dgm:t>
    </dgm:pt>
    <dgm:pt modelId="{17EBBDFC-C50A-4ABC-8066-3E8C1C6ADF60}">
      <dgm:prSet phldrT="[Text]"/>
      <dgm:spPr/>
      <dgm:t>
        <a:bodyPr/>
        <a:lstStyle/>
        <a:p>
          <a:r>
            <a:rPr lang="en-SG"/>
            <a:t>ROE, Heat Rate Test, O&amp;M Costs, Debt tenor extension</a:t>
          </a:r>
        </a:p>
      </dgm:t>
    </dgm:pt>
    <dgm:pt modelId="{E5A5816D-F2D5-43B6-A3AE-4C83B379EF31}" type="parTrans" cxnId="{B4ED4B65-50FA-4BA1-9668-28C0EF566EE5}">
      <dgm:prSet/>
      <dgm:spPr/>
      <dgm:t>
        <a:bodyPr/>
        <a:lstStyle/>
        <a:p>
          <a:endParaRPr lang="en-SG"/>
        </a:p>
      </dgm:t>
    </dgm:pt>
    <dgm:pt modelId="{4113AE27-84BA-4716-A2DB-485E3588F21C}" type="sibTrans" cxnId="{B4ED4B65-50FA-4BA1-9668-28C0EF566EE5}">
      <dgm:prSet/>
      <dgm:spPr/>
      <dgm:t>
        <a:bodyPr/>
        <a:lstStyle/>
        <a:p>
          <a:endParaRPr lang="en-SG"/>
        </a:p>
      </dgm:t>
    </dgm:pt>
    <dgm:pt modelId="{911FD3B0-742A-4756-92CF-ED0F9FCF96BB}">
      <dgm:prSet phldrT="[Text]"/>
      <dgm:spPr/>
      <dgm:t>
        <a:bodyPr/>
        <a:lstStyle/>
        <a:p>
          <a:r>
            <a:rPr lang="en-SG" b="1">
              <a:solidFill>
                <a:schemeClr val="accent4">
                  <a:lumMod val="40000"/>
                  <a:lumOff val="60000"/>
                </a:schemeClr>
              </a:solidFill>
            </a:rPr>
            <a:t>Development of Sector Reform Strategy</a:t>
          </a:r>
          <a:endParaRPr lang="en-SG"/>
        </a:p>
      </dgm:t>
    </dgm:pt>
    <dgm:pt modelId="{D5138C8D-02A0-4DF7-8D7A-43A2D872F0BC}" type="parTrans" cxnId="{143AD8D3-2BF8-4849-B67E-E88FAE9450D1}">
      <dgm:prSet/>
      <dgm:spPr/>
      <dgm:t>
        <a:bodyPr/>
        <a:lstStyle/>
        <a:p>
          <a:endParaRPr lang="en-SG"/>
        </a:p>
      </dgm:t>
    </dgm:pt>
    <dgm:pt modelId="{EBCD02C1-C585-4984-8792-B054FBAF3551}" type="sibTrans" cxnId="{143AD8D3-2BF8-4849-B67E-E88FAE9450D1}">
      <dgm:prSet/>
      <dgm:spPr/>
      <dgm:t>
        <a:bodyPr/>
        <a:lstStyle/>
        <a:p>
          <a:endParaRPr lang="en-SG"/>
        </a:p>
      </dgm:t>
    </dgm:pt>
    <dgm:pt modelId="{B385C20F-F1D1-4338-9DC9-9637C658C129}">
      <dgm:prSet phldrT="[Text]"/>
      <dgm:spPr/>
      <dgm:t>
        <a:bodyPr/>
        <a:lstStyle/>
        <a:p>
          <a:r>
            <a:rPr lang="en-SG"/>
            <a:t>Development of sector reform strategy</a:t>
          </a:r>
        </a:p>
      </dgm:t>
    </dgm:pt>
    <dgm:pt modelId="{D9CC0936-B4D1-4ADC-9966-A21264363A96}" type="parTrans" cxnId="{5F581756-A87E-4ABA-A2EB-45D4F61ED74C}">
      <dgm:prSet/>
      <dgm:spPr/>
      <dgm:t>
        <a:bodyPr/>
        <a:lstStyle/>
        <a:p>
          <a:endParaRPr lang="en-SG"/>
        </a:p>
      </dgm:t>
    </dgm:pt>
    <dgm:pt modelId="{06F7EF09-BD74-466D-9045-B28931B22FF9}" type="sibTrans" cxnId="{5F581756-A87E-4ABA-A2EB-45D4F61ED74C}">
      <dgm:prSet/>
      <dgm:spPr/>
      <dgm:t>
        <a:bodyPr/>
        <a:lstStyle/>
        <a:p>
          <a:endParaRPr lang="en-SG"/>
        </a:p>
      </dgm:t>
    </dgm:pt>
    <dgm:pt modelId="{2B072960-8582-454E-9A97-7C04D8FEE027}">
      <dgm:prSet phldrT="[Text]"/>
      <dgm:spPr/>
      <dgm:t>
        <a:bodyPr/>
        <a:lstStyle/>
        <a:p>
          <a:r>
            <a:rPr lang="en-SG" dirty="0"/>
            <a:t>Unbundling, restructuring, and privatization roadmap</a:t>
          </a:r>
        </a:p>
      </dgm:t>
    </dgm:pt>
    <dgm:pt modelId="{88AC2425-20B7-461B-ADCD-8B650C3C088D}" type="parTrans" cxnId="{6B2974F3-F4B1-42F1-9035-49007ABCCC77}">
      <dgm:prSet/>
      <dgm:spPr/>
      <dgm:t>
        <a:bodyPr/>
        <a:lstStyle/>
        <a:p>
          <a:endParaRPr lang="en-SG"/>
        </a:p>
      </dgm:t>
    </dgm:pt>
    <dgm:pt modelId="{4F0BA6DA-B665-41F0-97AB-3623361A8E59}" type="sibTrans" cxnId="{6B2974F3-F4B1-42F1-9035-49007ABCCC77}">
      <dgm:prSet/>
      <dgm:spPr/>
      <dgm:t>
        <a:bodyPr/>
        <a:lstStyle/>
        <a:p>
          <a:endParaRPr lang="en-SG"/>
        </a:p>
      </dgm:t>
    </dgm:pt>
    <dgm:pt modelId="{66318488-A4EA-4946-B9BD-438E9BB15E87}">
      <dgm:prSet phldrT="[Text]"/>
      <dgm:spPr/>
      <dgm:t>
        <a:bodyPr/>
        <a:lstStyle/>
        <a:p>
          <a:r>
            <a:rPr lang="en-SG" b="1" dirty="0">
              <a:solidFill>
                <a:schemeClr val="accent4">
                  <a:lumMod val="40000"/>
                  <a:lumOff val="60000"/>
                </a:schemeClr>
              </a:solidFill>
            </a:rPr>
            <a:t>RE Policy 2020</a:t>
          </a:r>
        </a:p>
      </dgm:t>
    </dgm:pt>
    <dgm:pt modelId="{2EFADCE8-084B-4954-B5D8-0DD984A78D20}" type="sibTrans" cxnId="{8C5EA993-6D36-42D4-BB44-7A4606B956FD}">
      <dgm:prSet/>
      <dgm:spPr/>
      <dgm:t>
        <a:bodyPr/>
        <a:lstStyle/>
        <a:p>
          <a:endParaRPr lang="en-SG"/>
        </a:p>
      </dgm:t>
    </dgm:pt>
    <dgm:pt modelId="{FC92D8C3-9844-4391-88AF-A1A9874A1ABA}" type="parTrans" cxnId="{8C5EA993-6D36-42D4-BB44-7A4606B956FD}">
      <dgm:prSet/>
      <dgm:spPr/>
      <dgm:t>
        <a:bodyPr/>
        <a:lstStyle/>
        <a:p>
          <a:endParaRPr lang="en-SG"/>
        </a:p>
      </dgm:t>
    </dgm:pt>
    <dgm:pt modelId="{EE53AAEE-3245-4BB9-85F4-EE5958D3B090}">
      <dgm:prSet phldrT="[Text]"/>
      <dgm:spPr/>
      <dgm:t>
        <a:bodyPr/>
        <a:lstStyle/>
        <a:p>
          <a:r>
            <a:rPr lang="en-SG" dirty="0"/>
            <a:t>Alignment of planning entities under the power division</a:t>
          </a:r>
        </a:p>
      </dgm:t>
    </dgm:pt>
    <dgm:pt modelId="{31688DCB-CAB7-4213-B5B1-F464AB7F258F}" type="parTrans" cxnId="{EA6C2841-CFDD-439C-82F3-6C9AB7958BDD}">
      <dgm:prSet/>
      <dgm:spPr/>
      <dgm:t>
        <a:bodyPr/>
        <a:lstStyle/>
        <a:p>
          <a:endParaRPr lang="en-SG"/>
        </a:p>
      </dgm:t>
    </dgm:pt>
    <dgm:pt modelId="{D190F63A-5B13-49F1-9DF1-3CBA1BE53B33}" type="sibTrans" cxnId="{EA6C2841-CFDD-439C-82F3-6C9AB7958BDD}">
      <dgm:prSet/>
      <dgm:spPr/>
      <dgm:t>
        <a:bodyPr/>
        <a:lstStyle/>
        <a:p>
          <a:endParaRPr lang="en-SG"/>
        </a:p>
      </dgm:t>
    </dgm:pt>
    <dgm:pt modelId="{6A055D77-95DD-4A18-8C46-14E3C6672F89}">
      <dgm:prSet phldrT="[Text]"/>
      <dgm:spPr/>
      <dgm:t>
        <a:bodyPr/>
        <a:lstStyle/>
        <a:p>
          <a:r>
            <a:rPr lang="en-SG" b="1" dirty="0">
              <a:solidFill>
                <a:schemeClr val="accent4">
                  <a:lumMod val="40000"/>
                  <a:lumOff val="60000"/>
                </a:schemeClr>
              </a:solidFill>
            </a:rPr>
            <a:t>Government Owned IPPs (GOIPPs)</a:t>
          </a:r>
        </a:p>
      </dgm:t>
    </dgm:pt>
    <dgm:pt modelId="{D9B94333-4632-4BCE-8A1B-37E5373AB9C6}" type="parTrans" cxnId="{28498132-F4EC-49C3-B13A-5F5464448CE0}">
      <dgm:prSet/>
      <dgm:spPr/>
      <dgm:t>
        <a:bodyPr/>
        <a:lstStyle/>
        <a:p>
          <a:endParaRPr lang="en-SG"/>
        </a:p>
      </dgm:t>
    </dgm:pt>
    <dgm:pt modelId="{6F3B2F6E-CAAD-41A0-9D71-E128986A3A29}" type="sibTrans" cxnId="{28498132-F4EC-49C3-B13A-5F5464448CE0}">
      <dgm:prSet/>
      <dgm:spPr/>
      <dgm:t>
        <a:bodyPr/>
        <a:lstStyle/>
        <a:p>
          <a:endParaRPr lang="en-SG"/>
        </a:p>
      </dgm:t>
    </dgm:pt>
    <dgm:pt modelId="{0AF73148-001D-4B77-8F9B-F1513DBC03F6}">
      <dgm:prSet phldrT="[Text]"/>
      <dgm:spPr/>
      <dgm:t>
        <a:bodyPr/>
        <a:lstStyle/>
        <a:p>
          <a:r>
            <a:rPr lang="en-SG" b="1">
              <a:solidFill>
                <a:schemeClr val="accent4">
                  <a:lumMod val="40000"/>
                  <a:lumOff val="60000"/>
                </a:schemeClr>
              </a:solidFill>
            </a:rPr>
            <a:t>NTDC</a:t>
          </a:r>
        </a:p>
      </dgm:t>
    </dgm:pt>
    <dgm:pt modelId="{6633F675-E01D-4239-A6D5-A81876D9E054}" type="parTrans" cxnId="{4B310ACB-03E4-4FEC-9D2D-1F25A67BACB6}">
      <dgm:prSet/>
      <dgm:spPr/>
      <dgm:t>
        <a:bodyPr/>
        <a:lstStyle/>
        <a:p>
          <a:endParaRPr lang="en-SG"/>
        </a:p>
      </dgm:t>
    </dgm:pt>
    <dgm:pt modelId="{A7E02FA5-195C-4564-8973-969C812EAFD9}" type="sibTrans" cxnId="{4B310ACB-03E4-4FEC-9D2D-1F25A67BACB6}">
      <dgm:prSet/>
      <dgm:spPr/>
      <dgm:t>
        <a:bodyPr/>
        <a:lstStyle/>
        <a:p>
          <a:endParaRPr lang="en-SG"/>
        </a:p>
      </dgm:t>
    </dgm:pt>
    <dgm:pt modelId="{861EF28E-D03D-4015-954F-A6DCEBD5083B}">
      <dgm:prSet phldrT="[Text]"/>
      <dgm:spPr/>
      <dgm:t>
        <a:bodyPr/>
        <a:lstStyle/>
        <a:p>
          <a:r>
            <a:rPr lang="en-SG" b="0">
              <a:solidFill>
                <a:schemeClr val="bg1"/>
              </a:solidFill>
            </a:rPr>
            <a:t>Merit Order Planning</a:t>
          </a:r>
          <a:endParaRPr lang="en-SG" b="1">
            <a:solidFill>
              <a:schemeClr val="accent4">
                <a:lumMod val="40000"/>
                <a:lumOff val="60000"/>
              </a:schemeClr>
            </a:solidFill>
          </a:endParaRPr>
        </a:p>
      </dgm:t>
    </dgm:pt>
    <dgm:pt modelId="{9996D7BE-75E5-4ABD-A7CD-A242A27AFEC1}" type="parTrans" cxnId="{1D3581B1-10FC-4DA8-8592-55494D18D58F}">
      <dgm:prSet/>
      <dgm:spPr/>
      <dgm:t>
        <a:bodyPr/>
        <a:lstStyle/>
        <a:p>
          <a:endParaRPr lang="en-SG"/>
        </a:p>
      </dgm:t>
    </dgm:pt>
    <dgm:pt modelId="{8752CF22-1DE6-4986-BBED-00E1FA6C7D4F}" type="sibTrans" cxnId="{1D3581B1-10FC-4DA8-8592-55494D18D58F}">
      <dgm:prSet/>
      <dgm:spPr/>
      <dgm:t>
        <a:bodyPr/>
        <a:lstStyle/>
        <a:p>
          <a:endParaRPr lang="en-SG"/>
        </a:p>
      </dgm:t>
    </dgm:pt>
    <dgm:pt modelId="{C89700ED-3BAD-4DB9-B68D-D9EEC37BBE87}">
      <dgm:prSet phldrT="[Text]"/>
      <dgm:spPr/>
      <dgm:t>
        <a:bodyPr/>
        <a:lstStyle/>
        <a:p>
          <a:r>
            <a:rPr lang="en-SG" b="0">
              <a:solidFill>
                <a:schemeClr val="bg1"/>
              </a:solidFill>
            </a:rPr>
            <a:t>Transmission constraints removal</a:t>
          </a:r>
          <a:endParaRPr lang="en-SG" b="1">
            <a:solidFill>
              <a:schemeClr val="accent4">
                <a:lumMod val="40000"/>
                <a:lumOff val="60000"/>
              </a:schemeClr>
            </a:solidFill>
          </a:endParaRPr>
        </a:p>
      </dgm:t>
    </dgm:pt>
    <dgm:pt modelId="{9EA3C608-2EE1-47CB-B612-9D9209154DA1}" type="parTrans" cxnId="{A84C884E-4B61-4355-8C1D-9F0CB45DD88B}">
      <dgm:prSet/>
      <dgm:spPr/>
      <dgm:t>
        <a:bodyPr/>
        <a:lstStyle/>
        <a:p>
          <a:endParaRPr lang="en-SG"/>
        </a:p>
      </dgm:t>
    </dgm:pt>
    <dgm:pt modelId="{948E512B-6164-4621-8C1F-4B657BA89A6D}" type="sibTrans" cxnId="{A84C884E-4B61-4355-8C1D-9F0CB45DD88B}">
      <dgm:prSet/>
      <dgm:spPr/>
      <dgm:t>
        <a:bodyPr/>
        <a:lstStyle/>
        <a:p>
          <a:endParaRPr lang="en-SG"/>
        </a:p>
      </dgm:t>
    </dgm:pt>
    <dgm:pt modelId="{C601D26A-CD2C-4AEB-B56E-34C6167B73B6}">
      <dgm:prSet phldrT="[Text]"/>
      <dgm:spPr/>
      <dgm:t>
        <a:bodyPr/>
        <a:lstStyle/>
        <a:p>
          <a:r>
            <a:rPr lang="en-SG" b="0">
              <a:solidFill>
                <a:schemeClr val="bg1"/>
              </a:solidFill>
            </a:rPr>
            <a:t>Economic dispatch</a:t>
          </a:r>
          <a:endParaRPr lang="en-SG" b="1">
            <a:solidFill>
              <a:schemeClr val="accent4">
                <a:lumMod val="40000"/>
                <a:lumOff val="60000"/>
              </a:schemeClr>
            </a:solidFill>
          </a:endParaRPr>
        </a:p>
      </dgm:t>
    </dgm:pt>
    <dgm:pt modelId="{2164F728-B9E7-4BE7-8C80-E80A0179C7F3}" type="parTrans" cxnId="{E679D6A1-C074-4364-BAB6-A4867D16E03D}">
      <dgm:prSet/>
      <dgm:spPr/>
      <dgm:t>
        <a:bodyPr/>
        <a:lstStyle/>
        <a:p>
          <a:endParaRPr lang="en-SG"/>
        </a:p>
      </dgm:t>
    </dgm:pt>
    <dgm:pt modelId="{EB195CA8-61D8-4E35-90BA-66111B820BC9}" type="sibTrans" cxnId="{E679D6A1-C074-4364-BAB6-A4867D16E03D}">
      <dgm:prSet/>
      <dgm:spPr/>
      <dgm:t>
        <a:bodyPr/>
        <a:lstStyle/>
        <a:p>
          <a:endParaRPr lang="en-SG"/>
        </a:p>
      </dgm:t>
    </dgm:pt>
    <dgm:pt modelId="{51AF6B0D-1A17-455E-8A8A-FFF9B87790E1}">
      <dgm:prSet phldrT="[Text]"/>
      <dgm:spPr/>
      <dgm:t>
        <a:bodyPr/>
        <a:lstStyle/>
        <a:p>
          <a:r>
            <a:rPr lang="en-SG" b="1">
              <a:solidFill>
                <a:schemeClr val="accent4">
                  <a:lumMod val="40000"/>
                  <a:lumOff val="60000"/>
                </a:schemeClr>
              </a:solidFill>
            </a:rPr>
            <a:t>GENCOs</a:t>
          </a:r>
        </a:p>
      </dgm:t>
    </dgm:pt>
    <dgm:pt modelId="{54AB3A22-4016-40AF-AC6D-D0FF82E8B5E0}" type="parTrans" cxnId="{2011F3D0-9C39-4FB9-BC41-8710B2EC666C}">
      <dgm:prSet/>
      <dgm:spPr/>
      <dgm:t>
        <a:bodyPr/>
        <a:lstStyle/>
        <a:p>
          <a:endParaRPr lang="en-SG"/>
        </a:p>
      </dgm:t>
    </dgm:pt>
    <dgm:pt modelId="{1B1EBF46-5E9D-4496-BD06-C15D044647C2}" type="sibTrans" cxnId="{2011F3D0-9C39-4FB9-BC41-8710B2EC666C}">
      <dgm:prSet/>
      <dgm:spPr/>
      <dgm:t>
        <a:bodyPr/>
        <a:lstStyle/>
        <a:p>
          <a:endParaRPr lang="en-SG"/>
        </a:p>
      </dgm:t>
    </dgm:pt>
    <dgm:pt modelId="{FCC4C305-2428-4C8D-B9C9-80F183277C56}">
      <dgm:prSet phldrT="[Text]"/>
      <dgm:spPr/>
      <dgm:t>
        <a:bodyPr/>
        <a:lstStyle/>
        <a:p>
          <a:r>
            <a:rPr lang="en-SG" dirty="0"/>
            <a:t>Tariff Adjustments (Reduced ROE)</a:t>
          </a:r>
        </a:p>
      </dgm:t>
    </dgm:pt>
    <dgm:pt modelId="{45A38950-EC71-480F-B6EF-0C1C4B443ABB}" type="parTrans" cxnId="{04C312BB-0DE6-46DB-A60D-9C9706F0C5A2}">
      <dgm:prSet/>
      <dgm:spPr/>
      <dgm:t>
        <a:bodyPr/>
        <a:lstStyle/>
        <a:p>
          <a:endParaRPr lang="en-SG"/>
        </a:p>
      </dgm:t>
    </dgm:pt>
    <dgm:pt modelId="{5C063357-63DC-4B77-8A2A-50DD9402FD6D}" type="sibTrans" cxnId="{04C312BB-0DE6-46DB-A60D-9C9706F0C5A2}">
      <dgm:prSet/>
      <dgm:spPr/>
      <dgm:t>
        <a:bodyPr/>
        <a:lstStyle/>
        <a:p>
          <a:endParaRPr lang="en-SG"/>
        </a:p>
      </dgm:t>
    </dgm:pt>
    <dgm:pt modelId="{602E4A14-3C23-4FCF-BE4B-24D6623CFB22}">
      <dgm:prSet phldrT="[Text]"/>
      <dgm:spPr/>
      <dgm:t>
        <a:bodyPr/>
        <a:lstStyle/>
        <a:p>
          <a:r>
            <a:rPr lang="en-SG" b="1">
              <a:solidFill>
                <a:schemeClr val="accent4">
                  <a:lumMod val="40000"/>
                  <a:lumOff val="60000"/>
                </a:schemeClr>
              </a:solidFill>
            </a:rPr>
            <a:t>DISCOs</a:t>
          </a:r>
        </a:p>
      </dgm:t>
    </dgm:pt>
    <dgm:pt modelId="{C3C50A54-C6AA-4F2F-9341-44FA424E8FDA}" type="parTrans" cxnId="{E4981CE4-F813-45F1-BF71-98D3B6D946CD}">
      <dgm:prSet/>
      <dgm:spPr/>
      <dgm:t>
        <a:bodyPr/>
        <a:lstStyle/>
        <a:p>
          <a:endParaRPr lang="en-SG"/>
        </a:p>
      </dgm:t>
    </dgm:pt>
    <dgm:pt modelId="{95053D69-E17E-427D-8311-D52D0483E7BD}" type="sibTrans" cxnId="{E4981CE4-F813-45F1-BF71-98D3B6D946CD}">
      <dgm:prSet/>
      <dgm:spPr/>
      <dgm:t>
        <a:bodyPr/>
        <a:lstStyle/>
        <a:p>
          <a:endParaRPr lang="en-SG"/>
        </a:p>
      </dgm:t>
    </dgm:pt>
    <dgm:pt modelId="{CBF155DE-E389-4BA9-871B-C53CED9EBF12}">
      <dgm:prSet phldrT="[Text]"/>
      <dgm:spPr/>
      <dgm:t>
        <a:bodyPr/>
        <a:lstStyle/>
        <a:p>
          <a:r>
            <a:rPr lang="en-SG"/>
            <a:t>Governance</a:t>
          </a:r>
        </a:p>
      </dgm:t>
    </dgm:pt>
    <dgm:pt modelId="{F6E127CC-8B6F-4F30-BEDB-155EAEACFD0F}" type="parTrans" cxnId="{2A8C5968-1D40-48B3-BAE7-7E67FF784932}">
      <dgm:prSet/>
      <dgm:spPr/>
      <dgm:t>
        <a:bodyPr/>
        <a:lstStyle/>
        <a:p>
          <a:endParaRPr lang="en-SG"/>
        </a:p>
      </dgm:t>
    </dgm:pt>
    <dgm:pt modelId="{EE1591BF-49F7-4033-B3BF-46DC1FD27C99}" type="sibTrans" cxnId="{2A8C5968-1D40-48B3-BAE7-7E67FF784932}">
      <dgm:prSet/>
      <dgm:spPr/>
      <dgm:t>
        <a:bodyPr/>
        <a:lstStyle/>
        <a:p>
          <a:endParaRPr lang="en-SG"/>
        </a:p>
      </dgm:t>
    </dgm:pt>
    <dgm:pt modelId="{A1BEBF66-38E6-4381-BF65-19F3E0AF1175}">
      <dgm:prSet phldrT="[Text]"/>
      <dgm:spPr/>
      <dgm:t>
        <a:bodyPr/>
        <a:lstStyle/>
        <a:p>
          <a:r>
            <a:rPr lang="en-SG"/>
            <a:t>BoD Constitution</a:t>
          </a:r>
        </a:p>
      </dgm:t>
    </dgm:pt>
    <dgm:pt modelId="{FDDE2456-2DB3-4309-A99E-D86094B504E3}" type="parTrans" cxnId="{131498C0-ED93-4535-98D0-90CB8FBBFD20}">
      <dgm:prSet/>
      <dgm:spPr/>
      <dgm:t>
        <a:bodyPr/>
        <a:lstStyle/>
        <a:p>
          <a:endParaRPr lang="en-SG"/>
        </a:p>
      </dgm:t>
    </dgm:pt>
    <dgm:pt modelId="{090E01EB-CC16-4D94-B81B-3100C10C7EEF}" type="sibTrans" cxnId="{131498C0-ED93-4535-98D0-90CB8FBBFD20}">
      <dgm:prSet/>
      <dgm:spPr/>
      <dgm:t>
        <a:bodyPr/>
        <a:lstStyle/>
        <a:p>
          <a:endParaRPr lang="en-SG"/>
        </a:p>
      </dgm:t>
    </dgm:pt>
    <dgm:pt modelId="{9E9B1F79-4EEB-40E8-8FAB-13E41B60B6A9}">
      <dgm:prSet phldrT="[Text]"/>
      <dgm:spPr/>
      <dgm:t>
        <a:bodyPr/>
        <a:lstStyle/>
        <a:p>
          <a:r>
            <a:rPr lang="en-SG"/>
            <a:t>Management Appointment</a:t>
          </a:r>
        </a:p>
      </dgm:t>
    </dgm:pt>
    <dgm:pt modelId="{BFE526D2-9FDB-48A6-9C3D-62DB3D710A17}" type="parTrans" cxnId="{62DA621B-8C5E-4CDD-9F95-A8EF7EB36F18}">
      <dgm:prSet/>
      <dgm:spPr/>
      <dgm:t>
        <a:bodyPr/>
        <a:lstStyle/>
        <a:p>
          <a:endParaRPr lang="en-SG"/>
        </a:p>
      </dgm:t>
    </dgm:pt>
    <dgm:pt modelId="{B4C15278-BF36-4754-A081-60E617B0FF6E}" type="sibTrans" cxnId="{62DA621B-8C5E-4CDD-9F95-A8EF7EB36F18}">
      <dgm:prSet/>
      <dgm:spPr/>
      <dgm:t>
        <a:bodyPr/>
        <a:lstStyle/>
        <a:p>
          <a:endParaRPr lang="en-SG"/>
        </a:p>
      </dgm:t>
    </dgm:pt>
    <dgm:pt modelId="{DFE18D1B-4DD4-4767-8237-45BE9F67BF2F}">
      <dgm:prSet phldrT="[Text]"/>
      <dgm:spPr/>
      <dgm:t>
        <a:bodyPr/>
        <a:lstStyle/>
        <a:p>
          <a:r>
            <a:rPr lang="en-SG"/>
            <a:t>Performance Agreement</a:t>
          </a:r>
        </a:p>
      </dgm:t>
    </dgm:pt>
    <dgm:pt modelId="{8E446F6F-0512-4F09-AAD2-AAD9C5DC5310}" type="parTrans" cxnId="{2A08CFD9-7BA6-4E33-8BEE-2414905D8768}">
      <dgm:prSet/>
      <dgm:spPr/>
      <dgm:t>
        <a:bodyPr/>
        <a:lstStyle/>
        <a:p>
          <a:endParaRPr lang="en-SG"/>
        </a:p>
      </dgm:t>
    </dgm:pt>
    <dgm:pt modelId="{DF0C4D9B-0DBD-4F6D-ACA1-864AEE18954F}" type="sibTrans" cxnId="{2A08CFD9-7BA6-4E33-8BEE-2414905D8768}">
      <dgm:prSet/>
      <dgm:spPr/>
      <dgm:t>
        <a:bodyPr/>
        <a:lstStyle/>
        <a:p>
          <a:endParaRPr lang="en-SG"/>
        </a:p>
      </dgm:t>
    </dgm:pt>
    <dgm:pt modelId="{D72C79D9-BA0F-4D5C-ABF7-91705A5FA986}">
      <dgm:prSet phldrT="[Text]"/>
      <dgm:spPr/>
      <dgm:t>
        <a:bodyPr/>
        <a:lstStyle/>
        <a:p>
          <a:r>
            <a:rPr lang="en-SG"/>
            <a:t>KPIs and Turnaround Plan</a:t>
          </a:r>
        </a:p>
      </dgm:t>
    </dgm:pt>
    <dgm:pt modelId="{0A0085C4-7D08-4F6E-888D-151845D3D3E8}" type="parTrans" cxnId="{6946FBEF-D6B3-4C55-AFF5-3E7AE6BAC579}">
      <dgm:prSet/>
      <dgm:spPr/>
      <dgm:t>
        <a:bodyPr/>
        <a:lstStyle/>
        <a:p>
          <a:endParaRPr lang="en-SG"/>
        </a:p>
      </dgm:t>
    </dgm:pt>
    <dgm:pt modelId="{5B2A9276-C6E8-402A-9985-EAE8EC4B0A2D}" type="sibTrans" cxnId="{6946FBEF-D6B3-4C55-AFF5-3E7AE6BAC579}">
      <dgm:prSet/>
      <dgm:spPr/>
      <dgm:t>
        <a:bodyPr/>
        <a:lstStyle/>
        <a:p>
          <a:endParaRPr lang="en-SG"/>
        </a:p>
      </dgm:t>
    </dgm:pt>
    <dgm:pt modelId="{BF0335AE-5AB9-4457-A1C4-C05F524463D0}">
      <dgm:prSet phldrT="[Text]"/>
      <dgm:spPr/>
      <dgm:t>
        <a:bodyPr/>
        <a:lstStyle/>
        <a:p>
          <a:r>
            <a:rPr lang="en-SG"/>
            <a:t>Cost rationalization</a:t>
          </a:r>
        </a:p>
      </dgm:t>
    </dgm:pt>
    <dgm:pt modelId="{BF8AF206-DF3E-470A-8A6C-0E56C4B1A18A}" type="parTrans" cxnId="{F622CD70-BBE0-480B-BABE-70B1E2DB2A5F}">
      <dgm:prSet/>
      <dgm:spPr/>
      <dgm:t>
        <a:bodyPr/>
        <a:lstStyle/>
        <a:p>
          <a:endParaRPr lang="en-SG"/>
        </a:p>
      </dgm:t>
    </dgm:pt>
    <dgm:pt modelId="{DC96E021-2BC1-4132-9D24-5A75CB29EE96}" type="sibTrans" cxnId="{F622CD70-BBE0-480B-BABE-70B1E2DB2A5F}">
      <dgm:prSet/>
      <dgm:spPr/>
      <dgm:t>
        <a:bodyPr/>
        <a:lstStyle/>
        <a:p>
          <a:endParaRPr lang="en-SG"/>
        </a:p>
      </dgm:t>
    </dgm:pt>
    <dgm:pt modelId="{91BD6422-2FD2-4D3C-85A8-87B71207D769}">
      <dgm:prSet phldrT="[Text]"/>
      <dgm:spPr/>
      <dgm:t>
        <a:bodyPr/>
        <a:lstStyle/>
        <a:p>
          <a:r>
            <a:rPr lang="en-SG"/>
            <a:t>GST Issues (FBR)</a:t>
          </a:r>
        </a:p>
      </dgm:t>
    </dgm:pt>
    <dgm:pt modelId="{E8596ACE-607D-4452-BD11-C74037F2A5DD}" type="parTrans" cxnId="{B60336BB-275B-4BFE-A426-8D8EBD051870}">
      <dgm:prSet/>
      <dgm:spPr/>
      <dgm:t>
        <a:bodyPr/>
        <a:lstStyle/>
        <a:p>
          <a:endParaRPr lang="en-SG"/>
        </a:p>
      </dgm:t>
    </dgm:pt>
    <dgm:pt modelId="{A1DE6EBC-3183-425F-BA49-B57E339E7249}" type="sibTrans" cxnId="{B60336BB-275B-4BFE-A426-8D8EBD051870}">
      <dgm:prSet/>
      <dgm:spPr/>
      <dgm:t>
        <a:bodyPr/>
        <a:lstStyle/>
        <a:p>
          <a:endParaRPr lang="en-SG"/>
        </a:p>
      </dgm:t>
    </dgm:pt>
    <dgm:pt modelId="{52B0E50A-D5EC-43A6-98AF-8D42F264DACE}">
      <dgm:prSet phldrT="[Text]"/>
      <dgm:spPr/>
      <dgm:t>
        <a:bodyPr/>
        <a:lstStyle/>
        <a:p>
          <a:r>
            <a:rPr lang="en-SG"/>
            <a:t>Investment Plans Review (STG and AMI eg)</a:t>
          </a:r>
        </a:p>
      </dgm:t>
    </dgm:pt>
    <dgm:pt modelId="{64593522-0E70-40BC-9DE1-AF18CDBDF250}" type="parTrans" cxnId="{5CC18E3C-126C-48AD-8B48-63809865CFCA}">
      <dgm:prSet/>
      <dgm:spPr/>
      <dgm:t>
        <a:bodyPr/>
        <a:lstStyle/>
        <a:p>
          <a:endParaRPr lang="en-SG"/>
        </a:p>
      </dgm:t>
    </dgm:pt>
    <dgm:pt modelId="{8B46A42C-8EEF-4968-ACB1-F5BE63C8628F}" type="sibTrans" cxnId="{5CC18E3C-126C-48AD-8B48-63809865CFCA}">
      <dgm:prSet/>
      <dgm:spPr/>
      <dgm:t>
        <a:bodyPr/>
        <a:lstStyle/>
        <a:p>
          <a:endParaRPr lang="en-SG"/>
        </a:p>
      </dgm:t>
    </dgm:pt>
    <dgm:pt modelId="{9A7D0CD6-4B33-4A38-90C4-91E606F48D43}">
      <dgm:prSet phldrT="[Text]"/>
      <dgm:spPr/>
      <dgm:t>
        <a:bodyPr/>
        <a:lstStyle/>
        <a:p>
          <a:r>
            <a:rPr lang="en-SG" b="1">
              <a:solidFill>
                <a:schemeClr val="accent4">
                  <a:lumMod val="40000"/>
                  <a:lumOff val="60000"/>
                </a:schemeClr>
              </a:solidFill>
            </a:rPr>
            <a:t>PEPCO</a:t>
          </a:r>
        </a:p>
      </dgm:t>
    </dgm:pt>
    <dgm:pt modelId="{1213E6F6-FD4E-4283-AF3F-31B31D80AAAD}" type="parTrans" cxnId="{D8B27EB8-A729-4371-AFAB-EF2E553D77AF}">
      <dgm:prSet/>
      <dgm:spPr/>
      <dgm:t>
        <a:bodyPr/>
        <a:lstStyle/>
        <a:p>
          <a:endParaRPr lang="en-SG"/>
        </a:p>
      </dgm:t>
    </dgm:pt>
    <dgm:pt modelId="{D25FBC34-A1C6-4197-B64D-3AB9FA883CA6}" type="sibTrans" cxnId="{D8B27EB8-A729-4371-AFAB-EF2E553D77AF}">
      <dgm:prSet/>
      <dgm:spPr/>
      <dgm:t>
        <a:bodyPr/>
        <a:lstStyle/>
        <a:p>
          <a:endParaRPr lang="en-SG"/>
        </a:p>
      </dgm:t>
    </dgm:pt>
    <dgm:pt modelId="{8F13BB3D-3153-432C-848D-A857C3731E33}">
      <dgm:prSet phldrT="[Text]"/>
      <dgm:spPr/>
      <dgm:t>
        <a:bodyPr/>
        <a:lstStyle/>
        <a:p>
          <a:r>
            <a:rPr lang="en-SG"/>
            <a:t>Need analysis and realignment of PEPCO for governance reform agenda</a:t>
          </a:r>
        </a:p>
      </dgm:t>
    </dgm:pt>
    <dgm:pt modelId="{ECF04495-EEAB-40D8-BABE-2EF54F46E51A}" type="parTrans" cxnId="{31E798EB-07D9-4CB1-AA0D-0C3E7F8125DB}">
      <dgm:prSet/>
      <dgm:spPr/>
      <dgm:t>
        <a:bodyPr/>
        <a:lstStyle/>
        <a:p>
          <a:endParaRPr lang="en-SG"/>
        </a:p>
      </dgm:t>
    </dgm:pt>
    <dgm:pt modelId="{D54B46C7-4229-4DD8-BDAF-B14B03B260FE}" type="sibTrans" cxnId="{31E798EB-07D9-4CB1-AA0D-0C3E7F8125DB}">
      <dgm:prSet/>
      <dgm:spPr/>
      <dgm:t>
        <a:bodyPr/>
        <a:lstStyle/>
        <a:p>
          <a:endParaRPr lang="en-SG"/>
        </a:p>
      </dgm:t>
    </dgm:pt>
    <dgm:pt modelId="{25C4EE02-F89B-4AFB-9F75-ACBAB8F49C09}">
      <dgm:prSet phldrT="[Text]"/>
      <dgm:spPr>
        <a:solidFill>
          <a:schemeClr val="tx2"/>
        </a:solidFill>
      </dgm:spPr>
      <dgm:t>
        <a:bodyPr/>
        <a:lstStyle/>
        <a:p>
          <a:r>
            <a:rPr lang="en-SG" dirty="0">
              <a:solidFill>
                <a:schemeClr val="accent2">
                  <a:lumMod val="60000"/>
                  <a:lumOff val="40000"/>
                </a:schemeClr>
              </a:solidFill>
            </a:rPr>
            <a:t>Private Power </a:t>
          </a:r>
          <a:r>
            <a:rPr lang="en-SG" dirty="0" err="1">
              <a:solidFill>
                <a:schemeClr val="accent2">
                  <a:lumMod val="60000"/>
                  <a:lumOff val="40000"/>
                </a:schemeClr>
              </a:solidFill>
            </a:rPr>
            <a:t>Entitities</a:t>
          </a:r>
          <a:r>
            <a:rPr lang="en-SG" dirty="0">
              <a:solidFill>
                <a:schemeClr val="accent2">
                  <a:lumMod val="60000"/>
                  <a:lumOff val="40000"/>
                </a:schemeClr>
              </a:solidFill>
            </a:rPr>
            <a:t> </a:t>
          </a:r>
          <a:endParaRPr lang="en-SG" b="0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929C761B-3C90-42AF-A5E3-AD9022D6BB33}" type="parTrans" cxnId="{9042BD5F-9DCC-44DE-8082-30F74D52E0CC}">
      <dgm:prSet/>
      <dgm:spPr/>
      <dgm:t>
        <a:bodyPr/>
        <a:lstStyle/>
        <a:p>
          <a:endParaRPr lang="en-SG"/>
        </a:p>
      </dgm:t>
    </dgm:pt>
    <dgm:pt modelId="{80495A31-95A6-457A-B7EA-63F5B3875577}" type="sibTrans" cxnId="{9042BD5F-9DCC-44DE-8082-30F74D52E0CC}">
      <dgm:prSet/>
      <dgm:spPr/>
      <dgm:t>
        <a:bodyPr/>
        <a:lstStyle/>
        <a:p>
          <a:endParaRPr lang="en-SG"/>
        </a:p>
      </dgm:t>
    </dgm:pt>
    <dgm:pt modelId="{C9DD6BB3-1D1C-4C8D-85B0-631C14B1077B}">
      <dgm:prSet phldrT="[Text]"/>
      <dgm:spPr/>
      <dgm:t>
        <a:bodyPr/>
        <a:lstStyle/>
        <a:p>
          <a:r>
            <a:rPr lang="en-GB" dirty="0"/>
            <a:t>Meet supply gap in Karachi through fast-track projects</a:t>
          </a:r>
          <a:endParaRPr lang="en-SG" dirty="0"/>
        </a:p>
      </dgm:t>
    </dgm:pt>
    <dgm:pt modelId="{92CB2C20-9961-455B-9F69-B5F6A6FF1DAA}" type="parTrans" cxnId="{E0644E69-68E1-4447-8791-A09C39341D47}">
      <dgm:prSet/>
      <dgm:spPr/>
      <dgm:t>
        <a:bodyPr/>
        <a:lstStyle/>
        <a:p>
          <a:endParaRPr lang="en-SG"/>
        </a:p>
      </dgm:t>
    </dgm:pt>
    <dgm:pt modelId="{6F353FFE-8E0D-4C8E-8CF2-08B8D327B542}" type="sibTrans" cxnId="{E0644E69-68E1-4447-8791-A09C39341D47}">
      <dgm:prSet/>
      <dgm:spPr/>
      <dgm:t>
        <a:bodyPr/>
        <a:lstStyle/>
        <a:p>
          <a:endParaRPr lang="en-SG"/>
        </a:p>
      </dgm:t>
    </dgm:pt>
    <dgm:pt modelId="{9365B049-1D26-43DF-9112-7767630CC3B9}">
      <dgm:prSet phldrT="[Text]"/>
      <dgm:spPr/>
      <dgm:t>
        <a:bodyPr/>
        <a:lstStyle/>
        <a:p>
          <a:r>
            <a:rPr lang="en-GB" b="1" dirty="0">
              <a:solidFill>
                <a:schemeClr val="accent4">
                  <a:lumMod val="40000"/>
                  <a:lumOff val="60000"/>
                </a:schemeClr>
              </a:solidFill>
            </a:rPr>
            <a:t>Financial Management Plan for Circular Debt</a:t>
          </a:r>
          <a:endParaRPr lang="en-SG" b="1" dirty="0">
            <a:solidFill>
              <a:schemeClr val="accent4">
                <a:lumMod val="40000"/>
                <a:lumOff val="60000"/>
              </a:schemeClr>
            </a:solidFill>
          </a:endParaRPr>
        </a:p>
      </dgm:t>
    </dgm:pt>
    <dgm:pt modelId="{1413F2AD-F79A-47FB-9C87-168B4392AD14}" type="parTrans" cxnId="{6853FE52-AA57-4B3D-8110-93E2C1A28E6C}">
      <dgm:prSet/>
      <dgm:spPr/>
      <dgm:t>
        <a:bodyPr/>
        <a:lstStyle/>
        <a:p>
          <a:endParaRPr lang="en-SG"/>
        </a:p>
      </dgm:t>
    </dgm:pt>
    <dgm:pt modelId="{2B85AEEB-F72B-4875-9ABB-F41918008824}" type="sibTrans" cxnId="{6853FE52-AA57-4B3D-8110-93E2C1A28E6C}">
      <dgm:prSet/>
      <dgm:spPr/>
      <dgm:t>
        <a:bodyPr/>
        <a:lstStyle/>
        <a:p>
          <a:endParaRPr lang="en-SG"/>
        </a:p>
      </dgm:t>
    </dgm:pt>
    <dgm:pt modelId="{D6E19C6C-857E-4827-BB32-8D33C4A6D3E0}" type="pres">
      <dgm:prSet presAssocID="{69C6B969-EBBE-4B79-A2A7-A763EC0C74E4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38B912A9-CAF3-4DEB-8CF3-9B3F14C2A7CB}" type="pres">
      <dgm:prSet presAssocID="{6521C4B2-2044-4D34-B437-6F3B3A689667}" presName="parentText_1" presStyleLbl="node1" presStyleIdx="0" presStyleCnt="4">
        <dgm:presLayoutVars>
          <dgm:chMax val="1"/>
          <dgm:chPref val="1"/>
          <dgm:bulletEnabled val="1"/>
        </dgm:presLayoutVars>
      </dgm:prSet>
      <dgm:spPr/>
    </dgm:pt>
    <dgm:pt modelId="{011C3866-57A4-4CBF-8DAA-19235E55E3DA}" type="pres">
      <dgm:prSet presAssocID="{6521C4B2-2044-4D34-B437-6F3B3A689667}" presName="childText_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2FB0069-566D-48EC-8F60-23EA6A57D998}" type="pres">
      <dgm:prSet presAssocID="{6521C4B2-2044-4D34-B437-6F3B3A689667}" presName="accentShape_1" presStyleCnt="0"/>
      <dgm:spPr/>
    </dgm:pt>
    <dgm:pt modelId="{F4662611-7AF8-48C3-90E1-F9FA1EF6AD4B}" type="pres">
      <dgm:prSet presAssocID="{6521C4B2-2044-4D34-B437-6F3B3A689667}" presName="imageRepeatNode" presStyleLbl="node1" presStyleIdx="0" presStyleCnt="4"/>
      <dgm:spPr/>
    </dgm:pt>
    <dgm:pt modelId="{F5B7374E-B499-444A-B36A-142C74695FAF}" type="pres">
      <dgm:prSet presAssocID="{3AB8A644-A5A0-485F-A452-6F3F7BC8CDEB}" presName="parentText_2" presStyleLbl="node1" presStyleIdx="0" presStyleCnt="4">
        <dgm:presLayoutVars>
          <dgm:chMax val="1"/>
          <dgm:chPref val="1"/>
          <dgm:bulletEnabled val="1"/>
        </dgm:presLayoutVars>
      </dgm:prSet>
      <dgm:spPr/>
    </dgm:pt>
    <dgm:pt modelId="{D88A0E14-9EFB-4C58-A958-63625FBB834B}" type="pres">
      <dgm:prSet presAssocID="{3AB8A644-A5A0-485F-A452-6F3F7BC8CDEB}" presName="childText_2" presStyleLbl="node2" presStyleIdx="0" presStyleCnt="0">
        <dgm:presLayoutVars>
          <dgm:chMax val="0"/>
          <dgm:chPref val="0"/>
          <dgm:bulletEnabled val="1"/>
        </dgm:presLayoutVars>
      </dgm:prSet>
      <dgm:spPr/>
    </dgm:pt>
    <dgm:pt modelId="{0DB2AA00-EE3E-4DA8-A2E7-6CCA39A2777D}" type="pres">
      <dgm:prSet presAssocID="{3AB8A644-A5A0-485F-A452-6F3F7BC8CDEB}" presName="accentShape_2" presStyleCnt="0"/>
      <dgm:spPr/>
    </dgm:pt>
    <dgm:pt modelId="{B869B5B9-6559-447A-B264-BD9E344A3605}" type="pres">
      <dgm:prSet presAssocID="{3AB8A644-A5A0-485F-A452-6F3F7BC8CDEB}" presName="imageRepeatNode" presStyleLbl="node1" presStyleIdx="1" presStyleCnt="4"/>
      <dgm:spPr/>
    </dgm:pt>
    <dgm:pt modelId="{B0F376A8-7053-4FEC-95D5-14507D642B89}" type="pres">
      <dgm:prSet presAssocID="{34B52B4F-B199-47D9-87E6-239AF7026202}" presName="parentText_3" presStyleLbl="node1" presStyleIdx="1" presStyleCnt="4">
        <dgm:presLayoutVars>
          <dgm:chMax val="1"/>
          <dgm:chPref val="1"/>
          <dgm:bulletEnabled val="1"/>
        </dgm:presLayoutVars>
      </dgm:prSet>
      <dgm:spPr/>
    </dgm:pt>
    <dgm:pt modelId="{91D41740-4FCF-4A6D-98D0-4EDDE120034A}" type="pres">
      <dgm:prSet presAssocID="{34B52B4F-B199-47D9-87E6-239AF7026202}" presName="childText_3" presStyleLbl="node2" presStyleIdx="0" presStyleCnt="0">
        <dgm:presLayoutVars>
          <dgm:chMax val="0"/>
          <dgm:chPref val="0"/>
          <dgm:bulletEnabled val="1"/>
        </dgm:presLayoutVars>
      </dgm:prSet>
      <dgm:spPr/>
    </dgm:pt>
    <dgm:pt modelId="{B79D0B52-5761-4BFD-927C-A946C2A67D96}" type="pres">
      <dgm:prSet presAssocID="{34B52B4F-B199-47D9-87E6-239AF7026202}" presName="accentShape_3" presStyleCnt="0"/>
      <dgm:spPr/>
    </dgm:pt>
    <dgm:pt modelId="{4D69E9C2-291B-4CE1-81DE-5394238330FA}" type="pres">
      <dgm:prSet presAssocID="{34B52B4F-B199-47D9-87E6-239AF7026202}" presName="imageRepeatNode" presStyleLbl="node1" presStyleIdx="2" presStyleCnt="4"/>
      <dgm:spPr/>
    </dgm:pt>
    <dgm:pt modelId="{BE348BDE-BA02-4E16-AEAF-50125D2FB800}" type="pres">
      <dgm:prSet presAssocID="{25C4EE02-F89B-4AFB-9F75-ACBAB8F49C09}" presName="parentText_4" presStyleLbl="node1" presStyleIdx="2" presStyleCnt="4">
        <dgm:presLayoutVars>
          <dgm:chMax val="1"/>
          <dgm:chPref val="1"/>
          <dgm:bulletEnabled val="1"/>
        </dgm:presLayoutVars>
      </dgm:prSet>
      <dgm:spPr/>
    </dgm:pt>
    <dgm:pt modelId="{1C526518-0769-4532-AF7E-420734A972DB}" type="pres">
      <dgm:prSet presAssocID="{25C4EE02-F89B-4AFB-9F75-ACBAB8F49C09}" presName="childText_4" presStyleLbl="node2" presStyleIdx="0" presStyleCnt="0">
        <dgm:presLayoutVars>
          <dgm:chMax val="0"/>
          <dgm:chPref val="0"/>
          <dgm:bulletEnabled val="1"/>
        </dgm:presLayoutVars>
      </dgm:prSet>
      <dgm:spPr/>
    </dgm:pt>
    <dgm:pt modelId="{35C2AFF2-146E-4710-83D0-60A9D989BA99}" type="pres">
      <dgm:prSet presAssocID="{25C4EE02-F89B-4AFB-9F75-ACBAB8F49C09}" presName="accentShape_4" presStyleCnt="0"/>
      <dgm:spPr/>
    </dgm:pt>
    <dgm:pt modelId="{974F5998-FBE8-47D9-82DD-D7374DD370BC}" type="pres">
      <dgm:prSet presAssocID="{25C4EE02-F89B-4AFB-9F75-ACBAB8F49C09}" presName="imageRepeatNode" presStyleLbl="node1" presStyleIdx="3" presStyleCnt="4"/>
      <dgm:spPr/>
    </dgm:pt>
  </dgm:ptLst>
  <dgm:cxnLst>
    <dgm:cxn modelId="{B2B39800-5A63-4405-8829-BF5B5D8994AC}" srcId="{6521C4B2-2044-4D34-B437-6F3B3A689667}" destId="{00A3F2D6-F69D-4987-849D-76729A2BD1AE}" srcOrd="4" destOrd="0" parTransId="{77705B80-07F4-4659-8DB7-898F5D7C6383}" sibTransId="{24D29982-9290-4CEA-A043-161EC981104C}"/>
    <dgm:cxn modelId="{F8160F02-1F0A-4C1A-8927-F3151B1BB635}" type="presOf" srcId="{410074FB-477F-4F7A-BD35-45086A0DD946}" destId="{011C3866-57A4-4CBF-8DAA-19235E55E3DA}" srcOrd="0" destOrd="0" presId="urn:microsoft.com/office/officeart/2009/3/layout/BlockDescendingList"/>
    <dgm:cxn modelId="{E2549B0B-09F6-437F-9517-D3432A548A44}" type="presOf" srcId="{8F89D6AD-098F-405C-9946-9DD328BB8273}" destId="{D88A0E14-9EFB-4C58-A958-63625FBB834B}" srcOrd="0" destOrd="5" presId="urn:microsoft.com/office/officeart/2009/3/layout/BlockDescendingList"/>
    <dgm:cxn modelId="{8E424C0C-F935-4716-BDAC-D0C60C912D9C}" type="presOf" srcId="{DFE18D1B-4DD4-4767-8237-45BE9F67BF2F}" destId="{91D41740-4FCF-4A6D-98D0-4EDDE120034A}" srcOrd="0" destOrd="10" presId="urn:microsoft.com/office/officeart/2009/3/layout/BlockDescendingList"/>
    <dgm:cxn modelId="{BDDD7B0D-C4E8-48DB-B743-1D29BCDA628D}" type="presOf" srcId="{B476CE0B-1C46-4BC7-ABE0-1248F015A9BA}" destId="{D88A0E14-9EFB-4C58-A958-63625FBB834B}" srcOrd="0" destOrd="1" presId="urn:microsoft.com/office/officeart/2009/3/layout/BlockDescendingList"/>
    <dgm:cxn modelId="{01C88F0D-7A66-4A7C-B829-425AEB7D68E8}" type="presOf" srcId="{17EBBDFC-C50A-4ABC-8066-3E8C1C6ADF60}" destId="{1C526518-0769-4532-AF7E-420734A972DB}" srcOrd="0" destOrd="2" presId="urn:microsoft.com/office/officeart/2009/3/layout/BlockDescendingList"/>
    <dgm:cxn modelId="{A58DBA0F-F5B1-4B46-A47E-A957513ECC01}" type="presOf" srcId="{6521C4B2-2044-4D34-B437-6F3B3A689667}" destId="{38B912A9-CAF3-4DEB-8CF3-9B3F14C2A7CB}" srcOrd="0" destOrd="0" presId="urn:microsoft.com/office/officeart/2009/3/layout/BlockDescendingList"/>
    <dgm:cxn modelId="{223A2512-F29D-4B2E-B23E-E0F2CAB0D605}" type="presOf" srcId="{25C4EE02-F89B-4AFB-9F75-ACBAB8F49C09}" destId="{BE348BDE-BA02-4E16-AEAF-50125D2FB800}" srcOrd="0" destOrd="0" presId="urn:microsoft.com/office/officeart/2009/3/layout/BlockDescendingList"/>
    <dgm:cxn modelId="{9436F313-7147-49C0-9748-58560F2FDA23}" type="presOf" srcId="{9E9B1F79-4EEB-40E8-8FAB-13E41B60B6A9}" destId="{91D41740-4FCF-4A6D-98D0-4EDDE120034A}" srcOrd="0" destOrd="9" presId="urn:microsoft.com/office/officeart/2009/3/layout/BlockDescendingList"/>
    <dgm:cxn modelId="{FF746D14-F218-48B4-8ED0-D7E8210DF496}" srcId="{A8B2E44B-B356-465C-B3F8-29FFE00FBDAF}" destId="{B476CE0B-1C46-4BC7-ABE0-1248F015A9BA}" srcOrd="0" destOrd="0" parTransId="{D638A004-76C4-4282-8211-D9E7E1BB6C09}" sibTransId="{1E83BD48-D80B-4724-B230-399688564634}"/>
    <dgm:cxn modelId="{6C4CEF17-0A23-43B0-9869-77BB3855F84D}" type="presOf" srcId="{A8B2E44B-B356-465C-B3F8-29FFE00FBDAF}" destId="{D88A0E14-9EFB-4C58-A958-63625FBB834B}" srcOrd="0" destOrd="0" presId="urn:microsoft.com/office/officeart/2009/3/layout/BlockDescendingList"/>
    <dgm:cxn modelId="{3335C019-65D0-4A89-A415-9BF9B9CCF8E0}" type="presOf" srcId="{CBF155DE-E389-4BA9-871B-C53CED9EBF12}" destId="{91D41740-4FCF-4A6D-98D0-4EDDE120034A}" srcOrd="0" destOrd="7" presId="urn:microsoft.com/office/officeart/2009/3/layout/BlockDescendingList"/>
    <dgm:cxn modelId="{552A761A-D055-4FAB-BE8B-8B65639E92B5}" type="presOf" srcId="{1AC8A56B-9852-4B0C-91C2-FF028A78E94F}" destId="{011C3866-57A4-4CBF-8DAA-19235E55E3DA}" srcOrd="0" destOrd="1" presId="urn:microsoft.com/office/officeart/2009/3/layout/BlockDescendingList"/>
    <dgm:cxn modelId="{62DA621B-8C5E-4CDD-9F95-A8EF7EB36F18}" srcId="{CBF155DE-E389-4BA9-871B-C53CED9EBF12}" destId="{9E9B1F79-4EEB-40E8-8FAB-13E41B60B6A9}" srcOrd="1" destOrd="0" parTransId="{BFE526D2-9FDB-48A6-9C3D-62DB3D710A17}" sibTransId="{B4C15278-BF36-4754-A081-60E617B0FF6E}"/>
    <dgm:cxn modelId="{6EC14E1C-B2D0-4052-87DC-C2F851D45E9D}" type="presOf" srcId="{9A7D0CD6-4B33-4A38-90C4-91E606F48D43}" destId="{91D41740-4FCF-4A6D-98D0-4EDDE120034A}" srcOrd="0" destOrd="15" presId="urn:microsoft.com/office/officeart/2009/3/layout/BlockDescendingList"/>
    <dgm:cxn modelId="{96878C1D-7472-4D7C-A479-AB9E00A6D597}" srcId="{A90DD2FA-BB12-4268-8894-155F56F92C4B}" destId="{43AD7858-E810-45AF-8287-95BD8D2803F3}" srcOrd="1" destOrd="0" parTransId="{F6FCFFBC-7E5E-4BB6-ACDB-A6151D371A67}" sibTransId="{7F812789-0204-472B-AD22-EDFDF89B8867}"/>
    <dgm:cxn modelId="{2440E81F-1308-4608-A59F-6B2CC0CF5C54}" srcId="{69C6B969-EBBE-4B79-A2A7-A763EC0C74E4}" destId="{34B52B4F-B199-47D9-87E6-239AF7026202}" srcOrd="2" destOrd="0" parTransId="{DF628A50-3EBA-4580-9F79-E7CF37A0F3A3}" sibTransId="{9B4BE038-EB56-4396-8507-44E062EAC022}"/>
    <dgm:cxn modelId="{BE5BF21F-D926-4777-8924-77D08FD0D1C3}" srcId="{66318488-A4EA-4946-B9BD-438E9BB15E87}" destId="{C4E31FCC-3785-4BC8-8DA7-613CBB350BF3}" srcOrd="0" destOrd="0" parTransId="{6B982088-74A5-48F3-A199-94A77646F70B}" sibTransId="{9BEF8B37-7026-46F8-9196-04569C5C1B6F}"/>
    <dgm:cxn modelId="{B4956622-9649-4E9A-B178-050AF32F4B5D}" type="presOf" srcId="{43AD7858-E810-45AF-8287-95BD8D2803F3}" destId="{D88A0E14-9EFB-4C58-A958-63625FBB834B}" srcOrd="0" destOrd="6" presId="urn:microsoft.com/office/officeart/2009/3/layout/BlockDescendingList"/>
    <dgm:cxn modelId="{D20E7123-CC85-4071-BDBC-4B4D9F33940A}" type="presOf" srcId="{461E8816-280D-47FE-9A5A-A528F6F617EE}" destId="{011C3866-57A4-4CBF-8DAA-19235E55E3DA}" srcOrd="0" destOrd="3" presId="urn:microsoft.com/office/officeart/2009/3/layout/BlockDescendingList"/>
    <dgm:cxn modelId="{2461D328-819D-4FF3-B458-0ED3B485E17D}" type="presOf" srcId="{00A3F2D6-F69D-4987-849D-76729A2BD1AE}" destId="{011C3866-57A4-4CBF-8DAA-19235E55E3DA}" srcOrd="0" destOrd="11" presId="urn:microsoft.com/office/officeart/2009/3/layout/BlockDescendingList"/>
    <dgm:cxn modelId="{3EA0A62C-562B-4E67-83EC-02B29E269E0A}" type="presOf" srcId="{CC69E913-E576-4040-AE09-4555BB299393}" destId="{1C526518-0769-4532-AF7E-420734A972DB}" srcOrd="0" destOrd="4" presId="urn:microsoft.com/office/officeart/2009/3/layout/BlockDescendingList"/>
    <dgm:cxn modelId="{06982D2E-AA8F-43C7-A533-65B80C458E2D}" type="presOf" srcId="{66318488-A4EA-4946-B9BD-438E9BB15E87}" destId="{011C3866-57A4-4CBF-8DAA-19235E55E3DA}" srcOrd="0" destOrd="5" presId="urn:microsoft.com/office/officeart/2009/3/layout/BlockDescendingList"/>
    <dgm:cxn modelId="{40E02E2E-06F0-4355-8EED-47996CDD0DA2}" type="presOf" srcId="{69C6B969-EBBE-4B79-A2A7-A763EC0C74E4}" destId="{D6E19C6C-857E-4827-BB32-8D33C4A6D3E0}" srcOrd="0" destOrd="0" presId="urn:microsoft.com/office/officeart/2009/3/layout/BlockDescendingList"/>
    <dgm:cxn modelId="{F165C030-71D3-4DD6-BE6C-6B73FEC4F958}" srcId="{25C4EE02-F89B-4AFB-9F75-ACBAB8F49C09}" destId="{959AB788-65BE-427D-A26F-A2EA06153E63}" srcOrd="0" destOrd="0" parTransId="{5CE51BD3-DB75-4A22-9FBB-FDFF48D3A82C}" sibTransId="{5D4A7ED3-BD85-4EC2-A44D-724CEDA59116}"/>
    <dgm:cxn modelId="{28498132-F4EC-49C3-B13A-5F5464448CE0}" srcId="{25C4EE02-F89B-4AFB-9F75-ACBAB8F49C09}" destId="{6A055D77-95DD-4A18-8C46-14E3C6672F89}" srcOrd="1" destOrd="0" parTransId="{D9B94333-4632-4BCE-8A1B-37E5373AB9C6}" sibTransId="{6F3B2F6E-CAAD-41A0-9D71-E128986A3A29}"/>
    <dgm:cxn modelId="{B932B337-E61B-4A34-9EFB-0302C3965C91}" srcId="{6521C4B2-2044-4D34-B437-6F3B3A689667}" destId="{410074FB-477F-4F7A-BD35-45086A0DD946}" srcOrd="0" destOrd="0" parTransId="{9B288D99-B2B5-4426-B6EF-ECB562658B68}" sibTransId="{A76C672D-F728-4033-BCE7-A2FBB91B54A4}"/>
    <dgm:cxn modelId="{5CC18E3C-126C-48AD-8B48-63809865CFCA}" srcId="{BF0335AE-5AB9-4457-A1C4-C05F524463D0}" destId="{52B0E50A-D5EC-43A6-98AF-8D42F264DACE}" srcOrd="1" destOrd="0" parTransId="{64593522-0E70-40BC-9DE1-AF18CDBDF250}" sibTransId="{8B46A42C-8EEF-4968-ACB1-F5BE63C8628F}"/>
    <dgm:cxn modelId="{950BC83C-8F64-49D2-9B43-78EF2BE3E9C7}" type="presOf" srcId="{1D80FF24-D86E-4EE3-9036-B3E39237F0CC}" destId="{D88A0E14-9EFB-4C58-A958-63625FBB834B}" srcOrd="0" destOrd="3" presId="urn:microsoft.com/office/officeart/2009/3/layout/BlockDescendingList"/>
    <dgm:cxn modelId="{9042BD5F-9DCC-44DE-8082-30F74D52E0CC}" srcId="{69C6B969-EBBE-4B79-A2A7-A763EC0C74E4}" destId="{25C4EE02-F89B-4AFB-9F75-ACBAB8F49C09}" srcOrd="3" destOrd="0" parTransId="{929C761B-3C90-42AF-A5E3-AD9022D6BB33}" sibTransId="{80495A31-95A6-457A-B7EA-63F5B3875577}"/>
    <dgm:cxn modelId="{EA6C2841-CFDD-439C-82F3-6C9AB7958BDD}" srcId="{A90DD2FA-BB12-4268-8894-155F56F92C4B}" destId="{EE53AAEE-3245-4BB9-85F4-EE5958D3B090}" srcOrd="2" destOrd="0" parTransId="{31688DCB-CAB7-4213-B5B1-F464AB7F258F}" sibTransId="{D190F63A-5B13-49F1-9DF1-3CBA1BE53B33}"/>
    <dgm:cxn modelId="{A011E062-539B-476D-9BA8-263FD74044A8}" type="presOf" srcId="{D72C79D9-BA0F-4D5C-ABF7-91705A5FA986}" destId="{91D41740-4FCF-4A6D-98D0-4EDDE120034A}" srcOrd="0" destOrd="11" presId="urn:microsoft.com/office/officeart/2009/3/layout/BlockDescendingList"/>
    <dgm:cxn modelId="{D00E7663-39A1-42E6-892D-3BA555092938}" type="presOf" srcId="{EE53AAEE-3245-4BB9-85F4-EE5958D3B090}" destId="{D88A0E14-9EFB-4C58-A958-63625FBB834B}" srcOrd="0" destOrd="7" presId="urn:microsoft.com/office/officeart/2009/3/layout/BlockDescendingList"/>
    <dgm:cxn modelId="{5E3EDC43-C085-4636-9E3B-B0B76240BA3A}" type="presOf" srcId="{52B0E50A-D5EC-43A6-98AF-8D42F264DACE}" destId="{91D41740-4FCF-4A6D-98D0-4EDDE120034A}" srcOrd="0" destOrd="14" presId="urn:microsoft.com/office/officeart/2009/3/layout/BlockDescendingList"/>
    <dgm:cxn modelId="{456B6A65-975A-437C-ACAE-A2AE33DE7387}" srcId="{69C6B969-EBBE-4B79-A2A7-A763EC0C74E4}" destId="{6521C4B2-2044-4D34-B437-6F3B3A689667}" srcOrd="0" destOrd="0" parTransId="{B2E02E5D-AEF0-4EE4-90C8-297434158197}" sibTransId="{2F0F8278-4A22-465E-8E54-F5E6C1224F6A}"/>
    <dgm:cxn modelId="{B4ED4B65-50FA-4BA1-9668-28C0EF566EE5}" srcId="{9E0CEB3B-F3F3-4FB6-8BB2-8AA24442F289}" destId="{17EBBDFC-C50A-4ABC-8066-3E8C1C6ADF60}" srcOrd="0" destOrd="0" parTransId="{E5A5816D-F2D5-43B6-A3AE-4C83B379EF31}" sibTransId="{4113AE27-84BA-4716-A2DB-485E3588F21C}"/>
    <dgm:cxn modelId="{D3F44768-2108-4431-87B1-B80BA9D5C412}" type="presOf" srcId="{C9DD6BB3-1D1C-4C8D-85B0-631C14B1077B}" destId="{1C526518-0769-4532-AF7E-420734A972DB}" srcOrd="0" destOrd="7" presId="urn:microsoft.com/office/officeart/2009/3/layout/BlockDescendingList"/>
    <dgm:cxn modelId="{76FE5048-A171-42B9-8A7E-7A3581392AE1}" type="presOf" srcId="{602E4A14-3C23-4FCF-BE4B-24D6623CFB22}" destId="{91D41740-4FCF-4A6D-98D0-4EDDE120034A}" srcOrd="0" destOrd="6" presId="urn:microsoft.com/office/officeart/2009/3/layout/BlockDescendingList"/>
    <dgm:cxn modelId="{2A8C5968-1D40-48B3-BAE7-7E67FF784932}" srcId="{602E4A14-3C23-4FCF-BE4B-24D6623CFB22}" destId="{CBF155DE-E389-4BA9-871B-C53CED9EBF12}" srcOrd="0" destOrd="0" parTransId="{F6E127CC-8B6F-4F30-BEDB-155EAEACFD0F}" sibTransId="{EE1591BF-49F7-4033-B3BF-46DC1FD27C99}"/>
    <dgm:cxn modelId="{E0644E69-68E1-4447-8791-A09C39341D47}" srcId="{D969BF2C-B100-4DB2-90F7-203DE243FACF}" destId="{C9DD6BB3-1D1C-4C8D-85B0-631C14B1077B}" srcOrd="0" destOrd="0" parTransId="{92CB2C20-9961-455B-9F69-B5F6A6FF1DAA}" sibTransId="{6F353FFE-8E0D-4C8E-8CF2-08B8D327B542}"/>
    <dgm:cxn modelId="{2657184B-13F2-4AA3-8475-103235B381B0}" type="presOf" srcId="{3EA3B1AC-8DD6-4BE8-8383-7A70B402FDEE}" destId="{1C526518-0769-4532-AF7E-420734A972DB}" srcOrd="0" destOrd="5" presId="urn:microsoft.com/office/officeart/2009/3/layout/BlockDescendingList"/>
    <dgm:cxn modelId="{938FBC6B-E151-492C-ACB1-2AD08147FBD1}" type="presOf" srcId="{959AB788-65BE-427D-A26F-A2EA06153E63}" destId="{1C526518-0769-4532-AF7E-420734A972DB}" srcOrd="0" destOrd="0" presId="urn:microsoft.com/office/officeart/2009/3/layout/BlockDescendingList"/>
    <dgm:cxn modelId="{3E5B216D-9C22-4D75-B261-47DEA78180E7}" srcId="{A90DD2FA-BB12-4268-8894-155F56F92C4B}" destId="{8F89D6AD-098F-405C-9946-9DD328BB8273}" srcOrd="0" destOrd="0" parTransId="{C40D4C79-FBE8-415C-93B6-92201E8E9AAD}" sibTransId="{B13D1E65-AF56-4017-9A66-4493C1CB0EA7}"/>
    <dgm:cxn modelId="{7E03784D-8D36-4D2E-A385-BF1EAA4747B1}" srcId="{410074FB-477F-4F7A-BD35-45086A0DD946}" destId="{028CB2D9-A5A4-4EC3-8289-524358C466BA}" srcOrd="1" destOrd="0" parTransId="{E7064F15-F6A1-4EFB-9E8F-7C687DAACB11}" sibTransId="{9B4FDC98-700E-48EC-A129-45B727942C07}"/>
    <dgm:cxn modelId="{A265CF6D-EE11-4758-BC0A-C1C0421BACBE}" type="presOf" srcId="{FCC4C305-2428-4C8D-B9C9-80F183277C56}" destId="{91D41740-4FCF-4A6D-98D0-4EDDE120034A}" srcOrd="0" destOrd="5" presId="urn:microsoft.com/office/officeart/2009/3/layout/BlockDescendingList"/>
    <dgm:cxn modelId="{A84C884E-4B61-4355-8C1D-9F0CB45DD88B}" srcId="{0AF73148-001D-4B77-8F9B-F1513DBC03F6}" destId="{C89700ED-3BAD-4DB9-B68D-D9EEC37BBE87}" srcOrd="1" destOrd="0" parTransId="{9EA3C608-2EE1-47CB-B612-9D9209154DA1}" sibTransId="{948E512B-6164-4621-8C1F-4B657BA89A6D}"/>
    <dgm:cxn modelId="{9C462F70-29D4-4FE4-BE02-5A68C4F502A1}" type="presOf" srcId="{0AF73148-001D-4B77-8F9B-F1513DBC03F6}" destId="{91D41740-4FCF-4A6D-98D0-4EDDE120034A}" srcOrd="0" destOrd="0" presId="urn:microsoft.com/office/officeart/2009/3/layout/BlockDescendingList"/>
    <dgm:cxn modelId="{EF5EAF70-EBBD-46F7-B9D6-6E52CCBCA72F}" type="presOf" srcId="{6A055D77-95DD-4A18-8C46-14E3C6672F89}" destId="{1C526518-0769-4532-AF7E-420734A972DB}" srcOrd="0" destOrd="3" presId="urn:microsoft.com/office/officeart/2009/3/layout/BlockDescendingList"/>
    <dgm:cxn modelId="{F622CD70-BBE0-480B-BABE-70B1E2DB2A5F}" srcId="{602E4A14-3C23-4FCF-BE4B-24D6623CFB22}" destId="{BF0335AE-5AB9-4457-A1C4-C05F524463D0}" srcOrd="1" destOrd="0" parTransId="{BF8AF206-DF3E-470A-8A6C-0E56C4B1A18A}" sibTransId="{DC96E021-2BC1-4132-9D24-5A75CB29EE96}"/>
    <dgm:cxn modelId="{AB71F970-A448-4835-87B1-BDB95EB14ADF}" type="presOf" srcId="{9E0CEB3B-F3F3-4FB6-8BB2-8AA24442F289}" destId="{1C526518-0769-4532-AF7E-420734A972DB}" srcOrd="0" destOrd="1" presId="urn:microsoft.com/office/officeart/2009/3/layout/BlockDescendingList"/>
    <dgm:cxn modelId="{6853FE52-AA57-4B3D-8110-93E2C1A28E6C}" srcId="{3AB8A644-A5A0-485F-A452-6F3F7BC8CDEB}" destId="{9365B049-1D26-43DF-9112-7767630CC3B9}" srcOrd="3" destOrd="0" parTransId="{1413F2AD-F79A-47FB-9C87-168B4392AD14}" sibTransId="{2B85AEEB-F72B-4875-9ABB-F41918008824}"/>
    <dgm:cxn modelId="{14A97F54-DE8C-48B3-83E7-43D2CF7D9747}" type="presOf" srcId="{C4E31FCC-3785-4BC8-8DA7-613CBB350BF3}" destId="{011C3866-57A4-4CBF-8DAA-19235E55E3DA}" srcOrd="0" destOrd="6" presId="urn:microsoft.com/office/officeart/2009/3/layout/BlockDescendingList"/>
    <dgm:cxn modelId="{5F581756-A87E-4ABA-A2EB-45D4F61ED74C}" srcId="{911FD3B0-742A-4756-92CF-ED0F9FCF96BB}" destId="{B385C20F-F1D1-4338-9DC9-9637C658C129}" srcOrd="0" destOrd="0" parTransId="{D9CC0936-B4D1-4ADC-9966-A21264363A96}" sibTransId="{06F7EF09-BD74-466D-9045-B28931B22FF9}"/>
    <dgm:cxn modelId="{08249059-54B4-4B8C-8764-27B89455A80E}" type="presOf" srcId="{2B072960-8582-454E-9A97-7C04D8FEE027}" destId="{011C3866-57A4-4CBF-8DAA-19235E55E3DA}" srcOrd="0" destOrd="10" presId="urn:microsoft.com/office/officeart/2009/3/layout/BlockDescendingList"/>
    <dgm:cxn modelId="{387F5F7D-B70E-449E-BB76-5AD9B761AC27}" type="presOf" srcId="{021C6263-C77C-456C-B03A-12E52D027DA2}" destId="{D88A0E14-9EFB-4C58-A958-63625FBB834B}" srcOrd="0" destOrd="2" presId="urn:microsoft.com/office/officeart/2009/3/layout/BlockDescendingList"/>
    <dgm:cxn modelId="{027C4080-3F7B-4B84-BD86-CB1552AC7A4B}" type="presOf" srcId="{34B52B4F-B199-47D9-87E6-239AF7026202}" destId="{4D69E9C2-291B-4CE1-81DE-5394238330FA}" srcOrd="1" destOrd="0" presId="urn:microsoft.com/office/officeart/2009/3/layout/BlockDescendingList"/>
    <dgm:cxn modelId="{B0683281-8F3B-46F7-87C5-A8EEA8F1DABE}" srcId="{3AB8A644-A5A0-485F-A452-6F3F7BC8CDEB}" destId="{021C6263-C77C-456C-B03A-12E52D027DA2}" srcOrd="1" destOrd="0" parTransId="{85BA1A9F-5777-4586-A1D1-6D827961321A}" sibTransId="{6F4CDF23-C902-49AC-A7DA-A199C2E10751}"/>
    <dgm:cxn modelId="{A28D1B85-784B-46B0-AD96-BE83FE97F617}" srcId="{959AB788-65BE-427D-A26F-A2EA06153E63}" destId="{9E0CEB3B-F3F3-4FB6-8BB2-8AA24442F289}" srcOrd="0" destOrd="0" parTransId="{FCEBCCDE-EC60-45F8-A301-665EA86C513E}" sibTransId="{07AE31D4-410C-4761-A582-38BB1411CE59}"/>
    <dgm:cxn modelId="{06582189-198C-4F97-9722-A6EB4AE503F9}" srcId="{021C6263-C77C-456C-B03A-12E52D027DA2}" destId="{1D80FF24-D86E-4EE3-9036-B3E39237F0CC}" srcOrd="0" destOrd="0" parTransId="{E9E59E5D-9542-4F2F-AA26-E36D9F8796F1}" sibTransId="{452B1EA7-C8F9-4D3E-957A-91ADC8CDFBA3}"/>
    <dgm:cxn modelId="{74C13A8A-30A5-41D9-84A4-1945D3E841E0}" type="presOf" srcId="{B385C20F-F1D1-4338-9DC9-9637C658C129}" destId="{011C3866-57A4-4CBF-8DAA-19235E55E3DA}" srcOrd="0" destOrd="9" presId="urn:microsoft.com/office/officeart/2009/3/layout/BlockDescendingList"/>
    <dgm:cxn modelId="{DAF3A68D-73C7-463C-88FC-2628CEDBFBCF}" srcId="{66318488-A4EA-4946-B9BD-438E9BB15E87}" destId="{3A94BE31-6FD7-4510-BFF1-D4B1587127A7}" srcOrd="1" destOrd="0" parTransId="{83B5C822-B21D-43F6-AFDE-6537614AE9DE}" sibTransId="{4E11EF9B-B4A4-434F-9273-A0A15359F3CF}"/>
    <dgm:cxn modelId="{006EE48E-A6E3-4CEC-972D-165D5A6BAF1F}" srcId="{410074FB-477F-4F7A-BD35-45086A0DD946}" destId="{1AC8A56B-9852-4B0C-91C2-FF028A78E94F}" srcOrd="0" destOrd="0" parTransId="{826F0A6A-2ED8-468C-A316-A3369335DB55}" sibTransId="{8FC25BA0-5A66-4889-BE54-CF9872135F81}"/>
    <dgm:cxn modelId="{8C5EA993-6D36-42D4-BB44-7A4606B956FD}" srcId="{6521C4B2-2044-4D34-B437-6F3B3A689667}" destId="{66318488-A4EA-4946-B9BD-438E9BB15E87}" srcOrd="2" destOrd="0" parTransId="{FC92D8C3-9844-4391-88AF-A1A9874A1ABA}" sibTransId="{2EFADCE8-084B-4954-B5D8-0DD984A78D20}"/>
    <dgm:cxn modelId="{8A968F9A-E97D-44B4-803E-ED26B8998C89}" type="presOf" srcId="{3AB8A644-A5A0-485F-A452-6F3F7BC8CDEB}" destId="{B869B5B9-6559-447A-B264-BD9E344A3605}" srcOrd="1" destOrd="0" presId="urn:microsoft.com/office/officeart/2009/3/layout/BlockDescendingList"/>
    <dgm:cxn modelId="{E679D6A1-C074-4364-BAB6-A4867D16E03D}" srcId="{0AF73148-001D-4B77-8F9B-F1513DBC03F6}" destId="{C601D26A-CD2C-4AEB-B56E-34C6167B73B6}" srcOrd="2" destOrd="0" parTransId="{2164F728-B9E7-4BE7-8C80-E80A0179C7F3}" sibTransId="{EB195CA8-61D8-4E35-90BA-66111B820BC9}"/>
    <dgm:cxn modelId="{A05CFEA4-2677-4AC3-B6CF-BB64EC2CDA08}" type="presOf" srcId="{3A94BE31-6FD7-4510-BFF1-D4B1587127A7}" destId="{011C3866-57A4-4CBF-8DAA-19235E55E3DA}" srcOrd="0" destOrd="7" presId="urn:microsoft.com/office/officeart/2009/3/layout/BlockDescendingList"/>
    <dgm:cxn modelId="{CCA446AB-545E-44F7-A5B4-9928959F090A}" type="presOf" srcId="{D50767C5-ECB1-4829-87B7-B8F9478C825C}" destId="{011C3866-57A4-4CBF-8DAA-19235E55E3DA}" srcOrd="0" destOrd="4" presId="urn:microsoft.com/office/officeart/2009/3/layout/BlockDescendingList"/>
    <dgm:cxn modelId="{B46F7CAB-7DCF-435B-A980-4F6D99159778}" type="presOf" srcId="{3AB8A644-A5A0-485F-A452-6F3F7BC8CDEB}" destId="{F5B7374E-B499-444A-B36A-142C74695FAF}" srcOrd="0" destOrd="0" presId="urn:microsoft.com/office/officeart/2009/3/layout/BlockDescendingList"/>
    <dgm:cxn modelId="{1D3581B1-10FC-4DA8-8592-55494D18D58F}" srcId="{0AF73148-001D-4B77-8F9B-F1513DBC03F6}" destId="{861EF28E-D03D-4015-954F-A6DCEBD5083B}" srcOrd="0" destOrd="0" parTransId="{9996D7BE-75E5-4ABD-A7CD-A242A27AFEC1}" sibTransId="{8752CF22-1DE6-4986-BBED-00E1FA6C7D4F}"/>
    <dgm:cxn modelId="{3DB2F1B4-AD12-412D-8D46-2229EB49D403}" srcId="{461E8816-280D-47FE-9A5A-A528F6F617EE}" destId="{D50767C5-ECB1-4829-87B7-B8F9478C825C}" srcOrd="0" destOrd="0" parTransId="{DEBF3417-39FA-4B2D-BA9A-D3BFEE9D581A}" sibTransId="{06E90600-5EE1-4A21-9412-2B1C1460012F}"/>
    <dgm:cxn modelId="{8F4FFBB4-6E51-40EE-8774-0FC60FF414AC}" type="presOf" srcId="{9365B049-1D26-43DF-9112-7767630CC3B9}" destId="{D88A0E14-9EFB-4C58-A958-63625FBB834B}" srcOrd="0" destOrd="8" presId="urn:microsoft.com/office/officeart/2009/3/layout/BlockDescendingList"/>
    <dgm:cxn modelId="{6DAB10B5-2756-44A8-AA7E-DF2093A6085E}" srcId="{6521C4B2-2044-4D34-B437-6F3B3A689667}" destId="{461E8816-280D-47FE-9A5A-A528F6F617EE}" srcOrd="1" destOrd="0" parTransId="{F1F17813-F7F7-4C61-90CD-8978D3534A70}" sibTransId="{11DA1CB0-1222-4AC6-A9C3-49DC653B85BB}"/>
    <dgm:cxn modelId="{B6100BB6-18C4-4DBD-A40D-16C1DE263964}" srcId="{6A055D77-95DD-4A18-8C46-14E3C6672F89}" destId="{CC69E913-E576-4040-AE09-4555BB299393}" srcOrd="0" destOrd="0" parTransId="{7CA3BAD2-5E39-4EA1-A517-93FDAF47718A}" sibTransId="{53D58DAD-82E3-4A13-A7B6-A13BAE588333}"/>
    <dgm:cxn modelId="{D8B27EB8-A729-4371-AFAB-EF2E553D77AF}" srcId="{34B52B4F-B199-47D9-87E6-239AF7026202}" destId="{9A7D0CD6-4B33-4A38-90C4-91E606F48D43}" srcOrd="3" destOrd="0" parTransId="{1213E6F6-FD4E-4283-AF3F-31B31D80AAAD}" sibTransId="{D25FBC34-A1C6-4197-B64D-3AB9FA883CA6}"/>
    <dgm:cxn modelId="{D3FD21B9-DDCB-4C74-B42B-339B2B33CFE9}" type="presOf" srcId="{0AA24B3E-9D64-4EA4-9C0C-7B8E033C8EA8}" destId="{1C526518-0769-4532-AF7E-420734A972DB}" srcOrd="0" destOrd="8" presId="urn:microsoft.com/office/officeart/2009/3/layout/BlockDescendingList"/>
    <dgm:cxn modelId="{04C312BB-0DE6-46DB-A60D-9C9706F0C5A2}" srcId="{51AF6B0D-1A17-455E-8A8A-FFF9B87790E1}" destId="{FCC4C305-2428-4C8D-B9C9-80F183277C56}" srcOrd="0" destOrd="0" parTransId="{45A38950-EC71-480F-B6EF-0C1C4B443ABB}" sibTransId="{5C063357-63DC-4B77-8A2A-50DD9402FD6D}"/>
    <dgm:cxn modelId="{B60336BB-275B-4BFE-A426-8D8EBD051870}" srcId="{BF0335AE-5AB9-4457-A1C4-C05F524463D0}" destId="{91BD6422-2FD2-4D3C-85A8-87B71207D769}" srcOrd="0" destOrd="0" parTransId="{E8596ACE-607D-4452-BD11-C74037F2A5DD}" sibTransId="{A1DE6EBC-3183-425F-BA49-B57E339E7249}"/>
    <dgm:cxn modelId="{03E8CCBC-D83B-4AB8-8122-1622C406B7EE}" type="presOf" srcId="{861EF28E-D03D-4015-954F-A6DCEBD5083B}" destId="{91D41740-4FCF-4A6D-98D0-4EDDE120034A}" srcOrd="0" destOrd="1" presId="urn:microsoft.com/office/officeart/2009/3/layout/BlockDescendingList"/>
    <dgm:cxn modelId="{131498C0-ED93-4535-98D0-90CB8FBBFD20}" srcId="{CBF155DE-E389-4BA9-871B-C53CED9EBF12}" destId="{A1BEBF66-38E6-4381-BF65-19F3E0AF1175}" srcOrd="0" destOrd="0" parTransId="{FDDE2456-2DB3-4309-A99E-D86094B504E3}" sibTransId="{090E01EB-CC16-4D94-B81B-3100C10C7EEF}"/>
    <dgm:cxn modelId="{536184C9-F690-47C9-B798-0A7E52582EC3}" type="presOf" srcId="{BF0335AE-5AB9-4457-A1C4-C05F524463D0}" destId="{91D41740-4FCF-4A6D-98D0-4EDDE120034A}" srcOrd="0" destOrd="12" presId="urn:microsoft.com/office/officeart/2009/3/layout/BlockDescendingList"/>
    <dgm:cxn modelId="{56A4BBC9-C4D6-4F5E-9EB5-FB662399DCB8}" srcId="{3AB8A644-A5A0-485F-A452-6F3F7BC8CDEB}" destId="{A8B2E44B-B356-465C-B3F8-29FFE00FBDAF}" srcOrd="0" destOrd="0" parTransId="{499F1319-89B9-4652-93B4-530BA770B1CD}" sibTransId="{6AA8EFBD-11DD-40CD-8ABD-D28DB0A48EB8}"/>
    <dgm:cxn modelId="{4B310ACB-03E4-4FEC-9D2D-1F25A67BACB6}" srcId="{34B52B4F-B199-47D9-87E6-239AF7026202}" destId="{0AF73148-001D-4B77-8F9B-F1513DBC03F6}" srcOrd="0" destOrd="0" parTransId="{6633F675-E01D-4239-A6D5-A81876D9E054}" sibTransId="{A7E02FA5-195C-4564-8973-969C812EAFD9}"/>
    <dgm:cxn modelId="{6DD36DCC-1780-4606-A6B0-F0F2AEAF779D}" type="presOf" srcId="{C89700ED-3BAD-4DB9-B68D-D9EEC37BBE87}" destId="{91D41740-4FCF-4A6D-98D0-4EDDE120034A}" srcOrd="0" destOrd="2" presId="urn:microsoft.com/office/officeart/2009/3/layout/BlockDescendingList"/>
    <dgm:cxn modelId="{D3F19DCD-9C5C-49E4-9778-506ACCBEC2A9}" type="presOf" srcId="{028CB2D9-A5A4-4EC3-8289-524358C466BA}" destId="{011C3866-57A4-4CBF-8DAA-19235E55E3DA}" srcOrd="0" destOrd="2" presId="urn:microsoft.com/office/officeart/2009/3/layout/BlockDescendingList"/>
    <dgm:cxn modelId="{CD9DB1CD-ED60-4BD5-81D6-0771A268D7BB}" srcId="{3AB8A644-A5A0-485F-A452-6F3F7BC8CDEB}" destId="{A90DD2FA-BB12-4268-8894-155F56F92C4B}" srcOrd="2" destOrd="0" parTransId="{11592C7D-5C75-4753-A9D2-F3780E898861}" sibTransId="{C410D455-61A5-4ACC-8E73-C5914E998172}"/>
    <dgm:cxn modelId="{47DFC9CD-4B76-44C4-ADBD-BBB207708740}" type="presOf" srcId="{91BD6422-2FD2-4D3C-85A8-87B71207D769}" destId="{91D41740-4FCF-4A6D-98D0-4EDDE120034A}" srcOrd="0" destOrd="13" presId="urn:microsoft.com/office/officeart/2009/3/layout/BlockDescendingList"/>
    <dgm:cxn modelId="{E66DD8D0-3831-49CD-B48A-2BE933459CBD}" srcId="{6A055D77-95DD-4A18-8C46-14E3C6672F89}" destId="{3EA3B1AC-8DD6-4BE8-8383-7A70B402FDEE}" srcOrd="1" destOrd="0" parTransId="{6510CA1C-55C0-453B-A4A1-EACE9EC07FAB}" sibTransId="{3DCF3EF1-89BC-4229-882F-C09F4C66E59B}"/>
    <dgm:cxn modelId="{2011F3D0-9C39-4FB9-BC41-8710B2EC666C}" srcId="{34B52B4F-B199-47D9-87E6-239AF7026202}" destId="{51AF6B0D-1A17-455E-8A8A-FFF9B87790E1}" srcOrd="1" destOrd="0" parTransId="{54AB3A22-4016-40AF-AC6D-D0FF82E8B5E0}" sibTransId="{1B1EBF46-5E9D-4496-BD06-C15D044647C2}"/>
    <dgm:cxn modelId="{EF1E78D2-C8D3-46F4-9772-FE3DDA418721}" type="presOf" srcId="{8F13BB3D-3153-432C-848D-A857C3731E33}" destId="{91D41740-4FCF-4A6D-98D0-4EDDE120034A}" srcOrd="0" destOrd="16" presId="urn:microsoft.com/office/officeart/2009/3/layout/BlockDescendingList"/>
    <dgm:cxn modelId="{143AD8D3-2BF8-4849-B67E-E88FAE9450D1}" srcId="{6521C4B2-2044-4D34-B437-6F3B3A689667}" destId="{911FD3B0-742A-4756-92CF-ED0F9FCF96BB}" srcOrd="3" destOrd="0" parTransId="{D5138C8D-02A0-4DF7-8D7A-43A2D872F0BC}" sibTransId="{EBCD02C1-C585-4984-8792-B054FBAF3551}"/>
    <dgm:cxn modelId="{024333D4-399E-4B8B-8676-8D24CB3C8915}" srcId="{00A3F2D6-F69D-4987-849D-76729A2BD1AE}" destId="{8712B015-8512-4D24-AD08-2DC5C348B557}" srcOrd="0" destOrd="0" parTransId="{43F19334-6DB8-44B4-AC8B-09CA38C4DAEC}" sibTransId="{7DF3D1B7-E2C4-4751-B017-0FDFCE7CB6C6}"/>
    <dgm:cxn modelId="{2C21EAD6-6F63-457A-B0D1-E4EDDA49BC8D}" type="presOf" srcId="{8712B015-8512-4D24-AD08-2DC5C348B557}" destId="{011C3866-57A4-4CBF-8DAA-19235E55E3DA}" srcOrd="0" destOrd="12" presId="urn:microsoft.com/office/officeart/2009/3/layout/BlockDescendingList"/>
    <dgm:cxn modelId="{2A08CFD9-7BA6-4E33-8BEE-2414905D8768}" srcId="{CBF155DE-E389-4BA9-871B-C53CED9EBF12}" destId="{DFE18D1B-4DD4-4767-8237-45BE9F67BF2F}" srcOrd="2" destOrd="0" parTransId="{8E446F6F-0512-4F09-AAD2-AAD9C5DC5310}" sibTransId="{DF0C4D9B-0DBD-4F6D-ACA1-864AEE18954F}"/>
    <dgm:cxn modelId="{B98AEBDC-AB9F-4338-9EDC-B644DAF279DC}" type="presOf" srcId="{6521C4B2-2044-4D34-B437-6F3B3A689667}" destId="{F4662611-7AF8-48C3-90E1-F9FA1EF6AD4B}" srcOrd="1" destOrd="0" presId="urn:microsoft.com/office/officeart/2009/3/layout/BlockDescendingList"/>
    <dgm:cxn modelId="{B8FC0BE1-7A53-411E-96C7-8223233B1F13}" type="presOf" srcId="{911FD3B0-742A-4756-92CF-ED0F9FCF96BB}" destId="{011C3866-57A4-4CBF-8DAA-19235E55E3DA}" srcOrd="0" destOrd="8" presId="urn:microsoft.com/office/officeart/2009/3/layout/BlockDescendingList"/>
    <dgm:cxn modelId="{BC97A5E3-D1AE-4B5D-B6A0-A6DE443B13ED}" type="presOf" srcId="{C601D26A-CD2C-4AEB-B56E-34C6167B73B6}" destId="{91D41740-4FCF-4A6D-98D0-4EDDE120034A}" srcOrd="0" destOrd="3" presId="urn:microsoft.com/office/officeart/2009/3/layout/BlockDescendingList"/>
    <dgm:cxn modelId="{E4981CE4-F813-45F1-BF71-98D3B6D946CD}" srcId="{34B52B4F-B199-47D9-87E6-239AF7026202}" destId="{602E4A14-3C23-4FCF-BE4B-24D6623CFB22}" srcOrd="2" destOrd="0" parTransId="{C3C50A54-C6AA-4F2F-9341-44FA424E8FDA}" sibTransId="{95053D69-E17E-427D-8311-D52D0483E7BD}"/>
    <dgm:cxn modelId="{681BF6EA-41D4-4F67-852D-0CA6C3C79D46}" type="presOf" srcId="{34B52B4F-B199-47D9-87E6-239AF7026202}" destId="{B0F376A8-7053-4FEC-95D5-14507D642B89}" srcOrd="0" destOrd="0" presId="urn:microsoft.com/office/officeart/2009/3/layout/BlockDescendingList"/>
    <dgm:cxn modelId="{DA8E8EEB-DA67-4D1B-AA34-12B9F4FF4116}" srcId="{69C6B969-EBBE-4B79-A2A7-A763EC0C74E4}" destId="{3AB8A644-A5A0-485F-A452-6F3F7BC8CDEB}" srcOrd="1" destOrd="0" parTransId="{AAD10EC1-B0AF-4475-86EA-38F69DA87422}" sibTransId="{1AD8DB9B-C80D-45AC-BAF9-3ED41BB9C902}"/>
    <dgm:cxn modelId="{31E798EB-07D9-4CB1-AA0D-0C3E7F8125DB}" srcId="{9A7D0CD6-4B33-4A38-90C4-91E606F48D43}" destId="{8F13BB3D-3153-432C-848D-A857C3731E33}" srcOrd="0" destOrd="0" parTransId="{ECF04495-EEAB-40D8-BABE-2EF54F46E51A}" sibTransId="{D54B46C7-4229-4DD8-BDAF-B14B03B260FE}"/>
    <dgm:cxn modelId="{6869B1EB-0320-47A1-AEC3-23F0D43160BC}" type="presOf" srcId="{51AF6B0D-1A17-455E-8A8A-FFF9B87790E1}" destId="{91D41740-4FCF-4A6D-98D0-4EDDE120034A}" srcOrd="0" destOrd="4" presId="urn:microsoft.com/office/officeart/2009/3/layout/BlockDescendingList"/>
    <dgm:cxn modelId="{B67201EE-90A8-49A9-8A9A-13C05723FDD8}" type="presOf" srcId="{A1BEBF66-38E6-4381-BF65-19F3E0AF1175}" destId="{91D41740-4FCF-4A6D-98D0-4EDDE120034A}" srcOrd="0" destOrd="8" presId="urn:microsoft.com/office/officeart/2009/3/layout/BlockDescendingList"/>
    <dgm:cxn modelId="{6946FBEF-D6B3-4C55-AFF5-3E7AE6BAC579}" srcId="{CBF155DE-E389-4BA9-871B-C53CED9EBF12}" destId="{D72C79D9-BA0F-4D5C-ABF7-91705A5FA986}" srcOrd="3" destOrd="0" parTransId="{0A0085C4-7D08-4F6E-888D-151845D3D3E8}" sibTransId="{5B2A9276-C6E8-402A-9985-EAE8EC4B0A2D}"/>
    <dgm:cxn modelId="{6B2974F3-F4B1-42F1-9035-49007ABCCC77}" srcId="{911FD3B0-742A-4756-92CF-ED0F9FCF96BB}" destId="{2B072960-8582-454E-9A97-7C04D8FEE027}" srcOrd="1" destOrd="0" parTransId="{88AC2425-20B7-461B-ADCD-8B650C3C088D}" sibTransId="{4F0BA6DA-B665-41F0-97AB-3623361A8E59}"/>
    <dgm:cxn modelId="{F9E49FF5-945A-4CE8-BA7F-17EDA1786818}" srcId="{D969BF2C-B100-4DB2-90F7-203DE243FACF}" destId="{0AA24B3E-9D64-4EA4-9C0C-7B8E033C8EA8}" srcOrd="1" destOrd="0" parTransId="{7400796A-443F-4298-B19A-E6A983E8146C}" sibTransId="{6189E884-090C-4D73-962D-934F28679531}"/>
    <dgm:cxn modelId="{6D8C9FFB-BE80-4683-A15B-278BD20D844D}" type="presOf" srcId="{A90DD2FA-BB12-4268-8894-155F56F92C4B}" destId="{D88A0E14-9EFB-4C58-A958-63625FBB834B}" srcOrd="0" destOrd="4" presId="urn:microsoft.com/office/officeart/2009/3/layout/BlockDescendingList"/>
    <dgm:cxn modelId="{888EC5FB-8302-4583-ABF4-337E3FB95505}" srcId="{25C4EE02-F89B-4AFB-9F75-ACBAB8F49C09}" destId="{D969BF2C-B100-4DB2-90F7-203DE243FACF}" srcOrd="2" destOrd="0" parTransId="{10C8CC73-9C07-4813-85AF-1825DF5CD6AA}" sibTransId="{D9E5B0F0-2BB6-4E08-A954-40229577EDBD}"/>
    <dgm:cxn modelId="{46834CFC-294E-481A-B03E-20463D3BD912}" type="presOf" srcId="{25C4EE02-F89B-4AFB-9F75-ACBAB8F49C09}" destId="{974F5998-FBE8-47D9-82DD-D7374DD370BC}" srcOrd="1" destOrd="0" presId="urn:microsoft.com/office/officeart/2009/3/layout/BlockDescendingList"/>
    <dgm:cxn modelId="{0F718DFE-3AD3-4031-9D19-48FC6202F70C}" type="presOf" srcId="{D969BF2C-B100-4DB2-90F7-203DE243FACF}" destId="{1C526518-0769-4532-AF7E-420734A972DB}" srcOrd="0" destOrd="6" presId="urn:microsoft.com/office/officeart/2009/3/layout/BlockDescendingList"/>
    <dgm:cxn modelId="{75CDCB64-A0E0-4CCF-BE14-99171C7FAD62}" type="presParOf" srcId="{D6E19C6C-857E-4827-BB32-8D33C4A6D3E0}" destId="{38B912A9-CAF3-4DEB-8CF3-9B3F14C2A7CB}" srcOrd="0" destOrd="0" presId="urn:microsoft.com/office/officeart/2009/3/layout/BlockDescendingList"/>
    <dgm:cxn modelId="{74FFD9B2-6BAA-4677-A9D0-345C0FA2414B}" type="presParOf" srcId="{D6E19C6C-857E-4827-BB32-8D33C4A6D3E0}" destId="{011C3866-57A4-4CBF-8DAA-19235E55E3DA}" srcOrd="1" destOrd="0" presId="urn:microsoft.com/office/officeart/2009/3/layout/BlockDescendingList"/>
    <dgm:cxn modelId="{8D94F215-1622-4CFE-8F0C-39B5D672906C}" type="presParOf" srcId="{D6E19C6C-857E-4827-BB32-8D33C4A6D3E0}" destId="{82FB0069-566D-48EC-8F60-23EA6A57D998}" srcOrd="2" destOrd="0" presId="urn:microsoft.com/office/officeart/2009/3/layout/BlockDescendingList"/>
    <dgm:cxn modelId="{5FD675AA-88FF-4C0E-8ED1-C23C51A9B36C}" type="presParOf" srcId="{82FB0069-566D-48EC-8F60-23EA6A57D998}" destId="{F4662611-7AF8-48C3-90E1-F9FA1EF6AD4B}" srcOrd="0" destOrd="0" presId="urn:microsoft.com/office/officeart/2009/3/layout/BlockDescendingList"/>
    <dgm:cxn modelId="{10F743D0-7564-455D-91AF-53D06F6697A1}" type="presParOf" srcId="{D6E19C6C-857E-4827-BB32-8D33C4A6D3E0}" destId="{F5B7374E-B499-444A-B36A-142C74695FAF}" srcOrd="3" destOrd="0" presId="urn:microsoft.com/office/officeart/2009/3/layout/BlockDescendingList"/>
    <dgm:cxn modelId="{617142D6-7E34-4EE5-AE02-4D75DBF60187}" type="presParOf" srcId="{D6E19C6C-857E-4827-BB32-8D33C4A6D3E0}" destId="{D88A0E14-9EFB-4C58-A958-63625FBB834B}" srcOrd="4" destOrd="0" presId="urn:microsoft.com/office/officeart/2009/3/layout/BlockDescendingList"/>
    <dgm:cxn modelId="{4892C553-65FC-4694-A964-375C37206A5E}" type="presParOf" srcId="{D6E19C6C-857E-4827-BB32-8D33C4A6D3E0}" destId="{0DB2AA00-EE3E-4DA8-A2E7-6CCA39A2777D}" srcOrd="5" destOrd="0" presId="urn:microsoft.com/office/officeart/2009/3/layout/BlockDescendingList"/>
    <dgm:cxn modelId="{880A3B05-CD99-4772-B526-3C0A56344043}" type="presParOf" srcId="{0DB2AA00-EE3E-4DA8-A2E7-6CCA39A2777D}" destId="{B869B5B9-6559-447A-B264-BD9E344A3605}" srcOrd="0" destOrd="0" presId="urn:microsoft.com/office/officeart/2009/3/layout/BlockDescendingList"/>
    <dgm:cxn modelId="{4FA7440A-B09E-4EAD-A6FC-FB659FEDE16B}" type="presParOf" srcId="{D6E19C6C-857E-4827-BB32-8D33C4A6D3E0}" destId="{B0F376A8-7053-4FEC-95D5-14507D642B89}" srcOrd="6" destOrd="0" presId="urn:microsoft.com/office/officeart/2009/3/layout/BlockDescendingList"/>
    <dgm:cxn modelId="{D2DDD7EB-3320-44DB-B65E-9D26D8DEB45D}" type="presParOf" srcId="{D6E19C6C-857E-4827-BB32-8D33C4A6D3E0}" destId="{91D41740-4FCF-4A6D-98D0-4EDDE120034A}" srcOrd="7" destOrd="0" presId="urn:microsoft.com/office/officeart/2009/3/layout/BlockDescendingList"/>
    <dgm:cxn modelId="{494B5510-3FD5-4EAA-8F42-BB8DF286CB06}" type="presParOf" srcId="{D6E19C6C-857E-4827-BB32-8D33C4A6D3E0}" destId="{B79D0B52-5761-4BFD-927C-A946C2A67D96}" srcOrd="8" destOrd="0" presId="urn:microsoft.com/office/officeart/2009/3/layout/BlockDescendingList"/>
    <dgm:cxn modelId="{2A35B91E-61CD-44DA-9BC4-4A89F8F2AF01}" type="presParOf" srcId="{B79D0B52-5761-4BFD-927C-A946C2A67D96}" destId="{4D69E9C2-291B-4CE1-81DE-5394238330FA}" srcOrd="0" destOrd="0" presId="urn:microsoft.com/office/officeart/2009/3/layout/BlockDescendingList"/>
    <dgm:cxn modelId="{DBFEE8D8-733B-488C-8589-44B42E0A61A8}" type="presParOf" srcId="{D6E19C6C-857E-4827-BB32-8D33C4A6D3E0}" destId="{BE348BDE-BA02-4E16-AEAF-50125D2FB800}" srcOrd="9" destOrd="0" presId="urn:microsoft.com/office/officeart/2009/3/layout/BlockDescendingList"/>
    <dgm:cxn modelId="{62C42404-834A-40CF-9464-819D2CC19905}" type="presParOf" srcId="{D6E19C6C-857E-4827-BB32-8D33C4A6D3E0}" destId="{1C526518-0769-4532-AF7E-420734A972DB}" srcOrd="10" destOrd="0" presId="urn:microsoft.com/office/officeart/2009/3/layout/BlockDescendingList"/>
    <dgm:cxn modelId="{3CCC9D96-C1D8-4DCC-9EA3-FF78177A344A}" type="presParOf" srcId="{D6E19C6C-857E-4827-BB32-8D33C4A6D3E0}" destId="{35C2AFF2-146E-4710-83D0-60A9D989BA99}" srcOrd="11" destOrd="0" presId="urn:microsoft.com/office/officeart/2009/3/layout/BlockDescendingList"/>
    <dgm:cxn modelId="{EDECC48A-A737-4F37-BAC3-24405818F829}" type="presParOf" srcId="{35C2AFF2-146E-4710-83D0-60A9D989BA99}" destId="{974F5998-FBE8-47D9-82DD-D7374DD370BC}" srcOrd="0" destOrd="0" presId="urn:microsoft.com/office/officeart/2009/3/layout/BlockDescending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7AA20-E472-4FA9-8CD7-994A2C45F15C}">
      <dsp:nvSpPr>
        <dsp:cNvPr id="0" name=""/>
        <dsp:cNvSpPr/>
      </dsp:nvSpPr>
      <dsp:spPr>
        <a:xfrm>
          <a:off x="0" y="100015"/>
          <a:ext cx="11057810" cy="57563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Load Shed Free Pakistan</a:t>
          </a:r>
          <a:endParaRPr lang="en-SG" sz="2400" kern="1200" dirty="0"/>
        </a:p>
      </dsp:txBody>
      <dsp:txXfrm>
        <a:off x="28100" y="128115"/>
        <a:ext cx="11001610" cy="519439"/>
      </dsp:txXfrm>
    </dsp:sp>
    <dsp:sp modelId="{C44212DA-47E4-4812-8291-7889E9754624}">
      <dsp:nvSpPr>
        <dsp:cNvPr id="0" name=""/>
        <dsp:cNvSpPr/>
      </dsp:nvSpPr>
      <dsp:spPr>
        <a:xfrm>
          <a:off x="0" y="675655"/>
          <a:ext cx="11057810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108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 dirty="0">
              <a:solidFill>
                <a:srgbClr val="FF0000"/>
              </a:solidFill>
            </a:rPr>
            <a:t>Zero demand-supply gap </a:t>
          </a:r>
          <a:r>
            <a:rPr lang="en-GB" sz="1900" kern="1200" dirty="0"/>
            <a:t>across the country, </a:t>
          </a:r>
          <a:r>
            <a:rPr lang="en-GB" sz="1900" b="1" kern="1200" dirty="0"/>
            <a:t>including Karachi</a:t>
          </a:r>
          <a:endParaRPr lang="en-SG" sz="1900" b="1" kern="1200" dirty="0"/>
        </a:p>
      </dsp:txBody>
      <dsp:txXfrm>
        <a:off x="0" y="675655"/>
        <a:ext cx="11057810" cy="397440"/>
      </dsp:txXfrm>
    </dsp:sp>
    <dsp:sp modelId="{0BECC8E5-A261-4F38-87DC-B1C352D5CB20}">
      <dsp:nvSpPr>
        <dsp:cNvPr id="0" name=""/>
        <dsp:cNvSpPr/>
      </dsp:nvSpPr>
      <dsp:spPr>
        <a:xfrm>
          <a:off x="0" y="1073095"/>
          <a:ext cx="11057810" cy="57563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Cost of Power</a:t>
          </a:r>
          <a:endParaRPr lang="en-SG" sz="2400" kern="1200" dirty="0"/>
        </a:p>
      </dsp:txBody>
      <dsp:txXfrm>
        <a:off x="28100" y="1101195"/>
        <a:ext cx="11001610" cy="519439"/>
      </dsp:txXfrm>
    </dsp:sp>
    <dsp:sp modelId="{E6CD028E-EBA8-4765-8F21-E47279A7CAF3}">
      <dsp:nvSpPr>
        <dsp:cNvPr id="0" name=""/>
        <dsp:cNvSpPr/>
      </dsp:nvSpPr>
      <dsp:spPr>
        <a:xfrm>
          <a:off x="0" y="1648734"/>
          <a:ext cx="11057810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108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 dirty="0">
              <a:solidFill>
                <a:schemeClr val="tx1"/>
              </a:solidFill>
            </a:rPr>
            <a:t>Detailed projection is under development </a:t>
          </a:r>
          <a:endParaRPr lang="en-SG" sz="1900" kern="1200" dirty="0">
            <a:solidFill>
              <a:schemeClr val="tx1"/>
            </a:solidFill>
          </a:endParaRPr>
        </a:p>
      </dsp:txBody>
      <dsp:txXfrm>
        <a:off x="0" y="1648734"/>
        <a:ext cx="11057810" cy="397440"/>
      </dsp:txXfrm>
    </dsp:sp>
    <dsp:sp modelId="{FE256B33-02F4-4EEF-B3D9-7521B10C2243}">
      <dsp:nvSpPr>
        <dsp:cNvPr id="0" name=""/>
        <dsp:cNvSpPr/>
      </dsp:nvSpPr>
      <dsp:spPr>
        <a:xfrm>
          <a:off x="0" y="2046175"/>
          <a:ext cx="11057810" cy="57563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Circular Debt</a:t>
          </a:r>
          <a:endParaRPr lang="en-SG" sz="2400" kern="1200" dirty="0"/>
        </a:p>
      </dsp:txBody>
      <dsp:txXfrm>
        <a:off x="28100" y="2074275"/>
        <a:ext cx="11001610" cy="519439"/>
      </dsp:txXfrm>
    </dsp:sp>
    <dsp:sp modelId="{33D39782-98D2-46D0-B5E7-61E6B3BCFEC0}">
      <dsp:nvSpPr>
        <dsp:cNvPr id="0" name=""/>
        <dsp:cNvSpPr/>
      </dsp:nvSpPr>
      <dsp:spPr>
        <a:xfrm>
          <a:off x="0" y="2621814"/>
          <a:ext cx="11057810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108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 dirty="0">
              <a:solidFill>
                <a:schemeClr val="tx1"/>
              </a:solidFill>
            </a:rPr>
            <a:t>Detailed projection is under development </a:t>
          </a:r>
          <a:endParaRPr lang="en-SG" sz="1900" kern="1200" dirty="0">
            <a:solidFill>
              <a:schemeClr val="tx1"/>
            </a:solidFill>
          </a:endParaRPr>
        </a:p>
      </dsp:txBody>
      <dsp:txXfrm>
        <a:off x="0" y="2621814"/>
        <a:ext cx="11057810" cy="397440"/>
      </dsp:txXfrm>
    </dsp:sp>
    <dsp:sp modelId="{D2CCD2FF-B0B3-4A7F-BDF3-9452BA3908A1}">
      <dsp:nvSpPr>
        <dsp:cNvPr id="0" name=""/>
        <dsp:cNvSpPr/>
      </dsp:nvSpPr>
      <dsp:spPr>
        <a:xfrm>
          <a:off x="0" y="3019255"/>
          <a:ext cx="11057810" cy="57563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2400" kern="1200" dirty="0"/>
            <a:t>Competitive Power Market</a:t>
          </a:r>
        </a:p>
      </dsp:txBody>
      <dsp:txXfrm>
        <a:off x="28100" y="3047355"/>
        <a:ext cx="11001610" cy="519439"/>
      </dsp:txXfrm>
    </dsp:sp>
    <dsp:sp modelId="{D79A3EF1-F628-4F6D-9E58-919D32581070}">
      <dsp:nvSpPr>
        <dsp:cNvPr id="0" name=""/>
        <dsp:cNvSpPr/>
      </dsp:nvSpPr>
      <dsp:spPr>
        <a:xfrm>
          <a:off x="0" y="3594895"/>
          <a:ext cx="11057810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108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SG" sz="1900" kern="1200" dirty="0">
              <a:solidFill>
                <a:srgbClr val="FF0000"/>
              </a:solidFill>
            </a:rPr>
            <a:t>Legal Framework will be in place and migration plan implementation underway </a:t>
          </a:r>
          <a:endParaRPr lang="en-SG" sz="1900" kern="1200" dirty="0"/>
        </a:p>
      </dsp:txBody>
      <dsp:txXfrm>
        <a:off x="0" y="3594895"/>
        <a:ext cx="11057810" cy="397440"/>
      </dsp:txXfrm>
    </dsp:sp>
    <dsp:sp modelId="{C9846C0F-BD32-4993-81DA-6180E587A5FE}">
      <dsp:nvSpPr>
        <dsp:cNvPr id="0" name=""/>
        <dsp:cNvSpPr/>
      </dsp:nvSpPr>
      <dsp:spPr>
        <a:xfrm>
          <a:off x="0" y="3992335"/>
          <a:ext cx="11057810" cy="57563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Future is renewable</a:t>
          </a:r>
          <a:endParaRPr lang="en-SG" sz="2400" kern="1200" dirty="0"/>
        </a:p>
      </dsp:txBody>
      <dsp:txXfrm>
        <a:off x="28100" y="4020435"/>
        <a:ext cx="11001610" cy="519439"/>
      </dsp:txXfrm>
    </dsp:sp>
    <dsp:sp modelId="{04CE2C2B-A499-4193-B8A2-50E11AA04D0C}">
      <dsp:nvSpPr>
        <dsp:cNvPr id="0" name=""/>
        <dsp:cNvSpPr/>
      </dsp:nvSpPr>
      <dsp:spPr>
        <a:xfrm>
          <a:off x="0" y="4567975"/>
          <a:ext cx="11057810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108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 dirty="0">
              <a:solidFill>
                <a:srgbClr val="FF0000"/>
              </a:solidFill>
            </a:rPr>
            <a:t>New IPPs </a:t>
          </a:r>
          <a:r>
            <a:rPr lang="en-GB" sz="1900" kern="1200" dirty="0"/>
            <a:t>will be based on renewables (Solar, Hydropower, Wind, Biomass) – depending upon the evolution of technology, some base load PP may be required</a:t>
          </a:r>
          <a:endParaRPr lang="en-SG" sz="1900" kern="1200" dirty="0"/>
        </a:p>
      </dsp:txBody>
      <dsp:txXfrm>
        <a:off x="0" y="4567975"/>
        <a:ext cx="11057810" cy="596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C1133F-1DCD-461A-8131-5AD451D7FA77}">
      <dsp:nvSpPr>
        <dsp:cNvPr id="0" name=""/>
        <dsp:cNvSpPr/>
      </dsp:nvSpPr>
      <dsp:spPr>
        <a:xfrm>
          <a:off x="0" y="2915982"/>
          <a:ext cx="10546522" cy="127484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 dirty="0"/>
            <a:t>Reorganization of the power sector</a:t>
          </a:r>
          <a:endParaRPr lang="en-SG" sz="4000" kern="1200" dirty="0"/>
        </a:p>
      </dsp:txBody>
      <dsp:txXfrm>
        <a:off x="37339" y="2953321"/>
        <a:ext cx="10471844" cy="1200168"/>
      </dsp:txXfrm>
    </dsp:sp>
    <dsp:sp modelId="{A368E832-0DDF-4BD5-817A-130CBA722A28}">
      <dsp:nvSpPr>
        <dsp:cNvPr id="0" name=""/>
        <dsp:cNvSpPr/>
      </dsp:nvSpPr>
      <dsp:spPr>
        <a:xfrm>
          <a:off x="3792" y="1457991"/>
          <a:ext cx="1664539" cy="1274846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Policy Development</a:t>
          </a:r>
          <a:endParaRPr lang="en-SG" sz="2000" kern="1200" dirty="0"/>
        </a:p>
      </dsp:txBody>
      <dsp:txXfrm>
        <a:off x="41131" y="1495330"/>
        <a:ext cx="1589861" cy="1200168"/>
      </dsp:txXfrm>
    </dsp:sp>
    <dsp:sp modelId="{A94C006C-864E-4632-A9DF-F3D00929434E}">
      <dsp:nvSpPr>
        <dsp:cNvPr id="0" name=""/>
        <dsp:cNvSpPr/>
      </dsp:nvSpPr>
      <dsp:spPr>
        <a:xfrm>
          <a:off x="3792" y="3353"/>
          <a:ext cx="1664539" cy="1274846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Promote least cost power for future</a:t>
          </a:r>
          <a:endParaRPr lang="en-SG" sz="1400" kern="1200" dirty="0"/>
        </a:p>
      </dsp:txBody>
      <dsp:txXfrm>
        <a:off x="41131" y="40692"/>
        <a:ext cx="1589861" cy="1200168"/>
      </dsp:txXfrm>
    </dsp:sp>
    <dsp:sp modelId="{4B42DE20-21A9-49BD-A74C-C91121C15CF8}">
      <dsp:nvSpPr>
        <dsp:cNvPr id="0" name=""/>
        <dsp:cNvSpPr/>
      </dsp:nvSpPr>
      <dsp:spPr>
        <a:xfrm>
          <a:off x="1808153" y="1457991"/>
          <a:ext cx="3398989" cy="1274846"/>
        </a:xfrm>
        <a:prstGeom prst="roundRect">
          <a:avLst>
            <a:gd name="adj" fmla="val 10000"/>
          </a:avLst>
        </a:prstGeom>
        <a:solidFill>
          <a:schemeClr val="tx2">
            <a:lumMod val="75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Institutional/Regulatory Reform</a:t>
          </a:r>
          <a:endParaRPr lang="en-SG" sz="2000" kern="1200" dirty="0"/>
        </a:p>
      </dsp:txBody>
      <dsp:txXfrm>
        <a:off x="1845492" y="1495330"/>
        <a:ext cx="3324311" cy="1200168"/>
      </dsp:txXfrm>
    </dsp:sp>
    <dsp:sp modelId="{C25601FD-D638-4370-A4C6-E23B8E505A3D}">
      <dsp:nvSpPr>
        <dsp:cNvPr id="0" name=""/>
        <dsp:cNvSpPr/>
      </dsp:nvSpPr>
      <dsp:spPr>
        <a:xfrm>
          <a:off x="1808153" y="3353"/>
          <a:ext cx="1664539" cy="1274846"/>
        </a:xfrm>
        <a:prstGeom prst="roundRect">
          <a:avLst>
            <a:gd name="adj" fmla="val 10000"/>
          </a:avLst>
        </a:prstGeom>
        <a:solidFill>
          <a:schemeClr val="tx2">
            <a:lumMod val="75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400" kern="1200" dirty="0"/>
            <a:t>Strengthening of NEPRA and SOEs</a:t>
          </a:r>
        </a:p>
      </dsp:txBody>
      <dsp:txXfrm>
        <a:off x="1845492" y="40692"/>
        <a:ext cx="1589861" cy="1200168"/>
      </dsp:txXfrm>
    </dsp:sp>
    <dsp:sp modelId="{30B3D7A2-2996-48F8-AAAB-8086A8CCE4B6}">
      <dsp:nvSpPr>
        <dsp:cNvPr id="0" name=""/>
        <dsp:cNvSpPr/>
      </dsp:nvSpPr>
      <dsp:spPr>
        <a:xfrm>
          <a:off x="3542603" y="3353"/>
          <a:ext cx="1664539" cy="1274846"/>
        </a:xfrm>
        <a:prstGeom prst="roundRect">
          <a:avLst>
            <a:gd name="adj" fmla="val 10000"/>
          </a:avLst>
        </a:prstGeom>
        <a:solidFill>
          <a:schemeClr val="tx2">
            <a:lumMod val="75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400" kern="1200" dirty="0"/>
            <a:t>Establishment of efficient and competitive market</a:t>
          </a:r>
        </a:p>
      </dsp:txBody>
      <dsp:txXfrm>
        <a:off x="3579942" y="40692"/>
        <a:ext cx="1589861" cy="1200168"/>
      </dsp:txXfrm>
    </dsp:sp>
    <dsp:sp modelId="{5F2CDF51-ABAA-4517-94EB-0129AF8BA32C}">
      <dsp:nvSpPr>
        <dsp:cNvPr id="0" name=""/>
        <dsp:cNvSpPr/>
      </dsp:nvSpPr>
      <dsp:spPr>
        <a:xfrm>
          <a:off x="5346964" y="1457991"/>
          <a:ext cx="3398989" cy="1274846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Private Power Sector Entities</a:t>
          </a:r>
          <a:endParaRPr lang="en-SG" sz="2000" kern="1200" dirty="0"/>
        </a:p>
      </dsp:txBody>
      <dsp:txXfrm>
        <a:off x="5384303" y="1495330"/>
        <a:ext cx="3324311" cy="1200168"/>
      </dsp:txXfrm>
    </dsp:sp>
    <dsp:sp modelId="{F0B7FA25-E24A-436F-B3AB-3CA32786DC9B}">
      <dsp:nvSpPr>
        <dsp:cNvPr id="0" name=""/>
        <dsp:cNvSpPr/>
      </dsp:nvSpPr>
      <dsp:spPr>
        <a:xfrm>
          <a:off x="5346964" y="3353"/>
          <a:ext cx="1664539" cy="1274846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Enable private sector investment at minimum cost to consumers</a:t>
          </a:r>
          <a:endParaRPr lang="en-SG" sz="1400" kern="1200" dirty="0"/>
        </a:p>
      </dsp:txBody>
      <dsp:txXfrm>
        <a:off x="5384303" y="40692"/>
        <a:ext cx="1589861" cy="1200168"/>
      </dsp:txXfrm>
    </dsp:sp>
    <dsp:sp modelId="{0A8AEE4F-4CD2-4F47-90F4-5AD7AEC9ABAF}">
      <dsp:nvSpPr>
        <dsp:cNvPr id="0" name=""/>
        <dsp:cNvSpPr/>
      </dsp:nvSpPr>
      <dsp:spPr>
        <a:xfrm>
          <a:off x="7081414" y="3353"/>
          <a:ext cx="1664539" cy="1274846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Enable private sector participation in Distribution</a:t>
          </a:r>
          <a:endParaRPr lang="en-SG" sz="1400" kern="1200" dirty="0"/>
        </a:p>
      </dsp:txBody>
      <dsp:txXfrm>
        <a:off x="7118753" y="40692"/>
        <a:ext cx="1589861" cy="1200168"/>
      </dsp:txXfrm>
    </dsp:sp>
    <dsp:sp modelId="{3615557F-0340-4BEF-92FF-91665AC1A439}">
      <dsp:nvSpPr>
        <dsp:cNvPr id="0" name=""/>
        <dsp:cNvSpPr/>
      </dsp:nvSpPr>
      <dsp:spPr>
        <a:xfrm>
          <a:off x="8885775" y="1457991"/>
          <a:ext cx="1664539" cy="1274846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Public Power Sector Entities</a:t>
          </a:r>
          <a:endParaRPr lang="en-SG" sz="2000" kern="1200" dirty="0"/>
        </a:p>
      </dsp:txBody>
      <dsp:txXfrm>
        <a:off x="8923114" y="1495330"/>
        <a:ext cx="1589861" cy="1200168"/>
      </dsp:txXfrm>
    </dsp:sp>
    <dsp:sp modelId="{86619B90-4AFB-4152-8E55-282A5B2BC4F3}">
      <dsp:nvSpPr>
        <dsp:cNvPr id="0" name=""/>
        <dsp:cNvSpPr/>
      </dsp:nvSpPr>
      <dsp:spPr>
        <a:xfrm>
          <a:off x="8885775" y="3353"/>
          <a:ext cx="1664539" cy="1274846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Improve governance and minimize losses</a:t>
          </a:r>
          <a:endParaRPr lang="en-SG" sz="1400" kern="1200" dirty="0"/>
        </a:p>
      </dsp:txBody>
      <dsp:txXfrm>
        <a:off x="8923114" y="40692"/>
        <a:ext cx="1589861" cy="12001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69E9C2-291B-4CE1-81DE-5394238330FA}">
      <dsp:nvSpPr>
        <dsp:cNvPr id="0" name=""/>
        <dsp:cNvSpPr/>
      </dsp:nvSpPr>
      <dsp:spPr>
        <a:xfrm>
          <a:off x="5872965" y="1444590"/>
          <a:ext cx="2317146" cy="4406677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142875" bIns="31750" numCol="1" spcCol="1270" anchor="ctr" anchorCtr="0">
          <a:noAutofit/>
        </a:bodyPr>
        <a:lstStyle/>
        <a:p>
          <a:pPr marL="0" lvl="0" indent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2500" kern="1200" dirty="0">
              <a:solidFill>
                <a:schemeClr val="accent2">
                  <a:lumMod val="60000"/>
                  <a:lumOff val="40000"/>
                </a:schemeClr>
              </a:solidFill>
            </a:rPr>
            <a:t>Public Power Entities</a:t>
          </a:r>
          <a:endParaRPr lang="en-SG" sz="2500" b="0" kern="1200" dirty="0">
            <a:solidFill>
              <a:schemeClr val="accent2">
                <a:lumMod val="60000"/>
                <a:lumOff val="40000"/>
              </a:schemeClr>
            </a:solidFill>
          </a:endParaRPr>
        </a:p>
      </dsp:txBody>
      <dsp:txXfrm rot="16200000">
        <a:off x="5913174" y="3126366"/>
        <a:ext cx="3966009" cy="602457"/>
      </dsp:txXfrm>
    </dsp:sp>
    <dsp:sp modelId="{B869B5B9-6559-447A-B264-BD9E344A3605}">
      <dsp:nvSpPr>
        <dsp:cNvPr id="0" name=""/>
        <dsp:cNvSpPr/>
      </dsp:nvSpPr>
      <dsp:spPr>
        <a:xfrm>
          <a:off x="3348105" y="700835"/>
          <a:ext cx="2317146" cy="5150433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142875" bIns="31750" numCol="1" spcCol="1270" anchor="ctr" anchorCtr="0">
          <a:noAutofit/>
        </a:bodyPr>
        <a:lstStyle/>
        <a:p>
          <a:pPr marL="0" lvl="0" indent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2500" kern="1200">
              <a:solidFill>
                <a:schemeClr val="accent2">
                  <a:lumMod val="60000"/>
                  <a:lumOff val="40000"/>
                </a:schemeClr>
              </a:solidFill>
            </a:rPr>
            <a:t>Institutional/Regulatory Reform</a:t>
          </a:r>
        </a:p>
      </dsp:txBody>
      <dsp:txXfrm rot="16200000">
        <a:off x="3053624" y="2717301"/>
        <a:ext cx="4635389" cy="602457"/>
      </dsp:txXfrm>
    </dsp:sp>
    <dsp:sp modelId="{974F5998-FBE8-47D9-82DD-D7374DD370BC}">
      <dsp:nvSpPr>
        <dsp:cNvPr id="0" name=""/>
        <dsp:cNvSpPr/>
      </dsp:nvSpPr>
      <dsp:spPr>
        <a:xfrm>
          <a:off x="8346166" y="2173059"/>
          <a:ext cx="2317146" cy="3678208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142875" bIns="31750" numCol="1" spcCol="1270" anchor="ctr" anchorCtr="0">
          <a:noAutofit/>
        </a:bodyPr>
        <a:lstStyle/>
        <a:p>
          <a:pPr marL="0" lvl="0" indent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2500" kern="1200" dirty="0">
              <a:solidFill>
                <a:schemeClr val="accent2">
                  <a:lumMod val="60000"/>
                  <a:lumOff val="40000"/>
                </a:schemeClr>
              </a:solidFill>
            </a:rPr>
            <a:t>Private Power </a:t>
          </a:r>
          <a:r>
            <a:rPr lang="en-SG" sz="2500" kern="1200" dirty="0" err="1">
              <a:solidFill>
                <a:schemeClr val="accent2">
                  <a:lumMod val="60000"/>
                  <a:lumOff val="40000"/>
                </a:schemeClr>
              </a:solidFill>
            </a:rPr>
            <a:t>Entitities</a:t>
          </a:r>
          <a:r>
            <a:rPr lang="en-SG" sz="2500" kern="1200" dirty="0">
              <a:solidFill>
                <a:schemeClr val="accent2">
                  <a:lumMod val="60000"/>
                  <a:lumOff val="40000"/>
                </a:schemeClr>
              </a:solidFill>
            </a:rPr>
            <a:t> </a:t>
          </a:r>
          <a:endParaRPr lang="en-SG" sz="2500" b="0" kern="1200" dirty="0">
            <a:solidFill>
              <a:schemeClr val="accent2">
                <a:lumMod val="60000"/>
                <a:lumOff val="40000"/>
              </a:schemeClr>
            </a:solidFill>
          </a:endParaRPr>
        </a:p>
      </dsp:txBody>
      <dsp:txXfrm rot="16200000">
        <a:off x="8714186" y="3527024"/>
        <a:ext cx="3310388" cy="602457"/>
      </dsp:txXfrm>
    </dsp:sp>
    <dsp:sp modelId="{F4662611-7AF8-48C3-90E1-F9FA1EF6AD4B}">
      <dsp:nvSpPr>
        <dsp:cNvPr id="0" name=""/>
        <dsp:cNvSpPr/>
      </dsp:nvSpPr>
      <dsp:spPr>
        <a:xfrm>
          <a:off x="815711" y="0"/>
          <a:ext cx="2317146" cy="5851268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142875" bIns="31750" numCol="1" spcCol="1270" anchor="ctr" anchorCtr="0">
          <a:noAutofit/>
        </a:bodyPr>
        <a:lstStyle/>
        <a:p>
          <a:pPr marL="0" lvl="0" indent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2500" kern="1200">
              <a:solidFill>
                <a:schemeClr val="accent2">
                  <a:lumMod val="60000"/>
                  <a:lumOff val="40000"/>
                </a:schemeClr>
              </a:solidFill>
            </a:rPr>
            <a:t>Policy Development</a:t>
          </a:r>
        </a:p>
      </dsp:txBody>
      <dsp:txXfrm rot="16200000">
        <a:off x="205854" y="2331841"/>
        <a:ext cx="5266141" cy="602457"/>
      </dsp:txXfrm>
    </dsp:sp>
    <dsp:sp modelId="{011C3866-57A4-4CBF-8DAA-19235E55E3DA}">
      <dsp:nvSpPr>
        <dsp:cNvPr id="0" name=""/>
        <dsp:cNvSpPr/>
      </dsp:nvSpPr>
      <dsp:spPr>
        <a:xfrm>
          <a:off x="815711" y="0"/>
          <a:ext cx="1645173" cy="587949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300" b="1" kern="1200">
              <a:solidFill>
                <a:schemeClr val="accent4">
                  <a:lumMod val="60000"/>
                  <a:lumOff val="40000"/>
                </a:schemeClr>
              </a:solidFill>
            </a:rPr>
            <a:t>National Electricity Policy/Plan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/>
            <a:t>Principles of Policy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/>
            <a:t>National electricity stratregy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300" b="1" kern="1200">
              <a:solidFill>
                <a:schemeClr val="accent4">
                  <a:lumMod val="40000"/>
                  <a:lumOff val="60000"/>
                </a:schemeClr>
              </a:solidFill>
            </a:rPr>
            <a:t>Power Policy 2020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 dirty="0"/>
            <a:t>Moving from Cost Plus Tariff Regime to Competitive Market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300" b="1" kern="1200" dirty="0">
              <a:solidFill>
                <a:schemeClr val="accent4">
                  <a:lumMod val="40000"/>
                  <a:lumOff val="60000"/>
                </a:schemeClr>
              </a:solidFill>
            </a:rPr>
            <a:t>RE Policy 2020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 dirty="0"/>
            <a:t>Policy targets to be updated with least cost scenario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 dirty="0"/>
            <a:t>Consensus with stakeholders/Provinces on revised policy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300" b="1" kern="1200">
              <a:solidFill>
                <a:schemeClr val="accent4">
                  <a:lumMod val="40000"/>
                  <a:lumOff val="60000"/>
                </a:schemeClr>
              </a:solidFill>
            </a:rPr>
            <a:t>Development of Sector Reform Strategy</a:t>
          </a:r>
          <a:endParaRPr lang="en-SG" sz="13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/>
            <a:t>Development of sector reform strategy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 dirty="0"/>
            <a:t>Unbundling, restructuring, and privatization roadmap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300" b="1" kern="1200">
              <a:solidFill>
                <a:schemeClr val="accent4">
                  <a:lumMod val="40000"/>
                  <a:lumOff val="60000"/>
                </a:schemeClr>
              </a:solidFill>
            </a:rPr>
            <a:t>Future Expansion Plans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/>
            <a:t>Review and approval of IGCEP (Generation) and tranmission capacity expansion plans</a:t>
          </a:r>
        </a:p>
      </dsp:txBody>
      <dsp:txXfrm>
        <a:off x="815711" y="0"/>
        <a:ext cx="1645173" cy="5879490"/>
      </dsp:txXfrm>
    </dsp:sp>
    <dsp:sp modelId="{D88A0E14-9EFB-4C58-A958-63625FBB834B}">
      <dsp:nvSpPr>
        <dsp:cNvPr id="0" name=""/>
        <dsp:cNvSpPr/>
      </dsp:nvSpPr>
      <dsp:spPr>
        <a:xfrm>
          <a:off x="3348105" y="700835"/>
          <a:ext cx="1645173" cy="517865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300" b="1" kern="1200">
              <a:solidFill>
                <a:schemeClr val="accent4">
                  <a:lumMod val="40000"/>
                  <a:lumOff val="60000"/>
                </a:schemeClr>
              </a:solidFill>
            </a:rPr>
            <a:t>Strengthening of NEPRA and revision in NEPRA Act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/>
            <a:t>Improving NEPRA's capcity and clarity of mandate</a:t>
          </a:r>
          <a:endParaRPr lang="en-SG" sz="1000" b="1" kern="1200">
            <a:solidFill>
              <a:schemeClr val="accent4">
                <a:lumMod val="40000"/>
                <a:lumOff val="60000"/>
              </a:schemeClr>
            </a:solidFill>
          </a:endParaRP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300" b="1" kern="1200">
              <a:solidFill>
                <a:schemeClr val="accent4">
                  <a:lumMod val="40000"/>
                  <a:lumOff val="60000"/>
                </a:schemeClr>
              </a:solidFill>
            </a:rPr>
            <a:t>CTBCM Implementation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b="0" kern="1200">
              <a:solidFill>
                <a:schemeClr val="bg1"/>
              </a:solidFill>
            </a:rPr>
            <a:t>Roadmap and timelines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300" b="1" kern="1200" dirty="0">
              <a:solidFill>
                <a:schemeClr val="accent4">
                  <a:lumMod val="40000"/>
                  <a:lumOff val="60000"/>
                </a:schemeClr>
              </a:solidFill>
            </a:rPr>
            <a:t>Strengthening of </a:t>
          </a:r>
          <a:r>
            <a:rPr lang="en-SG" sz="1300" b="1" kern="1200" dirty="0" err="1">
              <a:solidFill>
                <a:schemeClr val="accent4">
                  <a:lumMod val="40000"/>
                  <a:lumOff val="60000"/>
                </a:schemeClr>
              </a:solidFill>
            </a:rPr>
            <a:t>MoE</a:t>
          </a:r>
          <a:r>
            <a:rPr lang="en-SG" sz="1300" b="1" kern="1200" dirty="0">
              <a:solidFill>
                <a:schemeClr val="accent4">
                  <a:lumMod val="40000"/>
                  <a:lumOff val="60000"/>
                </a:schemeClr>
              </a:solidFill>
            </a:rPr>
            <a:t> (Power </a:t>
          </a:r>
          <a:r>
            <a:rPr lang="en-SG" sz="1300" b="1" kern="1200" dirty="0" err="1">
              <a:solidFill>
                <a:schemeClr val="accent4">
                  <a:lumMod val="40000"/>
                  <a:lumOff val="60000"/>
                </a:schemeClr>
              </a:solidFill>
            </a:rPr>
            <a:t>Div</a:t>
          </a:r>
          <a:r>
            <a:rPr lang="en-SG" sz="1300" b="1" kern="1200" dirty="0">
              <a:solidFill>
                <a:schemeClr val="accent4">
                  <a:lumMod val="40000"/>
                  <a:lumOff val="60000"/>
                </a:schemeClr>
              </a:solidFill>
            </a:rPr>
            <a:t>)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/>
            <a:t>Policy making function to be enabled with PPIB/AEDB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/>
            <a:t>Defining the need/role of PEPCO and GENCO Holdings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 dirty="0"/>
            <a:t>Alignment of planning entities under the power division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>
              <a:solidFill>
                <a:schemeClr val="accent4">
                  <a:lumMod val="40000"/>
                  <a:lumOff val="60000"/>
                </a:schemeClr>
              </a:solidFill>
            </a:rPr>
            <a:t>Financial Management Plan for Circular Debt</a:t>
          </a:r>
          <a:endParaRPr lang="en-SG" sz="1300" b="1" kern="1200" dirty="0">
            <a:solidFill>
              <a:schemeClr val="accent4">
                <a:lumMod val="40000"/>
                <a:lumOff val="60000"/>
              </a:schemeClr>
            </a:solidFill>
          </a:endParaRPr>
        </a:p>
      </dsp:txBody>
      <dsp:txXfrm>
        <a:off x="3348105" y="700835"/>
        <a:ext cx="1645173" cy="5178654"/>
      </dsp:txXfrm>
    </dsp:sp>
    <dsp:sp modelId="{91D41740-4FCF-4A6D-98D0-4EDDE120034A}">
      <dsp:nvSpPr>
        <dsp:cNvPr id="0" name=""/>
        <dsp:cNvSpPr/>
      </dsp:nvSpPr>
      <dsp:spPr>
        <a:xfrm>
          <a:off x="5872965" y="1444590"/>
          <a:ext cx="1645173" cy="443489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300" b="1" kern="1200">
              <a:solidFill>
                <a:schemeClr val="accent4">
                  <a:lumMod val="40000"/>
                  <a:lumOff val="60000"/>
                </a:schemeClr>
              </a:solidFill>
            </a:rPr>
            <a:t>NTDC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b="0" kern="1200">
              <a:solidFill>
                <a:schemeClr val="bg1"/>
              </a:solidFill>
            </a:rPr>
            <a:t>Merit Order Planning</a:t>
          </a:r>
          <a:endParaRPr lang="en-SG" sz="1000" b="1" kern="1200">
            <a:solidFill>
              <a:schemeClr val="accent4">
                <a:lumMod val="40000"/>
                <a:lumOff val="60000"/>
              </a:schemeClr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b="0" kern="1200">
              <a:solidFill>
                <a:schemeClr val="bg1"/>
              </a:solidFill>
            </a:rPr>
            <a:t>Transmission constraints removal</a:t>
          </a:r>
          <a:endParaRPr lang="en-SG" sz="1000" b="1" kern="1200">
            <a:solidFill>
              <a:schemeClr val="accent4">
                <a:lumMod val="40000"/>
                <a:lumOff val="60000"/>
              </a:schemeClr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b="0" kern="1200">
              <a:solidFill>
                <a:schemeClr val="bg1"/>
              </a:solidFill>
            </a:rPr>
            <a:t>Economic dispatch</a:t>
          </a:r>
          <a:endParaRPr lang="en-SG" sz="1000" b="1" kern="1200">
            <a:solidFill>
              <a:schemeClr val="accent4">
                <a:lumMod val="40000"/>
                <a:lumOff val="60000"/>
              </a:schemeClr>
            </a:solidFill>
          </a:endParaRP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300" b="1" kern="1200">
              <a:solidFill>
                <a:schemeClr val="accent4">
                  <a:lumMod val="40000"/>
                  <a:lumOff val="60000"/>
                </a:schemeClr>
              </a:solidFill>
            </a:rPr>
            <a:t>GENCOs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 dirty="0"/>
            <a:t>Tariff Adjustments (Reduced ROE)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300" b="1" kern="1200">
              <a:solidFill>
                <a:schemeClr val="accent4">
                  <a:lumMod val="40000"/>
                  <a:lumOff val="60000"/>
                </a:schemeClr>
              </a:solidFill>
            </a:rPr>
            <a:t>DISCOs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/>
            <a:t>Governance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/>
            <a:t>BoD Constitution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/>
            <a:t>Management Appointment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/>
            <a:t>Performance Agreement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/>
            <a:t>KPIs and Turnaround Plan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/>
            <a:t>Cost rationalization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/>
            <a:t>GST Issues (FBR)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/>
            <a:t>Investment Plans Review (STG and AMI eg)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300" b="1" kern="1200">
              <a:solidFill>
                <a:schemeClr val="accent4">
                  <a:lumMod val="40000"/>
                  <a:lumOff val="60000"/>
                </a:schemeClr>
              </a:solidFill>
            </a:rPr>
            <a:t>PEPCO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/>
            <a:t>Need analysis and realignment of PEPCO for governance reform agenda</a:t>
          </a:r>
        </a:p>
      </dsp:txBody>
      <dsp:txXfrm>
        <a:off x="5872965" y="1444590"/>
        <a:ext cx="1645173" cy="4434899"/>
      </dsp:txXfrm>
    </dsp:sp>
    <dsp:sp modelId="{1C526518-0769-4532-AF7E-420734A972DB}">
      <dsp:nvSpPr>
        <dsp:cNvPr id="0" name=""/>
        <dsp:cNvSpPr/>
      </dsp:nvSpPr>
      <dsp:spPr>
        <a:xfrm>
          <a:off x="8346166" y="2173059"/>
          <a:ext cx="1645173" cy="368114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300" b="1" kern="1200">
              <a:solidFill>
                <a:schemeClr val="accent4">
                  <a:lumMod val="40000"/>
                  <a:lumOff val="60000"/>
                </a:schemeClr>
              </a:solidFill>
            </a:rPr>
            <a:t>IPPs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/>
            <a:t>Special Committee on PPA Revision 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/>
            <a:t>ROE, Heat Rate Test, O&amp;M Costs, Debt tenor extension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300" b="1" kern="1200" dirty="0">
              <a:solidFill>
                <a:schemeClr val="accent4">
                  <a:lumMod val="40000"/>
                  <a:lumOff val="60000"/>
                </a:schemeClr>
              </a:solidFill>
            </a:rPr>
            <a:t>Government Owned IPPs (GOIPPs)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/>
            <a:t>Reduction in ROE, Reviewing debt tenors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/>
            <a:t>Privatization strategy for GOIPPS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1300" b="1" kern="1200">
              <a:solidFill>
                <a:schemeClr val="accent4">
                  <a:lumMod val="40000"/>
                  <a:lumOff val="60000"/>
                </a:schemeClr>
              </a:solidFill>
            </a:rPr>
            <a:t>KE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/>
            <a:t>Meet supply gap in Karachi through fast-track projects</a:t>
          </a:r>
          <a:endParaRPr lang="en-SG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G" sz="1000" kern="1200" dirty="0"/>
            <a:t>Unbundling and alignment with sector reform roadmap </a:t>
          </a:r>
        </a:p>
      </dsp:txBody>
      <dsp:txXfrm>
        <a:off x="8346166" y="2173059"/>
        <a:ext cx="1645173" cy="3681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BlockDescendingList">
  <dgm:title val=""/>
  <dgm:desc val=""/>
  <dgm:catLst>
    <dgm:cat type="list" pri="18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13" srcId="10" destId="11" srcOrd="0" destOrd="0"/>
        <dgm:cxn modelId="14" srcId="10" destId="12" srcOrd="0" destOrd="0"/>
        <dgm:cxn modelId="50" srcId="0" destId="20" srcOrd="1" destOrd="0"/>
        <dgm:cxn modelId="23" srcId="20" destId="21" srcOrd="0" destOrd="0"/>
        <dgm:cxn modelId="24" srcId="20" destId="22" srcOrd="0" destOrd="0"/>
        <dgm:cxn modelId="60" srcId="0" destId="30" srcOrd="2" destOrd="0"/>
        <dgm:cxn modelId="33" srcId="30" destId="31" srcOrd="0" destOrd="0"/>
        <dgm:cxn modelId="34" srcId="30" destId="3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7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80" srcId="0" destId="7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0.5516"/>
        </dgm:alg>
        <dgm:choose name="Name3">
          <dgm:if name="Name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if>
          <dgm:else name="Name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else>
        </dgm:choose>
      </dgm:if>
      <dgm:if name="Name6" axis="ch" ptType="node" func="cnt" op="equ" val="2">
        <dgm:alg type="composite">
          <dgm:param type="ar" val="0.9804"/>
        </dgm:alg>
        <dgm:choose name="Name7">
          <dgm:if name="Name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2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1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1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2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if>
          <dgm:else name="Name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1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2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2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1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2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1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else>
        </dgm:choose>
      </dgm:if>
      <dgm:if name="Name10" axis="ch" ptType="node" func="cnt" op="equ" val="3">
        <dgm:alg type="composite">
          <dgm:param type="ar" val="1.4097"/>
        </dgm:alg>
        <dgm:choose name="Name11">
          <dgm:if name="Name12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3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1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if>
          <dgm:else name="Name13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3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1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3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1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3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1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else>
        </dgm:choose>
      </dgm:if>
      <dgm:if name="Name14" axis="ch" ptType="node" func="cnt" op="equ" val="4">
        <dgm:alg type="composite">
          <dgm:param type="ar" val="1.8305"/>
        </dgm:alg>
        <dgm:choose name="Name15">
          <dgm:if name="Name16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2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3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4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1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4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if>
          <dgm:else name="Name17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4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3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2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1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4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3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2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1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4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3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2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1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else>
        </dgm:choose>
      </dgm:if>
      <dgm:if name="Name18" axis="ch" ptType="node" func="cnt" op="equ" val="5">
        <dgm:alg type="composite">
          <dgm:param type="ar" val="2.0125"/>
        </dgm:alg>
        <dgm:choose name="Name19">
          <dgm:if name="Name20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2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4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5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1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4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17"/>
              <dgm:constr type="l" for="ch" forName="childText_5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56"/>
            </dgm:constrLst>
          </dgm:if>
          <dgm:else name="Name21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5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4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2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1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5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4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2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1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5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4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2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61"/>
              <dgm:constr type="l" for="ch" forName="childText_1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99"/>
            </dgm:constrLst>
          </dgm:else>
        </dgm:choose>
      </dgm:if>
      <dgm:if name="Name22" axis="ch" ptType="node" func="cnt" op="equ" val="6">
        <dgm:alg type="composite">
          <dgm:param type="ar" val="2.4006"/>
        </dgm:alg>
        <dgm:shape xmlns:r="http://schemas.openxmlformats.org/officeDocument/2006/relationships" r:blip="">
          <dgm:adjLst/>
        </dgm:shape>
        <dgm:choose name="Name23">
          <dgm:if name="Name2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2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3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4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5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6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1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if>
          <dgm:else name="Name2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6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5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4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3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2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1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6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5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4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3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2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1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6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5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4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3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2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1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else>
        </dgm:choose>
      </dgm:if>
      <dgm:else name="Name26">
        <dgm:alg type="composite">
          <dgm:param type="ar" val="2.7874"/>
        </dgm:alg>
        <dgm:shape xmlns:r="http://schemas.openxmlformats.org/officeDocument/2006/relationships" r:blip="">
          <dgm:adjLst/>
        </dgm:shape>
        <dgm:choose name="Name27">
          <dgm:if name="Name2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2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3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5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6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7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1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7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7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if>
          <dgm:else name="Name2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7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6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5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3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2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1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7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6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5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3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2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1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7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6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5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3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2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1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else>
        </dgm:choose>
      </dgm:else>
    </dgm:choose>
    <dgm:forEach name="wrapper" axis="self" ptType="parTrans">
      <dgm:forEach name="accentRepeat" axis="self">
        <dgm:layoutNode name="imageRepeatNode" styleLbl="node1">
          <dgm:alg type="sp"/>
          <dgm:shape xmlns:r="http://schemas.openxmlformats.org/officeDocument/2006/relationships" type="rect" r:blip="" zOrderOff="-10">
            <dgm:adjLst/>
          </dgm:shape>
          <dgm:presOf axis="self"/>
        </dgm:layoutNode>
      </dgm:forEach>
    </dgm:forEach>
    <dgm:forEach name="Name30" axis="ch" ptType="node" cnt="1">
      <dgm:layoutNode name="parentText_1" styleLbl="node1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1" styleLbl="node1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1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2" cnt="1">
      <dgm:layoutNode name="parentText_2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2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2">
        <dgm:alg type="sp"/>
        <dgm:shape xmlns:r="http://schemas.openxmlformats.org/officeDocument/2006/relationships" r:blip="">
          <dgm:adjLst/>
        </dgm:shape>
        <dgm:presOf/>
        <dgm:constrLst/>
        <dgm:forEach name="Name33" ref="accentRepeat"/>
      </dgm:layoutNode>
    </dgm:forEach>
    <dgm:forEach name="Name34" axis="ch" ptType="node" st="3" cnt="1">
      <dgm:layoutNode name="parentText_3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3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3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</dgm:forEach>
    <dgm:forEach name="Name36" axis="ch" ptType="node" st="4" cnt="1">
      <dgm:layoutNode name="parentText_4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4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parentText_5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5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5">
        <dgm:alg type="sp"/>
        <dgm:shape xmlns:r="http://schemas.openxmlformats.org/officeDocument/2006/relationships" r:blip="">
          <dgm:adjLst/>
        </dgm:shape>
        <dgm:presOf/>
        <dgm:constrLst/>
        <dgm:forEach name="Name39" ref="accentRepeat"/>
      </dgm:layoutNode>
    </dgm:forEach>
    <dgm:forEach name="Name40" axis="ch" ptType="node" st="6" cnt="1">
      <dgm:layoutNode name="parentText_6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6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6">
        <dgm:alg type="sp"/>
        <dgm:shape xmlns:r="http://schemas.openxmlformats.org/officeDocument/2006/relationships" r:blip="">
          <dgm:adjLst/>
        </dgm:shape>
        <dgm:presOf/>
        <dgm:constrLst/>
        <dgm:forEach name="Name41" ref="accentRepeat"/>
      </dgm:layoutNode>
    </dgm:forEach>
    <dgm:forEach name="Name42" axis="ch" ptType="node" st="7" cnt="1">
      <dgm:layoutNode name="parentText_7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7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7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0EE21-B0EC-4B64-9C5B-353DFB73F538}" type="datetimeFigureOut">
              <a:rPr lang="en-SG" smtClean="0"/>
              <a:t>25/8/2020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F9DFE-65C4-4715-BC13-4720178B648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53482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DAAF9-647F-49EB-A8F3-C3F966DA36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EB94A4-21EA-4B5E-B6FD-3DB5BB345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9B051-2C4A-4BD6-8FCC-F8C7EC10A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F39C-AA7E-4C50-BD09-3E33BD657E95}" type="datetimeFigureOut">
              <a:rPr lang="en-SG" smtClean="0"/>
              <a:t>25/8/2020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6CA4F-A2FA-41E5-B8F0-A5B250991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14FEC-5514-4D1C-80B5-84FE15754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0FF02-94BD-4B00-A722-59BB0EE3D51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6680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E665A-3E64-477B-8667-A3D3BA573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AF89CE-CC2F-4F7E-BE17-6BE79B9A6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572F4-8ED4-4EFE-BAFE-B5ACA89AA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F39C-AA7E-4C50-BD09-3E33BD657E95}" type="datetimeFigureOut">
              <a:rPr lang="en-SG" smtClean="0"/>
              <a:t>25/8/2020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1B90E-5550-4BAA-B306-92306C469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F7C97-CB5E-41E6-AF82-901EF9750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0FF02-94BD-4B00-A722-59BB0EE3D51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26759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428748-6BD3-4A95-ABDF-8DC32D7866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7AF752-E2C0-4DE9-9A60-B264CB20CB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DC72E-FADE-4E47-853B-14BCB7DB8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F39C-AA7E-4C50-BD09-3E33BD657E95}" type="datetimeFigureOut">
              <a:rPr lang="en-SG" smtClean="0"/>
              <a:t>25/8/2020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353B5-090A-485F-B48D-95161EA3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ACDF2-B249-4145-ACC4-87D6C6719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0FF02-94BD-4B00-A722-59BB0EE3D51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2429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6FA4E-8E62-4FC2-A1FB-A5A262BCC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364" y="169603"/>
            <a:ext cx="11486321" cy="6174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A2395-8C40-437E-A6B3-19393EFE6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65" y="982639"/>
            <a:ext cx="11486322" cy="52648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8C8E0-BF78-4903-8BC2-BCE0CE48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1364" y="6356350"/>
            <a:ext cx="2743200" cy="365125"/>
          </a:xfrm>
        </p:spPr>
        <p:txBody>
          <a:bodyPr/>
          <a:lstStyle/>
          <a:p>
            <a:fld id="{60EFF39C-AA7E-4C50-BD09-3E33BD657E95}" type="datetimeFigureOut">
              <a:rPr lang="en-SG" smtClean="0"/>
              <a:t>25/8/2020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1C196-0E25-432D-B75E-A55D49BA0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27669-9CFF-499A-8ABF-C52B1FAE9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4485" y="6389826"/>
            <a:ext cx="2743200" cy="365125"/>
          </a:xfrm>
        </p:spPr>
        <p:txBody>
          <a:bodyPr/>
          <a:lstStyle/>
          <a:p>
            <a:fld id="{F3C0FF02-94BD-4B00-A722-59BB0EE3D51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5270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0E363-1174-45C9-96A3-FA73159D1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23CEB0-5CD1-475D-BE14-8F6A8A0CF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133BD-5CCE-4C1B-9567-F1268008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F39C-AA7E-4C50-BD09-3E33BD657E95}" type="datetimeFigureOut">
              <a:rPr lang="en-SG" smtClean="0"/>
              <a:t>25/8/2020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0A039-6071-49D4-8787-AE4489F72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11973-FFF4-4D57-BE50-39242EA79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0FF02-94BD-4B00-A722-59BB0EE3D51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7895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98783-155F-417E-9D32-982506E7F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4BFF9-C288-4519-B9E2-F390DB17EB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7A19F0-B8A3-43FA-A1DE-49A50B0CB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2BE0A-B69F-4BAA-BD9A-AE865AD48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F39C-AA7E-4C50-BD09-3E33BD657E95}" type="datetimeFigureOut">
              <a:rPr lang="en-SG" smtClean="0"/>
              <a:t>25/8/2020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B11400-DE30-4C34-B6FA-F056EF9C9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54B5AA-9260-4625-ABFE-91D75D154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0FF02-94BD-4B00-A722-59BB0EE3D51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7213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C480C-ED63-434D-93F6-C7B431BBA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A0402-2316-4883-91BD-47E808F10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054677-B67E-4E0D-BACB-7CD7B8593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C59629-D932-4755-818E-4310051768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59188-21C8-4C0B-A0BD-08C36F8003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1B2BF6-B5FF-4CE0-983F-2B00E3097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F39C-AA7E-4C50-BD09-3E33BD657E95}" type="datetimeFigureOut">
              <a:rPr lang="en-SG" smtClean="0"/>
              <a:t>25/8/2020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60CC20-9EBF-4714-8C9B-6B0BBD1D4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A35104-AA2F-40C2-9ABC-42F80225F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0FF02-94BD-4B00-A722-59BB0EE3D51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75041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4838B-4AFF-4479-8C3C-9E974651B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33AC79-7B28-4E7C-B0F9-37FEA0C7F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F39C-AA7E-4C50-BD09-3E33BD657E95}" type="datetimeFigureOut">
              <a:rPr lang="en-SG" smtClean="0"/>
              <a:t>25/8/2020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E25D91-EC5D-4ED0-8581-EF3BB14F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25BE56-0C24-46D8-AD82-9D7320AD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0FF02-94BD-4B00-A722-59BB0EE3D51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03421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25D72E-77C1-43DC-A765-CCF1D75A5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F39C-AA7E-4C50-BD09-3E33BD657E95}" type="datetimeFigureOut">
              <a:rPr lang="en-SG" smtClean="0"/>
              <a:t>25/8/2020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59ABC4-FFCA-43A2-BE0F-57F7FE5E1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2578A-ABD4-401E-B5FB-779E58A98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0FF02-94BD-4B00-A722-59BB0EE3D51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43926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E8425-5EE7-4E6B-A549-7CD638637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4DAA1-DB4E-4CE4-B640-F18C561F9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CCC7FD-BB9E-4023-9CB2-0A222EFCE7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2A4DD-9F4D-49BC-AFC0-8248EEF14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F39C-AA7E-4C50-BD09-3E33BD657E95}" type="datetimeFigureOut">
              <a:rPr lang="en-SG" smtClean="0"/>
              <a:t>25/8/2020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46EB10-5955-40D2-A4C8-6B0F66FC4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C2D29-7CE2-47EF-B0A3-9A363F75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0FF02-94BD-4B00-A722-59BB0EE3D51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4374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CD7A1-AB79-483D-B409-85E872F44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8FA7BE-6A9D-4BD3-9663-B37BC8E35D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437C92-A88D-4693-B217-7FE2369566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5DA56-DF4D-45EE-B6B0-ECD483640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F39C-AA7E-4C50-BD09-3E33BD657E95}" type="datetimeFigureOut">
              <a:rPr lang="en-SG" smtClean="0"/>
              <a:t>25/8/2020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53022F-8A78-44D9-816B-E6D0D3FAC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7E8C8B-955A-4E33-8261-F17E6875A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0FF02-94BD-4B00-A722-59BB0EE3D51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9333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87C575-DA14-49CF-8F2F-6791B8D97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519" y="142437"/>
            <a:ext cx="11452244" cy="662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A8D4A9-AE0C-4E9B-B154-5567B3DB5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9518" y="893928"/>
            <a:ext cx="11452245" cy="5234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907BB-B953-41A1-866F-FB346739C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518" y="63150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FF39C-AA7E-4C50-BD09-3E33BD657E95}" type="datetimeFigureOut">
              <a:rPr lang="en-SG" smtClean="0"/>
              <a:t>25/8/2020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9D643-78B4-496A-BE17-12CC5BD36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58240" y="63150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34FD7-53CE-4C3C-A76B-A8367F2B62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98562" y="63150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0FF02-94BD-4B00-A722-59BB0EE3D51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2624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gdp.gov.pk/images/logo1.gi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B614801-A3F5-4DE5-9ACA-A0C92F1D5F18}"/>
              </a:ext>
            </a:extLst>
          </p:cNvPr>
          <p:cNvSpPr txBox="1"/>
          <p:nvPr/>
        </p:nvSpPr>
        <p:spPr>
          <a:xfrm>
            <a:off x="170598" y="2234496"/>
            <a:ext cx="11860434" cy="3416320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3600" dirty="0">
              <a:solidFill>
                <a:schemeClr val="bg1"/>
              </a:solidFill>
              <a:latin typeface="+mj-lt"/>
            </a:endParaRPr>
          </a:p>
          <a:p>
            <a:endParaRPr lang="en-GB" sz="3600" dirty="0">
              <a:solidFill>
                <a:schemeClr val="bg1"/>
              </a:solidFill>
              <a:latin typeface="+mj-lt"/>
            </a:endParaRPr>
          </a:p>
          <a:p>
            <a:endParaRPr lang="en-GB" sz="3600" dirty="0">
              <a:solidFill>
                <a:schemeClr val="bg1"/>
              </a:solidFill>
              <a:latin typeface="+mj-lt"/>
            </a:endParaRPr>
          </a:p>
          <a:p>
            <a:endParaRPr lang="en-GB" sz="36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GB" sz="3600" dirty="0">
                <a:solidFill>
                  <a:schemeClr val="bg1"/>
                </a:solidFill>
                <a:latin typeface="+mj-lt"/>
              </a:rPr>
              <a:t>Fundamental restructuring for a sustainable power sector to deliver load-shed free </a:t>
            </a:r>
            <a:r>
              <a:rPr lang="en-GB" sz="3600" b="1" dirty="0">
                <a:solidFill>
                  <a:schemeClr val="bg1"/>
                </a:solidFill>
                <a:latin typeface="+mj-lt"/>
              </a:rPr>
              <a:t>affordable energy</a:t>
            </a:r>
            <a:r>
              <a:rPr lang="en-GB" sz="3600" dirty="0">
                <a:solidFill>
                  <a:schemeClr val="bg1"/>
                </a:solidFill>
                <a:latin typeface="+mj-lt"/>
              </a:rPr>
              <a:t> to consumers</a:t>
            </a:r>
            <a:endParaRPr lang="en-SG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B6A4F56-E026-4EB0-8E33-79B8C48C238D}"/>
              </a:ext>
            </a:extLst>
          </p:cNvPr>
          <p:cNvSpPr>
            <a:spLocks noGrp="1"/>
          </p:cNvSpPr>
          <p:nvPr/>
        </p:nvSpPr>
        <p:spPr>
          <a:xfrm>
            <a:off x="660520" y="2737873"/>
            <a:ext cx="10705723" cy="11257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200" b="1" dirty="0"/>
              <a:t>Roadmap to Reform</a:t>
            </a:r>
            <a:br>
              <a:rPr lang="en-GB" sz="3200" b="1" dirty="0"/>
            </a:br>
            <a:endParaRPr lang="en-US" sz="32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7F88FF-6391-49F9-BCB3-7720EAE1A091}"/>
              </a:ext>
            </a:extLst>
          </p:cNvPr>
          <p:cNvSpPr/>
          <p:nvPr/>
        </p:nvSpPr>
        <p:spPr>
          <a:xfrm>
            <a:off x="4952761" y="366981"/>
            <a:ext cx="9134180" cy="10772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/>
              <a:t>Ministry of Energy</a:t>
            </a:r>
          </a:p>
          <a:p>
            <a:pPr algn="ctr"/>
            <a:r>
              <a:rPr lang="en-GB" sz="3200" dirty="0"/>
              <a:t>Power Division</a:t>
            </a:r>
          </a:p>
        </p:txBody>
      </p:sp>
      <p:pic>
        <p:nvPicPr>
          <p:cNvPr id="9" name="Picture 8" descr="See full size image">
            <a:hlinkClick r:id="rId2"/>
            <a:extLst>
              <a:ext uri="{FF2B5EF4-FFF2-40B4-BE49-F238E27FC236}">
                <a16:creationId xmlns:a16="http://schemas.microsoft.com/office/drawing/2014/main" id="{DEB32847-9C20-42CB-9706-A6A6B680AE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5992" y="323771"/>
            <a:ext cx="987425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9976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B0A78-7513-41FA-963B-A619C6D8C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Power Sector by 2023</a:t>
            </a:r>
            <a:endParaRPr lang="en-S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EE810BB-9FBD-4C8F-95DB-E0C5A5AD7C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3499239"/>
              </p:ext>
            </p:extLst>
          </p:nvPr>
        </p:nvGraphicFramePr>
        <p:xfrm>
          <a:off x="307423" y="982663"/>
          <a:ext cx="11057810" cy="5264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829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2E877-BC1F-473D-8AAC-515FA7B0B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Reform is predicated on a </a:t>
            </a:r>
            <a:r>
              <a:rPr lang="en-GB" sz="3600" dirty="0">
                <a:solidFill>
                  <a:srgbClr val="FF0000"/>
                </a:solidFill>
              </a:rPr>
              <a:t>clear direction </a:t>
            </a:r>
            <a:r>
              <a:rPr lang="en-GB" sz="3600" dirty="0"/>
              <a:t>and a </a:t>
            </a:r>
            <a:r>
              <a:rPr lang="en-GB" sz="3600" dirty="0">
                <a:solidFill>
                  <a:schemeClr val="accent6"/>
                </a:solidFill>
              </a:rPr>
              <a:t>strong team</a:t>
            </a:r>
            <a:endParaRPr lang="en-SG" sz="3600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0C17B21-D08C-4F6A-907E-FD0102EE04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3123148"/>
              </p:ext>
            </p:extLst>
          </p:nvPr>
        </p:nvGraphicFramePr>
        <p:xfrm>
          <a:off x="154675" y="2377732"/>
          <a:ext cx="10554108" cy="4190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CDFC2F83-B4BA-4C8E-95C4-78942B5751F5}"/>
              </a:ext>
            </a:extLst>
          </p:cNvPr>
          <p:cNvGrpSpPr/>
          <p:nvPr/>
        </p:nvGrpSpPr>
        <p:grpSpPr>
          <a:xfrm>
            <a:off x="154675" y="919982"/>
            <a:ext cx="10554107" cy="1324800"/>
            <a:chOff x="1856" y="2105092"/>
            <a:chExt cx="11483436" cy="2031886"/>
          </a:xfrm>
          <a:solidFill>
            <a:schemeClr val="tx2"/>
          </a:solidFill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6D130AC1-B594-4B07-8CBC-F8D6AFEFC16C}"/>
                </a:ext>
              </a:extLst>
            </p:cNvPr>
            <p:cNvSpPr/>
            <p:nvPr/>
          </p:nvSpPr>
          <p:spPr>
            <a:xfrm>
              <a:off x="1856" y="2105092"/>
              <a:ext cx="11483436" cy="203188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angle: Rounded Corners 4">
              <a:extLst>
                <a:ext uri="{FF2B5EF4-FFF2-40B4-BE49-F238E27FC236}">
                  <a16:creationId xmlns:a16="http://schemas.microsoft.com/office/drawing/2014/main" id="{6CFF5077-713B-4CF0-94A4-DEABE8371626}"/>
                </a:ext>
              </a:extLst>
            </p:cNvPr>
            <p:cNvSpPr txBox="1"/>
            <p:nvPr/>
          </p:nvSpPr>
          <p:spPr>
            <a:xfrm>
              <a:off x="54796" y="2158033"/>
              <a:ext cx="11377556" cy="170161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9070" tIns="179070" rIns="179070" bIns="179070" numCol="1" spcCol="1270" anchor="ctr" anchorCtr="0">
              <a:noAutofit/>
            </a:bodyPr>
            <a:lstStyle/>
            <a:p>
              <a:pPr marL="0" lvl="0" indent="0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0" kern="1200" dirty="0"/>
                <a:t>Moving to a competitive power market</a:t>
              </a:r>
              <a:endParaRPr lang="en-SG" sz="4000" kern="1200" dirty="0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2DE6A505-7AFE-4E4F-958D-8970A43ED43A}"/>
              </a:ext>
            </a:extLst>
          </p:cNvPr>
          <p:cNvSpPr txBox="1"/>
          <p:nvPr/>
        </p:nvSpPr>
        <p:spPr>
          <a:xfrm>
            <a:off x="8188785" y="5120773"/>
            <a:ext cx="3848540" cy="163449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At the Ministry of Power: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Minimum operational 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Dedicated Core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Technical positions to be created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Best civil servants posted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74438A-2E36-45E0-835C-E3FF22CF183D}"/>
              </a:ext>
            </a:extLst>
          </p:cNvPr>
          <p:cNvSpPr txBox="1"/>
          <p:nvPr/>
        </p:nvSpPr>
        <p:spPr>
          <a:xfrm>
            <a:off x="8044050" y="1749356"/>
            <a:ext cx="3763635" cy="78319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en-GB" sz="2000" dirty="0">
                <a:solidFill>
                  <a:schemeClr val="tx1"/>
                </a:solidFill>
              </a:rPr>
              <a:t>Strengthening of Power Division by taking power away from it</a:t>
            </a:r>
            <a:endParaRPr lang="en-SG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492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BC8BC-82DC-4DE7-8C07-EF6E7BBF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12" y="133900"/>
            <a:ext cx="11486321" cy="617429"/>
          </a:xfrm>
        </p:spPr>
        <p:txBody>
          <a:bodyPr>
            <a:normAutofit fontScale="90000"/>
          </a:bodyPr>
          <a:lstStyle/>
          <a:p>
            <a:r>
              <a:rPr lang="en-GB" dirty="0"/>
              <a:t>Overview of Reform Agenda</a:t>
            </a:r>
            <a:endParaRPr lang="en-SG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1D5E98E-D3AC-44CB-BC4B-BBDD11A47C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3720255"/>
              </p:ext>
            </p:extLst>
          </p:nvPr>
        </p:nvGraphicFramePr>
        <p:xfrm>
          <a:off x="316112" y="863285"/>
          <a:ext cx="11486321" cy="5879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8259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94F6D-D0E8-489C-B95C-051172931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Putting together a team/HR</a:t>
            </a:r>
            <a:endParaRPr lang="en-SG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CB122A9-D03D-4F9C-A76E-398328B20D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674496"/>
              </p:ext>
            </p:extLst>
          </p:nvPr>
        </p:nvGraphicFramePr>
        <p:xfrm>
          <a:off x="320675" y="982663"/>
          <a:ext cx="11055371" cy="5405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69588">
                  <a:extLst>
                    <a:ext uri="{9D8B030D-6E8A-4147-A177-3AD203B41FA5}">
                      <a16:colId xmlns:a16="http://schemas.microsoft.com/office/drawing/2014/main" val="946084369"/>
                    </a:ext>
                  </a:extLst>
                </a:gridCol>
                <a:gridCol w="2723521">
                  <a:extLst>
                    <a:ext uri="{9D8B030D-6E8A-4147-A177-3AD203B41FA5}">
                      <a16:colId xmlns:a16="http://schemas.microsoft.com/office/drawing/2014/main" val="3212445077"/>
                    </a:ext>
                  </a:extLst>
                </a:gridCol>
                <a:gridCol w="4236909">
                  <a:extLst>
                    <a:ext uri="{9D8B030D-6E8A-4147-A177-3AD203B41FA5}">
                      <a16:colId xmlns:a16="http://schemas.microsoft.com/office/drawing/2014/main" val="3767859452"/>
                    </a:ext>
                  </a:extLst>
                </a:gridCol>
                <a:gridCol w="1925353">
                  <a:extLst>
                    <a:ext uri="{9D8B030D-6E8A-4147-A177-3AD203B41FA5}">
                      <a16:colId xmlns:a16="http://schemas.microsoft.com/office/drawing/2014/main" val="37863782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Position(s)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Current status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Next step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Timeline</a:t>
                      </a:r>
                      <a:endParaRPr lang="en-S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58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Vacant posts – existing</a:t>
                      </a:r>
                      <a:endParaRPr lang="en-S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AS/4xJS Needed</a:t>
                      </a:r>
                      <a:endParaRPr lang="en-S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Only one JS joined</a:t>
                      </a:r>
                    </a:p>
                    <a:p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Remaining still awaited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8 Aug 2020</a:t>
                      </a:r>
                      <a:endParaRPr lang="en-SG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54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SPPS/Advisors</a:t>
                      </a:r>
                      <a:endParaRPr lang="en-S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Case moved to Establishment </a:t>
                      </a:r>
                      <a:r>
                        <a:rPr lang="en-GB" b="1" dirty="0" err="1"/>
                        <a:t>Div</a:t>
                      </a:r>
                      <a:endParaRPr lang="en-S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2 week/90 days post approval</a:t>
                      </a:r>
                      <a:endParaRPr lang="en-SG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20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G" b="0" dirty="0"/>
                        <a:t>Boards of Directors of Public Power Sector Entities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SG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Shortlisting is complete for all entities – Summary of 4 </a:t>
                      </a:r>
                      <a:r>
                        <a:rPr lang="en-SG" sz="18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BoDs</a:t>
                      </a:r>
                      <a:r>
                        <a:rPr lang="en-SG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nominations moved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b="0" dirty="0" err="1"/>
                        <a:t>BoD</a:t>
                      </a:r>
                      <a:r>
                        <a:rPr lang="en-SG" b="0" dirty="0"/>
                        <a:t> nomination to be approved by the cabinet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b="0" dirty="0"/>
                        <a:t>01 Sep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832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MD NTDC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Advertisement Published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Shortlisting and interviews (with new 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BoD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30 Sep 2020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63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MD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PEPCO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Advertisement to be Published (7 Aug)</a:t>
                      </a:r>
                    </a:p>
                    <a:p>
                      <a:r>
                        <a:rPr lang="en-GB" dirty="0"/>
                        <a:t>Articles to be amended for Chairman position (30 Aug)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Shortlisting and interviews (with new </a:t>
                      </a:r>
                      <a:r>
                        <a:rPr lang="en-GB" dirty="0" err="1"/>
                        <a:t>BoDs</a:t>
                      </a:r>
                      <a:r>
                        <a:rPr lang="en-GB" dirty="0"/>
                        <a:t>)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15 Oct 2020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630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CEO CPPA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Advertisement Published (21 Jul)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Shortlisting/Interviews after 21</a:t>
                      </a:r>
                      <a:r>
                        <a:rPr lang="en-GB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Aug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30 Sep 2020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725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DICSOs CEOs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Advertisements to be Published (15 Aug)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BoD</a:t>
                      </a:r>
                      <a:r>
                        <a:rPr lang="en-GB" dirty="0"/>
                        <a:t> recommendation to ministry of suitable candidates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31 Oct 2020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941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191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EC79B-9C93-48E1-86B5-97B4342EE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K-Electric and Karachi</a:t>
            </a:r>
            <a:endParaRPr lang="en-SG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AC5D033-67AF-492B-8AFA-9B0CD619C6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070188"/>
              </p:ext>
            </p:extLst>
          </p:nvPr>
        </p:nvGraphicFramePr>
        <p:xfrm>
          <a:off x="210142" y="982663"/>
          <a:ext cx="11830406" cy="5394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89649">
                  <a:extLst>
                    <a:ext uri="{9D8B030D-6E8A-4147-A177-3AD203B41FA5}">
                      <a16:colId xmlns:a16="http://schemas.microsoft.com/office/drawing/2014/main" val="3704824784"/>
                    </a:ext>
                  </a:extLst>
                </a:gridCol>
                <a:gridCol w="3481536">
                  <a:extLst>
                    <a:ext uri="{9D8B030D-6E8A-4147-A177-3AD203B41FA5}">
                      <a16:colId xmlns:a16="http://schemas.microsoft.com/office/drawing/2014/main" val="1476459709"/>
                    </a:ext>
                  </a:extLst>
                </a:gridCol>
                <a:gridCol w="1045028">
                  <a:extLst>
                    <a:ext uri="{9D8B030D-6E8A-4147-A177-3AD203B41FA5}">
                      <a16:colId xmlns:a16="http://schemas.microsoft.com/office/drawing/2014/main" val="3038674292"/>
                    </a:ext>
                  </a:extLst>
                </a:gridCol>
                <a:gridCol w="3198626">
                  <a:extLst>
                    <a:ext uri="{9D8B030D-6E8A-4147-A177-3AD203B41FA5}">
                      <a16:colId xmlns:a16="http://schemas.microsoft.com/office/drawing/2014/main" val="3959172828"/>
                    </a:ext>
                  </a:extLst>
                </a:gridCol>
                <a:gridCol w="1015567">
                  <a:extLst>
                    <a:ext uri="{9D8B030D-6E8A-4147-A177-3AD203B41FA5}">
                      <a16:colId xmlns:a16="http://schemas.microsoft.com/office/drawing/2014/main" val="16654898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Tasks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Next Steps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Timeline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Target Status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Target Date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771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Enhancement of existing 220kV interconnection  (Jamshoro-NKI) to supply additional 400MW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Summary for approval of CCOE of commercial settlement between KE, NTDC and CPPA 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 Aug 2020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Interconnection enhancement to supply total 1,100MW to Karachi before summer 2021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Mar 2021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56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Fast-track development of 500kV &amp; 220kV grids to supply additional power to Karachi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KE and NTDC to present the finalized project plan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15 Aug 2020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1,100 MW additional supply capacity to Karachi before summer 2022 (Total 2,200MW)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Mar 2022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954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900MW LNG Power Plant</a:t>
                      </a:r>
                      <a:r>
                        <a:rPr lang="en-GB" baseline="0" dirty="0"/>
                        <a:t> for Karachi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Firm project plan with decommissioning plan of old inefficient units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150MMCFD GSA with SSGC/PLL to be executed with KE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15 Aug 2020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Efficient 900MW capacity addition replacing old unreliable generation units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Mar 2021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912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Reform and restructuring of KE for future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Committee to be formed to review the KE structure post 2023 (expiry of licenses) and new implementation agreement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Jul – Aug 2020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Restructuring of KE to align with the power sector of Pakistan</a:t>
                      </a:r>
                      <a:r>
                        <a:rPr lang="en-GB" baseline="0" dirty="0"/>
                        <a:t> and issuance of NOC for shareholding change 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Sep 2020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291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3826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2CE38-AB3C-48DA-94F1-EFC4FD3C2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Public/Private Power Sector Entities</a:t>
            </a:r>
            <a:endParaRPr lang="en-SG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6C4E997-A5E5-4FCD-89DB-FC365BCB55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1382598"/>
              </p:ext>
            </p:extLst>
          </p:nvPr>
        </p:nvGraphicFramePr>
        <p:xfrm>
          <a:off x="320675" y="982663"/>
          <a:ext cx="11487150" cy="5765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21015">
                  <a:extLst>
                    <a:ext uri="{9D8B030D-6E8A-4147-A177-3AD203B41FA5}">
                      <a16:colId xmlns:a16="http://schemas.microsoft.com/office/drawing/2014/main" val="408411966"/>
                    </a:ext>
                  </a:extLst>
                </a:gridCol>
                <a:gridCol w="2363273">
                  <a:extLst>
                    <a:ext uri="{9D8B030D-6E8A-4147-A177-3AD203B41FA5}">
                      <a16:colId xmlns:a16="http://schemas.microsoft.com/office/drawing/2014/main" val="3511436036"/>
                    </a:ext>
                  </a:extLst>
                </a:gridCol>
                <a:gridCol w="1706451">
                  <a:extLst>
                    <a:ext uri="{9D8B030D-6E8A-4147-A177-3AD203B41FA5}">
                      <a16:colId xmlns:a16="http://schemas.microsoft.com/office/drawing/2014/main" val="3062549522"/>
                    </a:ext>
                  </a:extLst>
                </a:gridCol>
                <a:gridCol w="2756079">
                  <a:extLst>
                    <a:ext uri="{9D8B030D-6E8A-4147-A177-3AD203B41FA5}">
                      <a16:colId xmlns:a16="http://schemas.microsoft.com/office/drawing/2014/main" val="1125139188"/>
                    </a:ext>
                  </a:extLst>
                </a:gridCol>
                <a:gridCol w="1440332">
                  <a:extLst>
                    <a:ext uri="{9D8B030D-6E8A-4147-A177-3AD203B41FA5}">
                      <a16:colId xmlns:a16="http://schemas.microsoft.com/office/drawing/2014/main" val="2276341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Tasks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Next Steps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Timeline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Target Status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Target Date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61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Removal of transmission constraints for merit order dispatch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NTDC to submit analysis and project plan for upgrade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15 Aug 2020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Merit order dispatch with no transmission constraints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Mar 22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17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Tariff adjustment with reduced ROE of x% for GENCOs/WAPDA/PAEC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Summary to be moved to 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CCoE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21 Aug 2020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Revised tariff petitions to NEPRA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Oct 20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699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Shut down old GENCO Plants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CCoE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committee to report on shutdown plan (NTDC conducting detailed study)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15 Aug 2020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Inefficient and expensive GENCOs to be decommissioned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Dec 20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017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PPA Revision of 1994, 2002, 2012/2015 and RE IPPs (Fixed O&amp;M, delayed payment interest, USD indexation, heat rate test)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Special Committee Report Awaited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407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ROE Reduction and debt tenor revision of GOIPPs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Financial model to be developed with the PC; Discussion with lenders to be initiated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22 Aug 2020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Privatization of GOIPPs with lower tariff and revenue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Dec 2020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645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664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5C653-1A79-429D-B118-48B7B3CBB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Policies and Institutional/Regulatory Reform</a:t>
            </a:r>
            <a:endParaRPr lang="en-SG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2D57164-378E-4AC5-B2CB-611D6A8A36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9491944"/>
              </p:ext>
            </p:extLst>
          </p:nvPr>
        </p:nvGraphicFramePr>
        <p:xfrm>
          <a:off x="320675" y="982663"/>
          <a:ext cx="11487150" cy="4577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19117">
                  <a:extLst>
                    <a:ext uri="{9D8B030D-6E8A-4147-A177-3AD203B41FA5}">
                      <a16:colId xmlns:a16="http://schemas.microsoft.com/office/drawing/2014/main" val="56061213"/>
                    </a:ext>
                  </a:extLst>
                </a:gridCol>
                <a:gridCol w="3039414">
                  <a:extLst>
                    <a:ext uri="{9D8B030D-6E8A-4147-A177-3AD203B41FA5}">
                      <a16:colId xmlns:a16="http://schemas.microsoft.com/office/drawing/2014/main" val="665115990"/>
                    </a:ext>
                  </a:extLst>
                </a:gridCol>
                <a:gridCol w="2021983">
                  <a:extLst>
                    <a:ext uri="{9D8B030D-6E8A-4147-A177-3AD203B41FA5}">
                      <a16:colId xmlns:a16="http://schemas.microsoft.com/office/drawing/2014/main" val="3375509156"/>
                    </a:ext>
                  </a:extLst>
                </a:gridCol>
                <a:gridCol w="2620850">
                  <a:extLst>
                    <a:ext uri="{9D8B030D-6E8A-4147-A177-3AD203B41FA5}">
                      <a16:colId xmlns:a16="http://schemas.microsoft.com/office/drawing/2014/main" val="3785407697"/>
                    </a:ext>
                  </a:extLst>
                </a:gridCol>
                <a:gridCol w="1285786">
                  <a:extLst>
                    <a:ext uri="{9D8B030D-6E8A-4147-A177-3AD203B41FA5}">
                      <a16:colId xmlns:a16="http://schemas.microsoft.com/office/drawing/2014/main" val="9491195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Tasks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Next Steps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Timeline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Target Status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Target Date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394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dirty="0"/>
                        <a:t>National Electricity Policy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dirty="0"/>
                        <a:t>Power Policy 2020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dirty="0"/>
                        <a:t>RE Policy 2020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Consultations on the draft policy documents with stakeholders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Jul – Oct 2020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All policies submitted to relevant approval forums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Dec 2020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866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Future power expansion plans (generation and transmission)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Consultations to optimize the IGCEP model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Jul – Aug 2020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IGCEP and ITEP to be approved by NEPRA and adopted for planning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Nov 2020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016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Regulatory strengthening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Gap analysis of regulatory performance and NEPRA Act</a:t>
                      </a:r>
                    </a:p>
                    <a:p>
                      <a:r>
                        <a:rPr lang="en-GB" dirty="0"/>
                        <a:t>Enabling Appellate Tribunal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July 20 – Sep 20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Tribunal Formed</a:t>
                      </a:r>
                    </a:p>
                    <a:p>
                      <a:r>
                        <a:rPr lang="en-GB" dirty="0"/>
                        <a:t>Revisions in NEPRA Act</a:t>
                      </a:r>
                    </a:p>
                    <a:p>
                      <a:r>
                        <a:rPr lang="en-GB" dirty="0"/>
                        <a:t>Capacity enhancement of NEPRA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Dec 20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064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Competitive wholesale market model Implementation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NEPRA’s approval and enablement of market 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July 20 – Nov 20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Implementation of CTBCM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Dec 21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85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69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EFABF-91D1-4988-8CC0-293C00252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Circular Debt – Way Forward </a:t>
            </a:r>
            <a:endParaRPr lang="en-SG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554816D-2CEF-4A37-9F47-A957F27F23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598960"/>
              </p:ext>
            </p:extLst>
          </p:nvPr>
        </p:nvGraphicFramePr>
        <p:xfrm>
          <a:off x="233569" y="904945"/>
          <a:ext cx="11724862" cy="547860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45584">
                  <a:extLst>
                    <a:ext uri="{9D8B030D-6E8A-4147-A177-3AD203B41FA5}">
                      <a16:colId xmlns:a16="http://schemas.microsoft.com/office/drawing/2014/main" val="3902415887"/>
                    </a:ext>
                  </a:extLst>
                </a:gridCol>
                <a:gridCol w="4331098">
                  <a:extLst>
                    <a:ext uri="{9D8B030D-6E8A-4147-A177-3AD203B41FA5}">
                      <a16:colId xmlns:a16="http://schemas.microsoft.com/office/drawing/2014/main" val="4239526161"/>
                    </a:ext>
                  </a:extLst>
                </a:gridCol>
                <a:gridCol w="3348180">
                  <a:extLst>
                    <a:ext uri="{9D8B030D-6E8A-4147-A177-3AD203B41FA5}">
                      <a16:colId xmlns:a16="http://schemas.microsoft.com/office/drawing/2014/main" val="2138471817"/>
                    </a:ext>
                  </a:extLst>
                </a:gridCol>
              </a:tblGrid>
              <a:tr h="310959">
                <a:tc>
                  <a:txBody>
                    <a:bodyPr/>
                    <a:lstStyle/>
                    <a:p>
                      <a:r>
                        <a:rPr lang="en-GB" sz="1800" dirty="0"/>
                        <a:t>Action</a:t>
                      </a:r>
                      <a:endParaRPr lang="en-S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Decision Aug/Sep</a:t>
                      </a:r>
                      <a:endParaRPr lang="en-S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Decision Oct-Dec</a:t>
                      </a:r>
                      <a:endParaRPr lang="en-SG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851469"/>
                  </a:ext>
                </a:extLst>
              </a:tr>
              <a:tr h="4742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Increase tariff reasonably in Nov/Dec (Post Covid-19 Winter)</a:t>
                      </a:r>
                      <a:endParaRPr lang="en-S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Pending adjustments to be done in Sep/Oct 2020</a:t>
                      </a:r>
                      <a:endParaRPr lang="en-S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Overall base tariff increase in Nov/Dec</a:t>
                      </a:r>
                      <a:endParaRPr lang="en-SG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433998"/>
                  </a:ext>
                </a:extLst>
              </a:tr>
              <a:tr h="47423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dirty="0"/>
                        <a:t>Continue reducing distribution losses</a:t>
                      </a:r>
                      <a:endParaRPr lang="en-S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err="1"/>
                        <a:t>BoD</a:t>
                      </a:r>
                      <a:r>
                        <a:rPr lang="en-GB" sz="1800" dirty="0"/>
                        <a:t>/Management appointment in Jul/Aug</a:t>
                      </a:r>
                      <a:endParaRPr lang="en-S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Turnaround plans in place by Nov/Dec</a:t>
                      </a:r>
                      <a:endParaRPr lang="en-SG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114774"/>
                  </a:ext>
                </a:extLst>
              </a:tr>
              <a:tr h="864785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dirty="0"/>
                        <a:t>Delay/Stop unaffordable conventional/RE projects [Reduce Capacity Payments for FY21-23]</a:t>
                      </a:r>
                      <a:endParaRPr lang="en-S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- Instructions to discourage </a:t>
                      </a:r>
                      <a:r>
                        <a:rPr lang="en-GB" sz="1800" dirty="0" err="1"/>
                        <a:t>LoI</a:t>
                      </a:r>
                      <a:r>
                        <a:rPr lang="en-GB" sz="1800" dirty="0"/>
                        <a:t>/</a:t>
                      </a:r>
                      <a:r>
                        <a:rPr lang="en-GB" sz="1800" dirty="0" err="1"/>
                        <a:t>LoS</a:t>
                      </a:r>
                      <a:r>
                        <a:rPr lang="en-GB" sz="1800" dirty="0"/>
                        <a:t> extension to AEDB/PPIB</a:t>
                      </a:r>
                    </a:p>
                    <a:p>
                      <a:r>
                        <a:rPr lang="en-GB" sz="1800" dirty="0"/>
                        <a:t>- Staggering of pipeline committed projects (Negotiation/Assessment Committee)</a:t>
                      </a:r>
                      <a:endParaRPr lang="en-S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All cancelled projects to move to competitive tariff bidding under new RE policy</a:t>
                      </a:r>
                      <a:endParaRPr lang="en-SG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529940"/>
                  </a:ext>
                </a:extLst>
              </a:tr>
              <a:tr h="66951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dirty="0"/>
                        <a:t>FBR Adjustments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Direct FBR for GST refund and change GST charging mechanism</a:t>
                      </a:r>
                      <a:endParaRPr lang="en-S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691335"/>
                  </a:ext>
                </a:extLst>
              </a:tr>
              <a:tr h="106005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dirty="0"/>
                        <a:t>Change the subsidy slabs and redefine protected consumers (Agriculture and Residential below 200kWh/month)</a:t>
                      </a:r>
                      <a:endParaRPr lang="en-S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Design direct subsidy mechanism linked with </a:t>
                      </a:r>
                      <a:r>
                        <a:rPr lang="en-GB" sz="1800" dirty="0" err="1"/>
                        <a:t>Ehsaas</a:t>
                      </a:r>
                      <a:r>
                        <a:rPr lang="en-GB" sz="1800" dirty="0"/>
                        <a:t> for cash transfers</a:t>
                      </a:r>
                      <a:endParaRPr lang="en-SG" sz="1800" dirty="0"/>
                    </a:p>
                    <a:p>
                      <a:endParaRPr lang="en-S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Base tariff for agriculture and residential customers be changed</a:t>
                      </a:r>
                      <a:endParaRPr lang="en-SG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344204"/>
                  </a:ext>
                </a:extLst>
              </a:tr>
              <a:tr h="66951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dirty="0"/>
                        <a:t>Shift captive power generating industry back to grid</a:t>
                      </a:r>
                      <a:endParaRPr lang="en-S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- Change industry captive power generation gas tariff (LNG based tariff/WACOG)</a:t>
                      </a:r>
                    </a:p>
                    <a:p>
                      <a:r>
                        <a:rPr lang="en-SG" sz="1800" dirty="0"/>
                        <a:t>- Market excess capacity aggressively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Incentive for shifting to electric grid </a:t>
                      </a:r>
                      <a:endParaRPr lang="en-SG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624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4053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4776</TotalTime>
  <Words>1315</Words>
  <Application>Microsoft Office PowerPoint</Application>
  <PresentationFormat>Widescreen</PresentationFormat>
  <Paragraphs>234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 Sector by 2023</vt:lpstr>
      <vt:lpstr>Reform is predicated on a clear direction and a strong team</vt:lpstr>
      <vt:lpstr>Overview of Reform Agenda</vt:lpstr>
      <vt:lpstr>Putting together a team/HR</vt:lpstr>
      <vt:lpstr>K-Electric and Karachi</vt:lpstr>
      <vt:lpstr>Public/Private Power Sector Entities</vt:lpstr>
      <vt:lpstr>Policies and Institutional/Regulatory Reform</vt:lpstr>
      <vt:lpstr>Circular Debt – Way Forward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Waqas Bin Najib</dc:creator>
  <cp:lastModifiedBy>Shahzad Qasim</cp:lastModifiedBy>
  <cp:revision>115</cp:revision>
  <dcterms:created xsi:type="dcterms:W3CDTF">2020-07-20T07:10:00Z</dcterms:created>
  <dcterms:modified xsi:type="dcterms:W3CDTF">2020-08-25T15:25:19Z</dcterms:modified>
</cp:coreProperties>
</file>