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968" r:id="rId2"/>
  </p:sldMasterIdLst>
  <p:notesMasterIdLst>
    <p:notesMasterId r:id="rId21"/>
  </p:notesMasterIdLst>
  <p:handoutMasterIdLst>
    <p:handoutMasterId r:id="rId22"/>
  </p:handoutMasterIdLst>
  <p:sldIdLst>
    <p:sldId id="496" r:id="rId3"/>
    <p:sldId id="624" r:id="rId4"/>
    <p:sldId id="1432" r:id="rId5"/>
    <p:sldId id="679" r:id="rId6"/>
    <p:sldId id="270" r:id="rId7"/>
    <p:sldId id="680" r:id="rId8"/>
    <p:sldId id="1436" r:id="rId9"/>
    <p:sldId id="683" r:id="rId10"/>
    <p:sldId id="684" r:id="rId11"/>
    <p:sldId id="685" r:id="rId12"/>
    <p:sldId id="686" r:id="rId13"/>
    <p:sldId id="1434" r:id="rId14"/>
    <p:sldId id="1435" r:id="rId15"/>
    <p:sldId id="687" r:id="rId16"/>
    <p:sldId id="689" r:id="rId17"/>
    <p:sldId id="691" r:id="rId18"/>
    <p:sldId id="692" r:id="rId19"/>
    <p:sldId id="1433" r:id="rId20"/>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9494" autoAdjust="0"/>
  </p:normalViewPr>
  <p:slideViewPr>
    <p:cSldViewPr>
      <p:cViewPr varScale="1">
        <p:scale>
          <a:sx n="67" d="100"/>
          <a:sy n="67" d="100"/>
        </p:scale>
        <p:origin x="13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s/slide12.xml"/><Relationship Id="rId7" Type="http://schemas.openxmlformats.org/officeDocument/2006/relationships/image" Target="../media/image4.png"/><Relationship Id="rId2" Type="http://schemas.openxmlformats.org/officeDocument/2006/relationships/slide" Target="../slides/slide10.xml"/><Relationship Id="rId1" Type="http://schemas.openxmlformats.org/officeDocument/2006/relationships/slide" Target="../slides/slide9.xml"/><Relationship Id="rId6" Type="http://schemas.openxmlformats.org/officeDocument/2006/relationships/slide" Target="../slides/slide14.xml"/><Relationship Id="rId5" Type="http://schemas.openxmlformats.org/officeDocument/2006/relationships/slide" Target="../slides/slide11.xml"/><Relationship Id="rId10" Type="http://schemas.openxmlformats.org/officeDocument/2006/relationships/image" Target="../media/image7.png"/><Relationship Id="rId4" Type="http://schemas.openxmlformats.org/officeDocument/2006/relationships/slide" Target="../slides/slide13.xml"/><Relationship Id="rId9" Type="http://schemas.openxmlformats.org/officeDocument/2006/relationships/image" Target="../media/image6.jpeg"/></Relationships>
</file>

<file path=ppt/diagrams/_rels/data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slide" Target="../slides/slide16.xml"/><Relationship Id="rId7" Type="http://schemas.openxmlformats.org/officeDocument/2006/relationships/image" Target="../media/image10.jpeg"/><Relationship Id="rId2" Type="http://schemas.openxmlformats.org/officeDocument/2006/relationships/slide" Target="../slides/slide18.xml"/><Relationship Id="rId1" Type="http://schemas.openxmlformats.org/officeDocument/2006/relationships/slide" Target="../slides/slide15.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slide" Target="../slides/slide17.xml"/></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 Id="rId4"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6A230D-CB79-417E-8276-451E24E31A09}" type="doc">
      <dgm:prSet loTypeId="urn:microsoft.com/office/officeart/2005/8/layout/vList3#1" loCatId="list" qsTypeId="urn:microsoft.com/office/officeart/2005/8/quickstyle/simple1" qsCatId="simple" csTypeId="urn:microsoft.com/office/officeart/2005/8/colors/accent6_1" csCatId="accent6" phldr="1"/>
      <dgm:spPr/>
    </dgm:pt>
    <dgm:pt modelId="{4B25CED0-FC88-4B3F-8DAE-4533F3EDD3C2}">
      <dgm:prSet phldrT="[Text]" custT="1"/>
      <dgm:spPr>
        <a:xfrm rot="10800000">
          <a:off x="1714116" y="39987"/>
          <a:ext cx="5798240" cy="1141312"/>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700" b="1" u="sng"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1" action="ppaction://hlinksldjump">
                <a:extLst>
                  <a:ext uri="{A12FA001-AC4F-418D-AE19-62706E023703}">
                    <ahyp:hlinkClr xmlns:ahyp="http://schemas.microsoft.com/office/drawing/2018/hyperlinkcolor" val="tx"/>
                  </a:ext>
                </a:extLst>
              </a:hlinkClick>
            </a:rPr>
            <a:t>Eight (8) hydropower Projects of 161.2 MW</a:t>
          </a:r>
          <a:r>
            <a:rPr lang="en-US" sz="1700" dirty="0">
              <a:solidFill>
                <a:schemeClr val="tx1"/>
              </a:solidFill>
              <a:latin typeface="Calibri" panose="020F0502020204030204" pitchFamily="34" charset="0"/>
              <a:ea typeface="+mn-ea"/>
              <a:cs typeface="Calibri" panose="020F0502020204030204" pitchFamily="34" charset="0"/>
            </a:rPr>
            <a:t> are completed and operational which has generated around Rs. 30.48 Billions so far.</a:t>
          </a:r>
        </a:p>
        <a:p>
          <a:pPr algn="just"/>
          <a:r>
            <a:rPr lang="en-US" sz="1700" b="1" u="sng"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2" action="ppaction://hlinksldjump">
                <a:extLst>
                  <a:ext uri="{A12FA001-AC4F-418D-AE19-62706E023703}">
                    <ahyp:hlinkClr xmlns:ahyp="http://schemas.microsoft.com/office/drawing/2018/hyperlinkcolor" val="tx"/>
                  </a:ext>
                </a:extLst>
              </a:hlinkClick>
            </a:rPr>
            <a:t>Seven (7) Projects of 233.31 MW</a:t>
          </a:r>
          <a:r>
            <a:rPr lang="en-US" sz="17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2" action="ppaction://hlinksldjump">
                <a:extLst>
                  <a:ext uri="{A12FA001-AC4F-418D-AE19-62706E023703}">
                    <ahyp:hlinkClr xmlns:ahyp="http://schemas.microsoft.com/office/drawing/2018/hyperlinkcolor" val="tx"/>
                  </a:ext>
                </a:extLst>
              </a:hlinkClick>
            </a:rPr>
            <a:t> </a:t>
          </a:r>
          <a:r>
            <a:rPr lang="en-US" sz="1700" dirty="0">
              <a:solidFill>
                <a:schemeClr val="tx1"/>
              </a:solidFill>
              <a:latin typeface="Calibri" panose="020F0502020204030204" pitchFamily="34" charset="0"/>
              <a:ea typeface="+mn-ea"/>
              <a:cs typeface="Calibri" panose="020F0502020204030204" pitchFamily="34" charset="0"/>
            </a:rPr>
            <a:t>are under construction where most of the Projects will be completed in the year 2023 Revenue Rs 9.23 Billion PKR.</a:t>
          </a:r>
        </a:p>
      </dgm:t>
    </dgm:pt>
    <dgm:pt modelId="{961385A6-FA0D-4F7A-8C81-18A246CE9D9E}" type="parTrans" cxnId="{64D8E52A-E9E4-4909-A424-5DDC5CDE94E1}">
      <dgm:prSet/>
      <dgm:spPr/>
      <dgm:t>
        <a:bodyPr/>
        <a:lstStyle/>
        <a:p>
          <a:endParaRPr lang="en-US"/>
        </a:p>
      </dgm:t>
    </dgm:pt>
    <dgm:pt modelId="{3999E75C-BF99-48F2-AED4-F83CA9B23366}" type="sibTrans" cxnId="{64D8E52A-E9E4-4909-A424-5DDC5CDE94E1}">
      <dgm:prSet/>
      <dgm:spPr/>
      <dgm:t>
        <a:bodyPr/>
        <a:lstStyle/>
        <a:p>
          <a:endParaRPr lang="en-US"/>
        </a:p>
      </dgm:t>
    </dgm:pt>
    <dgm:pt modelId="{860A4467-D726-4609-BB54-4176AA5ACFF0}">
      <dgm:prSet phldrT="[Text]" custT="1"/>
      <dgm:spPr>
        <a:xfrm rot="10800000">
          <a:off x="1705695" y="1533715"/>
          <a:ext cx="5748460"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7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3" action="ppaction://hlinksldjump">
                <a:extLst>
                  <a:ext uri="{A12FA001-AC4F-418D-AE19-62706E023703}">
                    <ahyp:hlinkClr xmlns:ahyp="http://schemas.microsoft.com/office/drawing/2018/hyperlinkcolor" val="tx"/>
                  </a:ext>
                </a:extLst>
              </a:hlinkClick>
            </a:rPr>
            <a:t>Completion of (5) Solar Projects capacity of 3.12  MW </a:t>
          </a:r>
          <a:r>
            <a:rPr lang="en-US" sz="1700" dirty="0">
              <a:solidFill>
                <a:schemeClr val="tx1"/>
              </a:solidFill>
              <a:latin typeface="Calibri" panose="020F0502020204030204" pitchFamily="34" charset="0"/>
              <a:ea typeface="+mn-ea"/>
              <a:cs typeface="Calibri" panose="020F0502020204030204" pitchFamily="34" charset="0"/>
            </a:rPr>
            <a:t>annual saving of Rs. 86.34 Million</a:t>
          </a:r>
        </a:p>
        <a:p>
          <a:pPr algn="just"/>
          <a:r>
            <a:rPr lang="en-US" sz="17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4" action="ppaction://hlinksldjump">
                <a:extLst>
                  <a:ext uri="{A12FA001-AC4F-418D-AE19-62706E023703}">
                    <ahyp:hlinkClr xmlns:ahyp="http://schemas.microsoft.com/office/drawing/2018/hyperlinkcolor" val="tx"/>
                  </a:ext>
                </a:extLst>
              </a:hlinkClick>
            </a:rPr>
            <a:t>(7) Solar Projects under construction with capacity of   43.2 MW</a:t>
          </a:r>
          <a:r>
            <a:rPr lang="en-US" sz="1700" dirty="0">
              <a:solidFill>
                <a:schemeClr val="tx1"/>
              </a:solidFill>
              <a:latin typeface="Calibri" panose="020F0502020204030204" pitchFamily="34" charset="0"/>
              <a:ea typeface="+mn-ea"/>
              <a:cs typeface="Calibri" panose="020F0502020204030204" pitchFamily="34" charset="0"/>
            </a:rPr>
            <a:t> and annual saving of Rs. 865.3 Million</a:t>
          </a:r>
        </a:p>
      </dgm:t>
    </dgm:pt>
    <dgm:pt modelId="{F6E1B3F9-ADA3-4000-85AB-C88E62553776}" type="parTrans" cxnId="{D0DE2B96-698F-45B1-8966-F2BFE647A064}">
      <dgm:prSet/>
      <dgm:spPr/>
      <dgm:t>
        <a:bodyPr/>
        <a:lstStyle/>
        <a:p>
          <a:endParaRPr lang="en-US"/>
        </a:p>
      </dgm:t>
    </dgm:pt>
    <dgm:pt modelId="{78AB8705-CA8E-4DDB-9B9B-C7B913E431E1}" type="sibTrans" cxnId="{D0DE2B96-698F-45B1-8966-F2BFE647A064}">
      <dgm:prSet/>
      <dgm:spPr/>
      <dgm:t>
        <a:bodyPr/>
        <a:lstStyle/>
        <a:p>
          <a:endParaRPr lang="en-US"/>
        </a:p>
      </dgm:t>
    </dgm:pt>
    <dgm:pt modelId="{08E7EB6A-F882-4CF1-999A-0C6A1313DE34}">
      <dgm:prSet phldrT="[Text]" custT="1"/>
      <dgm:spPr>
        <a:xfrm rot="10800000">
          <a:off x="1751538" y="3157653"/>
          <a:ext cx="5748345"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700" b="0" u="none"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Signing of Loan Agreement of 550 MUSD with ADB &amp; AIIB for 300 MW </a:t>
          </a:r>
          <a:r>
            <a:rPr lang="en-US" sz="1700" b="0" u="none"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Balakot</a:t>
          </a:r>
          <a:r>
            <a:rPr lang="en-US" sz="1700" b="0" u="none"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 HPP</a:t>
          </a:r>
          <a:endParaRPr lang="en-US" sz="1700" b="0" u="none" dirty="0">
            <a:solidFill>
              <a:schemeClr val="tx1"/>
            </a:solidFill>
            <a:latin typeface="Calibri" panose="020F0502020204030204" pitchFamily="34" charset="0"/>
            <a:ea typeface="+mn-ea"/>
            <a:cs typeface="Calibri" panose="020F0502020204030204" pitchFamily="34" charset="0"/>
          </a:endParaRPr>
        </a:p>
        <a:p>
          <a:pPr algn="just"/>
          <a:r>
            <a:rPr lang="en-US" sz="1700" b="0" u="none"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Signing Loan Agreement of 450 MUSD with World Bank for 157 MW </a:t>
          </a:r>
          <a:r>
            <a:rPr lang="en-US" sz="1700" b="0" u="none"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Madyan</a:t>
          </a:r>
          <a:r>
            <a:rPr lang="en-US" sz="1700" b="0" u="none"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 HPP and 88 MW </a:t>
          </a:r>
          <a:r>
            <a:rPr lang="en-US" sz="1700" b="0" u="none"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Gabral</a:t>
          </a:r>
          <a:r>
            <a:rPr lang="en-US" sz="1700" b="0" u="none"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5" action="ppaction://hlinksldjump">
                <a:extLst>
                  <a:ext uri="{A12FA001-AC4F-418D-AE19-62706E023703}">
                    <ahyp:hlinkClr xmlns:ahyp="http://schemas.microsoft.com/office/drawing/2018/hyperlinkcolor" val="tx"/>
                  </a:ext>
                </a:extLst>
              </a:hlinkClick>
            </a:rPr>
            <a:t> Kalam HPP</a:t>
          </a:r>
          <a:endParaRPr lang="en-US" sz="1700" b="0" u="none" dirty="0">
            <a:solidFill>
              <a:schemeClr val="tx1"/>
            </a:solidFill>
            <a:latin typeface="Calibri" panose="020F0502020204030204" pitchFamily="34" charset="0"/>
            <a:ea typeface="+mn-ea"/>
            <a:cs typeface="Calibri" panose="020F0502020204030204" pitchFamily="34" charset="0"/>
          </a:endParaRPr>
        </a:p>
      </dgm:t>
    </dgm:pt>
    <dgm:pt modelId="{4F4D3D81-418D-49E9-99A1-5BED07DAFAC3}" type="parTrans" cxnId="{E8197462-2C9C-446E-8CB7-13A8DE5E7A8B}">
      <dgm:prSet/>
      <dgm:spPr/>
      <dgm:t>
        <a:bodyPr/>
        <a:lstStyle/>
        <a:p>
          <a:endParaRPr lang="en-US"/>
        </a:p>
      </dgm:t>
    </dgm:pt>
    <dgm:pt modelId="{7F456F8B-731C-494F-8B58-57E04E8CC28B}" type="sibTrans" cxnId="{E8197462-2C9C-446E-8CB7-13A8DE5E7A8B}">
      <dgm:prSet/>
      <dgm:spPr/>
      <dgm:t>
        <a:bodyPr/>
        <a:lstStyle/>
        <a:p>
          <a:endParaRPr lang="en-US"/>
        </a:p>
      </dgm:t>
    </dgm:pt>
    <dgm:pt modelId="{0373FCD3-61FB-4312-A00D-9F95871B7A3D}">
      <dgm:prSet custT="1"/>
      <dgm:spPr>
        <a:xfrm rot="10800000">
          <a:off x="1847306" y="4652530"/>
          <a:ext cx="5748345" cy="121458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gm:spPr>
      <dgm:t>
        <a:bodyPr/>
        <a:lstStyle/>
        <a:p>
          <a:pPr algn="just"/>
          <a:r>
            <a:rPr lang="en-US" sz="1800" dirty="0">
              <a:solidFill>
                <a:schemeClr val="tx1"/>
              </a:solidFill>
              <a:latin typeface="Calibri" panose="020F0502020204030204" pitchFamily="34" charset="0"/>
              <a:ea typeface="+mn-ea"/>
              <a:cs typeface="Calibri" panose="020F0502020204030204" pitchFamily="34" charset="0"/>
            </a:rPr>
            <a:t>PEDO initiated Access to Clean energy project as off grid solution for the community social uplift through </a:t>
          </a:r>
          <a:r>
            <a:rPr lang="en-US" sz="1800" b="1" u="sng"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rId6" action="ppaction://hlinksldjump">
                <a:extLst>
                  <a:ext uri="{A12FA001-AC4F-418D-AE19-62706E023703}">
                    <ahyp:hlinkClr xmlns:ahyp="http://schemas.microsoft.com/office/drawing/2018/hyperlinkcolor" val="tx"/>
                  </a:ext>
                </a:extLst>
              </a:hlinkClick>
            </a:rPr>
            <a:t>Mini &amp; Micro Hydel Projects</a:t>
          </a:r>
          <a:endParaRPr lang="en-US" sz="1800" dirty="0">
            <a:solidFill>
              <a:schemeClr val="tx1"/>
            </a:solidFill>
            <a:latin typeface="Calibri" panose="020F0502020204030204" pitchFamily="34" charset="0"/>
            <a:ea typeface="+mn-ea"/>
            <a:cs typeface="Calibri" panose="020F0502020204030204" pitchFamily="34" charset="0"/>
          </a:endParaRPr>
        </a:p>
      </dgm:t>
    </dgm:pt>
    <dgm:pt modelId="{5E833E24-2746-4C45-8C25-285DF7711655}" type="parTrans" cxnId="{C3F7856B-6110-4994-B014-9660DD315341}">
      <dgm:prSet/>
      <dgm:spPr/>
      <dgm:t>
        <a:bodyPr/>
        <a:lstStyle/>
        <a:p>
          <a:endParaRPr lang="en-US"/>
        </a:p>
      </dgm:t>
    </dgm:pt>
    <dgm:pt modelId="{BFBE186D-A5C5-4C79-9E79-224862102B07}" type="sibTrans" cxnId="{C3F7856B-6110-4994-B014-9660DD315341}">
      <dgm:prSet/>
      <dgm:spPr/>
      <dgm:t>
        <a:bodyPr/>
        <a:lstStyle/>
        <a:p>
          <a:endParaRPr lang="en-US"/>
        </a:p>
      </dgm:t>
    </dgm:pt>
    <dgm:pt modelId="{47276556-4E42-4E87-9511-D956C1C93B58}" type="pres">
      <dgm:prSet presAssocID="{956A230D-CB79-417E-8276-451E24E31A09}" presName="linearFlow" presStyleCnt="0">
        <dgm:presLayoutVars>
          <dgm:dir/>
          <dgm:resizeHandles val="exact"/>
        </dgm:presLayoutVars>
      </dgm:prSet>
      <dgm:spPr/>
    </dgm:pt>
    <dgm:pt modelId="{B7C08A64-ADD4-4FCC-B6DB-87ACFBD87C9C}" type="pres">
      <dgm:prSet presAssocID="{4B25CED0-FC88-4B3F-8DAE-4533F3EDD3C2}" presName="composite" presStyleCnt="0"/>
      <dgm:spPr/>
    </dgm:pt>
    <dgm:pt modelId="{51183CE6-3596-479A-B5DC-5BC98F1282FA}" type="pres">
      <dgm:prSet presAssocID="{4B25CED0-FC88-4B3F-8DAE-4533F3EDD3C2}" presName="imgShp" presStyleLbl="fgImgPlace1" presStyleIdx="0" presStyleCnt="4" custLinFactNeighborX="-66964" custLinFactNeighborY="12641"/>
      <dgm:spPr>
        <a:xfrm>
          <a:off x="456216" y="0"/>
          <a:ext cx="1214588" cy="1214588"/>
        </a:xfrm>
        <a:prstGeom prst="ellipse">
          <a:avLst/>
        </a:prstGeom>
        <a:blipFill rotWithShape="1">
          <a:blip xmlns:r="http://schemas.openxmlformats.org/officeDocument/2006/relationships" r:embed="rId7"/>
          <a:stretch>
            <a:fillRect/>
          </a:stretch>
        </a:blipFill>
        <a:ln w="40000" cap="flat" cmpd="sng" algn="ctr">
          <a:solidFill>
            <a:srgbClr val="FA8D3D">
              <a:shade val="80000"/>
              <a:hueOff val="0"/>
              <a:satOff val="0"/>
              <a:lumOff val="0"/>
              <a:alphaOff val="0"/>
            </a:srgbClr>
          </a:solidFill>
          <a:prstDash val="solid"/>
        </a:ln>
        <a:effectLst/>
      </dgm:spPr>
    </dgm:pt>
    <dgm:pt modelId="{8465A3AE-F4A8-4625-ACFD-20B68CF82A69}" type="pres">
      <dgm:prSet presAssocID="{4B25CED0-FC88-4B3F-8DAE-4533F3EDD3C2}" presName="txShp" presStyleLbl="node1" presStyleIdx="0" presStyleCnt="4" custScaleX="124485" custScaleY="125573" custLinFactNeighborX="9196" custLinFactNeighborY="21557">
        <dgm:presLayoutVars>
          <dgm:bulletEnabled val="1"/>
        </dgm:presLayoutVars>
      </dgm:prSet>
      <dgm:spPr/>
    </dgm:pt>
    <dgm:pt modelId="{4CCA20F9-497A-44CE-923F-FF8D6A7976D4}" type="pres">
      <dgm:prSet presAssocID="{3999E75C-BF99-48F2-AED4-F83CA9B23366}" presName="spacing" presStyleCnt="0"/>
      <dgm:spPr/>
    </dgm:pt>
    <dgm:pt modelId="{9B2702B1-4E7D-4045-9C3D-AD0C582B3C42}" type="pres">
      <dgm:prSet presAssocID="{860A4467-D726-4609-BB54-4176AA5ACFF0}" presName="composite" presStyleCnt="0"/>
      <dgm:spPr/>
    </dgm:pt>
    <dgm:pt modelId="{4E04CF48-34F4-4645-8EE7-D1DE384AE3E5}" type="pres">
      <dgm:prSet presAssocID="{860A4467-D726-4609-BB54-4176AA5ACFF0}" presName="imgShp" presStyleLbl="fgImgPlace1" presStyleIdx="1" presStyleCnt="4" custLinFactNeighborX="-62936" custLinFactNeighborY="4261"/>
      <dgm:spPr>
        <a:xfrm>
          <a:off x="415705" y="1533715"/>
          <a:ext cx="1214588" cy="1214588"/>
        </a:xfrm>
        <a:prstGeom prst="ellipse">
          <a:avLst/>
        </a:prstGeom>
        <a:blipFill>
          <a:blip xmlns:r="http://schemas.openxmlformats.org/officeDocument/2006/relationships" r:embed="rId8">
            <a:extLst>
              <a:ext uri="{28A0092B-C50C-407E-A947-70E740481C1C}">
                <a14:useLocalDpi xmlns:a14="http://schemas.microsoft.com/office/drawing/2010/main" val="0"/>
              </a:ext>
            </a:extLst>
          </a:blip>
          <a:srcRect/>
          <a:stretch>
            <a:fillRect t="-9000" b="-9000"/>
          </a:stretch>
        </a:blipFill>
        <a:ln w="40000" cap="flat" cmpd="sng" algn="ctr">
          <a:solidFill>
            <a:srgbClr val="FA8D3D">
              <a:shade val="80000"/>
              <a:hueOff val="0"/>
              <a:satOff val="0"/>
              <a:lumOff val="0"/>
              <a:alphaOff val="0"/>
            </a:srgbClr>
          </a:solidFill>
          <a:prstDash val="solid"/>
        </a:ln>
        <a:effectLst/>
      </dgm:spPr>
    </dgm:pt>
    <dgm:pt modelId="{C270E069-9373-4C2C-9B1D-BEA4A218331B}" type="pres">
      <dgm:prSet presAssocID="{860A4467-D726-4609-BB54-4176AA5ACFF0}" presName="txShp" presStyleLbl="node1" presStyleIdx="1" presStyleCnt="4" custScaleX="123726" custScaleY="129042" custLinFactNeighborX="9697" custLinFactNeighborY="4261">
        <dgm:presLayoutVars>
          <dgm:bulletEnabled val="1"/>
        </dgm:presLayoutVars>
      </dgm:prSet>
      <dgm:spPr/>
    </dgm:pt>
    <dgm:pt modelId="{095C3A5C-B1CC-441B-BC4E-E7A44A920055}" type="pres">
      <dgm:prSet presAssocID="{78AB8705-CA8E-4DDB-9B9B-C7B913E431E1}" presName="spacing" presStyleCnt="0"/>
      <dgm:spPr/>
    </dgm:pt>
    <dgm:pt modelId="{25D9FF99-387E-4F30-A958-8428BE9A9A4D}" type="pres">
      <dgm:prSet presAssocID="{08E7EB6A-F882-4CF1-999A-0C6A1313DE34}" presName="composite" presStyleCnt="0"/>
      <dgm:spPr/>
    </dgm:pt>
    <dgm:pt modelId="{091F1F91-7912-4753-A632-BBB3084FC68C}" type="pres">
      <dgm:prSet presAssocID="{08E7EB6A-F882-4CF1-999A-0C6A1313DE34}" presName="imgShp" presStyleLbl="fgImgPlace1" presStyleIdx="2" presStyleCnt="4" custLinFactNeighborX="-64774" custLinFactNeighborY="-8985"/>
      <dgm:spPr>
        <a:xfrm>
          <a:off x="468690" y="3084887"/>
          <a:ext cx="1214588" cy="1214588"/>
        </a:xfrm>
        <a:prstGeom prst="ellipse">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31000" r="-31000"/>
          </a:stretch>
        </a:blipFill>
        <a:ln w="40000" cap="flat" cmpd="sng" algn="ctr">
          <a:solidFill>
            <a:srgbClr val="FA8D3D">
              <a:shade val="80000"/>
              <a:hueOff val="0"/>
              <a:satOff val="0"/>
              <a:lumOff val="0"/>
              <a:alphaOff val="0"/>
            </a:srgbClr>
          </a:solidFill>
          <a:prstDash val="solid"/>
        </a:ln>
        <a:effectLst/>
      </dgm:spPr>
    </dgm:pt>
    <dgm:pt modelId="{3D420DD2-89BD-4BF7-9DE2-2B05C8361C78}" type="pres">
      <dgm:prSet presAssocID="{08E7EB6A-F882-4CF1-999A-0C6A1313DE34}" presName="txShp" presStyleLbl="node1" presStyleIdx="2" presStyleCnt="4" custScaleX="124084" custScaleY="116691" custLinFactNeighborX="9912" custLinFactNeighborY="-7115">
        <dgm:presLayoutVars>
          <dgm:bulletEnabled val="1"/>
        </dgm:presLayoutVars>
      </dgm:prSet>
      <dgm:spPr/>
    </dgm:pt>
    <dgm:pt modelId="{52F09A3D-B158-453F-9827-FDCDF487F610}" type="pres">
      <dgm:prSet presAssocID="{7F456F8B-731C-494F-8B58-57E04E8CC28B}" presName="spacing" presStyleCnt="0"/>
      <dgm:spPr/>
    </dgm:pt>
    <dgm:pt modelId="{CC9CBB0B-C1BF-410C-80AF-B1F5D9940913}" type="pres">
      <dgm:prSet presAssocID="{0373FCD3-61FB-4312-A00D-9F95871B7A3D}" presName="composite" presStyleCnt="0"/>
      <dgm:spPr/>
    </dgm:pt>
    <dgm:pt modelId="{31533774-DA58-44F7-A3AF-09BDF8213EBC}" type="pres">
      <dgm:prSet presAssocID="{0373FCD3-61FB-4312-A00D-9F95871B7A3D}" presName="imgShp" presStyleLbl="fgImgPlace1" presStyleIdx="3" presStyleCnt="4" custLinFactNeighborX="-59583" custLinFactNeighborY="-23408"/>
      <dgm:spPr>
        <a:xfrm>
          <a:off x="513083" y="4563306"/>
          <a:ext cx="1214588" cy="1214588"/>
        </a:xfrm>
        <a:prstGeom prst="ellipse">
          <a:avLst/>
        </a:prstGeom>
        <a:blipFill>
          <a:blip xmlns:r="http://schemas.openxmlformats.org/officeDocument/2006/relationships" r:embed="rId10">
            <a:extLst>
              <a:ext uri="{28A0092B-C50C-407E-A947-70E740481C1C}">
                <a14:useLocalDpi xmlns:a14="http://schemas.microsoft.com/office/drawing/2010/main" val="0"/>
              </a:ext>
            </a:extLst>
          </a:blip>
          <a:srcRect/>
          <a:stretch>
            <a:fillRect/>
          </a:stretch>
        </a:blipFill>
        <a:ln w="40000" cap="flat" cmpd="sng" algn="ctr">
          <a:solidFill>
            <a:srgbClr val="FA8D3D">
              <a:shade val="80000"/>
              <a:hueOff val="0"/>
              <a:satOff val="0"/>
              <a:lumOff val="0"/>
              <a:alphaOff val="0"/>
            </a:srgbClr>
          </a:solidFill>
          <a:prstDash val="solid"/>
        </a:ln>
        <a:effectLst/>
      </dgm:spPr>
    </dgm:pt>
    <dgm:pt modelId="{DE7DD362-095C-4BB0-9D04-700A4E520673}" type="pres">
      <dgm:prSet presAssocID="{0373FCD3-61FB-4312-A00D-9F95871B7A3D}" presName="txShp" presStyleLbl="node1" presStyleIdx="3" presStyleCnt="4" custScaleX="124258" custScaleY="130530" custLinFactNeighborX="9083" custLinFactNeighborY="-23909">
        <dgm:presLayoutVars>
          <dgm:bulletEnabled val="1"/>
        </dgm:presLayoutVars>
      </dgm:prSet>
      <dgm:spPr/>
    </dgm:pt>
  </dgm:ptLst>
  <dgm:cxnLst>
    <dgm:cxn modelId="{60A0A42A-5256-4154-8E61-47DECC47084A}" type="presOf" srcId="{08E7EB6A-F882-4CF1-999A-0C6A1313DE34}" destId="{3D420DD2-89BD-4BF7-9DE2-2B05C8361C78}" srcOrd="0" destOrd="0" presId="urn:microsoft.com/office/officeart/2005/8/layout/vList3#1"/>
    <dgm:cxn modelId="{64D8E52A-E9E4-4909-A424-5DDC5CDE94E1}" srcId="{956A230D-CB79-417E-8276-451E24E31A09}" destId="{4B25CED0-FC88-4B3F-8DAE-4533F3EDD3C2}" srcOrd="0" destOrd="0" parTransId="{961385A6-FA0D-4F7A-8C81-18A246CE9D9E}" sibTransId="{3999E75C-BF99-48F2-AED4-F83CA9B23366}"/>
    <dgm:cxn modelId="{E8197462-2C9C-446E-8CB7-13A8DE5E7A8B}" srcId="{956A230D-CB79-417E-8276-451E24E31A09}" destId="{08E7EB6A-F882-4CF1-999A-0C6A1313DE34}" srcOrd="2" destOrd="0" parTransId="{4F4D3D81-418D-49E9-99A1-5BED07DAFAC3}" sibTransId="{7F456F8B-731C-494F-8B58-57E04E8CC28B}"/>
    <dgm:cxn modelId="{E0049A44-3D3D-4F8F-99E6-4204C632A433}" type="presOf" srcId="{860A4467-D726-4609-BB54-4176AA5ACFF0}" destId="{C270E069-9373-4C2C-9B1D-BEA4A218331B}" srcOrd="0" destOrd="0" presId="urn:microsoft.com/office/officeart/2005/8/layout/vList3#1"/>
    <dgm:cxn modelId="{C3F7856B-6110-4994-B014-9660DD315341}" srcId="{956A230D-CB79-417E-8276-451E24E31A09}" destId="{0373FCD3-61FB-4312-A00D-9F95871B7A3D}" srcOrd="3" destOrd="0" parTransId="{5E833E24-2746-4C45-8C25-285DF7711655}" sibTransId="{BFBE186D-A5C5-4C79-9E79-224862102B07}"/>
    <dgm:cxn modelId="{93D55B75-449F-433F-A8DA-78170EC26338}" type="presOf" srcId="{956A230D-CB79-417E-8276-451E24E31A09}" destId="{47276556-4E42-4E87-9511-D956C1C93B58}" srcOrd="0" destOrd="0" presId="urn:microsoft.com/office/officeart/2005/8/layout/vList3#1"/>
    <dgm:cxn modelId="{C6EA247F-7DE7-428E-8810-8B706ACF2688}" type="presOf" srcId="{4B25CED0-FC88-4B3F-8DAE-4533F3EDD3C2}" destId="{8465A3AE-F4A8-4625-ACFD-20B68CF82A69}" srcOrd="0" destOrd="0" presId="urn:microsoft.com/office/officeart/2005/8/layout/vList3#1"/>
    <dgm:cxn modelId="{D0DE2B96-698F-45B1-8966-F2BFE647A064}" srcId="{956A230D-CB79-417E-8276-451E24E31A09}" destId="{860A4467-D726-4609-BB54-4176AA5ACFF0}" srcOrd="1" destOrd="0" parTransId="{F6E1B3F9-ADA3-4000-85AB-C88E62553776}" sibTransId="{78AB8705-CA8E-4DDB-9B9B-C7B913E431E1}"/>
    <dgm:cxn modelId="{63CCCBC6-BE73-4F09-82C3-1A83D4DEB03C}" type="presOf" srcId="{0373FCD3-61FB-4312-A00D-9F95871B7A3D}" destId="{DE7DD362-095C-4BB0-9D04-700A4E520673}" srcOrd="0" destOrd="0" presId="urn:microsoft.com/office/officeart/2005/8/layout/vList3#1"/>
    <dgm:cxn modelId="{2AAB4978-276B-4198-9D01-94CB40F61D6D}" type="presParOf" srcId="{47276556-4E42-4E87-9511-D956C1C93B58}" destId="{B7C08A64-ADD4-4FCC-B6DB-87ACFBD87C9C}" srcOrd="0" destOrd="0" presId="urn:microsoft.com/office/officeart/2005/8/layout/vList3#1"/>
    <dgm:cxn modelId="{0029CB83-F9D4-4811-B5B7-74ECA7E289AF}" type="presParOf" srcId="{B7C08A64-ADD4-4FCC-B6DB-87ACFBD87C9C}" destId="{51183CE6-3596-479A-B5DC-5BC98F1282FA}" srcOrd="0" destOrd="0" presId="urn:microsoft.com/office/officeart/2005/8/layout/vList3#1"/>
    <dgm:cxn modelId="{47BEB41A-BFE9-49B7-936C-23D8928A5230}" type="presParOf" srcId="{B7C08A64-ADD4-4FCC-B6DB-87ACFBD87C9C}" destId="{8465A3AE-F4A8-4625-ACFD-20B68CF82A69}" srcOrd="1" destOrd="0" presId="urn:microsoft.com/office/officeart/2005/8/layout/vList3#1"/>
    <dgm:cxn modelId="{EC43132A-E9E0-444E-BB7A-8F4B5B0F4373}" type="presParOf" srcId="{47276556-4E42-4E87-9511-D956C1C93B58}" destId="{4CCA20F9-497A-44CE-923F-FF8D6A7976D4}" srcOrd="1" destOrd="0" presId="urn:microsoft.com/office/officeart/2005/8/layout/vList3#1"/>
    <dgm:cxn modelId="{A3392923-AB8F-4F1E-8103-2F3C2AB251E0}" type="presParOf" srcId="{47276556-4E42-4E87-9511-D956C1C93B58}" destId="{9B2702B1-4E7D-4045-9C3D-AD0C582B3C42}" srcOrd="2" destOrd="0" presId="urn:microsoft.com/office/officeart/2005/8/layout/vList3#1"/>
    <dgm:cxn modelId="{2FC6A8A3-5FC4-46AD-9C63-D6F52E5753D5}" type="presParOf" srcId="{9B2702B1-4E7D-4045-9C3D-AD0C582B3C42}" destId="{4E04CF48-34F4-4645-8EE7-D1DE384AE3E5}" srcOrd="0" destOrd="0" presId="urn:microsoft.com/office/officeart/2005/8/layout/vList3#1"/>
    <dgm:cxn modelId="{5C249CEC-834D-4B3B-B9FC-2A8F46EA2BCF}" type="presParOf" srcId="{9B2702B1-4E7D-4045-9C3D-AD0C582B3C42}" destId="{C270E069-9373-4C2C-9B1D-BEA4A218331B}" srcOrd="1" destOrd="0" presId="urn:microsoft.com/office/officeart/2005/8/layout/vList3#1"/>
    <dgm:cxn modelId="{54B687DC-E3BD-4F81-A26F-0A216C619052}" type="presParOf" srcId="{47276556-4E42-4E87-9511-D956C1C93B58}" destId="{095C3A5C-B1CC-441B-BC4E-E7A44A920055}" srcOrd="3" destOrd="0" presId="urn:microsoft.com/office/officeart/2005/8/layout/vList3#1"/>
    <dgm:cxn modelId="{BA94F928-EB62-42CF-BC25-B7E05928206E}" type="presParOf" srcId="{47276556-4E42-4E87-9511-D956C1C93B58}" destId="{25D9FF99-387E-4F30-A958-8428BE9A9A4D}" srcOrd="4" destOrd="0" presId="urn:microsoft.com/office/officeart/2005/8/layout/vList3#1"/>
    <dgm:cxn modelId="{412AFC44-35EB-4C33-AE05-58859424540A}" type="presParOf" srcId="{25D9FF99-387E-4F30-A958-8428BE9A9A4D}" destId="{091F1F91-7912-4753-A632-BBB3084FC68C}" srcOrd="0" destOrd="0" presId="urn:microsoft.com/office/officeart/2005/8/layout/vList3#1"/>
    <dgm:cxn modelId="{33EC271D-6E6D-4436-9F6D-A03F6210E9E0}" type="presParOf" srcId="{25D9FF99-387E-4F30-A958-8428BE9A9A4D}" destId="{3D420DD2-89BD-4BF7-9DE2-2B05C8361C78}" srcOrd="1" destOrd="0" presId="urn:microsoft.com/office/officeart/2005/8/layout/vList3#1"/>
    <dgm:cxn modelId="{95365246-5223-47BE-B787-325E44964BDD}" type="presParOf" srcId="{47276556-4E42-4E87-9511-D956C1C93B58}" destId="{52F09A3D-B158-453F-9827-FDCDF487F610}" srcOrd="5" destOrd="0" presId="urn:microsoft.com/office/officeart/2005/8/layout/vList3#1"/>
    <dgm:cxn modelId="{85EB55A6-4481-47E8-A62E-7520FFD7C2A2}" type="presParOf" srcId="{47276556-4E42-4E87-9511-D956C1C93B58}" destId="{CC9CBB0B-C1BF-410C-80AF-B1F5D9940913}" srcOrd="6" destOrd="0" presId="urn:microsoft.com/office/officeart/2005/8/layout/vList3#1"/>
    <dgm:cxn modelId="{50699329-2B74-4BCB-8B41-E3FEAF7A6EA3}" type="presParOf" srcId="{CC9CBB0B-C1BF-410C-80AF-B1F5D9940913}" destId="{31533774-DA58-44F7-A3AF-09BDF8213EBC}" srcOrd="0" destOrd="0" presId="urn:microsoft.com/office/officeart/2005/8/layout/vList3#1"/>
    <dgm:cxn modelId="{B614D20A-C078-4CE3-9E21-49917E7B9F20}" type="presParOf" srcId="{CC9CBB0B-C1BF-410C-80AF-B1F5D9940913}" destId="{DE7DD362-095C-4BB0-9D04-700A4E52067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6A230D-CB79-417E-8276-451E24E31A09}" type="doc">
      <dgm:prSet loTypeId="urn:microsoft.com/office/officeart/2005/8/layout/vList3#1" loCatId="list" qsTypeId="urn:microsoft.com/office/officeart/2005/8/quickstyle/simple2" qsCatId="simple" csTypeId="urn:microsoft.com/office/officeart/2005/8/colors/accent6_1" csCatId="accent6" phldr="1"/>
      <dgm:spPr/>
    </dgm:pt>
    <dgm:pt modelId="{4B25CED0-FC88-4B3F-8DAE-4533F3EDD3C2}">
      <dgm:prSet phldrT="[Text]" custT="1">
        <dgm:style>
          <a:lnRef idx="2">
            <a:schemeClr val="accent2"/>
          </a:lnRef>
          <a:fillRef idx="1">
            <a:schemeClr val="lt1"/>
          </a:fillRef>
          <a:effectRef idx="0">
            <a:schemeClr val="accent2"/>
          </a:effectRef>
          <a:fontRef idx="minor">
            <a:schemeClr val="dk1"/>
          </a:fontRef>
        </dgm:style>
      </dgm:prSet>
      <dgm:spPr>
        <a:xfrm rot="10800000">
          <a:off x="1444153" y="67972"/>
          <a:ext cx="7199974" cy="1038509"/>
        </a:xfrm>
        <a:prstGeom prst="homePlate">
          <a:avLst/>
        </a:prstGeom>
        <a:solidFill>
          <a:schemeClr val="bg1">
            <a:lumMod val="95000"/>
          </a:schemeClr>
        </a:solidFill>
        <a:ln w="25400" cap="flat" cmpd="sng" algn="ctr">
          <a:solidFill>
            <a:schemeClr val="accent3"/>
          </a:solidFill>
          <a:prstDash val="solid"/>
        </a:ln>
        <a:effectLst/>
      </dgm:spPr>
      <dgm:t>
        <a:bodyPr/>
        <a:lstStyle/>
        <a:p>
          <a:pPr algn="just">
            <a:buNone/>
          </a:pPr>
          <a:r>
            <a:rPr lang="en-US" sz="2000" b="0" dirty="0">
              <a:solidFill>
                <a:schemeClr val="tx1"/>
              </a:solidFill>
              <a:latin typeface="Calibri"/>
              <a:ea typeface="+mn-ea"/>
              <a:cs typeface="+mn-cs"/>
            </a:rPr>
            <a:t>Processed 2 Feasibility Completed sites of </a:t>
          </a:r>
          <a:r>
            <a:rPr lang="en-US" sz="2000" b="1" dirty="0">
              <a:solidFill>
                <a:schemeClr val="tx1"/>
              </a:solidFill>
              <a:latin typeface="Calibri"/>
              <a:ea typeface="+mn-ea"/>
              <a:cs typeface="+mn-cs"/>
              <a:hlinkClick xmlns:r="http://schemas.openxmlformats.org/officeDocument/2006/relationships" r:id="rId1" action="ppaction://hlinksldjump">
                <a:extLst>
                  <a:ext uri="{A12FA001-AC4F-418D-AE19-62706E023703}">
                    <ahyp:hlinkClr xmlns:ahyp="http://schemas.microsoft.com/office/drawing/2018/hyperlinkcolor" val="tx"/>
                  </a:ext>
                </a:extLst>
              </a:hlinkClick>
            </a:rPr>
            <a:t>201 MW</a:t>
          </a:r>
          <a:r>
            <a:rPr lang="en-US" sz="2000" b="1" u="sng" dirty="0">
              <a:solidFill>
                <a:schemeClr val="tx1"/>
              </a:solidFill>
              <a:latin typeface="Calibri"/>
              <a:ea typeface="+mn-ea"/>
              <a:cs typeface="+mn-cs"/>
              <a:hlinkClick xmlns:r="http://schemas.openxmlformats.org/officeDocument/2006/relationships" r:id="" action="ppaction://noaction">
                <a:extLst>
                  <a:ext uri="{A12FA001-AC4F-418D-AE19-62706E023703}">
                    <ahyp:hlinkClr xmlns:ahyp="http://schemas.microsoft.com/office/drawing/2018/hyperlinkcolor" val="tx"/>
                  </a:ext>
                </a:extLst>
              </a:hlinkClick>
            </a:rPr>
            <a:t> </a:t>
          </a:r>
          <a:r>
            <a:rPr lang="en-US" sz="2000" b="0" dirty="0">
              <a:solidFill>
                <a:schemeClr val="tx1"/>
              </a:solidFill>
              <a:latin typeface="Calibri"/>
              <a:ea typeface="+mn-ea"/>
              <a:cs typeface="+mn-cs"/>
            </a:rPr>
            <a:t>to IPPs through Tariff based ICB, wherein Tariff has been approved by NEPRA</a:t>
          </a:r>
        </a:p>
      </dgm:t>
    </dgm:pt>
    <dgm:pt modelId="{961385A6-FA0D-4F7A-8C81-18A246CE9D9E}" type="parTrans" cxnId="{64D8E52A-E9E4-4909-A424-5DDC5CDE94E1}">
      <dgm:prSet/>
      <dgm:spPr/>
      <dgm:t>
        <a:bodyPr/>
        <a:lstStyle/>
        <a:p>
          <a:endParaRPr lang="en-US"/>
        </a:p>
      </dgm:t>
    </dgm:pt>
    <dgm:pt modelId="{3999E75C-BF99-48F2-AED4-F83CA9B23366}" type="sibTrans" cxnId="{64D8E52A-E9E4-4909-A424-5DDC5CDE94E1}">
      <dgm:prSet/>
      <dgm:spPr/>
      <dgm:t>
        <a:bodyPr/>
        <a:lstStyle/>
        <a:p>
          <a:endParaRPr lang="en-US"/>
        </a:p>
      </dgm:t>
    </dgm:pt>
    <dgm:pt modelId="{860A4467-D726-4609-BB54-4176AA5ACFF0}">
      <dgm:prSet phldrT="[Text]" custT="1">
        <dgm:style>
          <a:lnRef idx="2">
            <a:schemeClr val="accent2"/>
          </a:lnRef>
          <a:fillRef idx="1">
            <a:schemeClr val="lt1"/>
          </a:fillRef>
          <a:effectRef idx="0">
            <a:schemeClr val="accent2"/>
          </a:effectRef>
          <a:fontRef idx="minor">
            <a:schemeClr val="dk1"/>
          </a:fontRef>
        </dgm:style>
      </dgm:prSet>
      <dgm:spPr>
        <a:xfrm rot="10800000">
          <a:off x="1444153" y="1539546"/>
          <a:ext cx="7199974" cy="1038509"/>
        </a:xfrm>
        <a:prstGeom prst="homePlate">
          <a:avLst/>
        </a:prstGeom>
        <a:solidFill>
          <a:schemeClr val="bg1">
            <a:lumMod val="95000"/>
          </a:schemeClr>
        </a:solidFill>
        <a:ln w="25400" cap="flat" cmpd="sng" algn="ctr">
          <a:solidFill>
            <a:schemeClr val="accent3"/>
          </a:solidFill>
          <a:prstDash val="solid"/>
        </a:ln>
        <a:effectLst/>
      </dgm:spPr>
      <dgm:t>
        <a:bodyPr/>
        <a:lstStyle/>
        <a:p>
          <a:pPr algn="just">
            <a:buNone/>
          </a:pPr>
          <a:r>
            <a:rPr lang="en-US" sz="2000" b="0"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First time ever PPP hydro power projects in Pakistan - 284 MW (188 MW </a:t>
          </a:r>
          <a:r>
            <a:rPr lang="en-US" sz="2000" b="0" dirty="0" err="1">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Naran</a:t>
          </a:r>
          <a:r>
            <a:rPr lang="en-US" sz="2000" b="0"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 HPP and 96 MW </a:t>
          </a:r>
          <a:r>
            <a:rPr lang="en-US" sz="2000" b="0" dirty="0" err="1">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Batakundi</a:t>
          </a:r>
          <a:r>
            <a:rPr lang="en-US" sz="2000" b="0"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 HPP) through IFC</a:t>
          </a:r>
          <a:r>
            <a:rPr lang="en-US" sz="2000" b="0" dirty="0">
              <a:solidFill>
                <a:schemeClr val="tx1"/>
              </a:solidFill>
              <a:latin typeface="Calibri"/>
              <a:ea typeface="+mn-ea"/>
              <a:cs typeface="+mn-cs"/>
            </a:rPr>
            <a:t> </a:t>
          </a:r>
        </a:p>
        <a:p>
          <a:pPr algn="just">
            <a:buNone/>
          </a:pPr>
          <a:r>
            <a:rPr lang="en-US" sz="2000" b="0"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Award of LOI for </a:t>
          </a:r>
          <a:r>
            <a:rPr lang="en-US" sz="2000" b="1"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496 MW Lower Spat Gah </a:t>
          </a:r>
          <a:r>
            <a:rPr lang="en-US" sz="2000" b="0" dirty="0">
              <a:solidFill>
                <a:schemeClr val="tx1"/>
              </a:solidFill>
              <a:latin typeface="Calibri"/>
              <a:ea typeface="+mn-ea"/>
              <a:cs typeface="+mn-cs"/>
              <a:hlinkClick xmlns:r="http://schemas.openxmlformats.org/officeDocument/2006/relationships" r:id="rId2" action="ppaction://hlinksldjump">
                <a:extLst>
                  <a:ext uri="{A12FA001-AC4F-418D-AE19-62706E023703}">
                    <ahyp:hlinkClr xmlns:ahyp="http://schemas.microsoft.com/office/drawing/2018/hyperlinkcolor" val="tx"/>
                  </a:ext>
                </a:extLst>
              </a:hlinkClick>
            </a:rPr>
            <a:t>to M/s KHNP.</a:t>
          </a:r>
          <a:endParaRPr lang="en-US" sz="2000" b="0" dirty="0">
            <a:solidFill>
              <a:schemeClr val="tx1"/>
            </a:solidFill>
            <a:latin typeface="Calibri"/>
            <a:ea typeface="+mn-ea"/>
            <a:cs typeface="+mn-cs"/>
          </a:endParaRPr>
        </a:p>
      </dgm:t>
    </dgm:pt>
    <dgm:pt modelId="{F6E1B3F9-ADA3-4000-85AB-C88E62553776}" type="parTrans" cxnId="{D0DE2B96-698F-45B1-8966-F2BFE647A064}">
      <dgm:prSet/>
      <dgm:spPr/>
      <dgm:t>
        <a:bodyPr/>
        <a:lstStyle/>
        <a:p>
          <a:endParaRPr lang="en-US"/>
        </a:p>
      </dgm:t>
    </dgm:pt>
    <dgm:pt modelId="{78AB8705-CA8E-4DDB-9B9B-C7B913E431E1}" type="sibTrans" cxnId="{D0DE2B96-698F-45B1-8966-F2BFE647A064}">
      <dgm:prSet/>
      <dgm:spPr/>
      <dgm:t>
        <a:bodyPr/>
        <a:lstStyle/>
        <a:p>
          <a:endParaRPr lang="en-US"/>
        </a:p>
      </dgm:t>
    </dgm:pt>
    <dgm:pt modelId="{08E7EB6A-F882-4CF1-999A-0C6A1313DE34}">
      <dgm:prSet phldrT="[Text]" custT="1">
        <dgm:style>
          <a:lnRef idx="2">
            <a:schemeClr val="accent2"/>
          </a:lnRef>
          <a:fillRef idx="1">
            <a:schemeClr val="lt1"/>
          </a:fillRef>
          <a:effectRef idx="0">
            <a:schemeClr val="accent2"/>
          </a:effectRef>
          <a:fontRef idx="minor">
            <a:schemeClr val="dk1"/>
          </a:fontRef>
        </dgm:style>
      </dgm:prSet>
      <dgm:spPr>
        <a:xfrm rot="10800000">
          <a:off x="1444126" y="3101098"/>
          <a:ext cx="7199974" cy="1038509"/>
        </a:xfrm>
        <a:prstGeom prst="homePlate">
          <a:avLst/>
        </a:prstGeom>
        <a:solidFill>
          <a:schemeClr val="bg1">
            <a:lumMod val="95000"/>
          </a:schemeClr>
        </a:solidFill>
        <a:ln w="25400" cap="flat" cmpd="sng" algn="ctr">
          <a:solidFill>
            <a:schemeClr val="accent3"/>
          </a:solidFill>
          <a:prstDash val="solid"/>
        </a:ln>
        <a:effectLst/>
      </dgm:spPr>
      <dgm:t>
        <a:bodyPr/>
        <a:lstStyle/>
        <a:p>
          <a:pPr algn="just">
            <a:buNone/>
          </a:pPr>
          <a:r>
            <a:rPr lang="en-US" sz="2000" b="0" dirty="0">
              <a:solidFill>
                <a:schemeClr val="tx1"/>
              </a:solidFill>
              <a:latin typeface="Calibri"/>
              <a:ea typeface="+mn-ea"/>
              <a:cs typeface="+mn-cs"/>
            </a:rPr>
            <a:t>Award of 39 projects of </a:t>
          </a:r>
          <a:r>
            <a:rPr lang="en-US" sz="2000" b="1" dirty="0">
              <a:solidFill>
                <a:schemeClr val="tx1"/>
              </a:solidFill>
              <a:latin typeface="Calibri"/>
              <a:ea typeface="+mn-ea"/>
              <a:cs typeface="+mn-cs"/>
              <a:hlinkClick xmlns:r="http://schemas.openxmlformats.org/officeDocument/2006/relationships" r:id="rId3" action="ppaction://hlinksldjump">
                <a:extLst>
                  <a:ext uri="{A12FA001-AC4F-418D-AE19-62706E023703}">
                    <ahyp:hlinkClr xmlns:ahyp="http://schemas.microsoft.com/office/drawing/2018/hyperlinkcolor" val="tx"/>
                  </a:ext>
                </a:extLst>
              </a:hlinkClick>
            </a:rPr>
            <a:t>860 MW </a:t>
          </a:r>
          <a:r>
            <a:rPr lang="en-US" sz="2000" b="0" dirty="0">
              <a:solidFill>
                <a:schemeClr val="tx1"/>
              </a:solidFill>
              <a:latin typeface="Calibri"/>
              <a:ea typeface="+mn-ea"/>
              <a:cs typeface="+mn-cs"/>
            </a:rPr>
            <a:t>Hydropower Projects to IPPs for which Feasibility Studies are in progress</a:t>
          </a:r>
        </a:p>
      </dgm:t>
    </dgm:pt>
    <dgm:pt modelId="{4F4D3D81-418D-49E9-99A1-5BED07DAFAC3}" type="parTrans" cxnId="{E8197462-2C9C-446E-8CB7-13A8DE5E7A8B}">
      <dgm:prSet/>
      <dgm:spPr/>
      <dgm:t>
        <a:bodyPr/>
        <a:lstStyle/>
        <a:p>
          <a:endParaRPr lang="en-US"/>
        </a:p>
      </dgm:t>
    </dgm:pt>
    <dgm:pt modelId="{7F456F8B-731C-494F-8B58-57E04E8CC28B}" type="sibTrans" cxnId="{E8197462-2C9C-446E-8CB7-13A8DE5E7A8B}">
      <dgm:prSet/>
      <dgm:spPr/>
      <dgm:t>
        <a:bodyPr/>
        <a:lstStyle/>
        <a:p>
          <a:endParaRPr lang="en-US"/>
        </a:p>
      </dgm:t>
    </dgm:pt>
    <dgm:pt modelId="{0373FCD3-61FB-4312-A00D-9F95871B7A3D}">
      <dgm:prSet custT="1">
        <dgm:style>
          <a:lnRef idx="2">
            <a:schemeClr val="accent2"/>
          </a:lnRef>
          <a:fillRef idx="1">
            <a:schemeClr val="lt1"/>
          </a:fillRef>
          <a:effectRef idx="0">
            <a:schemeClr val="accent2"/>
          </a:effectRef>
          <a:fontRef idx="minor">
            <a:schemeClr val="dk1"/>
          </a:fontRef>
        </dgm:style>
      </dgm:prSet>
      <dgm:spPr>
        <a:xfrm rot="10800000">
          <a:off x="1444126" y="4538546"/>
          <a:ext cx="7199974" cy="1038509"/>
        </a:xfrm>
        <a:prstGeom prst="homePlate">
          <a:avLst/>
        </a:prstGeom>
        <a:solidFill>
          <a:schemeClr val="bg1">
            <a:lumMod val="95000"/>
          </a:schemeClr>
        </a:solidFill>
        <a:ln w="25400" cap="flat" cmpd="sng" algn="ctr">
          <a:solidFill>
            <a:schemeClr val="accent3"/>
          </a:solidFill>
          <a:prstDash val="solid"/>
        </a:ln>
        <a:effectLst/>
      </dgm:spPr>
      <dgm:t>
        <a:bodyPr/>
        <a:lstStyle/>
        <a:p>
          <a:pPr algn="just">
            <a:buNone/>
          </a:pPr>
          <a:r>
            <a:rPr lang="en-US" sz="2000" b="0" u="none" dirty="0">
              <a:solidFill>
                <a:schemeClr val="tx1"/>
              </a:solidFill>
              <a:latin typeface="Calibri"/>
              <a:ea typeface="+mn-ea"/>
              <a:cs typeface="+mn-cs"/>
            </a:rPr>
            <a:t>Approval of 5 Feasibility Studies of Total </a:t>
          </a:r>
          <a:r>
            <a:rPr lang="en-US" sz="2000" b="1" u="none" dirty="0">
              <a:solidFill>
                <a:schemeClr val="tx1"/>
              </a:solidFill>
              <a:latin typeface="Calibri"/>
              <a:ea typeface="+mn-ea"/>
              <a:cs typeface="+mn-cs"/>
              <a:hlinkClick xmlns:r="http://schemas.openxmlformats.org/officeDocument/2006/relationships" r:id="rId4" action="ppaction://hlinksldjump">
                <a:extLst>
                  <a:ext uri="{A12FA001-AC4F-418D-AE19-62706E023703}">
                    <ahyp:hlinkClr xmlns:ahyp="http://schemas.microsoft.com/office/drawing/2018/hyperlinkcolor" val="tx"/>
                  </a:ext>
                </a:extLst>
              </a:hlinkClick>
            </a:rPr>
            <a:t>249.5 MW </a:t>
          </a:r>
          <a:r>
            <a:rPr lang="en-US" sz="2000" b="0" u="none" dirty="0">
              <a:solidFill>
                <a:schemeClr val="tx1"/>
              </a:solidFill>
              <a:latin typeface="Calibri"/>
              <a:ea typeface="+mn-ea"/>
              <a:cs typeface="+mn-cs"/>
            </a:rPr>
            <a:t>Solar Projects in the Private Sector </a:t>
          </a:r>
        </a:p>
      </dgm:t>
    </dgm:pt>
    <dgm:pt modelId="{5E833E24-2746-4C45-8C25-285DF7711655}" type="parTrans" cxnId="{C3F7856B-6110-4994-B014-9660DD315341}">
      <dgm:prSet/>
      <dgm:spPr/>
      <dgm:t>
        <a:bodyPr/>
        <a:lstStyle/>
        <a:p>
          <a:endParaRPr lang="en-US"/>
        </a:p>
      </dgm:t>
    </dgm:pt>
    <dgm:pt modelId="{BFBE186D-A5C5-4C79-9E79-224862102B07}" type="sibTrans" cxnId="{C3F7856B-6110-4994-B014-9660DD315341}">
      <dgm:prSet/>
      <dgm:spPr/>
      <dgm:t>
        <a:bodyPr/>
        <a:lstStyle/>
        <a:p>
          <a:endParaRPr lang="en-US"/>
        </a:p>
      </dgm:t>
    </dgm:pt>
    <dgm:pt modelId="{47276556-4E42-4E87-9511-D956C1C93B58}" type="pres">
      <dgm:prSet presAssocID="{956A230D-CB79-417E-8276-451E24E31A09}" presName="linearFlow" presStyleCnt="0">
        <dgm:presLayoutVars>
          <dgm:dir/>
          <dgm:resizeHandles val="exact"/>
        </dgm:presLayoutVars>
      </dgm:prSet>
      <dgm:spPr/>
    </dgm:pt>
    <dgm:pt modelId="{B7C08A64-ADD4-4FCC-B6DB-87ACFBD87C9C}" type="pres">
      <dgm:prSet presAssocID="{4B25CED0-FC88-4B3F-8DAE-4533F3EDD3C2}" presName="composite" presStyleCnt="0"/>
      <dgm:spPr/>
    </dgm:pt>
    <dgm:pt modelId="{51183CE6-3596-479A-B5DC-5BC98F1282FA}" type="pres">
      <dgm:prSet presAssocID="{4B25CED0-FC88-4B3F-8DAE-4533F3EDD3C2}" presName="imgShp" presStyleLbl="fgImgPlace1" presStyleIdx="0" presStyleCnt="4" custLinFactNeighborX="-55620" custLinFactNeighborY="-295"/>
      <dgm:spPr>
        <a:xfrm>
          <a:off x="214325" y="0"/>
          <a:ext cx="1167928" cy="1167928"/>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31000" r="-31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gm:spPr>
    </dgm:pt>
    <dgm:pt modelId="{8465A3AE-F4A8-4625-ACFD-20B68CF82A69}" type="pres">
      <dgm:prSet presAssocID="{4B25CED0-FC88-4B3F-8DAE-4533F3EDD3C2}" presName="txShp" presStyleLbl="node1" presStyleIdx="0" presStyleCnt="4" custScaleX="125253" custScaleY="88919" custLinFactNeighborX="13019">
        <dgm:presLayoutVars>
          <dgm:bulletEnabled val="1"/>
        </dgm:presLayoutVars>
      </dgm:prSet>
      <dgm:spPr/>
    </dgm:pt>
    <dgm:pt modelId="{4CCA20F9-497A-44CE-923F-FF8D6A7976D4}" type="pres">
      <dgm:prSet presAssocID="{3999E75C-BF99-48F2-AED4-F83CA9B23366}" presName="spacing" presStyleCnt="0"/>
      <dgm:spPr/>
    </dgm:pt>
    <dgm:pt modelId="{9B2702B1-4E7D-4045-9C3D-AD0C582B3C42}" type="pres">
      <dgm:prSet presAssocID="{860A4467-D726-4609-BB54-4176AA5ACFF0}" presName="composite" presStyleCnt="0"/>
      <dgm:spPr/>
    </dgm:pt>
    <dgm:pt modelId="{4E04CF48-34F4-4645-8EE7-D1DE384AE3E5}" type="pres">
      <dgm:prSet presAssocID="{860A4467-D726-4609-BB54-4176AA5ACFF0}" presName="imgShp" presStyleLbl="fgImgPlace1" presStyleIdx="1" presStyleCnt="4" custLinFactNeighborX="-53423" custLinFactNeighborY="-14826"/>
      <dgm:spPr>
        <a:xfrm>
          <a:off x="239985" y="1474837"/>
          <a:ext cx="1167928" cy="1167928"/>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21000" r="-21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gm:spPr>
    </dgm:pt>
    <dgm:pt modelId="{C270E069-9373-4C2C-9B1D-BEA4A218331B}" type="pres">
      <dgm:prSet presAssocID="{860A4467-D726-4609-BB54-4176AA5ACFF0}" presName="txShp" presStyleLbl="node1" presStyleIdx="1" presStyleCnt="4" custScaleX="125253" custScaleY="145023" custLinFactNeighborX="12561" custLinFactNeighborY="-11707">
        <dgm:presLayoutVars>
          <dgm:bulletEnabled val="1"/>
        </dgm:presLayoutVars>
      </dgm:prSet>
      <dgm:spPr/>
    </dgm:pt>
    <dgm:pt modelId="{095C3A5C-B1CC-441B-BC4E-E7A44A920055}" type="pres">
      <dgm:prSet presAssocID="{78AB8705-CA8E-4DDB-9B9B-C7B913E431E1}" presName="spacing" presStyleCnt="0"/>
      <dgm:spPr/>
    </dgm:pt>
    <dgm:pt modelId="{25D9FF99-387E-4F30-A958-8428BE9A9A4D}" type="pres">
      <dgm:prSet presAssocID="{08E7EB6A-F882-4CF1-999A-0C6A1313DE34}" presName="composite" presStyleCnt="0"/>
      <dgm:spPr/>
    </dgm:pt>
    <dgm:pt modelId="{091F1F91-7912-4753-A632-BBB3084FC68C}" type="pres">
      <dgm:prSet presAssocID="{08E7EB6A-F882-4CF1-999A-0C6A1313DE34}" presName="imgShp" presStyleLbl="fgImgPlace1" presStyleIdx="2" presStyleCnt="4" custLinFactNeighborX="-53426" custLinFactNeighborY="-25103"/>
      <dgm:spPr>
        <a:xfrm>
          <a:off x="239950" y="3013019"/>
          <a:ext cx="1167928" cy="1167928"/>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30000" r="-30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gm:spPr>
    </dgm:pt>
    <dgm:pt modelId="{3D420DD2-89BD-4BF7-9DE2-2B05C8361C78}" type="pres">
      <dgm:prSet presAssocID="{08E7EB6A-F882-4CF1-999A-0C6A1313DE34}" presName="txShp" presStyleLbl="node1" presStyleIdx="2" presStyleCnt="4" custScaleX="125253" custScaleY="88919" custLinFactNeighborX="12561" custLinFactNeighborY="-24119">
        <dgm:presLayoutVars>
          <dgm:bulletEnabled val="1"/>
        </dgm:presLayoutVars>
      </dgm:prSet>
      <dgm:spPr/>
    </dgm:pt>
    <dgm:pt modelId="{52F09A3D-B158-453F-9827-FDCDF487F610}" type="pres">
      <dgm:prSet presAssocID="{7F456F8B-731C-494F-8B58-57E04E8CC28B}" presName="spacing" presStyleCnt="0"/>
      <dgm:spPr/>
    </dgm:pt>
    <dgm:pt modelId="{CC9CBB0B-C1BF-410C-80AF-B1F5D9940913}" type="pres">
      <dgm:prSet presAssocID="{0373FCD3-61FB-4312-A00D-9F95871B7A3D}" presName="composite" presStyleCnt="0"/>
      <dgm:spPr/>
    </dgm:pt>
    <dgm:pt modelId="{31533774-DA58-44F7-A3AF-09BDF8213EBC}" type="pres">
      <dgm:prSet presAssocID="{0373FCD3-61FB-4312-A00D-9F95871B7A3D}" presName="imgShp" presStyleLbl="fgImgPlace1" presStyleIdx="3" presStyleCnt="4" custLinFactNeighborX="-53426" custLinFactNeighborY="-37515"/>
      <dgm:spPr>
        <a:xfrm>
          <a:off x="239950" y="4478462"/>
          <a:ext cx="1167928" cy="1167928"/>
        </a:xfrm>
        <a:prstGeom prst="ellipse">
          <a:avLst/>
        </a:prstGeom>
        <a:blipFill>
          <a:blip xmlns:r="http://schemas.openxmlformats.org/officeDocument/2006/relationships" r:embed="rId8">
            <a:extLst>
              <a:ext uri="{28A0092B-C50C-407E-A947-70E740481C1C}">
                <a14:useLocalDpi xmlns:a14="http://schemas.microsoft.com/office/drawing/2010/main" val="0"/>
              </a:ext>
            </a:extLst>
          </a:blip>
          <a:srcRect/>
          <a:stretch>
            <a:fillRect l="-25000" r="-25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gm:spPr>
    </dgm:pt>
    <dgm:pt modelId="{DE7DD362-095C-4BB0-9D04-700A4E520673}" type="pres">
      <dgm:prSet presAssocID="{0373FCD3-61FB-4312-A00D-9F95871B7A3D}" presName="txShp" presStyleLbl="node1" presStyleIdx="3" presStyleCnt="4" custScaleX="125253" custScaleY="88919" custLinFactNeighborX="12561" custLinFactNeighborY="-34109">
        <dgm:presLayoutVars>
          <dgm:bulletEnabled val="1"/>
        </dgm:presLayoutVars>
      </dgm:prSet>
      <dgm:spPr/>
    </dgm:pt>
  </dgm:ptLst>
  <dgm:cxnLst>
    <dgm:cxn modelId="{D3099A0F-C0DC-4002-9729-4DB78170586F}" type="presOf" srcId="{4B25CED0-FC88-4B3F-8DAE-4533F3EDD3C2}" destId="{8465A3AE-F4A8-4625-ACFD-20B68CF82A69}" srcOrd="0" destOrd="0" presId="urn:microsoft.com/office/officeart/2005/8/layout/vList3#1"/>
    <dgm:cxn modelId="{D0520226-6AB3-4180-B60A-B6DE3422A02D}" type="presOf" srcId="{860A4467-D726-4609-BB54-4176AA5ACFF0}" destId="{C270E069-9373-4C2C-9B1D-BEA4A218331B}" srcOrd="0" destOrd="0" presId="urn:microsoft.com/office/officeart/2005/8/layout/vList3#1"/>
    <dgm:cxn modelId="{64D8E52A-E9E4-4909-A424-5DDC5CDE94E1}" srcId="{956A230D-CB79-417E-8276-451E24E31A09}" destId="{4B25CED0-FC88-4B3F-8DAE-4533F3EDD3C2}" srcOrd="0" destOrd="0" parTransId="{961385A6-FA0D-4F7A-8C81-18A246CE9D9E}" sibTransId="{3999E75C-BF99-48F2-AED4-F83CA9B23366}"/>
    <dgm:cxn modelId="{EABAC62B-343C-40C4-A509-B409EF02E9A1}" type="presOf" srcId="{08E7EB6A-F882-4CF1-999A-0C6A1313DE34}" destId="{3D420DD2-89BD-4BF7-9DE2-2B05C8361C78}" srcOrd="0" destOrd="0" presId="urn:microsoft.com/office/officeart/2005/8/layout/vList3#1"/>
    <dgm:cxn modelId="{E8197462-2C9C-446E-8CB7-13A8DE5E7A8B}" srcId="{956A230D-CB79-417E-8276-451E24E31A09}" destId="{08E7EB6A-F882-4CF1-999A-0C6A1313DE34}" srcOrd="2" destOrd="0" parTransId="{4F4D3D81-418D-49E9-99A1-5BED07DAFAC3}" sibTransId="{7F456F8B-731C-494F-8B58-57E04E8CC28B}"/>
    <dgm:cxn modelId="{C3F7856B-6110-4994-B014-9660DD315341}" srcId="{956A230D-CB79-417E-8276-451E24E31A09}" destId="{0373FCD3-61FB-4312-A00D-9F95871B7A3D}" srcOrd="3" destOrd="0" parTransId="{5E833E24-2746-4C45-8C25-285DF7711655}" sibTransId="{BFBE186D-A5C5-4C79-9E79-224862102B07}"/>
    <dgm:cxn modelId="{D0DE2B96-698F-45B1-8966-F2BFE647A064}" srcId="{956A230D-CB79-417E-8276-451E24E31A09}" destId="{860A4467-D726-4609-BB54-4176AA5ACFF0}" srcOrd="1" destOrd="0" parTransId="{F6E1B3F9-ADA3-4000-85AB-C88E62553776}" sibTransId="{78AB8705-CA8E-4DDB-9B9B-C7B913E431E1}"/>
    <dgm:cxn modelId="{FBBF66A3-D729-4B1A-AD97-AFAA659E30A9}" type="presOf" srcId="{0373FCD3-61FB-4312-A00D-9F95871B7A3D}" destId="{DE7DD362-095C-4BB0-9D04-700A4E520673}" srcOrd="0" destOrd="0" presId="urn:microsoft.com/office/officeart/2005/8/layout/vList3#1"/>
    <dgm:cxn modelId="{B49BA0DA-CE0B-4CAD-831A-AA37CA365073}" type="presOf" srcId="{956A230D-CB79-417E-8276-451E24E31A09}" destId="{47276556-4E42-4E87-9511-D956C1C93B58}" srcOrd="0" destOrd="0" presId="urn:microsoft.com/office/officeart/2005/8/layout/vList3#1"/>
    <dgm:cxn modelId="{222E8E59-782B-4F4F-8550-E9D6417CC5D0}" type="presParOf" srcId="{47276556-4E42-4E87-9511-D956C1C93B58}" destId="{B7C08A64-ADD4-4FCC-B6DB-87ACFBD87C9C}" srcOrd="0" destOrd="0" presId="urn:microsoft.com/office/officeart/2005/8/layout/vList3#1"/>
    <dgm:cxn modelId="{24B6D485-43CC-41FB-9E00-0C69F92F1400}" type="presParOf" srcId="{B7C08A64-ADD4-4FCC-B6DB-87ACFBD87C9C}" destId="{51183CE6-3596-479A-B5DC-5BC98F1282FA}" srcOrd="0" destOrd="0" presId="urn:microsoft.com/office/officeart/2005/8/layout/vList3#1"/>
    <dgm:cxn modelId="{C65289BF-73D7-400A-BC81-E8DD3ADB0772}" type="presParOf" srcId="{B7C08A64-ADD4-4FCC-B6DB-87ACFBD87C9C}" destId="{8465A3AE-F4A8-4625-ACFD-20B68CF82A69}" srcOrd="1" destOrd="0" presId="urn:microsoft.com/office/officeart/2005/8/layout/vList3#1"/>
    <dgm:cxn modelId="{621315D1-BB6C-4717-9081-40C875D39604}" type="presParOf" srcId="{47276556-4E42-4E87-9511-D956C1C93B58}" destId="{4CCA20F9-497A-44CE-923F-FF8D6A7976D4}" srcOrd="1" destOrd="0" presId="urn:microsoft.com/office/officeart/2005/8/layout/vList3#1"/>
    <dgm:cxn modelId="{A391FCDF-A5C9-45B4-9FF0-670FD4483CD6}" type="presParOf" srcId="{47276556-4E42-4E87-9511-D956C1C93B58}" destId="{9B2702B1-4E7D-4045-9C3D-AD0C582B3C42}" srcOrd="2" destOrd="0" presId="urn:microsoft.com/office/officeart/2005/8/layout/vList3#1"/>
    <dgm:cxn modelId="{6955F2E9-C9FB-49C5-B578-BD14B439CD03}" type="presParOf" srcId="{9B2702B1-4E7D-4045-9C3D-AD0C582B3C42}" destId="{4E04CF48-34F4-4645-8EE7-D1DE384AE3E5}" srcOrd="0" destOrd="0" presId="urn:microsoft.com/office/officeart/2005/8/layout/vList3#1"/>
    <dgm:cxn modelId="{8F0D48B8-F19B-4D4B-A9B6-EAEC463B52C2}" type="presParOf" srcId="{9B2702B1-4E7D-4045-9C3D-AD0C582B3C42}" destId="{C270E069-9373-4C2C-9B1D-BEA4A218331B}" srcOrd="1" destOrd="0" presId="urn:microsoft.com/office/officeart/2005/8/layout/vList3#1"/>
    <dgm:cxn modelId="{7EA255AB-F6D5-47F3-BFEC-5535329F6387}" type="presParOf" srcId="{47276556-4E42-4E87-9511-D956C1C93B58}" destId="{095C3A5C-B1CC-441B-BC4E-E7A44A920055}" srcOrd="3" destOrd="0" presId="urn:microsoft.com/office/officeart/2005/8/layout/vList3#1"/>
    <dgm:cxn modelId="{2E4DAFC5-3524-4FA1-9EAF-BB5E2EA7995C}" type="presParOf" srcId="{47276556-4E42-4E87-9511-D956C1C93B58}" destId="{25D9FF99-387E-4F30-A958-8428BE9A9A4D}" srcOrd="4" destOrd="0" presId="urn:microsoft.com/office/officeart/2005/8/layout/vList3#1"/>
    <dgm:cxn modelId="{FB36612A-3BA3-4DA9-B410-B758B429620B}" type="presParOf" srcId="{25D9FF99-387E-4F30-A958-8428BE9A9A4D}" destId="{091F1F91-7912-4753-A632-BBB3084FC68C}" srcOrd="0" destOrd="0" presId="urn:microsoft.com/office/officeart/2005/8/layout/vList3#1"/>
    <dgm:cxn modelId="{E6D55ABC-2502-4379-A870-CA3476B077C1}" type="presParOf" srcId="{25D9FF99-387E-4F30-A958-8428BE9A9A4D}" destId="{3D420DD2-89BD-4BF7-9DE2-2B05C8361C78}" srcOrd="1" destOrd="0" presId="urn:microsoft.com/office/officeart/2005/8/layout/vList3#1"/>
    <dgm:cxn modelId="{560123F9-849E-4C89-9F88-A6A81717360D}" type="presParOf" srcId="{47276556-4E42-4E87-9511-D956C1C93B58}" destId="{52F09A3D-B158-453F-9827-FDCDF487F610}" srcOrd="5" destOrd="0" presId="urn:microsoft.com/office/officeart/2005/8/layout/vList3#1"/>
    <dgm:cxn modelId="{562FB071-94BF-4503-92BF-38C8DA8B8CE9}" type="presParOf" srcId="{47276556-4E42-4E87-9511-D956C1C93B58}" destId="{CC9CBB0B-C1BF-410C-80AF-B1F5D9940913}" srcOrd="6" destOrd="0" presId="urn:microsoft.com/office/officeart/2005/8/layout/vList3#1"/>
    <dgm:cxn modelId="{92EB5B1E-DFCD-4E49-BDF9-D918E2366137}" type="presParOf" srcId="{CC9CBB0B-C1BF-410C-80AF-B1F5D9940913}" destId="{31533774-DA58-44F7-A3AF-09BDF8213EBC}" srcOrd="0" destOrd="0" presId="urn:microsoft.com/office/officeart/2005/8/layout/vList3#1"/>
    <dgm:cxn modelId="{8BEA2C0D-579A-48CA-A52A-6BA3A318E74D}" type="presParOf" srcId="{CC9CBB0B-C1BF-410C-80AF-B1F5D9940913}" destId="{DE7DD362-095C-4BB0-9D04-700A4E52067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5A3AE-F4A8-4625-ACFD-20B68CF82A69}">
      <dsp:nvSpPr>
        <dsp:cNvPr id="0" name=""/>
        <dsp:cNvSpPr/>
      </dsp:nvSpPr>
      <dsp:spPr>
        <a:xfrm rot="10800000">
          <a:off x="1272768" y="218110"/>
          <a:ext cx="7155827" cy="1265965"/>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67" tIns="64770" rIns="120904" bIns="64770" numCol="1" spcCol="1270" anchor="ctr" anchorCtr="0">
          <a:noAutofit/>
        </a:bodyPr>
        <a:lstStyle/>
        <a:p>
          <a:pPr marL="0" lvl="0" indent="0" algn="just" defTabSz="755650">
            <a:lnSpc>
              <a:spcPct val="90000"/>
            </a:lnSpc>
            <a:spcBef>
              <a:spcPct val="0"/>
            </a:spcBef>
            <a:spcAft>
              <a:spcPct val="35000"/>
            </a:spcAft>
            <a:buNone/>
          </a:pPr>
          <a:r>
            <a:rPr lang="en-US" sz="1700" b="1" u="sng"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Eight (8) hydropower Projects of 161.2 MW</a:t>
          </a:r>
          <a:r>
            <a:rPr lang="en-US" sz="1700" kern="1200" dirty="0">
              <a:solidFill>
                <a:schemeClr val="tx1"/>
              </a:solidFill>
              <a:latin typeface="Calibri" panose="020F0502020204030204" pitchFamily="34" charset="0"/>
              <a:ea typeface="+mn-ea"/>
              <a:cs typeface="Calibri" panose="020F0502020204030204" pitchFamily="34" charset="0"/>
            </a:rPr>
            <a:t> are completed and operational which has generated around Rs. 30.48 Billions so far.</a:t>
          </a:r>
        </a:p>
        <a:p>
          <a:pPr marL="0" lvl="0" indent="0" algn="just" defTabSz="755650">
            <a:lnSpc>
              <a:spcPct val="90000"/>
            </a:lnSpc>
            <a:spcBef>
              <a:spcPct val="0"/>
            </a:spcBef>
            <a:spcAft>
              <a:spcPct val="35000"/>
            </a:spcAft>
            <a:buNone/>
          </a:pPr>
          <a:r>
            <a:rPr lang="en-US" sz="1700" b="1" u="sng"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Seven (7) Projects of 233.31 MW</a:t>
          </a:r>
          <a:r>
            <a:rPr lang="en-US" sz="1700"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 </a:t>
          </a:r>
          <a:r>
            <a:rPr lang="en-US" sz="1700" kern="1200" dirty="0">
              <a:solidFill>
                <a:schemeClr val="tx1"/>
              </a:solidFill>
              <a:latin typeface="Calibri" panose="020F0502020204030204" pitchFamily="34" charset="0"/>
              <a:ea typeface="+mn-ea"/>
              <a:cs typeface="Calibri" panose="020F0502020204030204" pitchFamily="34" charset="0"/>
            </a:rPr>
            <a:t>are under construction where most of the Projects will be completed in the year 2023 Revenue Rs 9.23 Billion PKR.</a:t>
          </a:r>
        </a:p>
      </dsp:txBody>
      <dsp:txXfrm rot="10800000">
        <a:off x="1589259" y="218110"/>
        <a:ext cx="6839336" cy="1265965"/>
      </dsp:txXfrm>
    </dsp:sp>
    <dsp:sp modelId="{51183CE6-3596-479A-B5DC-5BC98F1282FA}">
      <dsp:nvSpPr>
        <dsp:cNvPr id="0" name=""/>
        <dsp:cNvSpPr/>
      </dsp:nvSpPr>
      <dsp:spPr>
        <a:xfrm>
          <a:off x="268717" y="257130"/>
          <a:ext cx="1008150" cy="1008150"/>
        </a:xfrm>
        <a:prstGeom prst="ellipse">
          <a:avLst/>
        </a:prstGeom>
        <a:blipFill rotWithShape="1">
          <a:blip xmlns:r="http://schemas.openxmlformats.org/officeDocument/2006/relationships" r:embed="rId1"/>
          <a:stretch>
            <a:fillRect/>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C270E069-9373-4C2C-9B1D-BEA4A218331B}">
      <dsp:nvSpPr>
        <dsp:cNvPr id="0" name=""/>
        <dsp:cNvSpPr/>
      </dsp:nvSpPr>
      <dsp:spPr>
        <a:xfrm rot="10800000">
          <a:off x="1323382" y="1610646"/>
          <a:ext cx="7112197" cy="1300938"/>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67" tIns="64770" rIns="120904" bIns="64770" numCol="1" spcCol="1270" anchor="ctr" anchorCtr="0">
          <a:noAutofit/>
        </a:bodyPr>
        <a:lstStyle/>
        <a:p>
          <a:pPr marL="0" lvl="0" indent="0" algn="just" defTabSz="755650">
            <a:lnSpc>
              <a:spcPct val="90000"/>
            </a:lnSpc>
            <a:spcBef>
              <a:spcPct val="0"/>
            </a:spcBef>
            <a:spcAft>
              <a:spcPct val="35000"/>
            </a:spcAft>
            <a:buNone/>
          </a:pPr>
          <a:r>
            <a:rPr lang="en-US" sz="1700"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Completion of (5) Solar Projects capacity of 3.12  MW </a:t>
          </a:r>
          <a:r>
            <a:rPr lang="en-US" sz="1700" kern="1200" dirty="0">
              <a:solidFill>
                <a:schemeClr val="tx1"/>
              </a:solidFill>
              <a:latin typeface="Calibri" panose="020F0502020204030204" pitchFamily="34" charset="0"/>
              <a:ea typeface="+mn-ea"/>
              <a:cs typeface="Calibri" panose="020F0502020204030204" pitchFamily="34" charset="0"/>
            </a:rPr>
            <a:t>annual saving of Rs. 86.34 Million</a:t>
          </a:r>
        </a:p>
        <a:p>
          <a:pPr marL="0" lvl="0" indent="0" algn="just" defTabSz="755650">
            <a:lnSpc>
              <a:spcPct val="90000"/>
            </a:lnSpc>
            <a:spcBef>
              <a:spcPct val="0"/>
            </a:spcBef>
            <a:spcAft>
              <a:spcPct val="35000"/>
            </a:spcAft>
            <a:buNone/>
          </a:pPr>
          <a:r>
            <a:rPr lang="en-US" sz="1700"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(7) Solar Projects under construction with capacity of   43.2 MW</a:t>
          </a:r>
          <a:r>
            <a:rPr lang="en-US" sz="1700" kern="1200" dirty="0">
              <a:solidFill>
                <a:schemeClr val="tx1"/>
              </a:solidFill>
              <a:latin typeface="Calibri" panose="020F0502020204030204" pitchFamily="34" charset="0"/>
              <a:ea typeface="+mn-ea"/>
              <a:cs typeface="Calibri" panose="020F0502020204030204" pitchFamily="34" charset="0"/>
            </a:rPr>
            <a:t> and annual saving of Rs. 865.3 Million</a:t>
          </a:r>
        </a:p>
      </dsp:txBody>
      <dsp:txXfrm rot="10800000">
        <a:off x="1648616" y="1610646"/>
        <a:ext cx="6786963" cy="1300938"/>
      </dsp:txXfrm>
    </dsp:sp>
    <dsp:sp modelId="{4E04CF48-34F4-4645-8EE7-D1DE384AE3E5}">
      <dsp:nvSpPr>
        <dsp:cNvPr id="0" name=""/>
        <dsp:cNvSpPr/>
      </dsp:nvSpPr>
      <dsp:spPr>
        <a:xfrm>
          <a:off x="309326" y="1757040"/>
          <a:ext cx="1008150" cy="100815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3D420DD2-89BD-4BF7-9DE2-2B05C8361C78}">
      <dsp:nvSpPr>
        <dsp:cNvPr id="0" name=""/>
        <dsp:cNvSpPr/>
      </dsp:nvSpPr>
      <dsp:spPr>
        <a:xfrm rot="10800000">
          <a:off x="1325451" y="3097838"/>
          <a:ext cx="7132776" cy="1176421"/>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67" tIns="64770" rIns="120904" bIns="64770" numCol="1" spcCol="1270" anchor="ctr" anchorCtr="0">
          <a:noAutofit/>
        </a:bodyPr>
        <a:lstStyle/>
        <a:p>
          <a:pPr marL="0" lvl="0" indent="0" algn="just" defTabSz="755650">
            <a:lnSpc>
              <a:spcPct val="90000"/>
            </a:lnSpc>
            <a:spcBef>
              <a:spcPct val="0"/>
            </a:spcBef>
            <a:spcAft>
              <a:spcPct val="35000"/>
            </a:spcAft>
            <a:buNone/>
          </a:pPr>
          <a:r>
            <a:rPr lang="en-US" sz="1700" b="0" u="none"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Signing of Loan Agreement of 550 MUSD with ADB &amp; AIIB for 300 MW </a:t>
          </a:r>
          <a:r>
            <a:rPr lang="en-US" sz="1700" b="0" u="none" kern="1200"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Balakot</a:t>
          </a:r>
          <a:r>
            <a:rPr lang="en-US" sz="1700" b="0" u="none"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 HPP</a:t>
          </a:r>
          <a:endParaRPr lang="en-US" sz="1700" b="0" u="none" kern="1200" dirty="0">
            <a:solidFill>
              <a:schemeClr val="tx1"/>
            </a:solidFill>
            <a:latin typeface="Calibri" panose="020F0502020204030204" pitchFamily="34" charset="0"/>
            <a:ea typeface="+mn-ea"/>
            <a:cs typeface="Calibri" panose="020F0502020204030204" pitchFamily="34" charset="0"/>
          </a:endParaRPr>
        </a:p>
        <a:p>
          <a:pPr marL="0" lvl="0" indent="0" algn="just" defTabSz="755650">
            <a:lnSpc>
              <a:spcPct val="90000"/>
            </a:lnSpc>
            <a:spcBef>
              <a:spcPct val="0"/>
            </a:spcBef>
            <a:spcAft>
              <a:spcPct val="35000"/>
            </a:spcAft>
            <a:buNone/>
          </a:pPr>
          <a:r>
            <a:rPr lang="en-US" sz="1700" b="0" u="none"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Signing Loan Agreement of 450 MUSD with World Bank for 157 MW </a:t>
          </a:r>
          <a:r>
            <a:rPr lang="en-US" sz="1700" b="0" u="none" kern="1200"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Madyan</a:t>
          </a:r>
          <a:r>
            <a:rPr lang="en-US" sz="1700" b="0" u="none"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 HPP and 88 MW </a:t>
          </a:r>
          <a:r>
            <a:rPr lang="en-US" sz="1700" b="0" u="none" kern="1200" dirty="0" err="1">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Gabral</a:t>
          </a:r>
          <a:r>
            <a:rPr lang="en-US" sz="1700" b="0" u="none"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 Kalam HPP</a:t>
          </a:r>
          <a:endParaRPr lang="en-US" sz="1700" b="0" u="none" kern="1200" dirty="0">
            <a:solidFill>
              <a:schemeClr val="tx1"/>
            </a:solidFill>
            <a:latin typeface="Calibri" panose="020F0502020204030204" pitchFamily="34" charset="0"/>
            <a:ea typeface="+mn-ea"/>
            <a:cs typeface="Calibri" panose="020F0502020204030204" pitchFamily="34" charset="0"/>
          </a:endParaRPr>
        </a:p>
      </dsp:txBody>
      <dsp:txXfrm rot="10800000">
        <a:off x="1619556" y="3097838"/>
        <a:ext cx="6838671" cy="1176421"/>
      </dsp:txXfrm>
    </dsp:sp>
    <dsp:sp modelId="{091F1F91-7912-4753-A632-BBB3084FC68C}">
      <dsp:nvSpPr>
        <dsp:cNvPr id="0" name=""/>
        <dsp:cNvSpPr/>
      </dsp:nvSpPr>
      <dsp:spPr>
        <a:xfrm>
          <a:off x="290796" y="3163121"/>
          <a:ext cx="1008150" cy="100815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1000" r="-31000"/>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DE7DD362-095C-4BB0-9D04-700A4E520673}">
      <dsp:nvSpPr>
        <dsp:cNvPr id="0" name=""/>
        <dsp:cNvSpPr/>
      </dsp:nvSpPr>
      <dsp:spPr>
        <a:xfrm rot="10800000">
          <a:off x="1272796" y="4405891"/>
          <a:ext cx="7142778" cy="1315939"/>
        </a:xfrm>
        <a:prstGeom prst="homePlate">
          <a:avLst/>
        </a:prstGeom>
        <a:solidFill>
          <a:schemeClr val="bg1">
            <a:lumMod val="95000"/>
          </a:schemeClr>
        </a:solid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67" tIns="68580" rIns="128016" bIns="68580" numCol="1" spcCol="1270" anchor="ctr" anchorCtr="0">
          <a:noAutofit/>
        </a:bodyPr>
        <a:lstStyle/>
        <a:p>
          <a:pPr marL="0" lvl="0" indent="0" algn="just" defTabSz="800100">
            <a:lnSpc>
              <a:spcPct val="90000"/>
            </a:lnSpc>
            <a:spcBef>
              <a:spcPct val="0"/>
            </a:spcBef>
            <a:spcAft>
              <a:spcPct val="35000"/>
            </a:spcAft>
            <a:buNone/>
          </a:pPr>
          <a:r>
            <a:rPr lang="en-US" sz="1800" kern="1200" dirty="0">
              <a:solidFill>
                <a:schemeClr val="tx1"/>
              </a:solidFill>
              <a:latin typeface="Calibri" panose="020F0502020204030204" pitchFamily="34" charset="0"/>
              <a:ea typeface="+mn-ea"/>
              <a:cs typeface="Calibri" panose="020F0502020204030204" pitchFamily="34" charset="0"/>
            </a:rPr>
            <a:t>PEDO initiated Access to Clean energy project as off grid solution for the community social uplift through </a:t>
          </a:r>
          <a:r>
            <a:rPr lang="en-US" sz="1800" b="1" u="sng" kern="1200" dirty="0">
              <a:solidFill>
                <a:schemeClr val="tx1"/>
              </a:solidFill>
              <a:latin typeface="Calibri" panose="020F0502020204030204" pitchFamily="34" charset="0"/>
              <a:ea typeface="+mn-ea"/>
              <a:cs typeface="Calibri" panose="020F0502020204030204" pitchFamily="34" charset="0"/>
              <a:hlinkClick xmlns:r="http://schemas.openxmlformats.org/officeDocument/2006/relationships" r:id="" action="ppaction://hlinksldjump">
                <a:extLst>
                  <a:ext uri="{A12FA001-AC4F-418D-AE19-62706E023703}">
                    <ahyp:hlinkClr xmlns:ahyp="http://schemas.microsoft.com/office/drawing/2018/hyperlinkcolor" val="tx"/>
                  </a:ext>
                </a:extLst>
              </a:hlinkClick>
            </a:rPr>
            <a:t>Mini &amp; Micro Hydel Projects</a:t>
          </a:r>
          <a:endParaRPr lang="en-US" sz="1800" kern="1200" dirty="0">
            <a:solidFill>
              <a:schemeClr val="tx1"/>
            </a:solidFill>
            <a:latin typeface="Calibri" panose="020F0502020204030204" pitchFamily="34" charset="0"/>
            <a:ea typeface="+mn-ea"/>
            <a:cs typeface="Calibri" panose="020F0502020204030204" pitchFamily="34" charset="0"/>
          </a:endParaRPr>
        </a:p>
      </dsp:txBody>
      <dsp:txXfrm rot="10800000">
        <a:off x="1601781" y="4405891"/>
        <a:ext cx="6813793" cy="1315939"/>
      </dsp:txXfrm>
    </dsp:sp>
    <dsp:sp modelId="{31533774-DA58-44F7-A3AF-09BDF8213EBC}">
      <dsp:nvSpPr>
        <dsp:cNvPr id="0" name=""/>
        <dsp:cNvSpPr/>
      </dsp:nvSpPr>
      <dsp:spPr>
        <a:xfrm>
          <a:off x="343129" y="4564836"/>
          <a:ext cx="1008150" cy="1008150"/>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40000" cap="flat" cmpd="sng" algn="ctr">
          <a:solidFill>
            <a:srgbClr val="FA8D3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5A3AE-F4A8-4625-ACFD-20B68CF82A69}">
      <dsp:nvSpPr>
        <dsp:cNvPr id="0" name=""/>
        <dsp:cNvSpPr/>
      </dsp:nvSpPr>
      <dsp:spPr>
        <a:xfrm rot="10800000">
          <a:off x="1444153" y="60422"/>
          <a:ext cx="7199974" cy="951757"/>
        </a:xfrm>
        <a:prstGeom prst="homePlate">
          <a:avLst/>
        </a:prstGeom>
        <a:solidFill>
          <a:schemeClr val="bg1">
            <a:lumMod val="95000"/>
          </a:schemeClr>
        </a:solidFill>
        <a:ln w="25400" cap="flat" cmpd="sng" algn="ctr">
          <a:solidFill>
            <a:schemeClr val="accent3"/>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72001"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solidFill>
                <a:schemeClr val="tx1"/>
              </a:solidFill>
              <a:latin typeface="Calibri"/>
              <a:ea typeface="+mn-ea"/>
              <a:cs typeface="+mn-cs"/>
            </a:rPr>
            <a:t>Processed 2 Feasibility Completed sites of </a:t>
          </a:r>
          <a:r>
            <a:rPr lang="en-US" sz="2000" b="1"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201 MW</a:t>
          </a:r>
          <a:r>
            <a:rPr lang="en-US" sz="2000" b="1" u="sng" kern="1200" dirty="0">
              <a:solidFill>
                <a:schemeClr val="tx1"/>
              </a:solidFill>
              <a:latin typeface="Calibri"/>
              <a:ea typeface="+mn-ea"/>
              <a:cs typeface="+mn-cs"/>
              <a:hlinkClick xmlns:r="http://schemas.openxmlformats.org/officeDocument/2006/relationships" r:id="" action="ppaction://noaction">
                <a:extLst>
                  <a:ext uri="{A12FA001-AC4F-418D-AE19-62706E023703}">
                    <ahyp:hlinkClr xmlns:ahyp="http://schemas.microsoft.com/office/drawing/2018/hyperlinkcolor" val="tx"/>
                  </a:ext>
                </a:extLst>
              </a:hlinkClick>
            </a:rPr>
            <a:t> </a:t>
          </a:r>
          <a:r>
            <a:rPr lang="en-US" sz="2000" b="0" kern="1200" dirty="0">
              <a:solidFill>
                <a:schemeClr val="tx1"/>
              </a:solidFill>
              <a:latin typeface="Calibri"/>
              <a:ea typeface="+mn-ea"/>
              <a:cs typeface="+mn-cs"/>
            </a:rPr>
            <a:t>to IPPs through Tariff based ICB, wherein Tariff has been approved by NEPRA</a:t>
          </a:r>
        </a:p>
      </dsp:txBody>
      <dsp:txXfrm rot="10800000">
        <a:off x="1682092" y="60422"/>
        <a:ext cx="6962035" cy="951757"/>
      </dsp:txXfrm>
    </dsp:sp>
    <dsp:sp modelId="{51183CE6-3596-479A-B5DC-5BC98F1282FA}">
      <dsp:nvSpPr>
        <dsp:cNvPr id="0" name=""/>
        <dsp:cNvSpPr/>
      </dsp:nvSpPr>
      <dsp:spPr>
        <a:xfrm>
          <a:off x="317371" y="0"/>
          <a:ext cx="1070365" cy="107036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270E069-9373-4C2C-9B1D-BEA4A218331B}">
      <dsp:nvSpPr>
        <dsp:cNvPr id="0" name=""/>
        <dsp:cNvSpPr/>
      </dsp:nvSpPr>
      <dsp:spPr>
        <a:xfrm rot="10800000">
          <a:off x="1444126" y="1265688"/>
          <a:ext cx="7199974" cy="1552275"/>
        </a:xfrm>
        <a:prstGeom prst="homePlate">
          <a:avLst/>
        </a:prstGeom>
        <a:solidFill>
          <a:schemeClr val="bg1">
            <a:lumMod val="95000"/>
          </a:schemeClr>
        </a:solidFill>
        <a:ln w="25400" cap="flat" cmpd="sng" algn="ctr">
          <a:solidFill>
            <a:schemeClr val="accent3"/>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72001"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First time ever PPP hydro power projects in Pakistan - 284 MW (188 MW </a:t>
          </a:r>
          <a:r>
            <a:rPr lang="en-US" sz="2000" b="0" kern="1200" dirty="0" err="1">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Naran</a:t>
          </a:r>
          <a:r>
            <a:rPr lang="en-US" sz="2000" b="0"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 HPP and 96 MW </a:t>
          </a:r>
          <a:r>
            <a:rPr lang="en-US" sz="2000" b="0" kern="1200" dirty="0" err="1">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Batakundi</a:t>
          </a:r>
          <a:r>
            <a:rPr lang="en-US" sz="2000" b="0"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 HPP) through IFC</a:t>
          </a:r>
          <a:r>
            <a:rPr lang="en-US" sz="2000" b="0" kern="1200" dirty="0">
              <a:solidFill>
                <a:schemeClr val="tx1"/>
              </a:solidFill>
              <a:latin typeface="Calibri"/>
              <a:ea typeface="+mn-ea"/>
              <a:cs typeface="+mn-cs"/>
            </a:rPr>
            <a:t> </a:t>
          </a:r>
        </a:p>
        <a:p>
          <a:pPr marL="0" lvl="0" indent="0" algn="just" defTabSz="889000">
            <a:lnSpc>
              <a:spcPct val="90000"/>
            </a:lnSpc>
            <a:spcBef>
              <a:spcPct val="0"/>
            </a:spcBef>
            <a:spcAft>
              <a:spcPct val="35000"/>
            </a:spcAft>
            <a:buNone/>
          </a:pPr>
          <a:r>
            <a:rPr lang="en-US" sz="2000" b="0"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Award of LOI for </a:t>
          </a:r>
          <a:r>
            <a:rPr lang="en-US" sz="2000" b="1"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496 MW Lower Spat Gah </a:t>
          </a:r>
          <a:r>
            <a:rPr lang="en-US" sz="2000" b="0"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to M/s KHNP.</a:t>
          </a:r>
          <a:endParaRPr lang="en-US" sz="2000" b="0" kern="1200" dirty="0">
            <a:solidFill>
              <a:schemeClr val="tx1"/>
            </a:solidFill>
            <a:latin typeface="Calibri"/>
            <a:ea typeface="+mn-ea"/>
            <a:cs typeface="+mn-cs"/>
          </a:endParaRPr>
        </a:p>
      </dsp:txBody>
      <dsp:txXfrm rot="10800000">
        <a:off x="1832195" y="1265688"/>
        <a:ext cx="6811905" cy="1552275"/>
      </dsp:txXfrm>
    </dsp:sp>
    <dsp:sp modelId="{4E04CF48-34F4-4645-8EE7-D1DE384AE3E5}">
      <dsp:nvSpPr>
        <dsp:cNvPr id="0" name=""/>
        <dsp:cNvSpPr/>
      </dsp:nvSpPr>
      <dsp:spPr>
        <a:xfrm>
          <a:off x="340887" y="1473258"/>
          <a:ext cx="1070365" cy="107036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D420DD2-89BD-4BF7-9DE2-2B05C8361C78}">
      <dsp:nvSpPr>
        <dsp:cNvPr id="0" name=""/>
        <dsp:cNvSpPr/>
      </dsp:nvSpPr>
      <dsp:spPr>
        <a:xfrm rot="10800000">
          <a:off x="1444126" y="3063925"/>
          <a:ext cx="7199974" cy="951757"/>
        </a:xfrm>
        <a:prstGeom prst="homePlate">
          <a:avLst/>
        </a:prstGeom>
        <a:solidFill>
          <a:schemeClr val="bg1">
            <a:lumMod val="95000"/>
          </a:schemeClr>
        </a:solidFill>
        <a:ln w="25400" cap="flat" cmpd="sng" algn="ctr">
          <a:solidFill>
            <a:schemeClr val="accent3"/>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72001"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kern="1200" dirty="0">
              <a:solidFill>
                <a:schemeClr val="tx1"/>
              </a:solidFill>
              <a:latin typeface="Calibri"/>
              <a:ea typeface="+mn-ea"/>
              <a:cs typeface="+mn-cs"/>
            </a:rPr>
            <a:t>Award of 39 projects of </a:t>
          </a:r>
          <a:r>
            <a:rPr lang="en-US" sz="2000" b="1"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860 MW </a:t>
          </a:r>
          <a:r>
            <a:rPr lang="en-US" sz="2000" b="0" kern="1200" dirty="0">
              <a:solidFill>
                <a:schemeClr val="tx1"/>
              </a:solidFill>
              <a:latin typeface="Calibri"/>
              <a:ea typeface="+mn-ea"/>
              <a:cs typeface="+mn-cs"/>
            </a:rPr>
            <a:t>Hydropower Projects to IPPs for which Feasibility Studies are in progress</a:t>
          </a:r>
        </a:p>
      </dsp:txBody>
      <dsp:txXfrm rot="10800000">
        <a:off x="1682065" y="3063925"/>
        <a:ext cx="6962035" cy="951757"/>
      </dsp:txXfrm>
    </dsp:sp>
    <dsp:sp modelId="{091F1F91-7912-4753-A632-BBB3084FC68C}">
      <dsp:nvSpPr>
        <dsp:cNvPr id="0" name=""/>
        <dsp:cNvSpPr/>
      </dsp:nvSpPr>
      <dsp:spPr>
        <a:xfrm>
          <a:off x="340855" y="2994089"/>
          <a:ext cx="1070365" cy="1070365"/>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E7DD362-095C-4BB0-9D04-700A4E520673}">
      <dsp:nvSpPr>
        <dsp:cNvPr id="0" name=""/>
        <dsp:cNvSpPr/>
      </dsp:nvSpPr>
      <dsp:spPr>
        <a:xfrm rot="10800000">
          <a:off x="1444126" y="4346872"/>
          <a:ext cx="7199974" cy="951757"/>
        </a:xfrm>
        <a:prstGeom prst="homePlate">
          <a:avLst/>
        </a:prstGeom>
        <a:solidFill>
          <a:schemeClr val="bg1">
            <a:lumMod val="95000"/>
          </a:schemeClr>
        </a:solidFill>
        <a:ln w="25400" cap="flat" cmpd="sng" algn="ctr">
          <a:solidFill>
            <a:schemeClr val="accent3"/>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72001" tIns="76200" rIns="142240" bIns="76200" numCol="1" spcCol="1270" anchor="ctr" anchorCtr="0">
          <a:noAutofit/>
        </a:bodyPr>
        <a:lstStyle/>
        <a:p>
          <a:pPr marL="0" lvl="0" indent="0" algn="just" defTabSz="889000">
            <a:lnSpc>
              <a:spcPct val="90000"/>
            </a:lnSpc>
            <a:spcBef>
              <a:spcPct val="0"/>
            </a:spcBef>
            <a:spcAft>
              <a:spcPct val="35000"/>
            </a:spcAft>
            <a:buNone/>
          </a:pPr>
          <a:r>
            <a:rPr lang="en-US" sz="2000" b="0" u="none" kern="1200" dirty="0">
              <a:solidFill>
                <a:schemeClr val="tx1"/>
              </a:solidFill>
              <a:latin typeface="Calibri"/>
              <a:ea typeface="+mn-ea"/>
              <a:cs typeface="+mn-cs"/>
            </a:rPr>
            <a:t>Approval of 5 Feasibility Studies of Total </a:t>
          </a:r>
          <a:r>
            <a:rPr lang="en-US" sz="2000" b="1" u="none" kern="1200" dirty="0">
              <a:solidFill>
                <a:schemeClr val="tx1"/>
              </a:solidFill>
              <a:latin typeface="Calibri"/>
              <a:ea typeface="+mn-ea"/>
              <a:cs typeface="+mn-cs"/>
              <a:hlinkClick xmlns:r="http://schemas.openxmlformats.org/officeDocument/2006/relationships" r:id="" action="ppaction://hlinksldjump">
                <a:extLst>
                  <a:ext uri="{A12FA001-AC4F-418D-AE19-62706E023703}">
                    <ahyp:hlinkClr xmlns:ahyp="http://schemas.microsoft.com/office/drawing/2018/hyperlinkcolor" val="tx"/>
                  </a:ext>
                </a:extLst>
              </a:hlinkClick>
            </a:rPr>
            <a:t>249.5 MW </a:t>
          </a:r>
          <a:r>
            <a:rPr lang="en-US" sz="2000" b="0" u="none" kern="1200" dirty="0">
              <a:solidFill>
                <a:schemeClr val="tx1"/>
              </a:solidFill>
              <a:latin typeface="Calibri"/>
              <a:ea typeface="+mn-ea"/>
              <a:cs typeface="+mn-cs"/>
            </a:rPr>
            <a:t>Solar Projects in the Private Sector </a:t>
          </a:r>
        </a:p>
      </dsp:txBody>
      <dsp:txXfrm rot="10800000">
        <a:off x="1682065" y="4346872"/>
        <a:ext cx="6962035" cy="951757"/>
      </dsp:txXfrm>
    </dsp:sp>
    <dsp:sp modelId="{31533774-DA58-44F7-A3AF-09BDF8213EBC}">
      <dsp:nvSpPr>
        <dsp:cNvPr id="0" name=""/>
        <dsp:cNvSpPr/>
      </dsp:nvSpPr>
      <dsp:spPr>
        <a:xfrm>
          <a:off x="340855" y="4251112"/>
          <a:ext cx="1070365" cy="107036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38100" cap="flat" cmpd="sng" algn="ctr">
          <a:solidFill>
            <a:srgbClr val="F79646">
              <a:shade val="80000"/>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FCDD73-804B-4F62-B068-5FC8C7D9BC51}"/>
              </a:ext>
            </a:extLst>
          </p:cNvPr>
          <p:cNvSpPr>
            <a:spLocks noGrp="1"/>
          </p:cNvSpPr>
          <p:nvPr>
            <p:ph type="hdr" sz="quarter"/>
          </p:nvPr>
        </p:nvSpPr>
        <p:spPr>
          <a:xfrm>
            <a:off x="0" y="0"/>
            <a:ext cx="3057525" cy="465138"/>
          </a:xfrm>
          <a:prstGeom prst="rect">
            <a:avLst/>
          </a:prstGeom>
        </p:spPr>
        <p:txBody>
          <a:bodyPr vert="horz" lIns="93496" tIns="46748" rIns="93496" bIns="46748" rtlCol="0"/>
          <a:lstStyle>
            <a:lvl1pPr algn="l" eaLnBrk="1" hangingPunct="1">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FB9236D8-0D7B-4408-817F-925CF1A183D4}"/>
              </a:ext>
            </a:extLst>
          </p:cNvPr>
          <p:cNvSpPr>
            <a:spLocks noGrp="1"/>
          </p:cNvSpPr>
          <p:nvPr>
            <p:ph type="dt" sz="quarter" idx="1"/>
          </p:nvPr>
        </p:nvSpPr>
        <p:spPr>
          <a:xfrm>
            <a:off x="3995738" y="0"/>
            <a:ext cx="3055937" cy="465138"/>
          </a:xfrm>
          <a:prstGeom prst="rect">
            <a:avLst/>
          </a:prstGeom>
        </p:spPr>
        <p:txBody>
          <a:bodyPr vert="horz" lIns="93496" tIns="46748" rIns="93496" bIns="46748" rtlCol="0"/>
          <a:lstStyle>
            <a:lvl1pPr algn="r" eaLnBrk="1" hangingPunct="1">
              <a:defRPr sz="1200">
                <a:latin typeface="Arial" pitchFamily="34" charset="0"/>
                <a:cs typeface="Arial" pitchFamily="34" charset="0"/>
              </a:defRPr>
            </a:lvl1pPr>
          </a:lstStyle>
          <a:p>
            <a:pPr>
              <a:defRPr/>
            </a:pPr>
            <a:fld id="{5FAA8CC8-1279-4798-8E5E-9962B8A67448}" type="datetimeFigureOut">
              <a:rPr lang="en-US"/>
              <a:pPr>
                <a:defRPr/>
              </a:pPr>
              <a:t>10/27/2021</a:t>
            </a:fld>
            <a:endParaRPr lang="en-US" dirty="0"/>
          </a:p>
        </p:txBody>
      </p:sp>
      <p:sp>
        <p:nvSpPr>
          <p:cNvPr id="4" name="Footer Placeholder 3">
            <a:extLst>
              <a:ext uri="{FF2B5EF4-FFF2-40B4-BE49-F238E27FC236}">
                <a16:creationId xmlns:a16="http://schemas.microsoft.com/office/drawing/2014/main" id="{23847DBF-578B-4009-A78A-93ACEC3DA468}"/>
              </a:ext>
            </a:extLst>
          </p:cNvPr>
          <p:cNvSpPr>
            <a:spLocks noGrp="1"/>
          </p:cNvSpPr>
          <p:nvPr>
            <p:ph type="ftr" sz="quarter" idx="2"/>
          </p:nvPr>
        </p:nvSpPr>
        <p:spPr>
          <a:xfrm>
            <a:off x="0" y="8840788"/>
            <a:ext cx="3057525" cy="466725"/>
          </a:xfrm>
          <a:prstGeom prst="rect">
            <a:avLst/>
          </a:prstGeom>
        </p:spPr>
        <p:txBody>
          <a:bodyPr vert="horz" lIns="93496" tIns="46748" rIns="93496" bIns="46748" rtlCol="0" anchor="b"/>
          <a:lstStyle>
            <a:lvl1pPr algn="l" eaLnBrk="1" hangingPunct="1">
              <a:defRPr sz="1200">
                <a:latin typeface="Arial" pitchFamily="34" charset="0"/>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37DAD6E6-20BA-46E7-9508-A31ACBE7375E}"/>
              </a:ext>
            </a:extLst>
          </p:cNvPr>
          <p:cNvSpPr>
            <a:spLocks noGrp="1"/>
          </p:cNvSpPr>
          <p:nvPr>
            <p:ph type="sldNum" sz="quarter" idx="3"/>
          </p:nvPr>
        </p:nvSpPr>
        <p:spPr>
          <a:xfrm>
            <a:off x="3995738" y="8840788"/>
            <a:ext cx="3055937" cy="466725"/>
          </a:xfrm>
          <a:prstGeom prst="rect">
            <a:avLst/>
          </a:prstGeom>
        </p:spPr>
        <p:txBody>
          <a:bodyPr vert="horz" wrap="square" lIns="93496" tIns="46748" rIns="93496" bIns="46748" numCol="1" anchor="b" anchorCtr="0" compatLnSpc="1">
            <a:prstTxWarp prst="textNoShape">
              <a:avLst/>
            </a:prstTxWarp>
          </a:bodyPr>
          <a:lstStyle>
            <a:lvl1pPr algn="r" eaLnBrk="1" hangingPunct="1">
              <a:defRPr sz="1200"/>
            </a:lvl1pPr>
          </a:lstStyle>
          <a:p>
            <a:pPr>
              <a:defRPr/>
            </a:pPr>
            <a:fld id="{CB1A1163-3FDD-43F4-90B5-1AB31D05E84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FB406C-3FB6-4479-98D9-FC4824C5C8EA}"/>
              </a:ext>
            </a:extLst>
          </p:cNvPr>
          <p:cNvSpPr>
            <a:spLocks noGrp="1"/>
          </p:cNvSpPr>
          <p:nvPr>
            <p:ph type="hdr" sz="quarter"/>
          </p:nvPr>
        </p:nvSpPr>
        <p:spPr>
          <a:xfrm>
            <a:off x="0" y="0"/>
            <a:ext cx="3057525" cy="465138"/>
          </a:xfrm>
          <a:prstGeom prst="rect">
            <a:avLst/>
          </a:prstGeom>
        </p:spPr>
        <p:txBody>
          <a:bodyPr vert="horz" lIns="93496" tIns="46748" rIns="93496" bIns="46748"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34ABC0F2-9B05-4CC3-A285-C48A436945DB}"/>
              </a:ext>
            </a:extLst>
          </p:cNvPr>
          <p:cNvSpPr>
            <a:spLocks noGrp="1"/>
          </p:cNvSpPr>
          <p:nvPr>
            <p:ph type="dt" idx="1"/>
          </p:nvPr>
        </p:nvSpPr>
        <p:spPr>
          <a:xfrm>
            <a:off x="3995738" y="0"/>
            <a:ext cx="3055937" cy="465138"/>
          </a:xfrm>
          <a:prstGeom prst="rect">
            <a:avLst/>
          </a:prstGeom>
        </p:spPr>
        <p:txBody>
          <a:bodyPr vert="horz" lIns="93496" tIns="46748" rIns="93496" bIns="46748" rtlCol="0"/>
          <a:lstStyle>
            <a:lvl1pPr algn="r" eaLnBrk="1" fontAlgn="auto" hangingPunct="1">
              <a:spcBef>
                <a:spcPts val="0"/>
              </a:spcBef>
              <a:spcAft>
                <a:spcPts val="0"/>
              </a:spcAft>
              <a:defRPr sz="1200">
                <a:latin typeface="+mn-lt"/>
                <a:cs typeface="+mn-cs"/>
              </a:defRPr>
            </a:lvl1pPr>
          </a:lstStyle>
          <a:p>
            <a:pPr>
              <a:defRPr/>
            </a:pPr>
            <a:fld id="{6CCB953C-7CFF-4456-A229-26023AA31E20}" type="datetimeFigureOut">
              <a:rPr lang="en-US"/>
              <a:pPr>
                <a:defRPr/>
              </a:pPr>
              <a:t>10/27/2021</a:t>
            </a:fld>
            <a:endParaRPr lang="en-US" dirty="0"/>
          </a:p>
        </p:txBody>
      </p:sp>
      <p:sp>
        <p:nvSpPr>
          <p:cNvPr id="4" name="Slide Image Placeholder 3">
            <a:extLst>
              <a:ext uri="{FF2B5EF4-FFF2-40B4-BE49-F238E27FC236}">
                <a16:creationId xmlns:a16="http://schemas.microsoft.com/office/drawing/2014/main" id="{8903F656-83A1-44E0-BCD1-2CE080A3FE28}"/>
              </a:ext>
            </a:extLst>
          </p:cNvPr>
          <p:cNvSpPr>
            <a:spLocks noGrp="1" noRot="1" noChangeAspect="1"/>
          </p:cNvSpPr>
          <p:nvPr>
            <p:ph type="sldImg" idx="2"/>
          </p:nvPr>
        </p:nvSpPr>
        <p:spPr>
          <a:xfrm>
            <a:off x="1201738" y="698500"/>
            <a:ext cx="4649787" cy="3489325"/>
          </a:xfrm>
          <a:prstGeom prst="rect">
            <a:avLst/>
          </a:prstGeom>
          <a:noFill/>
          <a:ln w="12700">
            <a:solidFill>
              <a:prstClr val="black"/>
            </a:solidFill>
          </a:ln>
        </p:spPr>
        <p:txBody>
          <a:bodyPr vert="horz" lIns="93496" tIns="46748" rIns="93496" bIns="46748" rtlCol="0" anchor="ctr"/>
          <a:lstStyle/>
          <a:p>
            <a:pPr lvl="0"/>
            <a:endParaRPr lang="en-US" noProof="0" dirty="0"/>
          </a:p>
        </p:txBody>
      </p:sp>
      <p:sp>
        <p:nvSpPr>
          <p:cNvPr id="5" name="Notes Placeholder 4">
            <a:extLst>
              <a:ext uri="{FF2B5EF4-FFF2-40B4-BE49-F238E27FC236}">
                <a16:creationId xmlns:a16="http://schemas.microsoft.com/office/drawing/2014/main" id="{D235CBF5-3290-4914-B501-5F71000A5534}"/>
              </a:ext>
            </a:extLst>
          </p:cNvPr>
          <p:cNvSpPr>
            <a:spLocks noGrp="1"/>
          </p:cNvSpPr>
          <p:nvPr>
            <p:ph type="body" sz="quarter" idx="3"/>
          </p:nvPr>
        </p:nvSpPr>
        <p:spPr>
          <a:xfrm>
            <a:off x="704850" y="4421188"/>
            <a:ext cx="5643563" cy="4189412"/>
          </a:xfrm>
          <a:prstGeom prst="rect">
            <a:avLst/>
          </a:prstGeom>
        </p:spPr>
        <p:txBody>
          <a:bodyPr vert="horz" lIns="93496" tIns="46748" rIns="93496" bIns="4674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55CE0B4-E006-4A60-835C-523F38994DAE}"/>
              </a:ext>
            </a:extLst>
          </p:cNvPr>
          <p:cNvSpPr>
            <a:spLocks noGrp="1"/>
          </p:cNvSpPr>
          <p:nvPr>
            <p:ph type="ftr" sz="quarter" idx="4"/>
          </p:nvPr>
        </p:nvSpPr>
        <p:spPr>
          <a:xfrm>
            <a:off x="0" y="8840788"/>
            <a:ext cx="3057525" cy="466725"/>
          </a:xfrm>
          <a:prstGeom prst="rect">
            <a:avLst/>
          </a:prstGeom>
        </p:spPr>
        <p:txBody>
          <a:bodyPr vert="horz" lIns="93496" tIns="46748" rIns="93496" bIns="46748"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B72FBEF-DC97-40A4-9723-7F3696DC1C62}"/>
              </a:ext>
            </a:extLst>
          </p:cNvPr>
          <p:cNvSpPr>
            <a:spLocks noGrp="1"/>
          </p:cNvSpPr>
          <p:nvPr>
            <p:ph type="sldNum" sz="quarter" idx="5"/>
          </p:nvPr>
        </p:nvSpPr>
        <p:spPr>
          <a:xfrm>
            <a:off x="3995738" y="8840788"/>
            <a:ext cx="3055937" cy="466725"/>
          </a:xfrm>
          <a:prstGeom prst="rect">
            <a:avLst/>
          </a:prstGeom>
        </p:spPr>
        <p:txBody>
          <a:bodyPr vert="horz" wrap="square" lIns="93496" tIns="46748" rIns="93496" bIns="46748"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80053C2-4CC6-4235-9EC9-2C32FAA151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a:extLst>
              <a:ext uri="{FF2B5EF4-FFF2-40B4-BE49-F238E27FC236}">
                <a16:creationId xmlns:a16="http://schemas.microsoft.com/office/drawing/2014/main" id="{6704C4D7-CA3D-4979-9FFF-5BAEA5921F6A}"/>
              </a:ext>
            </a:extLst>
          </p:cNvPr>
          <p:cNvSpPr>
            <a:spLocks noGrp="1" noChangeArrowheads="1"/>
          </p:cNvSpPr>
          <p:nvPr>
            <p:ph type="ftr" sz="quarter" idx="4"/>
          </p:nvPr>
        </p:nvSpPr>
        <p:spPr/>
        <p:txBody>
          <a:bodyPr/>
          <a:lstStyle>
            <a:lvl1pPr defTabSz="946181">
              <a:defRPr b="1">
                <a:solidFill>
                  <a:schemeClr val="tx1"/>
                </a:solidFill>
                <a:latin typeface="Tahoma" pitchFamily="34" charset="0"/>
              </a:defRPr>
            </a:lvl1pPr>
            <a:lvl2pPr marL="745476" indent="-286722" defTabSz="946181">
              <a:defRPr b="1">
                <a:solidFill>
                  <a:schemeClr val="tx1"/>
                </a:solidFill>
                <a:latin typeface="Tahoma" pitchFamily="34" charset="0"/>
              </a:defRPr>
            </a:lvl2pPr>
            <a:lvl3pPr marL="1146886" indent="-229377" defTabSz="946181">
              <a:defRPr b="1">
                <a:solidFill>
                  <a:schemeClr val="tx1"/>
                </a:solidFill>
                <a:latin typeface="Tahoma" pitchFamily="34" charset="0"/>
              </a:defRPr>
            </a:lvl3pPr>
            <a:lvl4pPr marL="1605641" indent="-229377" defTabSz="946181">
              <a:defRPr b="1">
                <a:solidFill>
                  <a:schemeClr val="tx1"/>
                </a:solidFill>
                <a:latin typeface="Tahoma" pitchFamily="34" charset="0"/>
              </a:defRPr>
            </a:lvl4pPr>
            <a:lvl5pPr marL="2064395" indent="-229377" defTabSz="946181">
              <a:defRPr b="1">
                <a:solidFill>
                  <a:schemeClr val="tx1"/>
                </a:solidFill>
                <a:latin typeface="Tahoma" pitchFamily="34" charset="0"/>
              </a:defRPr>
            </a:lvl5pPr>
            <a:lvl6pPr marL="2523150" indent="-229377" algn="ctr" defTabSz="946181" eaLnBrk="0" fontAlgn="base" hangingPunct="0">
              <a:spcBef>
                <a:spcPct val="0"/>
              </a:spcBef>
              <a:spcAft>
                <a:spcPct val="0"/>
              </a:spcAft>
              <a:defRPr b="1">
                <a:solidFill>
                  <a:schemeClr val="tx1"/>
                </a:solidFill>
                <a:latin typeface="Tahoma" pitchFamily="34" charset="0"/>
              </a:defRPr>
            </a:lvl6pPr>
            <a:lvl7pPr marL="2981904" indent="-229377" algn="ctr" defTabSz="946181" eaLnBrk="0" fontAlgn="base" hangingPunct="0">
              <a:spcBef>
                <a:spcPct val="0"/>
              </a:spcBef>
              <a:spcAft>
                <a:spcPct val="0"/>
              </a:spcAft>
              <a:defRPr b="1">
                <a:solidFill>
                  <a:schemeClr val="tx1"/>
                </a:solidFill>
                <a:latin typeface="Tahoma" pitchFamily="34" charset="0"/>
              </a:defRPr>
            </a:lvl7pPr>
            <a:lvl8pPr marL="3440659" indent="-229377" algn="ctr" defTabSz="946181" eaLnBrk="0" fontAlgn="base" hangingPunct="0">
              <a:spcBef>
                <a:spcPct val="0"/>
              </a:spcBef>
              <a:spcAft>
                <a:spcPct val="0"/>
              </a:spcAft>
              <a:defRPr b="1">
                <a:solidFill>
                  <a:schemeClr val="tx1"/>
                </a:solidFill>
                <a:latin typeface="Tahoma" pitchFamily="34" charset="0"/>
              </a:defRPr>
            </a:lvl8pPr>
            <a:lvl9pPr marL="3899413" indent="-229377" algn="ctr" defTabSz="946181" eaLnBrk="0" fontAlgn="base" hangingPunct="0">
              <a:spcBef>
                <a:spcPct val="0"/>
              </a:spcBef>
              <a:spcAft>
                <a:spcPct val="0"/>
              </a:spcAft>
              <a:defRPr b="1">
                <a:solidFill>
                  <a:schemeClr val="tx1"/>
                </a:solidFill>
                <a:latin typeface="Tahoma" pitchFamily="34" charset="0"/>
              </a:defRPr>
            </a:lvl9pPr>
          </a:lstStyle>
          <a:p>
            <a:pPr>
              <a:defRPr/>
            </a:pPr>
            <a:r>
              <a:rPr lang="en-US" b="0" dirty="0">
                <a:latin typeface="Times New Roman" pitchFamily="18" charset="0"/>
              </a:rPr>
              <a:t>1</a:t>
            </a:r>
          </a:p>
        </p:txBody>
      </p:sp>
      <p:sp>
        <p:nvSpPr>
          <p:cNvPr id="21507" name="Rectangle 7">
            <a:extLst>
              <a:ext uri="{FF2B5EF4-FFF2-40B4-BE49-F238E27FC236}">
                <a16:creationId xmlns:a16="http://schemas.microsoft.com/office/drawing/2014/main" id="{50DE69D2-013E-4E4B-BB92-FF661140CE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spcBef>
                <a:spcPct val="30000"/>
              </a:spcBef>
              <a:defRPr sz="1200">
                <a:solidFill>
                  <a:schemeClr val="tx1"/>
                </a:solidFill>
                <a:latin typeface="Calibri" panose="020F0502020204030204" pitchFamily="34" charset="0"/>
              </a:defRPr>
            </a:lvl1pPr>
            <a:lvl2pPr marL="742950" indent="-285750" defTabSz="946150">
              <a:spcBef>
                <a:spcPct val="30000"/>
              </a:spcBef>
              <a:defRPr sz="1200">
                <a:solidFill>
                  <a:schemeClr val="tx1"/>
                </a:solidFill>
                <a:latin typeface="Calibri" panose="020F0502020204030204" pitchFamily="34" charset="0"/>
              </a:defRPr>
            </a:lvl2pPr>
            <a:lvl3pPr marL="1143000" indent="-228600" defTabSz="946150">
              <a:spcBef>
                <a:spcPct val="30000"/>
              </a:spcBef>
              <a:defRPr sz="1200">
                <a:solidFill>
                  <a:schemeClr val="tx1"/>
                </a:solidFill>
                <a:latin typeface="Calibri" panose="020F0502020204030204" pitchFamily="34" charset="0"/>
              </a:defRPr>
            </a:lvl3pPr>
            <a:lvl4pPr marL="1600200" indent="-228600" defTabSz="946150">
              <a:spcBef>
                <a:spcPct val="30000"/>
              </a:spcBef>
              <a:defRPr sz="1200">
                <a:solidFill>
                  <a:schemeClr val="tx1"/>
                </a:solidFill>
                <a:latin typeface="Calibri" panose="020F0502020204030204" pitchFamily="34" charset="0"/>
              </a:defRPr>
            </a:lvl4pPr>
            <a:lvl5pPr marL="2057400" indent="-228600" defTabSz="946150">
              <a:spcBef>
                <a:spcPct val="30000"/>
              </a:spcBef>
              <a:defRPr sz="1200">
                <a:solidFill>
                  <a:schemeClr val="tx1"/>
                </a:solidFill>
                <a:latin typeface="Calibri" panose="020F0502020204030204" pitchFamily="34" charset="0"/>
              </a:defRPr>
            </a:lvl5pPr>
            <a:lvl6pPr marL="2514600" indent="-228600" defTabSz="9461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461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461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461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80DFB8-4B6B-41FF-B359-53E624854F31}" type="slidenum">
              <a:rPr lang="en-US" altLang="en-US" smtClean="0">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
        <p:nvSpPr>
          <p:cNvPr id="21508" name="Rectangle 2">
            <a:extLst>
              <a:ext uri="{FF2B5EF4-FFF2-40B4-BE49-F238E27FC236}">
                <a16:creationId xmlns:a16="http://schemas.microsoft.com/office/drawing/2014/main" id="{6CF688E7-5FAB-4447-A04F-7CEE86016C37}"/>
              </a:ext>
            </a:extLst>
          </p:cNvPr>
          <p:cNvSpPr>
            <a:spLocks noGrp="1" noRot="1" noChangeAspect="1" noChangeArrowheads="1" noTextEdit="1"/>
          </p:cNvSpPr>
          <p:nvPr>
            <p:ph type="sldImg"/>
          </p:nvPr>
        </p:nvSpPr>
        <p:spPr bwMode="auto">
          <a:xfrm>
            <a:off x="1209675" y="695325"/>
            <a:ext cx="4633913" cy="3476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a:extLst>
              <a:ext uri="{FF2B5EF4-FFF2-40B4-BE49-F238E27FC236}">
                <a16:creationId xmlns:a16="http://schemas.microsoft.com/office/drawing/2014/main" id="{F0C7F434-A092-4499-819C-48F20218D944}"/>
              </a:ext>
            </a:extLst>
          </p:cNvPr>
          <p:cNvSpPr>
            <a:spLocks noGrp="1" noChangeArrowheads="1"/>
          </p:cNvSpPr>
          <p:nvPr>
            <p:ph type="body" idx="1"/>
          </p:nvPr>
        </p:nvSpPr>
        <p:spPr bwMode="auto">
          <a:xfrm>
            <a:off x="941388" y="4403725"/>
            <a:ext cx="5170487" cy="4173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5038"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AEE3627-2AF1-4CBA-9007-2EED51F60B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61D58BB2-E52A-4A62-B6BF-1433D5C013D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55300" name="Slide Number Placeholder 3">
            <a:extLst>
              <a:ext uri="{FF2B5EF4-FFF2-40B4-BE49-F238E27FC236}">
                <a16:creationId xmlns:a16="http://schemas.microsoft.com/office/drawing/2014/main" id="{AF60990F-460D-4F3A-B40A-5D6E8B0734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8BE9A6-9AD4-44EA-A7DE-AC5A81EF7888}"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654262F-C799-4EC3-B487-A063A92988A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C071C6C-7320-42EB-BB82-3EF8DA58D1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59396" name="Slide Number Placeholder 3">
            <a:extLst>
              <a:ext uri="{FF2B5EF4-FFF2-40B4-BE49-F238E27FC236}">
                <a16:creationId xmlns:a16="http://schemas.microsoft.com/office/drawing/2014/main" id="{BE146C07-764B-41E5-80FD-3EDA9B97B3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A7299C-7BDC-4206-AD58-656A373C4A8E}"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F4E67D4F-9F30-4EBA-A86E-2AFE003943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5D233DC5-9928-4041-A1CB-7E06DE8311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61444" name="Slide Number Placeholder 3">
            <a:extLst>
              <a:ext uri="{FF2B5EF4-FFF2-40B4-BE49-F238E27FC236}">
                <a16:creationId xmlns:a16="http://schemas.microsoft.com/office/drawing/2014/main" id="{F079B326-9DA2-4905-821F-A1997EC714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DD6865-C9DB-4484-828F-860A1F193269}"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F4E67D4F-9F30-4EBA-A86E-2AFE003943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5D233DC5-9928-4041-A1CB-7E06DE8311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61444" name="Slide Number Placeholder 3">
            <a:extLst>
              <a:ext uri="{FF2B5EF4-FFF2-40B4-BE49-F238E27FC236}">
                <a16:creationId xmlns:a16="http://schemas.microsoft.com/office/drawing/2014/main" id="{F079B326-9DA2-4905-821F-A1997EC714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DD6865-C9DB-4484-828F-860A1F193269}"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94727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EAEE156-BB1E-4FC1-B6FE-3C3CDA84FA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1B92029-443D-477A-A1C9-460A096CE0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 For 7 projects (161 MW) see slide No 22</a:t>
            </a:r>
          </a:p>
          <a:p>
            <a:pPr>
              <a:buFont typeface="Wingdings" panose="05000000000000000000" pitchFamily="2" charset="2"/>
              <a:buChar char="Ø"/>
            </a:pPr>
            <a:r>
              <a:rPr lang="en-US" altLang="en-US"/>
              <a:t>For 5 projects (215 MW) see slide No 23</a:t>
            </a:r>
          </a:p>
          <a:p>
            <a:pPr>
              <a:buFont typeface="Wingdings" panose="05000000000000000000" pitchFamily="2" charset="2"/>
              <a:buChar char="Ø"/>
            </a:pPr>
            <a:r>
              <a:rPr lang="en-US" altLang="en-US"/>
              <a:t>For 4 projects (479 MW) see slide No 24</a:t>
            </a:r>
          </a:p>
          <a:p>
            <a:pPr>
              <a:buFont typeface="Wingdings" panose="05000000000000000000" pitchFamily="2" charset="2"/>
              <a:buChar char="Ø"/>
            </a:pPr>
            <a:r>
              <a:rPr lang="en-US" altLang="en-US"/>
              <a:t>For Mini Micro see slide No 25</a:t>
            </a:r>
          </a:p>
          <a:p>
            <a:pPr>
              <a:buFont typeface="Wingdings" panose="05000000000000000000" pitchFamily="2" charset="2"/>
              <a:buChar char="Ø"/>
            </a:pPr>
            <a:r>
              <a:rPr lang="en-US" altLang="en-US"/>
              <a:t>For solar projects see slide No 26</a:t>
            </a:r>
          </a:p>
        </p:txBody>
      </p:sp>
      <p:sp>
        <p:nvSpPr>
          <p:cNvPr id="27652" name="Slide Number Placeholder 3">
            <a:extLst>
              <a:ext uri="{FF2B5EF4-FFF2-40B4-BE49-F238E27FC236}">
                <a16:creationId xmlns:a16="http://schemas.microsoft.com/office/drawing/2014/main" id="{B54AD8C7-1395-40C3-8F87-42FB93AD3E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E8C480-1852-4920-882F-778060FF5AA3}"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D89144A-5ABD-4794-ABA3-48B6F84137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6686F8C-73AD-4B83-9E44-3BC25FF5BB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 For 7 projects (161 MW) see slide No 22</a:t>
            </a:r>
          </a:p>
          <a:p>
            <a:pPr>
              <a:buFont typeface="Wingdings" panose="05000000000000000000" pitchFamily="2" charset="2"/>
              <a:buChar char="Ø"/>
            </a:pPr>
            <a:r>
              <a:rPr lang="en-US" altLang="en-US"/>
              <a:t>For 5 projects (215 MW) see slide No 23</a:t>
            </a:r>
          </a:p>
          <a:p>
            <a:pPr>
              <a:buFont typeface="Wingdings" panose="05000000000000000000" pitchFamily="2" charset="2"/>
              <a:buChar char="Ø"/>
            </a:pPr>
            <a:r>
              <a:rPr lang="en-US" altLang="en-US"/>
              <a:t>For 4 projects (479 MW) see slide No 24</a:t>
            </a:r>
          </a:p>
          <a:p>
            <a:pPr>
              <a:buFont typeface="Wingdings" panose="05000000000000000000" pitchFamily="2" charset="2"/>
              <a:buChar char="Ø"/>
            </a:pPr>
            <a:r>
              <a:rPr lang="en-US" altLang="en-US"/>
              <a:t>For Mini Micro see slide No 25</a:t>
            </a:r>
          </a:p>
          <a:p>
            <a:pPr>
              <a:buFont typeface="Wingdings" panose="05000000000000000000" pitchFamily="2" charset="2"/>
              <a:buChar char="Ø"/>
            </a:pPr>
            <a:r>
              <a:rPr lang="en-US" altLang="en-US"/>
              <a:t>For solar projects see slide No 26</a:t>
            </a:r>
          </a:p>
        </p:txBody>
      </p:sp>
      <p:sp>
        <p:nvSpPr>
          <p:cNvPr id="29700" name="Slide Number Placeholder 3">
            <a:extLst>
              <a:ext uri="{FF2B5EF4-FFF2-40B4-BE49-F238E27FC236}">
                <a16:creationId xmlns:a16="http://schemas.microsoft.com/office/drawing/2014/main" id="{FDE9A122-03A1-47C2-81E7-2E8691ACA6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B9A43C-CE2C-4DCF-9691-84932EFB0889}"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E02F4DB-FEAA-49BD-9140-EE14A327B7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38864A85-46A6-47D0-A46E-53BA95A403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40964" name="Slide Number Placeholder 3">
            <a:extLst>
              <a:ext uri="{FF2B5EF4-FFF2-40B4-BE49-F238E27FC236}">
                <a16:creationId xmlns:a16="http://schemas.microsoft.com/office/drawing/2014/main" id="{28F31BED-61A7-49DF-8231-6662BF4339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B15E84-3E80-455F-86B5-D6FAF876F554}"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F66601C-12D5-4313-A498-39CD9EFC6C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69F4FA7C-BF09-458D-94F5-EB33DF6B92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43012" name="Slide Number Placeholder 3">
            <a:extLst>
              <a:ext uri="{FF2B5EF4-FFF2-40B4-BE49-F238E27FC236}">
                <a16:creationId xmlns:a16="http://schemas.microsoft.com/office/drawing/2014/main" id="{9760BD7E-7CB0-483B-B611-4D94793F2F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736909-A067-4672-9D3B-49B367AC5259}"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3645CA32-96D7-42B2-8005-4327952E38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0C00268-32F3-4E54-AE6B-9E1F79236C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49156" name="Slide Number Placeholder 3">
            <a:extLst>
              <a:ext uri="{FF2B5EF4-FFF2-40B4-BE49-F238E27FC236}">
                <a16:creationId xmlns:a16="http://schemas.microsoft.com/office/drawing/2014/main" id="{DC4183FE-2E97-4431-ADAD-FF03CEA226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CFD92-2ABA-4FCC-90A8-65D33C13FA53}"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3645CA32-96D7-42B2-8005-4327952E38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0C00268-32F3-4E54-AE6B-9E1F79236C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49156" name="Slide Number Placeholder 3">
            <a:extLst>
              <a:ext uri="{FF2B5EF4-FFF2-40B4-BE49-F238E27FC236}">
                <a16:creationId xmlns:a16="http://schemas.microsoft.com/office/drawing/2014/main" id="{DC4183FE-2E97-4431-ADAD-FF03CEA226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CFD92-2ABA-4FCC-90A8-65D33C13FA53}"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4083631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3645CA32-96D7-42B2-8005-4327952E38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0C00268-32F3-4E54-AE6B-9E1F79236C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49156" name="Slide Number Placeholder 3">
            <a:extLst>
              <a:ext uri="{FF2B5EF4-FFF2-40B4-BE49-F238E27FC236}">
                <a16:creationId xmlns:a16="http://schemas.microsoft.com/office/drawing/2014/main" id="{DC4183FE-2E97-4431-ADAD-FF03CEA226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CFD92-2ABA-4FCC-90A8-65D33C13FA53}"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3607797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B9D87202-DE6C-475A-996B-FF57738267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F4FB1920-25D8-43EB-BA54-02186EA4CE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anose="05000000000000000000" pitchFamily="2" charset="2"/>
              <a:buChar char="Ø"/>
            </a:pPr>
            <a:r>
              <a:rPr lang="en-US" altLang="en-US"/>
              <a:t>The northern part of the province has three famous mountain ranges i.e. Himalaya, Karakorum and  Hindukush making it a unique place on earth for hydro generation projects of high head.</a:t>
            </a:r>
          </a:p>
          <a:p>
            <a:pPr>
              <a:buFont typeface="Wingdings" panose="05000000000000000000" pitchFamily="2" charset="2"/>
              <a:buChar char="Ø"/>
            </a:pPr>
            <a:r>
              <a:rPr lang="en-US" altLang="en-US"/>
              <a:t>All the major rivers including Indus and its tributaries originates from these snow covered mountains.</a:t>
            </a:r>
          </a:p>
          <a:p>
            <a:pPr>
              <a:buFont typeface="Wingdings" panose="05000000000000000000" pitchFamily="2" charset="2"/>
              <a:buChar char="Ø"/>
            </a:pPr>
            <a:r>
              <a:rPr lang="en-US" altLang="en-US"/>
              <a:t> And gives approximately 30,000 MW of hydro potential.</a:t>
            </a:r>
          </a:p>
          <a:p>
            <a:pPr>
              <a:buFont typeface="Wingdings" panose="05000000000000000000" pitchFamily="2" charset="2"/>
              <a:buChar char="Ø"/>
            </a:pPr>
            <a:r>
              <a:rPr lang="en-US" altLang="en-US"/>
              <a:t> Out of which we have selected 4 projects totaling more than 400 MW to offer for investment.</a:t>
            </a:r>
          </a:p>
          <a:p>
            <a:endParaRPr lang="en-US" altLang="en-US"/>
          </a:p>
          <a:p>
            <a:pPr algn="just">
              <a:buFont typeface="Wingdings" panose="05000000000000000000" pitchFamily="2" charset="2"/>
              <a:buChar char="Ø"/>
            </a:pPr>
            <a:r>
              <a:rPr lang="en-US" altLang="en-US"/>
              <a:t>The tariff regime of hydro generation envisages 20% rate of return on equity thus a project recoup its investment within 5 - 6 years. </a:t>
            </a:r>
          </a:p>
          <a:p>
            <a:pPr algn="just">
              <a:buFont typeface="Wingdings" panose="05000000000000000000" pitchFamily="2" charset="2"/>
              <a:buChar char="Ø"/>
            </a:pPr>
            <a:r>
              <a:rPr lang="en-US" altLang="en-US"/>
              <a:t>Since there is a great market to sell power, thus its make it a good opportunity for establishment of power generation projects to earn a good return.</a:t>
            </a:r>
            <a:r>
              <a:rPr lang="en-US" altLang="en-US" sz="800"/>
              <a:t> </a:t>
            </a:r>
          </a:p>
          <a:p>
            <a:pPr algn="just">
              <a:buFont typeface="Wingdings" panose="05000000000000000000" pitchFamily="2" charset="2"/>
              <a:buChar char="Ø"/>
            </a:pPr>
            <a:r>
              <a:rPr lang="en-US" altLang="en-US"/>
              <a:t> These projects are high head means the power generation is by utilizing the natural drop in elevation given by nature in our mountain ranges. There is no big dam with reservoir involved and the water is just diverted for few kilometers to a suitable location to generate electricity after which the water is discharged back into the same river.</a:t>
            </a:r>
          </a:p>
          <a:p>
            <a:pPr algn="just">
              <a:buFont typeface="Wingdings" panose="05000000000000000000" pitchFamily="2" charset="2"/>
              <a:buChar char="Ø"/>
            </a:pPr>
            <a:r>
              <a:rPr lang="en-US" altLang="en-US"/>
              <a:t>The government of KPK is committed to provide easy access to every kind of information to its people and extends full facilitation to private investors.</a:t>
            </a:r>
          </a:p>
          <a:p>
            <a:pPr algn="just">
              <a:buFont typeface="Wingdings" panose="05000000000000000000" pitchFamily="2" charset="2"/>
              <a:buChar char="Ø"/>
            </a:pPr>
            <a:r>
              <a:rPr lang="en-US" altLang="en-US"/>
              <a:t>The sale of power is guaranteed as the country has a huge electricity deficit. </a:t>
            </a:r>
          </a:p>
          <a:p>
            <a:pPr algn="just">
              <a:buFont typeface="Wingdings" panose="05000000000000000000" pitchFamily="2" charset="2"/>
              <a:buChar char="Ø"/>
            </a:pPr>
            <a:r>
              <a:rPr lang="en-US" altLang="en-US"/>
              <a:t>The KPK Govt will fully facilitate the purchase of land for the projects.</a:t>
            </a:r>
          </a:p>
        </p:txBody>
      </p:sp>
      <p:sp>
        <p:nvSpPr>
          <p:cNvPr id="51204" name="Slide Number Placeholder 3">
            <a:extLst>
              <a:ext uri="{FF2B5EF4-FFF2-40B4-BE49-F238E27FC236}">
                <a16:creationId xmlns:a16="http://schemas.microsoft.com/office/drawing/2014/main" id="{CC53F24B-33EA-4B61-87B4-AD4EBD5401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64E219-18E2-44C3-BBA6-0A4264431E8E}"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FD73BD-C7EF-46F1-BE3E-4ADF82D62C0F}"/>
              </a:ext>
            </a:extLst>
          </p:cNvPr>
          <p:cNvSpPr>
            <a:spLocks noGrp="1"/>
          </p:cNvSpPr>
          <p:nvPr>
            <p:ph type="dt" sz="half" idx="10"/>
          </p:nvPr>
        </p:nvSpPr>
        <p:spPr/>
        <p:txBody>
          <a:bodyPr/>
          <a:lstStyle>
            <a:lvl1pPr>
              <a:defRPr/>
            </a:lvl1pPr>
          </a:lstStyle>
          <a:p>
            <a:pPr>
              <a:defRPr/>
            </a:pPr>
            <a:fld id="{DA2B56E4-3B43-46C1-9C21-430C793C49D2}" type="datetime1">
              <a:rPr lang="en-US"/>
              <a:pPr>
                <a:defRPr/>
              </a:pPr>
              <a:t>10/27/2021</a:t>
            </a:fld>
            <a:endParaRPr lang="en-US" dirty="0"/>
          </a:p>
        </p:txBody>
      </p:sp>
      <p:sp>
        <p:nvSpPr>
          <p:cNvPr id="5" name="Footer Placeholder 4">
            <a:extLst>
              <a:ext uri="{FF2B5EF4-FFF2-40B4-BE49-F238E27FC236}">
                <a16:creationId xmlns:a16="http://schemas.microsoft.com/office/drawing/2014/main" id="{4C1EE7A9-5A24-4866-A46B-F8A46D5CF1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AD3F50-EC57-4BE9-B0D5-4442219BB5C0}"/>
              </a:ext>
            </a:extLst>
          </p:cNvPr>
          <p:cNvSpPr>
            <a:spLocks noGrp="1"/>
          </p:cNvSpPr>
          <p:nvPr>
            <p:ph type="sldNum" sz="quarter" idx="12"/>
          </p:nvPr>
        </p:nvSpPr>
        <p:spPr/>
        <p:txBody>
          <a:bodyPr/>
          <a:lstStyle>
            <a:lvl1pPr>
              <a:defRPr/>
            </a:lvl1pPr>
          </a:lstStyle>
          <a:p>
            <a:pPr>
              <a:defRPr/>
            </a:pPr>
            <a:fld id="{4A9D2BE4-7663-4863-80CB-4A94CD475F08}" type="slidenum">
              <a:rPr lang="en-US" altLang="en-US"/>
              <a:pPr>
                <a:defRPr/>
              </a:pPr>
              <a:t>‹#›</a:t>
            </a:fld>
            <a:endParaRPr lang="en-US" altLang="en-US"/>
          </a:p>
        </p:txBody>
      </p:sp>
    </p:spTree>
    <p:extLst>
      <p:ext uri="{BB962C8B-B14F-4D97-AF65-F5344CB8AC3E}">
        <p14:creationId xmlns:p14="http://schemas.microsoft.com/office/powerpoint/2010/main" val="11791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D1A3C-FE57-418C-859A-5BB1ED9D4DE0}"/>
              </a:ext>
            </a:extLst>
          </p:cNvPr>
          <p:cNvSpPr>
            <a:spLocks noGrp="1"/>
          </p:cNvSpPr>
          <p:nvPr>
            <p:ph type="dt" sz="half" idx="10"/>
          </p:nvPr>
        </p:nvSpPr>
        <p:spPr/>
        <p:txBody>
          <a:bodyPr/>
          <a:lstStyle>
            <a:lvl1pPr>
              <a:defRPr/>
            </a:lvl1pPr>
          </a:lstStyle>
          <a:p>
            <a:pPr>
              <a:defRPr/>
            </a:pPr>
            <a:fld id="{58C9C18F-57ED-43D1-8E47-5BE79C5944F7}" type="datetime1">
              <a:rPr lang="en-US"/>
              <a:pPr>
                <a:defRPr/>
              </a:pPr>
              <a:t>10/27/2021</a:t>
            </a:fld>
            <a:endParaRPr lang="en-US" dirty="0"/>
          </a:p>
        </p:txBody>
      </p:sp>
      <p:sp>
        <p:nvSpPr>
          <p:cNvPr id="5" name="Footer Placeholder 4">
            <a:extLst>
              <a:ext uri="{FF2B5EF4-FFF2-40B4-BE49-F238E27FC236}">
                <a16:creationId xmlns:a16="http://schemas.microsoft.com/office/drawing/2014/main" id="{B1522215-898A-40B8-97A2-0C2461EED6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35CCDD-8A8D-4644-B25C-5A8F46E96A87}"/>
              </a:ext>
            </a:extLst>
          </p:cNvPr>
          <p:cNvSpPr>
            <a:spLocks noGrp="1"/>
          </p:cNvSpPr>
          <p:nvPr>
            <p:ph type="sldNum" sz="quarter" idx="12"/>
          </p:nvPr>
        </p:nvSpPr>
        <p:spPr/>
        <p:txBody>
          <a:bodyPr/>
          <a:lstStyle>
            <a:lvl1pPr>
              <a:defRPr/>
            </a:lvl1pPr>
          </a:lstStyle>
          <a:p>
            <a:pPr>
              <a:defRPr/>
            </a:pPr>
            <a:fld id="{CA60E39F-FE60-447A-911E-7B38767FABFE}" type="slidenum">
              <a:rPr lang="en-US" altLang="en-US"/>
              <a:pPr>
                <a:defRPr/>
              </a:pPr>
              <a:t>‹#›</a:t>
            </a:fld>
            <a:endParaRPr lang="en-US" altLang="en-US"/>
          </a:p>
        </p:txBody>
      </p:sp>
    </p:spTree>
    <p:extLst>
      <p:ext uri="{BB962C8B-B14F-4D97-AF65-F5344CB8AC3E}">
        <p14:creationId xmlns:p14="http://schemas.microsoft.com/office/powerpoint/2010/main" val="134349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BDF46-809E-402B-815A-7BFE9827C983}"/>
              </a:ext>
            </a:extLst>
          </p:cNvPr>
          <p:cNvSpPr>
            <a:spLocks noGrp="1"/>
          </p:cNvSpPr>
          <p:nvPr>
            <p:ph type="dt" sz="half" idx="10"/>
          </p:nvPr>
        </p:nvSpPr>
        <p:spPr/>
        <p:txBody>
          <a:bodyPr/>
          <a:lstStyle>
            <a:lvl1pPr>
              <a:defRPr/>
            </a:lvl1pPr>
          </a:lstStyle>
          <a:p>
            <a:pPr>
              <a:defRPr/>
            </a:pPr>
            <a:fld id="{AAAD5062-EC09-4FA1-A258-51954D3E8D1E}" type="datetime1">
              <a:rPr lang="en-US"/>
              <a:pPr>
                <a:defRPr/>
              </a:pPr>
              <a:t>10/27/2021</a:t>
            </a:fld>
            <a:endParaRPr lang="en-US" dirty="0"/>
          </a:p>
        </p:txBody>
      </p:sp>
      <p:sp>
        <p:nvSpPr>
          <p:cNvPr id="5" name="Footer Placeholder 4">
            <a:extLst>
              <a:ext uri="{FF2B5EF4-FFF2-40B4-BE49-F238E27FC236}">
                <a16:creationId xmlns:a16="http://schemas.microsoft.com/office/drawing/2014/main" id="{A6CAA0C0-0022-4178-ADED-561F358825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CF5AAD-5DC2-4713-B589-CC31E960014C}"/>
              </a:ext>
            </a:extLst>
          </p:cNvPr>
          <p:cNvSpPr>
            <a:spLocks noGrp="1"/>
          </p:cNvSpPr>
          <p:nvPr>
            <p:ph type="sldNum" sz="quarter" idx="12"/>
          </p:nvPr>
        </p:nvSpPr>
        <p:spPr/>
        <p:txBody>
          <a:bodyPr/>
          <a:lstStyle>
            <a:lvl1pPr>
              <a:defRPr/>
            </a:lvl1pPr>
          </a:lstStyle>
          <a:p>
            <a:pPr>
              <a:defRPr/>
            </a:pPr>
            <a:fld id="{3169C139-0C48-4039-9052-ABDC4D860455}" type="slidenum">
              <a:rPr lang="en-US" altLang="en-US"/>
              <a:pPr>
                <a:defRPr/>
              </a:pPr>
              <a:t>‹#›</a:t>
            </a:fld>
            <a:endParaRPr lang="en-US" altLang="en-US"/>
          </a:p>
        </p:txBody>
      </p:sp>
    </p:spTree>
    <p:extLst>
      <p:ext uri="{BB962C8B-B14F-4D97-AF65-F5344CB8AC3E}">
        <p14:creationId xmlns:p14="http://schemas.microsoft.com/office/powerpoint/2010/main" val="198373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529216-2246-481A-AAD2-3F1827C687F0}"/>
              </a:ext>
            </a:extLst>
          </p:cNvPr>
          <p:cNvSpPr/>
          <p:nvPr/>
        </p:nvSpPr>
        <p:spPr>
          <a:xfrm>
            <a:off x="182563" y="182563"/>
            <a:ext cx="8778875" cy="64928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E4B1F991-0FC2-4FC6-8A8C-602FA3391FF4}"/>
              </a:ext>
            </a:extLst>
          </p:cNvPr>
          <p:cNvCxnSpPr/>
          <p:nvPr/>
        </p:nvCxnSpPr>
        <p:spPr>
          <a:xfrm>
            <a:off x="1484313" y="3733800"/>
            <a:ext cx="617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02713F30-DD79-4C6D-8941-B7B2806A17AC}"/>
              </a:ext>
            </a:extLst>
          </p:cNvPr>
          <p:cNvSpPr>
            <a:spLocks noGrp="1"/>
          </p:cNvSpPr>
          <p:nvPr>
            <p:ph type="dt" sz="half" idx="10"/>
          </p:nvPr>
        </p:nvSpPr>
        <p:spPr/>
        <p:txBody>
          <a:bodyPr/>
          <a:lstStyle>
            <a:lvl1pPr>
              <a:defRPr>
                <a:solidFill>
                  <a:schemeClr val="tx1"/>
                </a:solidFill>
              </a:defRPr>
            </a:lvl1pPr>
          </a:lstStyle>
          <a:p>
            <a:pPr>
              <a:defRPr/>
            </a:pPr>
            <a:fld id="{9B74FF08-1BA5-4539-9148-5102E29E9E6B}" type="datetimeFigureOut">
              <a:rPr lang="en-GB"/>
              <a:pPr>
                <a:defRPr/>
              </a:pPr>
              <a:t>27/10/2021</a:t>
            </a:fld>
            <a:endParaRPr lang="en-GB"/>
          </a:p>
        </p:txBody>
      </p:sp>
      <p:sp>
        <p:nvSpPr>
          <p:cNvPr id="7" name="Footer Placeholder 4">
            <a:extLst>
              <a:ext uri="{FF2B5EF4-FFF2-40B4-BE49-F238E27FC236}">
                <a16:creationId xmlns:a16="http://schemas.microsoft.com/office/drawing/2014/main" id="{32B157D0-1DE8-4951-9EA1-2E5B8D0F1D6E}"/>
              </a:ext>
            </a:extLst>
          </p:cNvPr>
          <p:cNvSpPr>
            <a:spLocks noGrp="1"/>
          </p:cNvSpPr>
          <p:nvPr>
            <p:ph type="ftr" sz="quarter" idx="11"/>
          </p:nvPr>
        </p:nvSpPr>
        <p:spPr/>
        <p:txBody>
          <a:bodyPr/>
          <a:lstStyle>
            <a:lvl1pPr>
              <a:defRPr>
                <a:solidFill>
                  <a:schemeClr val="tx1"/>
                </a:solidFill>
              </a:defRPr>
            </a:lvl1pPr>
          </a:lstStyle>
          <a:p>
            <a:pPr>
              <a:defRPr/>
            </a:pPr>
            <a:endParaRPr lang="en-GB"/>
          </a:p>
        </p:txBody>
      </p:sp>
      <p:sp>
        <p:nvSpPr>
          <p:cNvPr id="8" name="Slide Number Placeholder 5">
            <a:extLst>
              <a:ext uri="{FF2B5EF4-FFF2-40B4-BE49-F238E27FC236}">
                <a16:creationId xmlns:a16="http://schemas.microsoft.com/office/drawing/2014/main" id="{1FBAC5B3-7409-48BC-AF33-85A834995830}"/>
              </a:ext>
            </a:extLst>
          </p:cNvPr>
          <p:cNvSpPr>
            <a:spLocks noGrp="1"/>
          </p:cNvSpPr>
          <p:nvPr>
            <p:ph type="sldNum" sz="quarter" idx="12"/>
          </p:nvPr>
        </p:nvSpPr>
        <p:spPr/>
        <p:txBody>
          <a:bodyPr/>
          <a:lstStyle>
            <a:lvl1pPr>
              <a:defRPr/>
            </a:lvl1pPr>
          </a:lstStyle>
          <a:p>
            <a:pPr>
              <a:defRPr/>
            </a:pPr>
            <a:fld id="{7DEACC05-77DE-4698-B224-F3078E24F2DA}" type="slidenum">
              <a:rPr lang="en-GB" altLang="en-PK"/>
              <a:pPr>
                <a:defRPr/>
              </a:pPr>
              <a:t>‹#›</a:t>
            </a:fld>
            <a:endParaRPr lang="en-GB" altLang="en-PK"/>
          </a:p>
        </p:txBody>
      </p:sp>
    </p:spTree>
    <p:extLst>
      <p:ext uri="{BB962C8B-B14F-4D97-AF65-F5344CB8AC3E}">
        <p14:creationId xmlns:p14="http://schemas.microsoft.com/office/powerpoint/2010/main" val="16719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6464BB-0BC0-456A-B372-77C564F6E00E}"/>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5" name="Footer Placeholder 4">
            <a:extLst>
              <a:ext uri="{FF2B5EF4-FFF2-40B4-BE49-F238E27FC236}">
                <a16:creationId xmlns:a16="http://schemas.microsoft.com/office/drawing/2014/main" id="{7322F74E-9D14-40AA-AD59-DE165746A66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0B2637B-0AAA-4FC7-88F8-DC4260B0655C}"/>
              </a:ext>
            </a:extLst>
          </p:cNvPr>
          <p:cNvSpPr>
            <a:spLocks noGrp="1"/>
          </p:cNvSpPr>
          <p:nvPr>
            <p:ph type="sldNum" sz="quarter" idx="12"/>
          </p:nvPr>
        </p:nvSpPr>
        <p:spPr/>
        <p:txBody>
          <a:bodyPr/>
          <a:lstStyle>
            <a:lvl1pPr>
              <a:defRPr/>
            </a:lvl1pPr>
          </a:lstStyle>
          <a:p>
            <a:pPr>
              <a:defRPr/>
            </a:pPr>
            <a:fld id="{C599376B-3491-4B23-8AAD-EF205DE73119}" type="slidenum">
              <a:rPr lang="en-GB" altLang="en-PK"/>
              <a:pPr>
                <a:defRPr/>
              </a:pPr>
              <a:t>‹#›</a:t>
            </a:fld>
            <a:endParaRPr lang="en-GB" altLang="en-PK"/>
          </a:p>
        </p:txBody>
      </p:sp>
    </p:spTree>
    <p:extLst>
      <p:ext uri="{BB962C8B-B14F-4D97-AF65-F5344CB8AC3E}">
        <p14:creationId xmlns:p14="http://schemas.microsoft.com/office/powerpoint/2010/main" val="1380901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D2CBBE9-055B-4B0D-9D2B-867F7BEF3BF7}"/>
              </a:ext>
            </a:extLst>
          </p:cNvPr>
          <p:cNvCxnSpPr/>
          <p:nvPr/>
        </p:nvCxnSpPr>
        <p:spPr>
          <a:xfrm>
            <a:off x="1485900" y="4021138"/>
            <a:ext cx="617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8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F5A360F-07E5-426F-A8B1-CFDE91591EA0}"/>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6" name="Footer Placeholder 4">
            <a:extLst>
              <a:ext uri="{FF2B5EF4-FFF2-40B4-BE49-F238E27FC236}">
                <a16:creationId xmlns:a16="http://schemas.microsoft.com/office/drawing/2014/main" id="{9A2E7ECA-CE37-4D89-B9AB-3B5E636B3D9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AD77C26-74C8-48AA-B100-1D7403E8BE34}"/>
              </a:ext>
            </a:extLst>
          </p:cNvPr>
          <p:cNvSpPr>
            <a:spLocks noGrp="1"/>
          </p:cNvSpPr>
          <p:nvPr>
            <p:ph type="sldNum" sz="quarter" idx="12"/>
          </p:nvPr>
        </p:nvSpPr>
        <p:spPr/>
        <p:txBody>
          <a:bodyPr/>
          <a:lstStyle>
            <a:lvl1pPr>
              <a:defRPr/>
            </a:lvl1pPr>
          </a:lstStyle>
          <a:p>
            <a:pPr>
              <a:defRPr/>
            </a:pPr>
            <a:fld id="{5FC55185-EDDA-43DA-8EDC-DF2DE8791183}" type="slidenum">
              <a:rPr lang="en-GB" altLang="en-PK"/>
              <a:pPr>
                <a:defRPr/>
              </a:pPr>
              <a:t>‹#›</a:t>
            </a:fld>
            <a:endParaRPr lang="en-GB" altLang="en-PK"/>
          </a:p>
        </p:txBody>
      </p:sp>
    </p:spTree>
    <p:extLst>
      <p:ext uri="{BB962C8B-B14F-4D97-AF65-F5344CB8AC3E}">
        <p14:creationId xmlns:p14="http://schemas.microsoft.com/office/powerpoint/2010/main" val="654204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5B784FB-65E7-471E-80BA-8645DFA9B366}"/>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6" name="Footer Placeholder 4">
            <a:extLst>
              <a:ext uri="{FF2B5EF4-FFF2-40B4-BE49-F238E27FC236}">
                <a16:creationId xmlns:a16="http://schemas.microsoft.com/office/drawing/2014/main" id="{A5C44F35-BBAE-4158-83DE-DD8BB56CA62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9FED366-79FC-455D-90D2-30952D1624BD}"/>
              </a:ext>
            </a:extLst>
          </p:cNvPr>
          <p:cNvSpPr>
            <a:spLocks noGrp="1"/>
          </p:cNvSpPr>
          <p:nvPr>
            <p:ph type="sldNum" sz="quarter" idx="12"/>
          </p:nvPr>
        </p:nvSpPr>
        <p:spPr/>
        <p:txBody>
          <a:bodyPr/>
          <a:lstStyle>
            <a:lvl1pPr>
              <a:defRPr/>
            </a:lvl1pPr>
          </a:lstStyle>
          <a:p>
            <a:pPr>
              <a:defRPr/>
            </a:pPr>
            <a:fld id="{86F923B7-600A-4270-B0A4-435A42BE4470}" type="slidenum">
              <a:rPr lang="en-GB" altLang="en-PK"/>
              <a:pPr>
                <a:defRPr/>
              </a:pPr>
              <a:t>‹#›</a:t>
            </a:fld>
            <a:endParaRPr lang="en-GB" altLang="en-PK"/>
          </a:p>
        </p:txBody>
      </p:sp>
    </p:spTree>
    <p:extLst>
      <p:ext uri="{BB962C8B-B14F-4D97-AF65-F5344CB8AC3E}">
        <p14:creationId xmlns:p14="http://schemas.microsoft.com/office/powerpoint/2010/main" val="1098748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652CBE5F-1C35-417C-BACA-6410F2ECDCDB}"/>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8" name="Footer Placeholder 4">
            <a:extLst>
              <a:ext uri="{FF2B5EF4-FFF2-40B4-BE49-F238E27FC236}">
                <a16:creationId xmlns:a16="http://schemas.microsoft.com/office/drawing/2014/main" id="{E6C240F2-012D-4BEB-93DB-BE1141174760}"/>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0D72DCC-A2F7-4C93-98E2-CF635BD9A2DB}"/>
              </a:ext>
            </a:extLst>
          </p:cNvPr>
          <p:cNvSpPr>
            <a:spLocks noGrp="1"/>
          </p:cNvSpPr>
          <p:nvPr>
            <p:ph type="sldNum" sz="quarter" idx="12"/>
          </p:nvPr>
        </p:nvSpPr>
        <p:spPr/>
        <p:txBody>
          <a:bodyPr/>
          <a:lstStyle>
            <a:lvl1pPr>
              <a:defRPr/>
            </a:lvl1pPr>
          </a:lstStyle>
          <a:p>
            <a:pPr>
              <a:defRPr/>
            </a:pPr>
            <a:fld id="{C2DC3F62-D8AF-4C9C-B04E-FE5D53D09EE5}" type="slidenum">
              <a:rPr lang="en-GB" altLang="en-PK"/>
              <a:pPr>
                <a:defRPr/>
              </a:pPr>
              <a:t>‹#›</a:t>
            </a:fld>
            <a:endParaRPr lang="en-GB" altLang="en-PK"/>
          </a:p>
        </p:txBody>
      </p:sp>
    </p:spTree>
    <p:extLst>
      <p:ext uri="{BB962C8B-B14F-4D97-AF65-F5344CB8AC3E}">
        <p14:creationId xmlns:p14="http://schemas.microsoft.com/office/powerpoint/2010/main" val="1219487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AA701AB0-6025-4789-B277-AEECE30861B8}"/>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4" name="Footer Placeholder 4">
            <a:extLst>
              <a:ext uri="{FF2B5EF4-FFF2-40B4-BE49-F238E27FC236}">
                <a16:creationId xmlns:a16="http://schemas.microsoft.com/office/drawing/2014/main" id="{6DCA6293-B35A-4185-B068-AB426155DFA0}"/>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55844C27-A802-420F-80D6-81366CAAA625}"/>
              </a:ext>
            </a:extLst>
          </p:cNvPr>
          <p:cNvSpPr>
            <a:spLocks noGrp="1"/>
          </p:cNvSpPr>
          <p:nvPr>
            <p:ph type="sldNum" sz="quarter" idx="12"/>
          </p:nvPr>
        </p:nvSpPr>
        <p:spPr/>
        <p:txBody>
          <a:bodyPr/>
          <a:lstStyle>
            <a:lvl1pPr>
              <a:defRPr/>
            </a:lvl1pPr>
          </a:lstStyle>
          <a:p>
            <a:pPr>
              <a:defRPr/>
            </a:pPr>
            <a:fld id="{5D6BD8DC-5875-419A-B3E0-6AA4CD480538}" type="slidenum">
              <a:rPr lang="en-GB" altLang="en-PK"/>
              <a:pPr>
                <a:defRPr/>
              </a:pPr>
              <a:t>‹#›</a:t>
            </a:fld>
            <a:endParaRPr lang="en-GB" altLang="en-PK"/>
          </a:p>
        </p:txBody>
      </p:sp>
    </p:spTree>
    <p:extLst>
      <p:ext uri="{BB962C8B-B14F-4D97-AF65-F5344CB8AC3E}">
        <p14:creationId xmlns:p14="http://schemas.microsoft.com/office/powerpoint/2010/main" val="2000152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E8D6662-D02B-4B09-9419-1E826611EEAA}"/>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3" name="Footer Placeholder 4">
            <a:extLst>
              <a:ext uri="{FF2B5EF4-FFF2-40B4-BE49-F238E27FC236}">
                <a16:creationId xmlns:a16="http://schemas.microsoft.com/office/drawing/2014/main" id="{54A5E9F8-2A54-4183-9B74-E7CC37FB626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DC1936C3-5CB2-4CE3-84F7-77CBB5C6E6FB}"/>
              </a:ext>
            </a:extLst>
          </p:cNvPr>
          <p:cNvSpPr>
            <a:spLocks noGrp="1"/>
          </p:cNvSpPr>
          <p:nvPr>
            <p:ph type="sldNum" sz="quarter" idx="12"/>
          </p:nvPr>
        </p:nvSpPr>
        <p:spPr/>
        <p:txBody>
          <a:bodyPr/>
          <a:lstStyle>
            <a:lvl1pPr>
              <a:defRPr/>
            </a:lvl1pPr>
          </a:lstStyle>
          <a:p>
            <a:pPr>
              <a:defRPr/>
            </a:pPr>
            <a:fld id="{4108F853-F6E6-4180-A667-5259113F67EB}" type="slidenum">
              <a:rPr lang="en-GB" altLang="en-PK"/>
              <a:pPr>
                <a:defRPr/>
              </a:pPr>
              <a:t>‹#›</a:t>
            </a:fld>
            <a:endParaRPr lang="en-GB" altLang="en-PK"/>
          </a:p>
        </p:txBody>
      </p:sp>
    </p:spTree>
    <p:extLst>
      <p:ext uri="{BB962C8B-B14F-4D97-AF65-F5344CB8AC3E}">
        <p14:creationId xmlns:p14="http://schemas.microsoft.com/office/powerpoint/2010/main" val="3968251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29D0DECF-D852-4E88-917B-53EC2B0CAAB3}"/>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6" name="Footer Placeholder 4">
            <a:extLst>
              <a:ext uri="{FF2B5EF4-FFF2-40B4-BE49-F238E27FC236}">
                <a16:creationId xmlns:a16="http://schemas.microsoft.com/office/drawing/2014/main" id="{FCD64F2A-A483-4D6E-B108-A85A8D8A5AB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2DFFA0F-F8F7-4351-B3D9-B3A1B6953DA0}"/>
              </a:ext>
            </a:extLst>
          </p:cNvPr>
          <p:cNvSpPr>
            <a:spLocks noGrp="1"/>
          </p:cNvSpPr>
          <p:nvPr>
            <p:ph type="sldNum" sz="quarter" idx="12"/>
          </p:nvPr>
        </p:nvSpPr>
        <p:spPr/>
        <p:txBody>
          <a:bodyPr/>
          <a:lstStyle>
            <a:lvl1pPr>
              <a:defRPr/>
            </a:lvl1pPr>
          </a:lstStyle>
          <a:p>
            <a:pPr>
              <a:defRPr/>
            </a:pPr>
            <a:fld id="{A1CA7FC1-2A92-47E2-B10B-208C4405EABB}" type="slidenum">
              <a:rPr lang="en-GB" altLang="en-PK"/>
              <a:pPr>
                <a:defRPr/>
              </a:pPr>
              <a:t>‹#›</a:t>
            </a:fld>
            <a:endParaRPr lang="en-GB" altLang="en-PK"/>
          </a:p>
        </p:txBody>
      </p:sp>
    </p:spTree>
    <p:extLst>
      <p:ext uri="{BB962C8B-B14F-4D97-AF65-F5344CB8AC3E}">
        <p14:creationId xmlns:p14="http://schemas.microsoft.com/office/powerpoint/2010/main" val="189812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DAD1BA6-3A87-4F91-A721-B198CE5E1915}"/>
              </a:ext>
            </a:extLst>
          </p:cNvPr>
          <p:cNvSpPr>
            <a:spLocks noGrp="1"/>
          </p:cNvSpPr>
          <p:nvPr>
            <p:ph type="dt" sz="half" idx="10"/>
          </p:nvPr>
        </p:nvSpPr>
        <p:spPr/>
        <p:txBody>
          <a:bodyPr/>
          <a:lstStyle>
            <a:lvl1pPr>
              <a:defRPr/>
            </a:lvl1pPr>
          </a:lstStyle>
          <a:p>
            <a:pPr>
              <a:defRPr/>
            </a:pPr>
            <a:fld id="{66398BB0-A2DE-4810-9193-0F64ADE6DBCB}" type="datetime1">
              <a:rPr lang="en-US"/>
              <a:pPr>
                <a:defRPr/>
              </a:pPr>
              <a:t>10/27/2021</a:t>
            </a:fld>
            <a:endParaRPr lang="en-US" dirty="0"/>
          </a:p>
        </p:txBody>
      </p:sp>
      <p:sp>
        <p:nvSpPr>
          <p:cNvPr id="5" name="Footer Placeholder 4">
            <a:extLst>
              <a:ext uri="{FF2B5EF4-FFF2-40B4-BE49-F238E27FC236}">
                <a16:creationId xmlns:a16="http://schemas.microsoft.com/office/drawing/2014/main" id="{2CCA93F6-74B0-4473-966D-D89F46B347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ECAFC7-D584-4657-B7EE-1A7377931DB1}"/>
              </a:ext>
            </a:extLst>
          </p:cNvPr>
          <p:cNvSpPr>
            <a:spLocks noGrp="1"/>
          </p:cNvSpPr>
          <p:nvPr>
            <p:ph type="sldNum" sz="quarter" idx="12"/>
          </p:nvPr>
        </p:nvSpPr>
        <p:spPr/>
        <p:txBody>
          <a:bodyPr/>
          <a:lstStyle>
            <a:lvl1pPr>
              <a:defRPr/>
            </a:lvl1pPr>
          </a:lstStyle>
          <a:p>
            <a:pPr>
              <a:defRPr/>
            </a:pPr>
            <a:fld id="{4AEBFDA4-44B6-4F0B-AD5A-908009603895}" type="slidenum">
              <a:rPr lang="en-US" altLang="en-US"/>
              <a:pPr>
                <a:defRPr/>
              </a:pPr>
              <a:t>‹#›</a:t>
            </a:fld>
            <a:endParaRPr lang="en-US" altLang="en-US"/>
          </a:p>
        </p:txBody>
      </p:sp>
    </p:spTree>
    <p:extLst>
      <p:ext uri="{BB962C8B-B14F-4D97-AF65-F5344CB8AC3E}">
        <p14:creationId xmlns:p14="http://schemas.microsoft.com/office/powerpoint/2010/main" val="757255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D004297E-FB20-4CB8-95AD-39505595A7DD}"/>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6" name="Footer Placeholder 4">
            <a:extLst>
              <a:ext uri="{FF2B5EF4-FFF2-40B4-BE49-F238E27FC236}">
                <a16:creationId xmlns:a16="http://schemas.microsoft.com/office/drawing/2014/main" id="{5E7923D4-682C-4DBF-936A-AC305431772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CC70626-450B-47BC-A46E-CC922BCF0BF4}"/>
              </a:ext>
            </a:extLst>
          </p:cNvPr>
          <p:cNvSpPr>
            <a:spLocks noGrp="1"/>
          </p:cNvSpPr>
          <p:nvPr>
            <p:ph type="sldNum" sz="quarter" idx="12"/>
          </p:nvPr>
        </p:nvSpPr>
        <p:spPr/>
        <p:txBody>
          <a:bodyPr/>
          <a:lstStyle>
            <a:lvl1pPr>
              <a:defRPr/>
            </a:lvl1pPr>
          </a:lstStyle>
          <a:p>
            <a:pPr>
              <a:defRPr/>
            </a:pPr>
            <a:fld id="{A9725171-FFBB-4870-B0FF-CF0C0A472381}" type="slidenum">
              <a:rPr lang="en-GB" altLang="en-PK"/>
              <a:pPr>
                <a:defRPr/>
              </a:pPr>
              <a:t>‹#›</a:t>
            </a:fld>
            <a:endParaRPr lang="en-GB" altLang="en-PK"/>
          </a:p>
        </p:txBody>
      </p:sp>
    </p:spTree>
    <p:extLst>
      <p:ext uri="{BB962C8B-B14F-4D97-AF65-F5344CB8AC3E}">
        <p14:creationId xmlns:p14="http://schemas.microsoft.com/office/powerpoint/2010/main" val="1079449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5BDCA3-7371-4213-B7CF-3DCF97F9786D}"/>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5" name="Footer Placeholder 4">
            <a:extLst>
              <a:ext uri="{FF2B5EF4-FFF2-40B4-BE49-F238E27FC236}">
                <a16:creationId xmlns:a16="http://schemas.microsoft.com/office/drawing/2014/main" id="{C0EC85B8-98C3-49F4-B5C8-AD7A89F8ABD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6BADE4A-15BF-401B-8D41-32D994E3F4AF}"/>
              </a:ext>
            </a:extLst>
          </p:cNvPr>
          <p:cNvSpPr>
            <a:spLocks noGrp="1"/>
          </p:cNvSpPr>
          <p:nvPr>
            <p:ph type="sldNum" sz="quarter" idx="12"/>
          </p:nvPr>
        </p:nvSpPr>
        <p:spPr/>
        <p:txBody>
          <a:bodyPr/>
          <a:lstStyle>
            <a:lvl1pPr>
              <a:defRPr/>
            </a:lvl1pPr>
          </a:lstStyle>
          <a:p>
            <a:pPr>
              <a:defRPr/>
            </a:pPr>
            <a:fld id="{522B7CB9-9325-451B-AB3A-D94FABF942AC}" type="slidenum">
              <a:rPr lang="en-GB" altLang="en-PK"/>
              <a:pPr>
                <a:defRPr/>
              </a:pPr>
              <a:t>‹#›</a:t>
            </a:fld>
            <a:endParaRPr lang="en-GB" altLang="en-PK"/>
          </a:p>
        </p:txBody>
      </p:sp>
    </p:spTree>
    <p:extLst>
      <p:ext uri="{BB962C8B-B14F-4D97-AF65-F5344CB8AC3E}">
        <p14:creationId xmlns:p14="http://schemas.microsoft.com/office/powerpoint/2010/main" val="404853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BB6499C-3853-4053-87B8-44C9CCDC2551}"/>
              </a:ext>
            </a:extLst>
          </p:cNvPr>
          <p:cNvSpPr>
            <a:spLocks noGrp="1"/>
          </p:cNvSpPr>
          <p:nvPr>
            <p:ph type="dt" sz="half" idx="10"/>
          </p:nvPr>
        </p:nvSpPr>
        <p:spPr/>
        <p:txBody>
          <a:bodyPr/>
          <a:lstStyle>
            <a:lvl1pPr>
              <a:defRPr/>
            </a:lvl1pPr>
          </a:lstStyle>
          <a:p>
            <a:pPr>
              <a:defRPr/>
            </a:pPr>
            <a:fld id="{9B74FF08-1BA5-4539-9148-5102E29E9E6B}" type="datetimeFigureOut">
              <a:rPr lang="en-GB"/>
              <a:pPr>
                <a:defRPr/>
              </a:pPr>
              <a:t>27/10/2021</a:t>
            </a:fld>
            <a:endParaRPr lang="en-GB"/>
          </a:p>
        </p:txBody>
      </p:sp>
      <p:sp>
        <p:nvSpPr>
          <p:cNvPr id="5" name="Footer Placeholder 4">
            <a:extLst>
              <a:ext uri="{FF2B5EF4-FFF2-40B4-BE49-F238E27FC236}">
                <a16:creationId xmlns:a16="http://schemas.microsoft.com/office/drawing/2014/main" id="{1D9814CA-363F-4BD2-A14A-6494B6B35C5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52F4FB6-B308-4E25-82DE-9F704588534E}"/>
              </a:ext>
            </a:extLst>
          </p:cNvPr>
          <p:cNvSpPr>
            <a:spLocks noGrp="1"/>
          </p:cNvSpPr>
          <p:nvPr>
            <p:ph type="sldNum" sz="quarter" idx="12"/>
          </p:nvPr>
        </p:nvSpPr>
        <p:spPr/>
        <p:txBody>
          <a:bodyPr/>
          <a:lstStyle>
            <a:lvl1pPr>
              <a:defRPr/>
            </a:lvl1pPr>
          </a:lstStyle>
          <a:p>
            <a:pPr>
              <a:defRPr/>
            </a:pPr>
            <a:fld id="{63E18A27-8A8B-465B-940D-6E1A77B134DF}" type="slidenum">
              <a:rPr lang="en-GB" altLang="en-PK"/>
              <a:pPr>
                <a:defRPr/>
              </a:pPr>
              <a:t>‹#›</a:t>
            </a:fld>
            <a:endParaRPr lang="en-GB" altLang="en-PK"/>
          </a:p>
        </p:txBody>
      </p:sp>
    </p:spTree>
    <p:extLst>
      <p:ext uri="{BB962C8B-B14F-4D97-AF65-F5344CB8AC3E}">
        <p14:creationId xmlns:p14="http://schemas.microsoft.com/office/powerpoint/2010/main" val="144074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58FE0AA-459B-4506-B05C-0E24D98BA9D7}"/>
              </a:ext>
            </a:extLst>
          </p:cNvPr>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Oval 4">
            <a:extLst>
              <a:ext uri="{FF2B5EF4-FFF2-40B4-BE49-F238E27FC236}">
                <a16:creationId xmlns:a16="http://schemas.microsoft.com/office/drawing/2014/main" id="{19E853FC-64B8-40B9-9EFB-1EAAB9F2DA1A}"/>
              </a:ext>
            </a:extLst>
          </p:cNvPr>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Oval 5">
            <a:extLst>
              <a:ext uri="{FF2B5EF4-FFF2-40B4-BE49-F238E27FC236}">
                <a16:creationId xmlns:a16="http://schemas.microsoft.com/office/drawing/2014/main" id="{D0F9D8D9-B74F-4B58-B969-53709070EE31}"/>
              </a:ext>
            </a:extLst>
          </p:cNvPr>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E33F3835-F551-4D99-A3C2-DB578C863F4B}"/>
              </a:ext>
            </a:extLst>
          </p:cNvPr>
          <p:cNvSpPr>
            <a:spLocks noGrp="1"/>
          </p:cNvSpPr>
          <p:nvPr>
            <p:ph type="dt" sz="half" idx="10"/>
          </p:nvPr>
        </p:nvSpPr>
        <p:spPr/>
        <p:txBody>
          <a:bodyPr/>
          <a:lstStyle>
            <a:lvl1pPr>
              <a:defRPr/>
            </a:lvl1pPr>
          </a:lstStyle>
          <a:p>
            <a:pPr>
              <a:defRPr/>
            </a:pPr>
            <a:fld id="{4D432801-0BDF-4342-B786-56A7BD7C4FE0}" type="datetime1">
              <a:rPr lang="en-US"/>
              <a:pPr>
                <a:defRPr/>
              </a:pPr>
              <a:t>10/27/2021</a:t>
            </a:fld>
            <a:endParaRPr lang="en-US" dirty="0"/>
          </a:p>
        </p:txBody>
      </p:sp>
      <p:sp>
        <p:nvSpPr>
          <p:cNvPr id="8" name="Footer Placeholder 4">
            <a:extLst>
              <a:ext uri="{FF2B5EF4-FFF2-40B4-BE49-F238E27FC236}">
                <a16:creationId xmlns:a16="http://schemas.microsoft.com/office/drawing/2014/main" id="{2A4C1414-CABB-47A3-81BA-1A54E05B16E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B8152BF-E7CD-4034-B23B-E7BE44669F95}"/>
              </a:ext>
            </a:extLst>
          </p:cNvPr>
          <p:cNvSpPr>
            <a:spLocks noGrp="1"/>
          </p:cNvSpPr>
          <p:nvPr>
            <p:ph type="sldNum" sz="quarter" idx="12"/>
          </p:nvPr>
        </p:nvSpPr>
        <p:spPr/>
        <p:txBody>
          <a:bodyPr/>
          <a:lstStyle>
            <a:lvl1pPr>
              <a:defRPr/>
            </a:lvl1pPr>
          </a:lstStyle>
          <a:p>
            <a:pPr>
              <a:defRPr/>
            </a:pPr>
            <a:fld id="{7F1C9A03-FA28-4FF8-91CB-B07F313F7D04}" type="slidenum">
              <a:rPr lang="en-US" altLang="en-US"/>
              <a:pPr>
                <a:defRPr/>
              </a:pPr>
              <a:t>‹#›</a:t>
            </a:fld>
            <a:endParaRPr lang="en-US" altLang="en-US"/>
          </a:p>
        </p:txBody>
      </p:sp>
    </p:spTree>
    <p:extLst>
      <p:ext uri="{BB962C8B-B14F-4D97-AF65-F5344CB8AC3E}">
        <p14:creationId xmlns:p14="http://schemas.microsoft.com/office/powerpoint/2010/main" val="188333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34C241C-4B10-4C64-8C45-B0A2500896B1}"/>
              </a:ext>
            </a:extLst>
          </p:cNvPr>
          <p:cNvSpPr>
            <a:spLocks noGrp="1"/>
          </p:cNvSpPr>
          <p:nvPr>
            <p:ph type="dt" sz="half" idx="14"/>
          </p:nvPr>
        </p:nvSpPr>
        <p:spPr/>
        <p:txBody>
          <a:bodyPr/>
          <a:lstStyle>
            <a:lvl1pPr>
              <a:defRPr/>
            </a:lvl1pPr>
          </a:lstStyle>
          <a:p>
            <a:pPr>
              <a:defRPr/>
            </a:pPr>
            <a:fld id="{18C70ECE-B5FB-4EF8-ACC4-D1BD4642703E}" type="datetime1">
              <a:rPr lang="en-US"/>
              <a:pPr>
                <a:defRPr/>
              </a:pPr>
              <a:t>10/27/2021</a:t>
            </a:fld>
            <a:endParaRPr lang="en-US" dirty="0"/>
          </a:p>
        </p:txBody>
      </p:sp>
      <p:sp>
        <p:nvSpPr>
          <p:cNvPr id="6" name="Footer Placeholder 4">
            <a:extLst>
              <a:ext uri="{FF2B5EF4-FFF2-40B4-BE49-F238E27FC236}">
                <a16:creationId xmlns:a16="http://schemas.microsoft.com/office/drawing/2014/main" id="{DDFB3047-1B4D-4C37-B553-2FB49D686839}"/>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70D412-2172-4A0B-AC07-AEC8D88CE215}"/>
              </a:ext>
            </a:extLst>
          </p:cNvPr>
          <p:cNvSpPr>
            <a:spLocks noGrp="1"/>
          </p:cNvSpPr>
          <p:nvPr>
            <p:ph type="sldNum" sz="quarter" idx="16"/>
          </p:nvPr>
        </p:nvSpPr>
        <p:spPr/>
        <p:txBody>
          <a:bodyPr/>
          <a:lstStyle>
            <a:lvl1pPr>
              <a:defRPr/>
            </a:lvl1pPr>
          </a:lstStyle>
          <a:p>
            <a:pPr>
              <a:defRPr/>
            </a:pPr>
            <a:fld id="{5180D6E7-3E75-4843-A100-DBD1500C3FDC}" type="slidenum">
              <a:rPr lang="en-US" altLang="en-US"/>
              <a:pPr>
                <a:defRPr/>
              </a:pPr>
              <a:t>‹#›</a:t>
            </a:fld>
            <a:endParaRPr lang="en-US" altLang="en-US"/>
          </a:p>
        </p:txBody>
      </p:sp>
    </p:spTree>
    <p:extLst>
      <p:ext uri="{BB962C8B-B14F-4D97-AF65-F5344CB8AC3E}">
        <p14:creationId xmlns:p14="http://schemas.microsoft.com/office/powerpoint/2010/main" val="388234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D20DEE2-B5E3-4B2A-8984-CE51BB30BAFC}"/>
              </a:ext>
            </a:extLst>
          </p:cNvPr>
          <p:cNvSpPr>
            <a:spLocks noGrp="1"/>
          </p:cNvSpPr>
          <p:nvPr>
            <p:ph type="dt" sz="half" idx="15"/>
          </p:nvPr>
        </p:nvSpPr>
        <p:spPr/>
        <p:txBody>
          <a:bodyPr/>
          <a:lstStyle>
            <a:lvl1pPr>
              <a:defRPr/>
            </a:lvl1pPr>
          </a:lstStyle>
          <a:p>
            <a:pPr>
              <a:defRPr/>
            </a:pPr>
            <a:fld id="{378BE537-56B3-4B11-819A-1B1413F1C3B8}" type="datetime1">
              <a:rPr lang="en-US"/>
              <a:pPr>
                <a:defRPr/>
              </a:pPr>
              <a:t>10/27/2021</a:t>
            </a:fld>
            <a:endParaRPr lang="en-US" dirty="0"/>
          </a:p>
        </p:txBody>
      </p:sp>
      <p:sp>
        <p:nvSpPr>
          <p:cNvPr id="8" name="Footer Placeholder 4">
            <a:extLst>
              <a:ext uri="{FF2B5EF4-FFF2-40B4-BE49-F238E27FC236}">
                <a16:creationId xmlns:a16="http://schemas.microsoft.com/office/drawing/2014/main" id="{69314725-96B5-43B3-9779-5EDA6FDF0BFB}"/>
              </a:ext>
            </a:extLst>
          </p:cNvPr>
          <p:cNvSpPr>
            <a:spLocks noGrp="1"/>
          </p:cNvSpPr>
          <p:nvPr>
            <p:ph type="ftr" sz="quarter" idx="16"/>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AA736EA-634B-42D8-A184-DCA38BA71461}"/>
              </a:ext>
            </a:extLst>
          </p:cNvPr>
          <p:cNvSpPr>
            <a:spLocks noGrp="1"/>
          </p:cNvSpPr>
          <p:nvPr>
            <p:ph type="sldNum" sz="quarter" idx="17"/>
          </p:nvPr>
        </p:nvSpPr>
        <p:spPr/>
        <p:txBody>
          <a:bodyPr/>
          <a:lstStyle>
            <a:lvl1pPr>
              <a:defRPr/>
            </a:lvl1pPr>
          </a:lstStyle>
          <a:p>
            <a:pPr>
              <a:defRPr/>
            </a:pPr>
            <a:fld id="{88550A97-EE9A-44E1-A2F8-28AC17FE232B}" type="slidenum">
              <a:rPr lang="en-US" altLang="en-US"/>
              <a:pPr>
                <a:defRPr/>
              </a:pPr>
              <a:t>‹#›</a:t>
            </a:fld>
            <a:endParaRPr lang="en-US" altLang="en-US"/>
          </a:p>
        </p:txBody>
      </p:sp>
    </p:spTree>
    <p:extLst>
      <p:ext uri="{BB962C8B-B14F-4D97-AF65-F5344CB8AC3E}">
        <p14:creationId xmlns:p14="http://schemas.microsoft.com/office/powerpoint/2010/main" val="85434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E35CFB0-433B-417D-8ECF-DD7F5DE6E7D8}"/>
              </a:ext>
            </a:extLst>
          </p:cNvPr>
          <p:cNvSpPr>
            <a:spLocks noGrp="1"/>
          </p:cNvSpPr>
          <p:nvPr>
            <p:ph type="dt" sz="half" idx="10"/>
          </p:nvPr>
        </p:nvSpPr>
        <p:spPr/>
        <p:txBody>
          <a:bodyPr/>
          <a:lstStyle>
            <a:lvl1pPr>
              <a:defRPr/>
            </a:lvl1pPr>
          </a:lstStyle>
          <a:p>
            <a:pPr>
              <a:defRPr/>
            </a:pPr>
            <a:fld id="{49C72D8B-DAB0-4C81-8000-244F9FC98D6B}" type="datetime1">
              <a:rPr lang="en-US"/>
              <a:pPr>
                <a:defRPr/>
              </a:pPr>
              <a:t>10/27/2021</a:t>
            </a:fld>
            <a:endParaRPr lang="en-US" dirty="0"/>
          </a:p>
        </p:txBody>
      </p:sp>
      <p:sp>
        <p:nvSpPr>
          <p:cNvPr id="4" name="Footer Placeholder 4">
            <a:extLst>
              <a:ext uri="{FF2B5EF4-FFF2-40B4-BE49-F238E27FC236}">
                <a16:creationId xmlns:a16="http://schemas.microsoft.com/office/drawing/2014/main" id="{AE64917A-EE56-45F0-B33D-99E3CC31A69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F655553-ED9E-445E-B274-C2FD415C8085}"/>
              </a:ext>
            </a:extLst>
          </p:cNvPr>
          <p:cNvSpPr>
            <a:spLocks noGrp="1"/>
          </p:cNvSpPr>
          <p:nvPr>
            <p:ph type="sldNum" sz="quarter" idx="12"/>
          </p:nvPr>
        </p:nvSpPr>
        <p:spPr/>
        <p:txBody>
          <a:bodyPr/>
          <a:lstStyle>
            <a:lvl1pPr>
              <a:defRPr/>
            </a:lvl1pPr>
          </a:lstStyle>
          <a:p>
            <a:pPr>
              <a:defRPr/>
            </a:pPr>
            <a:fld id="{82D711A2-547D-4DB5-9646-6FEE496358FE}" type="slidenum">
              <a:rPr lang="en-US" altLang="en-US"/>
              <a:pPr>
                <a:defRPr/>
              </a:pPr>
              <a:t>‹#›</a:t>
            </a:fld>
            <a:endParaRPr lang="en-US" altLang="en-US"/>
          </a:p>
        </p:txBody>
      </p:sp>
    </p:spTree>
    <p:extLst>
      <p:ext uri="{BB962C8B-B14F-4D97-AF65-F5344CB8AC3E}">
        <p14:creationId xmlns:p14="http://schemas.microsoft.com/office/powerpoint/2010/main" val="2219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27DA39A-DA27-41E7-930B-7AC87F7BB0CB}"/>
              </a:ext>
            </a:extLst>
          </p:cNvPr>
          <p:cNvSpPr>
            <a:spLocks noGrp="1"/>
          </p:cNvSpPr>
          <p:nvPr>
            <p:ph type="dt" sz="half" idx="10"/>
          </p:nvPr>
        </p:nvSpPr>
        <p:spPr/>
        <p:txBody>
          <a:bodyPr/>
          <a:lstStyle>
            <a:lvl1pPr>
              <a:defRPr/>
            </a:lvl1pPr>
          </a:lstStyle>
          <a:p>
            <a:pPr>
              <a:defRPr/>
            </a:pPr>
            <a:fld id="{326BDBD0-4B90-4656-BCF7-EE3795B978EB}" type="datetime1">
              <a:rPr lang="en-US"/>
              <a:pPr>
                <a:defRPr/>
              </a:pPr>
              <a:t>10/27/2021</a:t>
            </a:fld>
            <a:endParaRPr lang="en-US" dirty="0"/>
          </a:p>
        </p:txBody>
      </p:sp>
      <p:sp>
        <p:nvSpPr>
          <p:cNvPr id="3" name="Footer Placeholder 4">
            <a:extLst>
              <a:ext uri="{FF2B5EF4-FFF2-40B4-BE49-F238E27FC236}">
                <a16:creationId xmlns:a16="http://schemas.microsoft.com/office/drawing/2014/main" id="{31028E3B-81FC-4F1F-B24E-04D2E98EDB3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FE9AB4C-B499-4110-9367-AE2E93C7AA59}"/>
              </a:ext>
            </a:extLst>
          </p:cNvPr>
          <p:cNvSpPr>
            <a:spLocks noGrp="1"/>
          </p:cNvSpPr>
          <p:nvPr>
            <p:ph type="sldNum" sz="quarter" idx="12"/>
          </p:nvPr>
        </p:nvSpPr>
        <p:spPr/>
        <p:txBody>
          <a:bodyPr/>
          <a:lstStyle>
            <a:lvl1pPr>
              <a:defRPr/>
            </a:lvl1pPr>
          </a:lstStyle>
          <a:p>
            <a:pPr>
              <a:defRPr/>
            </a:pPr>
            <a:fld id="{1C6373F7-D27A-4050-A0F4-810573BA82CF}" type="slidenum">
              <a:rPr lang="en-US" altLang="en-US"/>
              <a:pPr>
                <a:defRPr/>
              </a:pPr>
              <a:t>‹#›</a:t>
            </a:fld>
            <a:endParaRPr lang="en-US" altLang="en-US"/>
          </a:p>
        </p:txBody>
      </p:sp>
    </p:spTree>
    <p:extLst>
      <p:ext uri="{BB962C8B-B14F-4D97-AF65-F5344CB8AC3E}">
        <p14:creationId xmlns:p14="http://schemas.microsoft.com/office/powerpoint/2010/main" val="73166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DF0847-C358-4BA4-8B28-9C15C21853B8}"/>
              </a:ext>
            </a:extLst>
          </p:cNvPr>
          <p:cNvSpPr>
            <a:spLocks noGrp="1"/>
          </p:cNvSpPr>
          <p:nvPr>
            <p:ph type="dt" sz="half" idx="10"/>
          </p:nvPr>
        </p:nvSpPr>
        <p:spPr/>
        <p:txBody>
          <a:bodyPr/>
          <a:lstStyle>
            <a:lvl1pPr>
              <a:defRPr/>
            </a:lvl1pPr>
          </a:lstStyle>
          <a:p>
            <a:pPr>
              <a:defRPr/>
            </a:pPr>
            <a:fld id="{0816D191-2574-4AF9-A535-82D61483DD4F}" type="datetime1">
              <a:rPr lang="en-US"/>
              <a:pPr>
                <a:defRPr/>
              </a:pPr>
              <a:t>10/27/2021</a:t>
            </a:fld>
            <a:endParaRPr lang="en-US" dirty="0"/>
          </a:p>
        </p:txBody>
      </p:sp>
      <p:sp>
        <p:nvSpPr>
          <p:cNvPr id="6" name="Footer Placeholder 4">
            <a:extLst>
              <a:ext uri="{FF2B5EF4-FFF2-40B4-BE49-F238E27FC236}">
                <a16:creationId xmlns:a16="http://schemas.microsoft.com/office/drawing/2014/main" id="{BB8DAEB7-6E91-4130-B420-A4FE687073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0037F6F-4F30-480F-BCF8-0413A2A1DCC9}"/>
              </a:ext>
            </a:extLst>
          </p:cNvPr>
          <p:cNvSpPr>
            <a:spLocks noGrp="1"/>
          </p:cNvSpPr>
          <p:nvPr>
            <p:ph type="sldNum" sz="quarter" idx="12"/>
          </p:nvPr>
        </p:nvSpPr>
        <p:spPr/>
        <p:txBody>
          <a:bodyPr/>
          <a:lstStyle>
            <a:lvl1pPr>
              <a:defRPr/>
            </a:lvl1pPr>
          </a:lstStyle>
          <a:p>
            <a:pPr>
              <a:defRPr/>
            </a:pPr>
            <a:fld id="{5DD1B3E8-8AE4-4943-BBE4-A29F010F2D4D}" type="slidenum">
              <a:rPr lang="en-US" altLang="en-US"/>
              <a:pPr>
                <a:defRPr/>
              </a:pPr>
              <a:t>‹#›</a:t>
            </a:fld>
            <a:endParaRPr lang="en-US" altLang="en-US"/>
          </a:p>
        </p:txBody>
      </p:sp>
    </p:spTree>
    <p:extLst>
      <p:ext uri="{BB962C8B-B14F-4D97-AF65-F5344CB8AC3E}">
        <p14:creationId xmlns:p14="http://schemas.microsoft.com/office/powerpoint/2010/main" val="198010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D685E1F-F9B5-4B21-80FE-0BBD0D55C86E}"/>
              </a:ext>
            </a:extLst>
          </p:cNvPr>
          <p:cNvSpPr>
            <a:spLocks noGrp="1"/>
          </p:cNvSpPr>
          <p:nvPr>
            <p:ph type="dt" sz="half" idx="10"/>
          </p:nvPr>
        </p:nvSpPr>
        <p:spPr/>
        <p:txBody>
          <a:bodyPr/>
          <a:lstStyle>
            <a:lvl1pPr>
              <a:defRPr/>
            </a:lvl1pPr>
          </a:lstStyle>
          <a:p>
            <a:pPr>
              <a:defRPr/>
            </a:pPr>
            <a:fld id="{2182F7DD-EC8D-457A-B27B-41C1FA451142}" type="datetime1">
              <a:rPr lang="en-US"/>
              <a:pPr>
                <a:defRPr/>
              </a:pPr>
              <a:t>10/27/2021</a:t>
            </a:fld>
            <a:endParaRPr lang="en-US" dirty="0"/>
          </a:p>
        </p:txBody>
      </p:sp>
      <p:sp>
        <p:nvSpPr>
          <p:cNvPr id="6" name="Footer Placeholder 4">
            <a:extLst>
              <a:ext uri="{FF2B5EF4-FFF2-40B4-BE49-F238E27FC236}">
                <a16:creationId xmlns:a16="http://schemas.microsoft.com/office/drawing/2014/main" id="{2DA852EC-9DD4-4C7F-AC30-AD7EDE3C17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016247E-2856-40AD-862F-9DFF0F4C21E1}"/>
              </a:ext>
            </a:extLst>
          </p:cNvPr>
          <p:cNvSpPr>
            <a:spLocks noGrp="1"/>
          </p:cNvSpPr>
          <p:nvPr>
            <p:ph type="sldNum" sz="quarter" idx="12"/>
          </p:nvPr>
        </p:nvSpPr>
        <p:spPr/>
        <p:txBody>
          <a:bodyPr/>
          <a:lstStyle>
            <a:lvl1pPr>
              <a:defRPr/>
            </a:lvl1pPr>
          </a:lstStyle>
          <a:p>
            <a:pPr>
              <a:defRPr/>
            </a:pPr>
            <a:fld id="{24257953-69EA-4578-AA36-068C60939E55}" type="slidenum">
              <a:rPr lang="en-US" altLang="en-US"/>
              <a:pPr>
                <a:defRPr/>
              </a:pPr>
              <a:t>‹#›</a:t>
            </a:fld>
            <a:endParaRPr lang="en-US" altLang="en-US"/>
          </a:p>
        </p:txBody>
      </p:sp>
    </p:spTree>
    <p:extLst>
      <p:ext uri="{BB962C8B-B14F-4D97-AF65-F5344CB8AC3E}">
        <p14:creationId xmlns:p14="http://schemas.microsoft.com/office/powerpoint/2010/main" val="423665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470317-B4FC-4CEC-BA05-56564D0037EF}"/>
              </a:ext>
            </a:extLst>
          </p:cNvPr>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C3A1CB36-2D5E-45A5-A753-26815AD7C06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4846E87-B9A0-4F44-85D7-33A7B9E8F56C}"/>
              </a:ext>
            </a:extLst>
          </p:cNvPr>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eaLnBrk="1" fontAlgn="auto" hangingPunct="1">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D3355101-9BC0-4B22-B606-3E53D69C2BF7}" type="datetime1">
              <a:rPr lang="en-US"/>
              <a:pPr>
                <a:defRPr/>
              </a:pPr>
              <a:t>10/27/2021</a:t>
            </a:fld>
            <a:endParaRPr lang="en-US" dirty="0"/>
          </a:p>
        </p:txBody>
      </p:sp>
      <p:sp>
        <p:nvSpPr>
          <p:cNvPr id="5" name="Footer Placeholder 4">
            <a:extLst>
              <a:ext uri="{FF2B5EF4-FFF2-40B4-BE49-F238E27FC236}">
                <a16:creationId xmlns:a16="http://schemas.microsoft.com/office/drawing/2014/main" id="{8172F1FE-A428-49C3-9786-5C4F1025FA90}"/>
              </a:ext>
            </a:extLst>
          </p:cNvPr>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eaLnBrk="1" fontAlgn="auto" hangingPunct="1">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3CE79AB8-9F44-4499-A2BF-E84CC6EDAEC6}"/>
              </a:ext>
            </a:extLst>
          </p:cNvPr>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EA14DCAE-2BF7-42D4-A30F-06267EC828F0}" type="slidenum">
              <a:rPr lang="en-US" altLang="en-US"/>
              <a:pPr>
                <a:defRPr/>
              </a:pPr>
              <a:t>‹#›</a:t>
            </a:fld>
            <a:endParaRPr lang="en-US" altLang="en-US"/>
          </a:p>
        </p:txBody>
      </p:sp>
      <p:sp>
        <p:nvSpPr>
          <p:cNvPr id="7" name="Oval 6">
            <a:extLst>
              <a:ext uri="{FF2B5EF4-FFF2-40B4-BE49-F238E27FC236}">
                <a16:creationId xmlns:a16="http://schemas.microsoft.com/office/drawing/2014/main" id="{49989D01-BEC8-475B-96D8-29C06EFF4FAC}"/>
              </a:ext>
            </a:extLst>
          </p:cNvPr>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a:extLst>
              <a:ext uri="{FF2B5EF4-FFF2-40B4-BE49-F238E27FC236}">
                <a16:creationId xmlns:a16="http://schemas.microsoft.com/office/drawing/2014/main" id="{A131A393-B6D6-42E8-9F74-4DE8C627F24B}"/>
              </a:ext>
            </a:extLst>
          </p:cNvPr>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5247" r:id="rId1"/>
    <p:sldLayoutId id="2147485248" r:id="rId2"/>
    <p:sldLayoutId id="2147485249" r:id="rId3"/>
    <p:sldLayoutId id="2147485250" r:id="rId4"/>
    <p:sldLayoutId id="2147485251" r:id="rId5"/>
    <p:sldLayoutId id="2147485252" r:id="rId6"/>
    <p:sldLayoutId id="2147485253" r:id="rId7"/>
    <p:sldLayoutId id="2147485254" r:id="rId8"/>
    <p:sldLayoutId id="2147485255" r:id="rId9"/>
    <p:sldLayoutId id="2147485256" r:id="rId10"/>
    <p:sldLayoutId id="2147485257" r:id="rId11"/>
  </p:sldLayoutIdLst>
  <p:hf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D537354-F379-4791-8792-14F8730246DE}"/>
              </a:ext>
            </a:extLst>
          </p:cNvPr>
          <p:cNvSpPr/>
          <p:nvPr/>
        </p:nvSpPr>
        <p:spPr>
          <a:xfrm>
            <a:off x="182563" y="182563"/>
            <a:ext cx="8778875" cy="64928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051" name="Title Placeholder 1">
            <a:extLst>
              <a:ext uri="{FF2B5EF4-FFF2-40B4-BE49-F238E27FC236}">
                <a16:creationId xmlns:a16="http://schemas.microsoft.com/office/drawing/2014/main" id="{F32B261B-E5E0-40D8-82D6-E1B324CCFE6A}"/>
              </a:ext>
            </a:extLst>
          </p:cNvPr>
          <p:cNvSpPr>
            <a:spLocks noGrp="1" noChangeArrowheads="1"/>
          </p:cNvSpPr>
          <p:nvPr>
            <p:ph type="title"/>
          </p:nvPr>
        </p:nvSpPr>
        <p:spPr bwMode="auto">
          <a:xfrm>
            <a:off x="857250" y="609600"/>
            <a:ext cx="740727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a:extLst>
              <a:ext uri="{FF2B5EF4-FFF2-40B4-BE49-F238E27FC236}">
                <a16:creationId xmlns:a16="http://schemas.microsoft.com/office/drawing/2014/main" id="{E654774C-676B-4206-9756-73EB3C8E8B32}"/>
              </a:ext>
            </a:extLst>
          </p:cNvPr>
          <p:cNvSpPr>
            <a:spLocks noGrp="1" noChangeArrowheads="1"/>
          </p:cNvSpPr>
          <p:nvPr>
            <p:ph type="body" idx="1"/>
          </p:nvPr>
        </p:nvSpPr>
        <p:spPr bwMode="auto">
          <a:xfrm>
            <a:off x="857250" y="2057400"/>
            <a:ext cx="74041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D54007A-1230-4D50-9325-123136156C1E}"/>
              </a:ext>
            </a:extLst>
          </p:cNvPr>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a:defRPr sz="1000">
                <a:solidFill>
                  <a:schemeClr val="tx1"/>
                </a:solidFill>
              </a:defRPr>
            </a:lvl1pPr>
          </a:lstStyle>
          <a:p>
            <a:pPr>
              <a:defRPr/>
            </a:pPr>
            <a:fld id="{9B74FF08-1BA5-4539-9148-5102E29E9E6B}" type="datetimeFigureOut">
              <a:rPr lang="en-GB"/>
              <a:pPr>
                <a:defRPr/>
              </a:pPr>
              <a:t>27/10/2021</a:t>
            </a:fld>
            <a:endParaRPr lang="en-GB"/>
          </a:p>
        </p:txBody>
      </p:sp>
      <p:sp>
        <p:nvSpPr>
          <p:cNvPr id="5" name="Footer Placeholder 4">
            <a:extLst>
              <a:ext uri="{FF2B5EF4-FFF2-40B4-BE49-F238E27FC236}">
                <a16:creationId xmlns:a16="http://schemas.microsoft.com/office/drawing/2014/main" id="{A30AA1F6-4273-4DAF-9E5C-6A32A12B3588}"/>
              </a:ext>
            </a:extLst>
          </p:cNvPr>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a:defRPr sz="1000">
                <a:solidFill>
                  <a:schemeClr val="tx1"/>
                </a:solidFill>
              </a:defRPr>
            </a:lvl1pPr>
          </a:lstStyle>
          <a:p>
            <a:pPr>
              <a:defRPr/>
            </a:pPr>
            <a:endParaRPr lang="en-GB"/>
          </a:p>
        </p:txBody>
      </p:sp>
      <p:sp>
        <p:nvSpPr>
          <p:cNvPr id="6" name="Slide Number Placeholder 5">
            <a:extLst>
              <a:ext uri="{FF2B5EF4-FFF2-40B4-BE49-F238E27FC236}">
                <a16:creationId xmlns:a16="http://schemas.microsoft.com/office/drawing/2014/main" id="{B234EF49-D9EB-4005-A868-5292DE5C80A3}"/>
              </a:ext>
            </a:extLst>
          </p:cNvPr>
          <p:cNvSpPr>
            <a:spLocks noGrp="1"/>
          </p:cNvSpPr>
          <p:nvPr>
            <p:ph type="sldNum" sz="quarter" idx="4"/>
          </p:nvPr>
        </p:nvSpPr>
        <p:spPr>
          <a:xfrm>
            <a:off x="6997700" y="6224588"/>
            <a:ext cx="1279525" cy="365125"/>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pPr>
              <a:defRPr/>
            </a:pPr>
            <a:fld id="{0B67CA05-F082-4E17-B4CB-9B22A37CA3E8}" type="slidenum">
              <a:rPr lang="en-GB" altLang="en-PK"/>
              <a:pPr>
                <a:defRPr/>
              </a:pPr>
              <a:t>‹#›</a:t>
            </a:fld>
            <a:endParaRPr lang="en-GB" altLang="en-PK"/>
          </a:p>
        </p:txBody>
      </p:sp>
    </p:spTree>
  </p:cSld>
  <p:clrMap bg1="lt1" tx1="dk1" bg2="lt2" tx2="dk2" accent1="accent1" accent2="accent2" accent3="accent3" accent4="accent4" accent5="accent5" accent6="accent6" hlink="hlink" folHlink="folHlink"/>
  <p:sldLayoutIdLst>
    <p:sldLayoutId id="2147485258" r:id="rId1"/>
    <p:sldLayoutId id="2147485238" r:id="rId2"/>
    <p:sldLayoutId id="2147485259" r:id="rId3"/>
    <p:sldLayoutId id="2147485239" r:id="rId4"/>
    <p:sldLayoutId id="2147485240" r:id="rId5"/>
    <p:sldLayoutId id="2147485241" r:id="rId6"/>
    <p:sldLayoutId id="2147485242" r:id="rId7"/>
    <p:sldLayoutId id="2147485243" r:id="rId8"/>
    <p:sldLayoutId id="2147485244" r:id="rId9"/>
    <p:sldLayoutId id="2147485245" r:id="rId10"/>
    <p:sldLayoutId id="2147485246" r:id="rId11"/>
  </p:sldLayoutIdLst>
  <p:transition/>
  <p:txStyles>
    <p:titleStyle>
      <a:lvl1pPr algn="l" defTabSz="685800"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tx1"/>
          </a:solidFill>
          <a:latin typeface="Corbel" panose="020B0503020204020204" pitchFamily="34" charset="0"/>
        </a:defRPr>
      </a:lvl9pPr>
    </p:titleStyle>
    <p:bodyStyle>
      <a:lvl1pPr marL="171450" indent="-136525" algn="l" defTabSz="685800" rtl="0" eaLnBrk="0" fontAlgn="base" hangingPunct="0">
        <a:lnSpc>
          <a:spcPct val="90000"/>
        </a:lnSpc>
        <a:spcBef>
          <a:spcPts val="1000"/>
        </a:spcBef>
        <a:spcAft>
          <a:spcPct val="0"/>
        </a:spcAft>
        <a:buClr>
          <a:schemeClr val="tx1"/>
        </a:buClr>
        <a:buSzPct val="80000"/>
        <a:buFont typeface="Corbel" panose="020B0503020204020204" pitchFamily="34" charset="0"/>
        <a:buChar char="•"/>
        <a:defRPr sz="2000" kern="1200">
          <a:solidFill>
            <a:schemeClr val="tx1"/>
          </a:solidFill>
          <a:latin typeface="+mn-lt"/>
          <a:ea typeface="+mn-ea"/>
          <a:cs typeface="+mn-cs"/>
        </a:defRPr>
      </a:lvl1pPr>
      <a:lvl2pPr marL="342900" indent="-136525" algn="l" defTabSz="685800" rtl="0" eaLnBrk="0" fontAlgn="base" hangingPunct="0">
        <a:lnSpc>
          <a:spcPct val="90000"/>
        </a:lnSpc>
        <a:spcBef>
          <a:spcPts val="150"/>
        </a:spcBef>
        <a:spcAft>
          <a:spcPts val="300"/>
        </a:spcAft>
        <a:buClr>
          <a:schemeClr val="tx1"/>
        </a:buClr>
        <a:buSzPct val="80000"/>
        <a:buFont typeface="Corbel" panose="020B0503020204020204" pitchFamily="34" charset="0"/>
        <a:buChar char="•"/>
        <a:defRPr kern="1200">
          <a:solidFill>
            <a:schemeClr val="tx1"/>
          </a:solidFill>
          <a:latin typeface="+mn-lt"/>
          <a:ea typeface="+mn-ea"/>
          <a:cs typeface="+mn-cs"/>
        </a:defRPr>
      </a:lvl2pPr>
      <a:lvl3pPr marL="547688" indent="-136525" algn="l" defTabSz="685800" rtl="0" eaLnBrk="0" fontAlgn="base" hangingPunct="0">
        <a:lnSpc>
          <a:spcPct val="90000"/>
        </a:lnSpc>
        <a:spcBef>
          <a:spcPts val="150"/>
        </a:spcBef>
        <a:spcAft>
          <a:spcPts val="300"/>
        </a:spcAft>
        <a:buClr>
          <a:schemeClr val="tx1"/>
        </a:buClr>
        <a:buSzPct val="80000"/>
        <a:buFont typeface="Corbel" panose="020B0503020204020204" pitchFamily="34" charset="0"/>
        <a:buChar char="•"/>
        <a:defRPr sz="1600" kern="1200">
          <a:solidFill>
            <a:schemeClr val="tx1"/>
          </a:solidFill>
          <a:latin typeface="+mn-lt"/>
          <a:ea typeface="+mn-ea"/>
          <a:cs typeface="+mn-cs"/>
        </a:defRPr>
      </a:lvl3pPr>
      <a:lvl4pPr marL="754063" indent="-136525" algn="l" defTabSz="685800" rtl="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kern="1200">
          <a:solidFill>
            <a:schemeClr val="tx1"/>
          </a:solidFill>
          <a:latin typeface="+mn-lt"/>
          <a:ea typeface="+mn-ea"/>
          <a:cs typeface="+mn-cs"/>
        </a:defRPr>
      </a:lvl4pPr>
      <a:lvl5pPr marL="919163" indent="-136525" algn="l" defTabSz="685800" rtl="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FD24792-76FD-4FED-91F2-6A6DF2A3C8BF}"/>
              </a:ext>
            </a:extLst>
          </p:cNvPr>
          <p:cNvSpPr txBox="1">
            <a:spLocks noChangeArrowheads="1"/>
          </p:cNvSpPr>
          <p:nvPr/>
        </p:nvSpPr>
        <p:spPr bwMode="auto">
          <a:xfrm>
            <a:off x="684213" y="2130425"/>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1000"/>
              </a:spcBef>
              <a:buClr>
                <a:schemeClr val="tx1"/>
              </a:buClr>
              <a:buSzPct val="80000"/>
              <a:buFont typeface="Corbel" panose="020B0503020204020204" pitchFamily="34" charset="0"/>
              <a:buChar char="•"/>
              <a:defRPr sz="2000">
                <a:solidFill>
                  <a:schemeClr val="tx1"/>
                </a:solidFill>
                <a:latin typeface="Corbel" panose="020B0503020204020204" pitchFamily="34" charset="0"/>
              </a:defRPr>
            </a:lvl1pPr>
            <a:lvl2pPr marL="742950" indent="-285750" defTabSz="685800">
              <a:lnSpc>
                <a:spcPct val="90000"/>
              </a:lnSpc>
              <a:spcBef>
                <a:spcPts val="150"/>
              </a:spcBef>
              <a:spcAft>
                <a:spcPts val="300"/>
              </a:spcAft>
              <a:buClr>
                <a:schemeClr val="tx1"/>
              </a:buClr>
              <a:buSzPct val="80000"/>
              <a:buFont typeface="Corbel" panose="020B0503020204020204" pitchFamily="34" charset="0"/>
              <a:buChar char="•"/>
              <a:defRPr>
                <a:solidFill>
                  <a:schemeClr val="tx1"/>
                </a:solidFill>
                <a:latin typeface="Corbel" panose="020B0503020204020204" pitchFamily="34" charset="0"/>
              </a:defRPr>
            </a:lvl2pPr>
            <a:lvl3pPr marL="1143000" indent="-228600" defTabSz="685800">
              <a:lnSpc>
                <a:spcPct val="90000"/>
              </a:lnSpc>
              <a:spcBef>
                <a:spcPts val="150"/>
              </a:spcBef>
              <a:spcAft>
                <a:spcPts val="300"/>
              </a:spcAft>
              <a:buClr>
                <a:schemeClr val="tx1"/>
              </a:buClr>
              <a:buSzPct val="80000"/>
              <a:buFont typeface="Corbel" panose="020B0503020204020204" pitchFamily="34" charset="0"/>
              <a:buChar char="•"/>
              <a:defRPr sz="1600">
                <a:solidFill>
                  <a:schemeClr val="tx1"/>
                </a:solidFill>
                <a:latin typeface="Corbel" panose="020B0503020204020204" pitchFamily="34" charset="0"/>
              </a:defRPr>
            </a:lvl3pPr>
            <a:lvl4pPr marL="1600200" indent="-228600" defTabSz="68580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4pPr>
            <a:lvl5pPr marL="2057400" indent="-228600" defTabSz="68580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5pPr>
            <a:lvl6pPr marL="2514600" indent="-228600"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6pPr>
            <a:lvl7pPr marL="2971800" indent="-228600"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7pPr>
            <a:lvl8pPr marL="3429000" indent="-228600"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8pPr>
            <a:lvl9pPr marL="3886200" indent="-228600"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9pPr>
          </a:lstStyle>
          <a:p>
            <a:pPr algn="ctr" eaLnBrk="1" hangingPunct="1">
              <a:spcBef>
                <a:spcPct val="0"/>
              </a:spcBef>
              <a:buClrTx/>
              <a:buSzTx/>
              <a:buFontTx/>
              <a:buNone/>
            </a:pPr>
            <a:r>
              <a:rPr lang="en-GB" altLang="en-US" sz="3600" b="1" dirty="0">
                <a:solidFill>
                  <a:srgbClr val="C00000"/>
                </a:solidFill>
                <a:latin typeface="Calibri" panose="020F0502020204030204" pitchFamily="34" charset="0"/>
                <a:cs typeface="Calibri" panose="020F0502020204030204" pitchFamily="34" charset="0"/>
              </a:rPr>
              <a:t>PAKHTUNKHWA ENERGY DEVELOPMENT ORGANIZATION (PEDO)</a:t>
            </a:r>
          </a:p>
        </p:txBody>
      </p:sp>
      <p:sp>
        <p:nvSpPr>
          <p:cNvPr id="18435" name="Subtitle 2">
            <a:extLst>
              <a:ext uri="{FF2B5EF4-FFF2-40B4-BE49-F238E27FC236}">
                <a16:creationId xmlns:a16="http://schemas.microsoft.com/office/drawing/2014/main" id="{765ED3D8-15D1-4BB8-BF90-5DE05572C7D0}"/>
              </a:ext>
            </a:extLst>
          </p:cNvPr>
          <p:cNvSpPr txBox="1">
            <a:spLocks noChangeArrowheads="1"/>
          </p:cNvSpPr>
          <p:nvPr/>
        </p:nvSpPr>
        <p:spPr bwMode="auto">
          <a:xfrm>
            <a:off x="1646237" y="4267200"/>
            <a:ext cx="58515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338" defTabSz="685800">
              <a:lnSpc>
                <a:spcPct val="90000"/>
              </a:lnSpc>
              <a:spcBef>
                <a:spcPts val="1000"/>
              </a:spcBef>
              <a:buClr>
                <a:schemeClr val="tx1"/>
              </a:buClr>
              <a:buSzPct val="80000"/>
              <a:buFont typeface="Corbel" panose="020B0503020204020204" pitchFamily="34" charset="0"/>
              <a:buChar char="•"/>
              <a:defRPr sz="2000">
                <a:solidFill>
                  <a:schemeClr val="tx1"/>
                </a:solidFill>
                <a:latin typeface="Corbel" panose="020B0503020204020204" pitchFamily="34" charset="0"/>
              </a:defRPr>
            </a:lvl1pPr>
            <a:lvl2pPr marL="342900" indent="-136525" defTabSz="685800">
              <a:lnSpc>
                <a:spcPct val="90000"/>
              </a:lnSpc>
              <a:spcBef>
                <a:spcPts val="150"/>
              </a:spcBef>
              <a:spcAft>
                <a:spcPts val="300"/>
              </a:spcAft>
              <a:buClr>
                <a:schemeClr val="tx1"/>
              </a:buClr>
              <a:buSzPct val="80000"/>
              <a:buFont typeface="Corbel" panose="020B0503020204020204" pitchFamily="34" charset="0"/>
              <a:buChar char="•"/>
              <a:defRPr>
                <a:solidFill>
                  <a:schemeClr val="tx1"/>
                </a:solidFill>
                <a:latin typeface="Corbel" panose="020B0503020204020204" pitchFamily="34" charset="0"/>
              </a:defRPr>
            </a:lvl2pPr>
            <a:lvl3pPr marL="547688" indent="-136525" defTabSz="685800">
              <a:lnSpc>
                <a:spcPct val="90000"/>
              </a:lnSpc>
              <a:spcBef>
                <a:spcPts val="150"/>
              </a:spcBef>
              <a:spcAft>
                <a:spcPts val="300"/>
              </a:spcAft>
              <a:buClr>
                <a:schemeClr val="tx1"/>
              </a:buClr>
              <a:buSzPct val="80000"/>
              <a:buFont typeface="Corbel" panose="020B0503020204020204" pitchFamily="34" charset="0"/>
              <a:buChar char="•"/>
              <a:defRPr sz="1600">
                <a:solidFill>
                  <a:schemeClr val="tx1"/>
                </a:solidFill>
                <a:latin typeface="Corbel" panose="020B0503020204020204" pitchFamily="34" charset="0"/>
              </a:defRPr>
            </a:lvl3pPr>
            <a:lvl4pPr marL="754063" indent="-136525" defTabSz="68580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4pPr>
            <a:lvl5pPr marL="919163" indent="-136525" defTabSz="68580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5pPr>
            <a:lvl6pPr marL="1376363" indent="-136525"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6pPr>
            <a:lvl7pPr marL="1833563" indent="-136525"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7pPr>
            <a:lvl8pPr marL="2290763" indent="-136525"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8pPr>
            <a:lvl9pPr marL="2747963" indent="-136525" defTabSz="685800" eaLnBrk="0" fontAlgn="base" hangingPunct="0">
              <a:lnSpc>
                <a:spcPct val="90000"/>
              </a:lnSpc>
              <a:spcBef>
                <a:spcPts val="150"/>
              </a:spcBef>
              <a:spcAft>
                <a:spcPts val="300"/>
              </a:spcAft>
              <a:buClr>
                <a:schemeClr val="tx1"/>
              </a:buClr>
              <a:buSzPct val="80000"/>
              <a:buFont typeface="Corbel" panose="020B0503020204020204" pitchFamily="34" charset="0"/>
              <a:buChar char="•"/>
              <a:defRPr sz="1400">
                <a:solidFill>
                  <a:schemeClr val="tx1"/>
                </a:solidFill>
                <a:latin typeface="Corbel" panose="020B0503020204020204" pitchFamily="34" charset="0"/>
              </a:defRPr>
            </a:lvl9pPr>
          </a:lstStyle>
          <a:p>
            <a:pPr algn="ctr" eaLnBrk="1" hangingPunct="1">
              <a:buClr>
                <a:srgbClr val="000000"/>
              </a:buClr>
              <a:buFont typeface="Corbel" panose="020B0503020204020204" pitchFamily="34" charset="0"/>
              <a:buNone/>
            </a:pPr>
            <a:r>
              <a:rPr lang="en-GB" altLang="en-US" sz="2400" b="1" dirty="0">
                <a:solidFill>
                  <a:srgbClr val="006600"/>
                </a:solidFill>
                <a:latin typeface="Calibri" panose="020F0502020204030204" pitchFamily="34" charset="0"/>
                <a:cs typeface="Calibri" panose="020F0502020204030204" pitchFamily="34" charset="0"/>
              </a:rPr>
              <a:t>Energy and Power Department </a:t>
            </a:r>
            <a:br>
              <a:rPr lang="en-GB" altLang="en-US" sz="2800" b="1" dirty="0">
                <a:solidFill>
                  <a:srgbClr val="006600"/>
                </a:solidFill>
                <a:latin typeface="Calibri" panose="020F0502020204030204" pitchFamily="34" charset="0"/>
                <a:cs typeface="Calibri" panose="020F0502020204030204" pitchFamily="34" charset="0"/>
              </a:rPr>
            </a:br>
            <a:r>
              <a:rPr lang="en-GB" altLang="en-US" sz="2800" b="1" dirty="0">
                <a:solidFill>
                  <a:srgbClr val="006600"/>
                </a:solidFill>
                <a:latin typeface="Calibri" panose="020F0502020204030204" pitchFamily="34" charset="0"/>
                <a:cs typeface="Calibri" panose="020F0502020204030204" pitchFamily="34" charset="0"/>
              </a:rPr>
              <a:t>Government of Khyber Pakhtunkhwa</a:t>
            </a:r>
            <a:endParaRPr lang="en-GB" altLang="en-US" sz="2800" b="1" dirty="0">
              <a:solidFill>
                <a:srgbClr val="006600"/>
              </a:solidFill>
              <a:latin typeface="Candara" panose="020E0502030303020204" pitchFamily="34" charset="0"/>
            </a:endParaRPr>
          </a:p>
        </p:txBody>
      </p:sp>
      <p:pic>
        <p:nvPicPr>
          <p:cNvPr id="18436" name="Picture 7">
            <a:extLst>
              <a:ext uri="{FF2B5EF4-FFF2-40B4-BE49-F238E27FC236}">
                <a16:creationId xmlns:a16="http://schemas.microsoft.com/office/drawing/2014/main" id="{DF4E2215-32CF-4C3C-B2D4-EE4D346EA0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12573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descr="E:\PEDO\Private Power\12.PEDO\Event\KP_logo (1).png">
            <a:extLst>
              <a:ext uri="{FF2B5EF4-FFF2-40B4-BE49-F238E27FC236}">
                <a16:creationId xmlns:a16="http://schemas.microsoft.com/office/drawing/2014/main" id="{9DE51E59-9D87-4AAC-AE23-ACD29BB4AD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725" y="914400"/>
            <a:ext cx="1258888"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1D30F65-823C-4DFB-B762-ECF280626F83}"/>
              </a:ext>
            </a:extLst>
          </p:cNvPr>
          <p:cNvSpPr txBox="1"/>
          <p:nvPr/>
        </p:nvSpPr>
        <p:spPr>
          <a:xfrm>
            <a:off x="4953000" y="5943600"/>
            <a:ext cx="3657600" cy="369332"/>
          </a:xfrm>
          <a:prstGeom prst="rect">
            <a:avLst/>
          </a:prstGeom>
          <a:noFill/>
        </p:spPr>
        <p:txBody>
          <a:bodyPr wrap="square" rtlCol="0">
            <a:spAutoFit/>
          </a:bodyPr>
          <a:lstStyle/>
          <a:p>
            <a:r>
              <a:rPr lang="en-US" b="1" dirty="0"/>
              <a:t>Engr. Naeem Khan ,CEO PEDO</a:t>
            </a:r>
            <a:endParaRPr lang="en-PK"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a:extLst>
              <a:ext uri="{FF2B5EF4-FFF2-40B4-BE49-F238E27FC236}">
                <a16:creationId xmlns:a16="http://schemas.microsoft.com/office/drawing/2014/main" id="{D0214353-16BE-4176-841A-5BFFA3FCF75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E89B6285-0F6F-4DB1-92B4-F0A23B0BC3DD}" type="slidenum">
              <a:rPr lang="en-PH" altLang="en-US" sz="1200" smtClean="0">
                <a:solidFill>
                  <a:srgbClr val="595959"/>
                </a:solidFill>
              </a:rPr>
              <a:pPr>
                <a:spcBef>
                  <a:spcPct val="0"/>
                </a:spcBef>
                <a:buFontTx/>
                <a:buNone/>
              </a:pPr>
              <a:t>10</a:t>
            </a:fld>
            <a:endParaRPr lang="en-PH" altLang="en-US" sz="1200">
              <a:solidFill>
                <a:srgbClr val="595959"/>
              </a:solidFill>
            </a:endParaRPr>
          </a:p>
        </p:txBody>
      </p:sp>
      <p:sp>
        <p:nvSpPr>
          <p:cNvPr id="41987" name="Rectangle 4">
            <a:extLst>
              <a:ext uri="{FF2B5EF4-FFF2-40B4-BE49-F238E27FC236}">
                <a16:creationId xmlns:a16="http://schemas.microsoft.com/office/drawing/2014/main" id="{22120D63-209E-43EE-B3A4-FC8615514AC1}"/>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PEDO Ongoing Projects in Public Sector</a:t>
            </a:r>
            <a:endParaRPr lang="en-US" altLang="en-US" sz="3600" dirty="0">
              <a:solidFill>
                <a:schemeClr val="bg1"/>
              </a:solidFill>
              <a:latin typeface="Calibri" panose="020F0502020204030204" pitchFamily="34" charset="0"/>
            </a:endParaRPr>
          </a:p>
        </p:txBody>
      </p:sp>
      <p:sp>
        <p:nvSpPr>
          <p:cNvPr id="9" name="Arrow: Left 8">
            <a:hlinkClick r:id="rId3" action="ppaction://hlinksldjump"/>
            <a:extLst>
              <a:ext uri="{FF2B5EF4-FFF2-40B4-BE49-F238E27FC236}">
                <a16:creationId xmlns:a16="http://schemas.microsoft.com/office/drawing/2014/main" id="{1C467AE4-7C4B-4846-A385-DB4312F71905}"/>
              </a:ext>
            </a:extLst>
          </p:cNvPr>
          <p:cNvSpPr/>
          <p:nvPr/>
        </p:nvSpPr>
        <p:spPr>
          <a:xfrm>
            <a:off x="228600" y="6315075"/>
            <a:ext cx="457200" cy="3143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8" name="Table 7">
            <a:extLst>
              <a:ext uri="{FF2B5EF4-FFF2-40B4-BE49-F238E27FC236}">
                <a16:creationId xmlns:a16="http://schemas.microsoft.com/office/drawing/2014/main" id="{445B0380-479A-4B2B-BC68-C2DB68EF401C}"/>
              </a:ext>
            </a:extLst>
          </p:cNvPr>
          <p:cNvGraphicFramePr>
            <a:graphicFrameLocks noGrp="1"/>
          </p:cNvGraphicFramePr>
          <p:nvPr>
            <p:extLst>
              <p:ext uri="{D42A27DB-BD31-4B8C-83A1-F6EECF244321}">
                <p14:modId xmlns:p14="http://schemas.microsoft.com/office/powerpoint/2010/main" val="3255988892"/>
              </p:ext>
            </p:extLst>
          </p:nvPr>
        </p:nvGraphicFramePr>
        <p:xfrm>
          <a:off x="228600" y="914401"/>
          <a:ext cx="8763000" cy="5257801"/>
        </p:xfrm>
        <a:graphic>
          <a:graphicData uri="http://schemas.openxmlformats.org/drawingml/2006/table">
            <a:tbl>
              <a:tblPr firstRow="1" bandRow="1">
                <a:tableStyleId>{3B4B98B0-60AC-42C2-AFA5-B58CD77FA1E5}</a:tableStyleId>
              </a:tblPr>
              <a:tblGrid>
                <a:gridCol w="510202">
                  <a:extLst>
                    <a:ext uri="{9D8B030D-6E8A-4147-A177-3AD203B41FA5}">
                      <a16:colId xmlns:a16="http://schemas.microsoft.com/office/drawing/2014/main" val="20000"/>
                    </a:ext>
                  </a:extLst>
                </a:gridCol>
                <a:gridCol w="1864857">
                  <a:extLst>
                    <a:ext uri="{9D8B030D-6E8A-4147-A177-3AD203B41FA5}">
                      <a16:colId xmlns:a16="http://schemas.microsoft.com/office/drawing/2014/main" val="20001"/>
                    </a:ext>
                  </a:extLst>
                </a:gridCol>
                <a:gridCol w="1111298">
                  <a:extLst>
                    <a:ext uri="{9D8B030D-6E8A-4147-A177-3AD203B41FA5}">
                      <a16:colId xmlns:a16="http://schemas.microsoft.com/office/drawing/2014/main" val="20002"/>
                    </a:ext>
                  </a:extLst>
                </a:gridCol>
                <a:gridCol w="1110025">
                  <a:extLst>
                    <a:ext uri="{9D8B030D-6E8A-4147-A177-3AD203B41FA5}">
                      <a16:colId xmlns:a16="http://schemas.microsoft.com/office/drawing/2014/main" val="20003"/>
                    </a:ext>
                  </a:extLst>
                </a:gridCol>
                <a:gridCol w="1275495">
                  <a:extLst>
                    <a:ext uri="{9D8B030D-6E8A-4147-A177-3AD203B41FA5}">
                      <a16:colId xmlns:a16="http://schemas.microsoft.com/office/drawing/2014/main" val="20004"/>
                    </a:ext>
                  </a:extLst>
                </a:gridCol>
                <a:gridCol w="1445562">
                  <a:extLst>
                    <a:ext uri="{9D8B030D-6E8A-4147-A177-3AD203B41FA5}">
                      <a16:colId xmlns:a16="http://schemas.microsoft.com/office/drawing/2014/main" val="20005"/>
                    </a:ext>
                  </a:extLst>
                </a:gridCol>
                <a:gridCol w="1445561">
                  <a:extLst>
                    <a:ext uri="{9D8B030D-6E8A-4147-A177-3AD203B41FA5}">
                      <a16:colId xmlns:a16="http://schemas.microsoft.com/office/drawing/2014/main" val="20006"/>
                    </a:ext>
                  </a:extLst>
                </a:gridCol>
              </a:tblGrid>
              <a:tr h="81561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S.</a:t>
                      </a:r>
                      <a:r>
                        <a:rPr lang="en-US" sz="1600" b="1" baseline="0" dirty="0">
                          <a:solidFill>
                            <a:schemeClr val="tx1"/>
                          </a:solidFill>
                          <a:latin typeface="Calibri" panose="020F0502020204030204" pitchFamily="34" charset="0"/>
                          <a:cs typeface="Calibri" panose="020F0502020204030204" pitchFamily="34" charset="0"/>
                        </a:rPr>
                        <a:t> #</a:t>
                      </a:r>
                      <a:endParaRPr lang="en-US" sz="1600" b="1" dirty="0">
                        <a:solidFill>
                          <a:schemeClr val="tx1"/>
                        </a:solidFill>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PROJECTS</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Capacity </a:t>
                      </a:r>
                    </a:p>
                    <a:p>
                      <a:pPr algn="ctr"/>
                      <a:r>
                        <a:rPr lang="en-US" sz="1600" b="1" dirty="0">
                          <a:solidFill>
                            <a:schemeClr val="tx1"/>
                          </a:solidFill>
                          <a:latin typeface="Calibri" panose="020F0502020204030204" pitchFamily="34" charset="0"/>
                          <a:cs typeface="Calibri" panose="020F0502020204030204" pitchFamily="34" charset="0"/>
                        </a:rPr>
                        <a:t>(MW)</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Cost Rs </a:t>
                      </a:r>
                      <a:r>
                        <a:rPr lang="en-US" sz="1600" b="1" dirty="0" err="1">
                          <a:solidFill>
                            <a:schemeClr val="tx1"/>
                          </a:solidFill>
                          <a:latin typeface="Calibri" panose="020F0502020204030204" pitchFamily="34" charset="0"/>
                          <a:cs typeface="Calibri" panose="020F0502020204030204" pitchFamily="34" charset="0"/>
                        </a:rPr>
                        <a:t>Mln</a:t>
                      </a:r>
                      <a:endParaRPr lang="en-US" sz="1600" b="1" dirty="0">
                        <a:solidFill>
                          <a:schemeClr val="tx1"/>
                        </a:solidFill>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baseline="0" dirty="0">
                          <a:solidFill>
                            <a:schemeClr val="tx1"/>
                          </a:solidFill>
                          <a:latin typeface="Calibri" panose="020F0502020204030204" pitchFamily="34" charset="0"/>
                          <a:cs typeface="Calibri" panose="020F0502020204030204" pitchFamily="34" charset="0"/>
                        </a:rPr>
                        <a:t>Annual Revenue</a:t>
                      </a:r>
                      <a:r>
                        <a:rPr lang="en-US" sz="1600" b="1" dirty="0">
                          <a:solidFill>
                            <a:schemeClr val="tx1"/>
                          </a:solidFill>
                          <a:latin typeface="Calibri" panose="020F0502020204030204" pitchFamily="34" charset="0"/>
                          <a:cs typeface="Calibri" panose="020F0502020204030204" pitchFamily="34" charset="0"/>
                        </a:rPr>
                        <a:t> </a:t>
                      </a:r>
                    </a:p>
                    <a:p>
                      <a:pPr algn="ctr"/>
                      <a:r>
                        <a:rPr lang="en-US" sz="1600" b="1" baseline="0" dirty="0">
                          <a:solidFill>
                            <a:schemeClr val="tx1"/>
                          </a:solidFill>
                          <a:latin typeface="Calibri" panose="020F0502020204030204" pitchFamily="34" charset="0"/>
                          <a:cs typeface="Calibri" panose="020F0502020204030204" pitchFamily="34" charset="0"/>
                        </a:rPr>
                        <a:t> (</a:t>
                      </a:r>
                      <a:r>
                        <a:rPr lang="en-US" sz="1600" b="1" dirty="0">
                          <a:solidFill>
                            <a:schemeClr val="tx1"/>
                          </a:solidFill>
                          <a:latin typeface="Calibri" panose="020F0502020204030204" pitchFamily="34" charset="0"/>
                          <a:cs typeface="Calibri" panose="020F0502020204030204" pitchFamily="34" charset="0"/>
                        </a:rPr>
                        <a:t>Rs. Mln)</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Physical / Financial progress</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Calibri" panose="020F0502020204030204" pitchFamily="34" charset="0"/>
                          <a:cs typeface="Calibri" panose="020F0502020204030204" pitchFamily="34" charset="0"/>
                        </a:rPr>
                        <a:t>Completion</a:t>
                      </a:r>
                    </a:p>
                  </a:txBody>
                  <a:tcPr marL="68587" marR="68587" marT="25726" marB="25726" anchor="ctr"/>
                </a:tc>
                <a:extLst>
                  <a:ext uri="{0D108BD9-81ED-4DB2-BD59-A6C34878D82A}">
                    <a16:rowId xmlns:a16="http://schemas.microsoft.com/office/drawing/2014/main" val="10000"/>
                  </a:ext>
                </a:extLst>
              </a:tr>
              <a:tr h="5572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1.</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ctr" defTabSz="685800" rtl="0" eaLnBrk="1" fontAlgn="ctr" latinLnBrk="0" hangingPunct="1">
                        <a:lnSpc>
                          <a:spcPct val="100000"/>
                        </a:lnSpc>
                        <a:spcBef>
                          <a:spcPts val="0"/>
                        </a:spcBef>
                        <a:spcAft>
                          <a:spcPts val="0"/>
                        </a:spcAft>
                        <a:buClrTx/>
                        <a:buSzTx/>
                        <a:buFontTx/>
                        <a:buNone/>
                        <a:tabLst/>
                        <a:defRPr/>
                      </a:pPr>
                      <a:r>
                        <a:rPr lang="en-US" sz="1600" u="none" strike="noStrike" dirty="0">
                          <a:effectLst/>
                          <a:latin typeface="Calibri" panose="020F0502020204030204" pitchFamily="34" charset="0"/>
                          <a:cs typeface="Calibri" panose="020F0502020204030204" pitchFamily="34" charset="0"/>
                        </a:rPr>
                        <a:t>Jabori HPP, </a:t>
                      </a:r>
                      <a:r>
                        <a:rPr lang="en-US" sz="1600" u="none" strike="noStrike" baseline="0" dirty="0" err="1">
                          <a:effectLst/>
                          <a:latin typeface="Calibri" panose="020F0502020204030204" pitchFamily="34" charset="0"/>
                          <a:cs typeface="Calibri" panose="020F0502020204030204" pitchFamily="34" charset="0"/>
                        </a:rPr>
                        <a:t>Mansehra</a:t>
                      </a:r>
                      <a:r>
                        <a:rPr lang="en-US" sz="1600" u="none" strike="noStrike" baseline="0" dirty="0">
                          <a:effectLst/>
                          <a:latin typeface="Calibri" panose="020F0502020204030204" pitchFamily="34" charset="0"/>
                          <a:cs typeface="Calibri" panose="020F0502020204030204" pitchFamily="34" charset="0"/>
                        </a:rPr>
                        <a:t> </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685800" rtl="0" eaLnBrk="1" latinLnBrk="0" hangingPunct="1">
                        <a:lnSpc>
                          <a:spcPct val="90000"/>
                        </a:lnSpc>
                        <a:spcBef>
                          <a:spcPts val="750"/>
                        </a:spcBef>
                        <a:buFont typeface="Arial" panose="020B0604020202020204" pitchFamily="34" charset="0"/>
                        <a:defRPr sz="1900" kern="1200">
                          <a:solidFill>
                            <a:schemeClr val="tx1"/>
                          </a:solidFill>
                          <a:latin typeface="Calibri" panose="020F0502020204030204" pitchFamily="34" charset="0"/>
                        </a:defRPr>
                      </a:lvl1pPr>
                      <a:lvl2pPr marL="742950" indent="-285750" algn="l" defTabSz="685800" rtl="0" eaLnBrk="1" latinLnBrk="0" hangingPunct="1">
                        <a:lnSpc>
                          <a:spcPct val="90000"/>
                        </a:lnSpc>
                        <a:spcBef>
                          <a:spcPts val="375"/>
                        </a:spcBef>
                        <a:buFont typeface="Arial" panose="020B0604020202020204" pitchFamily="34" charset="0"/>
                        <a:defRPr sz="1600" kern="1200">
                          <a:solidFill>
                            <a:schemeClr val="tx1"/>
                          </a:solidFill>
                          <a:latin typeface="Calibri" panose="020F0502020204030204" pitchFamily="34" charset="0"/>
                        </a:defRPr>
                      </a:lvl2pPr>
                      <a:lvl3pPr marL="11430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3pPr>
                      <a:lvl4pPr marL="16002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4pPr>
                      <a:lvl5pPr marL="20574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5pPr>
                      <a:lvl6pPr marL="25146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6pPr>
                      <a:lvl7pPr marL="29718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7pPr>
                      <a:lvl8pPr marL="34290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8pPr>
                      <a:lvl9pPr marL="38862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10.2</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3798</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669 </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99% /</a:t>
                      </a:r>
                    </a:p>
                    <a:p>
                      <a:pPr algn="ctr"/>
                      <a:r>
                        <a:rPr lang="en-US" sz="1600" dirty="0">
                          <a:latin typeface="Calibri" panose="020F0502020204030204" pitchFamily="34" charset="0"/>
                          <a:cs typeface="Calibri" panose="020F0502020204030204" pitchFamily="34" charset="0"/>
                        </a:rPr>
                        <a:t>80.93 %</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Dec 2021</a:t>
                      </a:r>
                    </a:p>
                  </a:txBody>
                  <a:tcPr marL="68587" marR="68587" marT="25726" marB="25726" anchor="ctr"/>
                </a:tc>
                <a:extLst>
                  <a:ext uri="{0D108BD9-81ED-4DB2-BD59-A6C34878D82A}">
                    <a16:rowId xmlns:a16="http://schemas.microsoft.com/office/drawing/2014/main" val="10001"/>
                  </a:ext>
                </a:extLst>
              </a:tr>
              <a:tr h="5572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2.</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Karora HPP ,</a:t>
                      </a:r>
                      <a:r>
                        <a:rPr lang="en-US" sz="1600" u="none" strike="noStrike" baseline="0" dirty="0">
                          <a:effectLst/>
                          <a:latin typeface="Calibri" panose="020F0502020204030204" pitchFamily="34" charset="0"/>
                          <a:cs typeface="Calibri" panose="020F0502020204030204" pitchFamily="34" charset="0"/>
                        </a:rPr>
                        <a:t> Shangla </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685800" rtl="0" eaLnBrk="1" latinLnBrk="0" hangingPunct="1">
                        <a:lnSpc>
                          <a:spcPct val="90000"/>
                        </a:lnSpc>
                        <a:spcBef>
                          <a:spcPts val="750"/>
                        </a:spcBef>
                        <a:buFont typeface="Arial" panose="020B0604020202020204" pitchFamily="34" charset="0"/>
                        <a:defRPr sz="1900" kern="1200">
                          <a:solidFill>
                            <a:schemeClr val="tx1"/>
                          </a:solidFill>
                          <a:latin typeface="Calibri" panose="020F0502020204030204" pitchFamily="34" charset="0"/>
                        </a:defRPr>
                      </a:lvl1pPr>
                      <a:lvl2pPr marL="742950" indent="-285750" algn="l" defTabSz="685800" rtl="0" eaLnBrk="1" latinLnBrk="0" hangingPunct="1">
                        <a:lnSpc>
                          <a:spcPct val="90000"/>
                        </a:lnSpc>
                        <a:spcBef>
                          <a:spcPts val="375"/>
                        </a:spcBef>
                        <a:buFont typeface="Arial" panose="020B0604020202020204" pitchFamily="34" charset="0"/>
                        <a:defRPr sz="1600" kern="1200">
                          <a:solidFill>
                            <a:schemeClr val="tx1"/>
                          </a:solidFill>
                          <a:latin typeface="Calibri" panose="020F0502020204030204" pitchFamily="34" charset="0"/>
                        </a:defRPr>
                      </a:lvl2pPr>
                      <a:lvl3pPr marL="11430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3pPr>
                      <a:lvl4pPr marL="16002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4pPr>
                      <a:lvl5pPr marL="20574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5pPr>
                      <a:lvl6pPr marL="25146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6pPr>
                      <a:lvl7pPr marL="29718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7pPr>
                      <a:lvl8pPr marL="34290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8pPr>
                      <a:lvl9pPr marL="38862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11.8</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4620</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514</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91.8% /</a:t>
                      </a:r>
                    </a:p>
                    <a:p>
                      <a:pPr algn="ctr"/>
                      <a:r>
                        <a:rPr lang="en-US" sz="1600" dirty="0">
                          <a:latin typeface="Calibri" panose="020F0502020204030204" pitchFamily="34" charset="0"/>
                          <a:cs typeface="Calibri" panose="020F0502020204030204" pitchFamily="34" charset="0"/>
                        </a:rPr>
                        <a:t>86.68%</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June 2022</a:t>
                      </a:r>
                    </a:p>
                  </a:txBody>
                  <a:tcPr marL="68587" marR="68587" marT="25726" marB="25726" anchor="ctr"/>
                </a:tc>
                <a:extLst>
                  <a:ext uri="{0D108BD9-81ED-4DB2-BD59-A6C34878D82A}">
                    <a16:rowId xmlns:a16="http://schemas.microsoft.com/office/drawing/2014/main" val="10002"/>
                  </a:ext>
                </a:extLst>
              </a:tr>
              <a:tr h="5572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3.</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Koto HPP</a:t>
                      </a:r>
                      <a:r>
                        <a:rPr lang="en-US" sz="1600" u="none" strike="noStrike" baseline="0" dirty="0">
                          <a:effectLst/>
                          <a:latin typeface="Calibri" panose="020F0502020204030204" pitchFamily="34" charset="0"/>
                          <a:cs typeface="Calibri" panose="020F0502020204030204" pitchFamily="34" charset="0"/>
                        </a:rPr>
                        <a:t> ,Dir (L) </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685800" rtl="0" eaLnBrk="1" latinLnBrk="0" hangingPunct="1">
                        <a:lnSpc>
                          <a:spcPct val="90000"/>
                        </a:lnSpc>
                        <a:spcBef>
                          <a:spcPts val="750"/>
                        </a:spcBef>
                        <a:buFont typeface="Arial" panose="020B0604020202020204" pitchFamily="34" charset="0"/>
                        <a:defRPr sz="1900" kern="1200">
                          <a:solidFill>
                            <a:schemeClr val="tx1"/>
                          </a:solidFill>
                          <a:latin typeface="Calibri" panose="020F0502020204030204" pitchFamily="34" charset="0"/>
                        </a:defRPr>
                      </a:lvl1pPr>
                      <a:lvl2pPr marL="742950" indent="-285750" algn="l" defTabSz="685800" rtl="0" eaLnBrk="1" latinLnBrk="0" hangingPunct="1">
                        <a:lnSpc>
                          <a:spcPct val="90000"/>
                        </a:lnSpc>
                        <a:spcBef>
                          <a:spcPts val="375"/>
                        </a:spcBef>
                        <a:buFont typeface="Arial" panose="020B0604020202020204" pitchFamily="34" charset="0"/>
                        <a:defRPr sz="1600" kern="1200">
                          <a:solidFill>
                            <a:schemeClr val="tx1"/>
                          </a:solidFill>
                          <a:latin typeface="Calibri" panose="020F0502020204030204" pitchFamily="34" charset="0"/>
                        </a:defRPr>
                      </a:lvl2pPr>
                      <a:lvl3pPr marL="11430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3pPr>
                      <a:lvl4pPr marL="16002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4pPr>
                      <a:lvl5pPr marL="2057400" indent="-228600" algn="l" defTabSz="685800" rtl="0" eaLnBrk="1" latinLnBrk="0" hangingPunct="1">
                        <a:lnSpc>
                          <a:spcPct val="90000"/>
                        </a:lnSpc>
                        <a:spcBef>
                          <a:spcPts val="375"/>
                        </a:spcBef>
                        <a:buFont typeface="Arial" panose="020B0604020202020204" pitchFamily="34" charset="0"/>
                        <a:defRPr sz="1300" kern="1200">
                          <a:solidFill>
                            <a:schemeClr val="tx1"/>
                          </a:solidFill>
                          <a:latin typeface="Calibri" panose="020F0502020204030204" pitchFamily="34" charset="0"/>
                        </a:defRPr>
                      </a:lvl5pPr>
                      <a:lvl6pPr marL="25146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6pPr>
                      <a:lvl7pPr marL="29718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7pPr>
                      <a:lvl8pPr marL="34290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8pPr>
                      <a:lvl9pPr marL="3886200" indent="-228600" algn="l" defTabSz="685800" rtl="0" eaLnBrk="0" fontAlgn="base" latinLnBrk="0" hangingPunct="0">
                        <a:lnSpc>
                          <a:spcPct val="90000"/>
                        </a:lnSpc>
                        <a:spcBef>
                          <a:spcPts val="375"/>
                        </a:spcBef>
                        <a:spcAft>
                          <a:spcPct val="0"/>
                        </a:spcAft>
                        <a:buFont typeface="Arial" panose="020B0604020202020204" pitchFamily="34" charset="0"/>
                        <a:defRPr sz="1300" kern="1200">
                          <a:solidFill>
                            <a:schemeClr val="tx1"/>
                          </a:solidFill>
                          <a:latin typeface="Calibri" panose="020F0502020204030204" pitchFamily="34" charset="0"/>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40.8</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13998</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1554</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91.5% /</a:t>
                      </a:r>
                    </a:p>
                    <a:p>
                      <a:pPr algn="ctr"/>
                      <a:r>
                        <a:rPr lang="en-US" sz="1600" dirty="0">
                          <a:latin typeface="Calibri" panose="020F0502020204030204" pitchFamily="34" charset="0"/>
                          <a:cs typeface="Calibri" panose="020F0502020204030204" pitchFamily="34" charset="0"/>
                        </a:rPr>
                        <a:t>85.64</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June 2022</a:t>
                      </a:r>
                    </a:p>
                  </a:txBody>
                  <a:tcPr marL="68587" marR="68587" marT="25726" marB="25726" anchor="ctr"/>
                </a:tc>
                <a:extLst>
                  <a:ext uri="{0D108BD9-81ED-4DB2-BD59-A6C34878D82A}">
                    <a16:rowId xmlns:a16="http://schemas.microsoft.com/office/drawing/2014/main" val="10003"/>
                  </a:ext>
                </a:extLst>
              </a:tr>
              <a:tr h="5572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4</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Matiltan HPP , Swat </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84</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22000</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2768</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59.37% /</a:t>
                      </a:r>
                    </a:p>
                    <a:p>
                      <a:pPr algn="ctr"/>
                      <a:r>
                        <a:rPr lang="en-US" sz="1600" dirty="0">
                          <a:latin typeface="Calibri" panose="020F0502020204030204" pitchFamily="34" charset="0"/>
                          <a:cs typeface="Calibri" panose="020F0502020204030204" pitchFamily="34" charset="0"/>
                        </a:rPr>
                        <a:t>45.2%</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July 2023</a:t>
                      </a:r>
                    </a:p>
                  </a:txBody>
                  <a:tcPr marL="68587" marR="68587" marT="25726" marB="25726" anchor="ctr"/>
                </a:tc>
                <a:extLst>
                  <a:ext uri="{0D108BD9-81ED-4DB2-BD59-A6C34878D82A}">
                    <a16:rowId xmlns:a16="http://schemas.microsoft.com/office/drawing/2014/main" val="10004"/>
                  </a:ext>
                </a:extLst>
              </a:tr>
              <a:tr h="55725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5</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Lawi HPP ,Chitral </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69</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20087</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2552</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43.99% /</a:t>
                      </a:r>
                    </a:p>
                    <a:p>
                      <a:pPr algn="ctr"/>
                      <a:r>
                        <a:rPr lang="en-US" sz="1600" dirty="0">
                          <a:latin typeface="Calibri" panose="020F0502020204030204" pitchFamily="34" charset="0"/>
                          <a:cs typeface="Calibri" panose="020F0502020204030204" pitchFamily="34" charset="0"/>
                        </a:rPr>
                        <a:t>28.41%</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July 2023</a:t>
                      </a:r>
                    </a:p>
                  </a:txBody>
                  <a:tcPr marL="68587" marR="68587" marT="25726" marB="25726" anchor="ctr"/>
                </a:tc>
                <a:extLst>
                  <a:ext uri="{0D108BD9-81ED-4DB2-BD59-A6C34878D82A}">
                    <a16:rowId xmlns:a16="http://schemas.microsoft.com/office/drawing/2014/main" val="10005"/>
                  </a:ext>
                </a:extLst>
              </a:tr>
              <a:tr h="55725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6</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Chapri Charkhel HPP, </a:t>
                      </a:r>
                      <a:r>
                        <a:rPr lang="en-US" sz="1600" u="none" strike="noStrike" dirty="0" err="1">
                          <a:effectLst/>
                          <a:latin typeface="Calibri" panose="020F0502020204030204" pitchFamily="34" charset="0"/>
                          <a:cs typeface="Calibri" panose="020F0502020204030204" pitchFamily="34" charset="0"/>
                        </a:rPr>
                        <a:t>Kurram</a:t>
                      </a:r>
                      <a:r>
                        <a:rPr lang="en-US" sz="1600" u="none" strike="noStrike" dirty="0">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10.5</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4378</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838</a:t>
                      </a:r>
                      <a:endParaRPr lang="en-US" sz="1600" b="0" dirty="0">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1%/ </a:t>
                      </a:r>
                    </a:p>
                    <a:p>
                      <a:pPr algn="ctr"/>
                      <a:r>
                        <a:rPr lang="en-US" sz="1600" dirty="0">
                          <a:latin typeface="Calibri" panose="020F0502020204030204" pitchFamily="34" charset="0"/>
                          <a:cs typeface="Calibri" panose="020F0502020204030204" pitchFamily="34" charset="0"/>
                        </a:rPr>
                        <a:t>0.6%</a:t>
                      </a:r>
                      <a:endParaRPr lang="en-US" sz="1600" b="0" dirty="0">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Jan 2024</a:t>
                      </a:r>
                      <a:endParaRPr lang="en-US" sz="1600" b="0" dirty="0">
                        <a:latin typeface="Calibri" panose="020F0502020204030204" pitchFamily="34" charset="0"/>
                        <a:cs typeface="Calibri" panose="020F0502020204030204" pitchFamily="34" charset="0"/>
                      </a:endParaRPr>
                    </a:p>
                  </a:txBody>
                  <a:tcPr marL="68587" marR="68587" marT="25726" marB="25726" anchor="ctr"/>
                </a:tc>
                <a:extLst>
                  <a:ext uri="{0D108BD9-81ED-4DB2-BD59-A6C34878D82A}">
                    <a16:rowId xmlns:a16="http://schemas.microsoft.com/office/drawing/2014/main" val="10006"/>
                  </a:ext>
                </a:extLst>
              </a:tr>
              <a:tr h="55725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7</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latin typeface="Calibri" panose="020F0502020204030204" pitchFamily="34" charset="0"/>
                          <a:cs typeface="Calibri" panose="020F0502020204030204" pitchFamily="34" charset="0"/>
                        </a:rPr>
                        <a:t>Barandu HPP ,</a:t>
                      </a:r>
                      <a:r>
                        <a:rPr lang="en-US" sz="1600" u="none" strike="noStrike" baseline="0" dirty="0">
                          <a:effectLst/>
                          <a:latin typeface="Calibri" panose="020F0502020204030204" pitchFamily="34" charset="0"/>
                          <a:cs typeface="Calibri" panose="020F0502020204030204" pitchFamily="34" charset="0"/>
                        </a:rPr>
                        <a:t> Tor </a:t>
                      </a:r>
                      <a:r>
                        <a:rPr lang="en-US" sz="1600" u="none" strike="noStrike" baseline="0" dirty="0" err="1">
                          <a:effectLst/>
                          <a:latin typeface="Calibri" panose="020F0502020204030204" pitchFamily="34" charset="0"/>
                          <a:cs typeface="Calibri" panose="020F0502020204030204" pitchFamily="34" charset="0"/>
                        </a:rPr>
                        <a:t>Ghar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600" u="none" strike="noStrike" cap="none" normalizeH="0" baseline="0" dirty="0">
                          <a:ln>
                            <a:noFill/>
                          </a:ln>
                          <a:effectLst/>
                          <a:latin typeface="Calibri" panose="020F0502020204030204" pitchFamily="34" charset="0"/>
                          <a:cs typeface="Calibri" panose="020F0502020204030204" pitchFamily="34" charset="0"/>
                        </a:rPr>
                        <a:t>6.5</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4195</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343</a:t>
                      </a:r>
                      <a:endParaRPr lang="en-US" sz="1600" b="0" dirty="0">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2%/</a:t>
                      </a:r>
                    </a:p>
                    <a:p>
                      <a:pPr algn="ctr"/>
                      <a:r>
                        <a:rPr lang="en-US" sz="1600" dirty="0">
                          <a:latin typeface="Calibri" panose="020F0502020204030204" pitchFamily="34" charset="0"/>
                          <a:cs typeface="Calibri" panose="020F0502020204030204" pitchFamily="34" charset="0"/>
                        </a:rPr>
                        <a:t>0.3%</a:t>
                      </a:r>
                      <a:endParaRPr lang="en-US" sz="1600" b="0" dirty="0">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dirty="0">
                          <a:latin typeface="Calibri" panose="020F0502020204030204" pitchFamily="34" charset="0"/>
                          <a:cs typeface="Calibri" panose="020F0502020204030204" pitchFamily="34" charset="0"/>
                        </a:rPr>
                        <a:t>March 2025</a:t>
                      </a:r>
                      <a:endParaRPr lang="en-US" sz="1600" b="0" dirty="0">
                        <a:latin typeface="Calibri" panose="020F0502020204030204" pitchFamily="34" charset="0"/>
                        <a:cs typeface="Calibri" panose="020F0502020204030204" pitchFamily="34" charset="0"/>
                      </a:endParaRPr>
                    </a:p>
                  </a:txBody>
                  <a:tcPr marL="68587" marR="68587" marT="25726" marB="25726" anchor="ctr"/>
                </a:tc>
                <a:extLst>
                  <a:ext uri="{0D108BD9-81ED-4DB2-BD59-A6C34878D82A}">
                    <a16:rowId xmlns:a16="http://schemas.microsoft.com/office/drawing/2014/main" val="10007"/>
                  </a:ext>
                </a:extLst>
              </a:tr>
              <a:tr h="5414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400" b="1" u="none" strike="noStrike" dirty="0">
                          <a:effectLst/>
                          <a:latin typeface="Calibri" panose="020F0502020204030204" pitchFamily="34" charset="0"/>
                          <a:cs typeface="Calibri" panose="020F0502020204030204" pitchFamily="34" charset="0"/>
                        </a:rPr>
                        <a:t>Total</a:t>
                      </a: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7145" marR="7145" marT="5359"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ctr" latinLnBrk="0" hangingPunct="1">
                        <a:lnSpc>
                          <a:spcPct val="100000"/>
                        </a:lnSpc>
                        <a:spcBef>
                          <a:spcPct val="0"/>
                        </a:spcBef>
                        <a:spcAft>
                          <a:spcPct val="0"/>
                        </a:spcAft>
                        <a:buClrTx/>
                        <a:buSzTx/>
                        <a:buFontTx/>
                        <a:buNone/>
                        <a:tabLst/>
                      </a:pPr>
                      <a:r>
                        <a:rPr kumimoji="0" lang="en-US" altLang="en-US" sz="1400" b="1" u="none" strike="noStrike" cap="none" normalizeH="0" baseline="0" dirty="0">
                          <a:ln>
                            <a:noFill/>
                          </a:ln>
                          <a:effectLst/>
                          <a:latin typeface="Calibri" panose="020F0502020204030204" pitchFamily="34" charset="0"/>
                          <a:cs typeface="Calibri" panose="020F0502020204030204" pitchFamily="34" charset="0"/>
                        </a:rPr>
                        <a:t>232.8</a:t>
                      </a:r>
                      <a:endParaRPr kumimoji="0" lang="en-US" alt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7145" marR="7145" marT="5356" marB="0" anchor="ctr" horzOverflow="overflow"/>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latin typeface="Calibri" panose="020F0502020204030204" pitchFamily="34" charset="0"/>
                          <a:cs typeface="Calibri" panose="020F0502020204030204" pitchFamily="34" charset="0"/>
                        </a:rPr>
                        <a:t>73077</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400" b="1" dirty="0">
                          <a:latin typeface="Calibri" panose="020F0502020204030204" pitchFamily="34" charset="0"/>
                          <a:cs typeface="Calibri" panose="020F0502020204030204" pitchFamily="34" charset="0"/>
                        </a:rPr>
                        <a:t>9238</a:t>
                      </a: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400" b="1" dirty="0">
                        <a:latin typeface="Calibri" panose="020F0502020204030204" pitchFamily="34" charset="0"/>
                        <a:cs typeface="Calibri" panose="020F0502020204030204" pitchFamily="34" charset="0"/>
                      </a:endParaRPr>
                    </a:p>
                  </a:txBody>
                  <a:tcPr marL="68587" marR="68587" marT="25726" marB="25726"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400" b="1" dirty="0">
                        <a:latin typeface="Calibri" panose="020F0502020204030204" pitchFamily="34" charset="0"/>
                        <a:cs typeface="Calibri" panose="020F0502020204030204" pitchFamily="34" charset="0"/>
                      </a:endParaRPr>
                    </a:p>
                  </a:txBody>
                  <a:tcPr marL="68587" marR="68587" marT="25726" marB="25726" anchor="ctr"/>
                </a:tc>
                <a:extLst>
                  <a:ext uri="{0D108BD9-81ED-4DB2-BD59-A6C34878D82A}">
                    <a16:rowId xmlns:a16="http://schemas.microsoft.com/office/drawing/2014/main" val="10008"/>
                  </a:ext>
                </a:extLst>
              </a:tr>
            </a:tbl>
          </a:graphicData>
        </a:graphic>
      </p:graphicFrame>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a:extLst>
              <a:ext uri="{FF2B5EF4-FFF2-40B4-BE49-F238E27FC236}">
                <a16:creationId xmlns:a16="http://schemas.microsoft.com/office/drawing/2014/main" id="{B9C954A7-5CC5-4831-BA0E-1FE5A9C847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074B5E3-5D3A-48A6-AD13-8BDD10B18FED}" type="slidenum">
              <a:rPr lang="en-PH" altLang="en-US" sz="1200" smtClean="0">
                <a:solidFill>
                  <a:srgbClr val="595959"/>
                </a:solidFill>
              </a:rPr>
              <a:pPr>
                <a:spcBef>
                  <a:spcPct val="0"/>
                </a:spcBef>
                <a:buFontTx/>
                <a:buNone/>
              </a:pPr>
              <a:t>11</a:t>
            </a:fld>
            <a:endParaRPr lang="en-PH" altLang="en-US" sz="1200">
              <a:solidFill>
                <a:srgbClr val="595959"/>
              </a:solidFill>
            </a:endParaRPr>
          </a:p>
        </p:txBody>
      </p:sp>
      <p:sp>
        <p:nvSpPr>
          <p:cNvPr id="48131" name="Rectangle 4">
            <a:extLst>
              <a:ext uri="{FF2B5EF4-FFF2-40B4-BE49-F238E27FC236}">
                <a16:creationId xmlns:a16="http://schemas.microsoft.com/office/drawing/2014/main" id="{43D38FAC-41B1-4342-859E-F02C4D25C3A2}"/>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Ongoing Project through Donor Funding</a:t>
            </a:r>
            <a:endParaRPr lang="en-US" altLang="en-US" sz="3600" dirty="0">
              <a:solidFill>
                <a:schemeClr val="bg1"/>
              </a:solidFill>
              <a:latin typeface="Calibri" panose="020F0502020204030204" pitchFamily="34" charset="0"/>
            </a:endParaRPr>
          </a:p>
        </p:txBody>
      </p:sp>
      <p:sp>
        <p:nvSpPr>
          <p:cNvPr id="10" name="Arrow: Left 9">
            <a:hlinkClick r:id="rId3" action="ppaction://hlinksldjump"/>
            <a:extLst>
              <a:ext uri="{FF2B5EF4-FFF2-40B4-BE49-F238E27FC236}">
                <a16:creationId xmlns:a16="http://schemas.microsoft.com/office/drawing/2014/main" id="{E146D4C4-1F34-4FF5-9158-C55DB1CED9D9}"/>
              </a:ext>
            </a:extLst>
          </p:cNvPr>
          <p:cNvSpPr/>
          <p:nvPr/>
        </p:nvSpPr>
        <p:spPr>
          <a:xfrm>
            <a:off x="228600" y="6173787"/>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6" name="Table 5">
            <a:extLst>
              <a:ext uri="{FF2B5EF4-FFF2-40B4-BE49-F238E27FC236}">
                <a16:creationId xmlns:a16="http://schemas.microsoft.com/office/drawing/2014/main" id="{26655AFD-FF41-40A8-82EA-32D1FB3FA43C}"/>
              </a:ext>
            </a:extLst>
          </p:cNvPr>
          <p:cNvGraphicFramePr>
            <a:graphicFrameLocks noGrp="1"/>
          </p:cNvGraphicFramePr>
          <p:nvPr>
            <p:extLst>
              <p:ext uri="{D42A27DB-BD31-4B8C-83A1-F6EECF244321}">
                <p14:modId xmlns:p14="http://schemas.microsoft.com/office/powerpoint/2010/main" val="1439612366"/>
              </p:ext>
            </p:extLst>
          </p:nvPr>
        </p:nvGraphicFramePr>
        <p:xfrm>
          <a:off x="228600" y="914400"/>
          <a:ext cx="8534400" cy="5035591"/>
        </p:xfrm>
        <a:graphic>
          <a:graphicData uri="http://schemas.openxmlformats.org/drawingml/2006/table">
            <a:tbl>
              <a:tblPr firstRow="1" bandRow="1">
                <a:tableStyleId>{3B4B98B0-60AC-42C2-AFA5-B58CD77FA1E5}</a:tableStyleId>
              </a:tblPr>
              <a:tblGrid>
                <a:gridCol w="291774">
                  <a:extLst>
                    <a:ext uri="{9D8B030D-6E8A-4147-A177-3AD203B41FA5}">
                      <a16:colId xmlns:a16="http://schemas.microsoft.com/office/drawing/2014/main" val="20000"/>
                    </a:ext>
                  </a:extLst>
                </a:gridCol>
                <a:gridCol w="1628465">
                  <a:extLst>
                    <a:ext uri="{9D8B030D-6E8A-4147-A177-3AD203B41FA5}">
                      <a16:colId xmlns:a16="http://schemas.microsoft.com/office/drawing/2014/main" val="20001"/>
                    </a:ext>
                  </a:extLst>
                </a:gridCol>
                <a:gridCol w="924561">
                  <a:extLst>
                    <a:ext uri="{9D8B030D-6E8A-4147-A177-3AD203B41FA5}">
                      <a16:colId xmlns:a16="http://schemas.microsoft.com/office/drawing/2014/main" val="20002"/>
                    </a:ext>
                  </a:extLst>
                </a:gridCol>
                <a:gridCol w="799464">
                  <a:extLst>
                    <a:ext uri="{9D8B030D-6E8A-4147-A177-3AD203B41FA5}">
                      <a16:colId xmlns:a16="http://schemas.microsoft.com/office/drawing/2014/main" val="20003"/>
                    </a:ext>
                  </a:extLst>
                </a:gridCol>
                <a:gridCol w="978537">
                  <a:extLst>
                    <a:ext uri="{9D8B030D-6E8A-4147-A177-3AD203B41FA5}">
                      <a16:colId xmlns:a16="http://schemas.microsoft.com/office/drawing/2014/main" val="20004"/>
                    </a:ext>
                  </a:extLst>
                </a:gridCol>
                <a:gridCol w="2920999">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tblGrid>
              <a:tr h="891467">
                <a:tc>
                  <a:txBody>
                    <a:bodyPr/>
                    <a:lstStyle/>
                    <a:p>
                      <a:pPr algn="ctr"/>
                      <a:r>
                        <a:rPr lang="en-US" sz="1600" b="1" dirty="0">
                          <a:latin typeface="Calibri" panose="020F0502020204030204" pitchFamily="34" charset="0"/>
                          <a:cs typeface="Calibri" panose="020F0502020204030204" pitchFamily="34" charset="0"/>
                        </a:rPr>
                        <a:t>S#</a:t>
                      </a:r>
                    </a:p>
                  </a:txBody>
                  <a:tcPr marL="68580" marR="68580" marT="25717" marB="25717"/>
                </a:tc>
                <a:tc>
                  <a:txBody>
                    <a:bodyPr/>
                    <a:lstStyle/>
                    <a:p>
                      <a:pPr algn="ctr"/>
                      <a:r>
                        <a:rPr lang="en-US" sz="1600" b="1" dirty="0">
                          <a:latin typeface="Calibri" panose="020F0502020204030204" pitchFamily="34" charset="0"/>
                          <a:cs typeface="Calibri" panose="020F0502020204030204" pitchFamily="34" charset="0"/>
                        </a:rPr>
                        <a:t>Projects</a:t>
                      </a:r>
                    </a:p>
                  </a:txBody>
                  <a:tcPr marL="68580" marR="68580" marT="25717" marB="25717"/>
                </a:tc>
                <a:tc>
                  <a:txBody>
                    <a:bodyPr/>
                    <a:lstStyle/>
                    <a:p>
                      <a:pPr algn="ctr"/>
                      <a:r>
                        <a:rPr lang="en-US" sz="1600" b="1" dirty="0">
                          <a:latin typeface="Calibri" panose="020F0502020204030204" pitchFamily="34" charset="0"/>
                          <a:cs typeface="Calibri" panose="020F0502020204030204" pitchFamily="34" charset="0"/>
                        </a:rPr>
                        <a:t>Capacity  MW</a:t>
                      </a:r>
                    </a:p>
                  </a:txBody>
                  <a:tcPr marL="68580" marR="68580" marT="25717" marB="25717"/>
                </a:tc>
                <a:tc>
                  <a:txBody>
                    <a:bodyPr/>
                    <a:lstStyle/>
                    <a:p>
                      <a:pPr algn="ctr"/>
                      <a:r>
                        <a:rPr lang="en-US" sz="1600" b="1" dirty="0">
                          <a:latin typeface="Calibri" panose="020F0502020204030204" pitchFamily="34" charset="0"/>
                          <a:cs typeface="Calibri" panose="020F0502020204030204" pitchFamily="34" charset="0"/>
                        </a:rPr>
                        <a:t>Cost Rs </a:t>
                      </a:r>
                      <a:r>
                        <a:rPr lang="en-US" sz="1600" b="1" dirty="0" err="1">
                          <a:latin typeface="Calibri" panose="020F0502020204030204" pitchFamily="34" charset="0"/>
                          <a:cs typeface="Calibri" panose="020F0502020204030204" pitchFamily="34" charset="0"/>
                        </a:rPr>
                        <a:t>Mln</a:t>
                      </a:r>
                      <a:endParaRPr lang="en-US" sz="1600" b="1" dirty="0">
                        <a:latin typeface="Calibri" panose="020F0502020204030204" pitchFamily="34" charset="0"/>
                        <a:cs typeface="Calibri" panose="020F0502020204030204" pitchFamily="34" charset="0"/>
                      </a:endParaRPr>
                    </a:p>
                  </a:txBody>
                  <a:tcPr marL="68580" marR="68580" marT="25717" marB="25717"/>
                </a:tc>
                <a:tc>
                  <a:txBody>
                    <a:bodyPr/>
                    <a:lstStyle/>
                    <a:p>
                      <a:pPr algn="ctr"/>
                      <a:r>
                        <a:rPr lang="en-US" sz="1600" b="1" dirty="0">
                          <a:latin typeface="Calibri" panose="020F0502020204030204" pitchFamily="34" charset="0"/>
                          <a:cs typeface="Calibri" panose="020F0502020204030204" pitchFamily="34" charset="0"/>
                        </a:rPr>
                        <a:t>Annual Revenue</a:t>
                      </a:r>
                    </a:p>
                    <a:p>
                      <a:pPr algn="ctr"/>
                      <a:r>
                        <a:rPr lang="en-US" sz="1600" b="1" dirty="0">
                          <a:latin typeface="Calibri" panose="020F0502020204030204" pitchFamily="34" charset="0"/>
                          <a:cs typeface="Calibri" panose="020F0502020204030204" pitchFamily="34" charset="0"/>
                        </a:rPr>
                        <a:t>Rs </a:t>
                      </a:r>
                      <a:r>
                        <a:rPr lang="en-US" sz="1600" b="1" dirty="0" err="1">
                          <a:latin typeface="Calibri" panose="020F0502020204030204" pitchFamily="34" charset="0"/>
                          <a:cs typeface="Calibri" panose="020F0502020204030204" pitchFamily="34" charset="0"/>
                        </a:rPr>
                        <a:t>Mln</a:t>
                      </a:r>
                      <a:endParaRPr lang="en-US" sz="1600" b="1" dirty="0">
                        <a:latin typeface="Calibri" panose="020F0502020204030204" pitchFamily="34" charset="0"/>
                        <a:cs typeface="Calibri" panose="020F0502020204030204" pitchFamily="34" charset="0"/>
                      </a:endParaRPr>
                    </a:p>
                  </a:txBody>
                  <a:tcPr marL="68580" marR="68580" marT="25717" marB="25717"/>
                </a:tc>
                <a:tc>
                  <a:txBody>
                    <a:bodyPr/>
                    <a:lstStyle/>
                    <a:p>
                      <a:pPr algn="ctr"/>
                      <a:r>
                        <a:rPr lang="en-US" sz="1600" b="1" dirty="0">
                          <a:latin typeface="Calibri" panose="020F0502020204030204" pitchFamily="34" charset="0"/>
                          <a:cs typeface="Calibri" panose="020F0502020204030204" pitchFamily="34" charset="0"/>
                        </a:rPr>
                        <a:t>Progress</a:t>
                      </a:r>
                    </a:p>
                  </a:txBody>
                  <a:tcPr marL="68580" marR="68580" marT="25717" marB="25717"/>
                </a:tc>
                <a:tc>
                  <a:txBody>
                    <a:bodyPr/>
                    <a:lstStyle/>
                    <a:p>
                      <a:pPr algn="ctr"/>
                      <a:r>
                        <a:rPr lang="en-US" sz="1400" b="1" dirty="0">
                          <a:latin typeface="Calibri" panose="020F0502020204030204" pitchFamily="34" charset="0"/>
                          <a:cs typeface="Calibri" panose="020F0502020204030204" pitchFamily="34" charset="0"/>
                        </a:rPr>
                        <a:t>Completion</a:t>
                      </a:r>
                    </a:p>
                  </a:txBody>
                  <a:tcPr marL="68580" marR="68580" marT="25717" marB="25717"/>
                </a:tc>
                <a:extLst>
                  <a:ext uri="{0D108BD9-81ED-4DB2-BD59-A6C34878D82A}">
                    <a16:rowId xmlns:a16="http://schemas.microsoft.com/office/drawing/2014/main" val="10000"/>
                  </a:ext>
                </a:extLst>
              </a:tr>
              <a:tr h="1397715">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err="1">
                          <a:effectLst/>
                          <a:latin typeface="Calibri" panose="020F0502020204030204" pitchFamily="34" charset="0"/>
                          <a:cs typeface="Calibri" panose="020F0502020204030204" pitchFamily="34" charset="0"/>
                        </a:rPr>
                        <a:t>Balakot</a:t>
                      </a:r>
                      <a:r>
                        <a:rPr lang="en-US" sz="1600" u="none" strike="noStrike" dirty="0">
                          <a:effectLst/>
                          <a:latin typeface="Calibri" panose="020F0502020204030204" pitchFamily="34" charset="0"/>
                          <a:cs typeface="Calibri" panose="020F0502020204030204" pitchFamily="34" charset="0"/>
                        </a:rPr>
                        <a:t> HPP</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300</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85912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14958</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marL="115888" indent="-115888" algn="l">
                        <a:buFont typeface="Arial" panose="020B0604020202020204" pitchFamily="34" charset="0"/>
                        <a:buChar char="•"/>
                      </a:pPr>
                      <a:r>
                        <a:rPr lang="en-US" sz="1400" dirty="0">
                          <a:latin typeface="Calibri" panose="020F0502020204030204" pitchFamily="34" charset="0"/>
                          <a:cs typeface="Calibri" panose="020F0502020204030204" pitchFamily="34" charset="0"/>
                        </a:rPr>
                        <a:t>Consultant appointed on 03.09.2020</a:t>
                      </a:r>
                    </a:p>
                    <a:p>
                      <a:pPr marL="115888" indent="-115888" algn="l">
                        <a:buFont typeface="Arial" panose="020B0604020202020204" pitchFamily="34" charset="0"/>
                        <a:buChar char="•"/>
                      </a:pPr>
                      <a:r>
                        <a:rPr lang="en-US" sz="1400" dirty="0">
                          <a:latin typeface="Calibri" panose="020F0502020204030204" pitchFamily="34" charset="0"/>
                          <a:cs typeface="Calibri" panose="020F0502020204030204" pitchFamily="34" charset="0"/>
                        </a:rPr>
                        <a:t>Contractor appointed on 09.03.2021</a:t>
                      </a:r>
                    </a:p>
                    <a:p>
                      <a:pPr marL="115888" indent="-115888" algn="l">
                        <a:buFont typeface="Arial" panose="020B0604020202020204" pitchFamily="34" charset="0"/>
                        <a:buChar char="•"/>
                      </a:pPr>
                      <a:r>
                        <a:rPr lang="en-US" sz="1400" dirty="0">
                          <a:latin typeface="Calibri" panose="020F0502020204030204" pitchFamily="34" charset="0"/>
                          <a:cs typeface="Calibri" panose="020F0502020204030204" pitchFamily="34" charset="0"/>
                        </a:rPr>
                        <a:t>Section-IV Issued</a:t>
                      </a:r>
                    </a:p>
                    <a:p>
                      <a:pPr marL="115888" indent="-115888" algn="l">
                        <a:buFont typeface="Arial" panose="020B0604020202020204" pitchFamily="34" charset="0"/>
                        <a:buChar char="•"/>
                      </a:pPr>
                      <a:r>
                        <a:rPr lang="en-US" sz="1400" dirty="0">
                          <a:latin typeface="Calibri" panose="020F0502020204030204" pitchFamily="34" charset="0"/>
                          <a:cs typeface="Calibri" panose="020F0502020204030204" pitchFamily="34" charset="0"/>
                        </a:rPr>
                        <a:t>Payment of PKR 340 Million has been made to DC </a:t>
                      </a:r>
                      <a:r>
                        <a:rPr lang="en-US" sz="1400" dirty="0" err="1">
                          <a:latin typeface="Calibri" panose="020F0502020204030204" pitchFamily="34" charset="0"/>
                          <a:cs typeface="Calibri" panose="020F0502020204030204" pitchFamily="34" charset="0"/>
                        </a:rPr>
                        <a:t>Mansehra</a:t>
                      </a:r>
                      <a:r>
                        <a:rPr lang="en-US" sz="1400" dirty="0">
                          <a:latin typeface="Calibri" panose="020F0502020204030204" pitchFamily="34" charset="0"/>
                          <a:cs typeface="Calibri" panose="020F0502020204030204" pitchFamily="34" charset="0"/>
                        </a:rPr>
                        <a:t> in last FY 2020-21.</a:t>
                      </a:r>
                    </a:p>
                  </a:txBody>
                  <a:tcPr marL="68580" marR="68580" marT="25717" marB="25717"/>
                </a:tc>
                <a:tc>
                  <a:txBody>
                    <a:bodyPr/>
                    <a:lstStyle/>
                    <a:p>
                      <a:pPr algn="ctr" fontAlgn="ctr"/>
                      <a:r>
                        <a:rPr lang="en-US" sz="1600" u="none" strike="noStrike" dirty="0">
                          <a:effectLst/>
                          <a:latin typeface="Calibri" panose="020F0502020204030204" pitchFamily="34" charset="0"/>
                          <a:cs typeface="Calibri" panose="020F0502020204030204" pitchFamily="34" charset="0"/>
                        </a:rPr>
                        <a:t>2027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extLst>
                  <a:ext uri="{0D108BD9-81ED-4DB2-BD59-A6C34878D82A}">
                    <a16:rowId xmlns:a16="http://schemas.microsoft.com/office/drawing/2014/main" val="10001"/>
                  </a:ext>
                </a:extLst>
              </a:tr>
              <a:tr h="932629">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Gabral Kalam HPP </a:t>
                      </a:r>
                      <a:r>
                        <a:rPr lang="en-US" sz="1600" u="none" strike="noStrike" baseline="0" dirty="0">
                          <a:effectLst/>
                          <a:latin typeface="Calibri" panose="020F0502020204030204" pitchFamily="34" charset="0"/>
                          <a:cs typeface="Calibri" panose="020F0502020204030204" pitchFamily="34" charset="0"/>
                        </a:rPr>
                        <a:t> Swat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88</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39455</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u="none" strike="noStrike" dirty="0">
                          <a:effectLst/>
                          <a:latin typeface="Calibri" panose="020F0502020204030204" pitchFamily="34" charset="0"/>
                          <a:cs typeface="Calibri" panose="020F0502020204030204" pitchFamily="34" charset="0"/>
                        </a:rPr>
                        <a:t>4343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rowSpan="3">
                  <a:txBody>
                    <a:bodyPr/>
                    <a:lstStyle/>
                    <a:p>
                      <a:pPr marL="115888" indent="-112713" algn="just" eaLnBrk="1" fontAlgn="auto" hangingPunct="1">
                        <a:spcBef>
                          <a:spcPts val="0"/>
                        </a:spcBef>
                        <a:spcAft>
                          <a:spcPts val="0"/>
                        </a:spcAft>
                        <a:buFont typeface="Arial" panose="020B0604020202020204" pitchFamily="34" charset="0"/>
                        <a:buChar char="•"/>
                        <a:defRPr/>
                      </a:pPr>
                      <a:r>
                        <a:rPr lang="en-GB" sz="1400" dirty="0">
                          <a:solidFill>
                            <a:schemeClr val="tx1">
                              <a:lumMod val="95000"/>
                              <a:lumOff val="5000"/>
                            </a:schemeClr>
                          </a:solidFill>
                          <a:latin typeface="Calibri" panose="020F0502020204030204" pitchFamily="34" charset="0"/>
                          <a:cs typeface="Calibri" panose="020F0502020204030204" pitchFamily="34" charset="0"/>
                          <a:sym typeface="Calibri"/>
                        </a:rPr>
                        <a:t>PIC Technical &amp; Financial Proposals received on 15-02-2021. Technical Evaluation completed</a:t>
                      </a:r>
                      <a:r>
                        <a:rPr lang="en-GB" sz="1400" baseline="0" dirty="0">
                          <a:solidFill>
                            <a:schemeClr val="tx1">
                              <a:lumMod val="95000"/>
                              <a:lumOff val="5000"/>
                            </a:schemeClr>
                          </a:solidFill>
                          <a:latin typeface="Calibri" panose="020F0502020204030204" pitchFamily="34" charset="0"/>
                          <a:cs typeface="Calibri" panose="020F0502020204030204" pitchFamily="34" charset="0"/>
                          <a:sym typeface="Calibri"/>
                        </a:rPr>
                        <a:t> &amp; send to WB</a:t>
                      </a:r>
                    </a:p>
                    <a:p>
                      <a:pPr marL="115888" indent="-112713" algn="just" eaLnBrk="1" fontAlgn="auto" hangingPunct="1">
                        <a:spcBef>
                          <a:spcPts val="0"/>
                        </a:spcBef>
                        <a:spcAft>
                          <a:spcPts val="0"/>
                        </a:spcAft>
                        <a:buFont typeface="Arial" panose="020B0604020202020204" pitchFamily="34" charset="0"/>
                        <a:buChar char="•"/>
                        <a:defRPr/>
                      </a:pPr>
                      <a:r>
                        <a:rPr lang="en-GB" sz="1400" dirty="0">
                          <a:solidFill>
                            <a:schemeClr val="tx1">
                              <a:lumMod val="95000"/>
                              <a:lumOff val="5000"/>
                            </a:schemeClr>
                          </a:solidFill>
                          <a:latin typeface="Calibri" panose="020F0502020204030204" pitchFamily="34" charset="0"/>
                          <a:cs typeface="Calibri" panose="020F0502020204030204" pitchFamily="34" charset="0"/>
                          <a:sym typeface="Calibri"/>
                        </a:rPr>
                        <a:t>Pre-Qualification for Civil Works and E&amp;M works invited and proposals have been received on 5</a:t>
                      </a:r>
                      <a:r>
                        <a:rPr lang="en-GB" sz="1400" baseline="30000" dirty="0">
                          <a:solidFill>
                            <a:schemeClr val="tx1">
                              <a:lumMod val="95000"/>
                              <a:lumOff val="5000"/>
                            </a:schemeClr>
                          </a:solidFill>
                          <a:latin typeface="Calibri" panose="020F0502020204030204" pitchFamily="34" charset="0"/>
                          <a:cs typeface="Calibri" panose="020F0502020204030204" pitchFamily="34" charset="0"/>
                          <a:sym typeface="Calibri"/>
                        </a:rPr>
                        <a:t>th</a:t>
                      </a:r>
                      <a:r>
                        <a:rPr lang="en-GB" sz="1400" dirty="0">
                          <a:solidFill>
                            <a:schemeClr val="tx1">
                              <a:lumMod val="95000"/>
                              <a:lumOff val="5000"/>
                            </a:schemeClr>
                          </a:solidFill>
                          <a:latin typeface="Calibri" panose="020F0502020204030204" pitchFamily="34" charset="0"/>
                          <a:cs typeface="Calibri" panose="020F0502020204030204" pitchFamily="34" charset="0"/>
                          <a:sym typeface="Calibri"/>
                        </a:rPr>
                        <a:t> May-2021.</a:t>
                      </a:r>
                    </a:p>
                    <a:p>
                      <a:pPr marL="115888" indent="-112713" algn="just" eaLnBrk="1" fontAlgn="auto" hangingPunct="1">
                        <a:spcBef>
                          <a:spcPts val="0"/>
                        </a:spcBef>
                        <a:spcAft>
                          <a:spcPts val="0"/>
                        </a:spcAft>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Section-IV</a:t>
                      </a:r>
                      <a:r>
                        <a:rPr lang="en-US" sz="1400" baseline="0" dirty="0">
                          <a:solidFill>
                            <a:schemeClr val="tx1"/>
                          </a:solidFill>
                          <a:latin typeface="Calibri" panose="020F0502020204030204" pitchFamily="34" charset="0"/>
                          <a:cs typeface="Calibri" panose="020F0502020204030204" pitchFamily="34" charset="0"/>
                        </a:rPr>
                        <a:t> notified</a:t>
                      </a:r>
                    </a:p>
                    <a:p>
                      <a:pPr marL="115888" indent="-112713" algn="just" eaLnBrk="1" fontAlgn="auto" hangingPunct="1">
                        <a:spcBef>
                          <a:spcPts val="0"/>
                        </a:spcBef>
                        <a:spcAft>
                          <a:spcPts val="0"/>
                        </a:spcAft>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Procurement of F-study for </a:t>
                      </a:r>
                      <a:r>
                        <a:rPr lang="en-US" sz="1400" dirty="0" err="1">
                          <a:latin typeface="Calibri" panose="020F0502020204030204" pitchFamily="34" charset="0"/>
                          <a:cs typeface="Calibri" panose="020F0502020204030204" pitchFamily="34" charset="0"/>
                        </a:rPr>
                        <a:t>Madyan</a:t>
                      </a:r>
                      <a:r>
                        <a:rPr lang="en-US" sz="1400" dirty="0">
                          <a:latin typeface="Calibri" panose="020F0502020204030204" pitchFamily="34" charset="0"/>
                          <a:cs typeface="Calibri" panose="020F0502020204030204" pitchFamily="34" charset="0"/>
                        </a:rPr>
                        <a:t> in progress</a:t>
                      </a:r>
                    </a:p>
                  </a:txBody>
                  <a:tcPr marL="68580" marR="68580" marT="25717" marB="25717"/>
                </a:tc>
                <a:tc rowSpan="2">
                  <a:txBody>
                    <a:bodyPr/>
                    <a:lstStyle/>
                    <a:p>
                      <a:pPr algn="ctr" fontAlgn="ctr"/>
                      <a:r>
                        <a:rPr lang="en-US" sz="1600" u="none" strike="noStrike" dirty="0">
                          <a:effectLst/>
                          <a:latin typeface="Calibri" panose="020F0502020204030204" pitchFamily="34" charset="0"/>
                          <a:cs typeface="Calibri" panose="020F0502020204030204" pitchFamily="34" charset="0"/>
                        </a:rPr>
                        <a:t>2025</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extLst>
                  <a:ext uri="{0D108BD9-81ED-4DB2-BD59-A6C34878D82A}">
                    <a16:rowId xmlns:a16="http://schemas.microsoft.com/office/drawing/2014/main" val="10002"/>
                  </a:ext>
                </a:extLst>
              </a:tr>
              <a:tr h="550895">
                <a:tc row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rowSpan="2">
                  <a:txBody>
                    <a:bodyPr/>
                    <a:lstStyle/>
                    <a:p>
                      <a:pPr algn="ctr" fontAlgn="ctr"/>
                      <a:r>
                        <a:rPr lang="en-US" sz="1600" u="none" strike="noStrike" dirty="0" err="1">
                          <a:effectLst/>
                          <a:latin typeface="Calibri" panose="020F0502020204030204" pitchFamily="34" charset="0"/>
                          <a:cs typeface="Calibri" panose="020F0502020204030204" pitchFamily="34" charset="0"/>
                        </a:rPr>
                        <a:t>Madyan</a:t>
                      </a:r>
                      <a:r>
                        <a:rPr lang="en-US" sz="1600" u="none" strike="noStrike" dirty="0">
                          <a:effectLst/>
                          <a:latin typeface="Calibri" panose="020F0502020204030204" pitchFamily="34" charset="0"/>
                          <a:cs typeface="Calibri" panose="020F0502020204030204" pitchFamily="34" charset="0"/>
                        </a:rPr>
                        <a:t> HPP  Swat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rowSpan="2">
                  <a:txBody>
                    <a:bodyPr/>
                    <a:lstStyle/>
                    <a:p>
                      <a:pPr algn="ctr" fontAlgn="ctr"/>
                      <a:r>
                        <a:rPr lang="en-US" sz="1600" u="none" strike="noStrike" dirty="0">
                          <a:effectLst/>
                          <a:latin typeface="Calibri" panose="020F0502020204030204" pitchFamily="34" charset="0"/>
                          <a:cs typeface="Calibri" panose="020F0502020204030204" pitchFamily="34" charset="0"/>
                        </a:rPr>
                        <a:t>157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rowSpan="2">
                  <a:txBody>
                    <a:bodyPr/>
                    <a:lstStyle/>
                    <a:p>
                      <a:pPr algn="ctr" fontAlgn="ctr"/>
                      <a:r>
                        <a:rPr lang="en-US" sz="1600" u="none" strike="noStrike" dirty="0">
                          <a:effectLst/>
                          <a:latin typeface="Calibri" panose="020F0502020204030204" pitchFamily="34" charset="0"/>
                          <a:cs typeface="Calibri" panose="020F0502020204030204" pitchFamily="34" charset="0"/>
                        </a:rPr>
                        <a:t>82698</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rowSpan="2">
                  <a:txBody>
                    <a:bodyPr/>
                    <a:lstStyle/>
                    <a:p>
                      <a:pPr algn="ctr" fontAlgn="ctr"/>
                      <a:r>
                        <a:rPr lang="en-US" sz="1600" u="none" strike="noStrike" dirty="0">
                          <a:effectLst/>
                          <a:latin typeface="Calibri" panose="020F0502020204030204" pitchFamily="34" charset="0"/>
                          <a:cs typeface="Calibri" panose="020F0502020204030204" pitchFamily="34" charset="0"/>
                        </a:rPr>
                        <a:t>9358</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466519">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4" marR="7144" marT="5359" marB="0" anchor="ctr"/>
                </a:tc>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4" marR="7144" marT="5359" marB="0" anchor="ctr"/>
                </a:tc>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4" marR="7144" marT="5359" marB="0" anchor="ctr"/>
                </a:tc>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4" marR="7144" marT="5359" marB="0" anchor="ctr"/>
                </a:tc>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4" marR="7144" marT="5359" marB="0" anchor="ctr"/>
                </a:tc>
                <a:tc vMerge="1">
                  <a:txBody>
                    <a:bodyPr/>
                    <a:lstStyle/>
                    <a:p>
                      <a:pPr marL="285750" indent="-285750" algn="l">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txBody>
                  <a:tcPr marL="68580" marR="68580" marT="25714" marB="25714" anchor="ctr"/>
                </a:tc>
                <a:tc>
                  <a:txBody>
                    <a:bodyPr/>
                    <a:lstStyle/>
                    <a:p>
                      <a:pPr algn="ctr" fontAlgn="ctr"/>
                      <a:r>
                        <a:rPr lang="en-US" sz="1600" u="none" strike="noStrike" dirty="0">
                          <a:effectLst/>
                          <a:latin typeface="Calibri" panose="020F0502020204030204" pitchFamily="34" charset="0"/>
                          <a:cs typeface="Calibri" panose="020F0502020204030204" pitchFamily="34" charset="0"/>
                        </a:rPr>
                        <a:t>2026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extLst>
                  <a:ext uri="{0D108BD9-81ED-4DB2-BD59-A6C34878D82A}">
                    <a16:rowId xmlns:a16="http://schemas.microsoft.com/office/drawing/2014/main" val="10004"/>
                  </a:ext>
                </a:extLst>
              </a:tr>
              <a:tr h="561375">
                <a:tc>
                  <a:txBody>
                    <a:bodyPr/>
                    <a:lstStyle/>
                    <a:p>
                      <a:pPr algn="ctr" fontAlgn="ctr"/>
                      <a:endParaRPr lang="en-US" sz="1600" b="1" u="none" strike="noStrike" dirty="0">
                        <a:effectLst/>
                        <a:latin typeface="Calibri" panose="020F0502020204030204" pitchFamily="34" charset="0"/>
                        <a:cs typeface="Calibri" panose="020F0502020204030204" pitchFamily="34" charset="0"/>
                      </a:endParaRPr>
                    </a:p>
                    <a:p>
                      <a:pPr algn="ctr" fontAlgn="ct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algn="ctr" fontAlgn="ctr"/>
                      <a:r>
                        <a:rPr lang="en-US" sz="1600" b="1" u="none" strike="noStrike" dirty="0">
                          <a:effectLst/>
                          <a:latin typeface="Calibri" panose="020F0502020204030204" pitchFamily="34" charset="0"/>
                          <a:cs typeface="Calibri" panose="020F0502020204030204" pitchFamily="34" charset="0"/>
                        </a:rPr>
                        <a:t>Total</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5360" marB="0"/>
                </a:tc>
                <a:tc>
                  <a:txBody>
                    <a:bodyPr/>
                    <a:lstStyle/>
                    <a:p>
                      <a:pPr marL="0" algn="ctr" defTabSz="914400" rtl="0" eaLnBrk="1" fontAlgn="ctr" latinLnBrk="0" hangingPunct="1"/>
                      <a:r>
                        <a:rPr lang="en-US" sz="1600" b="1" u="none" strike="noStrike" kern="1200" dirty="0">
                          <a:effectLst/>
                          <a:latin typeface="Calibri" panose="020F0502020204030204" pitchFamily="34" charset="0"/>
                          <a:cs typeface="Calibri" panose="020F0502020204030204" pitchFamily="34" charset="0"/>
                        </a:rPr>
                        <a:t>545</a:t>
                      </a:r>
                      <a:endParaRPr lang="en-US" sz="1600" b="1"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7620" marR="7620" marT="7621" marB="0"/>
                </a:tc>
                <a:tc>
                  <a:txBody>
                    <a:bodyPr/>
                    <a:lstStyle/>
                    <a:p>
                      <a:pPr marL="0" algn="ctr" defTabSz="914400" rtl="0" eaLnBrk="1" fontAlgn="ctr" latinLnBrk="0" hangingPunct="1"/>
                      <a:r>
                        <a:rPr lang="en-US" sz="1600" b="1" u="none" strike="noStrike" kern="1200" dirty="0">
                          <a:effectLst/>
                          <a:latin typeface="Calibri" panose="020F0502020204030204" pitchFamily="34" charset="0"/>
                          <a:cs typeface="Calibri" panose="020F0502020204030204" pitchFamily="34" charset="0"/>
                        </a:rPr>
                        <a:t>208,065</a:t>
                      </a:r>
                      <a:endParaRPr lang="en-US" sz="1600" b="1"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7620" marR="7620" marT="7621" marB="0"/>
                </a:tc>
                <a:tc>
                  <a:txBody>
                    <a:bodyPr/>
                    <a:lstStyle/>
                    <a:p>
                      <a:pPr marL="0" algn="ctr" defTabSz="914400" rtl="0" eaLnBrk="1" fontAlgn="ctr" latinLnBrk="0" hangingPunct="1"/>
                      <a:r>
                        <a:rPr lang="en-US" sz="1600" b="1" u="none" strike="noStrike" kern="1200" dirty="0">
                          <a:effectLst/>
                          <a:latin typeface="Calibri" panose="020F0502020204030204" pitchFamily="34" charset="0"/>
                          <a:cs typeface="Calibri" panose="020F0502020204030204" pitchFamily="34" charset="0"/>
                        </a:rPr>
                        <a:t>28,659</a:t>
                      </a:r>
                      <a:endParaRPr lang="en-US" sz="1600" b="1"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7620" marR="7620" marT="7621" marB="0"/>
                </a:tc>
                <a:tc>
                  <a:txBody>
                    <a:bodyPr/>
                    <a:lstStyle/>
                    <a:p>
                      <a:pPr algn="ctr"/>
                      <a:endParaRPr lang="en-US" sz="1600" b="1" dirty="0">
                        <a:latin typeface="Calibri" panose="020F0502020204030204" pitchFamily="34" charset="0"/>
                        <a:cs typeface="Calibri" panose="020F0502020204030204" pitchFamily="34" charset="0"/>
                      </a:endParaRPr>
                    </a:p>
                  </a:txBody>
                  <a:tcPr marL="68580" marR="68580" marT="25717" marB="25717"/>
                </a:tc>
                <a:tc>
                  <a:txBody>
                    <a:bodyPr/>
                    <a:lstStyle/>
                    <a:p>
                      <a:pPr algn="ctr"/>
                      <a:endParaRPr lang="en-US" sz="1600" b="1" dirty="0">
                        <a:latin typeface="Calibri" panose="020F0502020204030204" pitchFamily="34" charset="0"/>
                        <a:cs typeface="Calibri" panose="020F0502020204030204" pitchFamily="34" charset="0"/>
                      </a:endParaRPr>
                    </a:p>
                  </a:txBody>
                  <a:tcPr marL="68580" marR="68580" marT="25717" marB="25717"/>
                </a:tc>
                <a:extLst>
                  <a:ext uri="{0D108BD9-81ED-4DB2-BD59-A6C34878D82A}">
                    <a16:rowId xmlns:a16="http://schemas.microsoft.com/office/drawing/2014/main" val="10005"/>
                  </a:ext>
                </a:extLst>
              </a:tr>
            </a:tbl>
          </a:graphicData>
        </a:graphic>
      </p:graphicFrame>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a:extLst>
              <a:ext uri="{FF2B5EF4-FFF2-40B4-BE49-F238E27FC236}">
                <a16:creationId xmlns:a16="http://schemas.microsoft.com/office/drawing/2014/main" id="{B9C954A7-5CC5-4831-BA0E-1FE5A9C847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074B5E3-5D3A-48A6-AD13-8BDD10B18FED}" type="slidenum">
              <a:rPr lang="en-PH" altLang="en-US" sz="1200" smtClean="0">
                <a:solidFill>
                  <a:srgbClr val="595959"/>
                </a:solidFill>
              </a:rPr>
              <a:pPr>
                <a:spcBef>
                  <a:spcPct val="0"/>
                </a:spcBef>
                <a:buFontTx/>
                <a:buNone/>
              </a:pPr>
              <a:t>12</a:t>
            </a:fld>
            <a:endParaRPr lang="en-PH" altLang="en-US" sz="1200">
              <a:solidFill>
                <a:srgbClr val="595959"/>
              </a:solidFill>
            </a:endParaRPr>
          </a:p>
        </p:txBody>
      </p:sp>
      <p:sp>
        <p:nvSpPr>
          <p:cNvPr id="48131" name="Rectangle 4">
            <a:extLst>
              <a:ext uri="{FF2B5EF4-FFF2-40B4-BE49-F238E27FC236}">
                <a16:creationId xmlns:a16="http://schemas.microsoft.com/office/drawing/2014/main" id="{43D38FAC-41B1-4342-859E-F02C4D25C3A2}"/>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Completed Solar Projects - PEDO</a:t>
            </a:r>
            <a:endParaRPr lang="en-US" altLang="en-US" sz="3600" dirty="0">
              <a:solidFill>
                <a:schemeClr val="bg1"/>
              </a:solidFill>
              <a:latin typeface="Calibri" panose="020F0502020204030204" pitchFamily="34" charset="0"/>
            </a:endParaRPr>
          </a:p>
        </p:txBody>
      </p:sp>
      <p:sp>
        <p:nvSpPr>
          <p:cNvPr id="10" name="Arrow: Left 9">
            <a:hlinkClick r:id="rId3" action="ppaction://hlinksldjump"/>
            <a:extLst>
              <a:ext uri="{FF2B5EF4-FFF2-40B4-BE49-F238E27FC236}">
                <a16:creationId xmlns:a16="http://schemas.microsoft.com/office/drawing/2014/main" id="{E146D4C4-1F34-4FF5-9158-C55DB1CED9D9}"/>
              </a:ext>
            </a:extLst>
          </p:cNvPr>
          <p:cNvSpPr/>
          <p:nvPr/>
        </p:nvSpPr>
        <p:spPr>
          <a:xfrm>
            <a:off x="228600" y="6173787"/>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7" name="Table 6">
            <a:extLst>
              <a:ext uri="{FF2B5EF4-FFF2-40B4-BE49-F238E27FC236}">
                <a16:creationId xmlns:a16="http://schemas.microsoft.com/office/drawing/2014/main" id="{721A9962-8569-4F78-9681-121D57BAF29A}"/>
              </a:ext>
            </a:extLst>
          </p:cNvPr>
          <p:cNvGraphicFramePr>
            <a:graphicFrameLocks noGrp="1"/>
          </p:cNvGraphicFramePr>
          <p:nvPr>
            <p:extLst>
              <p:ext uri="{D42A27DB-BD31-4B8C-83A1-F6EECF244321}">
                <p14:modId xmlns:p14="http://schemas.microsoft.com/office/powerpoint/2010/main" val="1066694106"/>
              </p:ext>
            </p:extLst>
          </p:nvPr>
        </p:nvGraphicFramePr>
        <p:xfrm>
          <a:off x="228600" y="914400"/>
          <a:ext cx="8686801" cy="5176229"/>
        </p:xfrm>
        <a:graphic>
          <a:graphicData uri="http://schemas.openxmlformats.org/drawingml/2006/table">
            <a:tbl>
              <a:tblPr>
                <a:tableStyleId>{B301B821-A1FF-4177-AEE7-76D212191A09}</a:tableStyleId>
              </a:tblPr>
              <a:tblGrid>
                <a:gridCol w="451121">
                  <a:extLst>
                    <a:ext uri="{9D8B030D-6E8A-4147-A177-3AD203B41FA5}">
                      <a16:colId xmlns:a16="http://schemas.microsoft.com/office/drawing/2014/main" val="20000"/>
                    </a:ext>
                  </a:extLst>
                </a:gridCol>
                <a:gridCol w="2608513">
                  <a:extLst>
                    <a:ext uri="{9D8B030D-6E8A-4147-A177-3AD203B41FA5}">
                      <a16:colId xmlns:a16="http://schemas.microsoft.com/office/drawing/2014/main" val="20001"/>
                    </a:ext>
                  </a:extLst>
                </a:gridCol>
                <a:gridCol w="868847">
                  <a:extLst>
                    <a:ext uri="{9D8B030D-6E8A-4147-A177-3AD203B41FA5}">
                      <a16:colId xmlns:a16="http://schemas.microsoft.com/office/drawing/2014/main" val="20002"/>
                    </a:ext>
                  </a:extLst>
                </a:gridCol>
                <a:gridCol w="957895">
                  <a:extLst>
                    <a:ext uri="{9D8B030D-6E8A-4147-A177-3AD203B41FA5}">
                      <a16:colId xmlns:a16="http://schemas.microsoft.com/office/drawing/2014/main" val="20003"/>
                    </a:ext>
                  </a:extLst>
                </a:gridCol>
                <a:gridCol w="1186698">
                  <a:extLst>
                    <a:ext uri="{9D8B030D-6E8A-4147-A177-3AD203B41FA5}">
                      <a16:colId xmlns:a16="http://schemas.microsoft.com/office/drawing/2014/main" val="20004"/>
                    </a:ext>
                  </a:extLst>
                </a:gridCol>
                <a:gridCol w="1407031">
                  <a:extLst>
                    <a:ext uri="{9D8B030D-6E8A-4147-A177-3AD203B41FA5}">
                      <a16:colId xmlns:a16="http://schemas.microsoft.com/office/drawing/2014/main" val="20005"/>
                    </a:ext>
                  </a:extLst>
                </a:gridCol>
                <a:gridCol w="1206696">
                  <a:extLst>
                    <a:ext uri="{9D8B030D-6E8A-4147-A177-3AD203B41FA5}">
                      <a16:colId xmlns:a16="http://schemas.microsoft.com/office/drawing/2014/main" val="20006"/>
                    </a:ext>
                  </a:extLst>
                </a:gridCol>
              </a:tblGrid>
              <a:tr h="62185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S.#</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b="1" dirty="0">
                          <a:effectLst/>
                        </a:rPr>
                        <a:t>Name of Project</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Capacity (MW)</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Cost Rs Million</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 Annual saving  Rs Million</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Mode of Financing</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Completion</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0"/>
                  </a:ext>
                </a:extLst>
              </a:tr>
              <a:tr h="6239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dirty="0">
                          <a:effectLst/>
                        </a:rPr>
                        <a:t>Solarization of CM Secretariat/House </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0.376</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109.48</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10</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ADP </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2020-21</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1"/>
                  </a:ext>
                </a:extLst>
              </a:tr>
              <a:tr h="123753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2</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dirty="0">
                          <a:effectLst/>
                        </a:rPr>
                        <a:t>Solarization of Civil Secretariat </a:t>
                      </a:r>
                      <a:endParaRPr lang="x-none" sz="1400" dirty="0">
                        <a:effectLst/>
                      </a:endParaRPr>
                    </a:p>
                    <a:p>
                      <a:pPr algn="l">
                        <a:spcAft>
                          <a:spcPts val="0"/>
                        </a:spcAft>
                      </a:pPr>
                      <a:r>
                        <a:rPr lang="en-US" sz="1400" dirty="0">
                          <a:effectLst/>
                        </a:rPr>
                        <a:t>(E&amp;P, Law, Finance, Admin Dept. Completed</a:t>
                      </a:r>
                      <a:endParaRPr lang="x-none" sz="1400" dirty="0">
                        <a:effectLst/>
                      </a:endParaRPr>
                    </a:p>
                    <a:p>
                      <a:pPr algn="l">
                        <a:spcAft>
                          <a:spcPts val="0"/>
                        </a:spcAft>
                      </a:pPr>
                      <a:r>
                        <a:rPr lang="en-US" sz="1400" dirty="0">
                          <a:effectLst/>
                        </a:rPr>
                        <a:t>P&amp;D Additional Work Remaining)</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0.499</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190.129  </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14</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ADP</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2020-21</a:t>
                      </a:r>
                      <a:endParaRPr kumimoji="0" lang="x-none"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2"/>
                  </a:ext>
                </a:extLst>
              </a:tr>
              <a:tr h="83196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3</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dirty="0">
                          <a:effectLst/>
                        </a:rPr>
                        <a:t>Electrification of 100 villages through Solar Alternate Energy Phase-I</a:t>
                      </a:r>
                      <a:r>
                        <a:rPr lang="en-US" sz="1400" baseline="0" dirty="0">
                          <a:effectLst/>
                        </a:rPr>
                        <a:t> (2900 Houses)</a:t>
                      </a:r>
                      <a:endParaRPr lang="x-none" sz="1400" dirty="0">
                        <a:effectLst/>
                        <a:latin typeface="Arial" panose="020B0604020202020204" pitchFamily="34"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0.87</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240</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23.49</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ADP</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2020-21</a:t>
                      </a:r>
                      <a:endParaRPr kumimoji="0" lang="x-none"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3"/>
                  </a:ext>
                </a:extLst>
              </a:tr>
              <a:tr h="82914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4</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dirty="0">
                          <a:effectLst/>
                        </a:rPr>
                        <a:t>Electrification of un electrified villages Phase-II. (2750 Houses)</a:t>
                      </a:r>
                      <a:endParaRPr lang="x-none" sz="1400" dirty="0">
                        <a:effectLst/>
                        <a:latin typeface="Arial" panose="020B0604020202020204" pitchFamily="34"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0.85</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331</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22.85</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ADP</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2020-21</a:t>
                      </a:r>
                      <a:endParaRPr kumimoji="0" lang="x-none"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4"/>
                  </a:ext>
                </a:extLst>
              </a:tr>
              <a:tr h="73233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5 </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spcAft>
                          <a:spcPts val="0"/>
                        </a:spcAft>
                      </a:pPr>
                      <a:r>
                        <a:rPr lang="en-US" sz="1400" dirty="0">
                          <a:effectLst/>
                        </a:rPr>
                        <a:t>Solar Electrification of 300 Masjids / worship Places of non-Muslims in Merged Districts(Erstwhile FATA) of</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a:effectLst/>
                        </a:rPr>
                        <a:t>0.531</a:t>
                      </a:r>
                      <a:endParaRPr lang="x-none" sz="140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183.06</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16 </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dirty="0">
                          <a:effectLst/>
                        </a:rPr>
                        <a:t>ADP</a:t>
                      </a:r>
                      <a:endParaRPr lang="x-none" sz="1400"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2020-21</a:t>
                      </a:r>
                      <a:endParaRPr kumimoji="0" lang="x-none"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5"/>
                  </a:ext>
                </a:extLst>
              </a:tr>
              <a:tr h="29942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a:effectLst/>
                        </a:rPr>
                        <a:t> </a:t>
                      </a:r>
                      <a:endParaRPr lang="x-none" sz="1400" b="1">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a:effectLst/>
                        </a:rPr>
                        <a:t>Total</a:t>
                      </a:r>
                      <a:endParaRPr lang="x-none" sz="1400" b="1">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a:effectLst/>
                        </a:rPr>
                        <a:t>3.126</a:t>
                      </a:r>
                      <a:endParaRPr lang="x-none" sz="1400" b="1">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a:effectLst/>
                        </a:rPr>
                        <a:t>1053.669</a:t>
                      </a:r>
                      <a:endParaRPr lang="x-none" sz="1400" b="1">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a:effectLst/>
                        </a:rPr>
                        <a:t>86.34</a:t>
                      </a:r>
                      <a:endParaRPr lang="x-none" sz="1400" b="1">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r>
                        <a:rPr lang="en-US" sz="1400" b="1" dirty="0">
                          <a:effectLst/>
                        </a:rPr>
                        <a:t> </a:t>
                      </a: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spcAft>
                          <a:spcPts val="0"/>
                        </a:spcAft>
                      </a:pPr>
                      <a:endParaRPr lang="x-none" sz="1400" b="1" dirty="0">
                        <a:effectLst/>
                        <a:latin typeface="Arial" panose="020B0604020202020204" pitchFamily="34" charset="0"/>
                        <a:ea typeface="Times New Roman" panose="02020603050405020304" pitchFamily="18" charset="0"/>
                        <a:cs typeface="Arial" panose="020B0604020202020204" pitchFamily="34" charset="0"/>
                      </a:endParaRPr>
                    </a:p>
                  </a:txBody>
                  <a:tcPr marL="32488" marR="32488"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9313392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a:extLst>
              <a:ext uri="{FF2B5EF4-FFF2-40B4-BE49-F238E27FC236}">
                <a16:creationId xmlns:a16="http://schemas.microsoft.com/office/drawing/2014/main" id="{B9C954A7-5CC5-4831-BA0E-1FE5A9C847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074B5E3-5D3A-48A6-AD13-8BDD10B18FED}" type="slidenum">
              <a:rPr lang="en-PH" altLang="en-US" sz="1200" smtClean="0">
                <a:solidFill>
                  <a:srgbClr val="595959"/>
                </a:solidFill>
              </a:rPr>
              <a:pPr>
                <a:spcBef>
                  <a:spcPct val="0"/>
                </a:spcBef>
                <a:buFontTx/>
                <a:buNone/>
              </a:pPr>
              <a:t>13</a:t>
            </a:fld>
            <a:endParaRPr lang="en-PH" altLang="en-US" sz="1200">
              <a:solidFill>
                <a:srgbClr val="595959"/>
              </a:solidFill>
            </a:endParaRPr>
          </a:p>
        </p:txBody>
      </p:sp>
      <p:sp>
        <p:nvSpPr>
          <p:cNvPr id="48131" name="Rectangle 4">
            <a:extLst>
              <a:ext uri="{FF2B5EF4-FFF2-40B4-BE49-F238E27FC236}">
                <a16:creationId xmlns:a16="http://schemas.microsoft.com/office/drawing/2014/main" id="{43D38FAC-41B1-4342-859E-F02C4D25C3A2}"/>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Under Construction Solar Projects - PEDO</a:t>
            </a:r>
            <a:endParaRPr lang="en-US" altLang="en-US" sz="3600" dirty="0">
              <a:solidFill>
                <a:schemeClr val="bg1"/>
              </a:solidFill>
              <a:latin typeface="Calibri" panose="020F0502020204030204" pitchFamily="34" charset="0"/>
            </a:endParaRPr>
          </a:p>
        </p:txBody>
      </p:sp>
      <p:sp>
        <p:nvSpPr>
          <p:cNvPr id="10" name="Arrow: Left 9">
            <a:hlinkClick r:id="rId3" action="ppaction://hlinksldjump"/>
            <a:extLst>
              <a:ext uri="{FF2B5EF4-FFF2-40B4-BE49-F238E27FC236}">
                <a16:creationId xmlns:a16="http://schemas.microsoft.com/office/drawing/2014/main" id="{E146D4C4-1F34-4FF5-9158-C55DB1CED9D9}"/>
              </a:ext>
            </a:extLst>
          </p:cNvPr>
          <p:cNvSpPr/>
          <p:nvPr/>
        </p:nvSpPr>
        <p:spPr>
          <a:xfrm>
            <a:off x="76200" y="6324600"/>
            <a:ext cx="457200" cy="282250"/>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6" name="Table 5">
            <a:extLst>
              <a:ext uri="{FF2B5EF4-FFF2-40B4-BE49-F238E27FC236}">
                <a16:creationId xmlns:a16="http://schemas.microsoft.com/office/drawing/2014/main" id="{E78CE35A-5362-40AD-968D-2E4C7229E836}"/>
              </a:ext>
            </a:extLst>
          </p:cNvPr>
          <p:cNvGraphicFramePr>
            <a:graphicFrameLocks noGrp="1"/>
          </p:cNvGraphicFramePr>
          <p:nvPr>
            <p:extLst>
              <p:ext uri="{D42A27DB-BD31-4B8C-83A1-F6EECF244321}">
                <p14:modId xmlns:p14="http://schemas.microsoft.com/office/powerpoint/2010/main" val="2121916747"/>
              </p:ext>
            </p:extLst>
          </p:nvPr>
        </p:nvGraphicFramePr>
        <p:xfrm>
          <a:off x="233362" y="963759"/>
          <a:ext cx="8677276" cy="5327032"/>
        </p:xfrm>
        <a:graphic>
          <a:graphicData uri="http://schemas.openxmlformats.org/drawingml/2006/table">
            <a:tbl>
              <a:tblPr>
                <a:tableStyleId>{B301B821-A1FF-4177-AEE7-76D212191A09}</a:tableStyleId>
              </a:tblPr>
              <a:tblGrid>
                <a:gridCol w="419653">
                  <a:extLst>
                    <a:ext uri="{9D8B030D-6E8A-4147-A177-3AD203B41FA5}">
                      <a16:colId xmlns:a16="http://schemas.microsoft.com/office/drawing/2014/main" val="20000"/>
                    </a:ext>
                  </a:extLst>
                </a:gridCol>
                <a:gridCol w="2426563">
                  <a:extLst>
                    <a:ext uri="{9D8B030D-6E8A-4147-A177-3AD203B41FA5}">
                      <a16:colId xmlns:a16="http://schemas.microsoft.com/office/drawing/2014/main" val="20001"/>
                    </a:ext>
                  </a:extLst>
                </a:gridCol>
                <a:gridCol w="934187">
                  <a:extLst>
                    <a:ext uri="{9D8B030D-6E8A-4147-A177-3AD203B41FA5}">
                      <a16:colId xmlns:a16="http://schemas.microsoft.com/office/drawing/2014/main" val="20002"/>
                    </a:ext>
                  </a:extLst>
                </a:gridCol>
                <a:gridCol w="765139">
                  <a:extLst>
                    <a:ext uri="{9D8B030D-6E8A-4147-A177-3AD203B41FA5}">
                      <a16:colId xmlns:a16="http://schemas.microsoft.com/office/drawing/2014/main" val="20003"/>
                    </a:ext>
                  </a:extLst>
                </a:gridCol>
                <a:gridCol w="1087076">
                  <a:extLst>
                    <a:ext uri="{9D8B030D-6E8A-4147-A177-3AD203B41FA5}">
                      <a16:colId xmlns:a16="http://schemas.microsoft.com/office/drawing/2014/main" val="20004"/>
                    </a:ext>
                  </a:extLst>
                </a:gridCol>
                <a:gridCol w="1750679">
                  <a:extLst>
                    <a:ext uri="{9D8B030D-6E8A-4147-A177-3AD203B41FA5}">
                      <a16:colId xmlns:a16="http://schemas.microsoft.com/office/drawing/2014/main" val="20005"/>
                    </a:ext>
                  </a:extLst>
                </a:gridCol>
                <a:gridCol w="1293979">
                  <a:extLst>
                    <a:ext uri="{9D8B030D-6E8A-4147-A177-3AD203B41FA5}">
                      <a16:colId xmlns:a16="http://schemas.microsoft.com/office/drawing/2014/main" val="20006"/>
                    </a:ext>
                  </a:extLst>
                </a:gridCol>
              </a:tblGrid>
              <a:tr h="785968">
                <a:tc>
                  <a:txBody>
                    <a:bodyPr/>
                    <a:lstStyle/>
                    <a:p>
                      <a:pPr algn="ctr">
                        <a:spcAft>
                          <a:spcPts val="0"/>
                        </a:spcAft>
                      </a:pPr>
                      <a:r>
                        <a:rPr lang="en-US" sz="1400" b="1" dirty="0">
                          <a:effectLst/>
                          <a:latin typeface="Calibri" panose="020F0502020204030204" pitchFamily="34" charset="0"/>
                          <a:cs typeface="Calibri" panose="020F0502020204030204" pitchFamily="34" charset="0"/>
                        </a:rPr>
                        <a:t>S.#</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Name of Project</a:t>
                      </a:r>
                      <a:endParaRPr lang="x-none" sz="1400" b="1" dirty="0">
                        <a:effectLst/>
                        <a:latin typeface="Calibri" panose="020F0502020204030204" pitchFamily="34"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Capacity (MW)</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Cost Rs Million</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Annual saving Rs Million</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Progress</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Completion/ Expected </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0"/>
                  </a:ext>
                </a:extLst>
              </a:tr>
              <a:tr h="578447">
                <a:tc>
                  <a:txBody>
                    <a:bodyPr/>
                    <a:lstStyle/>
                    <a:p>
                      <a:pPr algn="ctr">
                        <a:spcAft>
                          <a:spcPts val="0"/>
                        </a:spcAft>
                      </a:pPr>
                      <a:r>
                        <a:rPr lang="en-US" sz="1400" dirty="0">
                          <a:effectLst/>
                          <a:latin typeface="Calibri" panose="020F0502020204030204" pitchFamily="34" charset="0"/>
                          <a:cs typeface="Calibri" panose="020F0502020204030204" pitchFamily="34" charset="0"/>
                        </a:rPr>
                        <a:t>1</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Solar Electrification of 4000 Masajid in KP </a:t>
                      </a:r>
                      <a:r>
                        <a:rPr lang="en-US" sz="1400" dirty="0">
                          <a:effectLst/>
                          <a:latin typeface="Calibri" panose="020F0502020204030204" pitchFamily="34" charset="0"/>
                          <a:cs typeface="Calibri" panose="020F0502020204030204" pitchFamily="34" charset="0"/>
                          <a:hlinkClick r:id="" action="ppaction://noaction"/>
                        </a:rPr>
                        <a:t>√</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2414.97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a:effectLst/>
                          <a:latin typeface="Calibri" panose="020F0502020204030204" pitchFamily="34" charset="0"/>
                          <a:cs typeface="Calibri" panose="020F0502020204030204" pitchFamily="34" charset="0"/>
                        </a:rPr>
                        <a:t>203</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2414 Masjid completed. 460 partially installed</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June 2022</a:t>
                      </a:r>
                    </a:p>
                    <a:p>
                      <a:pPr algn="ctr">
                        <a:spcAft>
                          <a:spcPts val="0"/>
                        </a:spcAft>
                      </a:pPr>
                      <a:r>
                        <a:rPr lang="en-US" sz="1400" dirty="0">
                          <a:effectLst/>
                          <a:latin typeface="Calibri" panose="020F0502020204030204" pitchFamily="34" charset="0"/>
                          <a:cs typeface="Calibri" panose="020F0502020204030204" pitchFamily="34" charset="0"/>
                        </a:rPr>
                        <a:t>( Dec 2021)</a:t>
                      </a:r>
                      <a:endParaRPr lang="x-none" sz="1400" dirty="0">
                        <a:effectLst/>
                        <a:latin typeface="Calibri" panose="020F0502020204030204" pitchFamily="34" charset="0"/>
                        <a:cs typeface="Calibri" panose="020F0502020204030204" pitchFamily="34" charset="0"/>
                      </a:endParaRPr>
                    </a:p>
                  </a:txBody>
                  <a:tcPr marL="26227" marR="26227" marT="0" marB="0" anchor="ctr"/>
                </a:tc>
                <a:extLst>
                  <a:ext uri="{0D108BD9-81ED-4DB2-BD59-A6C34878D82A}">
                    <a16:rowId xmlns:a16="http://schemas.microsoft.com/office/drawing/2014/main" val="10001"/>
                  </a:ext>
                </a:extLst>
              </a:tr>
              <a:tr h="587641">
                <a:tc>
                  <a:txBody>
                    <a:bodyPr/>
                    <a:lstStyle/>
                    <a:p>
                      <a:pPr algn="ctr">
                        <a:spcAft>
                          <a:spcPts val="0"/>
                        </a:spcAft>
                      </a:pPr>
                      <a:r>
                        <a:rPr lang="en-US" sz="1400">
                          <a:effectLst/>
                          <a:latin typeface="Calibri" panose="020F0502020204030204" pitchFamily="34" charset="0"/>
                          <a:cs typeface="Calibri" panose="020F0502020204030204" pitchFamily="34" charset="0"/>
                        </a:rPr>
                        <a:t>2</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Solarization of Masajid in District Swat &amp; 440 Masajid in District Peshawar </a:t>
                      </a:r>
                      <a:r>
                        <a:rPr kumimoji="0" lang="en-US" sz="1400" u="none" strike="noStrike" kern="1200" cap="none" spc="0" normalizeH="0" baseline="0" noProof="0" dirty="0">
                          <a:ln>
                            <a:noFill/>
                          </a:ln>
                          <a:effectLst/>
                          <a:uLnTx/>
                          <a:uFillTx/>
                          <a:latin typeface="Calibri" panose="020F0502020204030204" pitchFamily="34" charset="0"/>
                          <a:cs typeface="Calibri" panose="020F0502020204030204" pitchFamily="34" charset="0"/>
                          <a:hlinkClick r:id="" action="ppaction://noaction"/>
                        </a:rPr>
                        <a:t>√</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2.60</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870 </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a:effectLst/>
                          <a:latin typeface="Calibri" panose="020F0502020204030204" pitchFamily="34" charset="0"/>
                          <a:cs typeface="Calibri" panose="020F0502020204030204" pitchFamily="34" charset="0"/>
                        </a:rPr>
                        <a:t>75</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834 Completed</a:t>
                      </a:r>
                    </a:p>
                    <a:p>
                      <a:pPr algn="ctr">
                        <a:spcAft>
                          <a:spcPts val="0"/>
                        </a:spcAft>
                      </a:pPr>
                      <a:r>
                        <a:rPr lang="en-US" sz="1400" dirty="0">
                          <a:effectLst/>
                          <a:latin typeface="Calibri" panose="020F0502020204030204" pitchFamily="34" charset="0"/>
                          <a:cs typeface="Calibri" panose="020F0502020204030204" pitchFamily="34" charset="0"/>
                        </a:rPr>
                        <a:t>Progress 62%</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June 2022</a:t>
                      </a:r>
                    </a:p>
                    <a:p>
                      <a:pPr algn="ctr">
                        <a:spcAft>
                          <a:spcPts val="0"/>
                        </a:spcAft>
                      </a:pPr>
                      <a:r>
                        <a:rPr lang="en-US" sz="1400" dirty="0">
                          <a:effectLst/>
                          <a:latin typeface="Calibri" panose="020F0502020204030204" pitchFamily="34" charset="0"/>
                          <a:cs typeface="Calibri" panose="020F0502020204030204" pitchFamily="34" charset="0"/>
                        </a:rPr>
                        <a:t>(Dec 2021)</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2"/>
                  </a:ext>
                </a:extLst>
              </a:tr>
              <a:tr h="423046">
                <a:tc>
                  <a:txBody>
                    <a:bodyPr/>
                    <a:lstStyle/>
                    <a:p>
                      <a:pPr algn="ctr">
                        <a:spcAft>
                          <a:spcPts val="0"/>
                        </a:spcAft>
                      </a:pPr>
                      <a:r>
                        <a:rPr lang="en-US" sz="1400">
                          <a:effectLst/>
                          <a:latin typeface="Calibri" panose="020F0502020204030204" pitchFamily="34" charset="0"/>
                          <a:cs typeface="Calibri" panose="020F0502020204030204" pitchFamily="34" charset="0"/>
                        </a:rPr>
                        <a:t>3</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Installation of 13 Solar Mini Grid in Merged District </a:t>
                      </a:r>
                      <a:r>
                        <a:rPr kumimoji="0" lang="en-US" sz="1400" u="none" strike="noStrike" kern="1200" cap="none" spc="0" normalizeH="0" baseline="0" noProof="0" dirty="0">
                          <a:ln>
                            <a:noFill/>
                          </a:ln>
                          <a:effectLst/>
                          <a:uLnTx/>
                          <a:uFillTx/>
                          <a:latin typeface="Calibri" panose="020F0502020204030204" pitchFamily="34" charset="0"/>
                          <a:cs typeface="Calibri" panose="020F0502020204030204" pitchFamily="34" charset="0"/>
                          <a:hlinkClick r:id="" action="ppaction://noaction"/>
                        </a:rPr>
                        <a:t>√</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2.27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757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65</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7 Grids completion June 2022</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June 2022</a:t>
                      </a:r>
                      <a:endParaRPr lang="x-none" sz="1400" dirty="0">
                        <a:effectLst/>
                        <a:latin typeface="Calibri" panose="020F0502020204030204" pitchFamily="34" charset="0"/>
                        <a:cs typeface="Calibri" panose="020F0502020204030204" pitchFamily="34" charset="0"/>
                      </a:endParaRPr>
                    </a:p>
                  </a:txBody>
                  <a:tcPr marL="26227" marR="26227" marT="0" marB="0" anchor="ctr"/>
                </a:tc>
                <a:extLst>
                  <a:ext uri="{0D108BD9-81ED-4DB2-BD59-A6C34878D82A}">
                    <a16:rowId xmlns:a16="http://schemas.microsoft.com/office/drawing/2014/main" val="10003"/>
                  </a:ext>
                </a:extLst>
              </a:tr>
              <a:tr h="587641">
                <a:tc>
                  <a:txBody>
                    <a:bodyPr/>
                    <a:lstStyle/>
                    <a:p>
                      <a:pPr algn="ctr">
                        <a:spcAft>
                          <a:spcPts val="0"/>
                        </a:spcAft>
                      </a:pPr>
                      <a:r>
                        <a:rPr lang="en-US" sz="1400">
                          <a:effectLst/>
                          <a:latin typeface="Calibri" panose="020F0502020204030204" pitchFamily="34" charset="0"/>
                          <a:cs typeface="Calibri" panose="020F0502020204030204" pitchFamily="34" charset="0"/>
                        </a:rPr>
                        <a:t>4</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Solarization of Mosques and Worship Places in Merged Area District </a:t>
                      </a:r>
                      <a:r>
                        <a:rPr lang="en-US" sz="1400" dirty="0">
                          <a:effectLst/>
                          <a:latin typeface="Calibri" panose="020F0502020204030204" pitchFamily="34" charset="0"/>
                          <a:cs typeface="Calibri" panose="020F0502020204030204" pitchFamily="34" charset="0"/>
                          <a:hlinkClick r:id="" action="ppaction://noaction"/>
                        </a:rPr>
                        <a:t>√</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1.2</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450 </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32</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Consultant selection  completed </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Nov 2022</a:t>
                      </a:r>
                      <a:endParaRPr lang="x-none" sz="1400" dirty="0">
                        <a:effectLst/>
                        <a:latin typeface="Calibri" panose="020F0502020204030204" pitchFamily="34" charset="0"/>
                        <a:cs typeface="Calibri" panose="020F0502020204030204" pitchFamily="34" charset="0"/>
                      </a:endParaRPr>
                    </a:p>
                  </a:txBody>
                  <a:tcPr marL="26227" marR="26227" marT="0" marB="0" anchor="ctr"/>
                </a:tc>
                <a:extLst>
                  <a:ext uri="{0D108BD9-81ED-4DB2-BD59-A6C34878D82A}">
                    <a16:rowId xmlns:a16="http://schemas.microsoft.com/office/drawing/2014/main" val="10004"/>
                  </a:ext>
                </a:extLst>
              </a:tr>
              <a:tr h="719144">
                <a:tc>
                  <a:txBody>
                    <a:bodyPr/>
                    <a:lstStyle/>
                    <a:p>
                      <a:pPr algn="ctr">
                        <a:spcAft>
                          <a:spcPts val="0"/>
                        </a:spcAft>
                      </a:pPr>
                      <a:r>
                        <a:rPr lang="en-US" sz="1400">
                          <a:effectLst/>
                          <a:latin typeface="Calibri" panose="020F0502020204030204" pitchFamily="34" charset="0"/>
                          <a:cs typeface="Calibri" panose="020F0502020204030204" pitchFamily="34" charset="0"/>
                        </a:rPr>
                        <a:t>5</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Solarization of 8000 Schools and 187 BHU </a:t>
                      </a:r>
                      <a:r>
                        <a:rPr lang="en-US" sz="1400" dirty="0">
                          <a:effectLst/>
                          <a:latin typeface="Calibri" panose="020F0502020204030204" pitchFamily="34" charset="0"/>
                          <a:cs typeface="Calibri" panose="020F0502020204030204" pitchFamily="34" charset="0"/>
                          <a:hlinkClick r:id="" action="ppaction://noaction"/>
                        </a:rPr>
                        <a:t>√</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a:effectLst/>
                          <a:latin typeface="Calibri" panose="020F0502020204030204" pitchFamily="34" charset="0"/>
                          <a:cs typeface="Calibri" panose="020F0502020204030204" pitchFamily="34" charset="0"/>
                        </a:rPr>
                        <a:t>12</a:t>
                      </a:r>
                      <a:endParaRPr lang="x-none" sz="140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4347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26.81</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3640 Schools completed</a:t>
                      </a:r>
                    </a:p>
                    <a:p>
                      <a:pPr algn="ctr">
                        <a:spcAft>
                          <a:spcPts val="0"/>
                        </a:spcAft>
                      </a:pPr>
                      <a:r>
                        <a:rPr lang="en-US" sz="1400" dirty="0">
                          <a:effectLst/>
                          <a:latin typeface="Calibri" panose="020F0502020204030204" pitchFamily="34" charset="0"/>
                          <a:cs typeface="Calibri" panose="020F0502020204030204" pitchFamily="34" charset="0"/>
                        </a:rPr>
                        <a:t>54 BHUs completed</a:t>
                      </a: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December 2021</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5"/>
                  </a:ext>
                </a:extLst>
              </a:tr>
              <a:tr h="578447">
                <a:tc>
                  <a:txBody>
                    <a:bodyPr/>
                    <a:lstStyle/>
                    <a:p>
                      <a:pPr algn="ctr">
                        <a:spcAft>
                          <a:spcPts val="0"/>
                        </a:spcAft>
                      </a:pPr>
                      <a:r>
                        <a:rPr lang="en-US" sz="1400" dirty="0">
                          <a:effectLst/>
                          <a:latin typeface="Calibri" panose="020F0502020204030204" pitchFamily="34" charset="0"/>
                          <a:cs typeface="Calibri" panose="020F0502020204030204" pitchFamily="34" charset="0"/>
                        </a:rPr>
                        <a:t>6</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Calibri" panose="020F0502020204030204" pitchFamily="34" charset="0"/>
                          <a:cs typeface="Calibri" panose="020F0502020204030204" pitchFamily="34" charset="0"/>
                        </a:rPr>
                        <a:t>Solarization of 2000 Mosques in Merged Area District </a:t>
                      </a:r>
                      <a:endParaRPr lang="x-none" sz="1400" dirty="0">
                        <a:effectLst/>
                        <a:latin typeface="Calibri" panose="020F0502020204030204" pitchFamily="34"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5.2</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2000</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137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New Scheme</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2024</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6"/>
                  </a:ext>
                </a:extLst>
              </a:tr>
              <a:tr h="525162">
                <a:tc>
                  <a:txBody>
                    <a:bodyPr/>
                    <a:lstStyle/>
                    <a:p>
                      <a:pPr algn="ctr">
                        <a:spcAft>
                          <a:spcPts val="0"/>
                        </a:spcAft>
                      </a:pPr>
                      <a:r>
                        <a:rPr lang="en-US" sz="1400" dirty="0">
                          <a:effectLst/>
                          <a:latin typeface="Calibri" panose="020F0502020204030204" pitchFamily="34" charset="0"/>
                          <a:cs typeface="Calibri" panose="020F0502020204030204" pitchFamily="34" charset="0"/>
                        </a:rPr>
                        <a:t>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Solar Electrification of 5000 Masajid in KP </a:t>
                      </a: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13</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3000</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347</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New Scheme</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2024</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7"/>
                  </a:ext>
                </a:extLst>
              </a:tr>
              <a:tr h="371351">
                <a:tc>
                  <a:txBody>
                    <a:bodyPr/>
                    <a:lstStyle/>
                    <a:p>
                      <a:pPr algn="ctr">
                        <a:spcAft>
                          <a:spcPts val="0"/>
                        </a:spcAft>
                      </a:pPr>
                      <a:r>
                        <a:rPr lang="en-US" sz="1400" dirty="0">
                          <a:effectLst/>
                          <a:latin typeface="Calibri" panose="020F0502020204030204" pitchFamily="34" charset="0"/>
                          <a:cs typeface="Calibri" panose="020F0502020204030204" pitchFamily="34" charset="0"/>
                        </a:rPr>
                        <a:t> </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Total</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43.2</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13838.9</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b="1" dirty="0">
                          <a:effectLst/>
                          <a:latin typeface="Calibri" panose="020F0502020204030204" pitchFamily="34" charset="0"/>
                          <a:cs typeface="Calibri" panose="020F0502020204030204" pitchFamily="34" charset="0"/>
                        </a:rPr>
                        <a:t>885.8</a:t>
                      </a:r>
                      <a:endParaRPr lang="x-none"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r>
                        <a:rPr lang="en-US" sz="1400" dirty="0">
                          <a:effectLst/>
                          <a:latin typeface="Calibri" panose="020F0502020204030204" pitchFamily="34" charset="0"/>
                          <a:cs typeface="Calibri" panose="020F0502020204030204" pitchFamily="34" charset="0"/>
                        </a:rPr>
                        <a:t> </a:t>
                      </a: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tc>
                  <a:txBody>
                    <a:bodyPr/>
                    <a:lstStyle/>
                    <a:p>
                      <a:pPr algn="ctr">
                        <a:spcAft>
                          <a:spcPts val="0"/>
                        </a:spcAft>
                      </a:pPr>
                      <a:endParaRPr lang="x-none"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26227" marR="26227"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4018011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a:extLst>
              <a:ext uri="{FF2B5EF4-FFF2-40B4-BE49-F238E27FC236}">
                <a16:creationId xmlns:a16="http://schemas.microsoft.com/office/drawing/2014/main" id="{6A85371F-173E-4F01-819F-206F9613CCE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AC6A6804-FCC1-4C22-9994-25181D891496}" type="slidenum">
              <a:rPr lang="en-PH" altLang="en-US" sz="1200" smtClean="0">
                <a:solidFill>
                  <a:srgbClr val="595959"/>
                </a:solidFill>
              </a:rPr>
              <a:pPr>
                <a:spcBef>
                  <a:spcPct val="0"/>
                </a:spcBef>
                <a:buFontTx/>
                <a:buNone/>
              </a:pPr>
              <a:t>14</a:t>
            </a:fld>
            <a:endParaRPr lang="en-PH" altLang="en-US" sz="1200">
              <a:solidFill>
                <a:srgbClr val="595959"/>
              </a:solidFill>
            </a:endParaRPr>
          </a:p>
        </p:txBody>
      </p:sp>
      <p:sp>
        <p:nvSpPr>
          <p:cNvPr id="50179" name="Rectangle 4">
            <a:extLst>
              <a:ext uri="{FF2B5EF4-FFF2-40B4-BE49-F238E27FC236}">
                <a16:creationId xmlns:a16="http://schemas.microsoft.com/office/drawing/2014/main" id="{D6191FB7-606D-4D79-A156-4E5F73D89F41}"/>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Overview of Micro Hydel Project</a:t>
            </a:r>
            <a:endParaRPr lang="en-US" altLang="en-US" sz="3600">
              <a:solidFill>
                <a:schemeClr val="bg1"/>
              </a:solidFill>
              <a:latin typeface="Calibri" panose="020F0502020204030204" pitchFamily="34" charset="0"/>
            </a:endParaRPr>
          </a:p>
        </p:txBody>
      </p:sp>
      <p:graphicFrame>
        <p:nvGraphicFramePr>
          <p:cNvPr id="5" name="Content Placeholder 3">
            <a:extLst>
              <a:ext uri="{FF2B5EF4-FFF2-40B4-BE49-F238E27FC236}">
                <a16:creationId xmlns:a16="http://schemas.microsoft.com/office/drawing/2014/main" id="{B05D57BB-F843-4CD2-9DBB-A0FD4B9F4FBA}"/>
              </a:ext>
            </a:extLst>
          </p:cNvPr>
          <p:cNvGraphicFramePr>
            <a:graphicFrameLocks noGrp="1"/>
          </p:cNvGraphicFramePr>
          <p:nvPr>
            <p:ph idx="1"/>
          </p:nvPr>
        </p:nvGraphicFramePr>
        <p:xfrm>
          <a:off x="263525" y="1497013"/>
          <a:ext cx="8596313" cy="4306887"/>
        </p:xfrm>
        <a:graphic>
          <a:graphicData uri="http://schemas.openxmlformats.org/drawingml/2006/table">
            <a:tbl>
              <a:tblPr firstRow="1" bandRow="1">
                <a:tableStyleId>{3B4B98B0-60AC-42C2-AFA5-B58CD77FA1E5}</a:tableStyleId>
              </a:tblPr>
              <a:tblGrid>
                <a:gridCol w="3013468">
                  <a:extLst>
                    <a:ext uri="{9D8B030D-6E8A-4147-A177-3AD203B41FA5}">
                      <a16:colId xmlns:a16="http://schemas.microsoft.com/office/drawing/2014/main" val="20000"/>
                    </a:ext>
                  </a:extLst>
                </a:gridCol>
                <a:gridCol w="1219202">
                  <a:extLst>
                    <a:ext uri="{9D8B030D-6E8A-4147-A177-3AD203B41FA5}">
                      <a16:colId xmlns:a16="http://schemas.microsoft.com/office/drawing/2014/main" val="20001"/>
                    </a:ext>
                  </a:extLst>
                </a:gridCol>
                <a:gridCol w="1447799">
                  <a:extLst>
                    <a:ext uri="{9D8B030D-6E8A-4147-A177-3AD203B41FA5}">
                      <a16:colId xmlns:a16="http://schemas.microsoft.com/office/drawing/2014/main" val="20002"/>
                    </a:ext>
                  </a:extLst>
                </a:gridCol>
                <a:gridCol w="2915844">
                  <a:extLst>
                    <a:ext uri="{9D8B030D-6E8A-4147-A177-3AD203B41FA5}">
                      <a16:colId xmlns:a16="http://schemas.microsoft.com/office/drawing/2014/main" val="20003"/>
                    </a:ext>
                  </a:extLst>
                </a:gridCol>
              </a:tblGrid>
              <a:tr h="712179">
                <a:tc>
                  <a:txBody>
                    <a:bodyPr/>
                    <a:lstStyle/>
                    <a:p>
                      <a:pPr algn="l"/>
                      <a:r>
                        <a:rPr lang="en-GB" sz="1800" dirty="0">
                          <a:latin typeface="Calibri" panose="020F0502020204030204" pitchFamily="34" charset="0"/>
                          <a:cs typeface="Calibri" panose="020F0502020204030204" pitchFamily="34" charset="0"/>
                        </a:rPr>
                        <a:t>Project </a:t>
                      </a:r>
                      <a:endParaRPr lang="en-GB" sz="1800" b="1" dirty="0">
                        <a:solidFill>
                          <a:schemeClr val="tx1"/>
                        </a:solidFill>
                        <a:latin typeface="Calibri" panose="020F0502020204030204" pitchFamily="34" charset="0"/>
                        <a:cs typeface="Calibri" panose="020F0502020204030204" pitchFamily="34" charset="0"/>
                      </a:endParaRPr>
                    </a:p>
                  </a:txBody>
                  <a:tcPr marL="68577" marR="68577" marT="34300" marB="34300" anchor="ctr"/>
                </a:tc>
                <a:tc>
                  <a:txBody>
                    <a:bodyPr/>
                    <a:lstStyle/>
                    <a:p>
                      <a:pPr algn="ctr"/>
                      <a:r>
                        <a:rPr lang="en-GB" sz="1800" dirty="0">
                          <a:latin typeface="Calibri" panose="020F0502020204030204" pitchFamily="34" charset="0"/>
                          <a:cs typeface="Calibri" panose="020F0502020204030204" pitchFamily="34" charset="0"/>
                        </a:rPr>
                        <a:t>Capacity</a:t>
                      </a:r>
                    </a:p>
                    <a:p>
                      <a:pPr algn="ctr"/>
                      <a:r>
                        <a:rPr lang="en-GB" sz="1800" dirty="0">
                          <a:latin typeface="Calibri" panose="020F0502020204030204" pitchFamily="34" charset="0"/>
                          <a:cs typeface="Calibri" panose="020F0502020204030204" pitchFamily="34" charset="0"/>
                        </a:rPr>
                        <a:t>(MW) </a:t>
                      </a:r>
                      <a:endParaRPr lang="en-GB" sz="1800" b="1" dirty="0">
                        <a:solidFill>
                          <a:schemeClr val="tx1"/>
                        </a:solidFill>
                        <a:latin typeface="Calibri" panose="020F0502020204030204" pitchFamily="34" charset="0"/>
                        <a:cs typeface="Calibri" panose="020F0502020204030204" pitchFamily="34" charset="0"/>
                      </a:endParaRPr>
                    </a:p>
                  </a:txBody>
                  <a:tcPr marL="68577" marR="68577" marT="34300" marB="34300" anchor="ctr"/>
                </a:tc>
                <a:tc>
                  <a:txBody>
                    <a:bodyPr/>
                    <a:lstStyle/>
                    <a:p>
                      <a:pPr algn="ctr"/>
                      <a:r>
                        <a:rPr lang="en-GB" sz="1800" dirty="0">
                          <a:latin typeface="Calibri" panose="020F0502020204030204" pitchFamily="34" charset="0"/>
                          <a:cs typeface="Calibri" panose="020F0502020204030204" pitchFamily="34" charset="0"/>
                        </a:rPr>
                        <a:t>Total</a:t>
                      </a:r>
                      <a:r>
                        <a:rPr lang="en-GB" sz="1800" baseline="0" dirty="0">
                          <a:latin typeface="Calibri" panose="020F0502020204030204" pitchFamily="34" charset="0"/>
                          <a:cs typeface="Calibri" panose="020F0502020204030204" pitchFamily="34" charset="0"/>
                        </a:rPr>
                        <a:t> Cost</a:t>
                      </a:r>
                    </a:p>
                    <a:p>
                      <a:pPr algn="ctr"/>
                      <a:r>
                        <a:rPr lang="en-GB" sz="1800" baseline="0" dirty="0">
                          <a:latin typeface="Calibri" panose="020F0502020204030204" pitchFamily="34" charset="0"/>
                          <a:cs typeface="Calibri" panose="020F0502020204030204" pitchFamily="34" charset="0"/>
                        </a:rPr>
                        <a:t>(USD Million)</a:t>
                      </a:r>
                      <a:endParaRPr lang="en-GB" sz="1800" b="1" dirty="0">
                        <a:solidFill>
                          <a:schemeClr val="tx1"/>
                        </a:solidFill>
                        <a:latin typeface="Calibri" panose="020F0502020204030204" pitchFamily="34" charset="0"/>
                        <a:cs typeface="Calibri" panose="020F0502020204030204" pitchFamily="34" charset="0"/>
                      </a:endParaRPr>
                    </a:p>
                  </a:txBody>
                  <a:tcPr marL="68577" marR="68577" marT="34300" marB="34300" anchor="ctr"/>
                </a:tc>
                <a:tc>
                  <a:txBody>
                    <a:bodyPr/>
                    <a:lstStyle/>
                    <a:p>
                      <a:pPr algn="ctr"/>
                      <a:r>
                        <a:rPr lang="en-GB" sz="1800" dirty="0">
                          <a:latin typeface="Calibri" panose="020F0502020204030204" pitchFamily="34" charset="0"/>
                          <a:cs typeface="Calibri" panose="020F0502020204030204" pitchFamily="34" charset="0"/>
                        </a:rPr>
                        <a:t>Features</a:t>
                      </a:r>
                      <a:endParaRPr lang="en-GB" sz="1800" b="1" dirty="0">
                        <a:solidFill>
                          <a:schemeClr val="tx1"/>
                        </a:solidFill>
                        <a:latin typeface="Calibri" panose="020F0502020204030204" pitchFamily="34" charset="0"/>
                        <a:cs typeface="Calibri" panose="020F0502020204030204" pitchFamily="34" charset="0"/>
                      </a:endParaRPr>
                    </a:p>
                  </a:txBody>
                  <a:tcPr marL="68577" marR="68577" marT="34300" marB="34300" anchor="ctr"/>
                </a:tc>
                <a:extLst>
                  <a:ext uri="{0D108BD9-81ED-4DB2-BD59-A6C34878D82A}">
                    <a16:rowId xmlns:a16="http://schemas.microsoft.com/office/drawing/2014/main" val="10000"/>
                  </a:ext>
                </a:extLst>
              </a:tr>
              <a:tr h="17973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latin typeface="Calibri" panose="020F0502020204030204" pitchFamily="34" charset="0"/>
                          <a:cs typeface="Calibri" panose="020F0502020204030204" pitchFamily="34" charset="0"/>
                        </a:rPr>
                        <a:t>Construction of Mini-Micro Hydel Projects in Northern Districts of KP </a:t>
                      </a:r>
                      <a:endParaRPr kumimoji="0" lang="en-GB" sz="1800" b="1"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L="68577" marR="68577" marT="34300" marB="3430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latin typeface="Calibri" panose="020F0502020204030204" pitchFamily="34" charset="0"/>
                          <a:cs typeface="Calibri" panose="020F0502020204030204" pitchFamily="34" charset="0"/>
                        </a:rPr>
                        <a:t>34.7</a:t>
                      </a:r>
                      <a:endParaRPr kumimoji="0" lang="en-GB"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L="68577" marR="68577" marT="34300" marB="3430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a:ln>
                            <a:noFill/>
                          </a:ln>
                          <a:effectLst/>
                          <a:latin typeface="Calibri" panose="020F0502020204030204" pitchFamily="34" charset="0"/>
                          <a:cs typeface="Calibri" panose="020F0502020204030204" pitchFamily="34" charset="0"/>
                        </a:rPr>
                        <a:t>53</a:t>
                      </a:r>
                      <a:endParaRPr kumimoji="0" lang="en-GB"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L="68577" marR="68577" marT="34300" marB="34300" horzOverflow="overflow"/>
                </a:tc>
                <a:tc>
                  <a:txBody>
                    <a:bodyPr/>
                    <a:lstStyle/>
                    <a:p>
                      <a:pPr marL="342900" marR="0" lvl="0" indent="-342900" algn="just" defTabSz="914400" rtl="0" eaLnBrk="1" fontAlgn="base" latinLnBrk="0" hangingPunct="1">
                        <a:lnSpc>
                          <a:spcPct val="115000"/>
                        </a:lnSpc>
                        <a:spcBef>
                          <a:spcPct val="0"/>
                        </a:spcBef>
                        <a:spcAft>
                          <a:spcPct val="0"/>
                        </a:spcAft>
                        <a:buClrTx/>
                        <a:buSzTx/>
                        <a:buFont typeface="Wingdings" pitchFamily="2" charset="2"/>
                        <a:buChar char=""/>
                        <a:tabLst/>
                      </a:pPr>
                      <a:r>
                        <a:rPr kumimoji="0" lang="en-US" sz="1800" u="none" strike="noStrike" cap="none" normalizeH="0" baseline="0" dirty="0">
                          <a:ln>
                            <a:noFill/>
                          </a:ln>
                          <a:effectLst/>
                          <a:latin typeface="Calibri" panose="020F0502020204030204" pitchFamily="34" charset="0"/>
                          <a:cs typeface="Calibri" panose="020F0502020204030204" pitchFamily="34" charset="0"/>
                        </a:rPr>
                        <a:t>356 Mini hydel power potential projects in 12 Northern districts of Khyber Pakhtunkhwa.</a:t>
                      </a:r>
                      <a:endParaRPr kumimoji="0" lang="en-US" sz="18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txBody>
                  <a:tcPr marL="51433" marR="51433" marT="0" marB="0" horzOverflow="overflow"/>
                </a:tc>
                <a:extLst>
                  <a:ext uri="{0D108BD9-81ED-4DB2-BD59-A6C34878D82A}">
                    <a16:rowId xmlns:a16="http://schemas.microsoft.com/office/drawing/2014/main" val="10001"/>
                  </a:ext>
                </a:extLst>
              </a:tr>
              <a:tr h="1797354">
                <a:tc>
                  <a:txBody>
                    <a:bodyPr/>
                    <a:lstStyle/>
                    <a:p>
                      <a:r>
                        <a:rPr lang="en-GB" sz="1800" baseline="0" dirty="0">
                          <a:latin typeface="Calibri" panose="020F0502020204030204" pitchFamily="34" charset="0"/>
                          <a:cs typeface="Calibri" panose="020F0502020204030204" pitchFamily="34" charset="0"/>
                        </a:rPr>
                        <a:t>Access to Clean Energy Program</a:t>
                      </a:r>
                    </a:p>
                    <a:p>
                      <a:r>
                        <a:rPr lang="en-GB" sz="1800" baseline="0" dirty="0">
                          <a:latin typeface="Calibri" panose="020F0502020204030204" pitchFamily="34" charset="0"/>
                          <a:cs typeface="Calibri" panose="020F0502020204030204" pitchFamily="34" charset="0"/>
                        </a:rPr>
                        <a:t>Under </a:t>
                      </a:r>
                      <a:r>
                        <a:rPr lang="en-GB" sz="1800" baseline="0" dirty="0" err="1">
                          <a:latin typeface="Calibri" panose="020F0502020204030204" pitchFamily="34" charset="0"/>
                          <a:cs typeface="Calibri" panose="020F0502020204030204" pitchFamily="34" charset="0"/>
                        </a:rPr>
                        <a:t>ADB</a:t>
                      </a:r>
                      <a:r>
                        <a:rPr lang="en-GB" sz="1800" baseline="0" dirty="0">
                          <a:latin typeface="Calibri" panose="020F0502020204030204" pitchFamily="34" charset="0"/>
                          <a:cs typeface="Calibri" panose="020F0502020204030204" pitchFamily="34" charset="0"/>
                        </a:rPr>
                        <a:t> Loan</a:t>
                      </a:r>
                      <a:endParaRPr lang="en-GB" sz="1800" b="1" dirty="0">
                        <a:latin typeface="Calibri" panose="020F0502020204030204" pitchFamily="34" charset="0"/>
                        <a:cs typeface="Calibri" panose="020F0502020204030204" pitchFamily="34" charset="0"/>
                      </a:endParaRPr>
                    </a:p>
                  </a:txBody>
                  <a:tcPr marL="68577" marR="68577" marT="34300" marB="34300"/>
                </a:tc>
                <a:tc>
                  <a:txBody>
                    <a:bodyPr/>
                    <a:lstStyle/>
                    <a:p>
                      <a:pPr algn="ctr"/>
                      <a:r>
                        <a:rPr lang="en-GB" sz="1800" dirty="0">
                          <a:latin typeface="Calibri" panose="020F0502020204030204" pitchFamily="34" charset="0"/>
                          <a:cs typeface="Calibri" panose="020F0502020204030204" pitchFamily="34" charset="0"/>
                        </a:rPr>
                        <a:t>53.13</a:t>
                      </a:r>
                      <a:endParaRPr lang="en-GB" sz="1800" b="0" dirty="0">
                        <a:latin typeface="Calibri" panose="020F0502020204030204" pitchFamily="34" charset="0"/>
                        <a:cs typeface="Calibri" panose="020F0502020204030204" pitchFamily="34" charset="0"/>
                      </a:endParaRPr>
                    </a:p>
                  </a:txBody>
                  <a:tcPr marL="68577" marR="68577" marT="34300" marB="34300"/>
                </a:tc>
                <a:tc>
                  <a:txBody>
                    <a:bodyPr/>
                    <a:lstStyle/>
                    <a:p>
                      <a:pPr algn="ctr"/>
                      <a:r>
                        <a:rPr lang="en-US" sz="1800" dirty="0">
                          <a:latin typeface="Calibri" panose="020F0502020204030204" pitchFamily="34" charset="0"/>
                          <a:cs typeface="Calibri" panose="020F0502020204030204" pitchFamily="34" charset="0"/>
                        </a:rPr>
                        <a:t>118</a:t>
                      </a:r>
                      <a:endParaRPr lang="en-US" sz="1800" b="0" dirty="0">
                        <a:latin typeface="Calibri" panose="020F0502020204030204" pitchFamily="34" charset="0"/>
                        <a:cs typeface="Calibri" panose="020F0502020204030204" pitchFamily="34" charset="0"/>
                      </a:endParaRPr>
                    </a:p>
                  </a:txBody>
                  <a:tcPr marL="68577" marR="68577" marT="34300" marB="34300"/>
                </a:tc>
                <a:tc>
                  <a:txBody>
                    <a:bodyPr/>
                    <a:lstStyle/>
                    <a:p>
                      <a:pPr marL="404813" indent="-404813">
                        <a:buFont typeface="Wingdings" pitchFamily="2" charset="2"/>
                        <a:buChar char="Ø"/>
                      </a:pPr>
                      <a:r>
                        <a:rPr lang="en-US" sz="1800" kern="1200" dirty="0">
                          <a:latin typeface="Calibri" panose="020F0502020204030204" pitchFamily="34" charset="0"/>
                          <a:cs typeface="Calibri" panose="020F0502020204030204" pitchFamily="34" charset="0"/>
                        </a:rPr>
                        <a:t>672</a:t>
                      </a:r>
                      <a:r>
                        <a:rPr lang="en-US" sz="1800" kern="1200" baseline="0" dirty="0">
                          <a:latin typeface="Calibri" panose="020F0502020204030204" pitchFamily="34" charset="0"/>
                          <a:cs typeface="Calibri" panose="020F0502020204030204" pitchFamily="34" charset="0"/>
                        </a:rPr>
                        <a:t> Mini hydel projects will be constructed in Northern areas of </a:t>
                      </a:r>
                      <a:r>
                        <a:rPr lang="en-US" sz="1800" kern="1200" baseline="0" dirty="0" err="1">
                          <a:latin typeface="Calibri" panose="020F0502020204030204" pitchFamily="34" charset="0"/>
                          <a:cs typeface="Calibri" panose="020F0502020204030204" pitchFamily="34" charset="0"/>
                        </a:rPr>
                        <a:t>KP</a:t>
                      </a:r>
                      <a:r>
                        <a:rPr lang="en-US" sz="1800" kern="1200" baseline="0" dirty="0">
                          <a:latin typeface="Calibri" panose="020F0502020204030204" pitchFamily="34" charset="0"/>
                          <a:cs typeface="Calibri" panose="020F0502020204030204" pitchFamily="34" charset="0"/>
                        </a:rPr>
                        <a:t> including 150 on canal falls.</a:t>
                      </a:r>
                      <a:endParaRPr lang="en-US" sz="1800" b="0" dirty="0">
                        <a:latin typeface="Calibri" panose="020F0502020204030204" pitchFamily="34" charset="0"/>
                        <a:cs typeface="Calibri" panose="020F0502020204030204" pitchFamily="34" charset="0"/>
                      </a:endParaRPr>
                    </a:p>
                  </a:txBody>
                  <a:tcPr marL="68577" marR="68577" marT="34300" marB="34300"/>
                </a:tc>
                <a:extLst>
                  <a:ext uri="{0D108BD9-81ED-4DB2-BD59-A6C34878D82A}">
                    <a16:rowId xmlns:a16="http://schemas.microsoft.com/office/drawing/2014/main" val="10002"/>
                  </a:ext>
                </a:extLst>
              </a:tr>
            </a:tbl>
          </a:graphicData>
        </a:graphic>
      </p:graphicFrame>
      <p:sp>
        <p:nvSpPr>
          <p:cNvPr id="7" name="Arrow: Left 6">
            <a:hlinkClick r:id="rId3" action="ppaction://hlinksldjump"/>
            <a:extLst>
              <a:ext uri="{FF2B5EF4-FFF2-40B4-BE49-F238E27FC236}">
                <a16:creationId xmlns:a16="http://schemas.microsoft.com/office/drawing/2014/main" id="{29ADE956-9505-4454-9E34-88FCDF236612}"/>
              </a:ext>
            </a:extLst>
          </p:cNvPr>
          <p:cNvSpPr/>
          <p:nvPr/>
        </p:nvSpPr>
        <p:spPr>
          <a:xfrm>
            <a:off x="304800" y="6019800"/>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a:extLst>
              <a:ext uri="{FF2B5EF4-FFF2-40B4-BE49-F238E27FC236}">
                <a16:creationId xmlns:a16="http://schemas.microsoft.com/office/drawing/2014/main" id="{2E7C165B-8FD8-4DE9-AD44-E243D3BED44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CA0C0386-D258-4995-8F8A-6EB59ABCB1FC}" type="slidenum">
              <a:rPr lang="en-PH" altLang="en-US" sz="1200" smtClean="0">
                <a:solidFill>
                  <a:srgbClr val="595959"/>
                </a:solidFill>
              </a:rPr>
              <a:pPr>
                <a:spcBef>
                  <a:spcPct val="0"/>
                </a:spcBef>
                <a:buFontTx/>
                <a:buNone/>
              </a:pPr>
              <a:t>15</a:t>
            </a:fld>
            <a:endParaRPr lang="en-PH" altLang="en-US" sz="1200">
              <a:solidFill>
                <a:srgbClr val="595959"/>
              </a:solidFill>
            </a:endParaRPr>
          </a:p>
        </p:txBody>
      </p:sp>
      <p:sp>
        <p:nvSpPr>
          <p:cNvPr id="54275" name="Rectangle 4">
            <a:extLst>
              <a:ext uri="{FF2B5EF4-FFF2-40B4-BE49-F238E27FC236}">
                <a16:creationId xmlns:a16="http://schemas.microsoft.com/office/drawing/2014/main" id="{897AEA9C-89E7-4B6E-88D3-6F1B4A8708DC}"/>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Solicited Sites </a:t>
            </a:r>
            <a:endParaRPr lang="en-US" altLang="en-US" sz="3600">
              <a:solidFill>
                <a:schemeClr val="bg1"/>
              </a:solidFill>
              <a:latin typeface="Calibri" panose="020F0502020204030204" pitchFamily="34" charset="0"/>
            </a:endParaRPr>
          </a:p>
        </p:txBody>
      </p:sp>
      <p:graphicFrame>
        <p:nvGraphicFramePr>
          <p:cNvPr id="8" name="Table 7">
            <a:extLst>
              <a:ext uri="{FF2B5EF4-FFF2-40B4-BE49-F238E27FC236}">
                <a16:creationId xmlns:a16="http://schemas.microsoft.com/office/drawing/2014/main" id="{5D377E58-554E-4D93-B955-B10E7EFA6D92}"/>
              </a:ext>
            </a:extLst>
          </p:cNvPr>
          <p:cNvGraphicFramePr>
            <a:graphicFrameLocks noGrp="1"/>
          </p:cNvGraphicFramePr>
          <p:nvPr/>
        </p:nvGraphicFramePr>
        <p:xfrm>
          <a:off x="533400" y="1752600"/>
          <a:ext cx="8153401" cy="2819400"/>
        </p:xfrm>
        <a:graphic>
          <a:graphicData uri="http://schemas.openxmlformats.org/drawingml/2006/table">
            <a:tbl>
              <a:tblPr firstRow="1" firstCol="1">
                <a:tableStyleId>{3B4B98B0-60AC-42C2-AFA5-B58CD77FA1E5}</a:tableStyleId>
              </a:tblPr>
              <a:tblGrid>
                <a:gridCol w="627602">
                  <a:extLst>
                    <a:ext uri="{9D8B030D-6E8A-4147-A177-3AD203B41FA5}">
                      <a16:colId xmlns:a16="http://schemas.microsoft.com/office/drawing/2014/main" val="20000"/>
                    </a:ext>
                  </a:extLst>
                </a:gridCol>
                <a:gridCol w="1521412">
                  <a:extLst>
                    <a:ext uri="{9D8B030D-6E8A-4147-A177-3AD203B41FA5}">
                      <a16:colId xmlns:a16="http://schemas.microsoft.com/office/drawing/2014/main" val="20001"/>
                    </a:ext>
                  </a:extLst>
                </a:gridCol>
                <a:gridCol w="1127587">
                  <a:extLst>
                    <a:ext uri="{9D8B030D-6E8A-4147-A177-3AD203B41FA5}">
                      <a16:colId xmlns:a16="http://schemas.microsoft.com/office/drawing/2014/main" val="20002"/>
                    </a:ext>
                  </a:extLst>
                </a:gridCol>
                <a:gridCol w="1032513">
                  <a:extLst>
                    <a:ext uri="{9D8B030D-6E8A-4147-A177-3AD203B41FA5}">
                      <a16:colId xmlns:a16="http://schemas.microsoft.com/office/drawing/2014/main" val="20003"/>
                    </a:ext>
                  </a:extLst>
                </a:gridCol>
                <a:gridCol w="1546396">
                  <a:extLst>
                    <a:ext uri="{9D8B030D-6E8A-4147-A177-3AD203B41FA5}">
                      <a16:colId xmlns:a16="http://schemas.microsoft.com/office/drawing/2014/main" val="20004"/>
                    </a:ext>
                  </a:extLst>
                </a:gridCol>
                <a:gridCol w="2297891">
                  <a:extLst>
                    <a:ext uri="{9D8B030D-6E8A-4147-A177-3AD203B41FA5}">
                      <a16:colId xmlns:a16="http://schemas.microsoft.com/office/drawing/2014/main" val="20005"/>
                    </a:ext>
                  </a:extLst>
                </a:gridCol>
              </a:tblGrid>
              <a:tr h="1043990">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 No.</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l">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Project</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District</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Capacity (MW)</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Sponsor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Status</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887705">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Shigo</a:t>
                      </a:r>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Kas</a:t>
                      </a:r>
                      <a:r>
                        <a:rPr lang="en-GB" sz="1600" b="1"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Dir Lower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102</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Bef>
                          <a:spcPts val="0"/>
                        </a:spcBef>
                        <a:spcAft>
                          <a:spcPts val="0"/>
                        </a:spcAft>
                      </a:pPr>
                      <a:r>
                        <a:rPr lang="en-GB" sz="1600" dirty="0" err="1">
                          <a:effectLst/>
                          <a:latin typeface="Calibri" panose="020F0502020204030204" pitchFamily="34" charset="0"/>
                          <a:cs typeface="Calibri" panose="020F0502020204030204" pitchFamily="34" charset="0"/>
                        </a:rPr>
                        <a:t>Saifo</a:t>
                      </a:r>
                      <a:r>
                        <a:rPr lang="en-GB" sz="1600" dirty="0">
                          <a:effectLst/>
                          <a:latin typeface="Calibri" panose="020F0502020204030204" pitchFamily="34" charset="0"/>
                          <a:cs typeface="Calibri" panose="020F0502020204030204" pitchFamily="34" charset="0"/>
                        </a:rPr>
                        <a:t> Group</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rowSpan="2">
                  <a:txBody>
                    <a:bodyPr/>
                    <a:lstStyle/>
                    <a:p>
                      <a:pPr marL="0" marR="0">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NEPRA Approved Tariff</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887705">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2</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Arkari</a:t>
                      </a:r>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Gol</a:t>
                      </a:r>
                      <a:r>
                        <a:rPr lang="en-GB" sz="1600" b="1"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Chitral</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99</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Master Textiles</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vMerge="1">
                  <a:txBody>
                    <a:bodyPr/>
                    <a:lstStyle/>
                    <a:p>
                      <a:pPr marL="0" marR="0">
                        <a:lnSpc>
                          <a:spcPct val="107000"/>
                        </a:lnSpc>
                        <a:spcBef>
                          <a:spcPts val="0"/>
                        </a:spcBef>
                        <a:spcAft>
                          <a:spcPts val="0"/>
                        </a:spcAft>
                      </a:pP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9" name="Content Placeholder 2">
            <a:extLst>
              <a:ext uri="{FF2B5EF4-FFF2-40B4-BE49-F238E27FC236}">
                <a16:creationId xmlns:a16="http://schemas.microsoft.com/office/drawing/2014/main" id="{F0F2BA0D-22CA-4603-8C0F-2402DA2004D5}"/>
              </a:ext>
            </a:extLst>
          </p:cNvPr>
          <p:cNvSpPr txBox="1">
            <a:spLocks/>
          </p:cNvSpPr>
          <p:nvPr/>
        </p:nvSpPr>
        <p:spPr>
          <a:xfrm>
            <a:off x="533400" y="1009650"/>
            <a:ext cx="8077200" cy="533400"/>
          </a:xfrm>
          <a:prstGeom prst="rect">
            <a:avLst/>
          </a:prstGeom>
        </p:spPr>
        <p:txBody>
          <a:bodyPr anchor="ctr"/>
          <a:lstStyle/>
          <a:p>
            <a:pPr algn="ctr" eaLnBrk="1" fontAlgn="auto" hangingPunct="1">
              <a:spcBef>
                <a:spcPct val="20000"/>
              </a:spcBef>
              <a:spcAft>
                <a:spcPts val="0"/>
              </a:spcAft>
              <a:buClr>
                <a:schemeClr val="tx1">
                  <a:shade val="95000"/>
                </a:schemeClr>
              </a:buClr>
              <a:buSzPct val="65000"/>
              <a:buFont typeface="Wingdings 2"/>
              <a:buNone/>
              <a:defRPr/>
            </a:pPr>
            <a:r>
              <a:rPr lang="en-US" b="1" dirty="0">
                <a:solidFill>
                  <a:srgbClr val="00B050"/>
                </a:solidFill>
                <a:latin typeface="Calibri" panose="020F0502020204030204" pitchFamily="34" charset="0"/>
                <a:cs typeface="Calibri" panose="020F0502020204030204" pitchFamily="34" charset="0"/>
              </a:rPr>
              <a:t>Total Capacity – 201 MW </a:t>
            </a:r>
            <a:endParaRPr lang="en-US" i="1" dirty="0">
              <a:solidFill>
                <a:srgbClr val="00B050"/>
              </a:solidFill>
              <a:latin typeface="Calibri" panose="020F0502020204030204" pitchFamily="34" charset="0"/>
              <a:cs typeface="Calibri" panose="020F0502020204030204" pitchFamily="34" charset="0"/>
            </a:endParaRPr>
          </a:p>
        </p:txBody>
      </p:sp>
      <p:sp>
        <p:nvSpPr>
          <p:cNvPr id="10" name="Arrow: Left 9">
            <a:hlinkClick r:id="rId3" action="ppaction://hlinksldjump"/>
            <a:extLst>
              <a:ext uri="{FF2B5EF4-FFF2-40B4-BE49-F238E27FC236}">
                <a16:creationId xmlns:a16="http://schemas.microsoft.com/office/drawing/2014/main" id="{1D07BA97-3F44-420B-8E32-0DD953A5941F}"/>
              </a:ext>
            </a:extLst>
          </p:cNvPr>
          <p:cNvSpPr/>
          <p:nvPr/>
        </p:nvSpPr>
        <p:spPr>
          <a:xfrm>
            <a:off x="304800" y="5867400"/>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a:extLst>
              <a:ext uri="{FF2B5EF4-FFF2-40B4-BE49-F238E27FC236}">
                <a16:creationId xmlns:a16="http://schemas.microsoft.com/office/drawing/2014/main" id="{53DA0E1F-D541-451B-B247-32A508BE4AC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1848291F-E580-4BBC-8118-8BDFB9B55516}" type="slidenum">
              <a:rPr lang="en-PH" altLang="en-US" sz="1200" smtClean="0">
                <a:solidFill>
                  <a:srgbClr val="595959"/>
                </a:solidFill>
              </a:rPr>
              <a:pPr>
                <a:spcBef>
                  <a:spcPct val="0"/>
                </a:spcBef>
                <a:buFontTx/>
                <a:buNone/>
              </a:pPr>
              <a:t>16</a:t>
            </a:fld>
            <a:endParaRPr lang="en-PH" altLang="en-US" sz="1200">
              <a:solidFill>
                <a:srgbClr val="595959"/>
              </a:solidFill>
            </a:endParaRPr>
          </a:p>
        </p:txBody>
      </p:sp>
      <p:sp>
        <p:nvSpPr>
          <p:cNvPr id="58371" name="Rectangle 4">
            <a:extLst>
              <a:ext uri="{FF2B5EF4-FFF2-40B4-BE49-F238E27FC236}">
                <a16:creationId xmlns:a16="http://schemas.microsoft.com/office/drawing/2014/main" id="{9A6286B2-8D59-46D5-99E9-6DC304D2B9BE}"/>
              </a:ext>
            </a:extLst>
          </p:cNvPr>
          <p:cNvSpPr>
            <a:spLocks noChangeArrowheads="1"/>
          </p:cNvSpPr>
          <p:nvPr/>
        </p:nvSpPr>
        <p:spPr bwMode="auto">
          <a:xfrm>
            <a:off x="0" y="104775"/>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Feasibility Study in Progress Projects</a:t>
            </a:r>
            <a:endParaRPr lang="en-US" altLang="en-US" sz="3600">
              <a:solidFill>
                <a:schemeClr val="bg1"/>
              </a:solidFill>
              <a:latin typeface="Calibri" panose="020F0502020204030204" pitchFamily="34" charset="0"/>
            </a:endParaRPr>
          </a:p>
        </p:txBody>
      </p:sp>
      <p:sp>
        <p:nvSpPr>
          <p:cNvPr id="9" name="Content Placeholder 2">
            <a:extLst>
              <a:ext uri="{FF2B5EF4-FFF2-40B4-BE49-F238E27FC236}">
                <a16:creationId xmlns:a16="http://schemas.microsoft.com/office/drawing/2014/main" id="{791359BE-A728-41BA-BE5F-7133D6E3E26B}"/>
              </a:ext>
            </a:extLst>
          </p:cNvPr>
          <p:cNvSpPr txBox="1">
            <a:spLocks/>
          </p:cNvSpPr>
          <p:nvPr/>
        </p:nvSpPr>
        <p:spPr>
          <a:xfrm>
            <a:off x="533400" y="762000"/>
            <a:ext cx="8077200" cy="533400"/>
          </a:xfrm>
          <a:prstGeom prst="rect">
            <a:avLst/>
          </a:prstGeom>
        </p:spPr>
        <p:txBody>
          <a:bodyPr anchor="ctr"/>
          <a:lstStyle/>
          <a:p>
            <a:pPr algn="ctr" eaLnBrk="1" fontAlgn="auto" hangingPunct="1">
              <a:spcBef>
                <a:spcPct val="20000"/>
              </a:spcBef>
              <a:spcAft>
                <a:spcPts val="0"/>
              </a:spcAft>
              <a:buClr>
                <a:schemeClr val="tx1">
                  <a:shade val="95000"/>
                </a:schemeClr>
              </a:buClr>
              <a:buSzPct val="65000"/>
              <a:buFont typeface="Wingdings 2"/>
              <a:buNone/>
              <a:defRPr/>
            </a:pPr>
            <a:r>
              <a:rPr lang="en-US" b="1" dirty="0">
                <a:solidFill>
                  <a:srgbClr val="00B050"/>
                </a:solidFill>
                <a:latin typeface="Calibri" panose="020F0502020204030204" pitchFamily="34" charset="0"/>
                <a:cs typeface="Calibri" panose="020F0502020204030204" pitchFamily="34" charset="0"/>
              </a:rPr>
              <a:t>Total Capacity – 860 MW </a:t>
            </a:r>
            <a:endParaRPr lang="en-US" i="1" dirty="0">
              <a:solidFill>
                <a:srgbClr val="00B050"/>
              </a:solidFill>
              <a:latin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BD4AA618-19D3-40AC-AA38-D345E7378924}"/>
              </a:ext>
            </a:extLst>
          </p:cNvPr>
          <p:cNvGraphicFramePr>
            <a:graphicFrameLocks noGrp="1"/>
          </p:cNvGraphicFramePr>
          <p:nvPr/>
        </p:nvGraphicFramePr>
        <p:xfrm>
          <a:off x="263525" y="1295400"/>
          <a:ext cx="8616950" cy="4706937"/>
        </p:xfrm>
        <a:graphic>
          <a:graphicData uri="http://schemas.openxmlformats.org/drawingml/2006/table">
            <a:tbl>
              <a:tblPr firstRow="1" firstCol="1">
                <a:tableStyleId>{3B4B98B0-60AC-42C2-AFA5-B58CD77FA1E5}</a:tableStyleId>
              </a:tblPr>
              <a:tblGrid>
                <a:gridCol w="499038">
                  <a:extLst>
                    <a:ext uri="{9D8B030D-6E8A-4147-A177-3AD203B41FA5}">
                      <a16:colId xmlns:a16="http://schemas.microsoft.com/office/drawing/2014/main" val="20000"/>
                    </a:ext>
                  </a:extLst>
                </a:gridCol>
                <a:gridCol w="2514227">
                  <a:extLst>
                    <a:ext uri="{9D8B030D-6E8A-4147-A177-3AD203B41FA5}">
                      <a16:colId xmlns:a16="http://schemas.microsoft.com/office/drawing/2014/main" val="20001"/>
                    </a:ext>
                  </a:extLst>
                </a:gridCol>
                <a:gridCol w="1676151">
                  <a:extLst>
                    <a:ext uri="{9D8B030D-6E8A-4147-A177-3AD203B41FA5}">
                      <a16:colId xmlns:a16="http://schemas.microsoft.com/office/drawing/2014/main" val="20002"/>
                    </a:ext>
                  </a:extLst>
                </a:gridCol>
                <a:gridCol w="1371396">
                  <a:extLst>
                    <a:ext uri="{9D8B030D-6E8A-4147-A177-3AD203B41FA5}">
                      <a16:colId xmlns:a16="http://schemas.microsoft.com/office/drawing/2014/main" val="20003"/>
                    </a:ext>
                  </a:extLst>
                </a:gridCol>
                <a:gridCol w="2556138">
                  <a:extLst>
                    <a:ext uri="{9D8B030D-6E8A-4147-A177-3AD203B41FA5}">
                      <a16:colId xmlns:a16="http://schemas.microsoft.com/office/drawing/2014/main" val="20004"/>
                    </a:ext>
                  </a:extLst>
                </a:gridCol>
              </a:tblGrid>
              <a:tr h="603257">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 #</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marL="0" marR="0" algn="l">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Project</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algn="ctr"/>
                      <a:r>
                        <a:rPr lang="en-GB" sz="1600" dirty="0">
                          <a:latin typeface="Calibri" panose="020F0502020204030204" pitchFamily="34" charset="0"/>
                          <a:cs typeface="Calibri" panose="020F0502020204030204" pitchFamily="34" charset="0"/>
                        </a:rPr>
                        <a:t>District</a:t>
                      </a:r>
                    </a:p>
                  </a:txBody>
                  <a:tcPr marL="68570" marR="68570" marT="0" marB="0" anchor="ctr"/>
                </a:tc>
                <a:tc>
                  <a:txBody>
                    <a:bodyPr/>
                    <a:lstStyle/>
                    <a:p>
                      <a:pPr marL="0" marR="0" algn="ctr">
                        <a:lnSpc>
                          <a:spcPct val="107000"/>
                        </a:lnSpc>
                        <a:spcBef>
                          <a:spcPts val="0"/>
                        </a:spcBef>
                        <a:spcAft>
                          <a:spcPts val="0"/>
                        </a:spcAft>
                      </a:pPr>
                      <a:r>
                        <a:rPr kumimoji="0" lang="en-US" sz="1600" kern="1200" dirty="0">
                          <a:latin typeface="Calibri" panose="020F0502020204030204" pitchFamily="34" charset="0"/>
                          <a:cs typeface="Calibri" panose="020F0502020204030204" pitchFamily="34" charset="0"/>
                        </a:rPr>
                        <a:t>Capacity (MW)</a:t>
                      </a:r>
                      <a:endParaRPr kumimoji="0" lang="en-US" sz="1600" b="1" kern="1200" dirty="0">
                        <a:solidFill>
                          <a:schemeClr val="lt1"/>
                        </a:solidFill>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Sponsor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extLst>
                  <a:ext uri="{0D108BD9-81ED-4DB2-BD59-A6C34878D82A}">
                    <a16:rowId xmlns:a16="http://schemas.microsoft.com/office/drawing/2014/main" val="10000"/>
                  </a:ext>
                </a:extLst>
              </a:tr>
              <a:tr h="512960">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marL="0" marR="0">
                        <a:lnSpc>
                          <a:spcPct val="107000"/>
                        </a:lnSpc>
                        <a:spcBef>
                          <a:spcPts val="0"/>
                        </a:spcBef>
                        <a:spcAft>
                          <a:spcPts val="0"/>
                        </a:spcAft>
                      </a:pPr>
                      <a:r>
                        <a:rPr lang="en-GB" sz="1600" b="1" dirty="0">
                          <a:effectLst/>
                          <a:latin typeface="Calibri" panose="020F0502020204030204" pitchFamily="34" charset="0"/>
                          <a:cs typeface="Calibri" panose="020F0502020204030204" pitchFamily="34" charset="0"/>
                        </a:rPr>
                        <a:t>Sharmai HPP</a:t>
                      </a:r>
                      <a:endPar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Dir</a:t>
                      </a:r>
                      <a:endParaRPr lang="en-US"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150</a:t>
                      </a:r>
                      <a:endParaRPr lang="en-US"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Sapphire Electric</a:t>
                      </a:r>
                      <a:endParaRPr lang="en-US" sz="16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0" marR="68570" marT="0" marB="0" anchor="ctr"/>
                </a:tc>
                <a:extLst>
                  <a:ext uri="{0D108BD9-81ED-4DB2-BD59-A6C34878D82A}">
                    <a16:rowId xmlns:a16="http://schemas.microsoft.com/office/drawing/2014/main" val="10001"/>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2</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kern="1200" dirty="0" err="1">
                          <a:effectLst/>
                          <a:latin typeface="Calibri" panose="020F0502020204030204" pitchFamily="34" charset="0"/>
                          <a:cs typeface="Calibri" panose="020F0502020204030204" pitchFamily="34" charset="0"/>
                        </a:rPr>
                        <a:t>Nila</a:t>
                      </a:r>
                      <a:r>
                        <a:rPr lang="en-US" sz="1600" b="1" kern="1200" dirty="0">
                          <a:effectLst/>
                          <a:latin typeface="Calibri" panose="020F0502020204030204" pitchFamily="34" charset="0"/>
                          <a:cs typeface="Calibri" panose="020F0502020204030204" pitchFamily="34" charset="0"/>
                        </a:rPr>
                        <a:t> Da Katha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Mansehra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2.47</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Sino-Pak Power</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2"/>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3</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kern="1200" dirty="0" err="1">
                          <a:effectLst/>
                          <a:latin typeface="Calibri" panose="020F0502020204030204" pitchFamily="34" charset="0"/>
                          <a:cs typeface="Calibri" panose="020F0502020204030204" pitchFamily="34" charset="0"/>
                        </a:rPr>
                        <a:t>Bhimbal</a:t>
                      </a:r>
                      <a:r>
                        <a:rPr lang="en-US" sz="1600" b="1" kern="1200" dirty="0">
                          <a:effectLst/>
                          <a:latin typeface="Calibri" panose="020F0502020204030204" pitchFamily="34" charset="0"/>
                          <a:cs typeface="Calibri" panose="020F0502020204030204" pitchFamily="34" charset="0"/>
                        </a:rPr>
                        <a:t> Katha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Mansehra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7.86</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Multiline Pakistan</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3"/>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4</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kern="1200" dirty="0" err="1">
                          <a:effectLst/>
                          <a:latin typeface="Calibri" panose="020F0502020204030204" pitchFamily="34" charset="0"/>
                          <a:cs typeface="Calibri" panose="020F0502020204030204" pitchFamily="34" charset="0"/>
                        </a:rPr>
                        <a:t>Baram</a:t>
                      </a:r>
                      <a:r>
                        <a:rPr lang="en-US" sz="1600" b="1" kern="1200" dirty="0">
                          <a:effectLst/>
                          <a:latin typeface="Calibri" panose="020F0502020204030204" pitchFamily="34" charset="0"/>
                          <a:cs typeface="Calibri" panose="020F0502020204030204" pitchFamily="34" charset="0"/>
                        </a:rPr>
                        <a:t> </a:t>
                      </a:r>
                      <a:r>
                        <a:rPr lang="en-US" sz="1600" b="1" kern="1200" dirty="0" err="1">
                          <a:effectLst/>
                          <a:latin typeface="Calibri" panose="020F0502020204030204" pitchFamily="34" charset="0"/>
                          <a:cs typeface="Calibri" panose="020F0502020204030204" pitchFamily="34" charset="0"/>
                        </a:rPr>
                        <a:t>Gol</a:t>
                      </a:r>
                      <a:r>
                        <a:rPr lang="en-US" sz="1600" b="1" kern="1200"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Chitral</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24.93</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Markhor Energy</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4"/>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5</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kern="1200" dirty="0" err="1">
                          <a:effectLst/>
                          <a:latin typeface="Calibri" panose="020F0502020204030204" pitchFamily="34" charset="0"/>
                          <a:cs typeface="Calibri" panose="020F0502020204030204" pitchFamily="34" charset="0"/>
                        </a:rPr>
                        <a:t>Chowkel</a:t>
                      </a:r>
                      <a:r>
                        <a:rPr lang="en-US" sz="1600" b="1" kern="1200" dirty="0">
                          <a:effectLst/>
                          <a:latin typeface="Calibri" panose="020F0502020204030204" pitchFamily="34" charset="0"/>
                          <a:cs typeface="Calibri" panose="020F0502020204030204" pitchFamily="34" charset="0"/>
                        </a:rPr>
                        <a:t> </a:t>
                      </a:r>
                      <a:r>
                        <a:rPr lang="en-US" sz="1600" b="1" kern="1200" dirty="0" err="1">
                          <a:effectLst/>
                          <a:latin typeface="Calibri" panose="020F0502020204030204" pitchFamily="34" charset="0"/>
                          <a:cs typeface="Calibri" panose="020F0502020204030204" pitchFamily="34" charset="0"/>
                        </a:rPr>
                        <a:t>Khwar</a:t>
                      </a:r>
                      <a:r>
                        <a:rPr lang="en-US" sz="1600" b="1" kern="1200"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Swat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12.00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kern="1200" dirty="0">
                          <a:effectLst/>
                          <a:latin typeface="Calibri" panose="020F0502020204030204" pitchFamily="34" charset="0"/>
                          <a:cs typeface="Calibri" panose="020F0502020204030204" pitchFamily="34" charset="0"/>
                        </a:rPr>
                        <a:t>MMP</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5"/>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6</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dirty="0" err="1">
                          <a:effectLst/>
                          <a:latin typeface="Calibri" panose="020F0502020204030204" pitchFamily="34" charset="0"/>
                          <a:cs typeface="Calibri" panose="020F0502020204030204" pitchFamily="34" charset="0"/>
                        </a:rPr>
                        <a:t>Mastuj</a:t>
                      </a:r>
                      <a:r>
                        <a:rPr lang="en-US" sz="1600" b="1"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Chitral</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48.20</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Chinar Power</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6"/>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7</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dirty="0" err="1">
                          <a:effectLst/>
                          <a:latin typeface="Calibri" panose="020F0502020204030204" pitchFamily="34" charset="0"/>
                          <a:cs typeface="Calibri" panose="020F0502020204030204" pitchFamily="34" charset="0"/>
                        </a:rPr>
                        <a:t>Balkani</a:t>
                      </a:r>
                      <a:r>
                        <a:rPr lang="en-US" sz="1600" b="1" dirty="0">
                          <a:effectLst/>
                          <a:latin typeface="Calibri" panose="020F0502020204030204" pitchFamily="34" charset="0"/>
                          <a:cs typeface="Calibri" panose="020F0502020204030204" pitchFamily="34" charset="0"/>
                        </a:rPr>
                        <a:t> HPP</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err="1">
                          <a:effectLst/>
                          <a:latin typeface="Calibri" panose="020F0502020204030204" pitchFamily="34" charset="0"/>
                          <a:cs typeface="Calibri" panose="020F0502020204030204" pitchFamily="34" charset="0"/>
                        </a:rPr>
                        <a:t>Shangla</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7.75</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err="1">
                          <a:effectLst/>
                          <a:latin typeface="Calibri" panose="020F0502020204030204" pitchFamily="34" charset="0"/>
                          <a:cs typeface="Calibri" panose="020F0502020204030204" pitchFamily="34" charset="0"/>
                        </a:rPr>
                        <a:t>Shangla</a:t>
                      </a:r>
                      <a:r>
                        <a:rPr lang="en-US" sz="1600" dirty="0">
                          <a:effectLst/>
                          <a:latin typeface="Calibri" panose="020F0502020204030204" pitchFamily="34" charset="0"/>
                          <a:cs typeface="Calibri" panose="020F0502020204030204" pitchFamily="34" charset="0"/>
                        </a:rPr>
                        <a:t> Power</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7"/>
                  </a:ext>
                </a:extLst>
              </a:tr>
              <a:tr h="512960">
                <a:tc>
                  <a:txBody>
                    <a:bodyPr/>
                    <a:lstStyle/>
                    <a:p>
                      <a:pPr marL="0" marR="0" algn="ctr" rtl="0" eaLnBrk="1" latinLnBrk="0" hangingPunct="1">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8</a:t>
                      </a:r>
                      <a:endParaRPr kumimoji="0" lang="en-US" sz="1600" b="1" kern="1200" dirty="0">
                        <a:solidFill>
                          <a:schemeClr val="dk1"/>
                        </a:solidFill>
                        <a:effectLst/>
                        <a:latin typeface="Calibri" panose="020F0502020204030204" pitchFamily="34" charset="0"/>
                        <a:ea typeface="+mn-ea"/>
                        <a:cs typeface="Calibri" panose="020F0502020204030204" pitchFamily="34" charset="0"/>
                      </a:endParaRPr>
                    </a:p>
                  </a:txBody>
                  <a:tcPr marL="68570" marR="68570" marT="0" marB="0" anchor="ctr"/>
                </a:tc>
                <a:tc>
                  <a:txBody>
                    <a:bodyPr/>
                    <a:lstStyle/>
                    <a:p>
                      <a:pPr marL="0" marR="0" algn="l" fontAlgn="ctr">
                        <a:spcBef>
                          <a:spcPts val="0"/>
                        </a:spcBef>
                        <a:spcAft>
                          <a:spcPts val="0"/>
                        </a:spcAft>
                      </a:pPr>
                      <a:r>
                        <a:rPr lang="en-US" sz="1600" b="1" dirty="0">
                          <a:effectLst/>
                          <a:latin typeface="Calibri" panose="020F0502020204030204" pitchFamily="34" charset="0"/>
                          <a:cs typeface="Calibri" panose="020F0502020204030204" pitchFamily="34" charset="0"/>
                        </a:rPr>
                        <a:t>Raw Site</a:t>
                      </a:r>
                      <a:r>
                        <a:rPr lang="en-US" sz="1600" b="1" baseline="0" dirty="0">
                          <a:effectLst/>
                          <a:latin typeface="Calibri" panose="020F0502020204030204" pitchFamily="34" charset="0"/>
                          <a:cs typeface="Calibri" panose="020F0502020204030204" pitchFamily="34" charset="0"/>
                        </a:rPr>
                        <a:t> Projects</a:t>
                      </a:r>
                      <a:endPar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606.86</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tc>
                  <a:txBody>
                    <a:bodyPr/>
                    <a:lstStyle/>
                    <a:p>
                      <a:pPr marL="0" marR="0" algn="ctr" fontAlgn="ctr">
                        <a:spcBef>
                          <a:spcPts val="0"/>
                        </a:spcBef>
                        <a:spcAft>
                          <a:spcPts val="0"/>
                        </a:spcAft>
                      </a:pPr>
                      <a:r>
                        <a:rPr lang="en-US" sz="1600" dirty="0">
                          <a:effectLst/>
                          <a:latin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70" marR="68570" marT="0" marB="0" anchor="ctr"/>
                </a:tc>
                <a:extLst>
                  <a:ext uri="{0D108BD9-81ED-4DB2-BD59-A6C34878D82A}">
                    <a16:rowId xmlns:a16="http://schemas.microsoft.com/office/drawing/2014/main" val="10008"/>
                  </a:ext>
                </a:extLst>
              </a:tr>
            </a:tbl>
          </a:graphicData>
        </a:graphic>
      </p:graphicFrame>
      <p:sp>
        <p:nvSpPr>
          <p:cNvPr id="10" name="Arrow: Left 9">
            <a:hlinkClick r:id="rId3" action="ppaction://hlinksldjump"/>
            <a:extLst>
              <a:ext uri="{FF2B5EF4-FFF2-40B4-BE49-F238E27FC236}">
                <a16:creationId xmlns:a16="http://schemas.microsoft.com/office/drawing/2014/main" id="{5A5EF564-6752-44D6-BB9F-9DC2D894D769}"/>
              </a:ext>
            </a:extLst>
          </p:cNvPr>
          <p:cNvSpPr/>
          <p:nvPr/>
        </p:nvSpPr>
        <p:spPr>
          <a:xfrm>
            <a:off x="304800" y="6096000"/>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a:extLst>
              <a:ext uri="{FF2B5EF4-FFF2-40B4-BE49-F238E27FC236}">
                <a16:creationId xmlns:a16="http://schemas.microsoft.com/office/drawing/2014/main" id="{8D088182-59F1-4F5A-9816-F7E177C4954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F7270DC0-8FE3-4208-93C8-3862BAAAD34E}" type="slidenum">
              <a:rPr lang="en-PH" altLang="en-US" sz="1200" smtClean="0">
                <a:solidFill>
                  <a:srgbClr val="595959"/>
                </a:solidFill>
              </a:rPr>
              <a:pPr>
                <a:spcBef>
                  <a:spcPct val="0"/>
                </a:spcBef>
                <a:buFontTx/>
                <a:buNone/>
              </a:pPr>
              <a:t>17</a:t>
            </a:fld>
            <a:endParaRPr lang="en-PH" altLang="en-US" sz="1200">
              <a:solidFill>
                <a:srgbClr val="595959"/>
              </a:solidFill>
            </a:endParaRPr>
          </a:p>
        </p:txBody>
      </p:sp>
      <p:sp>
        <p:nvSpPr>
          <p:cNvPr id="60419" name="Rectangle 4">
            <a:extLst>
              <a:ext uri="{FF2B5EF4-FFF2-40B4-BE49-F238E27FC236}">
                <a16:creationId xmlns:a16="http://schemas.microsoft.com/office/drawing/2014/main" id="{6FC7A5CC-FBF3-4DF5-913C-7070D4949733}"/>
              </a:ext>
            </a:extLst>
          </p:cNvPr>
          <p:cNvSpPr>
            <a:spLocks noChangeArrowheads="1"/>
          </p:cNvSpPr>
          <p:nvPr/>
        </p:nvSpPr>
        <p:spPr bwMode="auto">
          <a:xfrm>
            <a:off x="0" y="104775"/>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Solar PV Projects - IPPs</a:t>
            </a:r>
            <a:endParaRPr lang="en-US" altLang="en-US" sz="3600">
              <a:solidFill>
                <a:schemeClr val="bg1"/>
              </a:solidFill>
              <a:latin typeface="Calibri" panose="020F0502020204030204" pitchFamily="34" charset="0"/>
            </a:endParaRPr>
          </a:p>
        </p:txBody>
      </p:sp>
      <p:sp>
        <p:nvSpPr>
          <p:cNvPr id="9" name="Content Placeholder 2">
            <a:extLst>
              <a:ext uri="{FF2B5EF4-FFF2-40B4-BE49-F238E27FC236}">
                <a16:creationId xmlns:a16="http://schemas.microsoft.com/office/drawing/2014/main" id="{DD2C95F0-EE95-47F2-B5A6-7DE2A8D0CD7F}"/>
              </a:ext>
            </a:extLst>
          </p:cNvPr>
          <p:cNvSpPr txBox="1">
            <a:spLocks/>
          </p:cNvSpPr>
          <p:nvPr/>
        </p:nvSpPr>
        <p:spPr>
          <a:xfrm>
            <a:off x="533400" y="990600"/>
            <a:ext cx="8077200" cy="533400"/>
          </a:xfrm>
          <a:prstGeom prst="rect">
            <a:avLst/>
          </a:prstGeom>
        </p:spPr>
        <p:txBody>
          <a:bodyPr anchor="ctr"/>
          <a:lstStyle/>
          <a:p>
            <a:pPr algn="ctr" eaLnBrk="1" fontAlgn="auto" hangingPunct="1">
              <a:spcBef>
                <a:spcPct val="20000"/>
              </a:spcBef>
              <a:spcAft>
                <a:spcPts val="0"/>
              </a:spcAft>
              <a:buClr>
                <a:schemeClr val="tx1">
                  <a:shade val="95000"/>
                </a:schemeClr>
              </a:buClr>
              <a:buSzPct val="65000"/>
              <a:buFont typeface="Wingdings 2"/>
              <a:buNone/>
              <a:defRPr/>
            </a:pPr>
            <a:r>
              <a:rPr lang="en-US" b="1" dirty="0">
                <a:solidFill>
                  <a:srgbClr val="00B050"/>
                </a:solidFill>
                <a:latin typeface="Calibri" panose="020F0502020204030204" pitchFamily="34" charset="0"/>
                <a:cs typeface="Calibri" panose="020F0502020204030204" pitchFamily="34" charset="0"/>
              </a:rPr>
              <a:t>Total Capacity – 249.5 MW </a:t>
            </a:r>
            <a:endParaRPr lang="en-US" i="1" dirty="0">
              <a:solidFill>
                <a:srgbClr val="00B050"/>
              </a:solidFill>
              <a:latin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id="{FD6A5D36-1560-4CC7-B196-56FACC59A3A1}"/>
              </a:ext>
            </a:extLst>
          </p:cNvPr>
          <p:cNvGraphicFramePr>
            <a:graphicFrameLocks noGrp="1"/>
          </p:cNvGraphicFramePr>
          <p:nvPr/>
        </p:nvGraphicFramePr>
        <p:xfrm>
          <a:off x="284163" y="1762125"/>
          <a:ext cx="8575675" cy="3800474"/>
        </p:xfrm>
        <a:graphic>
          <a:graphicData uri="http://schemas.openxmlformats.org/drawingml/2006/table">
            <a:tbl>
              <a:tblPr firstRow="1" firstCol="1">
                <a:tableStyleId>{3B4B98B0-60AC-42C2-AFA5-B58CD77FA1E5}</a:tableStyleId>
              </a:tblPr>
              <a:tblGrid>
                <a:gridCol w="643971">
                  <a:extLst>
                    <a:ext uri="{9D8B030D-6E8A-4147-A177-3AD203B41FA5}">
                      <a16:colId xmlns:a16="http://schemas.microsoft.com/office/drawing/2014/main" val="20000"/>
                    </a:ext>
                  </a:extLst>
                </a:gridCol>
                <a:gridCol w="1891394">
                  <a:extLst>
                    <a:ext uri="{9D8B030D-6E8A-4147-A177-3AD203B41FA5}">
                      <a16:colId xmlns:a16="http://schemas.microsoft.com/office/drawing/2014/main" val="20001"/>
                    </a:ext>
                  </a:extLst>
                </a:gridCol>
                <a:gridCol w="1676274">
                  <a:extLst>
                    <a:ext uri="{9D8B030D-6E8A-4147-A177-3AD203B41FA5}">
                      <a16:colId xmlns:a16="http://schemas.microsoft.com/office/drawing/2014/main" val="20002"/>
                    </a:ext>
                  </a:extLst>
                </a:gridCol>
                <a:gridCol w="1600080">
                  <a:extLst>
                    <a:ext uri="{9D8B030D-6E8A-4147-A177-3AD203B41FA5}">
                      <a16:colId xmlns:a16="http://schemas.microsoft.com/office/drawing/2014/main" val="20003"/>
                    </a:ext>
                  </a:extLst>
                </a:gridCol>
                <a:gridCol w="2763956">
                  <a:extLst>
                    <a:ext uri="{9D8B030D-6E8A-4147-A177-3AD203B41FA5}">
                      <a16:colId xmlns:a16="http://schemas.microsoft.com/office/drawing/2014/main" val="20004"/>
                    </a:ext>
                  </a:extLst>
                </a:gridCol>
              </a:tblGrid>
              <a:tr h="734650">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 #</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l">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Project</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District</a:t>
                      </a:r>
                      <a:endParaRPr kumimoji="0" lang="en-US" sz="1600" b="1" kern="1200" dirty="0">
                        <a:solidFill>
                          <a:schemeClr val="lt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GB" sz="1600" kern="1200" dirty="0">
                          <a:effectLst/>
                          <a:latin typeface="Calibri" panose="020F0502020204030204" pitchFamily="34" charset="0"/>
                          <a:cs typeface="Calibri" panose="020F0502020204030204" pitchFamily="34" charset="0"/>
                        </a:rPr>
                        <a:t>Capacity (MW)</a:t>
                      </a:r>
                      <a:endParaRPr kumimoji="0" lang="en-US" sz="1600" b="1" kern="1200" dirty="0">
                        <a:solidFill>
                          <a:schemeClr val="lt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Sponsor</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0"/>
                  </a:ext>
                </a:extLst>
              </a:tr>
              <a:tr h="624689">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1</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Kolachi</a:t>
                      </a:r>
                      <a:endParaRPr lang="en-US"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D.I.</a:t>
                      </a:r>
                      <a:r>
                        <a:rPr kumimoji="0" lang="en-US" sz="1600" kern="1200" baseline="0" dirty="0">
                          <a:effectLst/>
                          <a:latin typeface="Calibri" panose="020F0502020204030204" pitchFamily="34" charset="0"/>
                          <a:cs typeface="Calibri" panose="020F0502020204030204" pitchFamily="34" charset="0"/>
                        </a:rPr>
                        <a:t> Khan</a:t>
                      </a:r>
                      <a:endParaRPr kumimoji="0"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50 MW</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FAS Energy</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1"/>
                  </a:ext>
                </a:extLst>
              </a:tr>
              <a:tr h="624689">
                <a:tc>
                  <a:txBody>
                    <a:bodyPr/>
                    <a:lstStyle/>
                    <a:p>
                      <a:pPr marL="0" marR="0" algn="ctr">
                        <a:lnSpc>
                          <a:spcPct val="107000"/>
                        </a:lnSpc>
                        <a:spcBef>
                          <a:spcPts val="0"/>
                        </a:spcBef>
                        <a:spcAft>
                          <a:spcPts val="0"/>
                        </a:spcAft>
                      </a:pPr>
                      <a:r>
                        <a:rPr lang="en-GB" sz="1600">
                          <a:effectLst/>
                          <a:latin typeface="Calibri" panose="020F0502020204030204" pitchFamily="34" charset="0"/>
                          <a:cs typeface="Calibri" panose="020F0502020204030204" pitchFamily="34" charset="0"/>
                        </a:rPr>
                        <a:t>2</a:t>
                      </a:r>
                      <a:endParaRPr lang="en-US" sz="1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Kolachi</a:t>
                      </a:r>
                      <a:endParaRPr lang="en-US"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D.I.</a:t>
                      </a:r>
                      <a:r>
                        <a:rPr kumimoji="0" lang="en-US" sz="1600" kern="1200" baseline="0" dirty="0">
                          <a:effectLst/>
                          <a:latin typeface="Calibri" panose="020F0502020204030204" pitchFamily="34" charset="0"/>
                          <a:cs typeface="Calibri" panose="020F0502020204030204" pitchFamily="34" charset="0"/>
                        </a:rPr>
                        <a:t> Khan</a:t>
                      </a:r>
                      <a:endParaRPr kumimoji="0"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a:effectLst/>
                          <a:latin typeface="Calibri" panose="020F0502020204030204" pitchFamily="34" charset="0"/>
                          <a:cs typeface="Calibri" panose="020F0502020204030204" pitchFamily="34" charset="0"/>
                        </a:rPr>
                        <a:t>50 MW</a:t>
                      </a:r>
                      <a:endParaRPr lang="en-US" sz="160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Target Energy</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2"/>
                  </a:ext>
                </a:extLst>
              </a:tr>
              <a:tr h="624689">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3</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Paharpur</a:t>
                      </a:r>
                      <a:endParaRPr lang="en-US"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US" sz="1600" kern="1200" dirty="0">
                          <a:effectLst/>
                          <a:latin typeface="Calibri" panose="020F0502020204030204" pitchFamily="34" charset="0"/>
                          <a:cs typeface="Calibri" panose="020F0502020204030204" pitchFamily="34" charset="0"/>
                        </a:rPr>
                        <a:t>D.I.</a:t>
                      </a:r>
                      <a:r>
                        <a:rPr kumimoji="0" lang="en-US" sz="1600" kern="1200" baseline="0" dirty="0">
                          <a:effectLst/>
                          <a:latin typeface="Calibri" panose="020F0502020204030204" pitchFamily="34" charset="0"/>
                          <a:cs typeface="Calibri" panose="020F0502020204030204" pitchFamily="34" charset="0"/>
                        </a:rPr>
                        <a:t> Khan</a:t>
                      </a:r>
                      <a:endParaRPr kumimoji="0"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49.5 MW</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AASAL Solar Power</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3"/>
                  </a:ext>
                </a:extLst>
              </a:tr>
              <a:tr h="567068">
                <a:tc>
                  <a:txBody>
                    <a:bodyPr/>
                    <a:lstStyle/>
                    <a:p>
                      <a:pPr marL="0" marR="0" algn="ctr">
                        <a:lnSpc>
                          <a:spcPct val="107000"/>
                        </a:lnSpc>
                        <a:spcBef>
                          <a:spcPts val="0"/>
                        </a:spcBef>
                        <a:spcAft>
                          <a:spcPts val="0"/>
                        </a:spcAft>
                      </a:pPr>
                      <a:r>
                        <a:rPr lang="en-GB" sz="1600">
                          <a:effectLst/>
                          <a:latin typeface="Calibri" panose="020F0502020204030204" pitchFamily="34" charset="0"/>
                          <a:cs typeface="Calibri" panose="020F0502020204030204" pitchFamily="34" charset="0"/>
                        </a:rPr>
                        <a:t>4</a:t>
                      </a:r>
                      <a:endParaRPr lang="en-US" sz="1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Nowshehra</a:t>
                      </a:r>
                      <a:endParaRPr lang="en-US"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fontAlgn="ctr">
                        <a:spcBef>
                          <a:spcPts val="0"/>
                        </a:spcBef>
                        <a:spcAft>
                          <a:spcPts val="0"/>
                        </a:spcAft>
                      </a:pPr>
                      <a:r>
                        <a:rPr kumimoji="0" lang="en-US" sz="1600" kern="1200" dirty="0" err="1">
                          <a:effectLst/>
                          <a:latin typeface="Calibri" panose="020F0502020204030204" pitchFamily="34" charset="0"/>
                          <a:cs typeface="Calibri" panose="020F0502020204030204" pitchFamily="34" charset="0"/>
                        </a:rPr>
                        <a:t>Nowshehra</a:t>
                      </a:r>
                      <a:endParaRPr kumimoji="0"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50 MW</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Siddiqsons Solar</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4"/>
                  </a:ext>
                </a:extLst>
              </a:tr>
              <a:tr h="624689">
                <a:tc>
                  <a:txBody>
                    <a:bodyPr/>
                    <a:lstStyle/>
                    <a:p>
                      <a:pPr marL="0" marR="0" algn="ctr">
                        <a:lnSpc>
                          <a:spcPct val="107000"/>
                        </a:lnSpc>
                        <a:spcBef>
                          <a:spcPts val="0"/>
                        </a:spcBef>
                        <a:spcAft>
                          <a:spcPts val="0"/>
                        </a:spcAft>
                      </a:pPr>
                      <a:r>
                        <a:rPr lang="en-GB" sz="1600">
                          <a:effectLst/>
                          <a:latin typeface="Calibri" panose="020F0502020204030204" pitchFamily="34" charset="0"/>
                          <a:cs typeface="Calibri" panose="020F0502020204030204" pitchFamily="34" charset="0"/>
                        </a:rPr>
                        <a:t>5</a:t>
                      </a:r>
                      <a:endParaRPr lang="en-US" sz="16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nSpc>
                          <a:spcPct val="107000"/>
                        </a:lnSpc>
                        <a:spcBef>
                          <a:spcPts val="0"/>
                        </a:spcBef>
                        <a:spcAft>
                          <a:spcPts val="0"/>
                        </a:spcAft>
                      </a:pPr>
                      <a:r>
                        <a:rPr lang="en-GB" sz="1600" b="1" dirty="0" err="1">
                          <a:effectLst/>
                          <a:latin typeface="Calibri" panose="020F0502020204030204" pitchFamily="34" charset="0"/>
                          <a:cs typeface="Calibri" panose="020F0502020204030204" pitchFamily="34" charset="0"/>
                        </a:rPr>
                        <a:t>Lachi</a:t>
                      </a:r>
                      <a:endParaRPr lang="en-US" sz="16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kumimoji="0" lang="en-US" sz="1600" kern="1200" dirty="0" err="1">
                          <a:effectLst/>
                          <a:latin typeface="Calibri" panose="020F0502020204030204" pitchFamily="34" charset="0"/>
                          <a:cs typeface="Calibri" panose="020F0502020204030204" pitchFamily="34" charset="0"/>
                        </a:rPr>
                        <a:t>Kohat</a:t>
                      </a:r>
                      <a:endParaRPr kumimoji="0"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a:effectLst/>
                          <a:latin typeface="Calibri" panose="020F0502020204030204" pitchFamily="34" charset="0"/>
                          <a:cs typeface="Calibri" panose="020F0502020204030204" pitchFamily="34" charset="0"/>
                        </a:rPr>
                        <a:t>50 MW</a:t>
                      </a:r>
                      <a:endParaRPr lang="en-US" sz="160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tc>
                  <a:txBody>
                    <a:bodyPr/>
                    <a:lstStyle/>
                    <a:p>
                      <a:pPr marL="0" marR="0" algn="ctr">
                        <a:lnSpc>
                          <a:spcPct val="107000"/>
                        </a:lnSpc>
                        <a:spcBef>
                          <a:spcPts val="0"/>
                        </a:spcBef>
                        <a:spcAft>
                          <a:spcPts val="0"/>
                        </a:spcAft>
                      </a:pPr>
                      <a:r>
                        <a:rPr lang="en-GB" sz="1600" dirty="0">
                          <a:effectLst/>
                          <a:latin typeface="Calibri" panose="020F0502020204030204" pitchFamily="34" charset="0"/>
                          <a:cs typeface="Calibri" panose="020F0502020204030204" pitchFamily="34" charset="0"/>
                        </a:rPr>
                        <a:t>Siddiqsons Solar</a:t>
                      </a:r>
                      <a:endParaRPr lang="en-US"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75" marR="68575" marT="0" marB="0" anchor="ctr"/>
                </a:tc>
                <a:extLst>
                  <a:ext uri="{0D108BD9-81ED-4DB2-BD59-A6C34878D82A}">
                    <a16:rowId xmlns:a16="http://schemas.microsoft.com/office/drawing/2014/main" val="10005"/>
                  </a:ext>
                </a:extLst>
              </a:tr>
            </a:tbl>
          </a:graphicData>
        </a:graphic>
      </p:graphicFrame>
      <p:sp>
        <p:nvSpPr>
          <p:cNvPr id="10" name="Arrow: Left 9">
            <a:hlinkClick r:id="rId3" action="ppaction://hlinksldjump"/>
            <a:extLst>
              <a:ext uri="{FF2B5EF4-FFF2-40B4-BE49-F238E27FC236}">
                <a16:creationId xmlns:a16="http://schemas.microsoft.com/office/drawing/2014/main" id="{22FCD7F4-3DD1-4B9D-B2DA-F2D35D1CC864}"/>
              </a:ext>
            </a:extLst>
          </p:cNvPr>
          <p:cNvSpPr/>
          <p:nvPr/>
        </p:nvSpPr>
        <p:spPr>
          <a:xfrm>
            <a:off x="304800" y="5867400"/>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a:extLst>
              <a:ext uri="{FF2B5EF4-FFF2-40B4-BE49-F238E27FC236}">
                <a16:creationId xmlns:a16="http://schemas.microsoft.com/office/drawing/2014/main" id="{8D088182-59F1-4F5A-9816-F7E177C4954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F7270DC0-8FE3-4208-93C8-3862BAAAD34E}" type="slidenum">
              <a:rPr lang="en-PH" altLang="en-US" sz="1200" smtClean="0">
                <a:solidFill>
                  <a:srgbClr val="595959"/>
                </a:solidFill>
              </a:rPr>
              <a:pPr>
                <a:spcBef>
                  <a:spcPct val="0"/>
                </a:spcBef>
                <a:buFontTx/>
                <a:buNone/>
              </a:pPr>
              <a:t>18</a:t>
            </a:fld>
            <a:endParaRPr lang="en-PH" altLang="en-US" sz="1200">
              <a:solidFill>
                <a:srgbClr val="595959"/>
              </a:solidFill>
            </a:endParaRPr>
          </a:p>
        </p:txBody>
      </p:sp>
      <p:sp>
        <p:nvSpPr>
          <p:cNvPr id="60419" name="Rectangle 4">
            <a:extLst>
              <a:ext uri="{FF2B5EF4-FFF2-40B4-BE49-F238E27FC236}">
                <a16:creationId xmlns:a16="http://schemas.microsoft.com/office/drawing/2014/main" id="{6FC7A5CC-FBF3-4DF5-913C-7070D4949733}"/>
              </a:ext>
            </a:extLst>
          </p:cNvPr>
          <p:cNvSpPr>
            <a:spLocks noChangeArrowheads="1"/>
          </p:cNvSpPr>
          <p:nvPr/>
        </p:nvSpPr>
        <p:spPr bwMode="auto">
          <a:xfrm>
            <a:off x="0" y="104775"/>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Projects under PPP and PSDP Plus</a:t>
            </a:r>
            <a:endParaRPr lang="en-US" altLang="en-US" sz="3600" dirty="0">
              <a:solidFill>
                <a:schemeClr val="bg1"/>
              </a:solidFill>
              <a:latin typeface="Calibri" panose="020F0502020204030204" pitchFamily="34" charset="0"/>
            </a:endParaRPr>
          </a:p>
        </p:txBody>
      </p:sp>
      <p:sp>
        <p:nvSpPr>
          <p:cNvPr id="10" name="Arrow: Left 9">
            <a:hlinkClick r:id="rId3" action="ppaction://hlinksldjump"/>
            <a:extLst>
              <a:ext uri="{FF2B5EF4-FFF2-40B4-BE49-F238E27FC236}">
                <a16:creationId xmlns:a16="http://schemas.microsoft.com/office/drawing/2014/main" id="{22FCD7F4-3DD1-4B9D-B2DA-F2D35D1CC864}"/>
              </a:ext>
            </a:extLst>
          </p:cNvPr>
          <p:cNvSpPr/>
          <p:nvPr/>
        </p:nvSpPr>
        <p:spPr>
          <a:xfrm>
            <a:off x="152400" y="6188075"/>
            <a:ext cx="457200" cy="365125"/>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7" name="Table 6">
            <a:extLst>
              <a:ext uri="{FF2B5EF4-FFF2-40B4-BE49-F238E27FC236}">
                <a16:creationId xmlns:a16="http://schemas.microsoft.com/office/drawing/2014/main" id="{93AB7ABB-D331-451D-AD77-F5359B589559}"/>
              </a:ext>
            </a:extLst>
          </p:cNvPr>
          <p:cNvGraphicFramePr>
            <a:graphicFrameLocks noGrp="1"/>
          </p:cNvGraphicFramePr>
          <p:nvPr>
            <p:extLst>
              <p:ext uri="{D42A27DB-BD31-4B8C-83A1-F6EECF244321}">
                <p14:modId xmlns:p14="http://schemas.microsoft.com/office/powerpoint/2010/main" val="299961150"/>
              </p:ext>
            </p:extLst>
          </p:nvPr>
        </p:nvGraphicFramePr>
        <p:xfrm>
          <a:off x="342900" y="914400"/>
          <a:ext cx="8458200" cy="5139410"/>
        </p:xfrm>
        <a:graphic>
          <a:graphicData uri="http://schemas.openxmlformats.org/drawingml/2006/table">
            <a:tbl>
              <a:tblPr firstRow="1" bandRow="1">
                <a:tableStyleId>{3B4B98B0-60AC-42C2-AFA5-B58CD77FA1E5}</a:tableStyleId>
              </a:tblPr>
              <a:tblGrid>
                <a:gridCol w="498683">
                  <a:extLst>
                    <a:ext uri="{9D8B030D-6E8A-4147-A177-3AD203B41FA5}">
                      <a16:colId xmlns:a16="http://schemas.microsoft.com/office/drawing/2014/main" val="20000"/>
                    </a:ext>
                  </a:extLst>
                </a:gridCol>
                <a:gridCol w="1756837">
                  <a:extLst>
                    <a:ext uri="{9D8B030D-6E8A-4147-A177-3AD203B41FA5}">
                      <a16:colId xmlns:a16="http://schemas.microsoft.com/office/drawing/2014/main" val="20001"/>
                    </a:ext>
                  </a:extLst>
                </a:gridCol>
                <a:gridCol w="1127760">
                  <a:extLst>
                    <a:ext uri="{9D8B030D-6E8A-4147-A177-3AD203B41FA5}">
                      <a16:colId xmlns:a16="http://schemas.microsoft.com/office/drawing/2014/main" val="20002"/>
                    </a:ext>
                  </a:extLst>
                </a:gridCol>
                <a:gridCol w="5074920">
                  <a:extLst>
                    <a:ext uri="{9D8B030D-6E8A-4147-A177-3AD203B41FA5}">
                      <a16:colId xmlns:a16="http://schemas.microsoft.com/office/drawing/2014/main" val="20003"/>
                    </a:ext>
                  </a:extLst>
                </a:gridCol>
              </a:tblGrid>
              <a:tr h="43495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t>S.#</a:t>
                      </a:r>
                      <a:endParaRPr lang="en-US" sz="1600" b="1" dirty="0">
                        <a:latin typeface="Arial" panose="020B0604020202020204" pitchFamily="34" charset="0"/>
                        <a:cs typeface="Arial" panose="020B0604020202020204" pitchFamily="34" charset="0"/>
                      </a:endParaRPr>
                    </a:p>
                  </a:txBody>
                  <a:tcPr marL="68580" marR="68580" marT="25725" marB="25725"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t>PROJECTS</a:t>
                      </a:r>
                      <a:endParaRPr lang="en-US" sz="1600" b="1" dirty="0">
                        <a:latin typeface="Arial" panose="020B0604020202020204" pitchFamily="34" charset="0"/>
                        <a:cs typeface="Arial" panose="020B0604020202020204" pitchFamily="34" charset="0"/>
                      </a:endParaRPr>
                    </a:p>
                  </a:txBody>
                  <a:tcPr marL="68580" marR="68580" marT="25725" marB="25725"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t>Capacity  MW</a:t>
                      </a:r>
                      <a:endParaRPr lang="en-US" sz="1600" b="1" dirty="0">
                        <a:latin typeface="Arial" panose="020B0604020202020204" pitchFamily="34" charset="0"/>
                        <a:cs typeface="Arial" panose="020B0604020202020204" pitchFamily="34" charset="0"/>
                      </a:endParaRPr>
                    </a:p>
                  </a:txBody>
                  <a:tcPr marL="68580" marR="68580" marT="25725" marB="25725"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t>Present status</a:t>
                      </a:r>
                      <a:endParaRPr lang="en-US" sz="1600" b="1" dirty="0">
                        <a:latin typeface="Arial" panose="020B0604020202020204" pitchFamily="34" charset="0"/>
                        <a:cs typeface="Arial" panose="020B0604020202020204" pitchFamily="34" charset="0"/>
                      </a:endParaRPr>
                    </a:p>
                  </a:txBody>
                  <a:tcPr marL="68580" marR="68580" marT="25725" marB="25725" anchor="ctr"/>
                </a:tc>
                <a:extLst>
                  <a:ext uri="{0D108BD9-81ED-4DB2-BD59-A6C34878D82A}">
                    <a16:rowId xmlns:a16="http://schemas.microsoft.com/office/drawing/2014/main" val="10000"/>
                  </a:ext>
                </a:extLst>
              </a:tr>
              <a:tr h="43495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Spat Gah HPP </a:t>
                      </a:r>
                    </a:p>
                    <a:p>
                      <a:pPr algn="ctr" fontAlgn="ctr"/>
                      <a:r>
                        <a:rPr lang="en-US" sz="1600" u="none" strike="noStrike" dirty="0">
                          <a:effectLst/>
                        </a:rPr>
                        <a:t>(Kohistan)</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496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effectLst/>
                        </a:rPr>
                        <a:t>NOC/LOI issued to M/S KHNP</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effectLst/>
                        </a:rPr>
                        <a:t>Feasibility study updating in process </a:t>
                      </a:r>
                      <a:endParaRPr lang="en-PK" sz="1600" kern="1200" dirty="0">
                        <a:effectLst/>
                        <a:latin typeface="Arial" panose="020B0604020202020204" pitchFamily="34" charset="0"/>
                        <a:cs typeface="Arial" panose="020B0604020202020204" pitchFamily="34" charset="0"/>
                      </a:endParaRPr>
                    </a:p>
                  </a:txBody>
                  <a:tcPr marL="68580" marR="68580" marT="25725" marB="25725" anchor="ctr"/>
                </a:tc>
                <a:extLst>
                  <a:ext uri="{0D108BD9-81ED-4DB2-BD59-A6C34878D82A}">
                    <a16:rowId xmlns:a16="http://schemas.microsoft.com/office/drawing/2014/main" val="10001"/>
                  </a:ext>
                </a:extLst>
              </a:tr>
              <a:tr h="88268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err="1">
                          <a:effectLst/>
                        </a:rPr>
                        <a:t>Naran</a:t>
                      </a:r>
                      <a:r>
                        <a:rPr lang="en-US" sz="1600" u="none" strike="noStrike" dirty="0">
                          <a:effectLst/>
                        </a:rPr>
                        <a:t> Dam</a:t>
                      </a:r>
                    </a:p>
                    <a:p>
                      <a:pPr algn="ctr" fontAlgn="ctr"/>
                      <a:r>
                        <a:rPr lang="en-US" sz="1600" u="none" strike="noStrike" dirty="0">
                          <a:effectLst/>
                        </a:rPr>
                        <a:t>(</a:t>
                      </a:r>
                      <a:r>
                        <a:rPr lang="en-US" sz="1600" u="none" strike="noStrike" dirty="0" err="1">
                          <a:effectLst/>
                        </a:rPr>
                        <a:t>Mansehra</a:t>
                      </a:r>
                      <a:r>
                        <a:rPr lang="en-US" sz="1600" u="none" strike="noStrike" dirty="0">
                          <a:effectLst/>
                        </a:rPr>
                        <a:t>)</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188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indent="-285750" algn="just">
                        <a:buFont typeface="Arial" panose="020B0604020202020204" pitchFamily="34" charset="0"/>
                        <a:buChar char="•"/>
                      </a:pPr>
                      <a:r>
                        <a:rPr lang="en-US" sz="1600" kern="1200" dirty="0">
                          <a:effectLst/>
                        </a:rPr>
                        <a:t>Hiring of IFC Transaction Advisory Services is approved</a:t>
                      </a:r>
                      <a:endParaRPr lang="en-PK" sz="1600" kern="1200" dirty="0">
                        <a:effectLst/>
                      </a:endParaRPr>
                    </a:p>
                    <a:p>
                      <a:pPr marL="285750" indent="-285750" algn="just">
                        <a:buFont typeface="Arial" panose="020B0604020202020204" pitchFamily="34" charset="0"/>
                        <a:buChar char="•"/>
                      </a:pPr>
                      <a:r>
                        <a:rPr lang="en-US" sz="1600" kern="1200" dirty="0">
                          <a:effectLst/>
                        </a:rPr>
                        <a:t>IFC will carry out </a:t>
                      </a:r>
                      <a:r>
                        <a:rPr lang="en-GB" sz="1600" kern="1200" dirty="0">
                          <a:effectLst/>
                        </a:rPr>
                        <a:t>Internal preliminary due diligence of ESIA of 188 MW </a:t>
                      </a:r>
                      <a:r>
                        <a:rPr lang="en-GB" sz="1600" kern="1200" dirty="0" err="1">
                          <a:effectLst/>
                        </a:rPr>
                        <a:t>Naran</a:t>
                      </a:r>
                      <a:r>
                        <a:rPr lang="en-GB" sz="1600" kern="1200" dirty="0">
                          <a:effectLst/>
                        </a:rPr>
                        <a:t> HPP</a:t>
                      </a:r>
                    </a:p>
                    <a:p>
                      <a:pPr marL="285750" indent="-285750" algn="just">
                        <a:buFont typeface="Arial" panose="020B0604020202020204" pitchFamily="34" charset="0"/>
                        <a:buChar char="•"/>
                      </a:pPr>
                      <a:r>
                        <a:rPr lang="en-GB" sz="1600" kern="1200" dirty="0">
                          <a:effectLst/>
                        </a:rPr>
                        <a:t>Financial Services Agreement (FASA) Target Date - November 2021</a:t>
                      </a:r>
                      <a:endParaRPr lang="en-US" sz="1600" b="0" dirty="0">
                        <a:latin typeface="Arial" panose="020B0604020202020204" pitchFamily="34" charset="0"/>
                        <a:cs typeface="Arial" panose="020B0604020202020204" pitchFamily="34" charset="0"/>
                      </a:endParaRPr>
                    </a:p>
                  </a:txBody>
                  <a:tcPr marL="68580" marR="68580" marT="25725" marB="25725" anchor="ctr"/>
                </a:tc>
                <a:extLst>
                  <a:ext uri="{0D108BD9-81ED-4DB2-BD59-A6C34878D82A}">
                    <a16:rowId xmlns:a16="http://schemas.microsoft.com/office/drawing/2014/main" val="10002"/>
                  </a:ext>
                </a:extLst>
              </a:tr>
              <a:tr h="171822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err="1">
                          <a:effectLst/>
                        </a:rPr>
                        <a:t>Batakundi</a:t>
                      </a:r>
                      <a:r>
                        <a:rPr lang="en-US" sz="1600" u="none" strike="noStrike" dirty="0">
                          <a:effectLst/>
                        </a:rPr>
                        <a:t> HPP (</a:t>
                      </a:r>
                      <a:r>
                        <a:rPr lang="en-US" sz="1600" u="none" strike="noStrike" dirty="0" err="1">
                          <a:effectLst/>
                        </a:rPr>
                        <a:t>Mansehra</a:t>
                      </a:r>
                      <a:r>
                        <a:rPr lang="en-US" sz="1600" u="none" strike="noStrike" dirty="0">
                          <a:effectLst/>
                        </a:rPr>
                        <a:t>)</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96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effectLst/>
                        </a:rPr>
                        <a:t>Financial Services Agreement (FASA) with IFC signed on 17-03-2021 between PEDO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effectLst/>
                        </a:rPr>
                        <a:t>IFC has engaged Consultants for due diligence and review and Update the Project Cost Estimates.</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effectLst/>
                        </a:rPr>
                        <a:t>These Consultants have submitted their report to IFC</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effectLst/>
                        </a:rPr>
                        <a:t>IFC will complete Transaction Advisory to find the private sponsor as Private Partner through ICB by May 2022</a:t>
                      </a:r>
                      <a:endParaRPr lang="en-PK" sz="1600" kern="1200" dirty="0">
                        <a:solidFill>
                          <a:schemeClr val="dk1"/>
                        </a:solidFill>
                        <a:effectLst/>
                        <a:latin typeface="Arial" panose="020B0604020202020204" pitchFamily="34" charset="0"/>
                        <a:ea typeface="+mn-ea"/>
                        <a:cs typeface="Arial" panose="020B0604020202020204" pitchFamily="34" charset="0"/>
                      </a:endParaRPr>
                    </a:p>
                  </a:txBody>
                  <a:tcPr marL="68580" marR="68580" marT="25725" marB="25725" anchor="ctr"/>
                </a:tc>
                <a:extLst>
                  <a:ext uri="{0D108BD9-81ED-4DB2-BD59-A6C34878D82A}">
                    <a16:rowId xmlns:a16="http://schemas.microsoft.com/office/drawing/2014/main" val="10003"/>
                  </a:ext>
                </a:extLst>
              </a:tr>
              <a:tr h="39777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err="1">
                          <a:effectLst/>
                        </a:rPr>
                        <a:t>Ghorban</a:t>
                      </a:r>
                      <a:r>
                        <a:rPr lang="en-US" sz="1600" u="none" strike="noStrike" dirty="0">
                          <a:effectLst/>
                        </a:rPr>
                        <a:t> HPP</a:t>
                      </a:r>
                    </a:p>
                    <a:p>
                      <a:pPr algn="ctr" fontAlgn="ctr"/>
                      <a:r>
                        <a:rPr lang="en-US" sz="1600" u="none" strike="noStrike" dirty="0">
                          <a:effectLst/>
                        </a:rPr>
                        <a:t>(</a:t>
                      </a:r>
                      <a:r>
                        <a:rPr lang="en-US" sz="1600" u="none" strike="noStrike" dirty="0" err="1">
                          <a:effectLst/>
                        </a:rPr>
                        <a:t>Shangla</a:t>
                      </a:r>
                      <a:r>
                        <a:rPr lang="en-US" sz="1600" u="none" strike="noStrike" dirty="0">
                          <a:effectLst/>
                        </a:rPr>
                        <a:t>)</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u="none" strike="noStrike" dirty="0">
                          <a:effectLst/>
                        </a:rPr>
                        <a:t>20.6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600" dirty="0"/>
                        <a:t>New Scheme</a:t>
                      </a:r>
                      <a:endParaRPr lang="en-US" sz="1600" b="0" dirty="0">
                        <a:latin typeface="Arial" panose="020B0604020202020204" pitchFamily="34" charset="0"/>
                        <a:cs typeface="Arial" panose="020B0604020202020204" pitchFamily="34" charset="0"/>
                      </a:endParaRPr>
                    </a:p>
                  </a:txBody>
                  <a:tcPr marL="68580" marR="68580" marT="25725" marB="25725" anchor="ctr"/>
                </a:tc>
                <a:extLst>
                  <a:ext uri="{0D108BD9-81ED-4DB2-BD59-A6C34878D82A}">
                    <a16:rowId xmlns:a16="http://schemas.microsoft.com/office/drawing/2014/main" val="10004"/>
                  </a:ext>
                </a:extLst>
              </a:tr>
              <a:tr h="23823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b="1" u="none" strike="noStrike" dirty="0">
                          <a:effectLst/>
                        </a:rPr>
                        <a:t>TOTAL</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ctr"/>
                      <a:r>
                        <a:rPr lang="en-US" sz="1600" b="1" u="none" strike="noStrike" dirty="0">
                          <a:effectLst/>
                        </a:rPr>
                        <a:t>800.6</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7145" marR="7145" marT="5360" marB="0" anchor="ct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600" b="1" dirty="0">
                        <a:latin typeface="Arial" panose="020B0604020202020204" pitchFamily="34" charset="0"/>
                        <a:cs typeface="Arial" panose="020B0604020202020204" pitchFamily="34" charset="0"/>
                      </a:endParaRPr>
                    </a:p>
                  </a:txBody>
                  <a:tcPr marL="68580" marR="68580" marT="25725" marB="25725"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563731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CB12F56A-A466-4F59-BEAE-1AF828BDAFC2}"/>
              </a:ext>
            </a:extLst>
          </p:cNvPr>
          <p:cNvSpPr>
            <a:spLocks noGrp="1" noChangeArrowheads="1"/>
          </p:cNvSpPr>
          <p:nvPr>
            <p:ph type="title"/>
          </p:nvPr>
        </p:nvSpPr>
        <p:spPr>
          <a:xfrm>
            <a:off x="0" y="152400"/>
            <a:ext cx="9144000" cy="639763"/>
          </a:xfrm>
          <a:solidFill>
            <a:srgbClr val="0070C0"/>
          </a:solidFill>
        </p:spPr>
        <p:txBody>
          <a:bodyPr/>
          <a:lstStyle/>
          <a:p>
            <a:pPr eaLnBrk="1" hangingPunct="1">
              <a:defRPr/>
            </a:pPr>
            <a:r>
              <a:rPr lang="en-US" sz="3600" b="1" dirty="0">
                <a:solidFill>
                  <a:schemeClr val="bg1"/>
                </a:solidFill>
                <a:latin typeface="Calibri" pitchFamily="34" charset="0"/>
              </a:rPr>
              <a:t>Evolution of PEDO </a:t>
            </a:r>
          </a:p>
        </p:txBody>
      </p:sp>
      <p:sp>
        <p:nvSpPr>
          <p:cNvPr id="19460" name="Rectangle 3">
            <a:extLst>
              <a:ext uri="{FF2B5EF4-FFF2-40B4-BE49-F238E27FC236}">
                <a16:creationId xmlns:a16="http://schemas.microsoft.com/office/drawing/2014/main" id="{0B44ED39-550A-479B-8A91-3D3CE420F754}"/>
              </a:ext>
            </a:extLst>
          </p:cNvPr>
          <p:cNvSpPr>
            <a:spLocks noGrp="1" noChangeArrowheads="1"/>
          </p:cNvSpPr>
          <p:nvPr>
            <p:ph type="body" idx="1"/>
          </p:nvPr>
        </p:nvSpPr>
        <p:spPr>
          <a:xfrm>
            <a:off x="304800" y="1066800"/>
            <a:ext cx="8686800" cy="5334000"/>
          </a:xfrm>
        </p:spPr>
        <p:txBody>
          <a:bodyPr>
            <a:normAutofit/>
          </a:bodyPr>
          <a:lstStyle/>
          <a:p>
            <a:pPr marL="660400" indent="-660400" algn="just" eaLnBrk="1" hangingPunct="1">
              <a:lnSpc>
                <a:spcPct val="80000"/>
              </a:lnSpc>
              <a:buClr>
                <a:schemeClr val="tx2"/>
              </a:buClr>
              <a:buFont typeface="Wingdings" pitchFamily="2" charset="2"/>
              <a:buChar char="Ø"/>
              <a:tabLst>
                <a:tab pos="1825625" algn="l"/>
              </a:tabLst>
              <a:defRPr/>
            </a:pPr>
            <a:r>
              <a:rPr lang="en-US" dirty="0">
                <a:solidFill>
                  <a:schemeClr val="tx1"/>
                </a:solidFill>
                <a:latin typeface="Calibri" pitchFamily="34" charset="0"/>
                <a:cs typeface="Times New Roman" pitchFamily="18" charset="0"/>
              </a:rPr>
              <a:t>1986 -	Establishment of “Small Hydel Development 			Organization” (SHYDO)</a:t>
            </a:r>
          </a:p>
          <a:p>
            <a:pPr marL="0" indent="0" algn="just" eaLnBrk="1" hangingPunct="1">
              <a:lnSpc>
                <a:spcPct val="80000"/>
              </a:lnSpc>
              <a:buClr>
                <a:schemeClr val="tx2"/>
              </a:buClr>
              <a:buNone/>
              <a:tabLst>
                <a:tab pos="1825625" algn="l"/>
              </a:tabLst>
              <a:defRPr/>
            </a:pPr>
            <a:r>
              <a:rPr lang="en-US" dirty="0">
                <a:solidFill>
                  <a:schemeClr val="tx1"/>
                </a:solidFill>
                <a:latin typeface="Calibri" pitchFamily="34" charset="0"/>
                <a:cs typeface="Times New Roman" pitchFamily="18" charset="0"/>
              </a:rPr>
              <a:t>			</a:t>
            </a:r>
          </a:p>
          <a:p>
            <a:pPr marL="660400" indent="-660400" algn="just" eaLnBrk="1" hangingPunct="1">
              <a:lnSpc>
                <a:spcPct val="80000"/>
              </a:lnSpc>
              <a:buClr>
                <a:srgbClr val="471B46"/>
              </a:buClr>
              <a:buFont typeface="Wingdings" pitchFamily="2" charset="2"/>
              <a:buNone/>
              <a:tabLst>
                <a:tab pos="1825625" algn="l"/>
              </a:tabLst>
              <a:defRPr/>
            </a:pPr>
            <a:endParaRPr lang="en-US" sz="1200" dirty="0">
              <a:solidFill>
                <a:schemeClr val="tx1"/>
              </a:solidFill>
              <a:latin typeface="Calibri" pitchFamily="34" charset="0"/>
              <a:cs typeface="Times New Roman" pitchFamily="18" charset="0"/>
            </a:endParaRPr>
          </a:p>
          <a:p>
            <a:pPr marL="660400" indent="-660400" algn="just" eaLnBrk="1" hangingPunct="1">
              <a:lnSpc>
                <a:spcPct val="80000"/>
              </a:lnSpc>
              <a:buClr>
                <a:schemeClr val="tx1"/>
              </a:buClr>
              <a:buFont typeface="Wingdings" pitchFamily="2" charset="2"/>
              <a:buChar char="Ø"/>
              <a:tabLst>
                <a:tab pos="1825625" algn="l"/>
              </a:tabLst>
              <a:defRPr/>
            </a:pPr>
            <a:r>
              <a:rPr lang="en-US" dirty="0">
                <a:solidFill>
                  <a:schemeClr val="tx1"/>
                </a:solidFill>
                <a:latin typeface="Calibri" pitchFamily="34" charset="0"/>
                <a:cs typeface="Times New Roman" pitchFamily="18" charset="0"/>
              </a:rPr>
              <a:t>1993 -	Conversion of SHYDO into an autonomous body </a:t>
            </a:r>
          </a:p>
          <a:p>
            <a:pPr marL="0" indent="0" algn="just" eaLnBrk="1" hangingPunct="1">
              <a:lnSpc>
                <a:spcPct val="80000"/>
              </a:lnSpc>
              <a:buClr>
                <a:schemeClr val="tx1"/>
              </a:buClr>
              <a:buNone/>
              <a:tabLst>
                <a:tab pos="1825625" algn="l"/>
              </a:tabLst>
              <a:defRPr/>
            </a:pPr>
            <a:r>
              <a:rPr lang="en-US" dirty="0">
                <a:solidFill>
                  <a:schemeClr val="tx1"/>
                </a:solidFill>
                <a:latin typeface="Calibri" pitchFamily="34" charset="0"/>
                <a:cs typeface="Times New Roman" pitchFamily="18" charset="0"/>
              </a:rPr>
              <a:t>	</a:t>
            </a:r>
          </a:p>
          <a:p>
            <a:pPr marL="1828800" lvl="4" indent="0" algn="just" eaLnBrk="1" hangingPunct="1">
              <a:lnSpc>
                <a:spcPct val="80000"/>
              </a:lnSpc>
              <a:buClr>
                <a:srgbClr val="471B46"/>
              </a:buClr>
              <a:buFont typeface="Wingdings 2" pitchFamily="18" charset="2"/>
              <a:buNone/>
              <a:tabLst>
                <a:tab pos="1825625" algn="l"/>
              </a:tabLst>
              <a:defRPr/>
            </a:pPr>
            <a:endParaRPr lang="en-US" dirty="0">
              <a:solidFill>
                <a:schemeClr val="tx1"/>
              </a:solidFill>
              <a:latin typeface="Calibri" pitchFamily="34" charset="0"/>
              <a:cs typeface="Times New Roman" pitchFamily="18" charset="0"/>
            </a:endParaRPr>
          </a:p>
          <a:p>
            <a:pPr marL="660400" indent="-660400">
              <a:lnSpc>
                <a:spcPct val="80000"/>
              </a:lnSpc>
              <a:buClr>
                <a:srgbClr val="471B46"/>
              </a:buClr>
              <a:buFont typeface="Wingdings" pitchFamily="2" charset="2"/>
              <a:buChar char="Ø"/>
              <a:tabLst>
                <a:tab pos="1825625" algn="l"/>
              </a:tabLst>
              <a:defRPr/>
            </a:pPr>
            <a:r>
              <a:rPr lang="en-US" dirty="0">
                <a:solidFill>
                  <a:schemeClr val="tx1"/>
                </a:solidFill>
                <a:latin typeface="Calibri" pitchFamily="34" charset="0"/>
                <a:cs typeface="Times New Roman" pitchFamily="18" charset="0"/>
              </a:rPr>
              <a:t>2013 -	The Organization was re-named as PHYDO  	“Pakhtunkhwa Hydel Development Organization”</a:t>
            </a:r>
          </a:p>
          <a:p>
            <a:pPr marL="0" indent="0">
              <a:lnSpc>
                <a:spcPct val="80000"/>
              </a:lnSpc>
              <a:buClr>
                <a:srgbClr val="471B46"/>
              </a:buClr>
              <a:buNone/>
              <a:tabLst>
                <a:tab pos="1825625" algn="l"/>
              </a:tabLst>
              <a:defRPr/>
            </a:pPr>
            <a:endParaRPr lang="en-US" dirty="0">
              <a:solidFill>
                <a:schemeClr val="tx1"/>
              </a:solidFill>
              <a:latin typeface="Calibri" pitchFamily="34" charset="0"/>
              <a:cs typeface="Times New Roman" pitchFamily="18" charset="0"/>
            </a:endParaRPr>
          </a:p>
          <a:p>
            <a:pPr marL="660400" indent="-660400" algn="just">
              <a:lnSpc>
                <a:spcPct val="80000"/>
              </a:lnSpc>
              <a:buClr>
                <a:srgbClr val="471B46"/>
              </a:buClr>
              <a:buFont typeface="Wingdings" pitchFamily="2" charset="2"/>
              <a:buChar char="Ø"/>
              <a:tabLst>
                <a:tab pos="1825625" algn="l"/>
              </a:tabLst>
              <a:defRPr/>
            </a:pPr>
            <a:endParaRPr lang="en-US" dirty="0">
              <a:solidFill>
                <a:schemeClr val="tx1"/>
              </a:solidFill>
              <a:latin typeface="Calibri" pitchFamily="34" charset="0"/>
              <a:cs typeface="Times New Roman" pitchFamily="18" charset="0"/>
            </a:endParaRPr>
          </a:p>
          <a:p>
            <a:pPr marL="660400" indent="-660400">
              <a:lnSpc>
                <a:spcPct val="80000"/>
              </a:lnSpc>
              <a:buClr>
                <a:srgbClr val="471B46"/>
              </a:buClr>
              <a:buFont typeface="Wingdings" pitchFamily="2" charset="2"/>
              <a:buChar char="Ø"/>
              <a:tabLst>
                <a:tab pos="1825625" algn="l"/>
              </a:tabLst>
              <a:defRPr/>
            </a:pPr>
            <a:r>
              <a:rPr lang="en-US" dirty="0">
                <a:solidFill>
                  <a:schemeClr val="tx1"/>
                </a:solidFill>
                <a:latin typeface="Calibri" pitchFamily="34" charset="0"/>
                <a:cs typeface="Times New Roman" pitchFamily="18" charset="0"/>
              </a:rPr>
              <a:t>2014 - 	The Organization was re-named as PEDO 	“Pakhtunkhwa Energy Development 	Organization”</a:t>
            </a:r>
          </a:p>
          <a:p>
            <a:pPr marL="0" indent="0" algn="ctr" eaLnBrk="1" hangingPunct="1">
              <a:lnSpc>
                <a:spcPct val="80000"/>
              </a:lnSpc>
              <a:buClr>
                <a:srgbClr val="471B46"/>
              </a:buClr>
              <a:buNone/>
              <a:tabLst>
                <a:tab pos="1825625" algn="l"/>
              </a:tabLst>
              <a:defRPr/>
            </a:pPr>
            <a:endParaRPr lang="en-US" sz="2200" i="1" dirty="0">
              <a:solidFill>
                <a:srgbClr val="FF0000"/>
              </a:solidFill>
              <a:latin typeface="Times New Roman" panose="02020603050405020304" pitchFamily="18" charset="0"/>
              <a:cs typeface="Times New Roman" panose="02020603050405020304" pitchFamily="18" charset="0"/>
            </a:endParaRPr>
          </a:p>
          <a:p>
            <a:pPr marL="0" indent="0" algn="ctr" eaLnBrk="1" hangingPunct="1">
              <a:lnSpc>
                <a:spcPct val="80000"/>
              </a:lnSpc>
              <a:buClr>
                <a:srgbClr val="471B46"/>
              </a:buClr>
              <a:buNone/>
              <a:tabLst>
                <a:tab pos="1825625" algn="l"/>
              </a:tabLst>
              <a:defRPr/>
            </a:pPr>
            <a:r>
              <a:rPr lang="en-US" sz="2200" i="1" dirty="0">
                <a:solidFill>
                  <a:srgbClr val="FF0000"/>
                </a:solidFill>
                <a:latin typeface="Times New Roman" panose="02020603050405020304" pitchFamily="18" charset="0"/>
                <a:cs typeface="Times New Roman" panose="02020603050405020304" pitchFamily="18" charset="0"/>
              </a:rPr>
              <a:t>“Every change resulted into a renewed mandate and broadening of scope”</a:t>
            </a:r>
            <a:endParaRPr lang="en-US" sz="2200" dirty="0">
              <a:latin typeface="Calibri" pitchFamily="34" charset="0"/>
            </a:endParaRPr>
          </a:p>
          <a:p>
            <a:pPr marL="660400" indent="-660400" algn="just" eaLnBrk="1" hangingPunct="1">
              <a:lnSpc>
                <a:spcPct val="80000"/>
              </a:lnSpc>
              <a:buClr>
                <a:srgbClr val="471B46"/>
              </a:buClr>
              <a:buFont typeface="Wingdings" pitchFamily="2" charset="2"/>
              <a:buChar char="Ø"/>
              <a:tabLst>
                <a:tab pos="1825625" algn="l"/>
              </a:tabLst>
              <a:defRPr/>
            </a:pPr>
            <a:endParaRPr lang="en-US" dirty="0">
              <a:latin typeface="Calibri"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EC23C343-F883-4D42-B7A4-257A5F693C0A}"/>
              </a:ext>
            </a:extLst>
          </p:cNvPr>
          <p:cNvSpPr txBox="1">
            <a:spLocks noChangeArrowheads="1"/>
          </p:cNvSpPr>
          <p:nvPr/>
        </p:nvSpPr>
        <p:spPr bwMode="auto">
          <a:xfrm>
            <a:off x="304800" y="1143000"/>
            <a:ext cx="8534400" cy="5562600"/>
          </a:xfrm>
          <a:prstGeom prst="rect">
            <a:avLst/>
          </a:prstGeom>
          <a:noFill/>
          <a:ln>
            <a:noFill/>
          </a:ln>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30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Primary:</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Hydropower</a:t>
            </a: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Renewables (Solar, Wind, Waste to Energy)</a:t>
            </a: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Thermal</a:t>
            </a: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Transmission &amp; Distribution – KP TL&amp;GC</a:t>
            </a: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30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Secondary:</a:t>
            </a: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endParaRPr kumimoji="0" lang="en-US" altLang="en-US" sz="11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1200150" marR="0" lvl="1"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Mini-Micro Hydel</a:t>
            </a:r>
          </a:p>
          <a:p>
            <a:pPr marL="1200150" marR="0" lvl="1"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Stand-alone Solar home/ </a:t>
            </a:r>
            <a:r>
              <a:rPr kumimoji="0" lang="en-US" altLang="en-US" sz="3000" b="0"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Masajid</a:t>
            </a:r>
            <a:r>
              <a:rPr kumimoji="0" lang="en-US" altLang="en-US" sz="3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Schools/BHUs solutions</a:t>
            </a:r>
            <a:endParaRPr lang="en-US" altLang="en-US" sz="2300" dirty="0">
              <a:solidFill>
                <a:schemeClr val="tx1"/>
              </a:solidFill>
              <a:latin typeface="Calibri" panose="020F0502020204030204" pitchFamily="34" charset="0"/>
              <a:cs typeface="Calibri" panose="020F0502020204030204" pitchFamily="34" charset="0"/>
            </a:endParaRPr>
          </a:p>
        </p:txBody>
      </p:sp>
      <p:sp>
        <p:nvSpPr>
          <p:cNvPr id="19459" name="Rectangle 4">
            <a:extLst>
              <a:ext uri="{FF2B5EF4-FFF2-40B4-BE49-F238E27FC236}">
                <a16:creationId xmlns:a16="http://schemas.microsoft.com/office/drawing/2014/main" id="{B1838770-B0C5-4CF7-A1A8-A94ABB565332}"/>
              </a:ext>
            </a:extLst>
          </p:cNvPr>
          <p:cNvSpPr>
            <a:spLocks noChangeArrowheads="1"/>
          </p:cNvSpPr>
          <p:nvPr/>
        </p:nvSpPr>
        <p:spPr bwMode="auto">
          <a:xfrm>
            <a:off x="0" y="152400"/>
            <a:ext cx="9144000" cy="64633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 </a:t>
            </a:r>
            <a:r>
              <a:rPr lang="en-US" sz="3600" b="1" dirty="0">
                <a:solidFill>
                  <a:schemeClr val="bg1"/>
                </a:solidFill>
                <a:latin typeface="Calibri" pitchFamily="34" charset="0"/>
              </a:rPr>
              <a:t>PEDO – Key Business Areas</a:t>
            </a:r>
            <a:endParaRPr lang="en-US" altLang="en-US" sz="3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39249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DC5EFC8F-78A3-4B9D-89B6-70E88063DC96}"/>
              </a:ext>
            </a:extLst>
          </p:cNvPr>
          <p:cNvSpPr txBox="1">
            <a:spLocks noChangeArrowheads="1"/>
          </p:cNvSpPr>
          <p:nvPr/>
        </p:nvSpPr>
        <p:spPr bwMode="auto">
          <a:xfrm>
            <a:off x="152400" y="1371600"/>
            <a:ext cx="8534400" cy="4876800"/>
          </a:xfrm>
          <a:prstGeom prst="rect">
            <a:avLst/>
          </a:prstGeom>
          <a:noFill/>
          <a:ln>
            <a:noFill/>
          </a:ln>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Power Policy 2016 along with Guidelines	</a:t>
            </a:r>
          </a:p>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Wheeling of Energy to Industries from 18 MW </a:t>
            </a:r>
            <a:r>
              <a:rPr lang="en-US" altLang="en-US" dirty="0" err="1">
                <a:solidFill>
                  <a:schemeClr val="tx1"/>
                </a:solidFill>
                <a:latin typeface="Calibri" panose="020F0502020204030204" pitchFamily="34" charset="0"/>
                <a:cs typeface="Times New Roman" panose="02020603050405020304" pitchFamily="18" charset="0"/>
              </a:rPr>
              <a:t>Pehur</a:t>
            </a:r>
            <a:r>
              <a:rPr lang="en-US" altLang="en-US" dirty="0">
                <a:solidFill>
                  <a:schemeClr val="tx1"/>
                </a:solidFill>
                <a:latin typeface="Calibri" panose="020F0502020204030204" pitchFamily="34" charset="0"/>
                <a:cs typeface="Times New Roman" panose="02020603050405020304" pitchFamily="18" charset="0"/>
              </a:rPr>
              <a:t> HPP with additional Revenue of Rs. 550 Million per year. </a:t>
            </a:r>
          </a:p>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The 2</a:t>
            </a:r>
            <a:r>
              <a:rPr lang="en-US" altLang="en-US" baseline="30000" dirty="0">
                <a:solidFill>
                  <a:schemeClr val="tx1"/>
                </a:solidFill>
                <a:latin typeface="Calibri" panose="020F0502020204030204" pitchFamily="34" charset="0"/>
                <a:cs typeface="Times New Roman" panose="02020603050405020304" pitchFamily="18" charset="0"/>
              </a:rPr>
              <a:t>nd</a:t>
            </a:r>
            <a:r>
              <a:rPr lang="en-US" altLang="en-US" dirty="0">
                <a:solidFill>
                  <a:schemeClr val="tx1"/>
                </a:solidFill>
                <a:latin typeface="Calibri" panose="020F0502020204030204" pitchFamily="34" charset="0"/>
                <a:cs typeface="Times New Roman" panose="02020603050405020304" pitchFamily="18" charset="0"/>
              </a:rPr>
              <a:t> Phase of Wheeling has been initiated</a:t>
            </a:r>
          </a:p>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Establishment of KP Transmission and Grid Company</a:t>
            </a:r>
          </a:p>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Approval of 10 years Business plan for PEDO with self Financing of Projects</a:t>
            </a:r>
          </a:p>
          <a:p>
            <a:pPr marL="342900" indent="-342900" algn="just" eaLnBrk="1" hangingPunct="1">
              <a:spcBef>
                <a:spcPts val="1200"/>
              </a:spcBef>
              <a:spcAft>
                <a:spcPts val="1200"/>
              </a:spcAft>
              <a:buSzPct val="115000"/>
              <a:buFont typeface="Wingdings" panose="05000000000000000000" pitchFamily="2" charset="2"/>
              <a:buChar char="§"/>
              <a:defRPr/>
            </a:pPr>
            <a:r>
              <a:rPr lang="en-US" altLang="en-US" dirty="0">
                <a:solidFill>
                  <a:schemeClr val="tx1"/>
                </a:solidFill>
                <a:latin typeface="Calibri" panose="020F0502020204030204" pitchFamily="34" charset="0"/>
                <a:cs typeface="Times New Roman" panose="02020603050405020304" pitchFamily="18" charset="0"/>
              </a:rPr>
              <a:t>E-Bidding mechanism </a:t>
            </a:r>
          </a:p>
          <a:p>
            <a:pPr algn="just" eaLnBrk="1" hangingPunct="1">
              <a:spcBef>
                <a:spcPts val="1200"/>
              </a:spcBef>
              <a:spcAft>
                <a:spcPts val="1200"/>
              </a:spcAft>
              <a:buSzPct val="115000"/>
              <a:defRPr/>
            </a:pPr>
            <a:endParaRPr lang="en-US" altLang="en-US" dirty="0">
              <a:solidFill>
                <a:schemeClr val="tx1"/>
              </a:solidFill>
              <a:latin typeface="Calibri" panose="020F0502020204030204" pitchFamily="34" charset="0"/>
              <a:cs typeface="Times New Roman" panose="02020603050405020304" pitchFamily="18" charset="0"/>
            </a:endParaRPr>
          </a:p>
        </p:txBody>
      </p:sp>
      <p:sp>
        <p:nvSpPr>
          <p:cNvPr id="25603" name="Rectangle 4">
            <a:extLst>
              <a:ext uri="{FF2B5EF4-FFF2-40B4-BE49-F238E27FC236}">
                <a16:creationId xmlns:a16="http://schemas.microsoft.com/office/drawing/2014/main" id="{9E94F870-3836-473A-891F-DCEF97662C8C}"/>
              </a:ext>
            </a:extLst>
          </p:cNvPr>
          <p:cNvSpPr>
            <a:spLocks noChangeArrowheads="1"/>
          </p:cNvSpPr>
          <p:nvPr/>
        </p:nvSpPr>
        <p:spPr bwMode="auto">
          <a:xfrm>
            <a:off x="0" y="152400"/>
            <a:ext cx="9144000" cy="64633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 Key Initiatives  </a:t>
            </a:r>
            <a:endParaRPr lang="en-US" altLang="en-US" sz="3600" dirty="0">
              <a:solidFill>
                <a:schemeClr val="bg1"/>
              </a:solidFill>
              <a:latin typeface="Calibri" panose="020F050202020403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a:extLst>
              <a:ext uri="{FF2B5EF4-FFF2-40B4-BE49-F238E27FC236}">
                <a16:creationId xmlns:a16="http://schemas.microsoft.com/office/drawing/2014/main" id="{7BC52232-3BE4-47A2-AA88-77216C0C273D}"/>
              </a:ext>
            </a:extLst>
          </p:cNvPr>
          <p:cNvGraphicFramePr>
            <a:graphicFrameLocks/>
          </p:cNvGraphicFramePr>
          <p:nvPr>
            <p:extLst>
              <p:ext uri="{D42A27DB-BD31-4B8C-83A1-F6EECF244321}">
                <p14:modId xmlns:p14="http://schemas.microsoft.com/office/powerpoint/2010/main" val="796182249"/>
              </p:ext>
            </p:extLst>
          </p:nvPr>
        </p:nvGraphicFramePr>
        <p:xfrm>
          <a:off x="152400" y="914400"/>
          <a:ext cx="8644128" cy="59636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Slide Number Placeholder 3">
            <a:extLst>
              <a:ext uri="{FF2B5EF4-FFF2-40B4-BE49-F238E27FC236}">
                <a16:creationId xmlns:a16="http://schemas.microsoft.com/office/drawing/2014/main" id="{EA589018-2BCC-4D5B-8841-3689336C41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1AD51550-65D2-4B79-B4C2-E8EDFF013C5D}" type="slidenum">
              <a:rPr lang="en-PH" altLang="en-US" sz="1200" smtClean="0">
                <a:solidFill>
                  <a:srgbClr val="595959"/>
                </a:solidFill>
              </a:rPr>
              <a:pPr>
                <a:spcBef>
                  <a:spcPct val="0"/>
                </a:spcBef>
                <a:buFontTx/>
                <a:buNone/>
              </a:pPr>
              <a:t>5</a:t>
            </a:fld>
            <a:endParaRPr lang="en-PH" altLang="en-US" sz="1200">
              <a:solidFill>
                <a:srgbClr val="595959"/>
              </a:solidFill>
            </a:endParaRPr>
          </a:p>
        </p:txBody>
      </p:sp>
      <p:sp>
        <p:nvSpPr>
          <p:cNvPr id="26628" name="Rectangle 4">
            <a:extLst>
              <a:ext uri="{FF2B5EF4-FFF2-40B4-BE49-F238E27FC236}">
                <a16:creationId xmlns:a16="http://schemas.microsoft.com/office/drawing/2014/main" id="{BD8BA729-C303-43E7-8441-E4C7B59EE48E}"/>
              </a:ext>
            </a:extLst>
          </p:cNvPr>
          <p:cNvSpPr>
            <a:spLocks noChangeArrowheads="1"/>
          </p:cNvSpPr>
          <p:nvPr/>
        </p:nvSpPr>
        <p:spPr bwMode="auto">
          <a:xfrm>
            <a:off x="0" y="152400"/>
            <a:ext cx="9144000" cy="639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 </a:t>
            </a:r>
            <a:r>
              <a:rPr lang="en-GB" altLang="en-US" sz="3600" b="1">
                <a:solidFill>
                  <a:schemeClr val="bg1"/>
                </a:solidFill>
                <a:latin typeface="Calibri" panose="020F0502020204030204" pitchFamily="34" charset="0"/>
              </a:rPr>
              <a:t>Success Stories in Public Sector</a:t>
            </a:r>
            <a:r>
              <a:rPr lang="en-US" altLang="en-US" sz="3600" b="1">
                <a:solidFill>
                  <a:schemeClr val="bg1"/>
                </a:solidFill>
                <a:latin typeface="Calibri" panose="020F0502020204030204" pitchFamily="34" charset="0"/>
              </a:rPr>
              <a:t> </a:t>
            </a:r>
            <a:endParaRPr lang="en-US" altLang="en-US" sz="3600">
              <a:solidFill>
                <a:schemeClr val="bg1"/>
              </a:solidFill>
              <a:latin typeface="Calibri" panose="020F0502020204030204" pitchFamily="34"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4C4EC9DB-B138-41B5-9E18-72CED3DC5E1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9C9F20E5-BFEF-4D65-9555-4A62CE9AD060}" type="slidenum">
              <a:rPr lang="en-PH" altLang="en-US" sz="1200" smtClean="0">
                <a:solidFill>
                  <a:srgbClr val="595959"/>
                </a:solidFill>
              </a:rPr>
              <a:pPr>
                <a:spcBef>
                  <a:spcPct val="0"/>
                </a:spcBef>
                <a:buFontTx/>
                <a:buNone/>
              </a:pPr>
              <a:t>6</a:t>
            </a:fld>
            <a:endParaRPr lang="en-PH" altLang="en-US" sz="1200">
              <a:solidFill>
                <a:srgbClr val="595959"/>
              </a:solidFill>
            </a:endParaRPr>
          </a:p>
        </p:txBody>
      </p:sp>
      <p:sp>
        <p:nvSpPr>
          <p:cNvPr id="28675" name="Rectangle 4">
            <a:extLst>
              <a:ext uri="{FF2B5EF4-FFF2-40B4-BE49-F238E27FC236}">
                <a16:creationId xmlns:a16="http://schemas.microsoft.com/office/drawing/2014/main" id="{16E69035-BC4A-42C9-80F5-CDC8900DBD72}"/>
              </a:ext>
            </a:extLst>
          </p:cNvPr>
          <p:cNvSpPr>
            <a:spLocks noChangeArrowheads="1"/>
          </p:cNvSpPr>
          <p:nvPr/>
        </p:nvSpPr>
        <p:spPr bwMode="auto">
          <a:xfrm>
            <a:off x="0" y="152400"/>
            <a:ext cx="9144000" cy="639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a:solidFill>
                  <a:schemeClr val="bg1"/>
                </a:solidFill>
                <a:latin typeface="Calibri" panose="020F0502020204030204" pitchFamily="34" charset="0"/>
              </a:rPr>
              <a:t> </a:t>
            </a:r>
            <a:r>
              <a:rPr lang="en-GB" altLang="en-US" sz="3600" b="1">
                <a:solidFill>
                  <a:schemeClr val="bg1"/>
                </a:solidFill>
                <a:latin typeface="Calibri" panose="020F0502020204030204" pitchFamily="34" charset="0"/>
              </a:rPr>
              <a:t>Success Stories in Private Sector</a:t>
            </a:r>
            <a:r>
              <a:rPr lang="en-US" altLang="en-US" sz="3600" b="1">
                <a:solidFill>
                  <a:schemeClr val="bg1"/>
                </a:solidFill>
                <a:latin typeface="Calibri" panose="020F0502020204030204" pitchFamily="34" charset="0"/>
              </a:rPr>
              <a:t> </a:t>
            </a:r>
            <a:endParaRPr lang="en-US" altLang="en-US" sz="3600">
              <a:solidFill>
                <a:schemeClr val="bg1"/>
              </a:solidFill>
              <a:latin typeface="Calibri" panose="020F0502020204030204" pitchFamily="34" charset="0"/>
            </a:endParaRPr>
          </a:p>
        </p:txBody>
      </p:sp>
      <p:graphicFrame>
        <p:nvGraphicFramePr>
          <p:cNvPr id="9" name="Content Placeholder 3">
            <a:extLst>
              <a:ext uri="{FF2B5EF4-FFF2-40B4-BE49-F238E27FC236}">
                <a16:creationId xmlns:a16="http://schemas.microsoft.com/office/drawing/2014/main" id="{7FB2D412-51F2-47C0-9911-E0719482E94A}"/>
              </a:ext>
            </a:extLst>
          </p:cNvPr>
          <p:cNvGraphicFramePr>
            <a:graphicFrameLocks/>
          </p:cNvGraphicFramePr>
          <p:nvPr>
            <p:extLst>
              <p:ext uri="{D42A27DB-BD31-4B8C-83A1-F6EECF244321}">
                <p14:modId xmlns:p14="http://schemas.microsoft.com/office/powerpoint/2010/main" val="4182523995"/>
              </p:ext>
            </p:extLst>
          </p:nvPr>
        </p:nvGraphicFramePr>
        <p:xfrm>
          <a:off x="152400" y="1066800"/>
          <a:ext cx="8644128" cy="5724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9CFCB-FE51-42A5-92B0-67C53337BCDC}"/>
              </a:ext>
            </a:extLst>
          </p:cNvPr>
          <p:cNvSpPr>
            <a:spLocks noGrp="1"/>
          </p:cNvSpPr>
          <p:nvPr>
            <p:ph idx="1"/>
          </p:nvPr>
        </p:nvSpPr>
        <p:spPr>
          <a:xfrm>
            <a:off x="314324" y="990600"/>
            <a:ext cx="8448675" cy="5486400"/>
          </a:xfrm>
        </p:spPr>
        <p:txBody>
          <a:bodyPr/>
          <a:lstStyle/>
          <a:p>
            <a:pPr algn="just"/>
            <a:r>
              <a:rPr lang="en-US" sz="3200" dirty="0">
                <a:solidFill>
                  <a:schemeClr val="tx1"/>
                </a:solidFill>
                <a:latin typeface="Calibri" panose="020F0502020204030204" pitchFamily="34" charset="0"/>
                <a:cs typeface="Calibri" panose="020F0502020204030204" pitchFamily="34" charset="0"/>
              </a:rPr>
              <a:t>Omission of Private Sector projects of PEDO from IGCEP</a:t>
            </a:r>
          </a:p>
          <a:p>
            <a:pPr algn="just"/>
            <a:r>
              <a:rPr lang="en-US" sz="3200" dirty="0">
                <a:solidFill>
                  <a:schemeClr val="tx1"/>
                </a:solidFill>
                <a:latin typeface="Calibri" panose="020F0502020204030204" pitchFamily="34" charset="0"/>
                <a:cs typeface="Calibri" panose="020F0502020204030204" pitchFamily="34" charset="0"/>
              </a:rPr>
              <a:t>CTBCM: Case of tariff bidding of KP</a:t>
            </a:r>
          </a:p>
          <a:p>
            <a:pPr algn="just"/>
            <a:r>
              <a:rPr lang="en-US" sz="3200" dirty="0">
                <a:solidFill>
                  <a:schemeClr val="tx1"/>
                </a:solidFill>
                <a:latin typeface="Calibri" panose="020F0502020204030204" pitchFamily="34" charset="0"/>
                <a:cs typeface="Calibri" panose="020F0502020204030204" pitchFamily="34" charset="0"/>
              </a:rPr>
              <a:t>Policy shifts that damage confidence of investors, such as case of five solar projects of  KP, which has cumulative capacity of 249.5 MW</a:t>
            </a:r>
          </a:p>
          <a:p>
            <a:pPr algn="just"/>
            <a:r>
              <a:rPr lang="en-US" sz="3200" dirty="0">
                <a:solidFill>
                  <a:schemeClr val="tx1"/>
                </a:solidFill>
                <a:latin typeface="Calibri" panose="020F0502020204030204" pitchFamily="34" charset="0"/>
                <a:cs typeface="Calibri" panose="020F0502020204030204" pitchFamily="34" charset="0"/>
              </a:rPr>
              <a:t>Lack of one window facilitation</a:t>
            </a:r>
          </a:p>
          <a:p>
            <a:pPr algn="just"/>
            <a:r>
              <a:rPr lang="en-US" sz="3200" dirty="0">
                <a:solidFill>
                  <a:schemeClr val="tx1"/>
                </a:solidFill>
                <a:latin typeface="Calibri" panose="020F0502020204030204" pitchFamily="34" charset="0"/>
                <a:cs typeface="Calibri" panose="020F0502020204030204" pitchFamily="34" charset="0"/>
              </a:rPr>
              <a:t>Discouragement of market openness - Wheeling</a:t>
            </a:r>
            <a:endParaRPr lang="en-PK" sz="3200" dirty="0">
              <a:solidFill>
                <a:schemeClr val="tx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C46C2D6-D61A-4E12-BD97-723EFECEBEA7}"/>
              </a:ext>
            </a:extLst>
          </p:cNvPr>
          <p:cNvSpPr>
            <a:spLocks noGrp="1"/>
          </p:cNvSpPr>
          <p:nvPr>
            <p:ph type="sldNum" sz="quarter" idx="12"/>
          </p:nvPr>
        </p:nvSpPr>
        <p:spPr/>
        <p:txBody>
          <a:bodyPr/>
          <a:lstStyle/>
          <a:p>
            <a:pPr>
              <a:defRPr/>
            </a:pPr>
            <a:fld id="{4AEBFDA4-44B6-4F0B-AD5A-908009603895}" type="slidenum">
              <a:rPr lang="en-US" altLang="en-US" smtClean="0"/>
              <a:pPr>
                <a:defRPr/>
              </a:pPr>
              <a:t>7</a:t>
            </a:fld>
            <a:endParaRPr lang="en-US" altLang="en-US"/>
          </a:p>
        </p:txBody>
      </p:sp>
      <p:sp>
        <p:nvSpPr>
          <p:cNvPr id="5" name="Rectangle 4">
            <a:extLst>
              <a:ext uri="{FF2B5EF4-FFF2-40B4-BE49-F238E27FC236}">
                <a16:creationId xmlns:a16="http://schemas.microsoft.com/office/drawing/2014/main" id="{5AC43C19-4C21-4CCA-B449-4DA5F2A2E94D}"/>
              </a:ext>
            </a:extLst>
          </p:cNvPr>
          <p:cNvSpPr>
            <a:spLocks noChangeArrowheads="1"/>
          </p:cNvSpPr>
          <p:nvPr/>
        </p:nvSpPr>
        <p:spPr bwMode="auto">
          <a:xfrm>
            <a:off x="0" y="152400"/>
            <a:ext cx="9144000" cy="64633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US" altLang="en-US" sz="3600" b="1" dirty="0">
                <a:solidFill>
                  <a:schemeClr val="bg1"/>
                </a:solidFill>
                <a:latin typeface="Calibri" panose="020F0502020204030204" pitchFamily="34" charset="0"/>
              </a:rPr>
              <a:t> Key Challenges  </a:t>
            </a:r>
            <a:endParaRPr lang="en-US" altLang="en-US" sz="3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70911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2770" name="Picture 7">
            <a:extLst>
              <a:ext uri="{FF2B5EF4-FFF2-40B4-BE49-F238E27FC236}">
                <a16:creationId xmlns:a16="http://schemas.microsoft.com/office/drawing/2014/main" id="{C4FEC29E-FDE4-42FA-9186-2D04FABF2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12573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8" descr="E:\PEDO\Private Power\12.PEDO\Event\KP_logo (1).png">
            <a:extLst>
              <a:ext uri="{FF2B5EF4-FFF2-40B4-BE49-F238E27FC236}">
                <a16:creationId xmlns:a16="http://schemas.microsoft.com/office/drawing/2014/main" id="{4FF5B2EE-1930-4FB0-B712-0BB5E3FD1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725" y="914400"/>
            <a:ext cx="1258888"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9344DA2C-B68F-42CE-ADF9-D4E844577949}"/>
              </a:ext>
            </a:extLst>
          </p:cNvPr>
          <p:cNvSpPr txBox="1">
            <a:spLocks/>
          </p:cNvSpPr>
          <p:nvPr/>
        </p:nvSpPr>
        <p:spPr>
          <a:xfrm>
            <a:off x="481013" y="3017838"/>
            <a:ext cx="8183562" cy="822325"/>
          </a:xfrm>
          <a:prstGeom prst="rect">
            <a:avLst/>
          </a:prstGeom>
        </p:spPr>
        <p:txBody>
          <a:bodyPr/>
          <a:lstStyle/>
          <a:p>
            <a:pPr algn="ctr">
              <a:lnSpc>
                <a:spcPts val="5800"/>
              </a:lnSpc>
              <a:defRPr/>
            </a:pPr>
            <a:r>
              <a:rPr lang="en-US" sz="5400" b="1" dirty="0">
                <a:solidFill>
                  <a:srgbClr val="0070C0"/>
                </a:solidFill>
                <a:effectLst>
                  <a:outerShdw blurRad="63500" dist="38100" dir="5400000" algn="t" rotWithShape="0">
                    <a:prstClr val="black">
                      <a:alpha val="25000"/>
                    </a:prstClr>
                  </a:outerShdw>
                </a:effectLst>
                <a:latin typeface="Calibri" panose="020F0502020204030204" pitchFamily="34" charset="0"/>
                <a:ea typeface="+mj-ea"/>
                <a:cs typeface="Calibri" panose="020F0502020204030204" pitchFamily="34" charset="0"/>
              </a:rPr>
              <a:t>Thank You!</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a:extLst>
              <a:ext uri="{FF2B5EF4-FFF2-40B4-BE49-F238E27FC236}">
                <a16:creationId xmlns:a16="http://schemas.microsoft.com/office/drawing/2014/main" id="{66A00AC3-97E8-4D92-8DC3-C0DD812181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A2DFE483-77F8-4D30-A41B-C4F478850BE9}" type="slidenum">
              <a:rPr lang="en-PH" altLang="en-US" sz="1200" smtClean="0">
                <a:solidFill>
                  <a:srgbClr val="595959"/>
                </a:solidFill>
              </a:rPr>
              <a:pPr>
                <a:spcBef>
                  <a:spcPct val="0"/>
                </a:spcBef>
                <a:buFontTx/>
                <a:buNone/>
              </a:pPr>
              <a:t>9</a:t>
            </a:fld>
            <a:endParaRPr lang="en-PH" altLang="en-US" sz="1200">
              <a:solidFill>
                <a:srgbClr val="595959"/>
              </a:solidFill>
            </a:endParaRPr>
          </a:p>
        </p:txBody>
      </p:sp>
      <p:sp>
        <p:nvSpPr>
          <p:cNvPr id="39939" name="Rectangle 4">
            <a:extLst>
              <a:ext uri="{FF2B5EF4-FFF2-40B4-BE49-F238E27FC236}">
                <a16:creationId xmlns:a16="http://schemas.microsoft.com/office/drawing/2014/main" id="{647D7F31-4B9A-4A5B-AE0E-BF9CB158548D}"/>
              </a:ext>
            </a:extLst>
          </p:cNvPr>
          <p:cNvSpPr>
            <a:spLocks noChangeArrowheads="1"/>
          </p:cNvSpPr>
          <p:nvPr/>
        </p:nvSpPr>
        <p:spPr bwMode="auto">
          <a:xfrm>
            <a:off x="0" y="152400"/>
            <a:ext cx="9144000" cy="64611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lgn="ctr" eaLnBrk="1" hangingPunct="1">
              <a:spcBef>
                <a:spcPct val="0"/>
              </a:spcBef>
              <a:buFontTx/>
              <a:buNone/>
            </a:pPr>
            <a:r>
              <a:rPr lang="en-GB" altLang="en-US" sz="3600" b="1">
                <a:solidFill>
                  <a:schemeClr val="bg1"/>
                </a:solidFill>
                <a:latin typeface="Calibri" panose="020F0502020204030204" pitchFamily="34" charset="0"/>
              </a:rPr>
              <a:t>Completed Projects – Public Sector</a:t>
            </a:r>
            <a:endParaRPr lang="en-US" altLang="en-US" sz="3600">
              <a:solidFill>
                <a:schemeClr val="bg1"/>
              </a:solidFill>
              <a:latin typeface="Calibri" panose="020F0502020204030204" pitchFamily="34" charset="0"/>
            </a:endParaRPr>
          </a:p>
        </p:txBody>
      </p:sp>
      <p:sp>
        <p:nvSpPr>
          <p:cNvPr id="2" name="Arrow: Left 1">
            <a:hlinkClick r:id="rId3" action="ppaction://hlinksldjump"/>
            <a:extLst>
              <a:ext uri="{FF2B5EF4-FFF2-40B4-BE49-F238E27FC236}">
                <a16:creationId xmlns:a16="http://schemas.microsoft.com/office/drawing/2014/main" id="{4E465329-DE31-43F1-A805-B97AFA30D552}"/>
              </a:ext>
            </a:extLst>
          </p:cNvPr>
          <p:cNvSpPr/>
          <p:nvPr/>
        </p:nvSpPr>
        <p:spPr>
          <a:xfrm>
            <a:off x="228600" y="6343649"/>
            <a:ext cx="457200" cy="209551"/>
          </a:xfrm>
          <a:prstGeom prst="leftArrow">
            <a:avLst/>
          </a:prstGeom>
          <a:solidFill>
            <a:srgbClr val="FFC000"/>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PK"/>
          </a:p>
        </p:txBody>
      </p:sp>
      <p:graphicFrame>
        <p:nvGraphicFramePr>
          <p:cNvPr id="8" name="Table 7">
            <a:extLst>
              <a:ext uri="{FF2B5EF4-FFF2-40B4-BE49-F238E27FC236}">
                <a16:creationId xmlns:a16="http://schemas.microsoft.com/office/drawing/2014/main" id="{EF1F40A1-1E99-4B88-8FF9-4E66E0E81063}"/>
              </a:ext>
            </a:extLst>
          </p:cNvPr>
          <p:cNvGraphicFramePr>
            <a:graphicFrameLocks noGrp="1"/>
          </p:cNvGraphicFramePr>
          <p:nvPr>
            <p:extLst>
              <p:ext uri="{D42A27DB-BD31-4B8C-83A1-F6EECF244321}">
                <p14:modId xmlns:p14="http://schemas.microsoft.com/office/powerpoint/2010/main" val="632785665"/>
              </p:ext>
            </p:extLst>
          </p:nvPr>
        </p:nvGraphicFramePr>
        <p:xfrm>
          <a:off x="228600" y="856456"/>
          <a:ext cx="8763001" cy="5410200"/>
        </p:xfrm>
        <a:graphic>
          <a:graphicData uri="http://schemas.openxmlformats.org/drawingml/2006/table">
            <a:tbl>
              <a:tblPr>
                <a:tableStyleId>{B301B821-A1FF-4177-AEE7-76D212191A09}</a:tableStyleId>
              </a:tblPr>
              <a:tblGrid>
                <a:gridCol w="430190">
                  <a:extLst>
                    <a:ext uri="{9D8B030D-6E8A-4147-A177-3AD203B41FA5}">
                      <a16:colId xmlns:a16="http://schemas.microsoft.com/office/drawing/2014/main" val="20000"/>
                    </a:ext>
                  </a:extLst>
                </a:gridCol>
                <a:gridCol w="2390700">
                  <a:extLst>
                    <a:ext uri="{9D8B030D-6E8A-4147-A177-3AD203B41FA5}">
                      <a16:colId xmlns:a16="http://schemas.microsoft.com/office/drawing/2014/main" val="20001"/>
                    </a:ext>
                  </a:extLst>
                </a:gridCol>
                <a:gridCol w="828536">
                  <a:extLst>
                    <a:ext uri="{9D8B030D-6E8A-4147-A177-3AD203B41FA5}">
                      <a16:colId xmlns:a16="http://schemas.microsoft.com/office/drawing/2014/main" val="20002"/>
                    </a:ext>
                  </a:extLst>
                </a:gridCol>
                <a:gridCol w="913448">
                  <a:extLst>
                    <a:ext uri="{9D8B030D-6E8A-4147-A177-3AD203B41FA5}">
                      <a16:colId xmlns:a16="http://schemas.microsoft.com/office/drawing/2014/main" val="20003"/>
                    </a:ext>
                  </a:extLst>
                </a:gridCol>
                <a:gridCol w="730511">
                  <a:extLst>
                    <a:ext uri="{9D8B030D-6E8A-4147-A177-3AD203B41FA5}">
                      <a16:colId xmlns:a16="http://schemas.microsoft.com/office/drawing/2014/main" val="20004"/>
                    </a:ext>
                  </a:extLst>
                </a:gridCol>
                <a:gridCol w="1080612">
                  <a:extLst>
                    <a:ext uri="{9D8B030D-6E8A-4147-A177-3AD203B41FA5}">
                      <a16:colId xmlns:a16="http://schemas.microsoft.com/office/drawing/2014/main" val="20005"/>
                    </a:ext>
                  </a:extLst>
                </a:gridCol>
                <a:gridCol w="1194502">
                  <a:extLst>
                    <a:ext uri="{9D8B030D-6E8A-4147-A177-3AD203B41FA5}">
                      <a16:colId xmlns:a16="http://schemas.microsoft.com/office/drawing/2014/main" val="20006"/>
                    </a:ext>
                  </a:extLst>
                </a:gridCol>
                <a:gridCol w="1194502">
                  <a:extLst>
                    <a:ext uri="{9D8B030D-6E8A-4147-A177-3AD203B41FA5}">
                      <a16:colId xmlns:a16="http://schemas.microsoft.com/office/drawing/2014/main" val="20007"/>
                    </a:ext>
                  </a:extLst>
                </a:gridCol>
              </a:tblGrid>
              <a:tr h="989252">
                <a:tc>
                  <a:txBody>
                    <a:bodyPr/>
                    <a:lstStyle/>
                    <a:p>
                      <a:pPr algn="ctr">
                        <a:spcAft>
                          <a:spcPts val="0"/>
                        </a:spcAft>
                      </a:pPr>
                      <a:r>
                        <a:rPr lang="en-US" sz="1600" b="1" dirty="0">
                          <a:effectLst/>
                          <a:latin typeface="Calibri" panose="020F0502020204030204" pitchFamily="34" charset="0"/>
                          <a:cs typeface="Calibri" panose="020F0502020204030204" pitchFamily="34" charset="0"/>
                        </a:rPr>
                        <a:t>S.#</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Name of Project</a:t>
                      </a:r>
                      <a:endParaRPr lang="x-none" sz="1600" b="1" dirty="0">
                        <a:effectLst/>
                        <a:latin typeface="Calibri" panose="020F0502020204030204" pitchFamily="34"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Capacity (MW)</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Cost Rs Million</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Annual Energy </a:t>
                      </a:r>
                      <a:r>
                        <a:rPr lang="en-US" sz="1600" b="1" dirty="0" err="1">
                          <a:effectLst/>
                          <a:latin typeface="Calibri" panose="020F0502020204030204" pitchFamily="34" charset="0"/>
                          <a:cs typeface="Calibri" panose="020F0502020204030204" pitchFamily="34" charset="0"/>
                        </a:rPr>
                        <a:t>Gwh</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Expected Annual Revenue Rs Million</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Completion</a:t>
                      </a:r>
                    </a:p>
                    <a:p>
                      <a:pPr algn="ctr">
                        <a:spcAft>
                          <a:spcPts val="0"/>
                        </a:spcAft>
                      </a:pPr>
                      <a:r>
                        <a:rPr lang="en-US" sz="1600" b="1" dirty="0">
                          <a:effectLst/>
                          <a:latin typeface="Calibri" panose="020F0502020204030204" pitchFamily="34" charset="0"/>
                          <a:cs typeface="Calibri" panose="020F0502020204030204" pitchFamily="34" charset="0"/>
                        </a:rPr>
                        <a:t>Year</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Mode of Financing</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0"/>
                  </a:ext>
                </a:extLst>
              </a:tr>
              <a:tr h="448168">
                <a:tc>
                  <a:txBody>
                    <a:bodyPr/>
                    <a:lstStyle/>
                    <a:p>
                      <a:pPr algn="ctr">
                        <a:spcAft>
                          <a:spcPts val="0"/>
                        </a:spcAft>
                      </a:pPr>
                      <a:r>
                        <a:rPr lang="en-US" sz="1600">
                          <a:effectLst/>
                          <a:latin typeface="Calibri" panose="020F0502020204030204" pitchFamily="34" charset="0"/>
                          <a:cs typeface="Calibri" panose="020F0502020204030204" pitchFamily="34" charset="0"/>
                        </a:rPr>
                        <a:t>1</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err="1">
                          <a:effectLst/>
                          <a:latin typeface="Calibri" panose="020F0502020204030204" pitchFamily="34" charset="0"/>
                          <a:cs typeface="Calibri" panose="020F0502020204030204" pitchFamily="34" charset="0"/>
                        </a:rPr>
                        <a:t>Malakand</a:t>
                      </a:r>
                      <a:r>
                        <a:rPr lang="en-US" sz="1600" dirty="0">
                          <a:effectLst/>
                          <a:latin typeface="Calibri" panose="020F0502020204030204" pitchFamily="34" charset="0"/>
                          <a:cs typeface="Calibri" panose="020F0502020204030204" pitchFamily="34" charset="0"/>
                        </a:rPr>
                        <a:t>-III HPP </a:t>
                      </a:r>
                      <a:r>
                        <a:rPr lang="en-US" sz="1600" dirty="0" err="1">
                          <a:effectLst/>
                          <a:latin typeface="Calibri" panose="020F0502020204030204" pitchFamily="34" charset="0"/>
                          <a:cs typeface="Calibri" panose="020F0502020204030204" pitchFamily="34" charset="0"/>
                        </a:rPr>
                        <a:t>Dargai</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81</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5750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553</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1730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2008</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ADP/HDF</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1"/>
                  </a:ext>
                </a:extLst>
              </a:tr>
              <a:tr h="436022">
                <a:tc>
                  <a:txBody>
                    <a:bodyPr/>
                    <a:lstStyle/>
                    <a:p>
                      <a:pPr algn="ctr">
                        <a:spcAft>
                          <a:spcPts val="0"/>
                        </a:spcAft>
                      </a:pPr>
                      <a:r>
                        <a:rPr lang="en-US" sz="1600">
                          <a:effectLst/>
                          <a:latin typeface="Calibri" panose="020F0502020204030204" pitchFamily="34" charset="0"/>
                          <a:cs typeface="Calibri" panose="020F0502020204030204" pitchFamily="34" charset="0"/>
                        </a:rPr>
                        <a:t>2</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err="1">
                          <a:effectLst/>
                          <a:latin typeface="Calibri" panose="020F0502020204030204" pitchFamily="34" charset="0"/>
                          <a:cs typeface="Calibri" panose="020F0502020204030204" pitchFamily="34" charset="0"/>
                        </a:rPr>
                        <a:t>Pehur</a:t>
                      </a:r>
                      <a:r>
                        <a:rPr lang="en-US" sz="1600" dirty="0">
                          <a:effectLst/>
                          <a:latin typeface="Calibri" panose="020F0502020204030204" pitchFamily="34" charset="0"/>
                          <a:cs typeface="Calibri" panose="020F0502020204030204" pitchFamily="34" charset="0"/>
                        </a:rPr>
                        <a:t> HPP </a:t>
                      </a:r>
                      <a:r>
                        <a:rPr lang="en-US" sz="1600" dirty="0" err="1">
                          <a:effectLst/>
                          <a:latin typeface="Calibri" panose="020F0502020204030204" pitchFamily="34" charset="0"/>
                          <a:cs typeface="Calibri" panose="020F0502020204030204" pitchFamily="34" charset="0"/>
                        </a:rPr>
                        <a:t>Swabi</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18</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900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57.2</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300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2010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ADP/HDF</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2"/>
                  </a:ext>
                </a:extLst>
              </a:tr>
              <a:tr h="436022">
                <a:tc>
                  <a:txBody>
                    <a:bodyPr/>
                    <a:lstStyle/>
                    <a:p>
                      <a:pPr algn="ctr">
                        <a:spcAft>
                          <a:spcPts val="0"/>
                        </a:spcAft>
                      </a:pPr>
                      <a:r>
                        <a:rPr lang="en-US" sz="1600">
                          <a:effectLst/>
                          <a:latin typeface="Calibri" panose="020F0502020204030204" pitchFamily="34" charset="0"/>
                          <a:cs typeface="Calibri" panose="020F0502020204030204" pitchFamily="34" charset="0"/>
                        </a:rPr>
                        <a:t>3</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Shishi HPP Chitral</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1.8</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287</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18</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2010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ADP</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3"/>
                  </a:ext>
                </a:extLst>
              </a:tr>
              <a:tr h="436022">
                <a:tc>
                  <a:txBody>
                    <a:bodyPr/>
                    <a:lstStyle/>
                    <a:p>
                      <a:pPr algn="ctr">
                        <a:spcAft>
                          <a:spcPts val="0"/>
                        </a:spcAft>
                      </a:pPr>
                      <a:r>
                        <a:rPr lang="en-US" sz="1600">
                          <a:effectLst/>
                          <a:latin typeface="Calibri" panose="020F0502020204030204" pitchFamily="34" charset="0"/>
                          <a:cs typeface="Calibri" panose="020F0502020204030204" pitchFamily="34" charset="0"/>
                        </a:rPr>
                        <a:t>4</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Reshun HPP Chitral</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4.2</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399.94</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25</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32</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1999</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ADP</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4"/>
                  </a:ext>
                </a:extLst>
              </a:tr>
              <a:tr h="448168">
                <a:tc>
                  <a:txBody>
                    <a:bodyPr/>
                    <a:lstStyle/>
                    <a:p>
                      <a:pPr algn="ctr">
                        <a:spcAft>
                          <a:spcPts val="0"/>
                        </a:spcAft>
                      </a:pPr>
                      <a:r>
                        <a:rPr lang="en-US" sz="1600">
                          <a:effectLst/>
                          <a:latin typeface="Calibri" panose="020F0502020204030204" pitchFamily="34" charset="0"/>
                          <a:cs typeface="Calibri" panose="020F0502020204030204" pitchFamily="34" charset="0"/>
                        </a:rPr>
                        <a:t>5</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Machai HPP Distt: Mardan</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2.6</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1,502</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14</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150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2018</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ADB / HDF</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5"/>
                  </a:ext>
                </a:extLst>
              </a:tr>
              <a:tr h="448168">
                <a:tc>
                  <a:txBody>
                    <a:bodyPr/>
                    <a:lstStyle/>
                    <a:p>
                      <a:pPr algn="ctr">
                        <a:spcAft>
                          <a:spcPts val="0"/>
                        </a:spcAft>
                      </a:pPr>
                      <a:r>
                        <a:rPr lang="en-US" sz="1600">
                          <a:effectLst/>
                          <a:latin typeface="Calibri" panose="020F0502020204030204" pitchFamily="34" charset="0"/>
                          <a:cs typeface="Calibri" panose="020F0502020204030204" pitchFamily="34" charset="0"/>
                        </a:rPr>
                        <a:t>6</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err="1">
                          <a:effectLst/>
                          <a:latin typeface="Calibri" panose="020F0502020204030204" pitchFamily="34" charset="0"/>
                          <a:cs typeface="Calibri" panose="020F0502020204030204" pitchFamily="34" charset="0"/>
                        </a:rPr>
                        <a:t>Daral</a:t>
                      </a:r>
                      <a:r>
                        <a:rPr lang="en-US" sz="1600" dirty="0">
                          <a:effectLst/>
                          <a:latin typeface="Calibri" panose="020F0502020204030204" pitchFamily="34" charset="0"/>
                          <a:cs typeface="Calibri" panose="020F0502020204030204" pitchFamily="34" charset="0"/>
                        </a:rPr>
                        <a:t> HPP Distt: Swat</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36.6</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8493  </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200</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1300</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2021</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ADP / HDF</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6"/>
                  </a:ext>
                </a:extLst>
              </a:tr>
              <a:tr h="448168">
                <a:tc>
                  <a:txBody>
                    <a:bodyPr/>
                    <a:lstStyle/>
                    <a:p>
                      <a:pPr algn="ctr">
                        <a:spcAft>
                          <a:spcPts val="0"/>
                        </a:spcAft>
                      </a:pPr>
                      <a:r>
                        <a:rPr lang="en-US" sz="1600">
                          <a:effectLst/>
                          <a:latin typeface="Calibri" panose="020F0502020204030204" pitchFamily="34" charset="0"/>
                          <a:cs typeface="Calibri" panose="020F0502020204030204" pitchFamily="34" charset="0"/>
                        </a:rPr>
                        <a:t>7</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Ranolia HPP Distt: Kohistan</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17</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5249  </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100.5</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462</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2021</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ADB / HDF</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7"/>
                  </a:ext>
                </a:extLst>
              </a:tr>
              <a:tr h="872042">
                <a:tc>
                  <a:txBody>
                    <a:bodyPr/>
                    <a:lstStyle/>
                    <a:p>
                      <a:pPr algn="ctr">
                        <a:spcAft>
                          <a:spcPts val="0"/>
                        </a:spcAft>
                      </a:pPr>
                      <a:r>
                        <a:rPr lang="en-US" sz="1600">
                          <a:effectLst/>
                          <a:latin typeface="Calibri" panose="020F0502020204030204" pitchFamily="34" charset="0"/>
                          <a:cs typeface="Calibri" panose="020F0502020204030204" pitchFamily="34" charset="0"/>
                        </a:rPr>
                        <a:t>8</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a:effectLst/>
                          <a:latin typeface="Calibri" panose="020F0502020204030204" pitchFamily="34" charset="0"/>
                          <a:cs typeface="Calibri" panose="020F0502020204030204" pitchFamily="34" charset="0"/>
                        </a:rPr>
                        <a:t>Construction of 10 Mini Micro projects on canals</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a:t>
                      </a:r>
                      <a:endParaRPr lang="x-none" sz="160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2020</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dirty="0">
                          <a:effectLst/>
                          <a:latin typeface="Calibri" panose="020F0502020204030204" pitchFamily="34" charset="0"/>
                          <a:cs typeface="Calibri" panose="020F0502020204030204" pitchFamily="34" charset="0"/>
                        </a:rPr>
                        <a:t>HDF</a:t>
                      </a:r>
                      <a:endParaRPr lang="x-none"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8"/>
                  </a:ext>
                </a:extLst>
              </a:tr>
              <a:tr h="448168">
                <a:tc>
                  <a:txBody>
                    <a:bodyPr/>
                    <a:lstStyle/>
                    <a:p>
                      <a:pPr algn="ctr">
                        <a:spcAft>
                          <a:spcPts val="0"/>
                        </a:spcAft>
                      </a:pPr>
                      <a:r>
                        <a:rPr lang="en-US" sz="1600" b="1">
                          <a:effectLst/>
                          <a:latin typeface="Calibri" panose="020F0502020204030204" pitchFamily="34" charset="0"/>
                          <a:cs typeface="Calibri" panose="020F0502020204030204" pitchFamily="34" charset="0"/>
                        </a:rPr>
                        <a:t> </a:t>
                      </a:r>
                      <a:endParaRPr lang="x-none" sz="1600" b="1">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a:effectLst/>
                          <a:latin typeface="Calibri" panose="020F0502020204030204" pitchFamily="34" charset="0"/>
                          <a:cs typeface="Calibri" panose="020F0502020204030204" pitchFamily="34" charset="0"/>
                        </a:rPr>
                        <a:t>Total</a:t>
                      </a:r>
                      <a:endParaRPr lang="x-none" sz="1600" b="1">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161.2</a:t>
                      </a:r>
                      <a:endParaRPr lang="x-none" sz="1600" b="1">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22600</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960.7</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3984</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a:effectLst/>
                          <a:latin typeface="Calibri" panose="020F0502020204030204" pitchFamily="34" charset="0"/>
                          <a:cs typeface="Calibri" panose="020F0502020204030204" pitchFamily="34" charset="0"/>
                        </a:rPr>
                        <a:t> </a:t>
                      </a:r>
                      <a:endParaRPr lang="x-none" sz="1600" b="1">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tc>
                  <a:txBody>
                    <a:bodyPr/>
                    <a:lstStyle/>
                    <a:p>
                      <a:pPr algn="ctr">
                        <a:spcAft>
                          <a:spcPts val="0"/>
                        </a:spcAft>
                      </a:pPr>
                      <a:r>
                        <a:rPr lang="en-US" sz="1600" b="1" dirty="0">
                          <a:effectLst/>
                          <a:latin typeface="Calibri" panose="020F0502020204030204" pitchFamily="34" charset="0"/>
                          <a:cs typeface="Calibri" panose="020F0502020204030204" pitchFamily="34" charset="0"/>
                        </a:rPr>
                        <a:t> </a:t>
                      </a:r>
                      <a:endParaRPr lang="x-none"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95" marR="41795" marT="0" marB="0" anchor="ctr"/>
                </a:tc>
                <a:extLst>
                  <a:ext uri="{0D108BD9-81ED-4DB2-BD59-A6C34878D82A}">
                    <a16:rowId xmlns:a16="http://schemas.microsoft.com/office/drawing/2014/main" val="10009"/>
                  </a:ext>
                </a:extLst>
              </a:tr>
            </a:tbl>
          </a:graphicData>
        </a:graphic>
      </p:graphicFrame>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noFill/>
        <a:ln w="44450">
          <a:solidFill>
            <a:srgbClr val="FF0000"/>
          </a:solidFill>
        </a:ln>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Bas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8808</TotalTime>
  <Words>4277</Words>
  <Application>Microsoft Office PowerPoint</Application>
  <PresentationFormat>On-screen Show (4:3)</PresentationFormat>
  <Paragraphs>658</Paragraphs>
  <Slides>18</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Arial</vt:lpstr>
      <vt:lpstr>Calibri</vt:lpstr>
      <vt:lpstr>Candara</vt:lpstr>
      <vt:lpstr>Century Gothic</vt:lpstr>
      <vt:lpstr>Corbel</vt:lpstr>
      <vt:lpstr>Courier New</vt:lpstr>
      <vt:lpstr>Palatino Linotype</vt:lpstr>
      <vt:lpstr>Times New Roman</vt:lpstr>
      <vt:lpstr>Wingdings</vt:lpstr>
      <vt:lpstr>Wingdings 2</vt:lpstr>
      <vt:lpstr>Executive</vt:lpstr>
      <vt:lpstr>Basis</vt:lpstr>
      <vt:lpstr>PowerPoint Presentation</vt:lpstr>
      <vt:lpstr>Evolution of PEDO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dc:creator>
  <cp:lastModifiedBy>M. Imran Halim</cp:lastModifiedBy>
  <cp:revision>941</cp:revision>
  <cp:lastPrinted>2014-01-23T07:56:54Z</cp:lastPrinted>
  <dcterms:created xsi:type="dcterms:W3CDTF">2006-08-16T00:00:00Z</dcterms:created>
  <dcterms:modified xsi:type="dcterms:W3CDTF">2021-10-27T04:41:12Z</dcterms:modified>
</cp:coreProperties>
</file>