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 id="2147484968" r:id="rId2"/>
  </p:sldMasterIdLst>
  <p:notesMasterIdLst>
    <p:notesMasterId r:id="rId21"/>
  </p:notesMasterIdLst>
  <p:handoutMasterIdLst>
    <p:handoutMasterId r:id="rId22"/>
  </p:handoutMasterIdLst>
  <p:sldIdLst>
    <p:sldId id="496" r:id="rId3"/>
    <p:sldId id="624" r:id="rId4"/>
    <p:sldId id="1432" r:id="rId5"/>
    <p:sldId id="679" r:id="rId6"/>
    <p:sldId id="270" r:id="rId7"/>
    <p:sldId id="680" r:id="rId8"/>
    <p:sldId id="1436" r:id="rId9"/>
    <p:sldId id="683" r:id="rId10"/>
    <p:sldId id="684" r:id="rId11"/>
    <p:sldId id="685" r:id="rId12"/>
    <p:sldId id="686" r:id="rId13"/>
    <p:sldId id="1434" r:id="rId14"/>
    <p:sldId id="1435" r:id="rId15"/>
    <p:sldId id="687" r:id="rId16"/>
    <p:sldId id="689" r:id="rId17"/>
    <p:sldId id="691" r:id="rId18"/>
    <p:sldId id="692" r:id="rId19"/>
    <p:sldId id="1433" r:id="rId20"/>
  </p:sldIdLst>
  <p:sldSz cx="9144000" cy="6858000" type="screen4x3"/>
  <p:notesSz cx="7053263"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77" autoAdjust="0"/>
    <p:restoredTop sz="99494" autoAdjust="0"/>
  </p:normalViewPr>
  <p:slideViewPr>
    <p:cSldViewPr>
      <p:cViewPr varScale="1">
        <p:scale>
          <a:sx n="67" d="100"/>
          <a:sy n="67" d="100"/>
        </p:scale>
        <p:origin x="130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 Target="../slides/slide12.xml"/><Relationship Id="rId7" Type="http://schemas.openxmlformats.org/officeDocument/2006/relationships/image" Target="../media/image4.png"/><Relationship Id="rId2" Type="http://schemas.openxmlformats.org/officeDocument/2006/relationships/slide" Target="../slides/slide10.xml"/><Relationship Id="rId1" Type="http://schemas.openxmlformats.org/officeDocument/2006/relationships/slide" Target="../slides/slide9.xml"/><Relationship Id="rId6" Type="http://schemas.openxmlformats.org/officeDocument/2006/relationships/slide" Target="../slides/slide14.xml"/><Relationship Id="rId5" Type="http://schemas.openxmlformats.org/officeDocument/2006/relationships/slide" Target="../slides/slide11.xml"/><Relationship Id="rId10" Type="http://schemas.openxmlformats.org/officeDocument/2006/relationships/image" Target="../media/image7.png"/><Relationship Id="rId4" Type="http://schemas.openxmlformats.org/officeDocument/2006/relationships/slide" Target="../slides/slide13.xml"/><Relationship Id="rId9" Type="http://schemas.openxmlformats.org/officeDocument/2006/relationships/image" Target="../media/image6.jpeg"/></Relationships>
</file>

<file path=ppt/diagrams/_rels/data2.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slide" Target="../slides/slide16.xml"/><Relationship Id="rId7" Type="http://schemas.openxmlformats.org/officeDocument/2006/relationships/image" Target="../media/image10.jpeg"/><Relationship Id="rId2" Type="http://schemas.openxmlformats.org/officeDocument/2006/relationships/slide" Target="../slides/slide18.xml"/><Relationship Id="rId1" Type="http://schemas.openxmlformats.org/officeDocument/2006/relationships/slide" Target="../slides/slide15.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slide" Target="../slides/slide17.xml"/></Relationships>
</file>

<file path=ppt/diagrams/_rels/drawing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png"/><Relationship Id="rId4" Type="http://schemas.openxmlformats.org/officeDocument/2006/relationships/image" Target="../media/image7.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jpeg"/><Relationship Id="rId4" Type="http://schemas.openxmlformats.org/officeDocument/2006/relationships/image" Target="../media/image11.jpeg"/></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6A230D-CB79-417E-8276-451E24E31A09}" type="doc">
      <dgm:prSet loTypeId="urn:microsoft.com/office/officeart/2005/8/layout/vList3#1" loCatId="list" qsTypeId="urn:microsoft.com/office/officeart/2005/8/quickstyle/simple1" qsCatId="simple" csTypeId="urn:microsoft.com/office/officeart/2005/8/colors/accent6_1" csCatId="accent6" phldr="1"/>
      <dgm:spPr/>
    </dgm:pt>
    <dgm:pt modelId="{4B25CED0-FC88-4B3F-8DAE-4533F3EDD3C2}">
      <dgm:prSet phldrT="[Text]" custT="1"/>
      <dgm:spPr>
        <a:xfrm rot="10800000">
          <a:off x="1714116" y="39987"/>
          <a:ext cx="5798240" cy="1141312"/>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gm:spPr>
      <dgm:t>
        <a:bodyPr/>
        <a:lstStyle/>
        <a:p>
          <a:pPr algn="just"/>
          <a:r>
            <a:rPr lang="en-US" sz="1700" b="1" u="sng"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1" action="ppaction://hlinksldjump">
                <a:extLst>
                  <a:ext uri="{A12FA001-AC4F-418D-AE19-62706E023703}">
                    <ahyp:hlinkClr xmlns:ahyp="http://schemas.microsoft.com/office/drawing/2018/hyperlinkcolor" val="tx"/>
                  </a:ext>
                </a:extLst>
              </a:hlinkClick>
            </a:rPr>
            <a:t>Eight (8) hydropower Projects of 161.2 MW</a:t>
          </a:r>
          <a:r>
            <a:rPr lang="en-US" sz="1700" dirty="0">
              <a:solidFill>
                <a:schemeClr val="tx1"/>
              </a:solidFill>
              <a:latin typeface="Calibri" panose="020F0502020204030204" pitchFamily="34" charset="0"/>
              <a:ea typeface="+mn-ea"/>
              <a:cs typeface="Calibri" panose="020F0502020204030204" pitchFamily="34" charset="0"/>
            </a:rPr>
            <a:t> are completed and operational which has generated around Rs. 30.48 Billions so far.</a:t>
          </a:r>
        </a:p>
        <a:p>
          <a:pPr algn="just"/>
          <a:r>
            <a:rPr lang="en-US" sz="1700" b="1" u="sng"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2" action="ppaction://hlinksldjump">
                <a:extLst>
                  <a:ext uri="{A12FA001-AC4F-418D-AE19-62706E023703}">
                    <ahyp:hlinkClr xmlns:ahyp="http://schemas.microsoft.com/office/drawing/2018/hyperlinkcolor" val="tx"/>
                  </a:ext>
                </a:extLst>
              </a:hlinkClick>
            </a:rPr>
            <a:t>Seven (7) Projects of 233.31 MW</a:t>
          </a:r>
          <a:r>
            <a:rPr lang="en-US" sz="17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2" action="ppaction://hlinksldjump">
                <a:extLst>
                  <a:ext uri="{A12FA001-AC4F-418D-AE19-62706E023703}">
                    <ahyp:hlinkClr xmlns:ahyp="http://schemas.microsoft.com/office/drawing/2018/hyperlinkcolor" val="tx"/>
                  </a:ext>
                </a:extLst>
              </a:hlinkClick>
            </a:rPr>
            <a:t> </a:t>
          </a:r>
          <a:r>
            <a:rPr lang="en-US" sz="1700" dirty="0">
              <a:solidFill>
                <a:schemeClr val="tx1"/>
              </a:solidFill>
              <a:latin typeface="Calibri" panose="020F0502020204030204" pitchFamily="34" charset="0"/>
              <a:ea typeface="+mn-ea"/>
              <a:cs typeface="Calibri" panose="020F0502020204030204" pitchFamily="34" charset="0"/>
            </a:rPr>
            <a:t>are under construction where most of the Projects will be completed in the year 2023 Revenue Rs 9.23 Billion PKR.</a:t>
          </a:r>
        </a:p>
      </dgm:t>
    </dgm:pt>
    <dgm:pt modelId="{961385A6-FA0D-4F7A-8C81-18A246CE9D9E}" type="parTrans" cxnId="{64D8E52A-E9E4-4909-A424-5DDC5CDE94E1}">
      <dgm:prSet/>
      <dgm:spPr/>
      <dgm:t>
        <a:bodyPr/>
        <a:lstStyle/>
        <a:p>
          <a:endParaRPr lang="en-US"/>
        </a:p>
      </dgm:t>
    </dgm:pt>
    <dgm:pt modelId="{3999E75C-BF99-48F2-AED4-F83CA9B23366}" type="sibTrans" cxnId="{64D8E52A-E9E4-4909-A424-5DDC5CDE94E1}">
      <dgm:prSet/>
      <dgm:spPr/>
      <dgm:t>
        <a:bodyPr/>
        <a:lstStyle/>
        <a:p>
          <a:endParaRPr lang="en-US"/>
        </a:p>
      </dgm:t>
    </dgm:pt>
    <dgm:pt modelId="{860A4467-D726-4609-BB54-4176AA5ACFF0}">
      <dgm:prSet phldrT="[Text]" custT="1"/>
      <dgm:spPr>
        <a:xfrm rot="10800000">
          <a:off x="1705695" y="1533715"/>
          <a:ext cx="5748460" cy="1214588"/>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gm:spPr>
      <dgm:t>
        <a:bodyPr/>
        <a:lstStyle/>
        <a:p>
          <a:pPr algn="just"/>
          <a:r>
            <a:rPr lang="en-US" sz="17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3" action="ppaction://hlinksldjump">
                <a:extLst>
                  <a:ext uri="{A12FA001-AC4F-418D-AE19-62706E023703}">
                    <ahyp:hlinkClr xmlns:ahyp="http://schemas.microsoft.com/office/drawing/2018/hyperlinkcolor" val="tx"/>
                  </a:ext>
                </a:extLst>
              </a:hlinkClick>
            </a:rPr>
            <a:t>Completion of (5) Solar Projects capacity of 3.12  MW </a:t>
          </a:r>
          <a:r>
            <a:rPr lang="en-US" sz="1700" dirty="0">
              <a:solidFill>
                <a:schemeClr val="tx1"/>
              </a:solidFill>
              <a:latin typeface="Calibri" panose="020F0502020204030204" pitchFamily="34" charset="0"/>
              <a:ea typeface="+mn-ea"/>
              <a:cs typeface="Calibri" panose="020F0502020204030204" pitchFamily="34" charset="0"/>
            </a:rPr>
            <a:t>annual saving of Rs. 86.34 Million</a:t>
          </a:r>
        </a:p>
        <a:p>
          <a:pPr algn="just"/>
          <a:r>
            <a:rPr lang="en-US" sz="17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4" action="ppaction://hlinksldjump">
                <a:extLst>
                  <a:ext uri="{A12FA001-AC4F-418D-AE19-62706E023703}">
                    <ahyp:hlinkClr xmlns:ahyp="http://schemas.microsoft.com/office/drawing/2018/hyperlinkcolor" val="tx"/>
                  </a:ext>
                </a:extLst>
              </a:hlinkClick>
            </a:rPr>
            <a:t>(7) Solar Projects under construction with capacity of   43.2 MW</a:t>
          </a:r>
          <a:r>
            <a:rPr lang="en-US" sz="1700" dirty="0">
              <a:solidFill>
                <a:schemeClr val="tx1"/>
              </a:solidFill>
              <a:latin typeface="Calibri" panose="020F0502020204030204" pitchFamily="34" charset="0"/>
              <a:ea typeface="+mn-ea"/>
              <a:cs typeface="Calibri" panose="020F0502020204030204" pitchFamily="34" charset="0"/>
            </a:rPr>
            <a:t> and annual saving of Rs. 865.3 Million</a:t>
          </a:r>
        </a:p>
      </dgm:t>
    </dgm:pt>
    <dgm:pt modelId="{F6E1B3F9-ADA3-4000-85AB-C88E62553776}" type="parTrans" cxnId="{D0DE2B96-698F-45B1-8966-F2BFE647A064}">
      <dgm:prSet/>
      <dgm:spPr/>
      <dgm:t>
        <a:bodyPr/>
        <a:lstStyle/>
        <a:p>
          <a:endParaRPr lang="en-US"/>
        </a:p>
      </dgm:t>
    </dgm:pt>
    <dgm:pt modelId="{78AB8705-CA8E-4DDB-9B9B-C7B913E431E1}" type="sibTrans" cxnId="{D0DE2B96-698F-45B1-8966-F2BFE647A064}">
      <dgm:prSet/>
      <dgm:spPr/>
      <dgm:t>
        <a:bodyPr/>
        <a:lstStyle/>
        <a:p>
          <a:endParaRPr lang="en-US"/>
        </a:p>
      </dgm:t>
    </dgm:pt>
    <dgm:pt modelId="{08E7EB6A-F882-4CF1-999A-0C6A1313DE34}">
      <dgm:prSet phldrT="[Text]" custT="1"/>
      <dgm:spPr>
        <a:xfrm rot="10800000">
          <a:off x="1751538" y="3157653"/>
          <a:ext cx="5748345" cy="1214588"/>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gm:spPr>
      <dgm:t>
        <a:bodyPr/>
        <a:lstStyle/>
        <a:p>
          <a:pPr algn="just"/>
          <a:r>
            <a:rPr lang="en-US" sz="1700" b="0" u="none"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5" action="ppaction://hlinksldjump">
                <a:extLst>
                  <a:ext uri="{A12FA001-AC4F-418D-AE19-62706E023703}">
                    <ahyp:hlinkClr xmlns:ahyp="http://schemas.microsoft.com/office/drawing/2018/hyperlinkcolor" val="tx"/>
                  </a:ext>
                </a:extLst>
              </a:hlinkClick>
            </a:rPr>
            <a:t>Signing of Loan Agreement of 550 MUSD with ADB &amp; AIIB for 300 MW </a:t>
          </a:r>
          <a:r>
            <a:rPr lang="en-US" sz="1700" b="0" u="none" dirty="0" err="1">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5" action="ppaction://hlinksldjump">
                <a:extLst>
                  <a:ext uri="{A12FA001-AC4F-418D-AE19-62706E023703}">
                    <ahyp:hlinkClr xmlns:ahyp="http://schemas.microsoft.com/office/drawing/2018/hyperlinkcolor" val="tx"/>
                  </a:ext>
                </a:extLst>
              </a:hlinkClick>
            </a:rPr>
            <a:t>Balakot</a:t>
          </a:r>
          <a:r>
            <a:rPr lang="en-US" sz="1700" b="0" u="none"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5" action="ppaction://hlinksldjump">
                <a:extLst>
                  <a:ext uri="{A12FA001-AC4F-418D-AE19-62706E023703}">
                    <ahyp:hlinkClr xmlns:ahyp="http://schemas.microsoft.com/office/drawing/2018/hyperlinkcolor" val="tx"/>
                  </a:ext>
                </a:extLst>
              </a:hlinkClick>
            </a:rPr>
            <a:t> HPP</a:t>
          </a:r>
          <a:endParaRPr lang="en-US" sz="1700" b="0" u="none" dirty="0">
            <a:solidFill>
              <a:schemeClr val="tx1"/>
            </a:solidFill>
            <a:latin typeface="Calibri" panose="020F0502020204030204" pitchFamily="34" charset="0"/>
            <a:ea typeface="+mn-ea"/>
            <a:cs typeface="Calibri" panose="020F0502020204030204" pitchFamily="34" charset="0"/>
          </a:endParaRPr>
        </a:p>
        <a:p>
          <a:pPr algn="just"/>
          <a:r>
            <a:rPr lang="en-US" sz="1700" b="0" u="none"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5" action="ppaction://hlinksldjump">
                <a:extLst>
                  <a:ext uri="{A12FA001-AC4F-418D-AE19-62706E023703}">
                    <ahyp:hlinkClr xmlns:ahyp="http://schemas.microsoft.com/office/drawing/2018/hyperlinkcolor" val="tx"/>
                  </a:ext>
                </a:extLst>
              </a:hlinkClick>
            </a:rPr>
            <a:t>Signing Loan Agreement of 450 MUSD with World Bank for 157 MW </a:t>
          </a:r>
          <a:r>
            <a:rPr lang="en-US" sz="1700" b="0" u="none" dirty="0" err="1">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5" action="ppaction://hlinksldjump">
                <a:extLst>
                  <a:ext uri="{A12FA001-AC4F-418D-AE19-62706E023703}">
                    <ahyp:hlinkClr xmlns:ahyp="http://schemas.microsoft.com/office/drawing/2018/hyperlinkcolor" val="tx"/>
                  </a:ext>
                </a:extLst>
              </a:hlinkClick>
            </a:rPr>
            <a:t>Madyan</a:t>
          </a:r>
          <a:r>
            <a:rPr lang="en-US" sz="1700" b="0" u="none"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5" action="ppaction://hlinksldjump">
                <a:extLst>
                  <a:ext uri="{A12FA001-AC4F-418D-AE19-62706E023703}">
                    <ahyp:hlinkClr xmlns:ahyp="http://schemas.microsoft.com/office/drawing/2018/hyperlinkcolor" val="tx"/>
                  </a:ext>
                </a:extLst>
              </a:hlinkClick>
            </a:rPr>
            <a:t> HPP and 88 MW </a:t>
          </a:r>
          <a:r>
            <a:rPr lang="en-US" sz="1700" b="0" u="none" dirty="0" err="1">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5" action="ppaction://hlinksldjump">
                <a:extLst>
                  <a:ext uri="{A12FA001-AC4F-418D-AE19-62706E023703}">
                    <ahyp:hlinkClr xmlns:ahyp="http://schemas.microsoft.com/office/drawing/2018/hyperlinkcolor" val="tx"/>
                  </a:ext>
                </a:extLst>
              </a:hlinkClick>
            </a:rPr>
            <a:t>Gabral</a:t>
          </a:r>
          <a:r>
            <a:rPr lang="en-US" sz="1700" b="0" u="none"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5" action="ppaction://hlinksldjump">
                <a:extLst>
                  <a:ext uri="{A12FA001-AC4F-418D-AE19-62706E023703}">
                    <ahyp:hlinkClr xmlns:ahyp="http://schemas.microsoft.com/office/drawing/2018/hyperlinkcolor" val="tx"/>
                  </a:ext>
                </a:extLst>
              </a:hlinkClick>
            </a:rPr>
            <a:t> Kalam HPP</a:t>
          </a:r>
          <a:endParaRPr lang="en-US" sz="1700" b="0" u="none" dirty="0">
            <a:solidFill>
              <a:schemeClr val="tx1"/>
            </a:solidFill>
            <a:latin typeface="Calibri" panose="020F0502020204030204" pitchFamily="34" charset="0"/>
            <a:ea typeface="+mn-ea"/>
            <a:cs typeface="Calibri" panose="020F0502020204030204" pitchFamily="34" charset="0"/>
          </a:endParaRPr>
        </a:p>
      </dgm:t>
    </dgm:pt>
    <dgm:pt modelId="{4F4D3D81-418D-49E9-99A1-5BED07DAFAC3}" type="parTrans" cxnId="{E8197462-2C9C-446E-8CB7-13A8DE5E7A8B}">
      <dgm:prSet/>
      <dgm:spPr/>
      <dgm:t>
        <a:bodyPr/>
        <a:lstStyle/>
        <a:p>
          <a:endParaRPr lang="en-US"/>
        </a:p>
      </dgm:t>
    </dgm:pt>
    <dgm:pt modelId="{7F456F8B-731C-494F-8B58-57E04E8CC28B}" type="sibTrans" cxnId="{E8197462-2C9C-446E-8CB7-13A8DE5E7A8B}">
      <dgm:prSet/>
      <dgm:spPr/>
      <dgm:t>
        <a:bodyPr/>
        <a:lstStyle/>
        <a:p>
          <a:endParaRPr lang="en-US"/>
        </a:p>
      </dgm:t>
    </dgm:pt>
    <dgm:pt modelId="{0373FCD3-61FB-4312-A00D-9F95871B7A3D}">
      <dgm:prSet custT="1"/>
      <dgm:spPr>
        <a:xfrm rot="10800000">
          <a:off x="1847306" y="4652530"/>
          <a:ext cx="5748345" cy="1214588"/>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gm:spPr>
      <dgm:t>
        <a:bodyPr/>
        <a:lstStyle/>
        <a:p>
          <a:pPr algn="just"/>
          <a:r>
            <a:rPr lang="en-US" sz="1800" dirty="0">
              <a:solidFill>
                <a:schemeClr val="tx1"/>
              </a:solidFill>
              <a:latin typeface="Calibri" panose="020F0502020204030204" pitchFamily="34" charset="0"/>
              <a:ea typeface="+mn-ea"/>
              <a:cs typeface="Calibri" panose="020F0502020204030204" pitchFamily="34" charset="0"/>
            </a:rPr>
            <a:t>PEDO initiated Access to Clean energy project as off grid solution for the community social uplift through </a:t>
          </a:r>
          <a:r>
            <a:rPr lang="en-US" sz="1800" b="1" u="sng"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rId6" action="ppaction://hlinksldjump">
                <a:extLst>
                  <a:ext uri="{A12FA001-AC4F-418D-AE19-62706E023703}">
                    <ahyp:hlinkClr xmlns:ahyp="http://schemas.microsoft.com/office/drawing/2018/hyperlinkcolor" val="tx"/>
                  </a:ext>
                </a:extLst>
              </a:hlinkClick>
            </a:rPr>
            <a:t>Mini &amp; Micro Hydel Projects</a:t>
          </a:r>
          <a:endParaRPr lang="en-US" sz="1800" dirty="0">
            <a:solidFill>
              <a:schemeClr val="tx1"/>
            </a:solidFill>
            <a:latin typeface="Calibri" panose="020F0502020204030204" pitchFamily="34" charset="0"/>
            <a:ea typeface="+mn-ea"/>
            <a:cs typeface="Calibri" panose="020F0502020204030204" pitchFamily="34" charset="0"/>
          </a:endParaRPr>
        </a:p>
      </dgm:t>
    </dgm:pt>
    <dgm:pt modelId="{5E833E24-2746-4C45-8C25-285DF7711655}" type="parTrans" cxnId="{C3F7856B-6110-4994-B014-9660DD315341}">
      <dgm:prSet/>
      <dgm:spPr/>
      <dgm:t>
        <a:bodyPr/>
        <a:lstStyle/>
        <a:p>
          <a:endParaRPr lang="en-US"/>
        </a:p>
      </dgm:t>
    </dgm:pt>
    <dgm:pt modelId="{BFBE186D-A5C5-4C79-9E79-224862102B07}" type="sibTrans" cxnId="{C3F7856B-6110-4994-B014-9660DD315341}">
      <dgm:prSet/>
      <dgm:spPr/>
      <dgm:t>
        <a:bodyPr/>
        <a:lstStyle/>
        <a:p>
          <a:endParaRPr lang="en-US"/>
        </a:p>
      </dgm:t>
    </dgm:pt>
    <dgm:pt modelId="{47276556-4E42-4E87-9511-D956C1C93B58}" type="pres">
      <dgm:prSet presAssocID="{956A230D-CB79-417E-8276-451E24E31A09}" presName="linearFlow" presStyleCnt="0">
        <dgm:presLayoutVars>
          <dgm:dir/>
          <dgm:resizeHandles val="exact"/>
        </dgm:presLayoutVars>
      </dgm:prSet>
      <dgm:spPr/>
    </dgm:pt>
    <dgm:pt modelId="{B7C08A64-ADD4-4FCC-B6DB-87ACFBD87C9C}" type="pres">
      <dgm:prSet presAssocID="{4B25CED0-FC88-4B3F-8DAE-4533F3EDD3C2}" presName="composite" presStyleCnt="0"/>
      <dgm:spPr/>
    </dgm:pt>
    <dgm:pt modelId="{51183CE6-3596-479A-B5DC-5BC98F1282FA}" type="pres">
      <dgm:prSet presAssocID="{4B25CED0-FC88-4B3F-8DAE-4533F3EDD3C2}" presName="imgShp" presStyleLbl="fgImgPlace1" presStyleIdx="0" presStyleCnt="4" custLinFactNeighborX="-66964" custLinFactNeighborY="12641"/>
      <dgm:spPr>
        <a:xfrm>
          <a:off x="456216" y="0"/>
          <a:ext cx="1214588" cy="1214588"/>
        </a:xfrm>
        <a:prstGeom prst="ellipse">
          <a:avLst/>
        </a:prstGeom>
        <a:blipFill rotWithShape="1">
          <a:blip xmlns:r="http://schemas.openxmlformats.org/officeDocument/2006/relationships" r:embed="rId7"/>
          <a:stretch>
            <a:fillRect/>
          </a:stretch>
        </a:blipFill>
        <a:ln w="40000" cap="flat" cmpd="sng" algn="ctr">
          <a:solidFill>
            <a:srgbClr val="FA8D3D">
              <a:shade val="80000"/>
              <a:hueOff val="0"/>
              <a:satOff val="0"/>
              <a:lumOff val="0"/>
              <a:alphaOff val="0"/>
            </a:srgbClr>
          </a:solidFill>
          <a:prstDash val="solid"/>
        </a:ln>
        <a:effectLst/>
      </dgm:spPr>
    </dgm:pt>
    <dgm:pt modelId="{8465A3AE-F4A8-4625-ACFD-20B68CF82A69}" type="pres">
      <dgm:prSet presAssocID="{4B25CED0-FC88-4B3F-8DAE-4533F3EDD3C2}" presName="txShp" presStyleLbl="node1" presStyleIdx="0" presStyleCnt="4" custScaleX="124485" custScaleY="125573" custLinFactNeighborX="9196" custLinFactNeighborY="21557">
        <dgm:presLayoutVars>
          <dgm:bulletEnabled val="1"/>
        </dgm:presLayoutVars>
      </dgm:prSet>
      <dgm:spPr/>
    </dgm:pt>
    <dgm:pt modelId="{4CCA20F9-497A-44CE-923F-FF8D6A7976D4}" type="pres">
      <dgm:prSet presAssocID="{3999E75C-BF99-48F2-AED4-F83CA9B23366}" presName="spacing" presStyleCnt="0"/>
      <dgm:spPr/>
    </dgm:pt>
    <dgm:pt modelId="{9B2702B1-4E7D-4045-9C3D-AD0C582B3C42}" type="pres">
      <dgm:prSet presAssocID="{860A4467-D726-4609-BB54-4176AA5ACFF0}" presName="composite" presStyleCnt="0"/>
      <dgm:spPr/>
    </dgm:pt>
    <dgm:pt modelId="{4E04CF48-34F4-4645-8EE7-D1DE384AE3E5}" type="pres">
      <dgm:prSet presAssocID="{860A4467-D726-4609-BB54-4176AA5ACFF0}" presName="imgShp" presStyleLbl="fgImgPlace1" presStyleIdx="1" presStyleCnt="4" custLinFactNeighborX="-62936" custLinFactNeighborY="4261"/>
      <dgm:spPr>
        <a:xfrm>
          <a:off x="415705" y="1533715"/>
          <a:ext cx="1214588" cy="1214588"/>
        </a:xfrm>
        <a:prstGeom prst="ellipse">
          <a:avLst/>
        </a:prstGeom>
        <a:blipFill>
          <a:blip xmlns:r="http://schemas.openxmlformats.org/officeDocument/2006/relationships" r:embed="rId8">
            <a:extLst>
              <a:ext uri="{28A0092B-C50C-407E-A947-70E740481C1C}">
                <a14:useLocalDpi xmlns:a14="http://schemas.microsoft.com/office/drawing/2010/main" val="0"/>
              </a:ext>
            </a:extLst>
          </a:blip>
          <a:srcRect/>
          <a:stretch>
            <a:fillRect t="-9000" b="-9000"/>
          </a:stretch>
        </a:blipFill>
        <a:ln w="40000" cap="flat" cmpd="sng" algn="ctr">
          <a:solidFill>
            <a:srgbClr val="FA8D3D">
              <a:shade val="80000"/>
              <a:hueOff val="0"/>
              <a:satOff val="0"/>
              <a:lumOff val="0"/>
              <a:alphaOff val="0"/>
            </a:srgbClr>
          </a:solidFill>
          <a:prstDash val="solid"/>
        </a:ln>
        <a:effectLst/>
      </dgm:spPr>
    </dgm:pt>
    <dgm:pt modelId="{C270E069-9373-4C2C-9B1D-BEA4A218331B}" type="pres">
      <dgm:prSet presAssocID="{860A4467-D726-4609-BB54-4176AA5ACFF0}" presName="txShp" presStyleLbl="node1" presStyleIdx="1" presStyleCnt="4" custScaleX="123726" custScaleY="129042" custLinFactNeighborX="9697" custLinFactNeighborY="4261">
        <dgm:presLayoutVars>
          <dgm:bulletEnabled val="1"/>
        </dgm:presLayoutVars>
      </dgm:prSet>
      <dgm:spPr/>
    </dgm:pt>
    <dgm:pt modelId="{095C3A5C-B1CC-441B-BC4E-E7A44A920055}" type="pres">
      <dgm:prSet presAssocID="{78AB8705-CA8E-4DDB-9B9B-C7B913E431E1}" presName="spacing" presStyleCnt="0"/>
      <dgm:spPr/>
    </dgm:pt>
    <dgm:pt modelId="{25D9FF99-387E-4F30-A958-8428BE9A9A4D}" type="pres">
      <dgm:prSet presAssocID="{08E7EB6A-F882-4CF1-999A-0C6A1313DE34}" presName="composite" presStyleCnt="0"/>
      <dgm:spPr/>
    </dgm:pt>
    <dgm:pt modelId="{091F1F91-7912-4753-A632-BBB3084FC68C}" type="pres">
      <dgm:prSet presAssocID="{08E7EB6A-F882-4CF1-999A-0C6A1313DE34}" presName="imgShp" presStyleLbl="fgImgPlace1" presStyleIdx="2" presStyleCnt="4" custLinFactNeighborX="-64774" custLinFactNeighborY="-8985"/>
      <dgm:spPr>
        <a:xfrm>
          <a:off x="468690" y="3084887"/>
          <a:ext cx="1214588" cy="1214588"/>
        </a:xfrm>
        <a:prstGeom prst="ellipse">
          <a:avLst/>
        </a:prstGeom>
        <a:blipFill>
          <a:blip xmlns:r="http://schemas.openxmlformats.org/officeDocument/2006/relationships" r:embed="rId9" cstate="print">
            <a:extLst>
              <a:ext uri="{28A0092B-C50C-407E-A947-70E740481C1C}">
                <a14:useLocalDpi xmlns:a14="http://schemas.microsoft.com/office/drawing/2010/main" val="0"/>
              </a:ext>
            </a:extLst>
          </a:blip>
          <a:srcRect/>
          <a:stretch>
            <a:fillRect l="-31000" r="-31000"/>
          </a:stretch>
        </a:blipFill>
        <a:ln w="40000" cap="flat" cmpd="sng" algn="ctr">
          <a:solidFill>
            <a:srgbClr val="FA8D3D">
              <a:shade val="80000"/>
              <a:hueOff val="0"/>
              <a:satOff val="0"/>
              <a:lumOff val="0"/>
              <a:alphaOff val="0"/>
            </a:srgbClr>
          </a:solidFill>
          <a:prstDash val="solid"/>
        </a:ln>
        <a:effectLst/>
      </dgm:spPr>
    </dgm:pt>
    <dgm:pt modelId="{3D420DD2-89BD-4BF7-9DE2-2B05C8361C78}" type="pres">
      <dgm:prSet presAssocID="{08E7EB6A-F882-4CF1-999A-0C6A1313DE34}" presName="txShp" presStyleLbl="node1" presStyleIdx="2" presStyleCnt="4" custScaleX="124084" custScaleY="116691" custLinFactNeighborX="9912" custLinFactNeighborY="-7115">
        <dgm:presLayoutVars>
          <dgm:bulletEnabled val="1"/>
        </dgm:presLayoutVars>
      </dgm:prSet>
      <dgm:spPr/>
    </dgm:pt>
    <dgm:pt modelId="{52F09A3D-B158-453F-9827-FDCDF487F610}" type="pres">
      <dgm:prSet presAssocID="{7F456F8B-731C-494F-8B58-57E04E8CC28B}" presName="spacing" presStyleCnt="0"/>
      <dgm:spPr/>
    </dgm:pt>
    <dgm:pt modelId="{CC9CBB0B-C1BF-410C-80AF-B1F5D9940913}" type="pres">
      <dgm:prSet presAssocID="{0373FCD3-61FB-4312-A00D-9F95871B7A3D}" presName="composite" presStyleCnt="0"/>
      <dgm:spPr/>
    </dgm:pt>
    <dgm:pt modelId="{31533774-DA58-44F7-A3AF-09BDF8213EBC}" type="pres">
      <dgm:prSet presAssocID="{0373FCD3-61FB-4312-A00D-9F95871B7A3D}" presName="imgShp" presStyleLbl="fgImgPlace1" presStyleIdx="3" presStyleCnt="4" custLinFactNeighborX="-59583" custLinFactNeighborY="-23408"/>
      <dgm:spPr>
        <a:xfrm>
          <a:off x="513083" y="4563306"/>
          <a:ext cx="1214588" cy="1214588"/>
        </a:xfrm>
        <a:prstGeom prst="ellipse">
          <a:avLst/>
        </a:prstGeom>
        <a:blipFill>
          <a:blip xmlns:r="http://schemas.openxmlformats.org/officeDocument/2006/relationships" r:embed="rId10">
            <a:extLst>
              <a:ext uri="{28A0092B-C50C-407E-A947-70E740481C1C}">
                <a14:useLocalDpi xmlns:a14="http://schemas.microsoft.com/office/drawing/2010/main" val="0"/>
              </a:ext>
            </a:extLst>
          </a:blip>
          <a:srcRect/>
          <a:stretch>
            <a:fillRect/>
          </a:stretch>
        </a:blipFill>
        <a:ln w="40000" cap="flat" cmpd="sng" algn="ctr">
          <a:solidFill>
            <a:srgbClr val="FA8D3D">
              <a:shade val="80000"/>
              <a:hueOff val="0"/>
              <a:satOff val="0"/>
              <a:lumOff val="0"/>
              <a:alphaOff val="0"/>
            </a:srgbClr>
          </a:solidFill>
          <a:prstDash val="solid"/>
        </a:ln>
        <a:effectLst/>
      </dgm:spPr>
    </dgm:pt>
    <dgm:pt modelId="{DE7DD362-095C-4BB0-9D04-700A4E520673}" type="pres">
      <dgm:prSet presAssocID="{0373FCD3-61FB-4312-A00D-9F95871B7A3D}" presName="txShp" presStyleLbl="node1" presStyleIdx="3" presStyleCnt="4" custScaleX="124258" custScaleY="130530" custLinFactNeighborX="9083" custLinFactNeighborY="-23909">
        <dgm:presLayoutVars>
          <dgm:bulletEnabled val="1"/>
        </dgm:presLayoutVars>
      </dgm:prSet>
      <dgm:spPr/>
    </dgm:pt>
  </dgm:ptLst>
  <dgm:cxnLst>
    <dgm:cxn modelId="{60A0A42A-5256-4154-8E61-47DECC47084A}" type="presOf" srcId="{08E7EB6A-F882-4CF1-999A-0C6A1313DE34}" destId="{3D420DD2-89BD-4BF7-9DE2-2B05C8361C78}" srcOrd="0" destOrd="0" presId="urn:microsoft.com/office/officeart/2005/8/layout/vList3#1"/>
    <dgm:cxn modelId="{64D8E52A-E9E4-4909-A424-5DDC5CDE94E1}" srcId="{956A230D-CB79-417E-8276-451E24E31A09}" destId="{4B25CED0-FC88-4B3F-8DAE-4533F3EDD3C2}" srcOrd="0" destOrd="0" parTransId="{961385A6-FA0D-4F7A-8C81-18A246CE9D9E}" sibTransId="{3999E75C-BF99-48F2-AED4-F83CA9B23366}"/>
    <dgm:cxn modelId="{E8197462-2C9C-446E-8CB7-13A8DE5E7A8B}" srcId="{956A230D-CB79-417E-8276-451E24E31A09}" destId="{08E7EB6A-F882-4CF1-999A-0C6A1313DE34}" srcOrd="2" destOrd="0" parTransId="{4F4D3D81-418D-49E9-99A1-5BED07DAFAC3}" sibTransId="{7F456F8B-731C-494F-8B58-57E04E8CC28B}"/>
    <dgm:cxn modelId="{E0049A44-3D3D-4F8F-99E6-4204C632A433}" type="presOf" srcId="{860A4467-D726-4609-BB54-4176AA5ACFF0}" destId="{C270E069-9373-4C2C-9B1D-BEA4A218331B}" srcOrd="0" destOrd="0" presId="urn:microsoft.com/office/officeart/2005/8/layout/vList3#1"/>
    <dgm:cxn modelId="{C3F7856B-6110-4994-B014-9660DD315341}" srcId="{956A230D-CB79-417E-8276-451E24E31A09}" destId="{0373FCD3-61FB-4312-A00D-9F95871B7A3D}" srcOrd="3" destOrd="0" parTransId="{5E833E24-2746-4C45-8C25-285DF7711655}" sibTransId="{BFBE186D-A5C5-4C79-9E79-224862102B07}"/>
    <dgm:cxn modelId="{93D55B75-449F-433F-A8DA-78170EC26338}" type="presOf" srcId="{956A230D-CB79-417E-8276-451E24E31A09}" destId="{47276556-4E42-4E87-9511-D956C1C93B58}" srcOrd="0" destOrd="0" presId="urn:microsoft.com/office/officeart/2005/8/layout/vList3#1"/>
    <dgm:cxn modelId="{C6EA247F-7DE7-428E-8810-8B706ACF2688}" type="presOf" srcId="{4B25CED0-FC88-4B3F-8DAE-4533F3EDD3C2}" destId="{8465A3AE-F4A8-4625-ACFD-20B68CF82A69}" srcOrd="0" destOrd="0" presId="urn:microsoft.com/office/officeart/2005/8/layout/vList3#1"/>
    <dgm:cxn modelId="{D0DE2B96-698F-45B1-8966-F2BFE647A064}" srcId="{956A230D-CB79-417E-8276-451E24E31A09}" destId="{860A4467-D726-4609-BB54-4176AA5ACFF0}" srcOrd="1" destOrd="0" parTransId="{F6E1B3F9-ADA3-4000-85AB-C88E62553776}" sibTransId="{78AB8705-CA8E-4DDB-9B9B-C7B913E431E1}"/>
    <dgm:cxn modelId="{63CCCBC6-BE73-4F09-82C3-1A83D4DEB03C}" type="presOf" srcId="{0373FCD3-61FB-4312-A00D-9F95871B7A3D}" destId="{DE7DD362-095C-4BB0-9D04-700A4E520673}" srcOrd="0" destOrd="0" presId="urn:microsoft.com/office/officeart/2005/8/layout/vList3#1"/>
    <dgm:cxn modelId="{2AAB4978-276B-4198-9D01-94CB40F61D6D}" type="presParOf" srcId="{47276556-4E42-4E87-9511-D956C1C93B58}" destId="{B7C08A64-ADD4-4FCC-B6DB-87ACFBD87C9C}" srcOrd="0" destOrd="0" presId="urn:microsoft.com/office/officeart/2005/8/layout/vList3#1"/>
    <dgm:cxn modelId="{0029CB83-F9D4-4811-B5B7-74ECA7E289AF}" type="presParOf" srcId="{B7C08A64-ADD4-4FCC-B6DB-87ACFBD87C9C}" destId="{51183CE6-3596-479A-B5DC-5BC98F1282FA}" srcOrd="0" destOrd="0" presId="urn:microsoft.com/office/officeart/2005/8/layout/vList3#1"/>
    <dgm:cxn modelId="{47BEB41A-BFE9-49B7-936C-23D8928A5230}" type="presParOf" srcId="{B7C08A64-ADD4-4FCC-B6DB-87ACFBD87C9C}" destId="{8465A3AE-F4A8-4625-ACFD-20B68CF82A69}" srcOrd="1" destOrd="0" presId="urn:microsoft.com/office/officeart/2005/8/layout/vList3#1"/>
    <dgm:cxn modelId="{EC43132A-E9E0-444E-BB7A-8F4B5B0F4373}" type="presParOf" srcId="{47276556-4E42-4E87-9511-D956C1C93B58}" destId="{4CCA20F9-497A-44CE-923F-FF8D6A7976D4}" srcOrd="1" destOrd="0" presId="urn:microsoft.com/office/officeart/2005/8/layout/vList3#1"/>
    <dgm:cxn modelId="{A3392923-AB8F-4F1E-8103-2F3C2AB251E0}" type="presParOf" srcId="{47276556-4E42-4E87-9511-D956C1C93B58}" destId="{9B2702B1-4E7D-4045-9C3D-AD0C582B3C42}" srcOrd="2" destOrd="0" presId="urn:microsoft.com/office/officeart/2005/8/layout/vList3#1"/>
    <dgm:cxn modelId="{2FC6A8A3-5FC4-46AD-9C63-D6F52E5753D5}" type="presParOf" srcId="{9B2702B1-4E7D-4045-9C3D-AD0C582B3C42}" destId="{4E04CF48-34F4-4645-8EE7-D1DE384AE3E5}" srcOrd="0" destOrd="0" presId="urn:microsoft.com/office/officeart/2005/8/layout/vList3#1"/>
    <dgm:cxn modelId="{5C249CEC-834D-4B3B-B9FC-2A8F46EA2BCF}" type="presParOf" srcId="{9B2702B1-4E7D-4045-9C3D-AD0C582B3C42}" destId="{C270E069-9373-4C2C-9B1D-BEA4A218331B}" srcOrd="1" destOrd="0" presId="urn:microsoft.com/office/officeart/2005/8/layout/vList3#1"/>
    <dgm:cxn modelId="{54B687DC-E3BD-4F81-A26F-0A216C619052}" type="presParOf" srcId="{47276556-4E42-4E87-9511-D956C1C93B58}" destId="{095C3A5C-B1CC-441B-BC4E-E7A44A920055}" srcOrd="3" destOrd="0" presId="urn:microsoft.com/office/officeart/2005/8/layout/vList3#1"/>
    <dgm:cxn modelId="{BA94F928-EB62-42CF-BC25-B7E05928206E}" type="presParOf" srcId="{47276556-4E42-4E87-9511-D956C1C93B58}" destId="{25D9FF99-387E-4F30-A958-8428BE9A9A4D}" srcOrd="4" destOrd="0" presId="urn:microsoft.com/office/officeart/2005/8/layout/vList3#1"/>
    <dgm:cxn modelId="{412AFC44-35EB-4C33-AE05-58859424540A}" type="presParOf" srcId="{25D9FF99-387E-4F30-A958-8428BE9A9A4D}" destId="{091F1F91-7912-4753-A632-BBB3084FC68C}" srcOrd="0" destOrd="0" presId="urn:microsoft.com/office/officeart/2005/8/layout/vList3#1"/>
    <dgm:cxn modelId="{33EC271D-6E6D-4436-9F6D-A03F6210E9E0}" type="presParOf" srcId="{25D9FF99-387E-4F30-A958-8428BE9A9A4D}" destId="{3D420DD2-89BD-4BF7-9DE2-2B05C8361C78}" srcOrd="1" destOrd="0" presId="urn:microsoft.com/office/officeart/2005/8/layout/vList3#1"/>
    <dgm:cxn modelId="{95365246-5223-47BE-B787-325E44964BDD}" type="presParOf" srcId="{47276556-4E42-4E87-9511-D956C1C93B58}" destId="{52F09A3D-B158-453F-9827-FDCDF487F610}" srcOrd="5" destOrd="0" presId="urn:microsoft.com/office/officeart/2005/8/layout/vList3#1"/>
    <dgm:cxn modelId="{85EB55A6-4481-47E8-A62E-7520FFD7C2A2}" type="presParOf" srcId="{47276556-4E42-4E87-9511-D956C1C93B58}" destId="{CC9CBB0B-C1BF-410C-80AF-B1F5D9940913}" srcOrd="6" destOrd="0" presId="urn:microsoft.com/office/officeart/2005/8/layout/vList3#1"/>
    <dgm:cxn modelId="{50699329-2B74-4BCB-8B41-E3FEAF7A6EA3}" type="presParOf" srcId="{CC9CBB0B-C1BF-410C-80AF-B1F5D9940913}" destId="{31533774-DA58-44F7-A3AF-09BDF8213EBC}" srcOrd="0" destOrd="0" presId="urn:microsoft.com/office/officeart/2005/8/layout/vList3#1"/>
    <dgm:cxn modelId="{B614D20A-C078-4CE3-9E21-49917E7B9F20}" type="presParOf" srcId="{CC9CBB0B-C1BF-410C-80AF-B1F5D9940913}" destId="{DE7DD362-095C-4BB0-9D04-700A4E520673}" srcOrd="1" destOrd="0" presId="urn:microsoft.com/office/officeart/2005/8/layout/vLis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6A230D-CB79-417E-8276-451E24E31A09}" type="doc">
      <dgm:prSet loTypeId="urn:microsoft.com/office/officeart/2005/8/layout/vList3#1" loCatId="list" qsTypeId="urn:microsoft.com/office/officeart/2005/8/quickstyle/simple2" qsCatId="simple" csTypeId="urn:microsoft.com/office/officeart/2005/8/colors/accent6_1" csCatId="accent6" phldr="1"/>
      <dgm:spPr/>
    </dgm:pt>
    <dgm:pt modelId="{4B25CED0-FC88-4B3F-8DAE-4533F3EDD3C2}">
      <dgm:prSet phldrT="[Text]" custT="1">
        <dgm:style>
          <a:lnRef idx="2">
            <a:schemeClr val="accent2"/>
          </a:lnRef>
          <a:fillRef idx="1">
            <a:schemeClr val="lt1"/>
          </a:fillRef>
          <a:effectRef idx="0">
            <a:schemeClr val="accent2"/>
          </a:effectRef>
          <a:fontRef idx="minor">
            <a:schemeClr val="dk1"/>
          </a:fontRef>
        </dgm:style>
      </dgm:prSet>
      <dgm:spPr>
        <a:xfrm rot="10800000">
          <a:off x="1444153" y="67972"/>
          <a:ext cx="7199974" cy="1038509"/>
        </a:xfrm>
        <a:prstGeom prst="homePlate">
          <a:avLst/>
        </a:prstGeom>
        <a:solidFill>
          <a:schemeClr val="bg1">
            <a:lumMod val="95000"/>
          </a:schemeClr>
        </a:solidFill>
        <a:ln w="25400" cap="flat" cmpd="sng" algn="ctr">
          <a:solidFill>
            <a:schemeClr val="accent3"/>
          </a:solidFill>
          <a:prstDash val="solid"/>
        </a:ln>
        <a:effectLst/>
      </dgm:spPr>
      <dgm:t>
        <a:bodyPr/>
        <a:lstStyle/>
        <a:p>
          <a:pPr algn="just">
            <a:buNone/>
          </a:pPr>
          <a:r>
            <a:rPr lang="en-US" sz="2000" b="0" dirty="0">
              <a:solidFill>
                <a:schemeClr val="tx1"/>
              </a:solidFill>
              <a:latin typeface="Calibri"/>
              <a:ea typeface="+mn-ea"/>
              <a:cs typeface="+mn-cs"/>
            </a:rPr>
            <a:t>Processed 2 Feasibility Completed sites of </a:t>
          </a:r>
          <a:r>
            <a:rPr lang="en-US" sz="2000" b="1" dirty="0">
              <a:solidFill>
                <a:schemeClr val="tx1"/>
              </a:solidFill>
              <a:latin typeface="Calibri"/>
              <a:ea typeface="+mn-ea"/>
              <a:cs typeface="+mn-cs"/>
              <a:hlinkClick xmlns:r="http://schemas.openxmlformats.org/officeDocument/2006/relationships" r:id="rId1" action="ppaction://hlinksldjump">
                <a:extLst>
                  <a:ext uri="{A12FA001-AC4F-418D-AE19-62706E023703}">
                    <ahyp:hlinkClr xmlns:ahyp="http://schemas.microsoft.com/office/drawing/2018/hyperlinkcolor" val="tx"/>
                  </a:ext>
                </a:extLst>
              </a:hlinkClick>
            </a:rPr>
            <a:t>201 MW</a:t>
          </a:r>
          <a:r>
            <a:rPr lang="en-US" sz="2000" b="1" u="sng" dirty="0">
              <a:solidFill>
                <a:schemeClr val="tx1"/>
              </a:solidFill>
              <a:latin typeface="Calibri"/>
              <a:ea typeface="+mn-ea"/>
              <a:cs typeface="+mn-cs"/>
              <a:hlinkClick xmlns:r="http://schemas.openxmlformats.org/officeDocument/2006/relationships" r:id="" action="ppaction://noaction">
                <a:extLst>
                  <a:ext uri="{A12FA001-AC4F-418D-AE19-62706E023703}">
                    <ahyp:hlinkClr xmlns:ahyp="http://schemas.microsoft.com/office/drawing/2018/hyperlinkcolor" val="tx"/>
                  </a:ext>
                </a:extLst>
              </a:hlinkClick>
            </a:rPr>
            <a:t> </a:t>
          </a:r>
          <a:r>
            <a:rPr lang="en-US" sz="2000" b="0" dirty="0">
              <a:solidFill>
                <a:schemeClr val="tx1"/>
              </a:solidFill>
              <a:latin typeface="Calibri"/>
              <a:ea typeface="+mn-ea"/>
              <a:cs typeface="+mn-cs"/>
            </a:rPr>
            <a:t>to IPPs through Tariff based ICB, wherein Tariff has been approved by NEPRA</a:t>
          </a:r>
        </a:p>
      </dgm:t>
    </dgm:pt>
    <dgm:pt modelId="{961385A6-FA0D-4F7A-8C81-18A246CE9D9E}" type="parTrans" cxnId="{64D8E52A-E9E4-4909-A424-5DDC5CDE94E1}">
      <dgm:prSet/>
      <dgm:spPr/>
      <dgm:t>
        <a:bodyPr/>
        <a:lstStyle/>
        <a:p>
          <a:endParaRPr lang="en-US"/>
        </a:p>
      </dgm:t>
    </dgm:pt>
    <dgm:pt modelId="{3999E75C-BF99-48F2-AED4-F83CA9B23366}" type="sibTrans" cxnId="{64D8E52A-E9E4-4909-A424-5DDC5CDE94E1}">
      <dgm:prSet/>
      <dgm:spPr/>
      <dgm:t>
        <a:bodyPr/>
        <a:lstStyle/>
        <a:p>
          <a:endParaRPr lang="en-US"/>
        </a:p>
      </dgm:t>
    </dgm:pt>
    <dgm:pt modelId="{860A4467-D726-4609-BB54-4176AA5ACFF0}">
      <dgm:prSet phldrT="[Text]" custT="1">
        <dgm:style>
          <a:lnRef idx="2">
            <a:schemeClr val="accent2"/>
          </a:lnRef>
          <a:fillRef idx="1">
            <a:schemeClr val="lt1"/>
          </a:fillRef>
          <a:effectRef idx="0">
            <a:schemeClr val="accent2"/>
          </a:effectRef>
          <a:fontRef idx="minor">
            <a:schemeClr val="dk1"/>
          </a:fontRef>
        </dgm:style>
      </dgm:prSet>
      <dgm:spPr>
        <a:xfrm rot="10800000">
          <a:off x="1444153" y="1539546"/>
          <a:ext cx="7199974" cy="1038509"/>
        </a:xfrm>
        <a:prstGeom prst="homePlate">
          <a:avLst/>
        </a:prstGeom>
        <a:solidFill>
          <a:schemeClr val="bg1">
            <a:lumMod val="95000"/>
          </a:schemeClr>
        </a:solidFill>
        <a:ln w="25400" cap="flat" cmpd="sng" algn="ctr">
          <a:solidFill>
            <a:schemeClr val="accent3"/>
          </a:solidFill>
          <a:prstDash val="solid"/>
        </a:ln>
        <a:effectLst/>
      </dgm:spPr>
      <dgm:t>
        <a:bodyPr/>
        <a:lstStyle/>
        <a:p>
          <a:pPr algn="just">
            <a:buNone/>
          </a:pPr>
          <a:r>
            <a:rPr lang="en-US" sz="2000" b="0" dirty="0">
              <a:solidFill>
                <a:schemeClr val="tx1"/>
              </a:solidFill>
              <a:latin typeface="Calibri"/>
              <a:ea typeface="+mn-ea"/>
              <a:cs typeface="+mn-cs"/>
              <a:hlinkClick xmlns:r="http://schemas.openxmlformats.org/officeDocument/2006/relationships" r:id="rId2" action="ppaction://hlinksldjump">
                <a:extLst>
                  <a:ext uri="{A12FA001-AC4F-418D-AE19-62706E023703}">
                    <ahyp:hlinkClr xmlns:ahyp="http://schemas.microsoft.com/office/drawing/2018/hyperlinkcolor" val="tx"/>
                  </a:ext>
                </a:extLst>
              </a:hlinkClick>
            </a:rPr>
            <a:t>First time ever PPP hydro power projects in Pakistan - 284 MW (188 MW </a:t>
          </a:r>
          <a:r>
            <a:rPr lang="en-US" sz="2000" b="0" dirty="0" err="1">
              <a:solidFill>
                <a:schemeClr val="tx1"/>
              </a:solidFill>
              <a:latin typeface="Calibri"/>
              <a:ea typeface="+mn-ea"/>
              <a:cs typeface="+mn-cs"/>
              <a:hlinkClick xmlns:r="http://schemas.openxmlformats.org/officeDocument/2006/relationships" r:id="rId2" action="ppaction://hlinksldjump">
                <a:extLst>
                  <a:ext uri="{A12FA001-AC4F-418D-AE19-62706E023703}">
                    <ahyp:hlinkClr xmlns:ahyp="http://schemas.microsoft.com/office/drawing/2018/hyperlinkcolor" val="tx"/>
                  </a:ext>
                </a:extLst>
              </a:hlinkClick>
            </a:rPr>
            <a:t>Naran</a:t>
          </a:r>
          <a:r>
            <a:rPr lang="en-US" sz="2000" b="0" dirty="0">
              <a:solidFill>
                <a:schemeClr val="tx1"/>
              </a:solidFill>
              <a:latin typeface="Calibri"/>
              <a:ea typeface="+mn-ea"/>
              <a:cs typeface="+mn-cs"/>
              <a:hlinkClick xmlns:r="http://schemas.openxmlformats.org/officeDocument/2006/relationships" r:id="rId2" action="ppaction://hlinksldjump">
                <a:extLst>
                  <a:ext uri="{A12FA001-AC4F-418D-AE19-62706E023703}">
                    <ahyp:hlinkClr xmlns:ahyp="http://schemas.microsoft.com/office/drawing/2018/hyperlinkcolor" val="tx"/>
                  </a:ext>
                </a:extLst>
              </a:hlinkClick>
            </a:rPr>
            <a:t> HPP and 96 MW </a:t>
          </a:r>
          <a:r>
            <a:rPr lang="en-US" sz="2000" b="0" dirty="0" err="1">
              <a:solidFill>
                <a:schemeClr val="tx1"/>
              </a:solidFill>
              <a:latin typeface="Calibri"/>
              <a:ea typeface="+mn-ea"/>
              <a:cs typeface="+mn-cs"/>
              <a:hlinkClick xmlns:r="http://schemas.openxmlformats.org/officeDocument/2006/relationships" r:id="rId2" action="ppaction://hlinksldjump">
                <a:extLst>
                  <a:ext uri="{A12FA001-AC4F-418D-AE19-62706E023703}">
                    <ahyp:hlinkClr xmlns:ahyp="http://schemas.microsoft.com/office/drawing/2018/hyperlinkcolor" val="tx"/>
                  </a:ext>
                </a:extLst>
              </a:hlinkClick>
            </a:rPr>
            <a:t>Batakundi</a:t>
          </a:r>
          <a:r>
            <a:rPr lang="en-US" sz="2000" b="0" dirty="0">
              <a:solidFill>
                <a:schemeClr val="tx1"/>
              </a:solidFill>
              <a:latin typeface="Calibri"/>
              <a:ea typeface="+mn-ea"/>
              <a:cs typeface="+mn-cs"/>
              <a:hlinkClick xmlns:r="http://schemas.openxmlformats.org/officeDocument/2006/relationships" r:id="rId2" action="ppaction://hlinksldjump">
                <a:extLst>
                  <a:ext uri="{A12FA001-AC4F-418D-AE19-62706E023703}">
                    <ahyp:hlinkClr xmlns:ahyp="http://schemas.microsoft.com/office/drawing/2018/hyperlinkcolor" val="tx"/>
                  </a:ext>
                </a:extLst>
              </a:hlinkClick>
            </a:rPr>
            <a:t> HPP) through IFC</a:t>
          </a:r>
          <a:r>
            <a:rPr lang="en-US" sz="2000" b="0" dirty="0">
              <a:solidFill>
                <a:schemeClr val="tx1"/>
              </a:solidFill>
              <a:latin typeface="Calibri"/>
              <a:ea typeface="+mn-ea"/>
              <a:cs typeface="+mn-cs"/>
            </a:rPr>
            <a:t> </a:t>
          </a:r>
        </a:p>
        <a:p>
          <a:pPr algn="just">
            <a:buNone/>
          </a:pPr>
          <a:r>
            <a:rPr lang="en-US" sz="2000" b="0" dirty="0">
              <a:solidFill>
                <a:schemeClr val="tx1"/>
              </a:solidFill>
              <a:latin typeface="Calibri"/>
              <a:ea typeface="+mn-ea"/>
              <a:cs typeface="+mn-cs"/>
              <a:hlinkClick xmlns:r="http://schemas.openxmlformats.org/officeDocument/2006/relationships" r:id="rId2" action="ppaction://hlinksldjump">
                <a:extLst>
                  <a:ext uri="{A12FA001-AC4F-418D-AE19-62706E023703}">
                    <ahyp:hlinkClr xmlns:ahyp="http://schemas.microsoft.com/office/drawing/2018/hyperlinkcolor" val="tx"/>
                  </a:ext>
                </a:extLst>
              </a:hlinkClick>
            </a:rPr>
            <a:t>Award of LOI for </a:t>
          </a:r>
          <a:r>
            <a:rPr lang="en-US" sz="2000" b="1" dirty="0">
              <a:solidFill>
                <a:schemeClr val="tx1"/>
              </a:solidFill>
              <a:latin typeface="Calibri"/>
              <a:ea typeface="+mn-ea"/>
              <a:cs typeface="+mn-cs"/>
              <a:hlinkClick xmlns:r="http://schemas.openxmlformats.org/officeDocument/2006/relationships" r:id="rId2" action="ppaction://hlinksldjump">
                <a:extLst>
                  <a:ext uri="{A12FA001-AC4F-418D-AE19-62706E023703}">
                    <ahyp:hlinkClr xmlns:ahyp="http://schemas.microsoft.com/office/drawing/2018/hyperlinkcolor" val="tx"/>
                  </a:ext>
                </a:extLst>
              </a:hlinkClick>
            </a:rPr>
            <a:t>496 MW Lower Spat Gah </a:t>
          </a:r>
          <a:r>
            <a:rPr lang="en-US" sz="2000" b="0" dirty="0">
              <a:solidFill>
                <a:schemeClr val="tx1"/>
              </a:solidFill>
              <a:latin typeface="Calibri"/>
              <a:ea typeface="+mn-ea"/>
              <a:cs typeface="+mn-cs"/>
              <a:hlinkClick xmlns:r="http://schemas.openxmlformats.org/officeDocument/2006/relationships" r:id="rId2" action="ppaction://hlinksldjump">
                <a:extLst>
                  <a:ext uri="{A12FA001-AC4F-418D-AE19-62706E023703}">
                    <ahyp:hlinkClr xmlns:ahyp="http://schemas.microsoft.com/office/drawing/2018/hyperlinkcolor" val="tx"/>
                  </a:ext>
                </a:extLst>
              </a:hlinkClick>
            </a:rPr>
            <a:t>to M/s KHNP.</a:t>
          </a:r>
          <a:endParaRPr lang="en-US" sz="2000" b="0" dirty="0">
            <a:solidFill>
              <a:schemeClr val="tx1"/>
            </a:solidFill>
            <a:latin typeface="Calibri"/>
            <a:ea typeface="+mn-ea"/>
            <a:cs typeface="+mn-cs"/>
          </a:endParaRPr>
        </a:p>
      </dgm:t>
    </dgm:pt>
    <dgm:pt modelId="{F6E1B3F9-ADA3-4000-85AB-C88E62553776}" type="parTrans" cxnId="{D0DE2B96-698F-45B1-8966-F2BFE647A064}">
      <dgm:prSet/>
      <dgm:spPr/>
      <dgm:t>
        <a:bodyPr/>
        <a:lstStyle/>
        <a:p>
          <a:endParaRPr lang="en-US"/>
        </a:p>
      </dgm:t>
    </dgm:pt>
    <dgm:pt modelId="{78AB8705-CA8E-4DDB-9B9B-C7B913E431E1}" type="sibTrans" cxnId="{D0DE2B96-698F-45B1-8966-F2BFE647A064}">
      <dgm:prSet/>
      <dgm:spPr/>
      <dgm:t>
        <a:bodyPr/>
        <a:lstStyle/>
        <a:p>
          <a:endParaRPr lang="en-US"/>
        </a:p>
      </dgm:t>
    </dgm:pt>
    <dgm:pt modelId="{08E7EB6A-F882-4CF1-999A-0C6A1313DE34}">
      <dgm:prSet phldrT="[Text]" custT="1">
        <dgm:style>
          <a:lnRef idx="2">
            <a:schemeClr val="accent2"/>
          </a:lnRef>
          <a:fillRef idx="1">
            <a:schemeClr val="lt1"/>
          </a:fillRef>
          <a:effectRef idx="0">
            <a:schemeClr val="accent2"/>
          </a:effectRef>
          <a:fontRef idx="minor">
            <a:schemeClr val="dk1"/>
          </a:fontRef>
        </dgm:style>
      </dgm:prSet>
      <dgm:spPr>
        <a:xfrm rot="10800000">
          <a:off x="1444126" y="3101098"/>
          <a:ext cx="7199974" cy="1038509"/>
        </a:xfrm>
        <a:prstGeom prst="homePlate">
          <a:avLst/>
        </a:prstGeom>
        <a:solidFill>
          <a:schemeClr val="bg1">
            <a:lumMod val="95000"/>
          </a:schemeClr>
        </a:solidFill>
        <a:ln w="25400" cap="flat" cmpd="sng" algn="ctr">
          <a:solidFill>
            <a:schemeClr val="accent3"/>
          </a:solidFill>
          <a:prstDash val="solid"/>
        </a:ln>
        <a:effectLst/>
      </dgm:spPr>
      <dgm:t>
        <a:bodyPr/>
        <a:lstStyle/>
        <a:p>
          <a:pPr algn="just">
            <a:buNone/>
          </a:pPr>
          <a:r>
            <a:rPr lang="en-US" sz="2000" b="0" dirty="0">
              <a:solidFill>
                <a:schemeClr val="tx1"/>
              </a:solidFill>
              <a:latin typeface="Calibri"/>
              <a:ea typeface="+mn-ea"/>
              <a:cs typeface="+mn-cs"/>
            </a:rPr>
            <a:t>Award of 39 projects of </a:t>
          </a:r>
          <a:r>
            <a:rPr lang="en-US" sz="2000" b="1" dirty="0">
              <a:solidFill>
                <a:schemeClr val="tx1"/>
              </a:solidFill>
              <a:latin typeface="Calibri"/>
              <a:ea typeface="+mn-ea"/>
              <a:cs typeface="+mn-cs"/>
              <a:hlinkClick xmlns:r="http://schemas.openxmlformats.org/officeDocument/2006/relationships" r:id="rId3" action="ppaction://hlinksldjump">
                <a:extLst>
                  <a:ext uri="{A12FA001-AC4F-418D-AE19-62706E023703}">
                    <ahyp:hlinkClr xmlns:ahyp="http://schemas.microsoft.com/office/drawing/2018/hyperlinkcolor" val="tx"/>
                  </a:ext>
                </a:extLst>
              </a:hlinkClick>
            </a:rPr>
            <a:t>860 MW </a:t>
          </a:r>
          <a:r>
            <a:rPr lang="en-US" sz="2000" b="0" dirty="0">
              <a:solidFill>
                <a:schemeClr val="tx1"/>
              </a:solidFill>
              <a:latin typeface="Calibri"/>
              <a:ea typeface="+mn-ea"/>
              <a:cs typeface="+mn-cs"/>
            </a:rPr>
            <a:t>Hydropower Projects to IPPs for which Feasibility Studies are in progress</a:t>
          </a:r>
        </a:p>
      </dgm:t>
    </dgm:pt>
    <dgm:pt modelId="{4F4D3D81-418D-49E9-99A1-5BED07DAFAC3}" type="parTrans" cxnId="{E8197462-2C9C-446E-8CB7-13A8DE5E7A8B}">
      <dgm:prSet/>
      <dgm:spPr/>
      <dgm:t>
        <a:bodyPr/>
        <a:lstStyle/>
        <a:p>
          <a:endParaRPr lang="en-US"/>
        </a:p>
      </dgm:t>
    </dgm:pt>
    <dgm:pt modelId="{7F456F8B-731C-494F-8B58-57E04E8CC28B}" type="sibTrans" cxnId="{E8197462-2C9C-446E-8CB7-13A8DE5E7A8B}">
      <dgm:prSet/>
      <dgm:spPr/>
      <dgm:t>
        <a:bodyPr/>
        <a:lstStyle/>
        <a:p>
          <a:endParaRPr lang="en-US"/>
        </a:p>
      </dgm:t>
    </dgm:pt>
    <dgm:pt modelId="{0373FCD3-61FB-4312-A00D-9F95871B7A3D}">
      <dgm:prSet custT="1">
        <dgm:style>
          <a:lnRef idx="2">
            <a:schemeClr val="accent2"/>
          </a:lnRef>
          <a:fillRef idx="1">
            <a:schemeClr val="lt1"/>
          </a:fillRef>
          <a:effectRef idx="0">
            <a:schemeClr val="accent2"/>
          </a:effectRef>
          <a:fontRef idx="minor">
            <a:schemeClr val="dk1"/>
          </a:fontRef>
        </dgm:style>
      </dgm:prSet>
      <dgm:spPr>
        <a:xfrm rot="10800000">
          <a:off x="1444126" y="4538546"/>
          <a:ext cx="7199974" cy="1038509"/>
        </a:xfrm>
        <a:prstGeom prst="homePlate">
          <a:avLst/>
        </a:prstGeom>
        <a:solidFill>
          <a:schemeClr val="bg1">
            <a:lumMod val="95000"/>
          </a:schemeClr>
        </a:solidFill>
        <a:ln w="25400" cap="flat" cmpd="sng" algn="ctr">
          <a:solidFill>
            <a:schemeClr val="accent3"/>
          </a:solidFill>
          <a:prstDash val="solid"/>
        </a:ln>
        <a:effectLst/>
      </dgm:spPr>
      <dgm:t>
        <a:bodyPr/>
        <a:lstStyle/>
        <a:p>
          <a:pPr algn="just">
            <a:buNone/>
          </a:pPr>
          <a:r>
            <a:rPr lang="en-US" sz="2000" b="0" u="none" dirty="0">
              <a:solidFill>
                <a:schemeClr val="tx1"/>
              </a:solidFill>
              <a:latin typeface="Calibri"/>
              <a:ea typeface="+mn-ea"/>
              <a:cs typeface="+mn-cs"/>
            </a:rPr>
            <a:t>Approval of 5 Feasibility Studies of Total </a:t>
          </a:r>
          <a:r>
            <a:rPr lang="en-US" sz="2000" b="1" u="none" dirty="0">
              <a:solidFill>
                <a:schemeClr val="tx1"/>
              </a:solidFill>
              <a:latin typeface="Calibri"/>
              <a:ea typeface="+mn-ea"/>
              <a:cs typeface="+mn-cs"/>
              <a:hlinkClick xmlns:r="http://schemas.openxmlformats.org/officeDocument/2006/relationships" r:id="rId4" action="ppaction://hlinksldjump">
                <a:extLst>
                  <a:ext uri="{A12FA001-AC4F-418D-AE19-62706E023703}">
                    <ahyp:hlinkClr xmlns:ahyp="http://schemas.microsoft.com/office/drawing/2018/hyperlinkcolor" val="tx"/>
                  </a:ext>
                </a:extLst>
              </a:hlinkClick>
            </a:rPr>
            <a:t>249.5 MW </a:t>
          </a:r>
          <a:r>
            <a:rPr lang="en-US" sz="2000" b="0" u="none" dirty="0">
              <a:solidFill>
                <a:schemeClr val="tx1"/>
              </a:solidFill>
              <a:latin typeface="Calibri"/>
              <a:ea typeface="+mn-ea"/>
              <a:cs typeface="+mn-cs"/>
            </a:rPr>
            <a:t>Solar Projects in the Private Sector </a:t>
          </a:r>
        </a:p>
      </dgm:t>
    </dgm:pt>
    <dgm:pt modelId="{5E833E24-2746-4C45-8C25-285DF7711655}" type="parTrans" cxnId="{C3F7856B-6110-4994-B014-9660DD315341}">
      <dgm:prSet/>
      <dgm:spPr/>
      <dgm:t>
        <a:bodyPr/>
        <a:lstStyle/>
        <a:p>
          <a:endParaRPr lang="en-US"/>
        </a:p>
      </dgm:t>
    </dgm:pt>
    <dgm:pt modelId="{BFBE186D-A5C5-4C79-9E79-224862102B07}" type="sibTrans" cxnId="{C3F7856B-6110-4994-B014-9660DD315341}">
      <dgm:prSet/>
      <dgm:spPr/>
      <dgm:t>
        <a:bodyPr/>
        <a:lstStyle/>
        <a:p>
          <a:endParaRPr lang="en-US"/>
        </a:p>
      </dgm:t>
    </dgm:pt>
    <dgm:pt modelId="{47276556-4E42-4E87-9511-D956C1C93B58}" type="pres">
      <dgm:prSet presAssocID="{956A230D-CB79-417E-8276-451E24E31A09}" presName="linearFlow" presStyleCnt="0">
        <dgm:presLayoutVars>
          <dgm:dir/>
          <dgm:resizeHandles val="exact"/>
        </dgm:presLayoutVars>
      </dgm:prSet>
      <dgm:spPr/>
    </dgm:pt>
    <dgm:pt modelId="{B7C08A64-ADD4-4FCC-B6DB-87ACFBD87C9C}" type="pres">
      <dgm:prSet presAssocID="{4B25CED0-FC88-4B3F-8DAE-4533F3EDD3C2}" presName="composite" presStyleCnt="0"/>
      <dgm:spPr/>
    </dgm:pt>
    <dgm:pt modelId="{51183CE6-3596-479A-B5DC-5BC98F1282FA}" type="pres">
      <dgm:prSet presAssocID="{4B25CED0-FC88-4B3F-8DAE-4533F3EDD3C2}" presName="imgShp" presStyleLbl="fgImgPlace1" presStyleIdx="0" presStyleCnt="4" custLinFactNeighborX="-55620" custLinFactNeighborY="-295"/>
      <dgm:spPr>
        <a:xfrm>
          <a:off x="214325" y="0"/>
          <a:ext cx="1167928" cy="1167928"/>
        </a:xfrm>
        <a:prstGeom prst="ellipse">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l="-31000" r="-31000"/>
          </a:stretch>
        </a:blipFill>
        <a:ln w="38100" cap="flat" cmpd="sng" algn="ctr">
          <a:solidFill>
            <a:srgbClr val="F79646">
              <a:shade val="80000"/>
              <a:hueOff val="0"/>
              <a:satOff val="0"/>
              <a:lumOff val="0"/>
              <a:alphaOff val="0"/>
            </a:srgbClr>
          </a:solidFill>
          <a:prstDash val="solid"/>
        </a:ln>
        <a:effectLst>
          <a:outerShdw blurRad="40000" dist="20000" dir="5400000" rotWithShape="0">
            <a:srgbClr val="000000">
              <a:alpha val="38000"/>
            </a:srgbClr>
          </a:outerShdw>
        </a:effectLst>
      </dgm:spPr>
    </dgm:pt>
    <dgm:pt modelId="{8465A3AE-F4A8-4625-ACFD-20B68CF82A69}" type="pres">
      <dgm:prSet presAssocID="{4B25CED0-FC88-4B3F-8DAE-4533F3EDD3C2}" presName="txShp" presStyleLbl="node1" presStyleIdx="0" presStyleCnt="4" custScaleX="125253" custScaleY="88919" custLinFactNeighborX="13019">
        <dgm:presLayoutVars>
          <dgm:bulletEnabled val="1"/>
        </dgm:presLayoutVars>
      </dgm:prSet>
      <dgm:spPr/>
    </dgm:pt>
    <dgm:pt modelId="{4CCA20F9-497A-44CE-923F-FF8D6A7976D4}" type="pres">
      <dgm:prSet presAssocID="{3999E75C-BF99-48F2-AED4-F83CA9B23366}" presName="spacing" presStyleCnt="0"/>
      <dgm:spPr/>
    </dgm:pt>
    <dgm:pt modelId="{9B2702B1-4E7D-4045-9C3D-AD0C582B3C42}" type="pres">
      <dgm:prSet presAssocID="{860A4467-D726-4609-BB54-4176AA5ACFF0}" presName="composite" presStyleCnt="0"/>
      <dgm:spPr/>
    </dgm:pt>
    <dgm:pt modelId="{4E04CF48-34F4-4645-8EE7-D1DE384AE3E5}" type="pres">
      <dgm:prSet presAssocID="{860A4467-D726-4609-BB54-4176AA5ACFF0}" presName="imgShp" presStyleLbl="fgImgPlace1" presStyleIdx="1" presStyleCnt="4" custLinFactNeighborX="-53423" custLinFactNeighborY="-14826"/>
      <dgm:spPr>
        <a:xfrm>
          <a:off x="239985" y="1474837"/>
          <a:ext cx="1167928" cy="1167928"/>
        </a:xfrm>
        <a:prstGeom prst="ellipse">
          <a:avLst/>
        </a:prstGeom>
        <a:blipFill>
          <a:blip xmlns:r="http://schemas.openxmlformats.org/officeDocument/2006/relationships" r:embed="rId6">
            <a:extLst>
              <a:ext uri="{28A0092B-C50C-407E-A947-70E740481C1C}">
                <a14:useLocalDpi xmlns:a14="http://schemas.microsoft.com/office/drawing/2010/main" val="0"/>
              </a:ext>
            </a:extLst>
          </a:blip>
          <a:srcRect/>
          <a:stretch>
            <a:fillRect l="-21000" r="-21000"/>
          </a:stretch>
        </a:blipFill>
        <a:ln w="38100" cap="flat" cmpd="sng" algn="ctr">
          <a:solidFill>
            <a:srgbClr val="F79646">
              <a:shade val="80000"/>
              <a:hueOff val="0"/>
              <a:satOff val="0"/>
              <a:lumOff val="0"/>
              <a:alphaOff val="0"/>
            </a:srgbClr>
          </a:solidFill>
          <a:prstDash val="solid"/>
        </a:ln>
        <a:effectLst>
          <a:outerShdw blurRad="40000" dist="20000" dir="5400000" rotWithShape="0">
            <a:srgbClr val="000000">
              <a:alpha val="38000"/>
            </a:srgbClr>
          </a:outerShdw>
        </a:effectLst>
      </dgm:spPr>
    </dgm:pt>
    <dgm:pt modelId="{C270E069-9373-4C2C-9B1D-BEA4A218331B}" type="pres">
      <dgm:prSet presAssocID="{860A4467-D726-4609-BB54-4176AA5ACFF0}" presName="txShp" presStyleLbl="node1" presStyleIdx="1" presStyleCnt="4" custScaleX="125253" custScaleY="145023" custLinFactNeighborX="12561" custLinFactNeighborY="-11707">
        <dgm:presLayoutVars>
          <dgm:bulletEnabled val="1"/>
        </dgm:presLayoutVars>
      </dgm:prSet>
      <dgm:spPr/>
    </dgm:pt>
    <dgm:pt modelId="{095C3A5C-B1CC-441B-BC4E-E7A44A920055}" type="pres">
      <dgm:prSet presAssocID="{78AB8705-CA8E-4DDB-9B9B-C7B913E431E1}" presName="spacing" presStyleCnt="0"/>
      <dgm:spPr/>
    </dgm:pt>
    <dgm:pt modelId="{25D9FF99-387E-4F30-A958-8428BE9A9A4D}" type="pres">
      <dgm:prSet presAssocID="{08E7EB6A-F882-4CF1-999A-0C6A1313DE34}" presName="composite" presStyleCnt="0"/>
      <dgm:spPr/>
    </dgm:pt>
    <dgm:pt modelId="{091F1F91-7912-4753-A632-BBB3084FC68C}" type="pres">
      <dgm:prSet presAssocID="{08E7EB6A-F882-4CF1-999A-0C6A1313DE34}" presName="imgShp" presStyleLbl="fgImgPlace1" presStyleIdx="2" presStyleCnt="4" custLinFactNeighborX="-53426" custLinFactNeighborY="-25103"/>
      <dgm:spPr>
        <a:xfrm>
          <a:off x="239950" y="3013019"/>
          <a:ext cx="1167928" cy="1167928"/>
        </a:xfrm>
        <a:prstGeom prst="ellipse">
          <a:avLst/>
        </a:prstGeom>
        <a:blipFill>
          <a:blip xmlns:r="http://schemas.openxmlformats.org/officeDocument/2006/relationships" r:embed="rId7" cstate="print">
            <a:extLst>
              <a:ext uri="{28A0092B-C50C-407E-A947-70E740481C1C}">
                <a14:useLocalDpi xmlns:a14="http://schemas.microsoft.com/office/drawing/2010/main" val="0"/>
              </a:ext>
            </a:extLst>
          </a:blip>
          <a:srcRect/>
          <a:stretch>
            <a:fillRect l="-30000" r="-30000"/>
          </a:stretch>
        </a:blipFill>
        <a:ln w="38100" cap="flat" cmpd="sng" algn="ctr">
          <a:solidFill>
            <a:srgbClr val="F79646">
              <a:shade val="80000"/>
              <a:hueOff val="0"/>
              <a:satOff val="0"/>
              <a:lumOff val="0"/>
              <a:alphaOff val="0"/>
            </a:srgbClr>
          </a:solidFill>
          <a:prstDash val="solid"/>
        </a:ln>
        <a:effectLst>
          <a:outerShdw blurRad="40000" dist="20000" dir="5400000" rotWithShape="0">
            <a:srgbClr val="000000">
              <a:alpha val="38000"/>
            </a:srgbClr>
          </a:outerShdw>
        </a:effectLst>
      </dgm:spPr>
    </dgm:pt>
    <dgm:pt modelId="{3D420DD2-89BD-4BF7-9DE2-2B05C8361C78}" type="pres">
      <dgm:prSet presAssocID="{08E7EB6A-F882-4CF1-999A-0C6A1313DE34}" presName="txShp" presStyleLbl="node1" presStyleIdx="2" presStyleCnt="4" custScaleX="125253" custScaleY="88919" custLinFactNeighborX="12561" custLinFactNeighborY="-24119">
        <dgm:presLayoutVars>
          <dgm:bulletEnabled val="1"/>
        </dgm:presLayoutVars>
      </dgm:prSet>
      <dgm:spPr/>
    </dgm:pt>
    <dgm:pt modelId="{52F09A3D-B158-453F-9827-FDCDF487F610}" type="pres">
      <dgm:prSet presAssocID="{7F456F8B-731C-494F-8B58-57E04E8CC28B}" presName="spacing" presStyleCnt="0"/>
      <dgm:spPr/>
    </dgm:pt>
    <dgm:pt modelId="{CC9CBB0B-C1BF-410C-80AF-B1F5D9940913}" type="pres">
      <dgm:prSet presAssocID="{0373FCD3-61FB-4312-A00D-9F95871B7A3D}" presName="composite" presStyleCnt="0"/>
      <dgm:spPr/>
    </dgm:pt>
    <dgm:pt modelId="{31533774-DA58-44F7-A3AF-09BDF8213EBC}" type="pres">
      <dgm:prSet presAssocID="{0373FCD3-61FB-4312-A00D-9F95871B7A3D}" presName="imgShp" presStyleLbl="fgImgPlace1" presStyleIdx="3" presStyleCnt="4" custLinFactNeighborX="-53426" custLinFactNeighborY="-37515"/>
      <dgm:spPr>
        <a:xfrm>
          <a:off x="239950" y="4478462"/>
          <a:ext cx="1167928" cy="1167928"/>
        </a:xfrm>
        <a:prstGeom prst="ellipse">
          <a:avLst/>
        </a:prstGeom>
        <a:blipFill>
          <a:blip xmlns:r="http://schemas.openxmlformats.org/officeDocument/2006/relationships" r:embed="rId8">
            <a:extLst>
              <a:ext uri="{28A0092B-C50C-407E-A947-70E740481C1C}">
                <a14:useLocalDpi xmlns:a14="http://schemas.microsoft.com/office/drawing/2010/main" val="0"/>
              </a:ext>
            </a:extLst>
          </a:blip>
          <a:srcRect/>
          <a:stretch>
            <a:fillRect l="-25000" r="-25000"/>
          </a:stretch>
        </a:blipFill>
        <a:ln w="38100" cap="flat" cmpd="sng" algn="ctr">
          <a:solidFill>
            <a:srgbClr val="F79646">
              <a:shade val="80000"/>
              <a:hueOff val="0"/>
              <a:satOff val="0"/>
              <a:lumOff val="0"/>
              <a:alphaOff val="0"/>
            </a:srgbClr>
          </a:solidFill>
          <a:prstDash val="solid"/>
        </a:ln>
        <a:effectLst>
          <a:outerShdw blurRad="40000" dist="20000" dir="5400000" rotWithShape="0">
            <a:srgbClr val="000000">
              <a:alpha val="38000"/>
            </a:srgbClr>
          </a:outerShdw>
        </a:effectLst>
      </dgm:spPr>
    </dgm:pt>
    <dgm:pt modelId="{DE7DD362-095C-4BB0-9D04-700A4E520673}" type="pres">
      <dgm:prSet presAssocID="{0373FCD3-61FB-4312-A00D-9F95871B7A3D}" presName="txShp" presStyleLbl="node1" presStyleIdx="3" presStyleCnt="4" custScaleX="125253" custScaleY="88919" custLinFactNeighborX="12561" custLinFactNeighborY="-34109">
        <dgm:presLayoutVars>
          <dgm:bulletEnabled val="1"/>
        </dgm:presLayoutVars>
      </dgm:prSet>
      <dgm:spPr/>
    </dgm:pt>
  </dgm:ptLst>
  <dgm:cxnLst>
    <dgm:cxn modelId="{D3099A0F-C0DC-4002-9729-4DB78170586F}" type="presOf" srcId="{4B25CED0-FC88-4B3F-8DAE-4533F3EDD3C2}" destId="{8465A3AE-F4A8-4625-ACFD-20B68CF82A69}" srcOrd="0" destOrd="0" presId="urn:microsoft.com/office/officeart/2005/8/layout/vList3#1"/>
    <dgm:cxn modelId="{D0520226-6AB3-4180-B60A-B6DE3422A02D}" type="presOf" srcId="{860A4467-D726-4609-BB54-4176AA5ACFF0}" destId="{C270E069-9373-4C2C-9B1D-BEA4A218331B}" srcOrd="0" destOrd="0" presId="urn:microsoft.com/office/officeart/2005/8/layout/vList3#1"/>
    <dgm:cxn modelId="{64D8E52A-E9E4-4909-A424-5DDC5CDE94E1}" srcId="{956A230D-CB79-417E-8276-451E24E31A09}" destId="{4B25CED0-FC88-4B3F-8DAE-4533F3EDD3C2}" srcOrd="0" destOrd="0" parTransId="{961385A6-FA0D-4F7A-8C81-18A246CE9D9E}" sibTransId="{3999E75C-BF99-48F2-AED4-F83CA9B23366}"/>
    <dgm:cxn modelId="{EABAC62B-343C-40C4-A509-B409EF02E9A1}" type="presOf" srcId="{08E7EB6A-F882-4CF1-999A-0C6A1313DE34}" destId="{3D420DD2-89BD-4BF7-9DE2-2B05C8361C78}" srcOrd="0" destOrd="0" presId="urn:microsoft.com/office/officeart/2005/8/layout/vList3#1"/>
    <dgm:cxn modelId="{E8197462-2C9C-446E-8CB7-13A8DE5E7A8B}" srcId="{956A230D-CB79-417E-8276-451E24E31A09}" destId="{08E7EB6A-F882-4CF1-999A-0C6A1313DE34}" srcOrd="2" destOrd="0" parTransId="{4F4D3D81-418D-49E9-99A1-5BED07DAFAC3}" sibTransId="{7F456F8B-731C-494F-8B58-57E04E8CC28B}"/>
    <dgm:cxn modelId="{C3F7856B-6110-4994-B014-9660DD315341}" srcId="{956A230D-CB79-417E-8276-451E24E31A09}" destId="{0373FCD3-61FB-4312-A00D-9F95871B7A3D}" srcOrd="3" destOrd="0" parTransId="{5E833E24-2746-4C45-8C25-285DF7711655}" sibTransId="{BFBE186D-A5C5-4C79-9E79-224862102B07}"/>
    <dgm:cxn modelId="{D0DE2B96-698F-45B1-8966-F2BFE647A064}" srcId="{956A230D-CB79-417E-8276-451E24E31A09}" destId="{860A4467-D726-4609-BB54-4176AA5ACFF0}" srcOrd="1" destOrd="0" parTransId="{F6E1B3F9-ADA3-4000-85AB-C88E62553776}" sibTransId="{78AB8705-CA8E-4DDB-9B9B-C7B913E431E1}"/>
    <dgm:cxn modelId="{FBBF66A3-D729-4B1A-AD97-AFAA659E30A9}" type="presOf" srcId="{0373FCD3-61FB-4312-A00D-9F95871B7A3D}" destId="{DE7DD362-095C-4BB0-9D04-700A4E520673}" srcOrd="0" destOrd="0" presId="urn:microsoft.com/office/officeart/2005/8/layout/vList3#1"/>
    <dgm:cxn modelId="{B49BA0DA-CE0B-4CAD-831A-AA37CA365073}" type="presOf" srcId="{956A230D-CB79-417E-8276-451E24E31A09}" destId="{47276556-4E42-4E87-9511-D956C1C93B58}" srcOrd="0" destOrd="0" presId="urn:microsoft.com/office/officeart/2005/8/layout/vList3#1"/>
    <dgm:cxn modelId="{222E8E59-782B-4F4F-8550-E9D6417CC5D0}" type="presParOf" srcId="{47276556-4E42-4E87-9511-D956C1C93B58}" destId="{B7C08A64-ADD4-4FCC-B6DB-87ACFBD87C9C}" srcOrd="0" destOrd="0" presId="urn:microsoft.com/office/officeart/2005/8/layout/vList3#1"/>
    <dgm:cxn modelId="{24B6D485-43CC-41FB-9E00-0C69F92F1400}" type="presParOf" srcId="{B7C08A64-ADD4-4FCC-B6DB-87ACFBD87C9C}" destId="{51183CE6-3596-479A-B5DC-5BC98F1282FA}" srcOrd="0" destOrd="0" presId="urn:microsoft.com/office/officeart/2005/8/layout/vList3#1"/>
    <dgm:cxn modelId="{C65289BF-73D7-400A-BC81-E8DD3ADB0772}" type="presParOf" srcId="{B7C08A64-ADD4-4FCC-B6DB-87ACFBD87C9C}" destId="{8465A3AE-F4A8-4625-ACFD-20B68CF82A69}" srcOrd="1" destOrd="0" presId="urn:microsoft.com/office/officeart/2005/8/layout/vList3#1"/>
    <dgm:cxn modelId="{621315D1-BB6C-4717-9081-40C875D39604}" type="presParOf" srcId="{47276556-4E42-4E87-9511-D956C1C93B58}" destId="{4CCA20F9-497A-44CE-923F-FF8D6A7976D4}" srcOrd="1" destOrd="0" presId="urn:microsoft.com/office/officeart/2005/8/layout/vList3#1"/>
    <dgm:cxn modelId="{A391FCDF-A5C9-45B4-9FF0-670FD4483CD6}" type="presParOf" srcId="{47276556-4E42-4E87-9511-D956C1C93B58}" destId="{9B2702B1-4E7D-4045-9C3D-AD0C582B3C42}" srcOrd="2" destOrd="0" presId="urn:microsoft.com/office/officeart/2005/8/layout/vList3#1"/>
    <dgm:cxn modelId="{6955F2E9-C9FB-49C5-B578-BD14B439CD03}" type="presParOf" srcId="{9B2702B1-4E7D-4045-9C3D-AD0C582B3C42}" destId="{4E04CF48-34F4-4645-8EE7-D1DE384AE3E5}" srcOrd="0" destOrd="0" presId="urn:microsoft.com/office/officeart/2005/8/layout/vList3#1"/>
    <dgm:cxn modelId="{8F0D48B8-F19B-4D4B-A9B6-EAEC463B52C2}" type="presParOf" srcId="{9B2702B1-4E7D-4045-9C3D-AD0C582B3C42}" destId="{C270E069-9373-4C2C-9B1D-BEA4A218331B}" srcOrd="1" destOrd="0" presId="urn:microsoft.com/office/officeart/2005/8/layout/vList3#1"/>
    <dgm:cxn modelId="{7EA255AB-F6D5-47F3-BFEC-5535329F6387}" type="presParOf" srcId="{47276556-4E42-4E87-9511-D956C1C93B58}" destId="{095C3A5C-B1CC-441B-BC4E-E7A44A920055}" srcOrd="3" destOrd="0" presId="urn:microsoft.com/office/officeart/2005/8/layout/vList3#1"/>
    <dgm:cxn modelId="{2E4DAFC5-3524-4FA1-9EAF-BB5E2EA7995C}" type="presParOf" srcId="{47276556-4E42-4E87-9511-D956C1C93B58}" destId="{25D9FF99-387E-4F30-A958-8428BE9A9A4D}" srcOrd="4" destOrd="0" presId="urn:microsoft.com/office/officeart/2005/8/layout/vList3#1"/>
    <dgm:cxn modelId="{FB36612A-3BA3-4DA9-B410-B758B429620B}" type="presParOf" srcId="{25D9FF99-387E-4F30-A958-8428BE9A9A4D}" destId="{091F1F91-7912-4753-A632-BBB3084FC68C}" srcOrd="0" destOrd="0" presId="urn:microsoft.com/office/officeart/2005/8/layout/vList3#1"/>
    <dgm:cxn modelId="{E6D55ABC-2502-4379-A870-CA3476B077C1}" type="presParOf" srcId="{25D9FF99-387E-4F30-A958-8428BE9A9A4D}" destId="{3D420DD2-89BD-4BF7-9DE2-2B05C8361C78}" srcOrd="1" destOrd="0" presId="urn:microsoft.com/office/officeart/2005/8/layout/vList3#1"/>
    <dgm:cxn modelId="{560123F9-849E-4C89-9F88-A6A81717360D}" type="presParOf" srcId="{47276556-4E42-4E87-9511-D956C1C93B58}" destId="{52F09A3D-B158-453F-9827-FDCDF487F610}" srcOrd="5" destOrd="0" presId="urn:microsoft.com/office/officeart/2005/8/layout/vList3#1"/>
    <dgm:cxn modelId="{562FB071-94BF-4503-92BF-38C8DA8B8CE9}" type="presParOf" srcId="{47276556-4E42-4E87-9511-D956C1C93B58}" destId="{CC9CBB0B-C1BF-410C-80AF-B1F5D9940913}" srcOrd="6" destOrd="0" presId="urn:microsoft.com/office/officeart/2005/8/layout/vList3#1"/>
    <dgm:cxn modelId="{92EB5B1E-DFCD-4E49-BDF9-D918E2366137}" type="presParOf" srcId="{CC9CBB0B-C1BF-410C-80AF-B1F5D9940913}" destId="{31533774-DA58-44F7-A3AF-09BDF8213EBC}" srcOrd="0" destOrd="0" presId="urn:microsoft.com/office/officeart/2005/8/layout/vList3#1"/>
    <dgm:cxn modelId="{8BEA2C0D-579A-48CA-A52A-6BA3A318E74D}" type="presParOf" srcId="{CC9CBB0B-C1BF-410C-80AF-B1F5D9940913}" destId="{DE7DD362-095C-4BB0-9D04-700A4E520673}" srcOrd="1" destOrd="0" presId="urn:microsoft.com/office/officeart/2005/8/layout/vLis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65A3AE-F4A8-4625-ACFD-20B68CF82A69}">
      <dsp:nvSpPr>
        <dsp:cNvPr id="0" name=""/>
        <dsp:cNvSpPr/>
      </dsp:nvSpPr>
      <dsp:spPr>
        <a:xfrm rot="10800000">
          <a:off x="1272768" y="218110"/>
          <a:ext cx="7155827" cy="1265965"/>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67" tIns="64770" rIns="120904" bIns="64770" numCol="1" spcCol="1270" anchor="ctr" anchorCtr="0">
          <a:noAutofit/>
        </a:bodyPr>
        <a:lstStyle/>
        <a:p>
          <a:pPr marL="0" lvl="0" indent="0" algn="just" defTabSz="755650">
            <a:lnSpc>
              <a:spcPct val="90000"/>
            </a:lnSpc>
            <a:spcBef>
              <a:spcPct val="0"/>
            </a:spcBef>
            <a:spcAft>
              <a:spcPct val="35000"/>
            </a:spcAft>
            <a:buNone/>
          </a:pPr>
          <a:r>
            <a:rPr lang="en-US" sz="1700" b="1" u="sng" kern="12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Eight (8) hydropower Projects of 161.2 MW</a:t>
          </a:r>
          <a:r>
            <a:rPr lang="en-US" sz="1700" kern="1200" dirty="0">
              <a:solidFill>
                <a:schemeClr val="tx1"/>
              </a:solidFill>
              <a:latin typeface="Calibri" panose="020F0502020204030204" pitchFamily="34" charset="0"/>
              <a:ea typeface="+mn-ea"/>
              <a:cs typeface="Calibri" panose="020F0502020204030204" pitchFamily="34" charset="0"/>
            </a:rPr>
            <a:t> are completed and operational which has generated around Rs. 30.48 Billions so far.</a:t>
          </a:r>
        </a:p>
        <a:p>
          <a:pPr marL="0" lvl="0" indent="0" algn="just" defTabSz="755650">
            <a:lnSpc>
              <a:spcPct val="90000"/>
            </a:lnSpc>
            <a:spcBef>
              <a:spcPct val="0"/>
            </a:spcBef>
            <a:spcAft>
              <a:spcPct val="35000"/>
            </a:spcAft>
            <a:buNone/>
          </a:pPr>
          <a:r>
            <a:rPr lang="en-US" sz="1700" b="1" u="sng" kern="12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Seven (7) Projects of 233.31 MW</a:t>
          </a:r>
          <a:r>
            <a:rPr lang="en-US" sz="1700" kern="12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 </a:t>
          </a:r>
          <a:r>
            <a:rPr lang="en-US" sz="1700" kern="1200" dirty="0">
              <a:solidFill>
                <a:schemeClr val="tx1"/>
              </a:solidFill>
              <a:latin typeface="Calibri" panose="020F0502020204030204" pitchFamily="34" charset="0"/>
              <a:ea typeface="+mn-ea"/>
              <a:cs typeface="Calibri" panose="020F0502020204030204" pitchFamily="34" charset="0"/>
            </a:rPr>
            <a:t>are under construction where most of the Projects will be completed in the year 2023 Revenue Rs 9.23 Billion PKR.</a:t>
          </a:r>
        </a:p>
      </dsp:txBody>
      <dsp:txXfrm rot="10800000">
        <a:off x="1589259" y="218110"/>
        <a:ext cx="6839336" cy="1265965"/>
      </dsp:txXfrm>
    </dsp:sp>
    <dsp:sp modelId="{51183CE6-3596-479A-B5DC-5BC98F1282FA}">
      <dsp:nvSpPr>
        <dsp:cNvPr id="0" name=""/>
        <dsp:cNvSpPr/>
      </dsp:nvSpPr>
      <dsp:spPr>
        <a:xfrm>
          <a:off x="268717" y="257130"/>
          <a:ext cx="1008150" cy="1008150"/>
        </a:xfrm>
        <a:prstGeom prst="ellipse">
          <a:avLst/>
        </a:prstGeom>
        <a:blipFill rotWithShape="1">
          <a:blip xmlns:r="http://schemas.openxmlformats.org/officeDocument/2006/relationships" r:embed="rId1"/>
          <a:stretch>
            <a:fillRect/>
          </a:stretch>
        </a:blip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C270E069-9373-4C2C-9B1D-BEA4A218331B}">
      <dsp:nvSpPr>
        <dsp:cNvPr id="0" name=""/>
        <dsp:cNvSpPr/>
      </dsp:nvSpPr>
      <dsp:spPr>
        <a:xfrm rot="10800000">
          <a:off x="1323382" y="1610646"/>
          <a:ext cx="7112197" cy="1300938"/>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67" tIns="64770" rIns="120904" bIns="64770" numCol="1" spcCol="1270" anchor="ctr" anchorCtr="0">
          <a:noAutofit/>
        </a:bodyPr>
        <a:lstStyle/>
        <a:p>
          <a:pPr marL="0" lvl="0" indent="0" algn="just" defTabSz="755650">
            <a:lnSpc>
              <a:spcPct val="90000"/>
            </a:lnSpc>
            <a:spcBef>
              <a:spcPct val="0"/>
            </a:spcBef>
            <a:spcAft>
              <a:spcPct val="35000"/>
            </a:spcAft>
            <a:buNone/>
          </a:pPr>
          <a:r>
            <a:rPr lang="en-US" sz="1700" kern="12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Completion of (5) Solar Projects capacity of 3.12  MW </a:t>
          </a:r>
          <a:r>
            <a:rPr lang="en-US" sz="1700" kern="1200" dirty="0">
              <a:solidFill>
                <a:schemeClr val="tx1"/>
              </a:solidFill>
              <a:latin typeface="Calibri" panose="020F0502020204030204" pitchFamily="34" charset="0"/>
              <a:ea typeface="+mn-ea"/>
              <a:cs typeface="Calibri" panose="020F0502020204030204" pitchFamily="34" charset="0"/>
            </a:rPr>
            <a:t>annual saving of Rs. 86.34 Million</a:t>
          </a:r>
        </a:p>
        <a:p>
          <a:pPr marL="0" lvl="0" indent="0" algn="just" defTabSz="755650">
            <a:lnSpc>
              <a:spcPct val="90000"/>
            </a:lnSpc>
            <a:spcBef>
              <a:spcPct val="0"/>
            </a:spcBef>
            <a:spcAft>
              <a:spcPct val="35000"/>
            </a:spcAft>
            <a:buNone/>
          </a:pPr>
          <a:r>
            <a:rPr lang="en-US" sz="1700" kern="12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(7) Solar Projects under construction with capacity of   43.2 MW</a:t>
          </a:r>
          <a:r>
            <a:rPr lang="en-US" sz="1700" kern="1200" dirty="0">
              <a:solidFill>
                <a:schemeClr val="tx1"/>
              </a:solidFill>
              <a:latin typeface="Calibri" panose="020F0502020204030204" pitchFamily="34" charset="0"/>
              <a:ea typeface="+mn-ea"/>
              <a:cs typeface="Calibri" panose="020F0502020204030204" pitchFamily="34" charset="0"/>
            </a:rPr>
            <a:t> and annual saving of Rs. 865.3 Million</a:t>
          </a:r>
        </a:p>
      </dsp:txBody>
      <dsp:txXfrm rot="10800000">
        <a:off x="1648616" y="1610646"/>
        <a:ext cx="6786963" cy="1300938"/>
      </dsp:txXfrm>
    </dsp:sp>
    <dsp:sp modelId="{4E04CF48-34F4-4645-8EE7-D1DE384AE3E5}">
      <dsp:nvSpPr>
        <dsp:cNvPr id="0" name=""/>
        <dsp:cNvSpPr/>
      </dsp:nvSpPr>
      <dsp:spPr>
        <a:xfrm>
          <a:off x="309326" y="1757040"/>
          <a:ext cx="1008150" cy="1008150"/>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9000" b="-9000"/>
          </a:stretch>
        </a:blip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3D420DD2-89BD-4BF7-9DE2-2B05C8361C78}">
      <dsp:nvSpPr>
        <dsp:cNvPr id="0" name=""/>
        <dsp:cNvSpPr/>
      </dsp:nvSpPr>
      <dsp:spPr>
        <a:xfrm rot="10800000">
          <a:off x="1325451" y="3097838"/>
          <a:ext cx="7132776" cy="1176421"/>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67" tIns="64770" rIns="120904" bIns="64770" numCol="1" spcCol="1270" anchor="ctr" anchorCtr="0">
          <a:noAutofit/>
        </a:bodyPr>
        <a:lstStyle/>
        <a:p>
          <a:pPr marL="0" lvl="0" indent="0" algn="just" defTabSz="755650">
            <a:lnSpc>
              <a:spcPct val="90000"/>
            </a:lnSpc>
            <a:spcBef>
              <a:spcPct val="0"/>
            </a:spcBef>
            <a:spcAft>
              <a:spcPct val="35000"/>
            </a:spcAft>
            <a:buNone/>
          </a:pPr>
          <a:r>
            <a:rPr lang="en-US" sz="1700" b="0" u="none" kern="12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Signing of Loan Agreement of 550 MUSD with ADB &amp; AIIB for 300 MW </a:t>
          </a:r>
          <a:r>
            <a:rPr lang="en-US" sz="1700" b="0" u="none" kern="1200" dirty="0" err="1">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Balakot</a:t>
          </a:r>
          <a:r>
            <a:rPr lang="en-US" sz="1700" b="0" u="none" kern="12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 HPP</a:t>
          </a:r>
          <a:endParaRPr lang="en-US" sz="1700" b="0" u="none" kern="1200" dirty="0">
            <a:solidFill>
              <a:schemeClr val="tx1"/>
            </a:solidFill>
            <a:latin typeface="Calibri" panose="020F0502020204030204" pitchFamily="34" charset="0"/>
            <a:ea typeface="+mn-ea"/>
            <a:cs typeface="Calibri" panose="020F0502020204030204" pitchFamily="34" charset="0"/>
          </a:endParaRPr>
        </a:p>
        <a:p>
          <a:pPr marL="0" lvl="0" indent="0" algn="just" defTabSz="755650">
            <a:lnSpc>
              <a:spcPct val="90000"/>
            </a:lnSpc>
            <a:spcBef>
              <a:spcPct val="0"/>
            </a:spcBef>
            <a:spcAft>
              <a:spcPct val="35000"/>
            </a:spcAft>
            <a:buNone/>
          </a:pPr>
          <a:r>
            <a:rPr lang="en-US" sz="1700" b="0" u="none" kern="12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Signing Loan Agreement of 450 MUSD with World Bank for 157 MW </a:t>
          </a:r>
          <a:r>
            <a:rPr lang="en-US" sz="1700" b="0" u="none" kern="1200" dirty="0" err="1">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Madyan</a:t>
          </a:r>
          <a:r>
            <a:rPr lang="en-US" sz="1700" b="0" u="none" kern="12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 HPP and 88 MW </a:t>
          </a:r>
          <a:r>
            <a:rPr lang="en-US" sz="1700" b="0" u="none" kern="1200" dirty="0" err="1">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Gabral</a:t>
          </a:r>
          <a:r>
            <a:rPr lang="en-US" sz="1700" b="0" u="none" kern="12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 Kalam HPP</a:t>
          </a:r>
          <a:endParaRPr lang="en-US" sz="1700" b="0" u="none" kern="1200" dirty="0">
            <a:solidFill>
              <a:schemeClr val="tx1"/>
            </a:solidFill>
            <a:latin typeface="Calibri" panose="020F0502020204030204" pitchFamily="34" charset="0"/>
            <a:ea typeface="+mn-ea"/>
            <a:cs typeface="Calibri" panose="020F0502020204030204" pitchFamily="34" charset="0"/>
          </a:endParaRPr>
        </a:p>
      </dsp:txBody>
      <dsp:txXfrm rot="10800000">
        <a:off x="1619556" y="3097838"/>
        <a:ext cx="6838671" cy="1176421"/>
      </dsp:txXfrm>
    </dsp:sp>
    <dsp:sp modelId="{091F1F91-7912-4753-A632-BBB3084FC68C}">
      <dsp:nvSpPr>
        <dsp:cNvPr id="0" name=""/>
        <dsp:cNvSpPr/>
      </dsp:nvSpPr>
      <dsp:spPr>
        <a:xfrm>
          <a:off x="290796" y="3163121"/>
          <a:ext cx="1008150" cy="1008150"/>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31000" r="-31000"/>
          </a:stretch>
        </a:blip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DE7DD362-095C-4BB0-9D04-700A4E520673}">
      <dsp:nvSpPr>
        <dsp:cNvPr id="0" name=""/>
        <dsp:cNvSpPr/>
      </dsp:nvSpPr>
      <dsp:spPr>
        <a:xfrm rot="10800000">
          <a:off x="1272796" y="4405891"/>
          <a:ext cx="7142778" cy="1315939"/>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67" tIns="68580" rIns="128016" bIns="68580" numCol="1" spcCol="1270" anchor="ctr" anchorCtr="0">
          <a:noAutofit/>
        </a:bodyPr>
        <a:lstStyle/>
        <a:p>
          <a:pPr marL="0" lvl="0" indent="0" algn="just" defTabSz="800100">
            <a:lnSpc>
              <a:spcPct val="90000"/>
            </a:lnSpc>
            <a:spcBef>
              <a:spcPct val="0"/>
            </a:spcBef>
            <a:spcAft>
              <a:spcPct val="35000"/>
            </a:spcAft>
            <a:buNone/>
          </a:pPr>
          <a:r>
            <a:rPr lang="en-US" sz="1800" kern="1200" dirty="0">
              <a:solidFill>
                <a:schemeClr val="tx1"/>
              </a:solidFill>
              <a:latin typeface="Calibri" panose="020F0502020204030204" pitchFamily="34" charset="0"/>
              <a:ea typeface="+mn-ea"/>
              <a:cs typeface="Calibri" panose="020F0502020204030204" pitchFamily="34" charset="0"/>
            </a:rPr>
            <a:t>PEDO initiated Access to Clean energy project as off grid solution for the community social uplift through </a:t>
          </a:r>
          <a:r>
            <a:rPr lang="en-US" sz="1800" b="1" u="sng" kern="1200" dirty="0">
              <a:solidFill>
                <a:schemeClr val="tx1"/>
              </a:solidFill>
              <a:latin typeface="Calibri" panose="020F0502020204030204" pitchFamily="34" charset="0"/>
              <a:ea typeface="+mn-ea"/>
              <a:cs typeface="Calibri" panose="020F050202020403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Mini &amp; Micro Hydel Projects</a:t>
          </a:r>
          <a:endParaRPr lang="en-US" sz="1800" kern="1200" dirty="0">
            <a:solidFill>
              <a:schemeClr val="tx1"/>
            </a:solidFill>
            <a:latin typeface="Calibri" panose="020F0502020204030204" pitchFamily="34" charset="0"/>
            <a:ea typeface="+mn-ea"/>
            <a:cs typeface="Calibri" panose="020F0502020204030204" pitchFamily="34" charset="0"/>
          </a:endParaRPr>
        </a:p>
      </dsp:txBody>
      <dsp:txXfrm rot="10800000">
        <a:off x="1601781" y="4405891"/>
        <a:ext cx="6813793" cy="1315939"/>
      </dsp:txXfrm>
    </dsp:sp>
    <dsp:sp modelId="{31533774-DA58-44F7-A3AF-09BDF8213EBC}">
      <dsp:nvSpPr>
        <dsp:cNvPr id="0" name=""/>
        <dsp:cNvSpPr/>
      </dsp:nvSpPr>
      <dsp:spPr>
        <a:xfrm>
          <a:off x="343129" y="4564836"/>
          <a:ext cx="1008150" cy="1008150"/>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a:stretch>
        </a:blip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65A3AE-F4A8-4625-ACFD-20B68CF82A69}">
      <dsp:nvSpPr>
        <dsp:cNvPr id="0" name=""/>
        <dsp:cNvSpPr/>
      </dsp:nvSpPr>
      <dsp:spPr>
        <a:xfrm rot="10800000">
          <a:off x="1444153" y="60422"/>
          <a:ext cx="7199974" cy="951757"/>
        </a:xfrm>
        <a:prstGeom prst="homePlate">
          <a:avLst/>
        </a:prstGeom>
        <a:solidFill>
          <a:schemeClr val="bg1">
            <a:lumMod val="95000"/>
          </a:schemeClr>
        </a:solidFill>
        <a:ln w="25400" cap="flat" cmpd="sng" algn="ctr">
          <a:solidFill>
            <a:schemeClr val="accent3"/>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472001" tIns="76200" rIns="142240" bIns="76200" numCol="1" spcCol="1270" anchor="ctr" anchorCtr="0">
          <a:noAutofit/>
        </a:bodyPr>
        <a:lstStyle/>
        <a:p>
          <a:pPr marL="0" lvl="0" indent="0" algn="just" defTabSz="889000">
            <a:lnSpc>
              <a:spcPct val="90000"/>
            </a:lnSpc>
            <a:spcBef>
              <a:spcPct val="0"/>
            </a:spcBef>
            <a:spcAft>
              <a:spcPct val="35000"/>
            </a:spcAft>
            <a:buNone/>
          </a:pPr>
          <a:r>
            <a:rPr lang="en-US" sz="2000" b="0" kern="1200" dirty="0">
              <a:solidFill>
                <a:schemeClr val="tx1"/>
              </a:solidFill>
              <a:latin typeface="Calibri"/>
              <a:ea typeface="+mn-ea"/>
              <a:cs typeface="+mn-cs"/>
            </a:rPr>
            <a:t>Processed 2 Feasibility Completed sites of </a:t>
          </a:r>
          <a:r>
            <a:rPr lang="en-US" sz="2000" b="1" kern="1200" dirty="0">
              <a:solidFill>
                <a:schemeClr val="tx1"/>
              </a:solidFill>
              <a:latin typeface="Calibri"/>
              <a:ea typeface="+mn-ea"/>
              <a:cs typeface="+mn-cs"/>
              <a:hlinkClick xmlns:r="http://schemas.openxmlformats.org/officeDocument/2006/relationships" r:id="" action="ppaction://hlinksldjump">
                <a:extLst>
                  <a:ext uri="{A12FA001-AC4F-418D-AE19-62706E023703}">
                    <ahyp:hlinkClr xmlns:ahyp="http://schemas.microsoft.com/office/drawing/2018/hyperlinkcolor" val="tx"/>
                  </a:ext>
                </a:extLst>
              </a:hlinkClick>
            </a:rPr>
            <a:t>201 MW</a:t>
          </a:r>
          <a:r>
            <a:rPr lang="en-US" sz="2000" b="1" u="sng" kern="1200" dirty="0">
              <a:solidFill>
                <a:schemeClr val="tx1"/>
              </a:solidFill>
              <a:latin typeface="Calibri"/>
              <a:ea typeface="+mn-ea"/>
              <a:cs typeface="+mn-cs"/>
              <a:hlinkClick xmlns:r="http://schemas.openxmlformats.org/officeDocument/2006/relationships" r:id="" action="ppaction://noaction">
                <a:extLst>
                  <a:ext uri="{A12FA001-AC4F-418D-AE19-62706E023703}">
                    <ahyp:hlinkClr xmlns:ahyp="http://schemas.microsoft.com/office/drawing/2018/hyperlinkcolor" val="tx"/>
                  </a:ext>
                </a:extLst>
              </a:hlinkClick>
            </a:rPr>
            <a:t> </a:t>
          </a:r>
          <a:r>
            <a:rPr lang="en-US" sz="2000" b="0" kern="1200" dirty="0">
              <a:solidFill>
                <a:schemeClr val="tx1"/>
              </a:solidFill>
              <a:latin typeface="Calibri"/>
              <a:ea typeface="+mn-ea"/>
              <a:cs typeface="+mn-cs"/>
            </a:rPr>
            <a:t>to IPPs through Tariff based ICB, wherein Tariff has been approved by NEPRA</a:t>
          </a:r>
        </a:p>
      </dsp:txBody>
      <dsp:txXfrm rot="10800000">
        <a:off x="1682092" y="60422"/>
        <a:ext cx="6962035" cy="951757"/>
      </dsp:txXfrm>
    </dsp:sp>
    <dsp:sp modelId="{51183CE6-3596-479A-B5DC-5BC98F1282FA}">
      <dsp:nvSpPr>
        <dsp:cNvPr id="0" name=""/>
        <dsp:cNvSpPr/>
      </dsp:nvSpPr>
      <dsp:spPr>
        <a:xfrm>
          <a:off x="317371" y="0"/>
          <a:ext cx="1070365" cy="107036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31000" r="-31000"/>
          </a:stretch>
        </a:blipFill>
        <a:ln w="38100" cap="flat" cmpd="sng" algn="ctr">
          <a:solidFill>
            <a:srgbClr val="F79646">
              <a:shade val="80000"/>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C270E069-9373-4C2C-9B1D-BEA4A218331B}">
      <dsp:nvSpPr>
        <dsp:cNvPr id="0" name=""/>
        <dsp:cNvSpPr/>
      </dsp:nvSpPr>
      <dsp:spPr>
        <a:xfrm rot="10800000">
          <a:off x="1444126" y="1265688"/>
          <a:ext cx="7199974" cy="1552275"/>
        </a:xfrm>
        <a:prstGeom prst="homePlate">
          <a:avLst/>
        </a:prstGeom>
        <a:solidFill>
          <a:schemeClr val="bg1">
            <a:lumMod val="95000"/>
          </a:schemeClr>
        </a:solidFill>
        <a:ln w="25400" cap="flat" cmpd="sng" algn="ctr">
          <a:solidFill>
            <a:schemeClr val="accent3"/>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472001" tIns="76200" rIns="142240" bIns="76200" numCol="1" spcCol="1270" anchor="ctr" anchorCtr="0">
          <a:noAutofit/>
        </a:bodyPr>
        <a:lstStyle/>
        <a:p>
          <a:pPr marL="0" lvl="0" indent="0" algn="just" defTabSz="889000">
            <a:lnSpc>
              <a:spcPct val="90000"/>
            </a:lnSpc>
            <a:spcBef>
              <a:spcPct val="0"/>
            </a:spcBef>
            <a:spcAft>
              <a:spcPct val="35000"/>
            </a:spcAft>
            <a:buNone/>
          </a:pPr>
          <a:r>
            <a:rPr lang="en-US" sz="2000" b="0" kern="1200" dirty="0">
              <a:solidFill>
                <a:schemeClr val="tx1"/>
              </a:solidFill>
              <a:latin typeface="Calibri"/>
              <a:ea typeface="+mn-ea"/>
              <a:cs typeface="+mn-cs"/>
              <a:hlinkClick xmlns:r="http://schemas.openxmlformats.org/officeDocument/2006/relationships" r:id="" action="ppaction://hlinksldjump">
                <a:extLst>
                  <a:ext uri="{A12FA001-AC4F-418D-AE19-62706E023703}">
                    <ahyp:hlinkClr xmlns:ahyp="http://schemas.microsoft.com/office/drawing/2018/hyperlinkcolor" val="tx"/>
                  </a:ext>
                </a:extLst>
              </a:hlinkClick>
            </a:rPr>
            <a:t>First time ever PPP hydro power projects in Pakistan - 284 MW (188 MW </a:t>
          </a:r>
          <a:r>
            <a:rPr lang="en-US" sz="2000" b="0" kern="1200" dirty="0" err="1">
              <a:solidFill>
                <a:schemeClr val="tx1"/>
              </a:solidFill>
              <a:latin typeface="Calibri"/>
              <a:ea typeface="+mn-ea"/>
              <a:cs typeface="+mn-cs"/>
              <a:hlinkClick xmlns:r="http://schemas.openxmlformats.org/officeDocument/2006/relationships" r:id="" action="ppaction://hlinksldjump">
                <a:extLst>
                  <a:ext uri="{A12FA001-AC4F-418D-AE19-62706E023703}">
                    <ahyp:hlinkClr xmlns:ahyp="http://schemas.microsoft.com/office/drawing/2018/hyperlinkcolor" val="tx"/>
                  </a:ext>
                </a:extLst>
              </a:hlinkClick>
            </a:rPr>
            <a:t>Naran</a:t>
          </a:r>
          <a:r>
            <a:rPr lang="en-US" sz="2000" b="0" kern="1200" dirty="0">
              <a:solidFill>
                <a:schemeClr val="tx1"/>
              </a:solidFill>
              <a:latin typeface="Calibri"/>
              <a:ea typeface="+mn-ea"/>
              <a:cs typeface="+mn-cs"/>
              <a:hlinkClick xmlns:r="http://schemas.openxmlformats.org/officeDocument/2006/relationships" r:id="" action="ppaction://hlinksldjump">
                <a:extLst>
                  <a:ext uri="{A12FA001-AC4F-418D-AE19-62706E023703}">
                    <ahyp:hlinkClr xmlns:ahyp="http://schemas.microsoft.com/office/drawing/2018/hyperlinkcolor" val="tx"/>
                  </a:ext>
                </a:extLst>
              </a:hlinkClick>
            </a:rPr>
            <a:t> HPP and 96 MW </a:t>
          </a:r>
          <a:r>
            <a:rPr lang="en-US" sz="2000" b="0" kern="1200" dirty="0" err="1">
              <a:solidFill>
                <a:schemeClr val="tx1"/>
              </a:solidFill>
              <a:latin typeface="Calibri"/>
              <a:ea typeface="+mn-ea"/>
              <a:cs typeface="+mn-cs"/>
              <a:hlinkClick xmlns:r="http://schemas.openxmlformats.org/officeDocument/2006/relationships" r:id="" action="ppaction://hlinksldjump">
                <a:extLst>
                  <a:ext uri="{A12FA001-AC4F-418D-AE19-62706E023703}">
                    <ahyp:hlinkClr xmlns:ahyp="http://schemas.microsoft.com/office/drawing/2018/hyperlinkcolor" val="tx"/>
                  </a:ext>
                </a:extLst>
              </a:hlinkClick>
            </a:rPr>
            <a:t>Batakundi</a:t>
          </a:r>
          <a:r>
            <a:rPr lang="en-US" sz="2000" b="0" kern="1200" dirty="0">
              <a:solidFill>
                <a:schemeClr val="tx1"/>
              </a:solidFill>
              <a:latin typeface="Calibri"/>
              <a:ea typeface="+mn-ea"/>
              <a:cs typeface="+mn-cs"/>
              <a:hlinkClick xmlns:r="http://schemas.openxmlformats.org/officeDocument/2006/relationships" r:id="" action="ppaction://hlinksldjump">
                <a:extLst>
                  <a:ext uri="{A12FA001-AC4F-418D-AE19-62706E023703}">
                    <ahyp:hlinkClr xmlns:ahyp="http://schemas.microsoft.com/office/drawing/2018/hyperlinkcolor" val="tx"/>
                  </a:ext>
                </a:extLst>
              </a:hlinkClick>
            </a:rPr>
            <a:t> HPP) through IFC</a:t>
          </a:r>
          <a:r>
            <a:rPr lang="en-US" sz="2000" b="0" kern="1200" dirty="0">
              <a:solidFill>
                <a:schemeClr val="tx1"/>
              </a:solidFill>
              <a:latin typeface="Calibri"/>
              <a:ea typeface="+mn-ea"/>
              <a:cs typeface="+mn-cs"/>
            </a:rPr>
            <a:t> </a:t>
          </a:r>
        </a:p>
        <a:p>
          <a:pPr marL="0" lvl="0" indent="0" algn="just" defTabSz="889000">
            <a:lnSpc>
              <a:spcPct val="90000"/>
            </a:lnSpc>
            <a:spcBef>
              <a:spcPct val="0"/>
            </a:spcBef>
            <a:spcAft>
              <a:spcPct val="35000"/>
            </a:spcAft>
            <a:buNone/>
          </a:pPr>
          <a:r>
            <a:rPr lang="en-US" sz="2000" b="0" kern="1200" dirty="0">
              <a:solidFill>
                <a:schemeClr val="tx1"/>
              </a:solidFill>
              <a:latin typeface="Calibri"/>
              <a:ea typeface="+mn-ea"/>
              <a:cs typeface="+mn-cs"/>
              <a:hlinkClick xmlns:r="http://schemas.openxmlformats.org/officeDocument/2006/relationships" r:id="" action="ppaction://hlinksldjump">
                <a:extLst>
                  <a:ext uri="{A12FA001-AC4F-418D-AE19-62706E023703}">
                    <ahyp:hlinkClr xmlns:ahyp="http://schemas.microsoft.com/office/drawing/2018/hyperlinkcolor" val="tx"/>
                  </a:ext>
                </a:extLst>
              </a:hlinkClick>
            </a:rPr>
            <a:t>Award of LOI for </a:t>
          </a:r>
          <a:r>
            <a:rPr lang="en-US" sz="2000" b="1" kern="1200" dirty="0">
              <a:solidFill>
                <a:schemeClr val="tx1"/>
              </a:solidFill>
              <a:latin typeface="Calibri"/>
              <a:ea typeface="+mn-ea"/>
              <a:cs typeface="+mn-cs"/>
              <a:hlinkClick xmlns:r="http://schemas.openxmlformats.org/officeDocument/2006/relationships" r:id="" action="ppaction://hlinksldjump">
                <a:extLst>
                  <a:ext uri="{A12FA001-AC4F-418D-AE19-62706E023703}">
                    <ahyp:hlinkClr xmlns:ahyp="http://schemas.microsoft.com/office/drawing/2018/hyperlinkcolor" val="tx"/>
                  </a:ext>
                </a:extLst>
              </a:hlinkClick>
            </a:rPr>
            <a:t>496 MW Lower Spat Gah </a:t>
          </a:r>
          <a:r>
            <a:rPr lang="en-US" sz="2000" b="0" kern="1200" dirty="0">
              <a:solidFill>
                <a:schemeClr val="tx1"/>
              </a:solidFill>
              <a:latin typeface="Calibri"/>
              <a:ea typeface="+mn-ea"/>
              <a:cs typeface="+mn-cs"/>
              <a:hlinkClick xmlns:r="http://schemas.openxmlformats.org/officeDocument/2006/relationships" r:id="" action="ppaction://hlinksldjump">
                <a:extLst>
                  <a:ext uri="{A12FA001-AC4F-418D-AE19-62706E023703}">
                    <ahyp:hlinkClr xmlns:ahyp="http://schemas.microsoft.com/office/drawing/2018/hyperlinkcolor" val="tx"/>
                  </a:ext>
                </a:extLst>
              </a:hlinkClick>
            </a:rPr>
            <a:t>to M/s KHNP.</a:t>
          </a:r>
          <a:endParaRPr lang="en-US" sz="2000" b="0" kern="1200" dirty="0">
            <a:solidFill>
              <a:schemeClr val="tx1"/>
            </a:solidFill>
            <a:latin typeface="Calibri"/>
            <a:ea typeface="+mn-ea"/>
            <a:cs typeface="+mn-cs"/>
          </a:endParaRPr>
        </a:p>
      </dsp:txBody>
      <dsp:txXfrm rot="10800000">
        <a:off x="1832195" y="1265688"/>
        <a:ext cx="6811905" cy="1552275"/>
      </dsp:txXfrm>
    </dsp:sp>
    <dsp:sp modelId="{4E04CF48-34F4-4645-8EE7-D1DE384AE3E5}">
      <dsp:nvSpPr>
        <dsp:cNvPr id="0" name=""/>
        <dsp:cNvSpPr/>
      </dsp:nvSpPr>
      <dsp:spPr>
        <a:xfrm>
          <a:off x="340887" y="1473258"/>
          <a:ext cx="1070365" cy="1070365"/>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1000" r="-21000"/>
          </a:stretch>
        </a:blipFill>
        <a:ln w="38100" cap="flat" cmpd="sng" algn="ctr">
          <a:solidFill>
            <a:srgbClr val="F79646">
              <a:shade val="80000"/>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3D420DD2-89BD-4BF7-9DE2-2B05C8361C78}">
      <dsp:nvSpPr>
        <dsp:cNvPr id="0" name=""/>
        <dsp:cNvSpPr/>
      </dsp:nvSpPr>
      <dsp:spPr>
        <a:xfrm rot="10800000">
          <a:off x="1444126" y="3063925"/>
          <a:ext cx="7199974" cy="951757"/>
        </a:xfrm>
        <a:prstGeom prst="homePlate">
          <a:avLst/>
        </a:prstGeom>
        <a:solidFill>
          <a:schemeClr val="bg1">
            <a:lumMod val="95000"/>
          </a:schemeClr>
        </a:solidFill>
        <a:ln w="25400" cap="flat" cmpd="sng" algn="ctr">
          <a:solidFill>
            <a:schemeClr val="accent3"/>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472001" tIns="76200" rIns="142240" bIns="76200" numCol="1" spcCol="1270" anchor="ctr" anchorCtr="0">
          <a:noAutofit/>
        </a:bodyPr>
        <a:lstStyle/>
        <a:p>
          <a:pPr marL="0" lvl="0" indent="0" algn="just" defTabSz="889000">
            <a:lnSpc>
              <a:spcPct val="90000"/>
            </a:lnSpc>
            <a:spcBef>
              <a:spcPct val="0"/>
            </a:spcBef>
            <a:spcAft>
              <a:spcPct val="35000"/>
            </a:spcAft>
            <a:buNone/>
          </a:pPr>
          <a:r>
            <a:rPr lang="en-US" sz="2000" b="0" kern="1200" dirty="0">
              <a:solidFill>
                <a:schemeClr val="tx1"/>
              </a:solidFill>
              <a:latin typeface="Calibri"/>
              <a:ea typeface="+mn-ea"/>
              <a:cs typeface="+mn-cs"/>
            </a:rPr>
            <a:t>Award of 39 projects of </a:t>
          </a:r>
          <a:r>
            <a:rPr lang="en-US" sz="2000" b="1" kern="1200" dirty="0">
              <a:solidFill>
                <a:schemeClr val="tx1"/>
              </a:solidFill>
              <a:latin typeface="Calibri"/>
              <a:ea typeface="+mn-ea"/>
              <a:cs typeface="+mn-cs"/>
              <a:hlinkClick xmlns:r="http://schemas.openxmlformats.org/officeDocument/2006/relationships" r:id="" action="ppaction://hlinksldjump">
                <a:extLst>
                  <a:ext uri="{A12FA001-AC4F-418D-AE19-62706E023703}">
                    <ahyp:hlinkClr xmlns:ahyp="http://schemas.microsoft.com/office/drawing/2018/hyperlinkcolor" val="tx"/>
                  </a:ext>
                </a:extLst>
              </a:hlinkClick>
            </a:rPr>
            <a:t>860 MW </a:t>
          </a:r>
          <a:r>
            <a:rPr lang="en-US" sz="2000" b="0" kern="1200" dirty="0">
              <a:solidFill>
                <a:schemeClr val="tx1"/>
              </a:solidFill>
              <a:latin typeface="Calibri"/>
              <a:ea typeface="+mn-ea"/>
              <a:cs typeface="+mn-cs"/>
            </a:rPr>
            <a:t>Hydropower Projects to IPPs for which Feasibility Studies are in progress</a:t>
          </a:r>
        </a:p>
      </dsp:txBody>
      <dsp:txXfrm rot="10800000">
        <a:off x="1682065" y="3063925"/>
        <a:ext cx="6962035" cy="951757"/>
      </dsp:txXfrm>
    </dsp:sp>
    <dsp:sp modelId="{091F1F91-7912-4753-A632-BBB3084FC68C}">
      <dsp:nvSpPr>
        <dsp:cNvPr id="0" name=""/>
        <dsp:cNvSpPr/>
      </dsp:nvSpPr>
      <dsp:spPr>
        <a:xfrm>
          <a:off x="340855" y="2994089"/>
          <a:ext cx="1070365" cy="1070365"/>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30000" r="-30000"/>
          </a:stretch>
        </a:blipFill>
        <a:ln w="38100" cap="flat" cmpd="sng" algn="ctr">
          <a:solidFill>
            <a:srgbClr val="F79646">
              <a:shade val="80000"/>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DE7DD362-095C-4BB0-9D04-700A4E520673}">
      <dsp:nvSpPr>
        <dsp:cNvPr id="0" name=""/>
        <dsp:cNvSpPr/>
      </dsp:nvSpPr>
      <dsp:spPr>
        <a:xfrm rot="10800000">
          <a:off x="1444126" y="4346872"/>
          <a:ext cx="7199974" cy="951757"/>
        </a:xfrm>
        <a:prstGeom prst="homePlate">
          <a:avLst/>
        </a:prstGeom>
        <a:solidFill>
          <a:schemeClr val="bg1">
            <a:lumMod val="95000"/>
          </a:schemeClr>
        </a:solidFill>
        <a:ln w="25400" cap="flat" cmpd="sng" algn="ctr">
          <a:solidFill>
            <a:schemeClr val="accent3"/>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472001" tIns="76200" rIns="142240" bIns="76200" numCol="1" spcCol="1270" anchor="ctr" anchorCtr="0">
          <a:noAutofit/>
        </a:bodyPr>
        <a:lstStyle/>
        <a:p>
          <a:pPr marL="0" lvl="0" indent="0" algn="just" defTabSz="889000">
            <a:lnSpc>
              <a:spcPct val="90000"/>
            </a:lnSpc>
            <a:spcBef>
              <a:spcPct val="0"/>
            </a:spcBef>
            <a:spcAft>
              <a:spcPct val="35000"/>
            </a:spcAft>
            <a:buNone/>
          </a:pPr>
          <a:r>
            <a:rPr lang="en-US" sz="2000" b="0" u="none" kern="1200" dirty="0">
              <a:solidFill>
                <a:schemeClr val="tx1"/>
              </a:solidFill>
              <a:latin typeface="Calibri"/>
              <a:ea typeface="+mn-ea"/>
              <a:cs typeface="+mn-cs"/>
            </a:rPr>
            <a:t>Approval of 5 Feasibility Studies of Total </a:t>
          </a:r>
          <a:r>
            <a:rPr lang="en-US" sz="2000" b="1" u="none" kern="1200" dirty="0">
              <a:solidFill>
                <a:schemeClr val="tx1"/>
              </a:solidFill>
              <a:latin typeface="Calibri"/>
              <a:ea typeface="+mn-ea"/>
              <a:cs typeface="+mn-cs"/>
              <a:hlinkClick xmlns:r="http://schemas.openxmlformats.org/officeDocument/2006/relationships" r:id="" action="ppaction://hlinksldjump">
                <a:extLst>
                  <a:ext uri="{A12FA001-AC4F-418D-AE19-62706E023703}">
                    <ahyp:hlinkClr xmlns:ahyp="http://schemas.microsoft.com/office/drawing/2018/hyperlinkcolor" val="tx"/>
                  </a:ext>
                </a:extLst>
              </a:hlinkClick>
            </a:rPr>
            <a:t>249.5 MW </a:t>
          </a:r>
          <a:r>
            <a:rPr lang="en-US" sz="2000" b="0" u="none" kern="1200" dirty="0">
              <a:solidFill>
                <a:schemeClr val="tx1"/>
              </a:solidFill>
              <a:latin typeface="Calibri"/>
              <a:ea typeface="+mn-ea"/>
              <a:cs typeface="+mn-cs"/>
            </a:rPr>
            <a:t>Solar Projects in the Private Sector </a:t>
          </a:r>
        </a:p>
      </dsp:txBody>
      <dsp:txXfrm rot="10800000">
        <a:off x="1682065" y="4346872"/>
        <a:ext cx="6962035" cy="951757"/>
      </dsp:txXfrm>
    </dsp:sp>
    <dsp:sp modelId="{31533774-DA58-44F7-A3AF-09BDF8213EBC}">
      <dsp:nvSpPr>
        <dsp:cNvPr id="0" name=""/>
        <dsp:cNvSpPr/>
      </dsp:nvSpPr>
      <dsp:spPr>
        <a:xfrm>
          <a:off x="340855" y="4251112"/>
          <a:ext cx="1070365" cy="1070365"/>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25000" r="-25000"/>
          </a:stretch>
        </a:blipFill>
        <a:ln w="38100" cap="flat" cmpd="sng" algn="ctr">
          <a:solidFill>
            <a:srgbClr val="F79646">
              <a:shade val="80000"/>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CFCDD73-804B-4F62-B068-5FC8C7D9BC51}"/>
              </a:ext>
            </a:extLst>
          </p:cNvPr>
          <p:cNvSpPr>
            <a:spLocks noGrp="1"/>
          </p:cNvSpPr>
          <p:nvPr>
            <p:ph type="hdr" sz="quarter"/>
          </p:nvPr>
        </p:nvSpPr>
        <p:spPr>
          <a:xfrm>
            <a:off x="0" y="0"/>
            <a:ext cx="3057525" cy="465138"/>
          </a:xfrm>
          <a:prstGeom prst="rect">
            <a:avLst/>
          </a:prstGeom>
        </p:spPr>
        <p:txBody>
          <a:bodyPr vert="horz" lIns="93496" tIns="46748" rIns="93496" bIns="46748" rtlCol="0"/>
          <a:lstStyle>
            <a:lvl1pPr algn="l" eaLnBrk="1" hangingPunct="1">
              <a:defRPr sz="1200">
                <a:latin typeface="Arial" pitchFamily="34" charset="0"/>
                <a:cs typeface="Arial" pitchFamily="34" charset="0"/>
              </a:defRPr>
            </a:lvl1pPr>
          </a:lstStyle>
          <a:p>
            <a:pPr>
              <a:defRPr/>
            </a:pPr>
            <a:endParaRPr lang="en-US"/>
          </a:p>
        </p:txBody>
      </p:sp>
      <p:sp>
        <p:nvSpPr>
          <p:cNvPr id="3" name="Date Placeholder 2">
            <a:extLst>
              <a:ext uri="{FF2B5EF4-FFF2-40B4-BE49-F238E27FC236}">
                <a16:creationId xmlns:a16="http://schemas.microsoft.com/office/drawing/2014/main" id="{FB9236D8-0D7B-4408-817F-925CF1A183D4}"/>
              </a:ext>
            </a:extLst>
          </p:cNvPr>
          <p:cNvSpPr>
            <a:spLocks noGrp="1"/>
          </p:cNvSpPr>
          <p:nvPr>
            <p:ph type="dt" sz="quarter" idx="1"/>
          </p:nvPr>
        </p:nvSpPr>
        <p:spPr>
          <a:xfrm>
            <a:off x="3995738" y="0"/>
            <a:ext cx="3055937" cy="465138"/>
          </a:xfrm>
          <a:prstGeom prst="rect">
            <a:avLst/>
          </a:prstGeom>
        </p:spPr>
        <p:txBody>
          <a:bodyPr vert="horz" lIns="93496" tIns="46748" rIns="93496" bIns="46748" rtlCol="0"/>
          <a:lstStyle>
            <a:lvl1pPr algn="r" eaLnBrk="1" hangingPunct="1">
              <a:defRPr sz="1200">
                <a:latin typeface="Arial" pitchFamily="34" charset="0"/>
                <a:cs typeface="Arial" pitchFamily="34" charset="0"/>
              </a:defRPr>
            </a:lvl1pPr>
          </a:lstStyle>
          <a:p>
            <a:pPr>
              <a:defRPr/>
            </a:pPr>
            <a:fld id="{5FAA8CC8-1279-4798-8E5E-9962B8A67448}" type="datetimeFigureOut">
              <a:rPr lang="en-US"/>
              <a:pPr>
                <a:defRPr/>
              </a:pPr>
              <a:t>10/27/2021</a:t>
            </a:fld>
            <a:endParaRPr lang="en-US" dirty="0"/>
          </a:p>
        </p:txBody>
      </p:sp>
      <p:sp>
        <p:nvSpPr>
          <p:cNvPr id="4" name="Footer Placeholder 3">
            <a:extLst>
              <a:ext uri="{FF2B5EF4-FFF2-40B4-BE49-F238E27FC236}">
                <a16:creationId xmlns:a16="http://schemas.microsoft.com/office/drawing/2014/main" id="{23847DBF-578B-4009-A78A-93ACEC3DA468}"/>
              </a:ext>
            </a:extLst>
          </p:cNvPr>
          <p:cNvSpPr>
            <a:spLocks noGrp="1"/>
          </p:cNvSpPr>
          <p:nvPr>
            <p:ph type="ftr" sz="quarter" idx="2"/>
          </p:nvPr>
        </p:nvSpPr>
        <p:spPr>
          <a:xfrm>
            <a:off x="0" y="8840788"/>
            <a:ext cx="3057525" cy="466725"/>
          </a:xfrm>
          <a:prstGeom prst="rect">
            <a:avLst/>
          </a:prstGeom>
        </p:spPr>
        <p:txBody>
          <a:bodyPr vert="horz" lIns="93496" tIns="46748" rIns="93496" bIns="46748" rtlCol="0" anchor="b"/>
          <a:lstStyle>
            <a:lvl1pPr algn="l" eaLnBrk="1" hangingPunct="1">
              <a:defRPr sz="1200">
                <a:latin typeface="Arial" pitchFamily="34" charset="0"/>
                <a:cs typeface="Arial" pitchFamily="34" charset="0"/>
              </a:defRPr>
            </a:lvl1pPr>
          </a:lstStyle>
          <a:p>
            <a:pPr>
              <a:defRPr/>
            </a:pPr>
            <a:endParaRPr lang="en-US"/>
          </a:p>
        </p:txBody>
      </p:sp>
      <p:sp>
        <p:nvSpPr>
          <p:cNvPr id="5" name="Slide Number Placeholder 4">
            <a:extLst>
              <a:ext uri="{FF2B5EF4-FFF2-40B4-BE49-F238E27FC236}">
                <a16:creationId xmlns:a16="http://schemas.microsoft.com/office/drawing/2014/main" id="{37DAD6E6-20BA-46E7-9508-A31ACBE7375E}"/>
              </a:ext>
            </a:extLst>
          </p:cNvPr>
          <p:cNvSpPr>
            <a:spLocks noGrp="1"/>
          </p:cNvSpPr>
          <p:nvPr>
            <p:ph type="sldNum" sz="quarter" idx="3"/>
          </p:nvPr>
        </p:nvSpPr>
        <p:spPr>
          <a:xfrm>
            <a:off x="3995738" y="8840788"/>
            <a:ext cx="3055937" cy="466725"/>
          </a:xfrm>
          <a:prstGeom prst="rect">
            <a:avLst/>
          </a:prstGeom>
        </p:spPr>
        <p:txBody>
          <a:bodyPr vert="horz" wrap="square" lIns="93496" tIns="46748" rIns="93496" bIns="46748" numCol="1" anchor="b" anchorCtr="0" compatLnSpc="1">
            <a:prstTxWarp prst="textNoShape">
              <a:avLst/>
            </a:prstTxWarp>
          </a:bodyPr>
          <a:lstStyle>
            <a:lvl1pPr algn="r" eaLnBrk="1" hangingPunct="1">
              <a:defRPr sz="1200"/>
            </a:lvl1pPr>
          </a:lstStyle>
          <a:p>
            <a:pPr>
              <a:defRPr/>
            </a:pPr>
            <a:fld id="{CB1A1163-3FDD-43F4-90B5-1AB31D05E84C}"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5FB406C-3FB6-4479-98D9-FC4824C5C8EA}"/>
              </a:ext>
            </a:extLst>
          </p:cNvPr>
          <p:cNvSpPr>
            <a:spLocks noGrp="1"/>
          </p:cNvSpPr>
          <p:nvPr>
            <p:ph type="hdr" sz="quarter"/>
          </p:nvPr>
        </p:nvSpPr>
        <p:spPr>
          <a:xfrm>
            <a:off x="0" y="0"/>
            <a:ext cx="3057525" cy="465138"/>
          </a:xfrm>
          <a:prstGeom prst="rect">
            <a:avLst/>
          </a:prstGeom>
        </p:spPr>
        <p:txBody>
          <a:bodyPr vert="horz" lIns="93496" tIns="46748" rIns="93496" bIns="46748"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34ABC0F2-9B05-4CC3-A285-C48A436945DB}"/>
              </a:ext>
            </a:extLst>
          </p:cNvPr>
          <p:cNvSpPr>
            <a:spLocks noGrp="1"/>
          </p:cNvSpPr>
          <p:nvPr>
            <p:ph type="dt" idx="1"/>
          </p:nvPr>
        </p:nvSpPr>
        <p:spPr>
          <a:xfrm>
            <a:off x="3995738" y="0"/>
            <a:ext cx="3055937" cy="465138"/>
          </a:xfrm>
          <a:prstGeom prst="rect">
            <a:avLst/>
          </a:prstGeom>
        </p:spPr>
        <p:txBody>
          <a:bodyPr vert="horz" lIns="93496" tIns="46748" rIns="93496" bIns="46748" rtlCol="0"/>
          <a:lstStyle>
            <a:lvl1pPr algn="r" eaLnBrk="1" fontAlgn="auto" hangingPunct="1">
              <a:spcBef>
                <a:spcPts val="0"/>
              </a:spcBef>
              <a:spcAft>
                <a:spcPts val="0"/>
              </a:spcAft>
              <a:defRPr sz="1200">
                <a:latin typeface="+mn-lt"/>
                <a:cs typeface="+mn-cs"/>
              </a:defRPr>
            </a:lvl1pPr>
          </a:lstStyle>
          <a:p>
            <a:pPr>
              <a:defRPr/>
            </a:pPr>
            <a:fld id="{6CCB953C-7CFF-4456-A229-26023AA31E20}" type="datetimeFigureOut">
              <a:rPr lang="en-US"/>
              <a:pPr>
                <a:defRPr/>
              </a:pPr>
              <a:t>10/27/2021</a:t>
            </a:fld>
            <a:endParaRPr lang="en-US" dirty="0"/>
          </a:p>
        </p:txBody>
      </p:sp>
      <p:sp>
        <p:nvSpPr>
          <p:cNvPr id="4" name="Slide Image Placeholder 3">
            <a:extLst>
              <a:ext uri="{FF2B5EF4-FFF2-40B4-BE49-F238E27FC236}">
                <a16:creationId xmlns:a16="http://schemas.microsoft.com/office/drawing/2014/main" id="{8903F656-83A1-44E0-BCD1-2CE080A3FE28}"/>
              </a:ext>
            </a:extLst>
          </p:cNvPr>
          <p:cNvSpPr>
            <a:spLocks noGrp="1" noRot="1" noChangeAspect="1"/>
          </p:cNvSpPr>
          <p:nvPr>
            <p:ph type="sldImg" idx="2"/>
          </p:nvPr>
        </p:nvSpPr>
        <p:spPr>
          <a:xfrm>
            <a:off x="1201738" y="698500"/>
            <a:ext cx="4649787" cy="3489325"/>
          </a:xfrm>
          <a:prstGeom prst="rect">
            <a:avLst/>
          </a:prstGeom>
          <a:noFill/>
          <a:ln w="12700">
            <a:solidFill>
              <a:prstClr val="black"/>
            </a:solidFill>
          </a:ln>
        </p:spPr>
        <p:txBody>
          <a:bodyPr vert="horz" lIns="93496" tIns="46748" rIns="93496" bIns="46748" rtlCol="0" anchor="ctr"/>
          <a:lstStyle/>
          <a:p>
            <a:pPr lvl="0"/>
            <a:endParaRPr lang="en-US" noProof="0" dirty="0"/>
          </a:p>
        </p:txBody>
      </p:sp>
      <p:sp>
        <p:nvSpPr>
          <p:cNvPr id="5" name="Notes Placeholder 4">
            <a:extLst>
              <a:ext uri="{FF2B5EF4-FFF2-40B4-BE49-F238E27FC236}">
                <a16:creationId xmlns:a16="http://schemas.microsoft.com/office/drawing/2014/main" id="{D235CBF5-3290-4914-B501-5F71000A5534}"/>
              </a:ext>
            </a:extLst>
          </p:cNvPr>
          <p:cNvSpPr>
            <a:spLocks noGrp="1"/>
          </p:cNvSpPr>
          <p:nvPr>
            <p:ph type="body" sz="quarter" idx="3"/>
          </p:nvPr>
        </p:nvSpPr>
        <p:spPr>
          <a:xfrm>
            <a:off x="704850" y="4421188"/>
            <a:ext cx="5643563" cy="4189412"/>
          </a:xfrm>
          <a:prstGeom prst="rect">
            <a:avLst/>
          </a:prstGeom>
        </p:spPr>
        <p:txBody>
          <a:bodyPr vert="horz" lIns="93496" tIns="46748" rIns="93496" bIns="46748"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55CE0B4-E006-4A60-835C-523F38994DAE}"/>
              </a:ext>
            </a:extLst>
          </p:cNvPr>
          <p:cNvSpPr>
            <a:spLocks noGrp="1"/>
          </p:cNvSpPr>
          <p:nvPr>
            <p:ph type="ftr" sz="quarter" idx="4"/>
          </p:nvPr>
        </p:nvSpPr>
        <p:spPr>
          <a:xfrm>
            <a:off x="0" y="8840788"/>
            <a:ext cx="3057525" cy="466725"/>
          </a:xfrm>
          <a:prstGeom prst="rect">
            <a:avLst/>
          </a:prstGeom>
        </p:spPr>
        <p:txBody>
          <a:bodyPr vert="horz" lIns="93496" tIns="46748" rIns="93496" bIns="46748"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0B72FBEF-DC97-40A4-9723-7F3696DC1C62}"/>
              </a:ext>
            </a:extLst>
          </p:cNvPr>
          <p:cNvSpPr>
            <a:spLocks noGrp="1"/>
          </p:cNvSpPr>
          <p:nvPr>
            <p:ph type="sldNum" sz="quarter" idx="5"/>
          </p:nvPr>
        </p:nvSpPr>
        <p:spPr>
          <a:xfrm>
            <a:off x="3995738" y="8840788"/>
            <a:ext cx="3055937" cy="466725"/>
          </a:xfrm>
          <a:prstGeom prst="rect">
            <a:avLst/>
          </a:prstGeom>
        </p:spPr>
        <p:txBody>
          <a:bodyPr vert="horz" wrap="square" lIns="93496" tIns="46748" rIns="93496" bIns="46748"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80053C2-4CC6-4235-9EC9-2C32FAA1514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6">
            <a:extLst>
              <a:ext uri="{FF2B5EF4-FFF2-40B4-BE49-F238E27FC236}">
                <a16:creationId xmlns:a16="http://schemas.microsoft.com/office/drawing/2014/main" id="{6704C4D7-CA3D-4979-9FFF-5BAEA5921F6A}"/>
              </a:ext>
            </a:extLst>
          </p:cNvPr>
          <p:cNvSpPr>
            <a:spLocks noGrp="1" noChangeArrowheads="1"/>
          </p:cNvSpPr>
          <p:nvPr>
            <p:ph type="ftr" sz="quarter" idx="4"/>
          </p:nvPr>
        </p:nvSpPr>
        <p:spPr/>
        <p:txBody>
          <a:bodyPr/>
          <a:lstStyle>
            <a:lvl1pPr defTabSz="946181">
              <a:defRPr b="1">
                <a:solidFill>
                  <a:schemeClr val="tx1"/>
                </a:solidFill>
                <a:latin typeface="Tahoma" pitchFamily="34" charset="0"/>
              </a:defRPr>
            </a:lvl1pPr>
            <a:lvl2pPr marL="745476" indent="-286722" defTabSz="946181">
              <a:defRPr b="1">
                <a:solidFill>
                  <a:schemeClr val="tx1"/>
                </a:solidFill>
                <a:latin typeface="Tahoma" pitchFamily="34" charset="0"/>
              </a:defRPr>
            </a:lvl2pPr>
            <a:lvl3pPr marL="1146886" indent="-229377" defTabSz="946181">
              <a:defRPr b="1">
                <a:solidFill>
                  <a:schemeClr val="tx1"/>
                </a:solidFill>
                <a:latin typeface="Tahoma" pitchFamily="34" charset="0"/>
              </a:defRPr>
            </a:lvl3pPr>
            <a:lvl4pPr marL="1605641" indent="-229377" defTabSz="946181">
              <a:defRPr b="1">
                <a:solidFill>
                  <a:schemeClr val="tx1"/>
                </a:solidFill>
                <a:latin typeface="Tahoma" pitchFamily="34" charset="0"/>
              </a:defRPr>
            </a:lvl4pPr>
            <a:lvl5pPr marL="2064395" indent="-229377" defTabSz="946181">
              <a:defRPr b="1">
                <a:solidFill>
                  <a:schemeClr val="tx1"/>
                </a:solidFill>
                <a:latin typeface="Tahoma" pitchFamily="34" charset="0"/>
              </a:defRPr>
            </a:lvl5pPr>
            <a:lvl6pPr marL="2523150" indent="-229377" algn="ctr" defTabSz="946181" eaLnBrk="0" fontAlgn="base" hangingPunct="0">
              <a:spcBef>
                <a:spcPct val="0"/>
              </a:spcBef>
              <a:spcAft>
                <a:spcPct val="0"/>
              </a:spcAft>
              <a:defRPr b="1">
                <a:solidFill>
                  <a:schemeClr val="tx1"/>
                </a:solidFill>
                <a:latin typeface="Tahoma" pitchFamily="34" charset="0"/>
              </a:defRPr>
            </a:lvl6pPr>
            <a:lvl7pPr marL="2981904" indent="-229377" algn="ctr" defTabSz="946181" eaLnBrk="0" fontAlgn="base" hangingPunct="0">
              <a:spcBef>
                <a:spcPct val="0"/>
              </a:spcBef>
              <a:spcAft>
                <a:spcPct val="0"/>
              </a:spcAft>
              <a:defRPr b="1">
                <a:solidFill>
                  <a:schemeClr val="tx1"/>
                </a:solidFill>
                <a:latin typeface="Tahoma" pitchFamily="34" charset="0"/>
              </a:defRPr>
            </a:lvl7pPr>
            <a:lvl8pPr marL="3440659" indent="-229377" algn="ctr" defTabSz="946181" eaLnBrk="0" fontAlgn="base" hangingPunct="0">
              <a:spcBef>
                <a:spcPct val="0"/>
              </a:spcBef>
              <a:spcAft>
                <a:spcPct val="0"/>
              </a:spcAft>
              <a:defRPr b="1">
                <a:solidFill>
                  <a:schemeClr val="tx1"/>
                </a:solidFill>
                <a:latin typeface="Tahoma" pitchFamily="34" charset="0"/>
              </a:defRPr>
            </a:lvl8pPr>
            <a:lvl9pPr marL="3899413" indent="-229377" algn="ctr" defTabSz="946181" eaLnBrk="0" fontAlgn="base" hangingPunct="0">
              <a:spcBef>
                <a:spcPct val="0"/>
              </a:spcBef>
              <a:spcAft>
                <a:spcPct val="0"/>
              </a:spcAft>
              <a:defRPr b="1">
                <a:solidFill>
                  <a:schemeClr val="tx1"/>
                </a:solidFill>
                <a:latin typeface="Tahoma" pitchFamily="34" charset="0"/>
              </a:defRPr>
            </a:lvl9pPr>
          </a:lstStyle>
          <a:p>
            <a:pPr>
              <a:defRPr/>
            </a:pPr>
            <a:r>
              <a:rPr lang="en-US" b="0" dirty="0">
                <a:latin typeface="Times New Roman" pitchFamily="18" charset="0"/>
              </a:rPr>
              <a:t>1</a:t>
            </a:r>
          </a:p>
        </p:txBody>
      </p:sp>
      <p:sp>
        <p:nvSpPr>
          <p:cNvPr id="21507" name="Rectangle 7">
            <a:extLst>
              <a:ext uri="{FF2B5EF4-FFF2-40B4-BE49-F238E27FC236}">
                <a16:creationId xmlns:a16="http://schemas.microsoft.com/office/drawing/2014/main" id="{50DE69D2-013E-4E4B-BB92-FF661140CE4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a:spcBef>
                <a:spcPct val="30000"/>
              </a:spcBef>
              <a:defRPr sz="1200">
                <a:solidFill>
                  <a:schemeClr val="tx1"/>
                </a:solidFill>
                <a:latin typeface="Calibri" panose="020F0502020204030204" pitchFamily="34" charset="0"/>
              </a:defRPr>
            </a:lvl1pPr>
            <a:lvl2pPr marL="742950" indent="-285750" defTabSz="946150">
              <a:spcBef>
                <a:spcPct val="30000"/>
              </a:spcBef>
              <a:defRPr sz="1200">
                <a:solidFill>
                  <a:schemeClr val="tx1"/>
                </a:solidFill>
                <a:latin typeface="Calibri" panose="020F0502020204030204" pitchFamily="34" charset="0"/>
              </a:defRPr>
            </a:lvl2pPr>
            <a:lvl3pPr marL="1143000" indent="-228600" defTabSz="946150">
              <a:spcBef>
                <a:spcPct val="30000"/>
              </a:spcBef>
              <a:defRPr sz="1200">
                <a:solidFill>
                  <a:schemeClr val="tx1"/>
                </a:solidFill>
                <a:latin typeface="Calibri" panose="020F0502020204030204" pitchFamily="34" charset="0"/>
              </a:defRPr>
            </a:lvl3pPr>
            <a:lvl4pPr marL="1600200" indent="-228600" defTabSz="946150">
              <a:spcBef>
                <a:spcPct val="30000"/>
              </a:spcBef>
              <a:defRPr sz="1200">
                <a:solidFill>
                  <a:schemeClr val="tx1"/>
                </a:solidFill>
                <a:latin typeface="Calibri" panose="020F0502020204030204" pitchFamily="34" charset="0"/>
              </a:defRPr>
            </a:lvl4pPr>
            <a:lvl5pPr marL="2057400" indent="-228600" defTabSz="946150">
              <a:spcBef>
                <a:spcPct val="30000"/>
              </a:spcBef>
              <a:defRPr sz="1200">
                <a:solidFill>
                  <a:schemeClr val="tx1"/>
                </a:solidFill>
                <a:latin typeface="Calibri" panose="020F0502020204030204" pitchFamily="34" charset="0"/>
              </a:defRPr>
            </a:lvl5pPr>
            <a:lvl6pPr marL="2514600" indent="-228600" defTabSz="9461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461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461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461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80DFB8-4B6B-41FF-B359-53E624854F31}" type="slidenum">
              <a:rPr lang="en-US" altLang="en-US" smtClean="0">
                <a:latin typeface="Times New Roman" panose="02020603050405020304" pitchFamily="18" charset="0"/>
              </a:rPr>
              <a:pPr>
                <a:spcBef>
                  <a:spcPct val="0"/>
                </a:spcBef>
              </a:pPr>
              <a:t>2</a:t>
            </a:fld>
            <a:endParaRPr lang="en-US" altLang="en-US">
              <a:latin typeface="Times New Roman" panose="02020603050405020304" pitchFamily="18" charset="0"/>
            </a:endParaRPr>
          </a:p>
        </p:txBody>
      </p:sp>
      <p:sp>
        <p:nvSpPr>
          <p:cNvPr id="21508" name="Rectangle 2">
            <a:extLst>
              <a:ext uri="{FF2B5EF4-FFF2-40B4-BE49-F238E27FC236}">
                <a16:creationId xmlns:a16="http://schemas.microsoft.com/office/drawing/2014/main" id="{6CF688E7-5FAB-4447-A04F-7CEE86016C37}"/>
              </a:ext>
            </a:extLst>
          </p:cNvPr>
          <p:cNvSpPr>
            <a:spLocks noGrp="1" noRot="1" noChangeAspect="1" noChangeArrowheads="1" noTextEdit="1"/>
          </p:cNvSpPr>
          <p:nvPr>
            <p:ph type="sldImg"/>
          </p:nvPr>
        </p:nvSpPr>
        <p:spPr bwMode="auto">
          <a:xfrm>
            <a:off x="1209675" y="695325"/>
            <a:ext cx="4633913" cy="3476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a:extLst>
              <a:ext uri="{FF2B5EF4-FFF2-40B4-BE49-F238E27FC236}">
                <a16:creationId xmlns:a16="http://schemas.microsoft.com/office/drawing/2014/main" id="{F0C7F434-A092-4499-819C-48F20218D944}"/>
              </a:ext>
            </a:extLst>
          </p:cNvPr>
          <p:cNvSpPr>
            <a:spLocks noGrp="1" noChangeArrowheads="1"/>
          </p:cNvSpPr>
          <p:nvPr>
            <p:ph type="body" idx="1"/>
          </p:nvPr>
        </p:nvSpPr>
        <p:spPr bwMode="auto">
          <a:xfrm>
            <a:off x="941388" y="4403725"/>
            <a:ext cx="5170487" cy="41735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5038"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9AEE3627-2AF1-4CBA-9007-2EED51F60B2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61D58BB2-E52A-4A62-B6BF-1433D5C013D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Char char="Ø"/>
            </a:pPr>
            <a:r>
              <a:rPr lang="en-US" altLang="en-US"/>
              <a:t>The northern part of the province has three famous mountain ranges i.e. Himalaya, Karakorum and  Hindukush making it a unique place on earth for hydro generation projects of high head.</a:t>
            </a:r>
          </a:p>
          <a:p>
            <a:pPr>
              <a:buFont typeface="Wingdings" panose="05000000000000000000" pitchFamily="2" charset="2"/>
              <a:buChar char="Ø"/>
            </a:pPr>
            <a:r>
              <a:rPr lang="en-US" altLang="en-US"/>
              <a:t>All the major rivers including Indus and its tributaries originates from these snow covered mountains.</a:t>
            </a:r>
          </a:p>
          <a:p>
            <a:pPr>
              <a:buFont typeface="Wingdings" panose="05000000000000000000" pitchFamily="2" charset="2"/>
              <a:buChar char="Ø"/>
            </a:pPr>
            <a:r>
              <a:rPr lang="en-US" altLang="en-US"/>
              <a:t> And gives approximately 30,000 MW of hydro potential.</a:t>
            </a:r>
          </a:p>
          <a:p>
            <a:pPr>
              <a:buFont typeface="Wingdings" panose="05000000000000000000" pitchFamily="2" charset="2"/>
              <a:buChar char="Ø"/>
            </a:pPr>
            <a:r>
              <a:rPr lang="en-US" altLang="en-US"/>
              <a:t> Out of which we have selected 4 projects totaling more than 400 MW to offer for investment.</a:t>
            </a:r>
          </a:p>
          <a:p>
            <a:endParaRPr lang="en-US" altLang="en-US"/>
          </a:p>
          <a:p>
            <a:pPr algn="just">
              <a:buFont typeface="Wingdings" panose="05000000000000000000" pitchFamily="2" charset="2"/>
              <a:buChar char="Ø"/>
            </a:pPr>
            <a:r>
              <a:rPr lang="en-US" altLang="en-US"/>
              <a:t>The tariff regime of hydro generation envisages 20% rate of return on equity thus a project recoup its investment within 5 - 6 years. </a:t>
            </a:r>
          </a:p>
          <a:p>
            <a:pPr algn="just">
              <a:buFont typeface="Wingdings" panose="05000000000000000000" pitchFamily="2" charset="2"/>
              <a:buChar char="Ø"/>
            </a:pPr>
            <a:r>
              <a:rPr lang="en-US" altLang="en-US"/>
              <a:t>Since there is a great market to sell power, thus its make it a good opportunity for establishment of power generation projects to earn a good return.</a:t>
            </a:r>
            <a:r>
              <a:rPr lang="en-US" altLang="en-US" sz="800"/>
              <a:t> </a:t>
            </a:r>
          </a:p>
          <a:p>
            <a:pPr algn="just">
              <a:buFont typeface="Wingdings" panose="05000000000000000000" pitchFamily="2" charset="2"/>
              <a:buChar char="Ø"/>
            </a:pPr>
            <a:r>
              <a:rPr lang="en-US" altLang="en-US"/>
              <a:t> These projects are high head means the power generation is by utilizing the natural drop in elevation given by nature in our mountain ranges. There is no big dam with reservoir involved and the water is just diverted for few kilometers to a suitable location to generate electricity after which the water is discharged back into the same river.</a:t>
            </a:r>
          </a:p>
          <a:p>
            <a:pPr algn="just">
              <a:buFont typeface="Wingdings" panose="05000000000000000000" pitchFamily="2" charset="2"/>
              <a:buChar char="Ø"/>
            </a:pPr>
            <a:r>
              <a:rPr lang="en-US" altLang="en-US"/>
              <a:t>The government of KPK is committed to provide easy access to every kind of information to its people and extends full facilitation to private investors.</a:t>
            </a:r>
          </a:p>
          <a:p>
            <a:pPr algn="just">
              <a:buFont typeface="Wingdings" panose="05000000000000000000" pitchFamily="2" charset="2"/>
              <a:buChar char="Ø"/>
            </a:pPr>
            <a:r>
              <a:rPr lang="en-US" altLang="en-US"/>
              <a:t>The sale of power is guaranteed as the country has a huge electricity deficit. </a:t>
            </a:r>
          </a:p>
          <a:p>
            <a:pPr algn="just">
              <a:buFont typeface="Wingdings" panose="05000000000000000000" pitchFamily="2" charset="2"/>
              <a:buChar char="Ø"/>
            </a:pPr>
            <a:r>
              <a:rPr lang="en-US" altLang="en-US"/>
              <a:t>The KPK Govt will fully facilitate the purchase of land for the projects.</a:t>
            </a:r>
          </a:p>
        </p:txBody>
      </p:sp>
      <p:sp>
        <p:nvSpPr>
          <p:cNvPr id="55300" name="Slide Number Placeholder 3">
            <a:extLst>
              <a:ext uri="{FF2B5EF4-FFF2-40B4-BE49-F238E27FC236}">
                <a16:creationId xmlns:a16="http://schemas.microsoft.com/office/drawing/2014/main" id="{AF60990F-460D-4F3A-B40A-5D6E8B0734B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B8BE9A6-9AD4-44EA-A7DE-AC5A81EF7888}" type="slidenum">
              <a:rPr lang="en-US" altLang="en-US" smtClean="0">
                <a:latin typeface="Calibri" panose="020F0502020204030204" pitchFamily="34" charset="0"/>
              </a:rPr>
              <a:pPr/>
              <a:t>15</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A654262F-C799-4EC3-B487-A063A92988A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FC071C6C-7320-42EB-BB82-3EF8DA58D14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Char char="Ø"/>
            </a:pPr>
            <a:r>
              <a:rPr lang="en-US" altLang="en-US"/>
              <a:t>The northern part of the province has three famous mountain ranges i.e. Himalaya, Karakorum and  Hindukush making it a unique place on earth for hydro generation projects of high head.</a:t>
            </a:r>
          </a:p>
          <a:p>
            <a:pPr>
              <a:buFont typeface="Wingdings" panose="05000000000000000000" pitchFamily="2" charset="2"/>
              <a:buChar char="Ø"/>
            </a:pPr>
            <a:r>
              <a:rPr lang="en-US" altLang="en-US"/>
              <a:t>All the major rivers including Indus and its tributaries originates from these snow covered mountains.</a:t>
            </a:r>
          </a:p>
          <a:p>
            <a:pPr>
              <a:buFont typeface="Wingdings" panose="05000000000000000000" pitchFamily="2" charset="2"/>
              <a:buChar char="Ø"/>
            </a:pPr>
            <a:r>
              <a:rPr lang="en-US" altLang="en-US"/>
              <a:t> And gives approximately 30,000 MW of hydro potential.</a:t>
            </a:r>
          </a:p>
          <a:p>
            <a:pPr>
              <a:buFont typeface="Wingdings" panose="05000000000000000000" pitchFamily="2" charset="2"/>
              <a:buChar char="Ø"/>
            </a:pPr>
            <a:r>
              <a:rPr lang="en-US" altLang="en-US"/>
              <a:t> Out of which we have selected 4 projects totaling more than 400 MW to offer for investment.</a:t>
            </a:r>
          </a:p>
          <a:p>
            <a:endParaRPr lang="en-US" altLang="en-US"/>
          </a:p>
          <a:p>
            <a:pPr algn="just">
              <a:buFont typeface="Wingdings" panose="05000000000000000000" pitchFamily="2" charset="2"/>
              <a:buChar char="Ø"/>
            </a:pPr>
            <a:r>
              <a:rPr lang="en-US" altLang="en-US"/>
              <a:t>The tariff regime of hydro generation envisages 20% rate of return on equity thus a project recoup its investment within 5 - 6 years. </a:t>
            </a:r>
          </a:p>
          <a:p>
            <a:pPr algn="just">
              <a:buFont typeface="Wingdings" panose="05000000000000000000" pitchFamily="2" charset="2"/>
              <a:buChar char="Ø"/>
            </a:pPr>
            <a:r>
              <a:rPr lang="en-US" altLang="en-US"/>
              <a:t>Since there is a great market to sell power, thus its make it a good opportunity for establishment of power generation projects to earn a good return.</a:t>
            </a:r>
            <a:r>
              <a:rPr lang="en-US" altLang="en-US" sz="800"/>
              <a:t> </a:t>
            </a:r>
          </a:p>
          <a:p>
            <a:pPr algn="just">
              <a:buFont typeface="Wingdings" panose="05000000000000000000" pitchFamily="2" charset="2"/>
              <a:buChar char="Ø"/>
            </a:pPr>
            <a:r>
              <a:rPr lang="en-US" altLang="en-US"/>
              <a:t> These projects are high head means the power generation is by utilizing the natural drop in elevation given by nature in our mountain ranges. There is no big dam with reservoir involved and the water is just diverted for few kilometers to a suitable location to generate electricity after which the water is discharged back into the same river.</a:t>
            </a:r>
          </a:p>
          <a:p>
            <a:pPr algn="just">
              <a:buFont typeface="Wingdings" panose="05000000000000000000" pitchFamily="2" charset="2"/>
              <a:buChar char="Ø"/>
            </a:pPr>
            <a:r>
              <a:rPr lang="en-US" altLang="en-US"/>
              <a:t>The government of KPK is committed to provide easy access to every kind of information to its people and extends full facilitation to private investors.</a:t>
            </a:r>
          </a:p>
          <a:p>
            <a:pPr algn="just">
              <a:buFont typeface="Wingdings" panose="05000000000000000000" pitchFamily="2" charset="2"/>
              <a:buChar char="Ø"/>
            </a:pPr>
            <a:r>
              <a:rPr lang="en-US" altLang="en-US"/>
              <a:t>The sale of power is guaranteed as the country has a huge electricity deficit. </a:t>
            </a:r>
          </a:p>
          <a:p>
            <a:pPr algn="just">
              <a:buFont typeface="Wingdings" panose="05000000000000000000" pitchFamily="2" charset="2"/>
              <a:buChar char="Ø"/>
            </a:pPr>
            <a:r>
              <a:rPr lang="en-US" altLang="en-US"/>
              <a:t>The KPK Govt will fully facilitate the purchase of land for the projects.</a:t>
            </a:r>
          </a:p>
        </p:txBody>
      </p:sp>
      <p:sp>
        <p:nvSpPr>
          <p:cNvPr id="59396" name="Slide Number Placeholder 3">
            <a:extLst>
              <a:ext uri="{FF2B5EF4-FFF2-40B4-BE49-F238E27FC236}">
                <a16:creationId xmlns:a16="http://schemas.microsoft.com/office/drawing/2014/main" id="{BE146C07-764B-41E5-80FD-3EDA9B97B3D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CA7299C-7BDC-4206-AD58-656A373C4A8E}" type="slidenum">
              <a:rPr lang="en-US" altLang="en-US" smtClean="0">
                <a:latin typeface="Calibri" panose="020F0502020204030204" pitchFamily="34" charset="0"/>
              </a:rPr>
              <a:pPr/>
              <a:t>16</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F4E67D4F-9F30-4EBA-A86E-2AFE0039434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5D233DC5-9928-4041-A1CB-7E06DE83113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Char char="Ø"/>
            </a:pPr>
            <a:r>
              <a:rPr lang="en-US" altLang="en-US"/>
              <a:t>The northern part of the province has three famous mountain ranges i.e. Himalaya, Karakorum and  Hindukush making it a unique place on earth for hydro generation projects of high head.</a:t>
            </a:r>
          </a:p>
          <a:p>
            <a:pPr>
              <a:buFont typeface="Wingdings" panose="05000000000000000000" pitchFamily="2" charset="2"/>
              <a:buChar char="Ø"/>
            </a:pPr>
            <a:r>
              <a:rPr lang="en-US" altLang="en-US"/>
              <a:t>All the major rivers including Indus and its tributaries originates from these snow covered mountains.</a:t>
            </a:r>
          </a:p>
          <a:p>
            <a:pPr>
              <a:buFont typeface="Wingdings" panose="05000000000000000000" pitchFamily="2" charset="2"/>
              <a:buChar char="Ø"/>
            </a:pPr>
            <a:r>
              <a:rPr lang="en-US" altLang="en-US"/>
              <a:t> And gives approximately 30,000 MW of hydro potential.</a:t>
            </a:r>
          </a:p>
          <a:p>
            <a:pPr>
              <a:buFont typeface="Wingdings" panose="05000000000000000000" pitchFamily="2" charset="2"/>
              <a:buChar char="Ø"/>
            </a:pPr>
            <a:r>
              <a:rPr lang="en-US" altLang="en-US"/>
              <a:t> Out of which we have selected 4 projects totaling more than 400 MW to offer for investment.</a:t>
            </a:r>
          </a:p>
          <a:p>
            <a:endParaRPr lang="en-US" altLang="en-US"/>
          </a:p>
          <a:p>
            <a:pPr algn="just">
              <a:buFont typeface="Wingdings" panose="05000000000000000000" pitchFamily="2" charset="2"/>
              <a:buChar char="Ø"/>
            </a:pPr>
            <a:r>
              <a:rPr lang="en-US" altLang="en-US"/>
              <a:t>The tariff regime of hydro generation envisages 20% rate of return on equity thus a project recoup its investment within 5 - 6 years. </a:t>
            </a:r>
          </a:p>
          <a:p>
            <a:pPr algn="just">
              <a:buFont typeface="Wingdings" panose="05000000000000000000" pitchFamily="2" charset="2"/>
              <a:buChar char="Ø"/>
            </a:pPr>
            <a:r>
              <a:rPr lang="en-US" altLang="en-US"/>
              <a:t>Since there is a great market to sell power, thus its make it a good opportunity for establishment of power generation projects to earn a good return.</a:t>
            </a:r>
            <a:r>
              <a:rPr lang="en-US" altLang="en-US" sz="800"/>
              <a:t> </a:t>
            </a:r>
          </a:p>
          <a:p>
            <a:pPr algn="just">
              <a:buFont typeface="Wingdings" panose="05000000000000000000" pitchFamily="2" charset="2"/>
              <a:buChar char="Ø"/>
            </a:pPr>
            <a:r>
              <a:rPr lang="en-US" altLang="en-US"/>
              <a:t> These projects are high head means the power generation is by utilizing the natural drop in elevation given by nature in our mountain ranges. There is no big dam with reservoir involved and the water is just diverted for few kilometers to a suitable location to generate electricity after which the water is discharged back into the same river.</a:t>
            </a:r>
          </a:p>
          <a:p>
            <a:pPr algn="just">
              <a:buFont typeface="Wingdings" panose="05000000000000000000" pitchFamily="2" charset="2"/>
              <a:buChar char="Ø"/>
            </a:pPr>
            <a:r>
              <a:rPr lang="en-US" altLang="en-US"/>
              <a:t>The government of KPK is committed to provide easy access to every kind of information to its people and extends full facilitation to private investors.</a:t>
            </a:r>
          </a:p>
          <a:p>
            <a:pPr algn="just">
              <a:buFont typeface="Wingdings" panose="05000000000000000000" pitchFamily="2" charset="2"/>
              <a:buChar char="Ø"/>
            </a:pPr>
            <a:r>
              <a:rPr lang="en-US" altLang="en-US"/>
              <a:t>The sale of power is guaranteed as the country has a huge electricity deficit. </a:t>
            </a:r>
          </a:p>
          <a:p>
            <a:pPr algn="just">
              <a:buFont typeface="Wingdings" panose="05000000000000000000" pitchFamily="2" charset="2"/>
              <a:buChar char="Ø"/>
            </a:pPr>
            <a:r>
              <a:rPr lang="en-US" altLang="en-US"/>
              <a:t>The KPK Govt will fully facilitate the purchase of land for the projects.</a:t>
            </a:r>
          </a:p>
        </p:txBody>
      </p:sp>
      <p:sp>
        <p:nvSpPr>
          <p:cNvPr id="61444" name="Slide Number Placeholder 3">
            <a:extLst>
              <a:ext uri="{FF2B5EF4-FFF2-40B4-BE49-F238E27FC236}">
                <a16:creationId xmlns:a16="http://schemas.microsoft.com/office/drawing/2014/main" id="{F079B326-9DA2-4905-821F-A1997EC7145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6DD6865-C9DB-4484-828F-860A1F193269}" type="slidenum">
              <a:rPr lang="en-US" altLang="en-US" smtClean="0">
                <a:latin typeface="Calibri" panose="020F0502020204030204" pitchFamily="34" charset="0"/>
              </a:rPr>
              <a:pPr/>
              <a:t>17</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F4E67D4F-9F30-4EBA-A86E-2AFE0039434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5D233DC5-9928-4041-A1CB-7E06DE83113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Char char="Ø"/>
            </a:pPr>
            <a:r>
              <a:rPr lang="en-US" altLang="en-US"/>
              <a:t>The northern part of the province has three famous mountain ranges i.e. Himalaya, Karakorum and  Hindukush making it a unique place on earth for hydro generation projects of high head.</a:t>
            </a:r>
          </a:p>
          <a:p>
            <a:pPr>
              <a:buFont typeface="Wingdings" panose="05000000000000000000" pitchFamily="2" charset="2"/>
              <a:buChar char="Ø"/>
            </a:pPr>
            <a:r>
              <a:rPr lang="en-US" altLang="en-US"/>
              <a:t>All the major rivers including Indus and its tributaries originates from these snow covered mountains.</a:t>
            </a:r>
          </a:p>
          <a:p>
            <a:pPr>
              <a:buFont typeface="Wingdings" panose="05000000000000000000" pitchFamily="2" charset="2"/>
              <a:buChar char="Ø"/>
            </a:pPr>
            <a:r>
              <a:rPr lang="en-US" altLang="en-US"/>
              <a:t> And gives approximately 30,000 MW of hydro potential.</a:t>
            </a:r>
          </a:p>
          <a:p>
            <a:pPr>
              <a:buFont typeface="Wingdings" panose="05000000000000000000" pitchFamily="2" charset="2"/>
              <a:buChar char="Ø"/>
            </a:pPr>
            <a:r>
              <a:rPr lang="en-US" altLang="en-US"/>
              <a:t> Out of which we have selected 4 projects totaling more than 400 MW to offer for investment.</a:t>
            </a:r>
          </a:p>
          <a:p>
            <a:endParaRPr lang="en-US" altLang="en-US"/>
          </a:p>
          <a:p>
            <a:pPr algn="just">
              <a:buFont typeface="Wingdings" panose="05000000000000000000" pitchFamily="2" charset="2"/>
              <a:buChar char="Ø"/>
            </a:pPr>
            <a:r>
              <a:rPr lang="en-US" altLang="en-US"/>
              <a:t>The tariff regime of hydro generation envisages 20% rate of return on equity thus a project recoup its investment within 5 - 6 years. </a:t>
            </a:r>
          </a:p>
          <a:p>
            <a:pPr algn="just">
              <a:buFont typeface="Wingdings" panose="05000000000000000000" pitchFamily="2" charset="2"/>
              <a:buChar char="Ø"/>
            </a:pPr>
            <a:r>
              <a:rPr lang="en-US" altLang="en-US"/>
              <a:t>Since there is a great market to sell power, thus its make it a good opportunity for establishment of power generation projects to earn a good return.</a:t>
            </a:r>
            <a:r>
              <a:rPr lang="en-US" altLang="en-US" sz="800"/>
              <a:t> </a:t>
            </a:r>
          </a:p>
          <a:p>
            <a:pPr algn="just">
              <a:buFont typeface="Wingdings" panose="05000000000000000000" pitchFamily="2" charset="2"/>
              <a:buChar char="Ø"/>
            </a:pPr>
            <a:r>
              <a:rPr lang="en-US" altLang="en-US"/>
              <a:t> These projects are high head means the power generation is by utilizing the natural drop in elevation given by nature in our mountain ranges. There is no big dam with reservoir involved and the water is just diverted for few kilometers to a suitable location to generate electricity after which the water is discharged back into the same river.</a:t>
            </a:r>
          </a:p>
          <a:p>
            <a:pPr algn="just">
              <a:buFont typeface="Wingdings" panose="05000000000000000000" pitchFamily="2" charset="2"/>
              <a:buChar char="Ø"/>
            </a:pPr>
            <a:r>
              <a:rPr lang="en-US" altLang="en-US"/>
              <a:t>The government of KPK is committed to provide easy access to every kind of information to its people and extends full facilitation to private investors.</a:t>
            </a:r>
          </a:p>
          <a:p>
            <a:pPr algn="just">
              <a:buFont typeface="Wingdings" panose="05000000000000000000" pitchFamily="2" charset="2"/>
              <a:buChar char="Ø"/>
            </a:pPr>
            <a:r>
              <a:rPr lang="en-US" altLang="en-US"/>
              <a:t>The sale of power is guaranteed as the country has a huge electricity deficit. </a:t>
            </a:r>
          </a:p>
          <a:p>
            <a:pPr algn="just">
              <a:buFont typeface="Wingdings" panose="05000000000000000000" pitchFamily="2" charset="2"/>
              <a:buChar char="Ø"/>
            </a:pPr>
            <a:r>
              <a:rPr lang="en-US" altLang="en-US"/>
              <a:t>The KPK Govt will fully facilitate the purchase of land for the projects.</a:t>
            </a:r>
          </a:p>
        </p:txBody>
      </p:sp>
      <p:sp>
        <p:nvSpPr>
          <p:cNvPr id="61444" name="Slide Number Placeholder 3">
            <a:extLst>
              <a:ext uri="{FF2B5EF4-FFF2-40B4-BE49-F238E27FC236}">
                <a16:creationId xmlns:a16="http://schemas.microsoft.com/office/drawing/2014/main" id="{F079B326-9DA2-4905-821F-A1997EC7145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6DD6865-C9DB-4484-828F-860A1F193269}" type="slidenum">
              <a:rPr lang="en-US" altLang="en-US" smtClean="0">
                <a:latin typeface="Calibri" panose="020F0502020204030204" pitchFamily="34" charset="0"/>
              </a:rPr>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94727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8EAEE156-BB1E-4FC1-B6FE-3C3CDA84FAF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A1B92029-443D-477A-A1C9-460A096CE06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Char char="Ø"/>
            </a:pPr>
            <a:r>
              <a:rPr lang="en-US" altLang="en-US"/>
              <a:t> For 7 projects (161 MW) see slide No 22</a:t>
            </a:r>
          </a:p>
          <a:p>
            <a:pPr>
              <a:buFont typeface="Wingdings" panose="05000000000000000000" pitchFamily="2" charset="2"/>
              <a:buChar char="Ø"/>
            </a:pPr>
            <a:r>
              <a:rPr lang="en-US" altLang="en-US"/>
              <a:t>For 5 projects (215 MW) see slide No 23</a:t>
            </a:r>
          </a:p>
          <a:p>
            <a:pPr>
              <a:buFont typeface="Wingdings" panose="05000000000000000000" pitchFamily="2" charset="2"/>
              <a:buChar char="Ø"/>
            </a:pPr>
            <a:r>
              <a:rPr lang="en-US" altLang="en-US"/>
              <a:t>For 4 projects (479 MW) see slide No 24</a:t>
            </a:r>
          </a:p>
          <a:p>
            <a:pPr>
              <a:buFont typeface="Wingdings" panose="05000000000000000000" pitchFamily="2" charset="2"/>
              <a:buChar char="Ø"/>
            </a:pPr>
            <a:r>
              <a:rPr lang="en-US" altLang="en-US"/>
              <a:t>For Mini Micro see slide No 25</a:t>
            </a:r>
          </a:p>
          <a:p>
            <a:pPr>
              <a:buFont typeface="Wingdings" panose="05000000000000000000" pitchFamily="2" charset="2"/>
              <a:buChar char="Ø"/>
            </a:pPr>
            <a:r>
              <a:rPr lang="en-US" altLang="en-US"/>
              <a:t>For solar projects see slide No 26</a:t>
            </a:r>
          </a:p>
        </p:txBody>
      </p:sp>
      <p:sp>
        <p:nvSpPr>
          <p:cNvPr id="27652" name="Slide Number Placeholder 3">
            <a:extLst>
              <a:ext uri="{FF2B5EF4-FFF2-40B4-BE49-F238E27FC236}">
                <a16:creationId xmlns:a16="http://schemas.microsoft.com/office/drawing/2014/main" id="{B54AD8C7-1395-40C3-8F87-42FB93AD3EB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DE8C480-1852-4920-882F-778060FF5AA3}" type="slidenum">
              <a:rPr lang="en-US" altLang="en-US" smtClean="0">
                <a:latin typeface="Calibri" panose="020F0502020204030204" pitchFamily="34" charset="0"/>
              </a:rPr>
              <a:pPr/>
              <a:t>5</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D89144A-5ABD-4794-ABA3-48B6F841376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56686F8C-73AD-4B83-9E44-3BC25FF5BB4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Char char="Ø"/>
            </a:pPr>
            <a:r>
              <a:rPr lang="en-US" altLang="en-US"/>
              <a:t> For 7 projects (161 MW) see slide No 22</a:t>
            </a:r>
          </a:p>
          <a:p>
            <a:pPr>
              <a:buFont typeface="Wingdings" panose="05000000000000000000" pitchFamily="2" charset="2"/>
              <a:buChar char="Ø"/>
            </a:pPr>
            <a:r>
              <a:rPr lang="en-US" altLang="en-US"/>
              <a:t>For 5 projects (215 MW) see slide No 23</a:t>
            </a:r>
          </a:p>
          <a:p>
            <a:pPr>
              <a:buFont typeface="Wingdings" panose="05000000000000000000" pitchFamily="2" charset="2"/>
              <a:buChar char="Ø"/>
            </a:pPr>
            <a:r>
              <a:rPr lang="en-US" altLang="en-US"/>
              <a:t>For 4 projects (479 MW) see slide No 24</a:t>
            </a:r>
          </a:p>
          <a:p>
            <a:pPr>
              <a:buFont typeface="Wingdings" panose="05000000000000000000" pitchFamily="2" charset="2"/>
              <a:buChar char="Ø"/>
            </a:pPr>
            <a:r>
              <a:rPr lang="en-US" altLang="en-US"/>
              <a:t>For Mini Micro see slide No 25</a:t>
            </a:r>
          </a:p>
          <a:p>
            <a:pPr>
              <a:buFont typeface="Wingdings" panose="05000000000000000000" pitchFamily="2" charset="2"/>
              <a:buChar char="Ø"/>
            </a:pPr>
            <a:r>
              <a:rPr lang="en-US" altLang="en-US"/>
              <a:t>For solar projects see slide No 26</a:t>
            </a:r>
          </a:p>
        </p:txBody>
      </p:sp>
      <p:sp>
        <p:nvSpPr>
          <p:cNvPr id="29700" name="Slide Number Placeholder 3">
            <a:extLst>
              <a:ext uri="{FF2B5EF4-FFF2-40B4-BE49-F238E27FC236}">
                <a16:creationId xmlns:a16="http://schemas.microsoft.com/office/drawing/2014/main" id="{FDE9A122-03A1-47C2-81E7-2E8691ACA60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B9A43C-CE2C-4DCF-9691-84932EFB0889}" type="slidenum">
              <a:rPr lang="en-US" altLang="en-US" smtClean="0">
                <a:latin typeface="Calibri" panose="020F0502020204030204" pitchFamily="34" charset="0"/>
              </a:rPr>
              <a:pPr/>
              <a:t>6</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1E02F4DB-FEAA-49BD-9140-EE14A327B7D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38864A85-46A6-47D0-A46E-53BA95A4037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Char char="Ø"/>
            </a:pPr>
            <a:r>
              <a:rPr lang="en-US" altLang="en-US"/>
              <a:t>The northern part of the province has three famous mountain ranges i.e. Himalaya, Karakorum and  Hindukush making it a unique place on earth for hydro generation projects of high head.</a:t>
            </a:r>
          </a:p>
          <a:p>
            <a:pPr>
              <a:buFont typeface="Wingdings" panose="05000000000000000000" pitchFamily="2" charset="2"/>
              <a:buChar char="Ø"/>
            </a:pPr>
            <a:r>
              <a:rPr lang="en-US" altLang="en-US"/>
              <a:t>All the major rivers including Indus and its tributaries originates from these snow covered mountains.</a:t>
            </a:r>
          </a:p>
          <a:p>
            <a:pPr>
              <a:buFont typeface="Wingdings" panose="05000000000000000000" pitchFamily="2" charset="2"/>
              <a:buChar char="Ø"/>
            </a:pPr>
            <a:r>
              <a:rPr lang="en-US" altLang="en-US"/>
              <a:t> And gives approximately 30,000 MW of hydro potential.</a:t>
            </a:r>
          </a:p>
          <a:p>
            <a:pPr>
              <a:buFont typeface="Wingdings" panose="05000000000000000000" pitchFamily="2" charset="2"/>
              <a:buChar char="Ø"/>
            </a:pPr>
            <a:r>
              <a:rPr lang="en-US" altLang="en-US"/>
              <a:t> Out of which we have selected 4 projects totaling more than 400 MW to offer for investment.</a:t>
            </a:r>
          </a:p>
          <a:p>
            <a:endParaRPr lang="en-US" altLang="en-US"/>
          </a:p>
          <a:p>
            <a:pPr algn="just">
              <a:buFont typeface="Wingdings" panose="05000000000000000000" pitchFamily="2" charset="2"/>
              <a:buChar char="Ø"/>
            </a:pPr>
            <a:r>
              <a:rPr lang="en-US" altLang="en-US"/>
              <a:t>The tariff regime of hydro generation envisages 20% rate of return on equity thus a project recoup its investment within 5 - 6 years. </a:t>
            </a:r>
          </a:p>
          <a:p>
            <a:pPr algn="just">
              <a:buFont typeface="Wingdings" panose="05000000000000000000" pitchFamily="2" charset="2"/>
              <a:buChar char="Ø"/>
            </a:pPr>
            <a:r>
              <a:rPr lang="en-US" altLang="en-US"/>
              <a:t>Since there is a great market to sell power, thus its make it a good opportunity for establishment of power generation projects to earn a good return.</a:t>
            </a:r>
            <a:r>
              <a:rPr lang="en-US" altLang="en-US" sz="800"/>
              <a:t> </a:t>
            </a:r>
          </a:p>
          <a:p>
            <a:pPr algn="just">
              <a:buFont typeface="Wingdings" panose="05000000000000000000" pitchFamily="2" charset="2"/>
              <a:buChar char="Ø"/>
            </a:pPr>
            <a:r>
              <a:rPr lang="en-US" altLang="en-US"/>
              <a:t> These projects are high head means the power generation is by utilizing the natural drop in elevation given by nature in our mountain ranges. There is no big dam with reservoir involved and the water is just diverted for few kilometers to a suitable location to generate electricity after which the water is discharged back into the same river.</a:t>
            </a:r>
          </a:p>
          <a:p>
            <a:pPr algn="just">
              <a:buFont typeface="Wingdings" panose="05000000000000000000" pitchFamily="2" charset="2"/>
              <a:buChar char="Ø"/>
            </a:pPr>
            <a:r>
              <a:rPr lang="en-US" altLang="en-US"/>
              <a:t>The government of KPK is committed to provide easy access to every kind of information to its people and extends full facilitation to private investors.</a:t>
            </a:r>
          </a:p>
          <a:p>
            <a:pPr algn="just">
              <a:buFont typeface="Wingdings" panose="05000000000000000000" pitchFamily="2" charset="2"/>
              <a:buChar char="Ø"/>
            </a:pPr>
            <a:r>
              <a:rPr lang="en-US" altLang="en-US"/>
              <a:t>The sale of power is guaranteed as the country has a huge electricity deficit. </a:t>
            </a:r>
          </a:p>
          <a:p>
            <a:pPr algn="just">
              <a:buFont typeface="Wingdings" panose="05000000000000000000" pitchFamily="2" charset="2"/>
              <a:buChar char="Ø"/>
            </a:pPr>
            <a:r>
              <a:rPr lang="en-US" altLang="en-US"/>
              <a:t>The KPK Govt will fully facilitate the purchase of land for the projects.</a:t>
            </a:r>
          </a:p>
        </p:txBody>
      </p:sp>
      <p:sp>
        <p:nvSpPr>
          <p:cNvPr id="40964" name="Slide Number Placeholder 3">
            <a:extLst>
              <a:ext uri="{FF2B5EF4-FFF2-40B4-BE49-F238E27FC236}">
                <a16:creationId xmlns:a16="http://schemas.microsoft.com/office/drawing/2014/main" id="{28F31BED-61A7-49DF-8231-6662BF4339A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EB15E84-3E80-455F-86B5-D6FAF876F554}" type="slidenum">
              <a:rPr lang="en-US" altLang="en-US" smtClean="0">
                <a:latin typeface="Calibri" panose="020F0502020204030204" pitchFamily="34" charset="0"/>
              </a:rPr>
              <a:pPr/>
              <a:t>9</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CF66601C-12D5-4313-A498-39CD9EFC6CD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69F4FA7C-BF09-458D-94F5-EB33DF6B929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Char char="Ø"/>
            </a:pPr>
            <a:r>
              <a:rPr lang="en-US" altLang="en-US"/>
              <a:t>The northern part of the province has three famous mountain ranges i.e. Himalaya, Karakorum and  Hindukush making it a unique place on earth for hydro generation projects of high head.</a:t>
            </a:r>
          </a:p>
          <a:p>
            <a:pPr>
              <a:buFont typeface="Wingdings" panose="05000000000000000000" pitchFamily="2" charset="2"/>
              <a:buChar char="Ø"/>
            </a:pPr>
            <a:r>
              <a:rPr lang="en-US" altLang="en-US"/>
              <a:t>All the major rivers including Indus and its tributaries originates from these snow covered mountains.</a:t>
            </a:r>
          </a:p>
          <a:p>
            <a:pPr>
              <a:buFont typeface="Wingdings" panose="05000000000000000000" pitchFamily="2" charset="2"/>
              <a:buChar char="Ø"/>
            </a:pPr>
            <a:r>
              <a:rPr lang="en-US" altLang="en-US"/>
              <a:t> And gives approximately 30,000 MW of hydro potential.</a:t>
            </a:r>
          </a:p>
          <a:p>
            <a:pPr>
              <a:buFont typeface="Wingdings" panose="05000000000000000000" pitchFamily="2" charset="2"/>
              <a:buChar char="Ø"/>
            </a:pPr>
            <a:r>
              <a:rPr lang="en-US" altLang="en-US"/>
              <a:t> Out of which we have selected 4 projects totaling more than 400 MW to offer for investment.</a:t>
            </a:r>
          </a:p>
          <a:p>
            <a:endParaRPr lang="en-US" altLang="en-US"/>
          </a:p>
          <a:p>
            <a:pPr algn="just">
              <a:buFont typeface="Wingdings" panose="05000000000000000000" pitchFamily="2" charset="2"/>
              <a:buChar char="Ø"/>
            </a:pPr>
            <a:r>
              <a:rPr lang="en-US" altLang="en-US"/>
              <a:t>The tariff regime of hydro generation envisages 20% rate of return on equity thus a project recoup its investment within 5 - 6 years. </a:t>
            </a:r>
          </a:p>
          <a:p>
            <a:pPr algn="just">
              <a:buFont typeface="Wingdings" panose="05000000000000000000" pitchFamily="2" charset="2"/>
              <a:buChar char="Ø"/>
            </a:pPr>
            <a:r>
              <a:rPr lang="en-US" altLang="en-US"/>
              <a:t>Since there is a great market to sell power, thus its make it a good opportunity for establishment of power generation projects to earn a good return.</a:t>
            </a:r>
            <a:r>
              <a:rPr lang="en-US" altLang="en-US" sz="800"/>
              <a:t> </a:t>
            </a:r>
          </a:p>
          <a:p>
            <a:pPr algn="just">
              <a:buFont typeface="Wingdings" panose="05000000000000000000" pitchFamily="2" charset="2"/>
              <a:buChar char="Ø"/>
            </a:pPr>
            <a:r>
              <a:rPr lang="en-US" altLang="en-US"/>
              <a:t> These projects are high head means the power generation is by utilizing the natural drop in elevation given by nature in our mountain ranges. There is no big dam with reservoir involved and the water is just diverted for few kilometers to a suitable location to generate electricity after which the water is discharged back into the same river.</a:t>
            </a:r>
          </a:p>
          <a:p>
            <a:pPr algn="just">
              <a:buFont typeface="Wingdings" panose="05000000000000000000" pitchFamily="2" charset="2"/>
              <a:buChar char="Ø"/>
            </a:pPr>
            <a:r>
              <a:rPr lang="en-US" altLang="en-US"/>
              <a:t>The government of KPK is committed to provide easy access to every kind of information to its people and extends full facilitation to private investors.</a:t>
            </a:r>
          </a:p>
          <a:p>
            <a:pPr algn="just">
              <a:buFont typeface="Wingdings" panose="05000000000000000000" pitchFamily="2" charset="2"/>
              <a:buChar char="Ø"/>
            </a:pPr>
            <a:r>
              <a:rPr lang="en-US" altLang="en-US"/>
              <a:t>The sale of power is guaranteed as the country has a huge electricity deficit. </a:t>
            </a:r>
          </a:p>
          <a:p>
            <a:pPr algn="just">
              <a:buFont typeface="Wingdings" panose="05000000000000000000" pitchFamily="2" charset="2"/>
              <a:buChar char="Ø"/>
            </a:pPr>
            <a:r>
              <a:rPr lang="en-US" altLang="en-US"/>
              <a:t>The KPK Govt will fully facilitate the purchase of land for the projects.</a:t>
            </a:r>
          </a:p>
        </p:txBody>
      </p:sp>
      <p:sp>
        <p:nvSpPr>
          <p:cNvPr id="43012" name="Slide Number Placeholder 3">
            <a:extLst>
              <a:ext uri="{FF2B5EF4-FFF2-40B4-BE49-F238E27FC236}">
                <a16:creationId xmlns:a16="http://schemas.microsoft.com/office/drawing/2014/main" id="{9760BD7E-7CB0-483B-B611-4D94793F2F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736909-A067-4672-9D3B-49B367AC5259}" type="slidenum">
              <a:rPr lang="en-US" altLang="en-US" smtClean="0">
                <a:latin typeface="Calibri" panose="020F0502020204030204" pitchFamily="34" charset="0"/>
              </a:rPr>
              <a:pPr/>
              <a:t>10</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3645CA32-96D7-42B2-8005-4327952E389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E0C00268-32F3-4E54-AE6B-9E1F79236CA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Char char="Ø"/>
            </a:pPr>
            <a:r>
              <a:rPr lang="en-US" altLang="en-US"/>
              <a:t>The northern part of the province has three famous mountain ranges i.e. Himalaya, Karakorum and  Hindukush making it a unique place on earth for hydro generation projects of high head.</a:t>
            </a:r>
          </a:p>
          <a:p>
            <a:pPr>
              <a:buFont typeface="Wingdings" panose="05000000000000000000" pitchFamily="2" charset="2"/>
              <a:buChar char="Ø"/>
            </a:pPr>
            <a:r>
              <a:rPr lang="en-US" altLang="en-US"/>
              <a:t>All the major rivers including Indus and its tributaries originates from these snow covered mountains.</a:t>
            </a:r>
          </a:p>
          <a:p>
            <a:pPr>
              <a:buFont typeface="Wingdings" panose="05000000000000000000" pitchFamily="2" charset="2"/>
              <a:buChar char="Ø"/>
            </a:pPr>
            <a:r>
              <a:rPr lang="en-US" altLang="en-US"/>
              <a:t> And gives approximately 30,000 MW of hydro potential.</a:t>
            </a:r>
          </a:p>
          <a:p>
            <a:pPr>
              <a:buFont typeface="Wingdings" panose="05000000000000000000" pitchFamily="2" charset="2"/>
              <a:buChar char="Ø"/>
            </a:pPr>
            <a:r>
              <a:rPr lang="en-US" altLang="en-US"/>
              <a:t> Out of which we have selected 4 projects totaling more than 400 MW to offer for investment.</a:t>
            </a:r>
          </a:p>
          <a:p>
            <a:endParaRPr lang="en-US" altLang="en-US"/>
          </a:p>
          <a:p>
            <a:pPr algn="just">
              <a:buFont typeface="Wingdings" panose="05000000000000000000" pitchFamily="2" charset="2"/>
              <a:buChar char="Ø"/>
            </a:pPr>
            <a:r>
              <a:rPr lang="en-US" altLang="en-US"/>
              <a:t>The tariff regime of hydro generation envisages 20% rate of return on equity thus a project recoup its investment within 5 - 6 years. </a:t>
            </a:r>
          </a:p>
          <a:p>
            <a:pPr algn="just">
              <a:buFont typeface="Wingdings" panose="05000000000000000000" pitchFamily="2" charset="2"/>
              <a:buChar char="Ø"/>
            </a:pPr>
            <a:r>
              <a:rPr lang="en-US" altLang="en-US"/>
              <a:t>Since there is a great market to sell power, thus its make it a good opportunity for establishment of power generation projects to earn a good return.</a:t>
            </a:r>
            <a:r>
              <a:rPr lang="en-US" altLang="en-US" sz="800"/>
              <a:t> </a:t>
            </a:r>
          </a:p>
          <a:p>
            <a:pPr algn="just">
              <a:buFont typeface="Wingdings" panose="05000000000000000000" pitchFamily="2" charset="2"/>
              <a:buChar char="Ø"/>
            </a:pPr>
            <a:r>
              <a:rPr lang="en-US" altLang="en-US"/>
              <a:t> These projects are high head means the power generation is by utilizing the natural drop in elevation given by nature in our mountain ranges. There is no big dam with reservoir involved and the water is just diverted for few kilometers to a suitable location to generate electricity after which the water is discharged back into the same river.</a:t>
            </a:r>
          </a:p>
          <a:p>
            <a:pPr algn="just">
              <a:buFont typeface="Wingdings" panose="05000000000000000000" pitchFamily="2" charset="2"/>
              <a:buChar char="Ø"/>
            </a:pPr>
            <a:r>
              <a:rPr lang="en-US" altLang="en-US"/>
              <a:t>The government of KPK is committed to provide easy access to every kind of information to its people and extends full facilitation to private investors.</a:t>
            </a:r>
          </a:p>
          <a:p>
            <a:pPr algn="just">
              <a:buFont typeface="Wingdings" panose="05000000000000000000" pitchFamily="2" charset="2"/>
              <a:buChar char="Ø"/>
            </a:pPr>
            <a:r>
              <a:rPr lang="en-US" altLang="en-US"/>
              <a:t>The sale of power is guaranteed as the country has a huge electricity deficit. </a:t>
            </a:r>
          </a:p>
          <a:p>
            <a:pPr algn="just">
              <a:buFont typeface="Wingdings" panose="05000000000000000000" pitchFamily="2" charset="2"/>
              <a:buChar char="Ø"/>
            </a:pPr>
            <a:r>
              <a:rPr lang="en-US" altLang="en-US"/>
              <a:t>The KPK Govt will fully facilitate the purchase of land for the projects.</a:t>
            </a:r>
          </a:p>
        </p:txBody>
      </p:sp>
      <p:sp>
        <p:nvSpPr>
          <p:cNvPr id="49156" name="Slide Number Placeholder 3">
            <a:extLst>
              <a:ext uri="{FF2B5EF4-FFF2-40B4-BE49-F238E27FC236}">
                <a16:creationId xmlns:a16="http://schemas.microsoft.com/office/drawing/2014/main" id="{DC4183FE-2E97-4431-ADAD-FF03CEA226D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ECFD92-2ABA-4FCC-90A8-65D33C13FA53}" type="slidenum">
              <a:rPr lang="en-US" altLang="en-US" smtClean="0">
                <a:latin typeface="Calibri" panose="020F0502020204030204" pitchFamily="34" charset="0"/>
              </a:rPr>
              <a:pPr/>
              <a:t>11</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3645CA32-96D7-42B2-8005-4327952E389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E0C00268-32F3-4E54-AE6B-9E1F79236CA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Char char="Ø"/>
            </a:pPr>
            <a:r>
              <a:rPr lang="en-US" altLang="en-US"/>
              <a:t>The northern part of the province has three famous mountain ranges i.e. Himalaya, Karakorum and  Hindukush making it a unique place on earth for hydro generation projects of high head.</a:t>
            </a:r>
          </a:p>
          <a:p>
            <a:pPr>
              <a:buFont typeface="Wingdings" panose="05000000000000000000" pitchFamily="2" charset="2"/>
              <a:buChar char="Ø"/>
            </a:pPr>
            <a:r>
              <a:rPr lang="en-US" altLang="en-US"/>
              <a:t>All the major rivers including Indus and its tributaries originates from these snow covered mountains.</a:t>
            </a:r>
          </a:p>
          <a:p>
            <a:pPr>
              <a:buFont typeface="Wingdings" panose="05000000000000000000" pitchFamily="2" charset="2"/>
              <a:buChar char="Ø"/>
            </a:pPr>
            <a:r>
              <a:rPr lang="en-US" altLang="en-US"/>
              <a:t> And gives approximately 30,000 MW of hydro potential.</a:t>
            </a:r>
          </a:p>
          <a:p>
            <a:pPr>
              <a:buFont typeface="Wingdings" panose="05000000000000000000" pitchFamily="2" charset="2"/>
              <a:buChar char="Ø"/>
            </a:pPr>
            <a:r>
              <a:rPr lang="en-US" altLang="en-US"/>
              <a:t> Out of which we have selected 4 projects totaling more than 400 MW to offer for investment.</a:t>
            </a:r>
          </a:p>
          <a:p>
            <a:endParaRPr lang="en-US" altLang="en-US"/>
          </a:p>
          <a:p>
            <a:pPr algn="just">
              <a:buFont typeface="Wingdings" panose="05000000000000000000" pitchFamily="2" charset="2"/>
              <a:buChar char="Ø"/>
            </a:pPr>
            <a:r>
              <a:rPr lang="en-US" altLang="en-US"/>
              <a:t>The tariff regime of hydro generation envisages 20% rate of return on equity thus a project recoup its investment within 5 - 6 years. </a:t>
            </a:r>
          </a:p>
          <a:p>
            <a:pPr algn="just">
              <a:buFont typeface="Wingdings" panose="05000000000000000000" pitchFamily="2" charset="2"/>
              <a:buChar char="Ø"/>
            </a:pPr>
            <a:r>
              <a:rPr lang="en-US" altLang="en-US"/>
              <a:t>Since there is a great market to sell power, thus its make it a good opportunity for establishment of power generation projects to earn a good return.</a:t>
            </a:r>
            <a:r>
              <a:rPr lang="en-US" altLang="en-US" sz="800"/>
              <a:t> </a:t>
            </a:r>
          </a:p>
          <a:p>
            <a:pPr algn="just">
              <a:buFont typeface="Wingdings" panose="05000000000000000000" pitchFamily="2" charset="2"/>
              <a:buChar char="Ø"/>
            </a:pPr>
            <a:r>
              <a:rPr lang="en-US" altLang="en-US"/>
              <a:t> These projects are high head means the power generation is by utilizing the natural drop in elevation given by nature in our mountain ranges. There is no big dam with reservoir involved and the water is just diverted for few kilometers to a suitable location to generate electricity after which the water is discharged back into the same river.</a:t>
            </a:r>
          </a:p>
          <a:p>
            <a:pPr algn="just">
              <a:buFont typeface="Wingdings" panose="05000000000000000000" pitchFamily="2" charset="2"/>
              <a:buChar char="Ø"/>
            </a:pPr>
            <a:r>
              <a:rPr lang="en-US" altLang="en-US"/>
              <a:t>The government of KPK is committed to provide easy access to every kind of information to its people and extends full facilitation to private investors.</a:t>
            </a:r>
          </a:p>
          <a:p>
            <a:pPr algn="just">
              <a:buFont typeface="Wingdings" panose="05000000000000000000" pitchFamily="2" charset="2"/>
              <a:buChar char="Ø"/>
            </a:pPr>
            <a:r>
              <a:rPr lang="en-US" altLang="en-US"/>
              <a:t>The sale of power is guaranteed as the country has a huge electricity deficit. </a:t>
            </a:r>
          </a:p>
          <a:p>
            <a:pPr algn="just">
              <a:buFont typeface="Wingdings" panose="05000000000000000000" pitchFamily="2" charset="2"/>
              <a:buChar char="Ø"/>
            </a:pPr>
            <a:r>
              <a:rPr lang="en-US" altLang="en-US"/>
              <a:t>The KPK Govt will fully facilitate the purchase of land for the projects.</a:t>
            </a:r>
          </a:p>
        </p:txBody>
      </p:sp>
      <p:sp>
        <p:nvSpPr>
          <p:cNvPr id="49156" name="Slide Number Placeholder 3">
            <a:extLst>
              <a:ext uri="{FF2B5EF4-FFF2-40B4-BE49-F238E27FC236}">
                <a16:creationId xmlns:a16="http://schemas.microsoft.com/office/drawing/2014/main" id="{DC4183FE-2E97-4431-ADAD-FF03CEA226D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ECFD92-2ABA-4FCC-90A8-65D33C13FA53}" type="slidenum">
              <a:rPr lang="en-US" altLang="en-US" smtClean="0">
                <a:latin typeface="Calibri" panose="020F0502020204030204" pitchFamily="34" charset="0"/>
              </a:rPr>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4083631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3645CA32-96D7-42B2-8005-4327952E389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E0C00268-32F3-4E54-AE6B-9E1F79236CA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Char char="Ø"/>
            </a:pPr>
            <a:r>
              <a:rPr lang="en-US" altLang="en-US"/>
              <a:t>The northern part of the province has three famous mountain ranges i.e. Himalaya, Karakorum and  Hindukush making it a unique place on earth for hydro generation projects of high head.</a:t>
            </a:r>
          </a:p>
          <a:p>
            <a:pPr>
              <a:buFont typeface="Wingdings" panose="05000000000000000000" pitchFamily="2" charset="2"/>
              <a:buChar char="Ø"/>
            </a:pPr>
            <a:r>
              <a:rPr lang="en-US" altLang="en-US"/>
              <a:t>All the major rivers including Indus and its tributaries originates from these snow covered mountains.</a:t>
            </a:r>
          </a:p>
          <a:p>
            <a:pPr>
              <a:buFont typeface="Wingdings" panose="05000000000000000000" pitchFamily="2" charset="2"/>
              <a:buChar char="Ø"/>
            </a:pPr>
            <a:r>
              <a:rPr lang="en-US" altLang="en-US"/>
              <a:t> And gives approximately 30,000 MW of hydro potential.</a:t>
            </a:r>
          </a:p>
          <a:p>
            <a:pPr>
              <a:buFont typeface="Wingdings" panose="05000000000000000000" pitchFamily="2" charset="2"/>
              <a:buChar char="Ø"/>
            </a:pPr>
            <a:r>
              <a:rPr lang="en-US" altLang="en-US"/>
              <a:t> Out of which we have selected 4 projects totaling more than 400 MW to offer for investment.</a:t>
            </a:r>
          </a:p>
          <a:p>
            <a:endParaRPr lang="en-US" altLang="en-US"/>
          </a:p>
          <a:p>
            <a:pPr algn="just">
              <a:buFont typeface="Wingdings" panose="05000000000000000000" pitchFamily="2" charset="2"/>
              <a:buChar char="Ø"/>
            </a:pPr>
            <a:r>
              <a:rPr lang="en-US" altLang="en-US"/>
              <a:t>The tariff regime of hydro generation envisages 20% rate of return on equity thus a project recoup its investment within 5 - 6 years. </a:t>
            </a:r>
          </a:p>
          <a:p>
            <a:pPr algn="just">
              <a:buFont typeface="Wingdings" panose="05000000000000000000" pitchFamily="2" charset="2"/>
              <a:buChar char="Ø"/>
            </a:pPr>
            <a:r>
              <a:rPr lang="en-US" altLang="en-US"/>
              <a:t>Since there is a great market to sell power, thus its make it a good opportunity for establishment of power generation projects to earn a good return.</a:t>
            </a:r>
            <a:r>
              <a:rPr lang="en-US" altLang="en-US" sz="800"/>
              <a:t> </a:t>
            </a:r>
          </a:p>
          <a:p>
            <a:pPr algn="just">
              <a:buFont typeface="Wingdings" panose="05000000000000000000" pitchFamily="2" charset="2"/>
              <a:buChar char="Ø"/>
            </a:pPr>
            <a:r>
              <a:rPr lang="en-US" altLang="en-US"/>
              <a:t> These projects are high head means the power generation is by utilizing the natural drop in elevation given by nature in our mountain ranges. There is no big dam with reservoir involved and the water is just diverted for few kilometers to a suitable location to generate electricity after which the water is discharged back into the same river.</a:t>
            </a:r>
          </a:p>
          <a:p>
            <a:pPr algn="just">
              <a:buFont typeface="Wingdings" panose="05000000000000000000" pitchFamily="2" charset="2"/>
              <a:buChar char="Ø"/>
            </a:pPr>
            <a:r>
              <a:rPr lang="en-US" altLang="en-US"/>
              <a:t>The government of KPK is committed to provide easy access to every kind of information to its people and extends full facilitation to private investors.</a:t>
            </a:r>
          </a:p>
          <a:p>
            <a:pPr algn="just">
              <a:buFont typeface="Wingdings" panose="05000000000000000000" pitchFamily="2" charset="2"/>
              <a:buChar char="Ø"/>
            </a:pPr>
            <a:r>
              <a:rPr lang="en-US" altLang="en-US"/>
              <a:t>The sale of power is guaranteed as the country has a huge electricity deficit. </a:t>
            </a:r>
          </a:p>
          <a:p>
            <a:pPr algn="just">
              <a:buFont typeface="Wingdings" panose="05000000000000000000" pitchFamily="2" charset="2"/>
              <a:buChar char="Ø"/>
            </a:pPr>
            <a:r>
              <a:rPr lang="en-US" altLang="en-US"/>
              <a:t>The KPK Govt will fully facilitate the purchase of land for the projects.</a:t>
            </a:r>
          </a:p>
        </p:txBody>
      </p:sp>
      <p:sp>
        <p:nvSpPr>
          <p:cNvPr id="49156" name="Slide Number Placeholder 3">
            <a:extLst>
              <a:ext uri="{FF2B5EF4-FFF2-40B4-BE49-F238E27FC236}">
                <a16:creationId xmlns:a16="http://schemas.microsoft.com/office/drawing/2014/main" id="{DC4183FE-2E97-4431-ADAD-FF03CEA226D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ECFD92-2ABA-4FCC-90A8-65D33C13FA53}" type="slidenum">
              <a:rPr lang="en-US" altLang="en-US" smtClean="0">
                <a:latin typeface="Calibri" panose="020F0502020204030204" pitchFamily="34" charset="0"/>
              </a:rPr>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3607797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B9D87202-DE6C-475A-996B-FF577382676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F4FB1920-25D8-43EB-BA54-02186EA4CE8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Char char="Ø"/>
            </a:pPr>
            <a:r>
              <a:rPr lang="en-US" altLang="en-US"/>
              <a:t>The northern part of the province has three famous mountain ranges i.e. Himalaya, Karakorum and  Hindukush making it a unique place on earth for hydro generation projects of high head.</a:t>
            </a:r>
          </a:p>
          <a:p>
            <a:pPr>
              <a:buFont typeface="Wingdings" panose="05000000000000000000" pitchFamily="2" charset="2"/>
              <a:buChar char="Ø"/>
            </a:pPr>
            <a:r>
              <a:rPr lang="en-US" altLang="en-US"/>
              <a:t>All the major rivers including Indus and its tributaries originates from these snow covered mountains.</a:t>
            </a:r>
          </a:p>
          <a:p>
            <a:pPr>
              <a:buFont typeface="Wingdings" panose="05000000000000000000" pitchFamily="2" charset="2"/>
              <a:buChar char="Ø"/>
            </a:pPr>
            <a:r>
              <a:rPr lang="en-US" altLang="en-US"/>
              <a:t> And gives approximately 30,000 MW of hydro potential.</a:t>
            </a:r>
          </a:p>
          <a:p>
            <a:pPr>
              <a:buFont typeface="Wingdings" panose="05000000000000000000" pitchFamily="2" charset="2"/>
              <a:buChar char="Ø"/>
            </a:pPr>
            <a:r>
              <a:rPr lang="en-US" altLang="en-US"/>
              <a:t> Out of which we have selected 4 projects totaling more than 400 MW to offer for investment.</a:t>
            </a:r>
          </a:p>
          <a:p>
            <a:endParaRPr lang="en-US" altLang="en-US"/>
          </a:p>
          <a:p>
            <a:pPr algn="just">
              <a:buFont typeface="Wingdings" panose="05000000000000000000" pitchFamily="2" charset="2"/>
              <a:buChar char="Ø"/>
            </a:pPr>
            <a:r>
              <a:rPr lang="en-US" altLang="en-US"/>
              <a:t>The tariff regime of hydro generation envisages 20% rate of return on equity thus a project recoup its investment within 5 - 6 years. </a:t>
            </a:r>
          </a:p>
          <a:p>
            <a:pPr algn="just">
              <a:buFont typeface="Wingdings" panose="05000000000000000000" pitchFamily="2" charset="2"/>
              <a:buChar char="Ø"/>
            </a:pPr>
            <a:r>
              <a:rPr lang="en-US" altLang="en-US"/>
              <a:t>Since there is a great market to sell power, thus its make it a good opportunity for establishment of power generation projects to earn a good return.</a:t>
            </a:r>
            <a:r>
              <a:rPr lang="en-US" altLang="en-US" sz="800"/>
              <a:t> </a:t>
            </a:r>
          </a:p>
          <a:p>
            <a:pPr algn="just">
              <a:buFont typeface="Wingdings" panose="05000000000000000000" pitchFamily="2" charset="2"/>
              <a:buChar char="Ø"/>
            </a:pPr>
            <a:r>
              <a:rPr lang="en-US" altLang="en-US"/>
              <a:t> These projects are high head means the power generation is by utilizing the natural drop in elevation given by nature in our mountain ranges. There is no big dam with reservoir involved and the water is just diverted for few kilometers to a suitable location to generate electricity after which the water is discharged back into the same river.</a:t>
            </a:r>
          </a:p>
          <a:p>
            <a:pPr algn="just">
              <a:buFont typeface="Wingdings" panose="05000000000000000000" pitchFamily="2" charset="2"/>
              <a:buChar char="Ø"/>
            </a:pPr>
            <a:r>
              <a:rPr lang="en-US" altLang="en-US"/>
              <a:t>The government of KPK is committed to provide easy access to every kind of information to its people and extends full facilitation to private investors.</a:t>
            </a:r>
          </a:p>
          <a:p>
            <a:pPr algn="just">
              <a:buFont typeface="Wingdings" panose="05000000000000000000" pitchFamily="2" charset="2"/>
              <a:buChar char="Ø"/>
            </a:pPr>
            <a:r>
              <a:rPr lang="en-US" altLang="en-US"/>
              <a:t>The sale of power is guaranteed as the country has a huge electricity deficit. </a:t>
            </a:r>
          </a:p>
          <a:p>
            <a:pPr algn="just">
              <a:buFont typeface="Wingdings" panose="05000000000000000000" pitchFamily="2" charset="2"/>
              <a:buChar char="Ø"/>
            </a:pPr>
            <a:r>
              <a:rPr lang="en-US" altLang="en-US"/>
              <a:t>The KPK Govt will fully facilitate the purchase of land for the projects.</a:t>
            </a:r>
          </a:p>
        </p:txBody>
      </p:sp>
      <p:sp>
        <p:nvSpPr>
          <p:cNvPr id="51204" name="Slide Number Placeholder 3">
            <a:extLst>
              <a:ext uri="{FF2B5EF4-FFF2-40B4-BE49-F238E27FC236}">
                <a16:creationId xmlns:a16="http://schemas.microsoft.com/office/drawing/2014/main" id="{CC53F24B-33EA-4B61-87B4-AD4EBD54013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464E219-18E2-44C3-BBA6-0A4264431E8E}" type="slidenum">
              <a:rPr lang="en-US" altLang="en-US" smtClean="0">
                <a:latin typeface="Calibri" panose="020F0502020204030204" pitchFamily="34" charset="0"/>
              </a:rPr>
              <a:pPr/>
              <a:t>14</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BFD73BD-C7EF-46F1-BE3E-4ADF82D62C0F}"/>
              </a:ext>
            </a:extLst>
          </p:cNvPr>
          <p:cNvSpPr>
            <a:spLocks noGrp="1"/>
          </p:cNvSpPr>
          <p:nvPr>
            <p:ph type="dt" sz="half" idx="10"/>
          </p:nvPr>
        </p:nvSpPr>
        <p:spPr/>
        <p:txBody>
          <a:bodyPr/>
          <a:lstStyle>
            <a:lvl1pPr>
              <a:defRPr/>
            </a:lvl1pPr>
          </a:lstStyle>
          <a:p>
            <a:pPr>
              <a:defRPr/>
            </a:pPr>
            <a:fld id="{DA2B56E4-3B43-46C1-9C21-430C793C49D2}" type="datetime1">
              <a:rPr lang="en-US"/>
              <a:pPr>
                <a:defRPr/>
              </a:pPr>
              <a:t>10/27/2021</a:t>
            </a:fld>
            <a:endParaRPr lang="en-US" dirty="0"/>
          </a:p>
        </p:txBody>
      </p:sp>
      <p:sp>
        <p:nvSpPr>
          <p:cNvPr id="5" name="Footer Placeholder 4">
            <a:extLst>
              <a:ext uri="{FF2B5EF4-FFF2-40B4-BE49-F238E27FC236}">
                <a16:creationId xmlns:a16="http://schemas.microsoft.com/office/drawing/2014/main" id="{4C1EE7A9-5A24-4866-A46B-F8A46D5CF1A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0AD3F50-EC57-4BE9-B0D5-4442219BB5C0}"/>
              </a:ext>
            </a:extLst>
          </p:cNvPr>
          <p:cNvSpPr>
            <a:spLocks noGrp="1"/>
          </p:cNvSpPr>
          <p:nvPr>
            <p:ph type="sldNum" sz="quarter" idx="12"/>
          </p:nvPr>
        </p:nvSpPr>
        <p:spPr/>
        <p:txBody>
          <a:bodyPr/>
          <a:lstStyle>
            <a:lvl1pPr>
              <a:defRPr/>
            </a:lvl1pPr>
          </a:lstStyle>
          <a:p>
            <a:pPr>
              <a:defRPr/>
            </a:pPr>
            <a:fld id="{4A9D2BE4-7663-4863-80CB-4A94CD475F08}" type="slidenum">
              <a:rPr lang="en-US" altLang="en-US"/>
              <a:pPr>
                <a:defRPr/>
              </a:pPr>
              <a:t>‹#›</a:t>
            </a:fld>
            <a:endParaRPr lang="en-US" altLang="en-US"/>
          </a:p>
        </p:txBody>
      </p:sp>
    </p:spTree>
    <p:extLst>
      <p:ext uri="{BB962C8B-B14F-4D97-AF65-F5344CB8AC3E}">
        <p14:creationId xmlns:p14="http://schemas.microsoft.com/office/powerpoint/2010/main" val="117917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DD1A3C-FE57-418C-859A-5BB1ED9D4DE0}"/>
              </a:ext>
            </a:extLst>
          </p:cNvPr>
          <p:cNvSpPr>
            <a:spLocks noGrp="1"/>
          </p:cNvSpPr>
          <p:nvPr>
            <p:ph type="dt" sz="half" idx="10"/>
          </p:nvPr>
        </p:nvSpPr>
        <p:spPr/>
        <p:txBody>
          <a:bodyPr/>
          <a:lstStyle>
            <a:lvl1pPr>
              <a:defRPr/>
            </a:lvl1pPr>
          </a:lstStyle>
          <a:p>
            <a:pPr>
              <a:defRPr/>
            </a:pPr>
            <a:fld id="{58C9C18F-57ED-43D1-8E47-5BE79C5944F7}" type="datetime1">
              <a:rPr lang="en-US"/>
              <a:pPr>
                <a:defRPr/>
              </a:pPr>
              <a:t>10/27/2021</a:t>
            </a:fld>
            <a:endParaRPr lang="en-US" dirty="0"/>
          </a:p>
        </p:txBody>
      </p:sp>
      <p:sp>
        <p:nvSpPr>
          <p:cNvPr id="5" name="Footer Placeholder 4">
            <a:extLst>
              <a:ext uri="{FF2B5EF4-FFF2-40B4-BE49-F238E27FC236}">
                <a16:creationId xmlns:a16="http://schemas.microsoft.com/office/drawing/2014/main" id="{B1522215-898A-40B8-97A2-0C2461EED68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535CCDD-8A8D-4644-B25C-5A8F46E96A87}"/>
              </a:ext>
            </a:extLst>
          </p:cNvPr>
          <p:cNvSpPr>
            <a:spLocks noGrp="1"/>
          </p:cNvSpPr>
          <p:nvPr>
            <p:ph type="sldNum" sz="quarter" idx="12"/>
          </p:nvPr>
        </p:nvSpPr>
        <p:spPr/>
        <p:txBody>
          <a:bodyPr/>
          <a:lstStyle>
            <a:lvl1pPr>
              <a:defRPr/>
            </a:lvl1pPr>
          </a:lstStyle>
          <a:p>
            <a:pPr>
              <a:defRPr/>
            </a:pPr>
            <a:fld id="{CA60E39F-FE60-447A-911E-7B38767FABFE}" type="slidenum">
              <a:rPr lang="en-US" altLang="en-US"/>
              <a:pPr>
                <a:defRPr/>
              </a:pPr>
              <a:t>‹#›</a:t>
            </a:fld>
            <a:endParaRPr lang="en-US" altLang="en-US"/>
          </a:p>
        </p:txBody>
      </p:sp>
    </p:spTree>
    <p:extLst>
      <p:ext uri="{BB962C8B-B14F-4D97-AF65-F5344CB8AC3E}">
        <p14:creationId xmlns:p14="http://schemas.microsoft.com/office/powerpoint/2010/main" val="1343498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ABDF46-809E-402B-815A-7BFE9827C983}"/>
              </a:ext>
            </a:extLst>
          </p:cNvPr>
          <p:cNvSpPr>
            <a:spLocks noGrp="1"/>
          </p:cNvSpPr>
          <p:nvPr>
            <p:ph type="dt" sz="half" idx="10"/>
          </p:nvPr>
        </p:nvSpPr>
        <p:spPr/>
        <p:txBody>
          <a:bodyPr/>
          <a:lstStyle>
            <a:lvl1pPr>
              <a:defRPr/>
            </a:lvl1pPr>
          </a:lstStyle>
          <a:p>
            <a:pPr>
              <a:defRPr/>
            </a:pPr>
            <a:fld id="{AAAD5062-EC09-4FA1-A258-51954D3E8D1E}" type="datetime1">
              <a:rPr lang="en-US"/>
              <a:pPr>
                <a:defRPr/>
              </a:pPr>
              <a:t>10/27/2021</a:t>
            </a:fld>
            <a:endParaRPr lang="en-US" dirty="0"/>
          </a:p>
        </p:txBody>
      </p:sp>
      <p:sp>
        <p:nvSpPr>
          <p:cNvPr id="5" name="Footer Placeholder 4">
            <a:extLst>
              <a:ext uri="{FF2B5EF4-FFF2-40B4-BE49-F238E27FC236}">
                <a16:creationId xmlns:a16="http://schemas.microsoft.com/office/drawing/2014/main" id="{A6CAA0C0-0022-4178-ADED-561F3588259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FCF5AAD-5DC2-4713-B589-CC31E960014C}"/>
              </a:ext>
            </a:extLst>
          </p:cNvPr>
          <p:cNvSpPr>
            <a:spLocks noGrp="1"/>
          </p:cNvSpPr>
          <p:nvPr>
            <p:ph type="sldNum" sz="quarter" idx="12"/>
          </p:nvPr>
        </p:nvSpPr>
        <p:spPr/>
        <p:txBody>
          <a:bodyPr/>
          <a:lstStyle>
            <a:lvl1pPr>
              <a:defRPr/>
            </a:lvl1pPr>
          </a:lstStyle>
          <a:p>
            <a:pPr>
              <a:defRPr/>
            </a:pPr>
            <a:fld id="{3169C139-0C48-4039-9052-ABDC4D860455}" type="slidenum">
              <a:rPr lang="en-US" altLang="en-US"/>
              <a:pPr>
                <a:defRPr/>
              </a:pPr>
              <a:t>‹#›</a:t>
            </a:fld>
            <a:endParaRPr lang="en-US" altLang="en-US"/>
          </a:p>
        </p:txBody>
      </p:sp>
    </p:spTree>
    <p:extLst>
      <p:ext uri="{BB962C8B-B14F-4D97-AF65-F5344CB8AC3E}">
        <p14:creationId xmlns:p14="http://schemas.microsoft.com/office/powerpoint/2010/main" val="198373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D529216-2246-481A-AAD2-3F1827C687F0}"/>
              </a:ext>
            </a:extLst>
          </p:cNvPr>
          <p:cNvSpPr/>
          <p:nvPr/>
        </p:nvSpPr>
        <p:spPr>
          <a:xfrm>
            <a:off x="182563" y="182563"/>
            <a:ext cx="8778875" cy="64928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a:extLst>
              <a:ext uri="{FF2B5EF4-FFF2-40B4-BE49-F238E27FC236}">
                <a16:creationId xmlns:a16="http://schemas.microsoft.com/office/drawing/2014/main" id="{E4B1F991-0FC2-4FC6-8A8C-602FA3391FF4}"/>
              </a:ext>
            </a:extLst>
          </p:cNvPr>
          <p:cNvCxnSpPr/>
          <p:nvPr/>
        </p:nvCxnSpPr>
        <p:spPr>
          <a:xfrm>
            <a:off x="1484313" y="3733800"/>
            <a:ext cx="6172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chemeClr val="tx1"/>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6" name="Date Placeholder 3">
            <a:extLst>
              <a:ext uri="{FF2B5EF4-FFF2-40B4-BE49-F238E27FC236}">
                <a16:creationId xmlns:a16="http://schemas.microsoft.com/office/drawing/2014/main" id="{02713F30-DD79-4C6D-8941-B7B2806A17AC}"/>
              </a:ext>
            </a:extLst>
          </p:cNvPr>
          <p:cNvSpPr>
            <a:spLocks noGrp="1"/>
          </p:cNvSpPr>
          <p:nvPr>
            <p:ph type="dt" sz="half" idx="10"/>
          </p:nvPr>
        </p:nvSpPr>
        <p:spPr/>
        <p:txBody>
          <a:bodyPr/>
          <a:lstStyle>
            <a:lvl1pPr>
              <a:defRPr>
                <a:solidFill>
                  <a:schemeClr val="tx1"/>
                </a:solidFill>
              </a:defRPr>
            </a:lvl1pPr>
          </a:lstStyle>
          <a:p>
            <a:pPr>
              <a:defRPr/>
            </a:pPr>
            <a:fld id="{9B74FF08-1BA5-4539-9148-5102E29E9E6B}" type="datetimeFigureOut">
              <a:rPr lang="en-GB"/>
              <a:pPr>
                <a:defRPr/>
              </a:pPr>
              <a:t>27/10/2021</a:t>
            </a:fld>
            <a:endParaRPr lang="en-GB"/>
          </a:p>
        </p:txBody>
      </p:sp>
      <p:sp>
        <p:nvSpPr>
          <p:cNvPr id="7" name="Footer Placeholder 4">
            <a:extLst>
              <a:ext uri="{FF2B5EF4-FFF2-40B4-BE49-F238E27FC236}">
                <a16:creationId xmlns:a16="http://schemas.microsoft.com/office/drawing/2014/main" id="{32B157D0-1DE8-4951-9EA1-2E5B8D0F1D6E}"/>
              </a:ext>
            </a:extLst>
          </p:cNvPr>
          <p:cNvSpPr>
            <a:spLocks noGrp="1"/>
          </p:cNvSpPr>
          <p:nvPr>
            <p:ph type="ftr" sz="quarter" idx="11"/>
          </p:nvPr>
        </p:nvSpPr>
        <p:spPr/>
        <p:txBody>
          <a:bodyPr/>
          <a:lstStyle>
            <a:lvl1pPr>
              <a:defRPr>
                <a:solidFill>
                  <a:schemeClr val="tx1"/>
                </a:solidFill>
              </a:defRPr>
            </a:lvl1pPr>
          </a:lstStyle>
          <a:p>
            <a:pPr>
              <a:defRPr/>
            </a:pPr>
            <a:endParaRPr lang="en-GB"/>
          </a:p>
        </p:txBody>
      </p:sp>
      <p:sp>
        <p:nvSpPr>
          <p:cNvPr id="8" name="Slide Number Placeholder 5">
            <a:extLst>
              <a:ext uri="{FF2B5EF4-FFF2-40B4-BE49-F238E27FC236}">
                <a16:creationId xmlns:a16="http://schemas.microsoft.com/office/drawing/2014/main" id="{1FBAC5B3-7409-48BC-AF33-85A834995830}"/>
              </a:ext>
            </a:extLst>
          </p:cNvPr>
          <p:cNvSpPr>
            <a:spLocks noGrp="1"/>
          </p:cNvSpPr>
          <p:nvPr>
            <p:ph type="sldNum" sz="quarter" idx="12"/>
          </p:nvPr>
        </p:nvSpPr>
        <p:spPr/>
        <p:txBody>
          <a:bodyPr/>
          <a:lstStyle>
            <a:lvl1pPr>
              <a:defRPr/>
            </a:lvl1pPr>
          </a:lstStyle>
          <a:p>
            <a:pPr>
              <a:defRPr/>
            </a:pPr>
            <a:fld id="{7DEACC05-77DE-4698-B224-F3078E24F2DA}" type="slidenum">
              <a:rPr lang="en-GB" altLang="en-PK"/>
              <a:pPr>
                <a:defRPr/>
              </a:pPr>
              <a:t>‹#›</a:t>
            </a:fld>
            <a:endParaRPr lang="en-GB" altLang="en-PK"/>
          </a:p>
        </p:txBody>
      </p:sp>
    </p:spTree>
    <p:extLst>
      <p:ext uri="{BB962C8B-B14F-4D97-AF65-F5344CB8AC3E}">
        <p14:creationId xmlns:p14="http://schemas.microsoft.com/office/powerpoint/2010/main" val="1671963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6464BB-0BC0-456A-B372-77C564F6E00E}"/>
              </a:ext>
            </a:extLst>
          </p:cNvPr>
          <p:cNvSpPr>
            <a:spLocks noGrp="1"/>
          </p:cNvSpPr>
          <p:nvPr>
            <p:ph type="dt" sz="half" idx="10"/>
          </p:nvPr>
        </p:nvSpPr>
        <p:spPr/>
        <p:txBody>
          <a:bodyPr/>
          <a:lstStyle>
            <a:lvl1pPr>
              <a:defRPr/>
            </a:lvl1pPr>
          </a:lstStyle>
          <a:p>
            <a:pPr>
              <a:defRPr/>
            </a:pPr>
            <a:fld id="{9B74FF08-1BA5-4539-9148-5102E29E9E6B}" type="datetimeFigureOut">
              <a:rPr lang="en-GB"/>
              <a:pPr>
                <a:defRPr/>
              </a:pPr>
              <a:t>27/10/2021</a:t>
            </a:fld>
            <a:endParaRPr lang="en-GB"/>
          </a:p>
        </p:txBody>
      </p:sp>
      <p:sp>
        <p:nvSpPr>
          <p:cNvPr id="5" name="Footer Placeholder 4">
            <a:extLst>
              <a:ext uri="{FF2B5EF4-FFF2-40B4-BE49-F238E27FC236}">
                <a16:creationId xmlns:a16="http://schemas.microsoft.com/office/drawing/2014/main" id="{7322F74E-9D14-40AA-AD59-DE165746A669}"/>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A0B2637B-0AAA-4FC7-88F8-DC4260B0655C}"/>
              </a:ext>
            </a:extLst>
          </p:cNvPr>
          <p:cNvSpPr>
            <a:spLocks noGrp="1"/>
          </p:cNvSpPr>
          <p:nvPr>
            <p:ph type="sldNum" sz="quarter" idx="12"/>
          </p:nvPr>
        </p:nvSpPr>
        <p:spPr/>
        <p:txBody>
          <a:bodyPr/>
          <a:lstStyle>
            <a:lvl1pPr>
              <a:defRPr/>
            </a:lvl1pPr>
          </a:lstStyle>
          <a:p>
            <a:pPr>
              <a:defRPr/>
            </a:pPr>
            <a:fld id="{C599376B-3491-4B23-8AAD-EF205DE73119}" type="slidenum">
              <a:rPr lang="en-GB" altLang="en-PK"/>
              <a:pPr>
                <a:defRPr/>
              </a:pPr>
              <a:t>‹#›</a:t>
            </a:fld>
            <a:endParaRPr lang="en-GB" altLang="en-PK"/>
          </a:p>
        </p:txBody>
      </p:sp>
    </p:spTree>
    <p:extLst>
      <p:ext uri="{BB962C8B-B14F-4D97-AF65-F5344CB8AC3E}">
        <p14:creationId xmlns:p14="http://schemas.microsoft.com/office/powerpoint/2010/main" val="1380901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D2CBBE9-055B-4B0D-9D2B-867F7BEF3BF7}"/>
              </a:ext>
            </a:extLst>
          </p:cNvPr>
          <p:cNvCxnSpPr/>
          <p:nvPr/>
        </p:nvCxnSpPr>
        <p:spPr>
          <a:xfrm>
            <a:off x="1485900" y="4021138"/>
            <a:ext cx="6172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ormAutofit/>
          </a:bodyPr>
          <a:lstStyle>
            <a:lvl1pPr marL="0" indent="0" algn="ctr">
              <a:buNone/>
              <a:defRPr sz="18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FF5A360F-07E5-426F-A8B1-CFDE91591EA0}"/>
              </a:ext>
            </a:extLst>
          </p:cNvPr>
          <p:cNvSpPr>
            <a:spLocks noGrp="1"/>
          </p:cNvSpPr>
          <p:nvPr>
            <p:ph type="dt" sz="half" idx="10"/>
          </p:nvPr>
        </p:nvSpPr>
        <p:spPr/>
        <p:txBody>
          <a:bodyPr/>
          <a:lstStyle>
            <a:lvl1pPr>
              <a:defRPr/>
            </a:lvl1pPr>
          </a:lstStyle>
          <a:p>
            <a:pPr>
              <a:defRPr/>
            </a:pPr>
            <a:fld id="{9B74FF08-1BA5-4539-9148-5102E29E9E6B}" type="datetimeFigureOut">
              <a:rPr lang="en-GB"/>
              <a:pPr>
                <a:defRPr/>
              </a:pPr>
              <a:t>27/10/2021</a:t>
            </a:fld>
            <a:endParaRPr lang="en-GB"/>
          </a:p>
        </p:txBody>
      </p:sp>
      <p:sp>
        <p:nvSpPr>
          <p:cNvPr id="6" name="Footer Placeholder 4">
            <a:extLst>
              <a:ext uri="{FF2B5EF4-FFF2-40B4-BE49-F238E27FC236}">
                <a16:creationId xmlns:a16="http://schemas.microsoft.com/office/drawing/2014/main" id="{9A2E7ECA-CE37-4D89-B9AB-3B5E636B3D9F}"/>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3AD77C26-74C8-48AA-B100-1D7403E8BE34}"/>
              </a:ext>
            </a:extLst>
          </p:cNvPr>
          <p:cNvSpPr>
            <a:spLocks noGrp="1"/>
          </p:cNvSpPr>
          <p:nvPr>
            <p:ph type="sldNum" sz="quarter" idx="12"/>
          </p:nvPr>
        </p:nvSpPr>
        <p:spPr/>
        <p:txBody>
          <a:bodyPr/>
          <a:lstStyle>
            <a:lvl1pPr>
              <a:defRPr/>
            </a:lvl1pPr>
          </a:lstStyle>
          <a:p>
            <a:pPr>
              <a:defRPr/>
            </a:pPr>
            <a:fld id="{5FC55185-EDDA-43DA-8EDC-DF2DE8791183}" type="slidenum">
              <a:rPr lang="en-GB" altLang="en-PK"/>
              <a:pPr>
                <a:defRPr/>
              </a:pPr>
              <a:t>‹#›</a:t>
            </a:fld>
            <a:endParaRPr lang="en-GB" altLang="en-PK"/>
          </a:p>
        </p:txBody>
      </p:sp>
    </p:spTree>
    <p:extLst>
      <p:ext uri="{BB962C8B-B14F-4D97-AF65-F5344CB8AC3E}">
        <p14:creationId xmlns:p14="http://schemas.microsoft.com/office/powerpoint/2010/main" val="654204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E5B784FB-65E7-471E-80BA-8645DFA9B366}"/>
              </a:ext>
            </a:extLst>
          </p:cNvPr>
          <p:cNvSpPr>
            <a:spLocks noGrp="1"/>
          </p:cNvSpPr>
          <p:nvPr>
            <p:ph type="dt" sz="half" idx="10"/>
          </p:nvPr>
        </p:nvSpPr>
        <p:spPr/>
        <p:txBody>
          <a:bodyPr/>
          <a:lstStyle>
            <a:lvl1pPr>
              <a:defRPr/>
            </a:lvl1pPr>
          </a:lstStyle>
          <a:p>
            <a:pPr>
              <a:defRPr/>
            </a:pPr>
            <a:fld id="{9B74FF08-1BA5-4539-9148-5102E29E9E6B}" type="datetimeFigureOut">
              <a:rPr lang="en-GB"/>
              <a:pPr>
                <a:defRPr/>
              </a:pPr>
              <a:t>27/10/2021</a:t>
            </a:fld>
            <a:endParaRPr lang="en-GB"/>
          </a:p>
        </p:txBody>
      </p:sp>
      <p:sp>
        <p:nvSpPr>
          <p:cNvPr id="6" name="Footer Placeholder 4">
            <a:extLst>
              <a:ext uri="{FF2B5EF4-FFF2-40B4-BE49-F238E27FC236}">
                <a16:creationId xmlns:a16="http://schemas.microsoft.com/office/drawing/2014/main" id="{A5C44F35-BBAE-4158-83DE-DD8BB56CA620}"/>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59FED366-79FC-455D-90D2-30952D1624BD}"/>
              </a:ext>
            </a:extLst>
          </p:cNvPr>
          <p:cNvSpPr>
            <a:spLocks noGrp="1"/>
          </p:cNvSpPr>
          <p:nvPr>
            <p:ph type="sldNum" sz="quarter" idx="12"/>
          </p:nvPr>
        </p:nvSpPr>
        <p:spPr/>
        <p:txBody>
          <a:bodyPr/>
          <a:lstStyle>
            <a:lvl1pPr>
              <a:defRPr/>
            </a:lvl1pPr>
          </a:lstStyle>
          <a:p>
            <a:pPr>
              <a:defRPr/>
            </a:pPr>
            <a:fld id="{86F923B7-600A-4270-B0A4-435A42BE4470}" type="slidenum">
              <a:rPr lang="en-GB" altLang="en-PK"/>
              <a:pPr>
                <a:defRPr/>
              </a:pPr>
              <a:t>‹#›</a:t>
            </a:fld>
            <a:endParaRPr lang="en-GB" altLang="en-PK"/>
          </a:p>
        </p:txBody>
      </p:sp>
    </p:spTree>
    <p:extLst>
      <p:ext uri="{BB962C8B-B14F-4D97-AF65-F5344CB8AC3E}">
        <p14:creationId xmlns:p14="http://schemas.microsoft.com/office/powerpoint/2010/main" val="1098748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652CBE5F-1C35-417C-BACA-6410F2ECDCDB}"/>
              </a:ext>
            </a:extLst>
          </p:cNvPr>
          <p:cNvSpPr>
            <a:spLocks noGrp="1"/>
          </p:cNvSpPr>
          <p:nvPr>
            <p:ph type="dt" sz="half" idx="10"/>
          </p:nvPr>
        </p:nvSpPr>
        <p:spPr/>
        <p:txBody>
          <a:bodyPr/>
          <a:lstStyle>
            <a:lvl1pPr>
              <a:defRPr/>
            </a:lvl1pPr>
          </a:lstStyle>
          <a:p>
            <a:pPr>
              <a:defRPr/>
            </a:pPr>
            <a:fld id="{9B74FF08-1BA5-4539-9148-5102E29E9E6B}" type="datetimeFigureOut">
              <a:rPr lang="en-GB"/>
              <a:pPr>
                <a:defRPr/>
              </a:pPr>
              <a:t>27/10/2021</a:t>
            </a:fld>
            <a:endParaRPr lang="en-GB"/>
          </a:p>
        </p:txBody>
      </p:sp>
      <p:sp>
        <p:nvSpPr>
          <p:cNvPr id="8" name="Footer Placeholder 4">
            <a:extLst>
              <a:ext uri="{FF2B5EF4-FFF2-40B4-BE49-F238E27FC236}">
                <a16:creationId xmlns:a16="http://schemas.microsoft.com/office/drawing/2014/main" id="{E6C240F2-012D-4BEB-93DB-BE1141174760}"/>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00D72DCC-A2F7-4C93-98E2-CF635BD9A2DB}"/>
              </a:ext>
            </a:extLst>
          </p:cNvPr>
          <p:cNvSpPr>
            <a:spLocks noGrp="1"/>
          </p:cNvSpPr>
          <p:nvPr>
            <p:ph type="sldNum" sz="quarter" idx="12"/>
          </p:nvPr>
        </p:nvSpPr>
        <p:spPr/>
        <p:txBody>
          <a:bodyPr/>
          <a:lstStyle>
            <a:lvl1pPr>
              <a:defRPr/>
            </a:lvl1pPr>
          </a:lstStyle>
          <a:p>
            <a:pPr>
              <a:defRPr/>
            </a:pPr>
            <a:fld id="{C2DC3F62-D8AF-4C9C-B04E-FE5D53D09EE5}" type="slidenum">
              <a:rPr lang="en-GB" altLang="en-PK"/>
              <a:pPr>
                <a:defRPr/>
              </a:pPr>
              <a:t>‹#›</a:t>
            </a:fld>
            <a:endParaRPr lang="en-GB" altLang="en-PK"/>
          </a:p>
        </p:txBody>
      </p:sp>
    </p:spTree>
    <p:extLst>
      <p:ext uri="{BB962C8B-B14F-4D97-AF65-F5344CB8AC3E}">
        <p14:creationId xmlns:p14="http://schemas.microsoft.com/office/powerpoint/2010/main" val="12194872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AA701AB0-6025-4789-B277-AEECE30861B8}"/>
              </a:ext>
            </a:extLst>
          </p:cNvPr>
          <p:cNvSpPr>
            <a:spLocks noGrp="1"/>
          </p:cNvSpPr>
          <p:nvPr>
            <p:ph type="dt" sz="half" idx="10"/>
          </p:nvPr>
        </p:nvSpPr>
        <p:spPr/>
        <p:txBody>
          <a:bodyPr/>
          <a:lstStyle>
            <a:lvl1pPr>
              <a:defRPr/>
            </a:lvl1pPr>
          </a:lstStyle>
          <a:p>
            <a:pPr>
              <a:defRPr/>
            </a:pPr>
            <a:fld id="{9B74FF08-1BA5-4539-9148-5102E29E9E6B}" type="datetimeFigureOut">
              <a:rPr lang="en-GB"/>
              <a:pPr>
                <a:defRPr/>
              </a:pPr>
              <a:t>27/10/2021</a:t>
            </a:fld>
            <a:endParaRPr lang="en-GB"/>
          </a:p>
        </p:txBody>
      </p:sp>
      <p:sp>
        <p:nvSpPr>
          <p:cNvPr id="4" name="Footer Placeholder 4">
            <a:extLst>
              <a:ext uri="{FF2B5EF4-FFF2-40B4-BE49-F238E27FC236}">
                <a16:creationId xmlns:a16="http://schemas.microsoft.com/office/drawing/2014/main" id="{6DCA6293-B35A-4185-B068-AB426155DFA0}"/>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55844C27-A802-420F-80D6-81366CAAA625}"/>
              </a:ext>
            </a:extLst>
          </p:cNvPr>
          <p:cNvSpPr>
            <a:spLocks noGrp="1"/>
          </p:cNvSpPr>
          <p:nvPr>
            <p:ph type="sldNum" sz="quarter" idx="12"/>
          </p:nvPr>
        </p:nvSpPr>
        <p:spPr/>
        <p:txBody>
          <a:bodyPr/>
          <a:lstStyle>
            <a:lvl1pPr>
              <a:defRPr/>
            </a:lvl1pPr>
          </a:lstStyle>
          <a:p>
            <a:pPr>
              <a:defRPr/>
            </a:pPr>
            <a:fld id="{5D6BD8DC-5875-419A-B3E0-6AA4CD480538}" type="slidenum">
              <a:rPr lang="en-GB" altLang="en-PK"/>
              <a:pPr>
                <a:defRPr/>
              </a:pPr>
              <a:t>‹#›</a:t>
            </a:fld>
            <a:endParaRPr lang="en-GB" altLang="en-PK"/>
          </a:p>
        </p:txBody>
      </p:sp>
    </p:spTree>
    <p:extLst>
      <p:ext uri="{BB962C8B-B14F-4D97-AF65-F5344CB8AC3E}">
        <p14:creationId xmlns:p14="http://schemas.microsoft.com/office/powerpoint/2010/main" val="20001522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E8D6662-D02B-4B09-9419-1E826611EEAA}"/>
              </a:ext>
            </a:extLst>
          </p:cNvPr>
          <p:cNvSpPr>
            <a:spLocks noGrp="1"/>
          </p:cNvSpPr>
          <p:nvPr>
            <p:ph type="dt" sz="half" idx="10"/>
          </p:nvPr>
        </p:nvSpPr>
        <p:spPr/>
        <p:txBody>
          <a:bodyPr/>
          <a:lstStyle>
            <a:lvl1pPr>
              <a:defRPr/>
            </a:lvl1pPr>
          </a:lstStyle>
          <a:p>
            <a:pPr>
              <a:defRPr/>
            </a:pPr>
            <a:fld id="{9B74FF08-1BA5-4539-9148-5102E29E9E6B}" type="datetimeFigureOut">
              <a:rPr lang="en-GB"/>
              <a:pPr>
                <a:defRPr/>
              </a:pPr>
              <a:t>27/10/2021</a:t>
            </a:fld>
            <a:endParaRPr lang="en-GB"/>
          </a:p>
        </p:txBody>
      </p:sp>
      <p:sp>
        <p:nvSpPr>
          <p:cNvPr id="3" name="Footer Placeholder 4">
            <a:extLst>
              <a:ext uri="{FF2B5EF4-FFF2-40B4-BE49-F238E27FC236}">
                <a16:creationId xmlns:a16="http://schemas.microsoft.com/office/drawing/2014/main" id="{54A5E9F8-2A54-4183-9B74-E7CC37FB626E}"/>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DC1936C3-5CB2-4CE3-84F7-77CBB5C6E6FB}"/>
              </a:ext>
            </a:extLst>
          </p:cNvPr>
          <p:cNvSpPr>
            <a:spLocks noGrp="1"/>
          </p:cNvSpPr>
          <p:nvPr>
            <p:ph type="sldNum" sz="quarter" idx="12"/>
          </p:nvPr>
        </p:nvSpPr>
        <p:spPr/>
        <p:txBody>
          <a:bodyPr/>
          <a:lstStyle>
            <a:lvl1pPr>
              <a:defRPr/>
            </a:lvl1pPr>
          </a:lstStyle>
          <a:p>
            <a:pPr>
              <a:defRPr/>
            </a:pPr>
            <a:fld id="{4108F853-F6E6-4180-A667-5259113F67EB}" type="slidenum">
              <a:rPr lang="en-GB" altLang="en-PK"/>
              <a:pPr>
                <a:defRPr/>
              </a:pPr>
              <a:t>‹#›</a:t>
            </a:fld>
            <a:endParaRPr lang="en-GB" altLang="en-PK"/>
          </a:p>
        </p:txBody>
      </p:sp>
    </p:spTree>
    <p:extLst>
      <p:ext uri="{BB962C8B-B14F-4D97-AF65-F5344CB8AC3E}">
        <p14:creationId xmlns:p14="http://schemas.microsoft.com/office/powerpoint/2010/main" val="39682517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a:extLst>
              <a:ext uri="{FF2B5EF4-FFF2-40B4-BE49-F238E27FC236}">
                <a16:creationId xmlns:a16="http://schemas.microsoft.com/office/drawing/2014/main" id="{29D0DECF-D852-4E88-917B-53EC2B0CAAB3}"/>
              </a:ext>
            </a:extLst>
          </p:cNvPr>
          <p:cNvSpPr>
            <a:spLocks noGrp="1"/>
          </p:cNvSpPr>
          <p:nvPr>
            <p:ph type="dt" sz="half" idx="10"/>
          </p:nvPr>
        </p:nvSpPr>
        <p:spPr/>
        <p:txBody>
          <a:bodyPr/>
          <a:lstStyle>
            <a:lvl1pPr>
              <a:defRPr/>
            </a:lvl1pPr>
          </a:lstStyle>
          <a:p>
            <a:pPr>
              <a:defRPr/>
            </a:pPr>
            <a:fld id="{9B74FF08-1BA5-4539-9148-5102E29E9E6B}" type="datetimeFigureOut">
              <a:rPr lang="en-GB"/>
              <a:pPr>
                <a:defRPr/>
              </a:pPr>
              <a:t>27/10/2021</a:t>
            </a:fld>
            <a:endParaRPr lang="en-GB"/>
          </a:p>
        </p:txBody>
      </p:sp>
      <p:sp>
        <p:nvSpPr>
          <p:cNvPr id="6" name="Footer Placeholder 4">
            <a:extLst>
              <a:ext uri="{FF2B5EF4-FFF2-40B4-BE49-F238E27FC236}">
                <a16:creationId xmlns:a16="http://schemas.microsoft.com/office/drawing/2014/main" id="{FCD64F2A-A483-4D6E-B108-A85A8D8A5ABE}"/>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52DFFA0F-F8F7-4351-B3D9-B3A1B6953DA0}"/>
              </a:ext>
            </a:extLst>
          </p:cNvPr>
          <p:cNvSpPr>
            <a:spLocks noGrp="1"/>
          </p:cNvSpPr>
          <p:nvPr>
            <p:ph type="sldNum" sz="quarter" idx="12"/>
          </p:nvPr>
        </p:nvSpPr>
        <p:spPr/>
        <p:txBody>
          <a:bodyPr/>
          <a:lstStyle>
            <a:lvl1pPr>
              <a:defRPr/>
            </a:lvl1pPr>
          </a:lstStyle>
          <a:p>
            <a:pPr>
              <a:defRPr/>
            </a:pPr>
            <a:fld id="{A1CA7FC1-2A92-47E2-B10B-208C4405EABB}" type="slidenum">
              <a:rPr lang="en-GB" altLang="en-PK"/>
              <a:pPr>
                <a:defRPr/>
              </a:pPr>
              <a:t>‹#›</a:t>
            </a:fld>
            <a:endParaRPr lang="en-GB" altLang="en-PK"/>
          </a:p>
        </p:txBody>
      </p:sp>
    </p:spTree>
    <p:extLst>
      <p:ext uri="{BB962C8B-B14F-4D97-AF65-F5344CB8AC3E}">
        <p14:creationId xmlns:p14="http://schemas.microsoft.com/office/powerpoint/2010/main" val="1898129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DAD1BA6-3A87-4F91-A721-B198CE5E1915}"/>
              </a:ext>
            </a:extLst>
          </p:cNvPr>
          <p:cNvSpPr>
            <a:spLocks noGrp="1"/>
          </p:cNvSpPr>
          <p:nvPr>
            <p:ph type="dt" sz="half" idx="10"/>
          </p:nvPr>
        </p:nvSpPr>
        <p:spPr/>
        <p:txBody>
          <a:bodyPr/>
          <a:lstStyle>
            <a:lvl1pPr>
              <a:defRPr/>
            </a:lvl1pPr>
          </a:lstStyle>
          <a:p>
            <a:pPr>
              <a:defRPr/>
            </a:pPr>
            <a:fld id="{66398BB0-A2DE-4810-9193-0F64ADE6DBCB}" type="datetime1">
              <a:rPr lang="en-US"/>
              <a:pPr>
                <a:defRPr/>
              </a:pPr>
              <a:t>10/27/2021</a:t>
            </a:fld>
            <a:endParaRPr lang="en-US" dirty="0"/>
          </a:p>
        </p:txBody>
      </p:sp>
      <p:sp>
        <p:nvSpPr>
          <p:cNvPr id="5" name="Footer Placeholder 4">
            <a:extLst>
              <a:ext uri="{FF2B5EF4-FFF2-40B4-BE49-F238E27FC236}">
                <a16:creationId xmlns:a16="http://schemas.microsoft.com/office/drawing/2014/main" id="{2CCA93F6-74B0-4473-966D-D89F46B3475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9ECAFC7-D584-4657-B7EE-1A7377931DB1}"/>
              </a:ext>
            </a:extLst>
          </p:cNvPr>
          <p:cNvSpPr>
            <a:spLocks noGrp="1"/>
          </p:cNvSpPr>
          <p:nvPr>
            <p:ph type="sldNum" sz="quarter" idx="12"/>
          </p:nvPr>
        </p:nvSpPr>
        <p:spPr/>
        <p:txBody>
          <a:bodyPr/>
          <a:lstStyle>
            <a:lvl1pPr>
              <a:defRPr/>
            </a:lvl1pPr>
          </a:lstStyle>
          <a:p>
            <a:pPr>
              <a:defRPr/>
            </a:pPr>
            <a:fld id="{4AEBFDA4-44B6-4F0B-AD5A-908009603895}" type="slidenum">
              <a:rPr lang="en-US" altLang="en-US"/>
              <a:pPr>
                <a:defRPr/>
              </a:pPr>
              <a:t>‹#›</a:t>
            </a:fld>
            <a:endParaRPr lang="en-US" altLang="en-US"/>
          </a:p>
        </p:txBody>
      </p:sp>
    </p:spTree>
    <p:extLst>
      <p:ext uri="{BB962C8B-B14F-4D97-AF65-F5344CB8AC3E}">
        <p14:creationId xmlns:p14="http://schemas.microsoft.com/office/powerpoint/2010/main" val="7572553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rtlCol="0">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a:extLst>
              <a:ext uri="{FF2B5EF4-FFF2-40B4-BE49-F238E27FC236}">
                <a16:creationId xmlns:a16="http://schemas.microsoft.com/office/drawing/2014/main" id="{D004297E-FB20-4CB8-95AD-39505595A7DD}"/>
              </a:ext>
            </a:extLst>
          </p:cNvPr>
          <p:cNvSpPr>
            <a:spLocks noGrp="1"/>
          </p:cNvSpPr>
          <p:nvPr>
            <p:ph type="dt" sz="half" idx="10"/>
          </p:nvPr>
        </p:nvSpPr>
        <p:spPr/>
        <p:txBody>
          <a:bodyPr/>
          <a:lstStyle>
            <a:lvl1pPr>
              <a:defRPr/>
            </a:lvl1pPr>
          </a:lstStyle>
          <a:p>
            <a:pPr>
              <a:defRPr/>
            </a:pPr>
            <a:fld id="{9B74FF08-1BA5-4539-9148-5102E29E9E6B}" type="datetimeFigureOut">
              <a:rPr lang="en-GB"/>
              <a:pPr>
                <a:defRPr/>
              </a:pPr>
              <a:t>27/10/2021</a:t>
            </a:fld>
            <a:endParaRPr lang="en-GB"/>
          </a:p>
        </p:txBody>
      </p:sp>
      <p:sp>
        <p:nvSpPr>
          <p:cNvPr id="6" name="Footer Placeholder 4">
            <a:extLst>
              <a:ext uri="{FF2B5EF4-FFF2-40B4-BE49-F238E27FC236}">
                <a16:creationId xmlns:a16="http://schemas.microsoft.com/office/drawing/2014/main" id="{5E7923D4-682C-4DBF-936A-AC3054317724}"/>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0CC70626-450B-47BC-A46E-CC922BCF0BF4}"/>
              </a:ext>
            </a:extLst>
          </p:cNvPr>
          <p:cNvSpPr>
            <a:spLocks noGrp="1"/>
          </p:cNvSpPr>
          <p:nvPr>
            <p:ph type="sldNum" sz="quarter" idx="12"/>
          </p:nvPr>
        </p:nvSpPr>
        <p:spPr/>
        <p:txBody>
          <a:bodyPr/>
          <a:lstStyle>
            <a:lvl1pPr>
              <a:defRPr/>
            </a:lvl1pPr>
          </a:lstStyle>
          <a:p>
            <a:pPr>
              <a:defRPr/>
            </a:pPr>
            <a:fld id="{A9725171-FFBB-4870-B0FF-CF0C0A472381}" type="slidenum">
              <a:rPr lang="en-GB" altLang="en-PK"/>
              <a:pPr>
                <a:defRPr/>
              </a:pPr>
              <a:t>‹#›</a:t>
            </a:fld>
            <a:endParaRPr lang="en-GB" altLang="en-PK"/>
          </a:p>
        </p:txBody>
      </p:sp>
    </p:spTree>
    <p:extLst>
      <p:ext uri="{BB962C8B-B14F-4D97-AF65-F5344CB8AC3E}">
        <p14:creationId xmlns:p14="http://schemas.microsoft.com/office/powerpoint/2010/main" val="10794496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25BDCA3-7371-4213-B7CF-3DCF97F9786D}"/>
              </a:ext>
            </a:extLst>
          </p:cNvPr>
          <p:cNvSpPr>
            <a:spLocks noGrp="1"/>
          </p:cNvSpPr>
          <p:nvPr>
            <p:ph type="dt" sz="half" idx="10"/>
          </p:nvPr>
        </p:nvSpPr>
        <p:spPr/>
        <p:txBody>
          <a:bodyPr/>
          <a:lstStyle>
            <a:lvl1pPr>
              <a:defRPr/>
            </a:lvl1pPr>
          </a:lstStyle>
          <a:p>
            <a:pPr>
              <a:defRPr/>
            </a:pPr>
            <a:fld id="{9B74FF08-1BA5-4539-9148-5102E29E9E6B}" type="datetimeFigureOut">
              <a:rPr lang="en-GB"/>
              <a:pPr>
                <a:defRPr/>
              </a:pPr>
              <a:t>27/10/2021</a:t>
            </a:fld>
            <a:endParaRPr lang="en-GB"/>
          </a:p>
        </p:txBody>
      </p:sp>
      <p:sp>
        <p:nvSpPr>
          <p:cNvPr id="5" name="Footer Placeholder 4">
            <a:extLst>
              <a:ext uri="{FF2B5EF4-FFF2-40B4-BE49-F238E27FC236}">
                <a16:creationId xmlns:a16="http://schemas.microsoft.com/office/drawing/2014/main" id="{C0EC85B8-98C3-49F4-B5C8-AD7A89F8ABDB}"/>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6BADE4A-15BF-401B-8D41-32D994E3F4AF}"/>
              </a:ext>
            </a:extLst>
          </p:cNvPr>
          <p:cNvSpPr>
            <a:spLocks noGrp="1"/>
          </p:cNvSpPr>
          <p:nvPr>
            <p:ph type="sldNum" sz="quarter" idx="12"/>
          </p:nvPr>
        </p:nvSpPr>
        <p:spPr/>
        <p:txBody>
          <a:bodyPr/>
          <a:lstStyle>
            <a:lvl1pPr>
              <a:defRPr/>
            </a:lvl1pPr>
          </a:lstStyle>
          <a:p>
            <a:pPr>
              <a:defRPr/>
            </a:pPr>
            <a:fld id="{522B7CB9-9325-451B-AB3A-D94FABF942AC}" type="slidenum">
              <a:rPr lang="en-GB" altLang="en-PK"/>
              <a:pPr>
                <a:defRPr/>
              </a:pPr>
              <a:t>‹#›</a:t>
            </a:fld>
            <a:endParaRPr lang="en-GB" altLang="en-PK"/>
          </a:p>
        </p:txBody>
      </p:sp>
    </p:spTree>
    <p:extLst>
      <p:ext uri="{BB962C8B-B14F-4D97-AF65-F5344CB8AC3E}">
        <p14:creationId xmlns:p14="http://schemas.microsoft.com/office/powerpoint/2010/main" val="4048532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BB6499C-3853-4053-87B8-44C9CCDC2551}"/>
              </a:ext>
            </a:extLst>
          </p:cNvPr>
          <p:cNvSpPr>
            <a:spLocks noGrp="1"/>
          </p:cNvSpPr>
          <p:nvPr>
            <p:ph type="dt" sz="half" idx="10"/>
          </p:nvPr>
        </p:nvSpPr>
        <p:spPr/>
        <p:txBody>
          <a:bodyPr/>
          <a:lstStyle>
            <a:lvl1pPr>
              <a:defRPr/>
            </a:lvl1pPr>
          </a:lstStyle>
          <a:p>
            <a:pPr>
              <a:defRPr/>
            </a:pPr>
            <a:fld id="{9B74FF08-1BA5-4539-9148-5102E29E9E6B}" type="datetimeFigureOut">
              <a:rPr lang="en-GB"/>
              <a:pPr>
                <a:defRPr/>
              </a:pPr>
              <a:t>27/10/2021</a:t>
            </a:fld>
            <a:endParaRPr lang="en-GB"/>
          </a:p>
        </p:txBody>
      </p:sp>
      <p:sp>
        <p:nvSpPr>
          <p:cNvPr id="5" name="Footer Placeholder 4">
            <a:extLst>
              <a:ext uri="{FF2B5EF4-FFF2-40B4-BE49-F238E27FC236}">
                <a16:creationId xmlns:a16="http://schemas.microsoft.com/office/drawing/2014/main" id="{1D9814CA-363F-4BD2-A14A-6494B6B35C5D}"/>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852F4FB6-B308-4E25-82DE-9F704588534E}"/>
              </a:ext>
            </a:extLst>
          </p:cNvPr>
          <p:cNvSpPr>
            <a:spLocks noGrp="1"/>
          </p:cNvSpPr>
          <p:nvPr>
            <p:ph type="sldNum" sz="quarter" idx="12"/>
          </p:nvPr>
        </p:nvSpPr>
        <p:spPr/>
        <p:txBody>
          <a:bodyPr/>
          <a:lstStyle>
            <a:lvl1pPr>
              <a:defRPr/>
            </a:lvl1pPr>
          </a:lstStyle>
          <a:p>
            <a:pPr>
              <a:defRPr/>
            </a:pPr>
            <a:fld id="{63E18A27-8A8B-465B-940D-6E1A77B134DF}" type="slidenum">
              <a:rPr lang="en-GB" altLang="en-PK"/>
              <a:pPr>
                <a:defRPr/>
              </a:pPr>
              <a:t>‹#›</a:t>
            </a:fld>
            <a:endParaRPr lang="en-GB" altLang="en-PK"/>
          </a:p>
        </p:txBody>
      </p:sp>
    </p:spTree>
    <p:extLst>
      <p:ext uri="{BB962C8B-B14F-4D97-AF65-F5344CB8AC3E}">
        <p14:creationId xmlns:p14="http://schemas.microsoft.com/office/powerpoint/2010/main" val="1440743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558FE0AA-459B-4506-B05C-0E24D98BA9D7}"/>
              </a:ext>
            </a:extLst>
          </p:cNvPr>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Oval 4">
            <a:extLst>
              <a:ext uri="{FF2B5EF4-FFF2-40B4-BE49-F238E27FC236}">
                <a16:creationId xmlns:a16="http://schemas.microsoft.com/office/drawing/2014/main" id="{19E853FC-64B8-40B9-9EFB-1EAAB9F2DA1A}"/>
              </a:ext>
            </a:extLst>
          </p:cNvPr>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Oval 5">
            <a:extLst>
              <a:ext uri="{FF2B5EF4-FFF2-40B4-BE49-F238E27FC236}">
                <a16:creationId xmlns:a16="http://schemas.microsoft.com/office/drawing/2014/main" id="{D0F9D8D9-B74F-4B58-B969-53709070EE31}"/>
              </a:ext>
            </a:extLst>
          </p:cNvPr>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E33F3835-F551-4D99-A3C2-DB578C863F4B}"/>
              </a:ext>
            </a:extLst>
          </p:cNvPr>
          <p:cNvSpPr>
            <a:spLocks noGrp="1"/>
          </p:cNvSpPr>
          <p:nvPr>
            <p:ph type="dt" sz="half" idx="10"/>
          </p:nvPr>
        </p:nvSpPr>
        <p:spPr/>
        <p:txBody>
          <a:bodyPr/>
          <a:lstStyle>
            <a:lvl1pPr>
              <a:defRPr/>
            </a:lvl1pPr>
          </a:lstStyle>
          <a:p>
            <a:pPr>
              <a:defRPr/>
            </a:pPr>
            <a:fld id="{4D432801-0BDF-4342-B786-56A7BD7C4FE0}" type="datetime1">
              <a:rPr lang="en-US"/>
              <a:pPr>
                <a:defRPr/>
              </a:pPr>
              <a:t>10/27/2021</a:t>
            </a:fld>
            <a:endParaRPr lang="en-US" dirty="0"/>
          </a:p>
        </p:txBody>
      </p:sp>
      <p:sp>
        <p:nvSpPr>
          <p:cNvPr id="8" name="Footer Placeholder 4">
            <a:extLst>
              <a:ext uri="{FF2B5EF4-FFF2-40B4-BE49-F238E27FC236}">
                <a16:creationId xmlns:a16="http://schemas.microsoft.com/office/drawing/2014/main" id="{2A4C1414-CABB-47A3-81BA-1A54E05B16E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B8152BF-E7CD-4034-B23B-E7BE44669F95}"/>
              </a:ext>
            </a:extLst>
          </p:cNvPr>
          <p:cNvSpPr>
            <a:spLocks noGrp="1"/>
          </p:cNvSpPr>
          <p:nvPr>
            <p:ph type="sldNum" sz="quarter" idx="12"/>
          </p:nvPr>
        </p:nvSpPr>
        <p:spPr/>
        <p:txBody>
          <a:bodyPr/>
          <a:lstStyle>
            <a:lvl1pPr>
              <a:defRPr/>
            </a:lvl1pPr>
          </a:lstStyle>
          <a:p>
            <a:pPr>
              <a:defRPr/>
            </a:pPr>
            <a:fld id="{7F1C9A03-FA28-4FF8-91CB-B07F313F7D04}" type="slidenum">
              <a:rPr lang="en-US" altLang="en-US"/>
              <a:pPr>
                <a:defRPr/>
              </a:pPr>
              <a:t>‹#›</a:t>
            </a:fld>
            <a:endParaRPr lang="en-US" altLang="en-US"/>
          </a:p>
        </p:txBody>
      </p:sp>
    </p:spTree>
    <p:extLst>
      <p:ext uri="{BB962C8B-B14F-4D97-AF65-F5344CB8AC3E}">
        <p14:creationId xmlns:p14="http://schemas.microsoft.com/office/powerpoint/2010/main" val="1883330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34C241C-4B10-4C64-8C45-B0A2500896B1}"/>
              </a:ext>
            </a:extLst>
          </p:cNvPr>
          <p:cNvSpPr>
            <a:spLocks noGrp="1"/>
          </p:cNvSpPr>
          <p:nvPr>
            <p:ph type="dt" sz="half" idx="14"/>
          </p:nvPr>
        </p:nvSpPr>
        <p:spPr/>
        <p:txBody>
          <a:bodyPr/>
          <a:lstStyle>
            <a:lvl1pPr>
              <a:defRPr/>
            </a:lvl1pPr>
          </a:lstStyle>
          <a:p>
            <a:pPr>
              <a:defRPr/>
            </a:pPr>
            <a:fld id="{18C70ECE-B5FB-4EF8-ACC4-D1BD4642703E}" type="datetime1">
              <a:rPr lang="en-US"/>
              <a:pPr>
                <a:defRPr/>
              </a:pPr>
              <a:t>10/27/2021</a:t>
            </a:fld>
            <a:endParaRPr lang="en-US" dirty="0"/>
          </a:p>
        </p:txBody>
      </p:sp>
      <p:sp>
        <p:nvSpPr>
          <p:cNvPr id="6" name="Footer Placeholder 4">
            <a:extLst>
              <a:ext uri="{FF2B5EF4-FFF2-40B4-BE49-F238E27FC236}">
                <a16:creationId xmlns:a16="http://schemas.microsoft.com/office/drawing/2014/main" id="{DDFB3047-1B4D-4C37-B553-2FB49D686839}"/>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270D412-2172-4A0B-AC07-AEC8D88CE215}"/>
              </a:ext>
            </a:extLst>
          </p:cNvPr>
          <p:cNvSpPr>
            <a:spLocks noGrp="1"/>
          </p:cNvSpPr>
          <p:nvPr>
            <p:ph type="sldNum" sz="quarter" idx="16"/>
          </p:nvPr>
        </p:nvSpPr>
        <p:spPr/>
        <p:txBody>
          <a:bodyPr/>
          <a:lstStyle>
            <a:lvl1pPr>
              <a:defRPr/>
            </a:lvl1pPr>
          </a:lstStyle>
          <a:p>
            <a:pPr>
              <a:defRPr/>
            </a:pPr>
            <a:fld id="{5180D6E7-3E75-4843-A100-DBD1500C3FDC}" type="slidenum">
              <a:rPr lang="en-US" altLang="en-US"/>
              <a:pPr>
                <a:defRPr/>
              </a:pPr>
              <a:t>‹#›</a:t>
            </a:fld>
            <a:endParaRPr lang="en-US" altLang="en-US"/>
          </a:p>
        </p:txBody>
      </p:sp>
    </p:spTree>
    <p:extLst>
      <p:ext uri="{BB962C8B-B14F-4D97-AF65-F5344CB8AC3E}">
        <p14:creationId xmlns:p14="http://schemas.microsoft.com/office/powerpoint/2010/main" val="3882340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FD20DEE2-B5E3-4B2A-8984-CE51BB30BAFC}"/>
              </a:ext>
            </a:extLst>
          </p:cNvPr>
          <p:cNvSpPr>
            <a:spLocks noGrp="1"/>
          </p:cNvSpPr>
          <p:nvPr>
            <p:ph type="dt" sz="half" idx="15"/>
          </p:nvPr>
        </p:nvSpPr>
        <p:spPr/>
        <p:txBody>
          <a:bodyPr/>
          <a:lstStyle>
            <a:lvl1pPr>
              <a:defRPr/>
            </a:lvl1pPr>
          </a:lstStyle>
          <a:p>
            <a:pPr>
              <a:defRPr/>
            </a:pPr>
            <a:fld id="{378BE537-56B3-4B11-819A-1B1413F1C3B8}" type="datetime1">
              <a:rPr lang="en-US"/>
              <a:pPr>
                <a:defRPr/>
              </a:pPr>
              <a:t>10/27/2021</a:t>
            </a:fld>
            <a:endParaRPr lang="en-US" dirty="0"/>
          </a:p>
        </p:txBody>
      </p:sp>
      <p:sp>
        <p:nvSpPr>
          <p:cNvPr id="8" name="Footer Placeholder 4">
            <a:extLst>
              <a:ext uri="{FF2B5EF4-FFF2-40B4-BE49-F238E27FC236}">
                <a16:creationId xmlns:a16="http://schemas.microsoft.com/office/drawing/2014/main" id="{69314725-96B5-43B3-9779-5EDA6FDF0BFB}"/>
              </a:ext>
            </a:extLst>
          </p:cNvPr>
          <p:cNvSpPr>
            <a:spLocks noGrp="1"/>
          </p:cNvSpPr>
          <p:nvPr>
            <p:ph type="ftr" sz="quarter" idx="16"/>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AA736EA-634B-42D8-A184-DCA38BA71461}"/>
              </a:ext>
            </a:extLst>
          </p:cNvPr>
          <p:cNvSpPr>
            <a:spLocks noGrp="1"/>
          </p:cNvSpPr>
          <p:nvPr>
            <p:ph type="sldNum" sz="quarter" idx="17"/>
          </p:nvPr>
        </p:nvSpPr>
        <p:spPr/>
        <p:txBody>
          <a:bodyPr/>
          <a:lstStyle>
            <a:lvl1pPr>
              <a:defRPr/>
            </a:lvl1pPr>
          </a:lstStyle>
          <a:p>
            <a:pPr>
              <a:defRPr/>
            </a:pPr>
            <a:fld id="{88550A97-EE9A-44E1-A2F8-28AC17FE232B}" type="slidenum">
              <a:rPr lang="en-US" altLang="en-US"/>
              <a:pPr>
                <a:defRPr/>
              </a:pPr>
              <a:t>‹#›</a:t>
            </a:fld>
            <a:endParaRPr lang="en-US" altLang="en-US"/>
          </a:p>
        </p:txBody>
      </p:sp>
    </p:spTree>
    <p:extLst>
      <p:ext uri="{BB962C8B-B14F-4D97-AF65-F5344CB8AC3E}">
        <p14:creationId xmlns:p14="http://schemas.microsoft.com/office/powerpoint/2010/main" val="854341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8E35CFB0-433B-417D-8ECF-DD7F5DE6E7D8}"/>
              </a:ext>
            </a:extLst>
          </p:cNvPr>
          <p:cNvSpPr>
            <a:spLocks noGrp="1"/>
          </p:cNvSpPr>
          <p:nvPr>
            <p:ph type="dt" sz="half" idx="10"/>
          </p:nvPr>
        </p:nvSpPr>
        <p:spPr/>
        <p:txBody>
          <a:bodyPr/>
          <a:lstStyle>
            <a:lvl1pPr>
              <a:defRPr/>
            </a:lvl1pPr>
          </a:lstStyle>
          <a:p>
            <a:pPr>
              <a:defRPr/>
            </a:pPr>
            <a:fld id="{49C72D8B-DAB0-4C81-8000-244F9FC98D6B}" type="datetime1">
              <a:rPr lang="en-US"/>
              <a:pPr>
                <a:defRPr/>
              </a:pPr>
              <a:t>10/27/2021</a:t>
            </a:fld>
            <a:endParaRPr lang="en-US" dirty="0"/>
          </a:p>
        </p:txBody>
      </p:sp>
      <p:sp>
        <p:nvSpPr>
          <p:cNvPr id="4" name="Footer Placeholder 4">
            <a:extLst>
              <a:ext uri="{FF2B5EF4-FFF2-40B4-BE49-F238E27FC236}">
                <a16:creationId xmlns:a16="http://schemas.microsoft.com/office/drawing/2014/main" id="{AE64917A-EE56-45F0-B33D-99E3CC31A69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F655553-ED9E-445E-B274-C2FD415C8085}"/>
              </a:ext>
            </a:extLst>
          </p:cNvPr>
          <p:cNvSpPr>
            <a:spLocks noGrp="1"/>
          </p:cNvSpPr>
          <p:nvPr>
            <p:ph type="sldNum" sz="quarter" idx="12"/>
          </p:nvPr>
        </p:nvSpPr>
        <p:spPr/>
        <p:txBody>
          <a:bodyPr/>
          <a:lstStyle>
            <a:lvl1pPr>
              <a:defRPr/>
            </a:lvl1pPr>
          </a:lstStyle>
          <a:p>
            <a:pPr>
              <a:defRPr/>
            </a:pPr>
            <a:fld id="{82D711A2-547D-4DB5-9646-6FEE496358FE}" type="slidenum">
              <a:rPr lang="en-US" altLang="en-US"/>
              <a:pPr>
                <a:defRPr/>
              </a:pPr>
              <a:t>‹#›</a:t>
            </a:fld>
            <a:endParaRPr lang="en-US" altLang="en-US"/>
          </a:p>
        </p:txBody>
      </p:sp>
    </p:spTree>
    <p:extLst>
      <p:ext uri="{BB962C8B-B14F-4D97-AF65-F5344CB8AC3E}">
        <p14:creationId xmlns:p14="http://schemas.microsoft.com/office/powerpoint/2010/main" val="221913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27DA39A-DA27-41E7-930B-7AC87F7BB0CB}"/>
              </a:ext>
            </a:extLst>
          </p:cNvPr>
          <p:cNvSpPr>
            <a:spLocks noGrp="1"/>
          </p:cNvSpPr>
          <p:nvPr>
            <p:ph type="dt" sz="half" idx="10"/>
          </p:nvPr>
        </p:nvSpPr>
        <p:spPr/>
        <p:txBody>
          <a:bodyPr/>
          <a:lstStyle>
            <a:lvl1pPr>
              <a:defRPr/>
            </a:lvl1pPr>
          </a:lstStyle>
          <a:p>
            <a:pPr>
              <a:defRPr/>
            </a:pPr>
            <a:fld id="{326BDBD0-4B90-4656-BCF7-EE3795B978EB}" type="datetime1">
              <a:rPr lang="en-US"/>
              <a:pPr>
                <a:defRPr/>
              </a:pPr>
              <a:t>10/27/2021</a:t>
            </a:fld>
            <a:endParaRPr lang="en-US" dirty="0"/>
          </a:p>
        </p:txBody>
      </p:sp>
      <p:sp>
        <p:nvSpPr>
          <p:cNvPr id="3" name="Footer Placeholder 4">
            <a:extLst>
              <a:ext uri="{FF2B5EF4-FFF2-40B4-BE49-F238E27FC236}">
                <a16:creationId xmlns:a16="http://schemas.microsoft.com/office/drawing/2014/main" id="{31028E3B-81FC-4F1F-B24E-04D2E98EDB3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FE9AB4C-B499-4110-9367-AE2E93C7AA59}"/>
              </a:ext>
            </a:extLst>
          </p:cNvPr>
          <p:cNvSpPr>
            <a:spLocks noGrp="1"/>
          </p:cNvSpPr>
          <p:nvPr>
            <p:ph type="sldNum" sz="quarter" idx="12"/>
          </p:nvPr>
        </p:nvSpPr>
        <p:spPr/>
        <p:txBody>
          <a:bodyPr/>
          <a:lstStyle>
            <a:lvl1pPr>
              <a:defRPr/>
            </a:lvl1pPr>
          </a:lstStyle>
          <a:p>
            <a:pPr>
              <a:defRPr/>
            </a:pPr>
            <a:fld id="{1C6373F7-D27A-4050-A0F4-810573BA82CF}" type="slidenum">
              <a:rPr lang="en-US" altLang="en-US"/>
              <a:pPr>
                <a:defRPr/>
              </a:pPr>
              <a:t>‹#›</a:t>
            </a:fld>
            <a:endParaRPr lang="en-US" altLang="en-US"/>
          </a:p>
        </p:txBody>
      </p:sp>
    </p:spTree>
    <p:extLst>
      <p:ext uri="{BB962C8B-B14F-4D97-AF65-F5344CB8AC3E}">
        <p14:creationId xmlns:p14="http://schemas.microsoft.com/office/powerpoint/2010/main" val="731665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3DF0847-C358-4BA4-8B28-9C15C21853B8}"/>
              </a:ext>
            </a:extLst>
          </p:cNvPr>
          <p:cNvSpPr>
            <a:spLocks noGrp="1"/>
          </p:cNvSpPr>
          <p:nvPr>
            <p:ph type="dt" sz="half" idx="10"/>
          </p:nvPr>
        </p:nvSpPr>
        <p:spPr/>
        <p:txBody>
          <a:bodyPr/>
          <a:lstStyle>
            <a:lvl1pPr>
              <a:defRPr/>
            </a:lvl1pPr>
          </a:lstStyle>
          <a:p>
            <a:pPr>
              <a:defRPr/>
            </a:pPr>
            <a:fld id="{0816D191-2574-4AF9-A535-82D61483DD4F}" type="datetime1">
              <a:rPr lang="en-US"/>
              <a:pPr>
                <a:defRPr/>
              </a:pPr>
              <a:t>10/27/2021</a:t>
            </a:fld>
            <a:endParaRPr lang="en-US" dirty="0"/>
          </a:p>
        </p:txBody>
      </p:sp>
      <p:sp>
        <p:nvSpPr>
          <p:cNvPr id="6" name="Footer Placeholder 4">
            <a:extLst>
              <a:ext uri="{FF2B5EF4-FFF2-40B4-BE49-F238E27FC236}">
                <a16:creationId xmlns:a16="http://schemas.microsoft.com/office/drawing/2014/main" id="{BB8DAEB7-6E91-4130-B420-A4FE687073B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0037F6F-4F30-480F-BCF8-0413A2A1DCC9}"/>
              </a:ext>
            </a:extLst>
          </p:cNvPr>
          <p:cNvSpPr>
            <a:spLocks noGrp="1"/>
          </p:cNvSpPr>
          <p:nvPr>
            <p:ph type="sldNum" sz="quarter" idx="12"/>
          </p:nvPr>
        </p:nvSpPr>
        <p:spPr/>
        <p:txBody>
          <a:bodyPr/>
          <a:lstStyle>
            <a:lvl1pPr>
              <a:defRPr/>
            </a:lvl1pPr>
          </a:lstStyle>
          <a:p>
            <a:pPr>
              <a:defRPr/>
            </a:pPr>
            <a:fld id="{5DD1B3E8-8AE4-4943-BBE4-A29F010F2D4D}" type="slidenum">
              <a:rPr lang="en-US" altLang="en-US"/>
              <a:pPr>
                <a:defRPr/>
              </a:pPr>
              <a:t>‹#›</a:t>
            </a:fld>
            <a:endParaRPr lang="en-US" altLang="en-US"/>
          </a:p>
        </p:txBody>
      </p:sp>
    </p:spTree>
    <p:extLst>
      <p:ext uri="{BB962C8B-B14F-4D97-AF65-F5344CB8AC3E}">
        <p14:creationId xmlns:p14="http://schemas.microsoft.com/office/powerpoint/2010/main" val="1980100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D685E1F-F9B5-4B21-80FE-0BBD0D55C86E}"/>
              </a:ext>
            </a:extLst>
          </p:cNvPr>
          <p:cNvSpPr>
            <a:spLocks noGrp="1"/>
          </p:cNvSpPr>
          <p:nvPr>
            <p:ph type="dt" sz="half" idx="10"/>
          </p:nvPr>
        </p:nvSpPr>
        <p:spPr/>
        <p:txBody>
          <a:bodyPr/>
          <a:lstStyle>
            <a:lvl1pPr>
              <a:defRPr/>
            </a:lvl1pPr>
          </a:lstStyle>
          <a:p>
            <a:pPr>
              <a:defRPr/>
            </a:pPr>
            <a:fld id="{2182F7DD-EC8D-457A-B27B-41C1FA451142}" type="datetime1">
              <a:rPr lang="en-US"/>
              <a:pPr>
                <a:defRPr/>
              </a:pPr>
              <a:t>10/27/2021</a:t>
            </a:fld>
            <a:endParaRPr lang="en-US" dirty="0"/>
          </a:p>
        </p:txBody>
      </p:sp>
      <p:sp>
        <p:nvSpPr>
          <p:cNvPr id="6" name="Footer Placeholder 4">
            <a:extLst>
              <a:ext uri="{FF2B5EF4-FFF2-40B4-BE49-F238E27FC236}">
                <a16:creationId xmlns:a16="http://schemas.microsoft.com/office/drawing/2014/main" id="{2DA852EC-9DD4-4C7F-AC30-AD7EDE3C17E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016247E-2856-40AD-862F-9DFF0F4C21E1}"/>
              </a:ext>
            </a:extLst>
          </p:cNvPr>
          <p:cNvSpPr>
            <a:spLocks noGrp="1"/>
          </p:cNvSpPr>
          <p:nvPr>
            <p:ph type="sldNum" sz="quarter" idx="12"/>
          </p:nvPr>
        </p:nvSpPr>
        <p:spPr/>
        <p:txBody>
          <a:bodyPr/>
          <a:lstStyle>
            <a:lvl1pPr>
              <a:defRPr/>
            </a:lvl1pPr>
          </a:lstStyle>
          <a:p>
            <a:pPr>
              <a:defRPr/>
            </a:pPr>
            <a:fld id="{24257953-69EA-4578-AA36-068C60939E55}" type="slidenum">
              <a:rPr lang="en-US" altLang="en-US"/>
              <a:pPr>
                <a:defRPr/>
              </a:pPr>
              <a:t>‹#›</a:t>
            </a:fld>
            <a:endParaRPr lang="en-US" altLang="en-US"/>
          </a:p>
        </p:txBody>
      </p:sp>
    </p:spTree>
    <p:extLst>
      <p:ext uri="{BB962C8B-B14F-4D97-AF65-F5344CB8AC3E}">
        <p14:creationId xmlns:p14="http://schemas.microsoft.com/office/powerpoint/2010/main" val="423665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470317-B4FC-4CEC-BA05-56564D0037EF}"/>
              </a:ext>
            </a:extLst>
          </p:cNvPr>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1027" name="Text Placeholder 2">
            <a:extLst>
              <a:ext uri="{FF2B5EF4-FFF2-40B4-BE49-F238E27FC236}">
                <a16:creationId xmlns:a16="http://schemas.microsoft.com/office/drawing/2014/main" id="{C3A1CB36-2D5E-45A5-A753-26815AD7C06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4846E87-B9A0-4F44-85D7-33A7B9E8F56C}"/>
              </a:ext>
            </a:extLst>
          </p:cNvPr>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eaLnBrk="1" fontAlgn="auto" hangingPunct="1">
              <a:spcBef>
                <a:spcPts val="0"/>
              </a:spcBef>
              <a:spcAft>
                <a:spcPts val="0"/>
              </a:spcAft>
              <a:defRPr sz="1200">
                <a:solidFill>
                  <a:schemeClr val="tx1">
                    <a:lumMod val="65000"/>
                    <a:lumOff val="35000"/>
                  </a:schemeClr>
                </a:solidFill>
                <a:latin typeface="Century Gothic" pitchFamily="34" charset="0"/>
                <a:cs typeface="+mn-cs"/>
              </a:defRPr>
            </a:lvl1pPr>
          </a:lstStyle>
          <a:p>
            <a:pPr>
              <a:defRPr/>
            </a:pPr>
            <a:fld id="{D3355101-9BC0-4B22-B606-3E53D69C2BF7}" type="datetime1">
              <a:rPr lang="en-US"/>
              <a:pPr>
                <a:defRPr/>
              </a:pPr>
              <a:t>10/27/2021</a:t>
            </a:fld>
            <a:endParaRPr lang="en-US" dirty="0"/>
          </a:p>
        </p:txBody>
      </p:sp>
      <p:sp>
        <p:nvSpPr>
          <p:cNvPr id="5" name="Footer Placeholder 4">
            <a:extLst>
              <a:ext uri="{FF2B5EF4-FFF2-40B4-BE49-F238E27FC236}">
                <a16:creationId xmlns:a16="http://schemas.microsoft.com/office/drawing/2014/main" id="{8172F1FE-A428-49C3-9786-5C4F1025FA90}"/>
              </a:ext>
            </a:extLst>
          </p:cNvPr>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eaLnBrk="1" fontAlgn="auto" hangingPunct="1">
              <a:spcBef>
                <a:spcPts val="0"/>
              </a:spcBef>
              <a:spcAft>
                <a:spcPts val="0"/>
              </a:spcAft>
              <a:defRPr sz="1200">
                <a:solidFill>
                  <a:schemeClr val="tx1">
                    <a:lumMod val="65000"/>
                    <a:lumOff val="35000"/>
                  </a:schemeClr>
                </a:solidFill>
                <a:latin typeface="Century Gothic" pitchFamily="34" charset="0"/>
                <a:cs typeface="+mn-cs"/>
              </a:defRPr>
            </a:lvl1pPr>
          </a:lstStyle>
          <a:p>
            <a:pPr>
              <a:defRPr/>
            </a:pPr>
            <a:endParaRPr lang="en-US"/>
          </a:p>
        </p:txBody>
      </p:sp>
      <p:sp>
        <p:nvSpPr>
          <p:cNvPr id="6" name="Slide Number Placeholder 5">
            <a:extLst>
              <a:ext uri="{FF2B5EF4-FFF2-40B4-BE49-F238E27FC236}">
                <a16:creationId xmlns:a16="http://schemas.microsoft.com/office/drawing/2014/main" id="{3CE79AB8-9F44-4499-A2BF-E84CC6EDAEC6}"/>
              </a:ext>
            </a:extLst>
          </p:cNvPr>
          <p:cNvSpPr>
            <a:spLocks noGrp="1"/>
          </p:cNvSpPr>
          <p:nvPr>
            <p:ph type="sldNum" sz="quarter" idx="4"/>
          </p:nvPr>
        </p:nvSpPr>
        <p:spPr>
          <a:xfrm>
            <a:off x="8543925" y="6356350"/>
            <a:ext cx="561975" cy="365125"/>
          </a:xfrm>
          <a:prstGeom prst="rect">
            <a:avLst/>
          </a:prstGeom>
        </p:spPr>
        <p:txBody>
          <a:bodyPr vert="horz" wrap="square" lIns="27432" tIns="45720" rIns="45720" bIns="45720" numCol="1" anchor="ctr" anchorCtr="0" compatLnSpc="1">
            <a:prstTxWarp prst="textNoShape">
              <a:avLst/>
            </a:prstTxWarp>
          </a:bodyPr>
          <a:lstStyle>
            <a:lvl1pPr eaLnBrk="1" hangingPunct="1">
              <a:defRPr sz="1200">
                <a:solidFill>
                  <a:srgbClr val="595959"/>
                </a:solidFill>
                <a:latin typeface="Century Gothic" panose="020B0502020202020204" pitchFamily="34" charset="0"/>
              </a:defRPr>
            </a:lvl1pPr>
          </a:lstStyle>
          <a:p>
            <a:pPr>
              <a:defRPr/>
            </a:pPr>
            <a:fld id="{EA14DCAE-2BF7-42D4-A30F-06267EC828F0}" type="slidenum">
              <a:rPr lang="en-US" altLang="en-US"/>
              <a:pPr>
                <a:defRPr/>
              </a:pPr>
              <a:t>‹#›</a:t>
            </a:fld>
            <a:endParaRPr lang="en-US" altLang="en-US"/>
          </a:p>
        </p:txBody>
      </p:sp>
      <p:sp>
        <p:nvSpPr>
          <p:cNvPr id="7" name="Oval 6">
            <a:extLst>
              <a:ext uri="{FF2B5EF4-FFF2-40B4-BE49-F238E27FC236}">
                <a16:creationId xmlns:a16="http://schemas.microsoft.com/office/drawing/2014/main" id="{49989D01-BEC8-475B-96D8-29C06EFF4FAC}"/>
              </a:ext>
            </a:extLst>
          </p:cNvPr>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Oval 7">
            <a:extLst>
              <a:ext uri="{FF2B5EF4-FFF2-40B4-BE49-F238E27FC236}">
                <a16:creationId xmlns:a16="http://schemas.microsoft.com/office/drawing/2014/main" id="{A131A393-B6D6-42E8-9F74-4DE8C627F24B}"/>
              </a:ext>
            </a:extLst>
          </p:cNvPr>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5247" r:id="rId1"/>
    <p:sldLayoutId id="2147485248" r:id="rId2"/>
    <p:sldLayoutId id="2147485249" r:id="rId3"/>
    <p:sldLayoutId id="2147485250" r:id="rId4"/>
    <p:sldLayoutId id="2147485251" r:id="rId5"/>
    <p:sldLayoutId id="2147485252" r:id="rId6"/>
    <p:sldLayoutId id="2147485253" r:id="rId7"/>
    <p:sldLayoutId id="2147485254" r:id="rId8"/>
    <p:sldLayoutId id="2147485255" r:id="rId9"/>
    <p:sldLayoutId id="2147485256" r:id="rId10"/>
    <p:sldLayoutId id="2147485257" r:id="rId11"/>
  </p:sldLayoutIdLst>
  <p:hf hdr="0" ftr="0" dt="0"/>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D537354-F379-4791-8792-14F8730246DE}"/>
              </a:ext>
            </a:extLst>
          </p:cNvPr>
          <p:cNvSpPr/>
          <p:nvPr/>
        </p:nvSpPr>
        <p:spPr>
          <a:xfrm>
            <a:off x="182563" y="182563"/>
            <a:ext cx="8778875" cy="649287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051" name="Title Placeholder 1">
            <a:extLst>
              <a:ext uri="{FF2B5EF4-FFF2-40B4-BE49-F238E27FC236}">
                <a16:creationId xmlns:a16="http://schemas.microsoft.com/office/drawing/2014/main" id="{F32B261B-E5E0-40D8-82D6-E1B324CCFE6A}"/>
              </a:ext>
            </a:extLst>
          </p:cNvPr>
          <p:cNvSpPr>
            <a:spLocks noGrp="1" noChangeArrowheads="1"/>
          </p:cNvSpPr>
          <p:nvPr>
            <p:ph type="title"/>
          </p:nvPr>
        </p:nvSpPr>
        <p:spPr bwMode="auto">
          <a:xfrm>
            <a:off x="857250" y="609600"/>
            <a:ext cx="7407275"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2" name="Text Placeholder 2">
            <a:extLst>
              <a:ext uri="{FF2B5EF4-FFF2-40B4-BE49-F238E27FC236}">
                <a16:creationId xmlns:a16="http://schemas.microsoft.com/office/drawing/2014/main" id="{E654774C-676B-4206-9756-73EB3C8E8B32}"/>
              </a:ext>
            </a:extLst>
          </p:cNvPr>
          <p:cNvSpPr>
            <a:spLocks noGrp="1" noChangeArrowheads="1"/>
          </p:cNvSpPr>
          <p:nvPr>
            <p:ph type="body" idx="1"/>
          </p:nvPr>
        </p:nvSpPr>
        <p:spPr bwMode="auto">
          <a:xfrm>
            <a:off x="857250" y="2057400"/>
            <a:ext cx="74041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D54007A-1230-4D50-9325-123136156C1E}"/>
              </a:ext>
            </a:extLst>
          </p:cNvPr>
          <p:cNvSpPr>
            <a:spLocks noGrp="1"/>
          </p:cNvSpPr>
          <p:nvPr>
            <p:ph type="dt" sz="half" idx="2"/>
          </p:nvPr>
        </p:nvSpPr>
        <p:spPr>
          <a:xfrm>
            <a:off x="857250" y="6224588"/>
            <a:ext cx="1746250" cy="365125"/>
          </a:xfrm>
          <a:prstGeom prst="rect">
            <a:avLst/>
          </a:prstGeom>
        </p:spPr>
        <p:txBody>
          <a:bodyPr vert="horz" lIns="91440" tIns="45720" rIns="91440" bIns="45720" rtlCol="0" anchor="ctr"/>
          <a:lstStyle>
            <a:lvl1pPr algn="l">
              <a:defRPr sz="1000">
                <a:solidFill>
                  <a:schemeClr val="tx1"/>
                </a:solidFill>
              </a:defRPr>
            </a:lvl1pPr>
          </a:lstStyle>
          <a:p>
            <a:pPr>
              <a:defRPr/>
            </a:pPr>
            <a:fld id="{9B74FF08-1BA5-4539-9148-5102E29E9E6B}" type="datetimeFigureOut">
              <a:rPr lang="en-GB"/>
              <a:pPr>
                <a:defRPr/>
              </a:pPr>
              <a:t>27/10/2021</a:t>
            </a:fld>
            <a:endParaRPr lang="en-GB"/>
          </a:p>
        </p:txBody>
      </p:sp>
      <p:sp>
        <p:nvSpPr>
          <p:cNvPr id="5" name="Footer Placeholder 4">
            <a:extLst>
              <a:ext uri="{FF2B5EF4-FFF2-40B4-BE49-F238E27FC236}">
                <a16:creationId xmlns:a16="http://schemas.microsoft.com/office/drawing/2014/main" id="{A30AA1F6-4273-4DAF-9E5C-6A32A12B3588}"/>
              </a:ext>
            </a:extLst>
          </p:cNvPr>
          <p:cNvSpPr>
            <a:spLocks noGrp="1"/>
          </p:cNvSpPr>
          <p:nvPr>
            <p:ph type="ftr" sz="quarter" idx="3"/>
          </p:nvPr>
        </p:nvSpPr>
        <p:spPr>
          <a:xfrm>
            <a:off x="2962275" y="6224588"/>
            <a:ext cx="3538538" cy="365125"/>
          </a:xfrm>
          <a:prstGeom prst="rect">
            <a:avLst/>
          </a:prstGeom>
        </p:spPr>
        <p:txBody>
          <a:bodyPr vert="horz" lIns="91440" tIns="45720" rIns="91440" bIns="45720" rtlCol="0" anchor="ctr"/>
          <a:lstStyle>
            <a:lvl1pPr algn="ctr">
              <a:defRPr sz="1000">
                <a:solidFill>
                  <a:schemeClr val="tx1"/>
                </a:solidFill>
              </a:defRPr>
            </a:lvl1pPr>
          </a:lstStyle>
          <a:p>
            <a:pPr>
              <a:defRPr/>
            </a:pPr>
            <a:endParaRPr lang="en-GB"/>
          </a:p>
        </p:txBody>
      </p:sp>
      <p:sp>
        <p:nvSpPr>
          <p:cNvPr id="6" name="Slide Number Placeholder 5">
            <a:extLst>
              <a:ext uri="{FF2B5EF4-FFF2-40B4-BE49-F238E27FC236}">
                <a16:creationId xmlns:a16="http://schemas.microsoft.com/office/drawing/2014/main" id="{B234EF49-D9EB-4005-A868-5292DE5C80A3}"/>
              </a:ext>
            </a:extLst>
          </p:cNvPr>
          <p:cNvSpPr>
            <a:spLocks noGrp="1"/>
          </p:cNvSpPr>
          <p:nvPr>
            <p:ph type="sldNum" sz="quarter" idx="4"/>
          </p:nvPr>
        </p:nvSpPr>
        <p:spPr>
          <a:xfrm>
            <a:off x="6997700" y="6224588"/>
            <a:ext cx="1279525" cy="365125"/>
          </a:xfrm>
          <a:prstGeom prst="rect">
            <a:avLst/>
          </a:prstGeom>
        </p:spPr>
        <p:txBody>
          <a:bodyPr vert="horz" wrap="square" lIns="91440" tIns="45720" rIns="91440" bIns="45720" numCol="1" anchor="ctr" anchorCtr="0" compatLnSpc="1">
            <a:prstTxWarp prst="textNoShape">
              <a:avLst/>
            </a:prstTxWarp>
          </a:bodyPr>
          <a:lstStyle>
            <a:lvl1pPr algn="r">
              <a:defRPr sz="1000"/>
            </a:lvl1pPr>
          </a:lstStyle>
          <a:p>
            <a:pPr>
              <a:defRPr/>
            </a:pPr>
            <a:fld id="{0B67CA05-F082-4E17-B4CB-9B22A37CA3E8}" type="slidenum">
              <a:rPr lang="en-GB" altLang="en-PK"/>
              <a:pPr>
                <a:defRPr/>
              </a:pPr>
              <a:t>‹#›</a:t>
            </a:fld>
            <a:endParaRPr lang="en-GB" altLang="en-PK"/>
          </a:p>
        </p:txBody>
      </p:sp>
    </p:spTree>
  </p:cSld>
  <p:clrMap bg1="lt1" tx1="dk1" bg2="lt2" tx2="dk2" accent1="accent1" accent2="accent2" accent3="accent3" accent4="accent4" accent5="accent5" accent6="accent6" hlink="hlink" folHlink="folHlink"/>
  <p:sldLayoutIdLst>
    <p:sldLayoutId id="2147485258" r:id="rId1"/>
    <p:sldLayoutId id="2147485238" r:id="rId2"/>
    <p:sldLayoutId id="2147485259" r:id="rId3"/>
    <p:sldLayoutId id="2147485239" r:id="rId4"/>
    <p:sldLayoutId id="2147485240" r:id="rId5"/>
    <p:sldLayoutId id="2147485241" r:id="rId6"/>
    <p:sldLayoutId id="2147485242" r:id="rId7"/>
    <p:sldLayoutId id="2147485243" r:id="rId8"/>
    <p:sldLayoutId id="2147485244" r:id="rId9"/>
    <p:sldLayoutId id="2147485245" r:id="rId10"/>
    <p:sldLayoutId id="2147485246" r:id="rId11"/>
  </p:sldLayoutIdLst>
  <p:transition/>
  <p:txStyles>
    <p:titleStyle>
      <a:lvl1pPr algn="l" defTabSz="685800" rtl="0" eaLnBrk="0" fontAlgn="base" hangingPunct="0">
        <a:lnSpc>
          <a:spcPct val="90000"/>
        </a:lnSpc>
        <a:spcBef>
          <a:spcPct val="0"/>
        </a:spcBef>
        <a:spcAft>
          <a:spcPct val="0"/>
        </a:spcAft>
        <a:defRPr sz="40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tx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tx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tx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tx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tx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tx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tx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tx1"/>
          </a:solidFill>
          <a:latin typeface="Corbel" panose="020B0503020204020204" pitchFamily="34" charset="0"/>
        </a:defRPr>
      </a:lvl9pPr>
    </p:titleStyle>
    <p:bodyStyle>
      <a:lvl1pPr marL="171450" indent="-136525" algn="l" defTabSz="685800" rtl="0" eaLnBrk="0" fontAlgn="base" hangingPunct="0">
        <a:lnSpc>
          <a:spcPct val="90000"/>
        </a:lnSpc>
        <a:spcBef>
          <a:spcPts val="1000"/>
        </a:spcBef>
        <a:spcAft>
          <a:spcPct val="0"/>
        </a:spcAft>
        <a:buClr>
          <a:schemeClr val="tx1"/>
        </a:buClr>
        <a:buSzPct val="80000"/>
        <a:buFont typeface="Corbel" panose="020B0503020204020204" pitchFamily="34" charset="0"/>
        <a:buChar char="•"/>
        <a:defRPr sz="2000" kern="1200">
          <a:solidFill>
            <a:schemeClr val="tx1"/>
          </a:solidFill>
          <a:latin typeface="+mn-lt"/>
          <a:ea typeface="+mn-ea"/>
          <a:cs typeface="+mn-cs"/>
        </a:defRPr>
      </a:lvl1pPr>
      <a:lvl2pPr marL="342900" indent="-136525" algn="l" defTabSz="685800" rtl="0" eaLnBrk="0" fontAlgn="base" hangingPunct="0">
        <a:lnSpc>
          <a:spcPct val="90000"/>
        </a:lnSpc>
        <a:spcBef>
          <a:spcPts val="150"/>
        </a:spcBef>
        <a:spcAft>
          <a:spcPts val="300"/>
        </a:spcAft>
        <a:buClr>
          <a:schemeClr val="tx1"/>
        </a:buClr>
        <a:buSzPct val="80000"/>
        <a:buFont typeface="Corbel" panose="020B0503020204020204" pitchFamily="34" charset="0"/>
        <a:buChar char="•"/>
        <a:defRPr kern="1200">
          <a:solidFill>
            <a:schemeClr val="tx1"/>
          </a:solidFill>
          <a:latin typeface="+mn-lt"/>
          <a:ea typeface="+mn-ea"/>
          <a:cs typeface="+mn-cs"/>
        </a:defRPr>
      </a:lvl2pPr>
      <a:lvl3pPr marL="547688" indent="-136525" algn="l" defTabSz="685800" rtl="0" eaLnBrk="0" fontAlgn="base" hangingPunct="0">
        <a:lnSpc>
          <a:spcPct val="90000"/>
        </a:lnSpc>
        <a:spcBef>
          <a:spcPts val="150"/>
        </a:spcBef>
        <a:spcAft>
          <a:spcPts val="300"/>
        </a:spcAft>
        <a:buClr>
          <a:schemeClr val="tx1"/>
        </a:buClr>
        <a:buSzPct val="80000"/>
        <a:buFont typeface="Corbel" panose="020B0503020204020204" pitchFamily="34" charset="0"/>
        <a:buChar char="•"/>
        <a:defRPr sz="1600" kern="1200">
          <a:solidFill>
            <a:schemeClr val="tx1"/>
          </a:solidFill>
          <a:latin typeface="+mn-lt"/>
          <a:ea typeface="+mn-ea"/>
          <a:cs typeface="+mn-cs"/>
        </a:defRPr>
      </a:lvl3pPr>
      <a:lvl4pPr marL="754063" indent="-136525" algn="l" defTabSz="685800" rtl="0" eaLnBrk="0" fontAlgn="base" hangingPunct="0">
        <a:lnSpc>
          <a:spcPct val="90000"/>
        </a:lnSpc>
        <a:spcBef>
          <a:spcPts val="150"/>
        </a:spcBef>
        <a:spcAft>
          <a:spcPts val="300"/>
        </a:spcAft>
        <a:buClr>
          <a:schemeClr val="tx1"/>
        </a:buClr>
        <a:buSzPct val="80000"/>
        <a:buFont typeface="Corbel" panose="020B0503020204020204" pitchFamily="34" charset="0"/>
        <a:buChar char="•"/>
        <a:defRPr sz="1400" kern="1200">
          <a:solidFill>
            <a:schemeClr val="tx1"/>
          </a:solidFill>
          <a:latin typeface="+mn-lt"/>
          <a:ea typeface="+mn-ea"/>
          <a:cs typeface="+mn-cs"/>
        </a:defRPr>
      </a:lvl4pPr>
      <a:lvl5pPr marL="919163" indent="-136525" algn="l" defTabSz="685800" rtl="0" eaLnBrk="0" fontAlgn="base" hangingPunct="0">
        <a:lnSpc>
          <a:spcPct val="90000"/>
        </a:lnSpc>
        <a:spcBef>
          <a:spcPts val="150"/>
        </a:spcBef>
        <a:spcAft>
          <a:spcPts val="300"/>
        </a:spcAft>
        <a:buClr>
          <a:schemeClr val="tx1"/>
        </a:buClr>
        <a:buSzPct val="80000"/>
        <a:buFont typeface="Corbel" panose="020B0503020204020204"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tx1"/>
        </a:buClr>
        <a:buSzPct val="80000"/>
        <a:buFont typeface="Corbel" pitchFamily="34" charset="0"/>
        <a:buChar char="•"/>
        <a:defRPr sz="1400" kern="1200">
          <a:solidFill>
            <a:schemeClr val="tx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tx1"/>
        </a:buClr>
        <a:buSzPct val="80000"/>
        <a:buFont typeface="Corbel" pitchFamily="34" charset="0"/>
        <a:buChar char="•"/>
        <a:defRPr sz="1400" kern="1200">
          <a:solidFill>
            <a:schemeClr val="tx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tx1"/>
        </a:buClr>
        <a:buSzPct val="80000"/>
        <a:buFont typeface="Corbel" pitchFamily="34" charset="0"/>
        <a:buChar char="•"/>
        <a:defRPr sz="1400" kern="1200">
          <a:solidFill>
            <a:schemeClr val="tx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tx1"/>
        </a:buClr>
        <a:buSzPct val="80000"/>
        <a:buFont typeface="Corbel"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FD24792-76FD-4FED-91F2-6A6DF2A3C8BF}"/>
              </a:ext>
            </a:extLst>
          </p:cNvPr>
          <p:cNvSpPr txBox="1">
            <a:spLocks noChangeArrowheads="1"/>
          </p:cNvSpPr>
          <p:nvPr/>
        </p:nvSpPr>
        <p:spPr bwMode="auto">
          <a:xfrm>
            <a:off x="684213" y="2130425"/>
            <a:ext cx="7772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lnSpc>
                <a:spcPct val="90000"/>
              </a:lnSpc>
              <a:spcBef>
                <a:spcPts val="1000"/>
              </a:spcBef>
              <a:buClr>
                <a:schemeClr val="tx1"/>
              </a:buClr>
              <a:buSzPct val="80000"/>
              <a:buFont typeface="Corbel" panose="020B0503020204020204" pitchFamily="34" charset="0"/>
              <a:buChar char="•"/>
              <a:defRPr sz="2000">
                <a:solidFill>
                  <a:schemeClr val="tx1"/>
                </a:solidFill>
                <a:latin typeface="Corbel" panose="020B0503020204020204" pitchFamily="34" charset="0"/>
              </a:defRPr>
            </a:lvl1pPr>
            <a:lvl2pPr marL="742950" indent="-285750" defTabSz="685800">
              <a:lnSpc>
                <a:spcPct val="90000"/>
              </a:lnSpc>
              <a:spcBef>
                <a:spcPts val="150"/>
              </a:spcBef>
              <a:spcAft>
                <a:spcPts val="300"/>
              </a:spcAft>
              <a:buClr>
                <a:schemeClr val="tx1"/>
              </a:buClr>
              <a:buSzPct val="80000"/>
              <a:buFont typeface="Corbel" panose="020B0503020204020204" pitchFamily="34" charset="0"/>
              <a:buChar char="•"/>
              <a:defRPr>
                <a:solidFill>
                  <a:schemeClr val="tx1"/>
                </a:solidFill>
                <a:latin typeface="Corbel" panose="020B0503020204020204" pitchFamily="34" charset="0"/>
              </a:defRPr>
            </a:lvl2pPr>
            <a:lvl3pPr marL="1143000" indent="-228600" defTabSz="685800">
              <a:lnSpc>
                <a:spcPct val="90000"/>
              </a:lnSpc>
              <a:spcBef>
                <a:spcPts val="150"/>
              </a:spcBef>
              <a:spcAft>
                <a:spcPts val="300"/>
              </a:spcAft>
              <a:buClr>
                <a:schemeClr val="tx1"/>
              </a:buClr>
              <a:buSzPct val="80000"/>
              <a:buFont typeface="Corbel" panose="020B0503020204020204" pitchFamily="34" charset="0"/>
              <a:buChar char="•"/>
              <a:defRPr sz="1600">
                <a:solidFill>
                  <a:schemeClr val="tx1"/>
                </a:solidFill>
                <a:latin typeface="Corbel" panose="020B0503020204020204" pitchFamily="34" charset="0"/>
              </a:defRPr>
            </a:lvl3pPr>
            <a:lvl4pPr marL="1600200" indent="-228600" defTabSz="685800">
              <a:lnSpc>
                <a:spcPct val="90000"/>
              </a:lnSpc>
              <a:spcBef>
                <a:spcPts val="150"/>
              </a:spcBef>
              <a:spcAft>
                <a:spcPts val="300"/>
              </a:spcAft>
              <a:buClr>
                <a:schemeClr val="tx1"/>
              </a:buClr>
              <a:buSzPct val="80000"/>
              <a:buFont typeface="Corbel" panose="020B0503020204020204" pitchFamily="34" charset="0"/>
              <a:buChar char="•"/>
              <a:defRPr sz="1400">
                <a:solidFill>
                  <a:schemeClr val="tx1"/>
                </a:solidFill>
                <a:latin typeface="Corbel" panose="020B0503020204020204" pitchFamily="34" charset="0"/>
              </a:defRPr>
            </a:lvl4pPr>
            <a:lvl5pPr marL="2057400" indent="-228600" defTabSz="685800">
              <a:lnSpc>
                <a:spcPct val="90000"/>
              </a:lnSpc>
              <a:spcBef>
                <a:spcPts val="150"/>
              </a:spcBef>
              <a:spcAft>
                <a:spcPts val="300"/>
              </a:spcAft>
              <a:buClr>
                <a:schemeClr val="tx1"/>
              </a:buClr>
              <a:buSzPct val="80000"/>
              <a:buFont typeface="Corbel" panose="020B0503020204020204" pitchFamily="34" charset="0"/>
              <a:buChar char="•"/>
              <a:defRPr sz="1400">
                <a:solidFill>
                  <a:schemeClr val="tx1"/>
                </a:solidFill>
                <a:latin typeface="Corbel" panose="020B0503020204020204" pitchFamily="34" charset="0"/>
              </a:defRPr>
            </a:lvl5pPr>
            <a:lvl6pPr marL="2514600" indent="-228600" defTabSz="685800" eaLnBrk="0" fontAlgn="base" hangingPunct="0">
              <a:lnSpc>
                <a:spcPct val="90000"/>
              </a:lnSpc>
              <a:spcBef>
                <a:spcPts val="150"/>
              </a:spcBef>
              <a:spcAft>
                <a:spcPts val="300"/>
              </a:spcAft>
              <a:buClr>
                <a:schemeClr val="tx1"/>
              </a:buClr>
              <a:buSzPct val="80000"/>
              <a:buFont typeface="Corbel" panose="020B0503020204020204" pitchFamily="34" charset="0"/>
              <a:buChar char="•"/>
              <a:defRPr sz="1400">
                <a:solidFill>
                  <a:schemeClr val="tx1"/>
                </a:solidFill>
                <a:latin typeface="Corbel" panose="020B0503020204020204" pitchFamily="34" charset="0"/>
              </a:defRPr>
            </a:lvl6pPr>
            <a:lvl7pPr marL="2971800" indent="-228600" defTabSz="685800" eaLnBrk="0" fontAlgn="base" hangingPunct="0">
              <a:lnSpc>
                <a:spcPct val="90000"/>
              </a:lnSpc>
              <a:spcBef>
                <a:spcPts val="150"/>
              </a:spcBef>
              <a:spcAft>
                <a:spcPts val="300"/>
              </a:spcAft>
              <a:buClr>
                <a:schemeClr val="tx1"/>
              </a:buClr>
              <a:buSzPct val="80000"/>
              <a:buFont typeface="Corbel" panose="020B0503020204020204" pitchFamily="34" charset="0"/>
              <a:buChar char="•"/>
              <a:defRPr sz="1400">
                <a:solidFill>
                  <a:schemeClr val="tx1"/>
                </a:solidFill>
                <a:latin typeface="Corbel" panose="020B0503020204020204" pitchFamily="34" charset="0"/>
              </a:defRPr>
            </a:lvl7pPr>
            <a:lvl8pPr marL="3429000" indent="-228600" defTabSz="685800" eaLnBrk="0" fontAlgn="base" hangingPunct="0">
              <a:lnSpc>
                <a:spcPct val="90000"/>
              </a:lnSpc>
              <a:spcBef>
                <a:spcPts val="150"/>
              </a:spcBef>
              <a:spcAft>
                <a:spcPts val="300"/>
              </a:spcAft>
              <a:buClr>
                <a:schemeClr val="tx1"/>
              </a:buClr>
              <a:buSzPct val="80000"/>
              <a:buFont typeface="Corbel" panose="020B0503020204020204" pitchFamily="34" charset="0"/>
              <a:buChar char="•"/>
              <a:defRPr sz="1400">
                <a:solidFill>
                  <a:schemeClr val="tx1"/>
                </a:solidFill>
                <a:latin typeface="Corbel" panose="020B0503020204020204" pitchFamily="34" charset="0"/>
              </a:defRPr>
            </a:lvl8pPr>
            <a:lvl9pPr marL="3886200" indent="-228600" defTabSz="685800" eaLnBrk="0" fontAlgn="base" hangingPunct="0">
              <a:lnSpc>
                <a:spcPct val="90000"/>
              </a:lnSpc>
              <a:spcBef>
                <a:spcPts val="150"/>
              </a:spcBef>
              <a:spcAft>
                <a:spcPts val="300"/>
              </a:spcAft>
              <a:buClr>
                <a:schemeClr val="tx1"/>
              </a:buClr>
              <a:buSzPct val="80000"/>
              <a:buFont typeface="Corbel" panose="020B0503020204020204" pitchFamily="34" charset="0"/>
              <a:buChar char="•"/>
              <a:defRPr sz="1400">
                <a:solidFill>
                  <a:schemeClr val="tx1"/>
                </a:solidFill>
                <a:latin typeface="Corbel" panose="020B0503020204020204" pitchFamily="34" charset="0"/>
              </a:defRPr>
            </a:lvl9pPr>
          </a:lstStyle>
          <a:p>
            <a:pPr algn="ctr" eaLnBrk="1" hangingPunct="1">
              <a:spcBef>
                <a:spcPct val="0"/>
              </a:spcBef>
              <a:buClrTx/>
              <a:buSzTx/>
              <a:buFontTx/>
              <a:buNone/>
            </a:pPr>
            <a:r>
              <a:rPr lang="en-GB" altLang="en-US" sz="3600" b="1" dirty="0">
                <a:solidFill>
                  <a:srgbClr val="C00000"/>
                </a:solidFill>
                <a:latin typeface="Calibri" panose="020F0502020204030204" pitchFamily="34" charset="0"/>
                <a:cs typeface="Calibri" panose="020F0502020204030204" pitchFamily="34" charset="0"/>
              </a:rPr>
              <a:t>PAKHTUNKHWA ENERGY DEVELOPMENT ORGANIZATION (PEDO)</a:t>
            </a:r>
          </a:p>
        </p:txBody>
      </p:sp>
      <p:sp>
        <p:nvSpPr>
          <p:cNvPr id="18435" name="Subtitle 2">
            <a:extLst>
              <a:ext uri="{FF2B5EF4-FFF2-40B4-BE49-F238E27FC236}">
                <a16:creationId xmlns:a16="http://schemas.microsoft.com/office/drawing/2014/main" id="{765ED3D8-15D1-4BB8-BF90-5DE05572C7D0}"/>
              </a:ext>
            </a:extLst>
          </p:cNvPr>
          <p:cNvSpPr txBox="1">
            <a:spLocks noChangeArrowheads="1"/>
          </p:cNvSpPr>
          <p:nvPr/>
        </p:nvSpPr>
        <p:spPr bwMode="auto">
          <a:xfrm>
            <a:off x="1646237" y="4267200"/>
            <a:ext cx="58515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338" defTabSz="685800">
              <a:lnSpc>
                <a:spcPct val="90000"/>
              </a:lnSpc>
              <a:spcBef>
                <a:spcPts val="1000"/>
              </a:spcBef>
              <a:buClr>
                <a:schemeClr val="tx1"/>
              </a:buClr>
              <a:buSzPct val="80000"/>
              <a:buFont typeface="Corbel" panose="020B0503020204020204" pitchFamily="34" charset="0"/>
              <a:buChar char="•"/>
              <a:defRPr sz="2000">
                <a:solidFill>
                  <a:schemeClr val="tx1"/>
                </a:solidFill>
                <a:latin typeface="Corbel" panose="020B0503020204020204" pitchFamily="34" charset="0"/>
              </a:defRPr>
            </a:lvl1pPr>
            <a:lvl2pPr marL="342900" indent="-136525" defTabSz="685800">
              <a:lnSpc>
                <a:spcPct val="90000"/>
              </a:lnSpc>
              <a:spcBef>
                <a:spcPts val="150"/>
              </a:spcBef>
              <a:spcAft>
                <a:spcPts val="300"/>
              </a:spcAft>
              <a:buClr>
                <a:schemeClr val="tx1"/>
              </a:buClr>
              <a:buSzPct val="80000"/>
              <a:buFont typeface="Corbel" panose="020B0503020204020204" pitchFamily="34" charset="0"/>
              <a:buChar char="•"/>
              <a:defRPr>
                <a:solidFill>
                  <a:schemeClr val="tx1"/>
                </a:solidFill>
                <a:latin typeface="Corbel" panose="020B0503020204020204" pitchFamily="34" charset="0"/>
              </a:defRPr>
            </a:lvl2pPr>
            <a:lvl3pPr marL="547688" indent="-136525" defTabSz="685800">
              <a:lnSpc>
                <a:spcPct val="90000"/>
              </a:lnSpc>
              <a:spcBef>
                <a:spcPts val="150"/>
              </a:spcBef>
              <a:spcAft>
                <a:spcPts val="300"/>
              </a:spcAft>
              <a:buClr>
                <a:schemeClr val="tx1"/>
              </a:buClr>
              <a:buSzPct val="80000"/>
              <a:buFont typeface="Corbel" panose="020B0503020204020204" pitchFamily="34" charset="0"/>
              <a:buChar char="•"/>
              <a:defRPr sz="1600">
                <a:solidFill>
                  <a:schemeClr val="tx1"/>
                </a:solidFill>
                <a:latin typeface="Corbel" panose="020B0503020204020204" pitchFamily="34" charset="0"/>
              </a:defRPr>
            </a:lvl3pPr>
            <a:lvl4pPr marL="754063" indent="-136525" defTabSz="685800">
              <a:lnSpc>
                <a:spcPct val="90000"/>
              </a:lnSpc>
              <a:spcBef>
                <a:spcPts val="150"/>
              </a:spcBef>
              <a:spcAft>
                <a:spcPts val="300"/>
              </a:spcAft>
              <a:buClr>
                <a:schemeClr val="tx1"/>
              </a:buClr>
              <a:buSzPct val="80000"/>
              <a:buFont typeface="Corbel" panose="020B0503020204020204" pitchFamily="34" charset="0"/>
              <a:buChar char="•"/>
              <a:defRPr sz="1400">
                <a:solidFill>
                  <a:schemeClr val="tx1"/>
                </a:solidFill>
                <a:latin typeface="Corbel" panose="020B0503020204020204" pitchFamily="34" charset="0"/>
              </a:defRPr>
            </a:lvl4pPr>
            <a:lvl5pPr marL="919163" indent="-136525" defTabSz="685800">
              <a:lnSpc>
                <a:spcPct val="90000"/>
              </a:lnSpc>
              <a:spcBef>
                <a:spcPts val="150"/>
              </a:spcBef>
              <a:spcAft>
                <a:spcPts val="300"/>
              </a:spcAft>
              <a:buClr>
                <a:schemeClr val="tx1"/>
              </a:buClr>
              <a:buSzPct val="80000"/>
              <a:buFont typeface="Corbel" panose="020B0503020204020204" pitchFamily="34" charset="0"/>
              <a:buChar char="•"/>
              <a:defRPr sz="1400">
                <a:solidFill>
                  <a:schemeClr val="tx1"/>
                </a:solidFill>
                <a:latin typeface="Corbel" panose="020B0503020204020204" pitchFamily="34" charset="0"/>
              </a:defRPr>
            </a:lvl5pPr>
            <a:lvl6pPr marL="1376363" indent="-136525" defTabSz="685800" eaLnBrk="0" fontAlgn="base" hangingPunct="0">
              <a:lnSpc>
                <a:spcPct val="90000"/>
              </a:lnSpc>
              <a:spcBef>
                <a:spcPts val="150"/>
              </a:spcBef>
              <a:spcAft>
                <a:spcPts val="300"/>
              </a:spcAft>
              <a:buClr>
                <a:schemeClr val="tx1"/>
              </a:buClr>
              <a:buSzPct val="80000"/>
              <a:buFont typeface="Corbel" panose="020B0503020204020204" pitchFamily="34" charset="0"/>
              <a:buChar char="•"/>
              <a:defRPr sz="1400">
                <a:solidFill>
                  <a:schemeClr val="tx1"/>
                </a:solidFill>
                <a:latin typeface="Corbel" panose="020B0503020204020204" pitchFamily="34" charset="0"/>
              </a:defRPr>
            </a:lvl6pPr>
            <a:lvl7pPr marL="1833563" indent="-136525" defTabSz="685800" eaLnBrk="0" fontAlgn="base" hangingPunct="0">
              <a:lnSpc>
                <a:spcPct val="90000"/>
              </a:lnSpc>
              <a:spcBef>
                <a:spcPts val="150"/>
              </a:spcBef>
              <a:spcAft>
                <a:spcPts val="300"/>
              </a:spcAft>
              <a:buClr>
                <a:schemeClr val="tx1"/>
              </a:buClr>
              <a:buSzPct val="80000"/>
              <a:buFont typeface="Corbel" panose="020B0503020204020204" pitchFamily="34" charset="0"/>
              <a:buChar char="•"/>
              <a:defRPr sz="1400">
                <a:solidFill>
                  <a:schemeClr val="tx1"/>
                </a:solidFill>
                <a:latin typeface="Corbel" panose="020B0503020204020204" pitchFamily="34" charset="0"/>
              </a:defRPr>
            </a:lvl7pPr>
            <a:lvl8pPr marL="2290763" indent="-136525" defTabSz="685800" eaLnBrk="0" fontAlgn="base" hangingPunct="0">
              <a:lnSpc>
                <a:spcPct val="90000"/>
              </a:lnSpc>
              <a:spcBef>
                <a:spcPts val="150"/>
              </a:spcBef>
              <a:spcAft>
                <a:spcPts val="300"/>
              </a:spcAft>
              <a:buClr>
                <a:schemeClr val="tx1"/>
              </a:buClr>
              <a:buSzPct val="80000"/>
              <a:buFont typeface="Corbel" panose="020B0503020204020204" pitchFamily="34" charset="0"/>
              <a:buChar char="•"/>
              <a:defRPr sz="1400">
                <a:solidFill>
                  <a:schemeClr val="tx1"/>
                </a:solidFill>
                <a:latin typeface="Corbel" panose="020B0503020204020204" pitchFamily="34" charset="0"/>
              </a:defRPr>
            </a:lvl8pPr>
            <a:lvl9pPr marL="2747963" indent="-136525" defTabSz="685800" eaLnBrk="0" fontAlgn="base" hangingPunct="0">
              <a:lnSpc>
                <a:spcPct val="90000"/>
              </a:lnSpc>
              <a:spcBef>
                <a:spcPts val="150"/>
              </a:spcBef>
              <a:spcAft>
                <a:spcPts val="300"/>
              </a:spcAft>
              <a:buClr>
                <a:schemeClr val="tx1"/>
              </a:buClr>
              <a:buSzPct val="80000"/>
              <a:buFont typeface="Corbel" panose="020B0503020204020204" pitchFamily="34" charset="0"/>
              <a:buChar char="•"/>
              <a:defRPr sz="1400">
                <a:solidFill>
                  <a:schemeClr val="tx1"/>
                </a:solidFill>
                <a:latin typeface="Corbel" panose="020B0503020204020204" pitchFamily="34" charset="0"/>
              </a:defRPr>
            </a:lvl9pPr>
          </a:lstStyle>
          <a:p>
            <a:pPr algn="ctr" eaLnBrk="1" hangingPunct="1">
              <a:buClr>
                <a:srgbClr val="000000"/>
              </a:buClr>
              <a:buFont typeface="Corbel" panose="020B0503020204020204" pitchFamily="34" charset="0"/>
              <a:buNone/>
            </a:pPr>
            <a:r>
              <a:rPr lang="en-GB" altLang="en-US" sz="2400" b="1" dirty="0">
                <a:solidFill>
                  <a:srgbClr val="006600"/>
                </a:solidFill>
                <a:latin typeface="Calibri" panose="020F0502020204030204" pitchFamily="34" charset="0"/>
                <a:cs typeface="Calibri" panose="020F0502020204030204" pitchFamily="34" charset="0"/>
              </a:rPr>
              <a:t>Energy and Power Department </a:t>
            </a:r>
            <a:br>
              <a:rPr lang="en-GB" altLang="en-US" sz="2800" b="1" dirty="0">
                <a:solidFill>
                  <a:srgbClr val="006600"/>
                </a:solidFill>
                <a:latin typeface="Calibri" panose="020F0502020204030204" pitchFamily="34" charset="0"/>
                <a:cs typeface="Calibri" panose="020F0502020204030204" pitchFamily="34" charset="0"/>
              </a:rPr>
            </a:br>
            <a:r>
              <a:rPr lang="en-GB" altLang="en-US" sz="2800" b="1" dirty="0">
                <a:solidFill>
                  <a:srgbClr val="006600"/>
                </a:solidFill>
                <a:latin typeface="Calibri" panose="020F0502020204030204" pitchFamily="34" charset="0"/>
                <a:cs typeface="Calibri" panose="020F0502020204030204" pitchFamily="34" charset="0"/>
              </a:rPr>
              <a:t>Government of Khyber Pakhtunkhwa</a:t>
            </a:r>
            <a:endParaRPr lang="en-GB" altLang="en-US" sz="2800" b="1" dirty="0">
              <a:solidFill>
                <a:srgbClr val="006600"/>
              </a:solidFill>
              <a:latin typeface="Candara" panose="020E0502030303020204" pitchFamily="34" charset="0"/>
            </a:endParaRPr>
          </a:p>
        </p:txBody>
      </p:sp>
      <p:pic>
        <p:nvPicPr>
          <p:cNvPr id="18436" name="Picture 7">
            <a:extLst>
              <a:ext uri="{FF2B5EF4-FFF2-40B4-BE49-F238E27FC236}">
                <a16:creationId xmlns:a16="http://schemas.microsoft.com/office/drawing/2014/main" id="{DF4E2215-32CF-4C3C-B2D4-EE4D346EA0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914400"/>
            <a:ext cx="125730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8" descr="E:\PEDO\Private Power\12.PEDO\Event\KP_logo (1).png">
            <a:extLst>
              <a:ext uri="{FF2B5EF4-FFF2-40B4-BE49-F238E27FC236}">
                <a16:creationId xmlns:a16="http://schemas.microsoft.com/office/drawing/2014/main" id="{9DE51E59-9D87-4AAC-AE23-ACD29BB4AD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7725" y="914400"/>
            <a:ext cx="1258888"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51D30F65-823C-4DFB-B762-ECF280626F83}"/>
              </a:ext>
            </a:extLst>
          </p:cNvPr>
          <p:cNvSpPr txBox="1"/>
          <p:nvPr/>
        </p:nvSpPr>
        <p:spPr>
          <a:xfrm>
            <a:off x="4953000" y="5943600"/>
            <a:ext cx="3657600" cy="369332"/>
          </a:xfrm>
          <a:prstGeom prst="rect">
            <a:avLst/>
          </a:prstGeom>
          <a:noFill/>
        </p:spPr>
        <p:txBody>
          <a:bodyPr wrap="square" rtlCol="0">
            <a:spAutoFit/>
          </a:bodyPr>
          <a:lstStyle/>
          <a:p>
            <a:r>
              <a:rPr lang="en-US" b="1" dirty="0"/>
              <a:t>Engr. Naeem Khan ,CEO PEDO</a:t>
            </a:r>
            <a:endParaRPr lang="en-PK" b="1"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a:extLst>
              <a:ext uri="{FF2B5EF4-FFF2-40B4-BE49-F238E27FC236}">
                <a16:creationId xmlns:a16="http://schemas.microsoft.com/office/drawing/2014/main" id="{D0214353-16BE-4176-841A-5BFFA3FCF75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E89B6285-0F6F-4DB1-92B4-F0A23B0BC3DD}" type="slidenum">
              <a:rPr lang="en-PH" altLang="en-US" sz="1200" smtClean="0">
                <a:solidFill>
                  <a:srgbClr val="595959"/>
                </a:solidFill>
              </a:rPr>
              <a:pPr>
                <a:spcBef>
                  <a:spcPct val="0"/>
                </a:spcBef>
                <a:buFontTx/>
                <a:buNone/>
              </a:pPr>
              <a:t>10</a:t>
            </a:fld>
            <a:endParaRPr lang="en-PH" altLang="en-US" sz="1200">
              <a:solidFill>
                <a:srgbClr val="595959"/>
              </a:solidFill>
            </a:endParaRPr>
          </a:p>
        </p:txBody>
      </p:sp>
      <p:sp>
        <p:nvSpPr>
          <p:cNvPr id="41987" name="Rectangle 4">
            <a:extLst>
              <a:ext uri="{FF2B5EF4-FFF2-40B4-BE49-F238E27FC236}">
                <a16:creationId xmlns:a16="http://schemas.microsoft.com/office/drawing/2014/main" id="{22120D63-209E-43EE-B3A4-FC8615514AC1}"/>
              </a:ext>
            </a:extLst>
          </p:cNvPr>
          <p:cNvSpPr>
            <a:spLocks noChangeArrowheads="1"/>
          </p:cNvSpPr>
          <p:nvPr/>
        </p:nvSpPr>
        <p:spPr bwMode="auto">
          <a:xfrm>
            <a:off x="0" y="152400"/>
            <a:ext cx="9144000" cy="64611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dirty="0">
                <a:solidFill>
                  <a:schemeClr val="bg1"/>
                </a:solidFill>
                <a:latin typeface="Calibri" panose="020F0502020204030204" pitchFamily="34" charset="0"/>
              </a:rPr>
              <a:t>PEDO Ongoing Projects in Public Sector</a:t>
            </a:r>
            <a:endParaRPr lang="en-US" altLang="en-US" sz="3600" dirty="0">
              <a:solidFill>
                <a:schemeClr val="bg1"/>
              </a:solidFill>
              <a:latin typeface="Calibri" panose="020F0502020204030204" pitchFamily="34" charset="0"/>
            </a:endParaRPr>
          </a:p>
        </p:txBody>
      </p:sp>
      <p:sp>
        <p:nvSpPr>
          <p:cNvPr id="9" name="Arrow: Left 8">
            <a:hlinkClick r:id="rId3" action="ppaction://hlinksldjump"/>
            <a:extLst>
              <a:ext uri="{FF2B5EF4-FFF2-40B4-BE49-F238E27FC236}">
                <a16:creationId xmlns:a16="http://schemas.microsoft.com/office/drawing/2014/main" id="{1C467AE4-7C4B-4846-A385-DB4312F71905}"/>
              </a:ext>
            </a:extLst>
          </p:cNvPr>
          <p:cNvSpPr/>
          <p:nvPr/>
        </p:nvSpPr>
        <p:spPr>
          <a:xfrm>
            <a:off x="228600" y="6315075"/>
            <a:ext cx="457200" cy="314325"/>
          </a:xfrm>
          <a:prstGeom prst="leftArrow">
            <a:avLst/>
          </a:prstGeom>
          <a:solidFill>
            <a:srgbClr val="FFC000"/>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PK"/>
          </a:p>
        </p:txBody>
      </p:sp>
      <p:graphicFrame>
        <p:nvGraphicFramePr>
          <p:cNvPr id="8" name="Table 7">
            <a:extLst>
              <a:ext uri="{FF2B5EF4-FFF2-40B4-BE49-F238E27FC236}">
                <a16:creationId xmlns:a16="http://schemas.microsoft.com/office/drawing/2014/main" id="{445B0380-479A-4B2B-BC68-C2DB68EF401C}"/>
              </a:ext>
            </a:extLst>
          </p:cNvPr>
          <p:cNvGraphicFramePr>
            <a:graphicFrameLocks noGrp="1"/>
          </p:cNvGraphicFramePr>
          <p:nvPr>
            <p:extLst>
              <p:ext uri="{D42A27DB-BD31-4B8C-83A1-F6EECF244321}">
                <p14:modId xmlns:p14="http://schemas.microsoft.com/office/powerpoint/2010/main" val="3255988892"/>
              </p:ext>
            </p:extLst>
          </p:nvPr>
        </p:nvGraphicFramePr>
        <p:xfrm>
          <a:off x="228600" y="914401"/>
          <a:ext cx="8763000" cy="5257801"/>
        </p:xfrm>
        <a:graphic>
          <a:graphicData uri="http://schemas.openxmlformats.org/drawingml/2006/table">
            <a:tbl>
              <a:tblPr firstRow="1" bandRow="1">
                <a:tableStyleId>{3B4B98B0-60AC-42C2-AFA5-B58CD77FA1E5}</a:tableStyleId>
              </a:tblPr>
              <a:tblGrid>
                <a:gridCol w="510202">
                  <a:extLst>
                    <a:ext uri="{9D8B030D-6E8A-4147-A177-3AD203B41FA5}">
                      <a16:colId xmlns:a16="http://schemas.microsoft.com/office/drawing/2014/main" val="20000"/>
                    </a:ext>
                  </a:extLst>
                </a:gridCol>
                <a:gridCol w="1864857">
                  <a:extLst>
                    <a:ext uri="{9D8B030D-6E8A-4147-A177-3AD203B41FA5}">
                      <a16:colId xmlns:a16="http://schemas.microsoft.com/office/drawing/2014/main" val="20001"/>
                    </a:ext>
                  </a:extLst>
                </a:gridCol>
                <a:gridCol w="1111298">
                  <a:extLst>
                    <a:ext uri="{9D8B030D-6E8A-4147-A177-3AD203B41FA5}">
                      <a16:colId xmlns:a16="http://schemas.microsoft.com/office/drawing/2014/main" val="20002"/>
                    </a:ext>
                  </a:extLst>
                </a:gridCol>
                <a:gridCol w="1110025">
                  <a:extLst>
                    <a:ext uri="{9D8B030D-6E8A-4147-A177-3AD203B41FA5}">
                      <a16:colId xmlns:a16="http://schemas.microsoft.com/office/drawing/2014/main" val="20003"/>
                    </a:ext>
                  </a:extLst>
                </a:gridCol>
                <a:gridCol w="1275495">
                  <a:extLst>
                    <a:ext uri="{9D8B030D-6E8A-4147-A177-3AD203B41FA5}">
                      <a16:colId xmlns:a16="http://schemas.microsoft.com/office/drawing/2014/main" val="20004"/>
                    </a:ext>
                  </a:extLst>
                </a:gridCol>
                <a:gridCol w="1445562">
                  <a:extLst>
                    <a:ext uri="{9D8B030D-6E8A-4147-A177-3AD203B41FA5}">
                      <a16:colId xmlns:a16="http://schemas.microsoft.com/office/drawing/2014/main" val="20005"/>
                    </a:ext>
                  </a:extLst>
                </a:gridCol>
                <a:gridCol w="1445561">
                  <a:extLst>
                    <a:ext uri="{9D8B030D-6E8A-4147-A177-3AD203B41FA5}">
                      <a16:colId xmlns:a16="http://schemas.microsoft.com/office/drawing/2014/main" val="20006"/>
                    </a:ext>
                  </a:extLst>
                </a:gridCol>
              </a:tblGrid>
              <a:tr h="81561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dirty="0">
                          <a:solidFill>
                            <a:schemeClr val="tx1"/>
                          </a:solidFill>
                          <a:latin typeface="Calibri" panose="020F0502020204030204" pitchFamily="34" charset="0"/>
                          <a:cs typeface="Calibri" panose="020F0502020204030204" pitchFamily="34" charset="0"/>
                        </a:rPr>
                        <a:t>S.</a:t>
                      </a:r>
                      <a:r>
                        <a:rPr lang="en-US" sz="1600" b="1" baseline="0" dirty="0">
                          <a:solidFill>
                            <a:schemeClr val="tx1"/>
                          </a:solidFill>
                          <a:latin typeface="Calibri" panose="020F0502020204030204" pitchFamily="34" charset="0"/>
                          <a:cs typeface="Calibri" panose="020F0502020204030204" pitchFamily="34" charset="0"/>
                        </a:rPr>
                        <a:t> #</a:t>
                      </a:r>
                      <a:endParaRPr lang="en-US" sz="1600" b="1" dirty="0">
                        <a:solidFill>
                          <a:schemeClr val="tx1"/>
                        </a:solidFill>
                        <a:latin typeface="Calibri" panose="020F0502020204030204" pitchFamily="34" charset="0"/>
                        <a:cs typeface="Calibri" panose="020F0502020204030204" pitchFamily="34" charset="0"/>
                      </a:endParaRP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dirty="0">
                          <a:solidFill>
                            <a:schemeClr val="tx1"/>
                          </a:solidFill>
                          <a:latin typeface="Calibri" panose="020F0502020204030204" pitchFamily="34" charset="0"/>
                          <a:cs typeface="Calibri" panose="020F0502020204030204" pitchFamily="34" charset="0"/>
                        </a:rPr>
                        <a:t>PROJECTS</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dirty="0">
                          <a:solidFill>
                            <a:schemeClr val="tx1"/>
                          </a:solidFill>
                          <a:latin typeface="Calibri" panose="020F0502020204030204" pitchFamily="34" charset="0"/>
                          <a:cs typeface="Calibri" panose="020F0502020204030204" pitchFamily="34" charset="0"/>
                        </a:rPr>
                        <a:t>Capacity </a:t>
                      </a:r>
                    </a:p>
                    <a:p>
                      <a:pPr algn="ctr"/>
                      <a:r>
                        <a:rPr lang="en-US" sz="1600" b="1" dirty="0">
                          <a:solidFill>
                            <a:schemeClr val="tx1"/>
                          </a:solidFill>
                          <a:latin typeface="Calibri" panose="020F0502020204030204" pitchFamily="34" charset="0"/>
                          <a:cs typeface="Calibri" panose="020F0502020204030204" pitchFamily="34" charset="0"/>
                        </a:rPr>
                        <a:t>(MW)</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dirty="0">
                          <a:solidFill>
                            <a:schemeClr val="tx1"/>
                          </a:solidFill>
                          <a:latin typeface="Calibri" panose="020F0502020204030204" pitchFamily="34" charset="0"/>
                          <a:cs typeface="Calibri" panose="020F0502020204030204" pitchFamily="34" charset="0"/>
                        </a:rPr>
                        <a:t>Cost Rs </a:t>
                      </a:r>
                      <a:r>
                        <a:rPr lang="en-US" sz="1600" b="1" dirty="0" err="1">
                          <a:solidFill>
                            <a:schemeClr val="tx1"/>
                          </a:solidFill>
                          <a:latin typeface="Calibri" panose="020F0502020204030204" pitchFamily="34" charset="0"/>
                          <a:cs typeface="Calibri" panose="020F0502020204030204" pitchFamily="34" charset="0"/>
                        </a:rPr>
                        <a:t>Mln</a:t>
                      </a:r>
                      <a:endParaRPr lang="en-US" sz="1600" b="1" dirty="0">
                        <a:solidFill>
                          <a:schemeClr val="tx1"/>
                        </a:solidFill>
                        <a:latin typeface="Calibri" panose="020F0502020204030204" pitchFamily="34" charset="0"/>
                        <a:cs typeface="Calibri" panose="020F0502020204030204" pitchFamily="34" charset="0"/>
                      </a:endParaRP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baseline="0" dirty="0">
                          <a:solidFill>
                            <a:schemeClr val="tx1"/>
                          </a:solidFill>
                          <a:latin typeface="Calibri" panose="020F0502020204030204" pitchFamily="34" charset="0"/>
                          <a:cs typeface="Calibri" panose="020F0502020204030204" pitchFamily="34" charset="0"/>
                        </a:rPr>
                        <a:t>Annual Revenue</a:t>
                      </a:r>
                      <a:r>
                        <a:rPr lang="en-US" sz="1600" b="1" dirty="0">
                          <a:solidFill>
                            <a:schemeClr val="tx1"/>
                          </a:solidFill>
                          <a:latin typeface="Calibri" panose="020F0502020204030204" pitchFamily="34" charset="0"/>
                          <a:cs typeface="Calibri" panose="020F0502020204030204" pitchFamily="34" charset="0"/>
                        </a:rPr>
                        <a:t> </a:t>
                      </a:r>
                    </a:p>
                    <a:p>
                      <a:pPr algn="ctr"/>
                      <a:r>
                        <a:rPr lang="en-US" sz="1600" b="1" baseline="0" dirty="0">
                          <a:solidFill>
                            <a:schemeClr val="tx1"/>
                          </a:solidFill>
                          <a:latin typeface="Calibri" panose="020F0502020204030204" pitchFamily="34" charset="0"/>
                          <a:cs typeface="Calibri" panose="020F0502020204030204" pitchFamily="34" charset="0"/>
                        </a:rPr>
                        <a:t> (</a:t>
                      </a:r>
                      <a:r>
                        <a:rPr lang="en-US" sz="1600" b="1" dirty="0">
                          <a:solidFill>
                            <a:schemeClr val="tx1"/>
                          </a:solidFill>
                          <a:latin typeface="Calibri" panose="020F0502020204030204" pitchFamily="34" charset="0"/>
                          <a:cs typeface="Calibri" panose="020F0502020204030204" pitchFamily="34" charset="0"/>
                        </a:rPr>
                        <a:t>Rs. Mln)</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dirty="0">
                          <a:solidFill>
                            <a:schemeClr val="tx1"/>
                          </a:solidFill>
                          <a:latin typeface="Calibri" panose="020F0502020204030204" pitchFamily="34" charset="0"/>
                          <a:cs typeface="Calibri" panose="020F0502020204030204" pitchFamily="34" charset="0"/>
                        </a:rPr>
                        <a:t>Physical / Financial progress</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dirty="0">
                          <a:solidFill>
                            <a:schemeClr val="tx1"/>
                          </a:solidFill>
                          <a:latin typeface="Calibri" panose="020F0502020204030204" pitchFamily="34" charset="0"/>
                          <a:cs typeface="Calibri" panose="020F0502020204030204" pitchFamily="34" charset="0"/>
                        </a:rPr>
                        <a:t>Completion</a:t>
                      </a:r>
                    </a:p>
                  </a:txBody>
                  <a:tcPr marL="68587" marR="68587" marT="25726" marB="25726" anchor="ctr"/>
                </a:tc>
                <a:extLst>
                  <a:ext uri="{0D108BD9-81ED-4DB2-BD59-A6C34878D82A}">
                    <a16:rowId xmlns:a16="http://schemas.microsoft.com/office/drawing/2014/main" val="10000"/>
                  </a:ext>
                </a:extLst>
              </a:tr>
              <a:tr h="55725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latin typeface="Calibri" panose="020F0502020204030204" pitchFamily="34" charset="0"/>
                          <a:cs typeface="Calibri" panose="020F0502020204030204" pitchFamily="34" charset="0"/>
                        </a:rPr>
                        <a:t>1.</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indent="0" algn="ctr" defTabSz="685800" rtl="0" eaLnBrk="1" fontAlgn="ctr" latinLnBrk="0" hangingPunct="1">
                        <a:lnSpc>
                          <a:spcPct val="100000"/>
                        </a:lnSpc>
                        <a:spcBef>
                          <a:spcPts val="0"/>
                        </a:spcBef>
                        <a:spcAft>
                          <a:spcPts val="0"/>
                        </a:spcAft>
                        <a:buClrTx/>
                        <a:buSzTx/>
                        <a:buFontTx/>
                        <a:buNone/>
                        <a:tabLst/>
                        <a:defRPr/>
                      </a:pPr>
                      <a:r>
                        <a:rPr lang="en-US" sz="1600" u="none" strike="noStrike" dirty="0">
                          <a:effectLst/>
                          <a:latin typeface="Calibri" panose="020F0502020204030204" pitchFamily="34" charset="0"/>
                          <a:cs typeface="Calibri" panose="020F0502020204030204" pitchFamily="34" charset="0"/>
                        </a:rPr>
                        <a:t>Jabori HPP, </a:t>
                      </a:r>
                      <a:r>
                        <a:rPr lang="en-US" sz="1600" u="none" strike="noStrike" baseline="0" dirty="0" err="1">
                          <a:effectLst/>
                          <a:latin typeface="Calibri" panose="020F0502020204030204" pitchFamily="34" charset="0"/>
                          <a:cs typeface="Calibri" panose="020F0502020204030204" pitchFamily="34" charset="0"/>
                        </a:rPr>
                        <a:t>Mansehra</a:t>
                      </a:r>
                      <a:r>
                        <a:rPr lang="en-US" sz="1600" u="none" strike="noStrike" baseline="0" dirty="0">
                          <a:effectLst/>
                          <a:latin typeface="Calibri" panose="020F0502020204030204" pitchFamily="34" charset="0"/>
                          <a:cs typeface="Calibri" panose="020F0502020204030204" pitchFamily="34" charset="0"/>
                        </a:rPr>
                        <a:t> </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685800" rtl="0" eaLnBrk="1" latinLnBrk="0" hangingPunct="1">
                        <a:lnSpc>
                          <a:spcPct val="90000"/>
                        </a:lnSpc>
                        <a:spcBef>
                          <a:spcPts val="750"/>
                        </a:spcBef>
                        <a:buFont typeface="Arial" panose="020B0604020202020204" pitchFamily="34" charset="0"/>
                        <a:defRPr sz="1900" kern="1200">
                          <a:solidFill>
                            <a:schemeClr val="tx1"/>
                          </a:solidFill>
                          <a:latin typeface="Calibri" panose="020F0502020204030204" pitchFamily="34" charset="0"/>
                        </a:defRPr>
                      </a:lvl1pPr>
                      <a:lvl2pPr marL="742950" indent="-285750" algn="l" defTabSz="685800" rtl="0" eaLnBrk="1" latinLnBrk="0" hangingPunct="1">
                        <a:lnSpc>
                          <a:spcPct val="90000"/>
                        </a:lnSpc>
                        <a:spcBef>
                          <a:spcPts val="375"/>
                        </a:spcBef>
                        <a:buFont typeface="Arial" panose="020B0604020202020204" pitchFamily="34" charset="0"/>
                        <a:defRPr sz="1600" kern="1200">
                          <a:solidFill>
                            <a:schemeClr val="tx1"/>
                          </a:solidFill>
                          <a:latin typeface="Calibri" panose="020F0502020204030204" pitchFamily="34" charset="0"/>
                        </a:defRPr>
                      </a:lvl2pPr>
                      <a:lvl3pPr marL="1143000" indent="-228600" algn="l" defTabSz="685800" rtl="0" eaLnBrk="1" latinLnBrk="0" hangingPunct="1">
                        <a:lnSpc>
                          <a:spcPct val="90000"/>
                        </a:lnSpc>
                        <a:spcBef>
                          <a:spcPts val="375"/>
                        </a:spcBef>
                        <a:buFont typeface="Arial" panose="020B0604020202020204" pitchFamily="34" charset="0"/>
                        <a:defRPr sz="1300" kern="1200">
                          <a:solidFill>
                            <a:schemeClr val="tx1"/>
                          </a:solidFill>
                          <a:latin typeface="Calibri" panose="020F0502020204030204" pitchFamily="34" charset="0"/>
                        </a:defRPr>
                      </a:lvl3pPr>
                      <a:lvl4pPr marL="1600200" indent="-228600" algn="l" defTabSz="685800" rtl="0" eaLnBrk="1" latinLnBrk="0" hangingPunct="1">
                        <a:lnSpc>
                          <a:spcPct val="90000"/>
                        </a:lnSpc>
                        <a:spcBef>
                          <a:spcPts val="375"/>
                        </a:spcBef>
                        <a:buFont typeface="Arial" panose="020B0604020202020204" pitchFamily="34" charset="0"/>
                        <a:defRPr sz="1300" kern="1200">
                          <a:solidFill>
                            <a:schemeClr val="tx1"/>
                          </a:solidFill>
                          <a:latin typeface="Calibri" panose="020F0502020204030204" pitchFamily="34" charset="0"/>
                        </a:defRPr>
                      </a:lvl4pPr>
                      <a:lvl5pPr marL="2057400" indent="-228600" algn="l" defTabSz="685800" rtl="0" eaLnBrk="1" latinLnBrk="0" hangingPunct="1">
                        <a:lnSpc>
                          <a:spcPct val="90000"/>
                        </a:lnSpc>
                        <a:spcBef>
                          <a:spcPts val="375"/>
                        </a:spcBef>
                        <a:buFont typeface="Arial" panose="020B0604020202020204" pitchFamily="34" charset="0"/>
                        <a:defRPr sz="1300" kern="1200">
                          <a:solidFill>
                            <a:schemeClr val="tx1"/>
                          </a:solidFill>
                          <a:latin typeface="Calibri" panose="020F0502020204030204" pitchFamily="34" charset="0"/>
                        </a:defRPr>
                      </a:lvl5pPr>
                      <a:lvl6pPr marL="2514600" indent="-228600" algn="l" defTabSz="685800" rtl="0" eaLnBrk="0" fontAlgn="base" latinLnBrk="0" hangingPunct="0">
                        <a:lnSpc>
                          <a:spcPct val="90000"/>
                        </a:lnSpc>
                        <a:spcBef>
                          <a:spcPts val="375"/>
                        </a:spcBef>
                        <a:spcAft>
                          <a:spcPct val="0"/>
                        </a:spcAft>
                        <a:buFont typeface="Arial" panose="020B0604020202020204" pitchFamily="34" charset="0"/>
                        <a:defRPr sz="1300" kern="1200">
                          <a:solidFill>
                            <a:schemeClr val="tx1"/>
                          </a:solidFill>
                          <a:latin typeface="Calibri" panose="020F0502020204030204" pitchFamily="34" charset="0"/>
                        </a:defRPr>
                      </a:lvl6pPr>
                      <a:lvl7pPr marL="2971800" indent="-228600" algn="l" defTabSz="685800" rtl="0" eaLnBrk="0" fontAlgn="base" latinLnBrk="0" hangingPunct="0">
                        <a:lnSpc>
                          <a:spcPct val="90000"/>
                        </a:lnSpc>
                        <a:spcBef>
                          <a:spcPts val="375"/>
                        </a:spcBef>
                        <a:spcAft>
                          <a:spcPct val="0"/>
                        </a:spcAft>
                        <a:buFont typeface="Arial" panose="020B0604020202020204" pitchFamily="34" charset="0"/>
                        <a:defRPr sz="1300" kern="1200">
                          <a:solidFill>
                            <a:schemeClr val="tx1"/>
                          </a:solidFill>
                          <a:latin typeface="Calibri" panose="020F0502020204030204" pitchFamily="34" charset="0"/>
                        </a:defRPr>
                      </a:lvl7pPr>
                      <a:lvl8pPr marL="3429000" indent="-228600" algn="l" defTabSz="685800" rtl="0" eaLnBrk="0" fontAlgn="base" latinLnBrk="0" hangingPunct="0">
                        <a:lnSpc>
                          <a:spcPct val="90000"/>
                        </a:lnSpc>
                        <a:spcBef>
                          <a:spcPts val="375"/>
                        </a:spcBef>
                        <a:spcAft>
                          <a:spcPct val="0"/>
                        </a:spcAft>
                        <a:buFont typeface="Arial" panose="020B0604020202020204" pitchFamily="34" charset="0"/>
                        <a:defRPr sz="1300" kern="1200">
                          <a:solidFill>
                            <a:schemeClr val="tx1"/>
                          </a:solidFill>
                          <a:latin typeface="Calibri" panose="020F0502020204030204" pitchFamily="34" charset="0"/>
                        </a:defRPr>
                      </a:lvl8pPr>
                      <a:lvl9pPr marL="3886200" indent="-228600" algn="l" defTabSz="685800" rtl="0" eaLnBrk="0" fontAlgn="base" latinLnBrk="0" hangingPunct="0">
                        <a:lnSpc>
                          <a:spcPct val="90000"/>
                        </a:lnSpc>
                        <a:spcBef>
                          <a:spcPts val="375"/>
                        </a:spcBef>
                        <a:spcAft>
                          <a:spcPct val="0"/>
                        </a:spcAft>
                        <a:buFont typeface="Arial" panose="020B0604020202020204" pitchFamily="34" charset="0"/>
                        <a:defRPr sz="1300" kern="1200">
                          <a:solidFill>
                            <a:schemeClr val="tx1"/>
                          </a:solidFill>
                          <a:latin typeface="Calibri" panose="020F0502020204030204" pitchFamily="34" charset="0"/>
                        </a:defRPr>
                      </a:lvl9pPr>
                    </a:lstStyle>
                    <a:p>
                      <a:pPr marL="0" marR="0" lvl="0" indent="0" algn="ctr" defTabSz="685800" rtl="0" eaLnBrk="1" fontAlgn="ctr" latinLnBrk="0" hangingPunct="1">
                        <a:lnSpc>
                          <a:spcPct val="100000"/>
                        </a:lnSpc>
                        <a:spcBef>
                          <a:spcPct val="0"/>
                        </a:spcBef>
                        <a:spcAft>
                          <a:spcPct val="0"/>
                        </a:spcAft>
                        <a:buClrTx/>
                        <a:buSzTx/>
                        <a:buFontTx/>
                        <a:buNone/>
                        <a:tabLst/>
                      </a:pPr>
                      <a:r>
                        <a:rPr kumimoji="0" lang="en-US" altLang="en-US" sz="1600" u="none" strike="noStrike" cap="none" normalizeH="0" baseline="0" dirty="0">
                          <a:ln>
                            <a:noFill/>
                          </a:ln>
                          <a:effectLst/>
                          <a:latin typeface="Calibri" panose="020F0502020204030204" pitchFamily="34" charset="0"/>
                          <a:cs typeface="Calibri" panose="020F0502020204030204" pitchFamily="34" charset="0"/>
                        </a:rPr>
                        <a:t>10.2</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7145" marR="7145" marT="5356" marB="0" anchor="ctr" horzOverflow="overflow"/>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85800" rtl="0" eaLnBrk="1" fontAlgn="ctr" latinLnBrk="0" hangingPunct="1">
                        <a:lnSpc>
                          <a:spcPct val="100000"/>
                        </a:lnSpc>
                        <a:spcBef>
                          <a:spcPct val="0"/>
                        </a:spcBef>
                        <a:spcAft>
                          <a:spcPct val="0"/>
                        </a:spcAft>
                        <a:buClrTx/>
                        <a:buSzTx/>
                        <a:buFontTx/>
                        <a:buNone/>
                        <a:tabLst/>
                      </a:pPr>
                      <a:r>
                        <a:rPr kumimoji="0" lang="en-US" altLang="en-US" sz="1600" u="none" strike="noStrike" cap="none" normalizeH="0" baseline="0" dirty="0">
                          <a:ln>
                            <a:noFill/>
                          </a:ln>
                          <a:effectLst/>
                          <a:latin typeface="Calibri" panose="020F0502020204030204" pitchFamily="34" charset="0"/>
                          <a:cs typeface="Calibri" panose="020F0502020204030204" pitchFamily="34" charset="0"/>
                        </a:rPr>
                        <a:t>3798</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7145" marR="7145" marT="5356" marB="0" anchor="ctr" horzOverflow="overflow"/>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669 </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99% /</a:t>
                      </a:r>
                    </a:p>
                    <a:p>
                      <a:pPr algn="ctr"/>
                      <a:r>
                        <a:rPr lang="en-US" sz="1600" dirty="0">
                          <a:latin typeface="Calibri" panose="020F0502020204030204" pitchFamily="34" charset="0"/>
                          <a:cs typeface="Calibri" panose="020F0502020204030204" pitchFamily="34" charset="0"/>
                        </a:rPr>
                        <a:t>80.93 %</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Dec 2021</a:t>
                      </a:r>
                    </a:p>
                  </a:txBody>
                  <a:tcPr marL="68587" marR="68587" marT="25726" marB="25726" anchor="ctr"/>
                </a:tc>
                <a:extLst>
                  <a:ext uri="{0D108BD9-81ED-4DB2-BD59-A6C34878D82A}">
                    <a16:rowId xmlns:a16="http://schemas.microsoft.com/office/drawing/2014/main" val="10001"/>
                  </a:ext>
                </a:extLst>
              </a:tr>
              <a:tr h="55725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latin typeface="Calibri" panose="020F0502020204030204" pitchFamily="34" charset="0"/>
                          <a:cs typeface="Calibri" panose="020F0502020204030204" pitchFamily="34" charset="0"/>
                        </a:rPr>
                        <a:t>2.</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latin typeface="Calibri" panose="020F0502020204030204" pitchFamily="34" charset="0"/>
                          <a:cs typeface="Calibri" panose="020F0502020204030204" pitchFamily="34" charset="0"/>
                        </a:rPr>
                        <a:t>Karora HPP ,</a:t>
                      </a:r>
                      <a:r>
                        <a:rPr lang="en-US" sz="1600" u="none" strike="noStrike" baseline="0" dirty="0">
                          <a:effectLst/>
                          <a:latin typeface="Calibri" panose="020F0502020204030204" pitchFamily="34" charset="0"/>
                          <a:cs typeface="Calibri" panose="020F0502020204030204" pitchFamily="34" charset="0"/>
                        </a:rPr>
                        <a:t> Shangla </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685800" rtl="0" eaLnBrk="1" latinLnBrk="0" hangingPunct="1">
                        <a:lnSpc>
                          <a:spcPct val="90000"/>
                        </a:lnSpc>
                        <a:spcBef>
                          <a:spcPts val="750"/>
                        </a:spcBef>
                        <a:buFont typeface="Arial" panose="020B0604020202020204" pitchFamily="34" charset="0"/>
                        <a:defRPr sz="1900" kern="1200">
                          <a:solidFill>
                            <a:schemeClr val="tx1"/>
                          </a:solidFill>
                          <a:latin typeface="Calibri" panose="020F0502020204030204" pitchFamily="34" charset="0"/>
                        </a:defRPr>
                      </a:lvl1pPr>
                      <a:lvl2pPr marL="742950" indent="-285750" algn="l" defTabSz="685800" rtl="0" eaLnBrk="1" latinLnBrk="0" hangingPunct="1">
                        <a:lnSpc>
                          <a:spcPct val="90000"/>
                        </a:lnSpc>
                        <a:spcBef>
                          <a:spcPts val="375"/>
                        </a:spcBef>
                        <a:buFont typeface="Arial" panose="020B0604020202020204" pitchFamily="34" charset="0"/>
                        <a:defRPr sz="1600" kern="1200">
                          <a:solidFill>
                            <a:schemeClr val="tx1"/>
                          </a:solidFill>
                          <a:latin typeface="Calibri" panose="020F0502020204030204" pitchFamily="34" charset="0"/>
                        </a:defRPr>
                      </a:lvl2pPr>
                      <a:lvl3pPr marL="1143000" indent="-228600" algn="l" defTabSz="685800" rtl="0" eaLnBrk="1" latinLnBrk="0" hangingPunct="1">
                        <a:lnSpc>
                          <a:spcPct val="90000"/>
                        </a:lnSpc>
                        <a:spcBef>
                          <a:spcPts val="375"/>
                        </a:spcBef>
                        <a:buFont typeface="Arial" panose="020B0604020202020204" pitchFamily="34" charset="0"/>
                        <a:defRPr sz="1300" kern="1200">
                          <a:solidFill>
                            <a:schemeClr val="tx1"/>
                          </a:solidFill>
                          <a:latin typeface="Calibri" panose="020F0502020204030204" pitchFamily="34" charset="0"/>
                        </a:defRPr>
                      </a:lvl3pPr>
                      <a:lvl4pPr marL="1600200" indent="-228600" algn="l" defTabSz="685800" rtl="0" eaLnBrk="1" latinLnBrk="0" hangingPunct="1">
                        <a:lnSpc>
                          <a:spcPct val="90000"/>
                        </a:lnSpc>
                        <a:spcBef>
                          <a:spcPts val="375"/>
                        </a:spcBef>
                        <a:buFont typeface="Arial" panose="020B0604020202020204" pitchFamily="34" charset="0"/>
                        <a:defRPr sz="1300" kern="1200">
                          <a:solidFill>
                            <a:schemeClr val="tx1"/>
                          </a:solidFill>
                          <a:latin typeface="Calibri" panose="020F0502020204030204" pitchFamily="34" charset="0"/>
                        </a:defRPr>
                      </a:lvl4pPr>
                      <a:lvl5pPr marL="2057400" indent="-228600" algn="l" defTabSz="685800" rtl="0" eaLnBrk="1" latinLnBrk="0" hangingPunct="1">
                        <a:lnSpc>
                          <a:spcPct val="90000"/>
                        </a:lnSpc>
                        <a:spcBef>
                          <a:spcPts val="375"/>
                        </a:spcBef>
                        <a:buFont typeface="Arial" panose="020B0604020202020204" pitchFamily="34" charset="0"/>
                        <a:defRPr sz="1300" kern="1200">
                          <a:solidFill>
                            <a:schemeClr val="tx1"/>
                          </a:solidFill>
                          <a:latin typeface="Calibri" panose="020F0502020204030204" pitchFamily="34" charset="0"/>
                        </a:defRPr>
                      </a:lvl5pPr>
                      <a:lvl6pPr marL="2514600" indent="-228600" algn="l" defTabSz="685800" rtl="0" eaLnBrk="0" fontAlgn="base" latinLnBrk="0" hangingPunct="0">
                        <a:lnSpc>
                          <a:spcPct val="90000"/>
                        </a:lnSpc>
                        <a:spcBef>
                          <a:spcPts val="375"/>
                        </a:spcBef>
                        <a:spcAft>
                          <a:spcPct val="0"/>
                        </a:spcAft>
                        <a:buFont typeface="Arial" panose="020B0604020202020204" pitchFamily="34" charset="0"/>
                        <a:defRPr sz="1300" kern="1200">
                          <a:solidFill>
                            <a:schemeClr val="tx1"/>
                          </a:solidFill>
                          <a:latin typeface="Calibri" panose="020F0502020204030204" pitchFamily="34" charset="0"/>
                        </a:defRPr>
                      </a:lvl6pPr>
                      <a:lvl7pPr marL="2971800" indent="-228600" algn="l" defTabSz="685800" rtl="0" eaLnBrk="0" fontAlgn="base" latinLnBrk="0" hangingPunct="0">
                        <a:lnSpc>
                          <a:spcPct val="90000"/>
                        </a:lnSpc>
                        <a:spcBef>
                          <a:spcPts val="375"/>
                        </a:spcBef>
                        <a:spcAft>
                          <a:spcPct val="0"/>
                        </a:spcAft>
                        <a:buFont typeface="Arial" panose="020B0604020202020204" pitchFamily="34" charset="0"/>
                        <a:defRPr sz="1300" kern="1200">
                          <a:solidFill>
                            <a:schemeClr val="tx1"/>
                          </a:solidFill>
                          <a:latin typeface="Calibri" panose="020F0502020204030204" pitchFamily="34" charset="0"/>
                        </a:defRPr>
                      </a:lvl7pPr>
                      <a:lvl8pPr marL="3429000" indent="-228600" algn="l" defTabSz="685800" rtl="0" eaLnBrk="0" fontAlgn="base" latinLnBrk="0" hangingPunct="0">
                        <a:lnSpc>
                          <a:spcPct val="90000"/>
                        </a:lnSpc>
                        <a:spcBef>
                          <a:spcPts val="375"/>
                        </a:spcBef>
                        <a:spcAft>
                          <a:spcPct val="0"/>
                        </a:spcAft>
                        <a:buFont typeface="Arial" panose="020B0604020202020204" pitchFamily="34" charset="0"/>
                        <a:defRPr sz="1300" kern="1200">
                          <a:solidFill>
                            <a:schemeClr val="tx1"/>
                          </a:solidFill>
                          <a:latin typeface="Calibri" panose="020F0502020204030204" pitchFamily="34" charset="0"/>
                        </a:defRPr>
                      </a:lvl8pPr>
                      <a:lvl9pPr marL="3886200" indent="-228600" algn="l" defTabSz="685800" rtl="0" eaLnBrk="0" fontAlgn="base" latinLnBrk="0" hangingPunct="0">
                        <a:lnSpc>
                          <a:spcPct val="90000"/>
                        </a:lnSpc>
                        <a:spcBef>
                          <a:spcPts val="375"/>
                        </a:spcBef>
                        <a:spcAft>
                          <a:spcPct val="0"/>
                        </a:spcAft>
                        <a:buFont typeface="Arial" panose="020B0604020202020204" pitchFamily="34" charset="0"/>
                        <a:defRPr sz="1300" kern="1200">
                          <a:solidFill>
                            <a:schemeClr val="tx1"/>
                          </a:solidFill>
                          <a:latin typeface="Calibri" panose="020F0502020204030204" pitchFamily="34" charset="0"/>
                        </a:defRPr>
                      </a:lvl9pPr>
                    </a:lstStyle>
                    <a:p>
                      <a:pPr marL="0" marR="0" lvl="0" indent="0" algn="ctr" defTabSz="685800" rtl="0" eaLnBrk="1" fontAlgn="ctr" latinLnBrk="0" hangingPunct="1">
                        <a:lnSpc>
                          <a:spcPct val="100000"/>
                        </a:lnSpc>
                        <a:spcBef>
                          <a:spcPct val="0"/>
                        </a:spcBef>
                        <a:spcAft>
                          <a:spcPct val="0"/>
                        </a:spcAft>
                        <a:buClrTx/>
                        <a:buSzTx/>
                        <a:buFontTx/>
                        <a:buNone/>
                        <a:tabLst/>
                      </a:pPr>
                      <a:r>
                        <a:rPr kumimoji="0" lang="en-US" altLang="en-US" sz="1600" u="none" strike="noStrike" cap="none" normalizeH="0" baseline="0" dirty="0">
                          <a:ln>
                            <a:noFill/>
                          </a:ln>
                          <a:effectLst/>
                          <a:latin typeface="Calibri" panose="020F0502020204030204" pitchFamily="34" charset="0"/>
                          <a:cs typeface="Calibri" panose="020F0502020204030204" pitchFamily="34" charset="0"/>
                        </a:rPr>
                        <a:t>11.8</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7145" marR="7145" marT="5356" marB="0" anchor="ctr" horzOverflow="overflow"/>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85800" rtl="0" eaLnBrk="1" fontAlgn="ctr" latinLnBrk="0" hangingPunct="1">
                        <a:lnSpc>
                          <a:spcPct val="100000"/>
                        </a:lnSpc>
                        <a:spcBef>
                          <a:spcPct val="0"/>
                        </a:spcBef>
                        <a:spcAft>
                          <a:spcPct val="0"/>
                        </a:spcAft>
                        <a:buClrTx/>
                        <a:buSzTx/>
                        <a:buFontTx/>
                        <a:buNone/>
                        <a:tabLst/>
                      </a:pPr>
                      <a:r>
                        <a:rPr kumimoji="0" lang="en-US" altLang="en-US" sz="1600" u="none" strike="noStrike" cap="none" normalizeH="0" baseline="0" dirty="0">
                          <a:ln>
                            <a:noFill/>
                          </a:ln>
                          <a:effectLst/>
                          <a:latin typeface="Calibri" panose="020F0502020204030204" pitchFamily="34" charset="0"/>
                          <a:cs typeface="Calibri" panose="020F0502020204030204" pitchFamily="34" charset="0"/>
                        </a:rPr>
                        <a:t>4620</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7145" marR="7145" marT="5356" marB="0" anchor="ctr" horzOverflow="overflow"/>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514</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91.8% /</a:t>
                      </a:r>
                    </a:p>
                    <a:p>
                      <a:pPr algn="ctr"/>
                      <a:r>
                        <a:rPr lang="en-US" sz="1600" dirty="0">
                          <a:latin typeface="Calibri" panose="020F0502020204030204" pitchFamily="34" charset="0"/>
                          <a:cs typeface="Calibri" panose="020F0502020204030204" pitchFamily="34" charset="0"/>
                        </a:rPr>
                        <a:t>86.68%</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June 2022</a:t>
                      </a:r>
                    </a:p>
                  </a:txBody>
                  <a:tcPr marL="68587" marR="68587" marT="25726" marB="25726" anchor="ctr"/>
                </a:tc>
                <a:extLst>
                  <a:ext uri="{0D108BD9-81ED-4DB2-BD59-A6C34878D82A}">
                    <a16:rowId xmlns:a16="http://schemas.microsoft.com/office/drawing/2014/main" val="10002"/>
                  </a:ext>
                </a:extLst>
              </a:tr>
              <a:tr h="55725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latin typeface="Calibri" panose="020F0502020204030204" pitchFamily="34" charset="0"/>
                          <a:cs typeface="Calibri" panose="020F0502020204030204" pitchFamily="34" charset="0"/>
                        </a:rPr>
                        <a:t>3.</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latin typeface="Calibri" panose="020F0502020204030204" pitchFamily="34" charset="0"/>
                          <a:cs typeface="Calibri" panose="020F0502020204030204" pitchFamily="34" charset="0"/>
                        </a:rPr>
                        <a:t>Koto HPP</a:t>
                      </a:r>
                      <a:r>
                        <a:rPr lang="en-US" sz="1600" u="none" strike="noStrike" baseline="0" dirty="0">
                          <a:effectLst/>
                          <a:latin typeface="Calibri" panose="020F0502020204030204" pitchFamily="34" charset="0"/>
                          <a:cs typeface="Calibri" panose="020F0502020204030204" pitchFamily="34" charset="0"/>
                        </a:rPr>
                        <a:t> ,Dir (L) </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685800" rtl="0" eaLnBrk="1" latinLnBrk="0" hangingPunct="1">
                        <a:lnSpc>
                          <a:spcPct val="90000"/>
                        </a:lnSpc>
                        <a:spcBef>
                          <a:spcPts val="750"/>
                        </a:spcBef>
                        <a:buFont typeface="Arial" panose="020B0604020202020204" pitchFamily="34" charset="0"/>
                        <a:defRPr sz="1900" kern="1200">
                          <a:solidFill>
                            <a:schemeClr val="tx1"/>
                          </a:solidFill>
                          <a:latin typeface="Calibri" panose="020F0502020204030204" pitchFamily="34" charset="0"/>
                        </a:defRPr>
                      </a:lvl1pPr>
                      <a:lvl2pPr marL="742950" indent="-285750" algn="l" defTabSz="685800" rtl="0" eaLnBrk="1" latinLnBrk="0" hangingPunct="1">
                        <a:lnSpc>
                          <a:spcPct val="90000"/>
                        </a:lnSpc>
                        <a:spcBef>
                          <a:spcPts val="375"/>
                        </a:spcBef>
                        <a:buFont typeface="Arial" panose="020B0604020202020204" pitchFamily="34" charset="0"/>
                        <a:defRPr sz="1600" kern="1200">
                          <a:solidFill>
                            <a:schemeClr val="tx1"/>
                          </a:solidFill>
                          <a:latin typeface="Calibri" panose="020F0502020204030204" pitchFamily="34" charset="0"/>
                        </a:defRPr>
                      </a:lvl2pPr>
                      <a:lvl3pPr marL="1143000" indent="-228600" algn="l" defTabSz="685800" rtl="0" eaLnBrk="1" latinLnBrk="0" hangingPunct="1">
                        <a:lnSpc>
                          <a:spcPct val="90000"/>
                        </a:lnSpc>
                        <a:spcBef>
                          <a:spcPts val="375"/>
                        </a:spcBef>
                        <a:buFont typeface="Arial" panose="020B0604020202020204" pitchFamily="34" charset="0"/>
                        <a:defRPr sz="1300" kern="1200">
                          <a:solidFill>
                            <a:schemeClr val="tx1"/>
                          </a:solidFill>
                          <a:latin typeface="Calibri" panose="020F0502020204030204" pitchFamily="34" charset="0"/>
                        </a:defRPr>
                      </a:lvl3pPr>
                      <a:lvl4pPr marL="1600200" indent="-228600" algn="l" defTabSz="685800" rtl="0" eaLnBrk="1" latinLnBrk="0" hangingPunct="1">
                        <a:lnSpc>
                          <a:spcPct val="90000"/>
                        </a:lnSpc>
                        <a:spcBef>
                          <a:spcPts val="375"/>
                        </a:spcBef>
                        <a:buFont typeface="Arial" panose="020B0604020202020204" pitchFamily="34" charset="0"/>
                        <a:defRPr sz="1300" kern="1200">
                          <a:solidFill>
                            <a:schemeClr val="tx1"/>
                          </a:solidFill>
                          <a:latin typeface="Calibri" panose="020F0502020204030204" pitchFamily="34" charset="0"/>
                        </a:defRPr>
                      </a:lvl4pPr>
                      <a:lvl5pPr marL="2057400" indent="-228600" algn="l" defTabSz="685800" rtl="0" eaLnBrk="1" latinLnBrk="0" hangingPunct="1">
                        <a:lnSpc>
                          <a:spcPct val="90000"/>
                        </a:lnSpc>
                        <a:spcBef>
                          <a:spcPts val="375"/>
                        </a:spcBef>
                        <a:buFont typeface="Arial" panose="020B0604020202020204" pitchFamily="34" charset="0"/>
                        <a:defRPr sz="1300" kern="1200">
                          <a:solidFill>
                            <a:schemeClr val="tx1"/>
                          </a:solidFill>
                          <a:latin typeface="Calibri" panose="020F0502020204030204" pitchFamily="34" charset="0"/>
                        </a:defRPr>
                      </a:lvl5pPr>
                      <a:lvl6pPr marL="2514600" indent="-228600" algn="l" defTabSz="685800" rtl="0" eaLnBrk="0" fontAlgn="base" latinLnBrk="0" hangingPunct="0">
                        <a:lnSpc>
                          <a:spcPct val="90000"/>
                        </a:lnSpc>
                        <a:spcBef>
                          <a:spcPts val="375"/>
                        </a:spcBef>
                        <a:spcAft>
                          <a:spcPct val="0"/>
                        </a:spcAft>
                        <a:buFont typeface="Arial" panose="020B0604020202020204" pitchFamily="34" charset="0"/>
                        <a:defRPr sz="1300" kern="1200">
                          <a:solidFill>
                            <a:schemeClr val="tx1"/>
                          </a:solidFill>
                          <a:latin typeface="Calibri" panose="020F0502020204030204" pitchFamily="34" charset="0"/>
                        </a:defRPr>
                      </a:lvl6pPr>
                      <a:lvl7pPr marL="2971800" indent="-228600" algn="l" defTabSz="685800" rtl="0" eaLnBrk="0" fontAlgn="base" latinLnBrk="0" hangingPunct="0">
                        <a:lnSpc>
                          <a:spcPct val="90000"/>
                        </a:lnSpc>
                        <a:spcBef>
                          <a:spcPts val="375"/>
                        </a:spcBef>
                        <a:spcAft>
                          <a:spcPct val="0"/>
                        </a:spcAft>
                        <a:buFont typeface="Arial" panose="020B0604020202020204" pitchFamily="34" charset="0"/>
                        <a:defRPr sz="1300" kern="1200">
                          <a:solidFill>
                            <a:schemeClr val="tx1"/>
                          </a:solidFill>
                          <a:latin typeface="Calibri" panose="020F0502020204030204" pitchFamily="34" charset="0"/>
                        </a:defRPr>
                      </a:lvl7pPr>
                      <a:lvl8pPr marL="3429000" indent="-228600" algn="l" defTabSz="685800" rtl="0" eaLnBrk="0" fontAlgn="base" latinLnBrk="0" hangingPunct="0">
                        <a:lnSpc>
                          <a:spcPct val="90000"/>
                        </a:lnSpc>
                        <a:spcBef>
                          <a:spcPts val="375"/>
                        </a:spcBef>
                        <a:spcAft>
                          <a:spcPct val="0"/>
                        </a:spcAft>
                        <a:buFont typeface="Arial" panose="020B0604020202020204" pitchFamily="34" charset="0"/>
                        <a:defRPr sz="1300" kern="1200">
                          <a:solidFill>
                            <a:schemeClr val="tx1"/>
                          </a:solidFill>
                          <a:latin typeface="Calibri" panose="020F0502020204030204" pitchFamily="34" charset="0"/>
                        </a:defRPr>
                      </a:lvl8pPr>
                      <a:lvl9pPr marL="3886200" indent="-228600" algn="l" defTabSz="685800" rtl="0" eaLnBrk="0" fontAlgn="base" latinLnBrk="0" hangingPunct="0">
                        <a:lnSpc>
                          <a:spcPct val="90000"/>
                        </a:lnSpc>
                        <a:spcBef>
                          <a:spcPts val="375"/>
                        </a:spcBef>
                        <a:spcAft>
                          <a:spcPct val="0"/>
                        </a:spcAft>
                        <a:buFont typeface="Arial" panose="020B0604020202020204" pitchFamily="34" charset="0"/>
                        <a:defRPr sz="1300" kern="1200">
                          <a:solidFill>
                            <a:schemeClr val="tx1"/>
                          </a:solidFill>
                          <a:latin typeface="Calibri" panose="020F0502020204030204" pitchFamily="34" charset="0"/>
                        </a:defRPr>
                      </a:lvl9pPr>
                    </a:lstStyle>
                    <a:p>
                      <a:pPr marL="0" marR="0" lvl="0" indent="0" algn="ctr" defTabSz="685800" rtl="0" eaLnBrk="1" fontAlgn="ctr" latinLnBrk="0" hangingPunct="1">
                        <a:lnSpc>
                          <a:spcPct val="100000"/>
                        </a:lnSpc>
                        <a:spcBef>
                          <a:spcPct val="0"/>
                        </a:spcBef>
                        <a:spcAft>
                          <a:spcPct val="0"/>
                        </a:spcAft>
                        <a:buClrTx/>
                        <a:buSzTx/>
                        <a:buFontTx/>
                        <a:buNone/>
                        <a:tabLst/>
                      </a:pPr>
                      <a:r>
                        <a:rPr kumimoji="0" lang="en-US" altLang="en-US" sz="1600" u="none" strike="noStrike" cap="none" normalizeH="0" baseline="0" dirty="0">
                          <a:ln>
                            <a:noFill/>
                          </a:ln>
                          <a:effectLst/>
                          <a:latin typeface="Calibri" panose="020F0502020204030204" pitchFamily="34" charset="0"/>
                          <a:cs typeface="Calibri" panose="020F0502020204030204" pitchFamily="34" charset="0"/>
                        </a:rPr>
                        <a:t>40.8</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7145" marR="7145" marT="5356" marB="0" anchor="ctr" horzOverflow="overflow"/>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85800" rtl="0" eaLnBrk="1" fontAlgn="ctr" latinLnBrk="0" hangingPunct="1">
                        <a:lnSpc>
                          <a:spcPct val="100000"/>
                        </a:lnSpc>
                        <a:spcBef>
                          <a:spcPct val="0"/>
                        </a:spcBef>
                        <a:spcAft>
                          <a:spcPct val="0"/>
                        </a:spcAft>
                        <a:buClrTx/>
                        <a:buSzTx/>
                        <a:buFontTx/>
                        <a:buNone/>
                        <a:tabLst/>
                      </a:pPr>
                      <a:r>
                        <a:rPr kumimoji="0" lang="en-US" altLang="en-US" sz="1600" u="none" strike="noStrike" cap="none" normalizeH="0" baseline="0" dirty="0">
                          <a:ln>
                            <a:noFill/>
                          </a:ln>
                          <a:effectLst/>
                          <a:latin typeface="Calibri" panose="020F0502020204030204" pitchFamily="34" charset="0"/>
                          <a:cs typeface="Calibri" panose="020F0502020204030204" pitchFamily="34" charset="0"/>
                        </a:rPr>
                        <a:t>13998</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7145" marR="7145" marT="5356" marB="0" anchor="ctr" horzOverflow="overflow"/>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1554</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91.5% /</a:t>
                      </a:r>
                    </a:p>
                    <a:p>
                      <a:pPr algn="ctr"/>
                      <a:r>
                        <a:rPr lang="en-US" sz="1600" dirty="0">
                          <a:latin typeface="Calibri" panose="020F0502020204030204" pitchFamily="34" charset="0"/>
                          <a:cs typeface="Calibri" panose="020F0502020204030204" pitchFamily="34" charset="0"/>
                        </a:rPr>
                        <a:t>85.64</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June 2022</a:t>
                      </a:r>
                    </a:p>
                  </a:txBody>
                  <a:tcPr marL="68587" marR="68587" marT="25726" marB="25726" anchor="ctr"/>
                </a:tc>
                <a:extLst>
                  <a:ext uri="{0D108BD9-81ED-4DB2-BD59-A6C34878D82A}">
                    <a16:rowId xmlns:a16="http://schemas.microsoft.com/office/drawing/2014/main" val="10003"/>
                  </a:ext>
                </a:extLst>
              </a:tr>
              <a:tr h="55725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latin typeface="Calibri" panose="020F0502020204030204" pitchFamily="34" charset="0"/>
                          <a:cs typeface="Calibri" panose="020F0502020204030204" pitchFamily="34" charset="0"/>
                        </a:rPr>
                        <a:t>4</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latin typeface="Calibri" panose="020F0502020204030204" pitchFamily="34" charset="0"/>
                          <a:cs typeface="Calibri" panose="020F0502020204030204" pitchFamily="34" charset="0"/>
                        </a:rPr>
                        <a:t>Matiltan HPP , Swat </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85800" rtl="0" eaLnBrk="1" fontAlgn="ctr" latinLnBrk="0" hangingPunct="1">
                        <a:lnSpc>
                          <a:spcPct val="100000"/>
                        </a:lnSpc>
                        <a:spcBef>
                          <a:spcPct val="0"/>
                        </a:spcBef>
                        <a:spcAft>
                          <a:spcPct val="0"/>
                        </a:spcAft>
                        <a:buClrTx/>
                        <a:buSzTx/>
                        <a:buFontTx/>
                        <a:buNone/>
                        <a:tabLst/>
                      </a:pPr>
                      <a:r>
                        <a:rPr kumimoji="0" lang="en-US" altLang="en-US" sz="1600" u="none" strike="noStrike" cap="none" normalizeH="0" baseline="0" dirty="0">
                          <a:ln>
                            <a:noFill/>
                          </a:ln>
                          <a:effectLst/>
                          <a:latin typeface="Calibri" panose="020F0502020204030204" pitchFamily="34" charset="0"/>
                          <a:cs typeface="Calibri" panose="020F0502020204030204" pitchFamily="34" charset="0"/>
                        </a:rPr>
                        <a:t>84</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7145" marR="7145" marT="5356" marB="0" anchor="ctr" horzOverflow="overflow"/>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22000</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2768</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59.37% /</a:t>
                      </a:r>
                    </a:p>
                    <a:p>
                      <a:pPr algn="ctr"/>
                      <a:r>
                        <a:rPr lang="en-US" sz="1600" dirty="0">
                          <a:latin typeface="Calibri" panose="020F0502020204030204" pitchFamily="34" charset="0"/>
                          <a:cs typeface="Calibri" panose="020F0502020204030204" pitchFamily="34" charset="0"/>
                        </a:rPr>
                        <a:t>45.2%</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July 2023</a:t>
                      </a:r>
                    </a:p>
                  </a:txBody>
                  <a:tcPr marL="68587" marR="68587" marT="25726" marB="25726" anchor="ctr"/>
                </a:tc>
                <a:extLst>
                  <a:ext uri="{0D108BD9-81ED-4DB2-BD59-A6C34878D82A}">
                    <a16:rowId xmlns:a16="http://schemas.microsoft.com/office/drawing/2014/main" val="10004"/>
                  </a:ext>
                </a:extLst>
              </a:tr>
              <a:tr h="55725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latin typeface="Calibri" panose="020F0502020204030204" pitchFamily="34" charset="0"/>
                          <a:cs typeface="Calibri" panose="020F0502020204030204" pitchFamily="34" charset="0"/>
                        </a:rPr>
                        <a:t>5</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latin typeface="Calibri" panose="020F0502020204030204" pitchFamily="34" charset="0"/>
                          <a:cs typeface="Calibri" panose="020F0502020204030204" pitchFamily="34" charset="0"/>
                        </a:rPr>
                        <a:t>Lawi HPP ,Chitral </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85800" rtl="0" eaLnBrk="1" fontAlgn="ctr" latinLnBrk="0" hangingPunct="1">
                        <a:lnSpc>
                          <a:spcPct val="100000"/>
                        </a:lnSpc>
                        <a:spcBef>
                          <a:spcPct val="0"/>
                        </a:spcBef>
                        <a:spcAft>
                          <a:spcPct val="0"/>
                        </a:spcAft>
                        <a:buClrTx/>
                        <a:buSzTx/>
                        <a:buFontTx/>
                        <a:buNone/>
                        <a:tabLst/>
                      </a:pPr>
                      <a:r>
                        <a:rPr kumimoji="0" lang="en-US" altLang="en-US" sz="1600" u="none" strike="noStrike" cap="none" normalizeH="0" baseline="0" dirty="0">
                          <a:ln>
                            <a:noFill/>
                          </a:ln>
                          <a:effectLst/>
                          <a:latin typeface="Calibri" panose="020F0502020204030204" pitchFamily="34" charset="0"/>
                          <a:cs typeface="Calibri" panose="020F0502020204030204" pitchFamily="34" charset="0"/>
                        </a:rPr>
                        <a:t>69</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7145" marR="7145" marT="5356" marB="0" anchor="ctr" horzOverflow="overflow"/>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20087</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2552</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43.99% /</a:t>
                      </a:r>
                    </a:p>
                    <a:p>
                      <a:pPr algn="ctr"/>
                      <a:r>
                        <a:rPr lang="en-US" sz="1600" dirty="0">
                          <a:latin typeface="Calibri" panose="020F0502020204030204" pitchFamily="34" charset="0"/>
                          <a:cs typeface="Calibri" panose="020F0502020204030204" pitchFamily="34" charset="0"/>
                        </a:rPr>
                        <a:t>28.41%</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July 2023</a:t>
                      </a:r>
                    </a:p>
                  </a:txBody>
                  <a:tcPr marL="68587" marR="68587" marT="25726" marB="25726" anchor="ctr"/>
                </a:tc>
                <a:extLst>
                  <a:ext uri="{0D108BD9-81ED-4DB2-BD59-A6C34878D82A}">
                    <a16:rowId xmlns:a16="http://schemas.microsoft.com/office/drawing/2014/main" val="10005"/>
                  </a:ext>
                </a:extLst>
              </a:tr>
              <a:tr h="55725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latin typeface="Calibri" panose="020F0502020204030204" pitchFamily="34" charset="0"/>
                          <a:cs typeface="Calibri" panose="020F0502020204030204" pitchFamily="34" charset="0"/>
                        </a:rPr>
                        <a:t>6</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latin typeface="Calibri" panose="020F0502020204030204" pitchFamily="34" charset="0"/>
                          <a:cs typeface="Calibri" panose="020F0502020204030204" pitchFamily="34" charset="0"/>
                        </a:rPr>
                        <a:t>Chapri Charkhel HPP, </a:t>
                      </a:r>
                      <a:r>
                        <a:rPr lang="en-US" sz="1600" u="none" strike="noStrike" dirty="0" err="1">
                          <a:effectLst/>
                          <a:latin typeface="Calibri" panose="020F0502020204030204" pitchFamily="34" charset="0"/>
                          <a:cs typeface="Calibri" panose="020F0502020204030204" pitchFamily="34" charset="0"/>
                        </a:rPr>
                        <a:t>Kurram</a:t>
                      </a:r>
                      <a:r>
                        <a:rPr lang="en-US" sz="1600" u="none" strike="noStrike" dirty="0">
                          <a:effectLst/>
                          <a:latin typeface="Calibri" panose="020F0502020204030204" pitchFamily="34" charset="0"/>
                          <a:cs typeface="Calibri" panose="020F0502020204030204" pitchFamily="34" charset="0"/>
                        </a:rPr>
                        <a: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85800" rtl="0" eaLnBrk="1" fontAlgn="ctr" latinLnBrk="0" hangingPunct="1">
                        <a:lnSpc>
                          <a:spcPct val="100000"/>
                        </a:lnSpc>
                        <a:spcBef>
                          <a:spcPct val="0"/>
                        </a:spcBef>
                        <a:spcAft>
                          <a:spcPct val="0"/>
                        </a:spcAft>
                        <a:buClrTx/>
                        <a:buSzTx/>
                        <a:buFontTx/>
                        <a:buNone/>
                        <a:tabLst/>
                      </a:pPr>
                      <a:r>
                        <a:rPr kumimoji="0" lang="en-US" altLang="en-US" sz="1600" u="none" strike="noStrike" cap="none" normalizeH="0" baseline="0" dirty="0">
                          <a:ln>
                            <a:noFill/>
                          </a:ln>
                          <a:effectLst/>
                          <a:latin typeface="Calibri" panose="020F0502020204030204" pitchFamily="34" charset="0"/>
                          <a:cs typeface="Calibri" panose="020F0502020204030204" pitchFamily="34" charset="0"/>
                        </a:rPr>
                        <a:t>10.5</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7145" marR="7145" marT="5356" marB="0" anchor="ctr" horzOverflow="overflow"/>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4378</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838</a:t>
                      </a:r>
                      <a:endParaRPr lang="en-US" sz="1600" b="0" dirty="0">
                        <a:latin typeface="Calibri" panose="020F0502020204030204" pitchFamily="34" charset="0"/>
                        <a:cs typeface="Calibri" panose="020F0502020204030204" pitchFamily="34" charset="0"/>
                      </a:endParaRP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1%/ </a:t>
                      </a:r>
                    </a:p>
                    <a:p>
                      <a:pPr algn="ctr"/>
                      <a:r>
                        <a:rPr lang="en-US" sz="1600" dirty="0">
                          <a:latin typeface="Calibri" panose="020F0502020204030204" pitchFamily="34" charset="0"/>
                          <a:cs typeface="Calibri" panose="020F0502020204030204" pitchFamily="34" charset="0"/>
                        </a:rPr>
                        <a:t>0.6%</a:t>
                      </a:r>
                      <a:endParaRPr lang="en-US" sz="1600" b="0" dirty="0">
                        <a:latin typeface="Calibri" panose="020F0502020204030204" pitchFamily="34" charset="0"/>
                        <a:cs typeface="Calibri" panose="020F0502020204030204" pitchFamily="34" charset="0"/>
                      </a:endParaRP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Jan 2024</a:t>
                      </a:r>
                      <a:endParaRPr lang="en-US" sz="1600" b="0" dirty="0">
                        <a:latin typeface="Calibri" panose="020F0502020204030204" pitchFamily="34" charset="0"/>
                        <a:cs typeface="Calibri" panose="020F0502020204030204" pitchFamily="34" charset="0"/>
                      </a:endParaRPr>
                    </a:p>
                  </a:txBody>
                  <a:tcPr marL="68587" marR="68587" marT="25726" marB="25726" anchor="ctr"/>
                </a:tc>
                <a:extLst>
                  <a:ext uri="{0D108BD9-81ED-4DB2-BD59-A6C34878D82A}">
                    <a16:rowId xmlns:a16="http://schemas.microsoft.com/office/drawing/2014/main" val="10006"/>
                  </a:ext>
                </a:extLst>
              </a:tr>
              <a:tr h="55725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latin typeface="Calibri" panose="020F0502020204030204" pitchFamily="34" charset="0"/>
                          <a:cs typeface="Calibri" panose="020F0502020204030204" pitchFamily="34" charset="0"/>
                        </a:rPr>
                        <a:t>7</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latin typeface="Calibri" panose="020F0502020204030204" pitchFamily="34" charset="0"/>
                          <a:cs typeface="Calibri" panose="020F0502020204030204" pitchFamily="34" charset="0"/>
                        </a:rPr>
                        <a:t>Barandu HPP ,</a:t>
                      </a:r>
                      <a:r>
                        <a:rPr lang="en-US" sz="1600" u="none" strike="noStrike" baseline="0" dirty="0">
                          <a:effectLst/>
                          <a:latin typeface="Calibri" panose="020F0502020204030204" pitchFamily="34" charset="0"/>
                          <a:cs typeface="Calibri" panose="020F0502020204030204" pitchFamily="34" charset="0"/>
                        </a:rPr>
                        <a:t> Tor </a:t>
                      </a:r>
                      <a:r>
                        <a:rPr lang="en-US" sz="1600" u="none" strike="noStrike" baseline="0" dirty="0" err="1">
                          <a:effectLst/>
                          <a:latin typeface="Calibri" panose="020F0502020204030204" pitchFamily="34" charset="0"/>
                          <a:cs typeface="Calibri" panose="020F0502020204030204" pitchFamily="34" charset="0"/>
                        </a:rPr>
                        <a:t>Ghar</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85800" rtl="0" eaLnBrk="1" fontAlgn="ctr" latinLnBrk="0" hangingPunct="1">
                        <a:lnSpc>
                          <a:spcPct val="100000"/>
                        </a:lnSpc>
                        <a:spcBef>
                          <a:spcPct val="0"/>
                        </a:spcBef>
                        <a:spcAft>
                          <a:spcPct val="0"/>
                        </a:spcAft>
                        <a:buClrTx/>
                        <a:buSzTx/>
                        <a:buFontTx/>
                        <a:buNone/>
                        <a:tabLst/>
                      </a:pPr>
                      <a:r>
                        <a:rPr kumimoji="0" lang="en-US" altLang="en-US" sz="1600" u="none" strike="noStrike" cap="none" normalizeH="0" baseline="0" dirty="0">
                          <a:ln>
                            <a:noFill/>
                          </a:ln>
                          <a:effectLst/>
                          <a:latin typeface="Calibri" panose="020F0502020204030204" pitchFamily="34" charset="0"/>
                          <a:cs typeface="Calibri" panose="020F0502020204030204" pitchFamily="34" charset="0"/>
                        </a:rPr>
                        <a:t>6.5</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7145" marR="7145" marT="5356" marB="0" anchor="ctr" horzOverflow="overflow"/>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4195</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343</a:t>
                      </a:r>
                      <a:endParaRPr lang="en-US" sz="1600" b="0" dirty="0">
                        <a:latin typeface="Calibri" panose="020F0502020204030204" pitchFamily="34" charset="0"/>
                        <a:cs typeface="Calibri" panose="020F0502020204030204" pitchFamily="34" charset="0"/>
                      </a:endParaRP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2%/</a:t>
                      </a:r>
                    </a:p>
                    <a:p>
                      <a:pPr algn="ctr"/>
                      <a:r>
                        <a:rPr lang="en-US" sz="1600" dirty="0">
                          <a:latin typeface="Calibri" panose="020F0502020204030204" pitchFamily="34" charset="0"/>
                          <a:cs typeface="Calibri" panose="020F0502020204030204" pitchFamily="34" charset="0"/>
                        </a:rPr>
                        <a:t>0.3%</a:t>
                      </a:r>
                      <a:endParaRPr lang="en-US" sz="1600" b="0" dirty="0">
                        <a:latin typeface="Calibri" panose="020F0502020204030204" pitchFamily="34" charset="0"/>
                        <a:cs typeface="Calibri" panose="020F0502020204030204" pitchFamily="34" charset="0"/>
                      </a:endParaRP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dirty="0">
                          <a:latin typeface="Calibri" panose="020F0502020204030204" pitchFamily="34" charset="0"/>
                          <a:cs typeface="Calibri" panose="020F0502020204030204" pitchFamily="34" charset="0"/>
                        </a:rPr>
                        <a:t>March 2025</a:t>
                      </a:r>
                      <a:endParaRPr lang="en-US" sz="1600" b="0" dirty="0">
                        <a:latin typeface="Calibri" panose="020F0502020204030204" pitchFamily="34" charset="0"/>
                        <a:cs typeface="Calibri" panose="020F0502020204030204" pitchFamily="34" charset="0"/>
                      </a:endParaRPr>
                    </a:p>
                  </a:txBody>
                  <a:tcPr marL="68587" marR="68587" marT="25726" marB="25726" anchor="ctr"/>
                </a:tc>
                <a:extLst>
                  <a:ext uri="{0D108BD9-81ED-4DB2-BD59-A6C34878D82A}">
                    <a16:rowId xmlns:a16="http://schemas.microsoft.com/office/drawing/2014/main" val="10007"/>
                  </a:ext>
                </a:extLst>
              </a:tr>
              <a:tr h="54140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endParaRPr lang="en-US" sz="14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400" b="1" u="none" strike="noStrike" dirty="0">
                          <a:effectLst/>
                          <a:latin typeface="Calibri" panose="020F0502020204030204" pitchFamily="34" charset="0"/>
                          <a:cs typeface="Calibri" panose="020F0502020204030204" pitchFamily="34" charset="0"/>
                        </a:rPr>
                        <a:t>Total</a:t>
                      </a:r>
                      <a:endParaRPr lang="en-US" sz="1400" b="1" i="0" u="none" strike="noStrike" dirty="0">
                        <a:solidFill>
                          <a:srgbClr val="000000"/>
                        </a:solidFill>
                        <a:effectLst/>
                        <a:latin typeface="Calibri" panose="020F0502020204030204" pitchFamily="34" charset="0"/>
                        <a:cs typeface="Calibri" panose="020F0502020204030204" pitchFamily="34" charset="0"/>
                      </a:endParaRPr>
                    </a:p>
                  </a:txBody>
                  <a:tcPr marL="7145" marR="7145" marT="5359"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85800" rtl="0" eaLnBrk="1" fontAlgn="ctr" latinLnBrk="0" hangingPunct="1">
                        <a:lnSpc>
                          <a:spcPct val="100000"/>
                        </a:lnSpc>
                        <a:spcBef>
                          <a:spcPct val="0"/>
                        </a:spcBef>
                        <a:spcAft>
                          <a:spcPct val="0"/>
                        </a:spcAft>
                        <a:buClrTx/>
                        <a:buSzTx/>
                        <a:buFontTx/>
                        <a:buNone/>
                        <a:tabLst/>
                      </a:pPr>
                      <a:r>
                        <a:rPr kumimoji="0" lang="en-US" altLang="en-US" sz="1400" b="1" u="none" strike="noStrike" cap="none" normalizeH="0" baseline="0" dirty="0">
                          <a:ln>
                            <a:noFill/>
                          </a:ln>
                          <a:effectLst/>
                          <a:latin typeface="Calibri" panose="020F0502020204030204" pitchFamily="34" charset="0"/>
                          <a:cs typeface="Calibri" panose="020F0502020204030204" pitchFamily="34" charset="0"/>
                        </a:rPr>
                        <a:t>232.8</a:t>
                      </a:r>
                      <a:endParaRPr kumimoji="0" lang="en-US" altLang="en-US" sz="14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7145" marR="7145" marT="5356" marB="0" anchor="ctr" horzOverflow="overflow"/>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400" b="1" dirty="0">
                          <a:latin typeface="Calibri" panose="020F0502020204030204" pitchFamily="34" charset="0"/>
                          <a:cs typeface="Calibri" panose="020F0502020204030204" pitchFamily="34" charset="0"/>
                        </a:rPr>
                        <a:t>73077</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400" b="1" dirty="0">
                          <a:latin typeface="Calibri" panose="020F0502020204030204" pitchFamily="34" charset="0"/>
                          <a:cs typeface="Calibri" panose="020F0502020204030204" pitchFamily="34" charset="0"/>
                        </a:rPr>
                        <a:t>9238</a:t>
                      </a: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endParaRPr lang="en-US" sz="1400" b="1" dirty="0">
                        <a:latin typeface="Calibri" panose="020F0502020204030204" pitchFamily="34" charset="0"/>
                        <a:cs typeface="Calibri" panose="020F0502020204030204" pitchFamily="34" charset="0"/>
                      </a:endParaRPr>
                    </a:p>
                  </a:txBody>
                  <a:tcPr marL="68587" marR="68587" marT="25726" marB="25726"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endParaRPr lang="en-US" sz="1400" b="1" dirty="0">
                        <a:latin typeface="Calibri" panose="020F0502020204030204" pitchFamily="34" charset="0"/>
                        <a:cs typeface="Calibri" panose="020F0502020204030204" pitchFamily="34" charset="0"/>
                      </a:endParaRPr>
                    </a:p>
                  </a:txBody>
                  <a:tcPr marL="68587" marR="68587" marT="25726" marB="25726" anchor="ctr"/>
                </a:tc>
                <a:extLst>
                  <a:ext uri="{0D108BD9-81ED-4DB2-BD59-A6C34878D82A}">
                    <a16:rowId xmlns:a16="http://schemas.microsoft.com/office/drawing/2014/main" val="10008"/>
                  </a:ext>
                </a:extLst>
              </a:tr>
            </a:tbl>
          </a:graphicData>
        </a:graphic>
      </p:graphicFrame>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a:extLst>
              <a:ext uri="{FF2B5EF4-FFF2-40B4-BE49-F238E27FC236}">
                <a16:creationId xmlns:a16="http://schemas.microsoft.com/office/drawing/2014/main" id="{B9C954A7-5CC5-4831-BA0E-1FE5A9C847E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5074B5E3-5D3A-48A6-AD13-8BDD10B18FED}" type="slidenum">
              <a:rPr lang="en-PH" altLang="en-US" sz="1200" smtClean="0">
                <a:solidFill>
                  <a:srgbClr val="595959"/>
                </a:solidFill>
              </a:rPr>
              <a:pPr>
                <a:spcBef>
                  <a:spcPct val="0"/>
                </a:spcBef>
                <a:buFontTx/>
                <a:buNone/>
              </a:pPr>
              <a:t>11</a:t>
            </a:fld>
            <a:endParaRPr lang="en-PH" altLang="en-US" sz="1200">
              <a:solidFill>
                <a:srgbClr val="595959"/>
              </a:solidFill>
            </a:endParaRPr>
          </a:p>
        </p:txBody>
      </p:sp>
      <p:sp>
        <p:nvSpPr>
          <p:cNvPr id="48131" name="Rectangle 4">
            <a:extLst>
              <a:ext uri="{FF2B5EF4-FFF2-40B4-BE49-F238E27FC236}">
                <a16:creationId xmlns:a16="http://schemas.microsoft.com/office/drawing/2014/main" id="{43D38FAC-41B1-4342-859E-F02C4D25C3A2}"/>
              </a:ext>
            </a:extLst>
          </p:cNvPr>
          <p:cNvSpPr>
            <a:spLocks noChangeArrowheads="1"/>
          </p:cNvSpPr>
          <p:nvPr/>
        </p:nvSpPr>
        <p:spPr bwMode="auto">
          <a:xfrm>
            <a:off x="0" y="152400"/>
            <a:ext cx="9144000" cy="64611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dirty="0">
                <a:solidFill>
                  <a:schemeClr val="bg1"/>
                </a:solidFill>
                <a:latin typeface="Calibri" panose="020F0502020204030204" pitchFamily="34" charset="0"/>
              </a:rPr>
              <a:t>Ongoing Project through Donor Funding</a:t>
            </a:r>
            <a:endParaRPr lang="en-US" altLang="en-US" sz="3600" dirty="0">
              <a:solidFill>
                <a:schemeClr val="bg1"/>
              </a:solidFill>
              <a:latin typeface="Calibri" panose="020F0502020204030204" pitchFamily="34" charset="0"/>
            </a:endParaRPr>
          </a:p>
        </p:txBody>
      </p:sp>
      <p:sp>
        <p:nvSpPr>
          <p:cNvPr id="10" name="Arrow: Left 9">
            <a:hlinkClick r:id="rId3" action="ppaction://hlinksldjump"/>
            <a:extLst>
              <a:ext uri="{FF2B5EF4-FFF2-40B4-BE49-F238E27FC236}">
                <a16:creationId xmlns:a16="http://schemas.microsoft.com/office/drawing/2014/main" id="{E146D4C4-1F34-4FF5-9158-C55DB1CED9D9}"/>
              </a:ext>
            </a:extLst>
          </p:cNvPr>
          <p:cNvSpPr/>
          <p:nvPr/>
        </p:nvSpPr>
        <p:spPr>
          <a:xfrm>
            <a:off x="228600" y="6173787"/>
            <a:ext cx="457200" cy="365125"/>
          </a:xfrm>
          <a:prstGeom prst="leftArrow">
            <a:avLst/>
          </a:prstGeom>
          <a:solidFill>
            <a:srgbClr val="FFC000"/>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PK"/>
          </a:p>
        </p:txBody>
      </p:sp>
      <p:graphicFrame>
        <p:nvGraphicFramePr>
          <p:cNvPr id="6" name="Table 5">
            <a:extLst>
              <a:ext uri="{FF2B5EF4-FFF2-40B4-BE49-F238E27FC236}">
                <a16:creationId xmlns:a16="http://schemas.microsoft.com/office/drawing/2014/main" id="{26655AFD-FF41-40A8-82EA-32D1FB3FA43C}"/>
              </a:ext>
            </a:extLst>
          </p:cNvPr>
          <p:cNvGraphicFramePr>
            <a:graphicFrameLocks noGrp="1"/>
          </p:cNvGraphicFramePr>
          <p:nvPr>
            <p:extLst>
              <p:ext uri="{D42A27DB-BD31-4B8C-83A1-F6EECF244321}">
                <p14:modId xmlns:p14="http://schemas.microsoft.com/office/powerpoint/2010/main" val="1439612366"/>
              </p:ext>
            </p:extLst>
          </p:nvPr>
        </p:nvGraphicFramePr>
        <p:xfrm>
          <a:off x="228600" y="914400"/>
          <a:ext cx="8534400" cy="5035591"/>
        </p:xfrm>
        <a:graphic>
          <a:graphicData uri="http://schemas.openxmlformats.org/drawingml/2006/table">
            <a:tbl>
              <a:tblPr firstRow="1" bandRow="1">
                <a:tableStyleId>{3B4B98B0-60AC-42C2-AFA5-B58CD77FA1E5}</a:tableStyleId>
              </a:tblPr>
              <a:tblGrid>
                <a:gridCol w="291774">
                  <a:extLst>
                    <a:ext uri="{9D8B030D-6E8A-4147-A177-3AD203B41FA5}">
                      <a16:colId xmlns:a16="http://schemas.microsoft.com/office/drawing/2014/main" val="20000"/>
                    </a:ext>
                  </a:extLst>
                </a:gridCol>
                <a:gridCol w="1628465">
                  <a:extLst>
                    <a:ext uri="{9D8B030D-6E8A-4147-A177-3AD203B41FA5}">
                      <a16:colId xmlns:a16="http://schemas.microsoft.com/office/drawing/2014/main" val="20001"/>
                    </a:ext>
                  </a:extLst>
                </a:gridCol>
                <a:gridCol w="924561">
                  <a:extLst>
                    <a:ext uri="{9D8B030D-6E8A-4147-A177-3AD203B41FA5}">
                      <a16:colId xmlns:a16="http://schemas.microsoft.com/office/drawing/2014/main" val="20002"/>
                    </a:ext>
                  </a:extLst>
                </a:gridCol>
                <a:gridCol w="799464">
                  <a:extLst>
                    <a:ext uri="{9D8B030D-6E8A-4147-A177-3AD203B41FA5}">
                      <a16:colId xmlns:a16="http://schemas.microsoft.com/office/drawing/2014/main" val="20003"/>
                    </a:ext>
                  </a:extLst>
                </a:gridCol>
                <a:gridCol w="978537">
                  <a:extLst>
                    <a:ext uri="{9D8B030D-6E8A-4147-A177-3AD203B41FA5}">
                      <a16:colId xmlns:a16="http://schemas.microsoft.com/office/drawing/2014/main" val="20004"/>
                    </a:ext>
                  </a:extLst>
                </a:gridCol>
                <a:gridCol w="2920999">
                  <a:extLst>
                    <a:ext uri="{9D8B030D-6E8A-4147-A177-3AD203B41FA5}">
                      <a16:colId xmlns:a16="http://schemas.microsoft.com/office/drawing/2014/main" val="20005"/>
                    </a:ext>
                  </a:extLst>
                </a:gridCol>
                <a:gridCol w="990600">
                  <a:extLst>
                    <a:ext uri="{9D8B030D-6E8A-4147-A177-3AD203B41FA5}">
                      <a16:colId xmlns:a16="http://schemas.microsoft.com/office/drawing/2014/main" val="20006"/>
                    </a:ext>
                  </a:extLst>
                </a:gridCol>
              </a:tblGrid>
              <a:tr h="891467">
                <a:tc>
                  <a:txBody>
                    <a:bodyPr/>
                    <a:lstStyle/>
                    <a:p>
                      <a:pPr algn="ctr"/>
                      <a:r>
                        <a:rPr lang="en-US" sz="1600" b="1" dirty="0">
                          <a:latin typeface="Calibri" panose="020F0502020204030204" pitchFamily="34" charset="0"/>
                          <a:cs typeface="Calibri" panose="020F0502020204030204" pitchFamily="34" charset="0"/>
                        </a:rPr>
                        <a:t>S#</a:t>
                      </a:r>
                    </a:p>
                  </a:txBody>
                  <a:tcPr marL="68580" marR="68580" marT="25717" marB="25717"/>
                </a:tc>
                <a:tc>
                  <a:txBody>
                    <a:bodyPr/>
                    <a:lstStyle/>
                    <a:p>
                      <a:pPr algn="ctr"/>
                      <a:r>
                        <a:rPr lang="en-US" sz="1600" b="1" dirty="0">
                          <a:latin typeface="Calibri" panose="020F0502020204030204" pitchFamily="34" charset="0"/>
                          <a:cs typeface="Calibri" panose="020F0502020204030204" pitchFamily="34" charset="0"/>
                        </a:rPr>
                        <a:t>Projects</a:t>
                      </a:r>
                    </a:p>
                  </a:txBody>
                  <a:tcPr marL="68580" marR="68580" marT="25717" marB="25717"/>
                </a:tc>
                <a:tc>
                  <a:txBody>
                    <a:bodyPr/>
                    <a:lstStyle/>
                    <a:p>
                      <a:pPr algn="ctr"/>
                      <a:r>
                        <a:rPr lang="en-US" sz="1600" b="1" dirty="0">
                          <a:latin typeface="Calibri" panose="020F0502020204030204" pitchFamily="34" charset="0"/>
                          <a:cs typeface="Calibri" panose="020F0502020204030204" pitchFamily="34" charset="0"/>
                        </a:rPr>
                        <a:t>Capacity  MW</a:t>
                      </a:r>
                    </a:p>
                  </a:txBody>
                  <a:tcPr marL="68580" marR="68580" marT="25717" marB="25717"/>
                </a:tc>
                <a:tc>
                  <a:txBody>
                    <a:bodyPr/>
                    <a:lstStyle/>
                    <a:p>
                      <a:pPr algn="ctr"/>
                      <a:r>
                        <a:rPr lang="en-US" sz="1600" b="1" dirty="0">
                          <a:latin typeface="Calibri" panose="020F0502020204030204" pitchFamily="34" charset="0"/>
                          <a:cs typeface="Calibri" panose="020F0502020204030204" pitchFamily="34" charset="0"/>
                        </a:rPr>
                        <a:t>Cost Rs </a:t>
                      </a:r>
                      <a:r>
                        <a:rPr lang="en-US" sz="1600" b="1" dirty="0" err="1">
                          <a:latin typeface="Calibri" panose="020F0502020204030204" pitchFamily="34" charset="0"/>
                          <a:cs typeface="Calibri" panose="020F0502020204030204" pitchFamily="34" charset="0"/>
                        </a:rPr>
                        <a:t>Mln</a:t>
                      </a:r>
                      <a:endParaRPr lang="en-US" sz="1600" b="1" dirty="0">
                        <a:latin typeface="Calibri" panose="020F0502020204030204" pitchFamily="34" charset="0"/>
                        <a:cs typeface="Calibri" panose="020F0502020204030204" pitchFamily="34" charset="0"/>
                      </a:endParaRPr>
                    </a:p>
                  </a:txBody>
                  <a:tcPr marL="68580" marR="68580" marT="25717" marB="25717"/>
                </a:tc>
                <a:tc>
                  <a:txBody>
                    <a:bodyPr/>
                    <a:lstStyle/>
                    <a:p>
                      <a:pPr algn="ctr"/>
                      <a:r>
                        <a:rPr lang="en-US" sz="1600" b="1" dirty="0">
                          <a:latin typeface="Calibri" panose="020F0502020204030204" pitchFamily="34" charset="0"/>
                          <a:cs typeface="Calibri" panose="020F0502020204030204" pitchFamily="34" charset="0"/>
                        </a:rPr>
                        <a:t>Annual Revenue</a:t>
                      </a:r>
                    </a:p>
                    <a:p>
                      <a:pPr algn="ctr"/>
                      <a:r>
                        <a:rPr lang="en-US" sz="1600" b="1" dirty="0">
                          <a:latin typeface="Calibri" panose="020F0502020204030204" pitchFamily="34" charset="0"/>
                          <a:cs typeface="Calibri" panose="020F0502020204030204" pitchFamily="34" charset="0"/>
                        </a:rPr>
                        <a:t>Rs </a:t>
                      </a:r>
                      <a:r>
                        <a:rPr lang="en-US" sz="1600" b="1" dirty="0" err="1">
                          <a:latin typeface="Calibri" panose="020F0502020204030204" pitchFamily="34" charset="0"/>
                          <a:cs typeface="Calibri" panose="020F0502020204030204" pitchFamily="34" charset="0"/>
                        </a:rPr>
                        <a:t>Mln</a:t>
                      </a:r>
                      <a:endParaRPr lang="en-US" sz="1600" b="1" dirty="0">
                        <a:latin typeface="Calibri" panose="020F0502020204030204" pitchFamily="34" charset="0"/>
                        <a:cs typeface="Calibri" panose="020F0502020204030204" pitchFamily="34" charset="0"/>
                      </a:endParaRPr>
                    </a:p>
                  </a:txBody>
                  <a:tcPr marL="68580" marR="68580" marT="25717" marB="25717"/>
                </a:tc>
                <a:tc>
                  <a:txBody>
                    <a:bodyPr/>
                    <a:lstStyle/>
                    <a:p>
                      <a:pPr algn="ctr"/>
                      <a:r>
                        <a:rPr lang="en-US" sz="1600" b="1" dirty="0">
                          <a:latin typeface="Calibri" panose="020F0502020204030204" pitchFamily="34" charset="0"/>
                          <a:cs typeface="Calibri" panose="020F0502020204030204" pitchFamily="34" charset="0"/>
                        </a:rPr>
                        <a:t>Progress</a:t>
                      </a:r>
                    </a:p>
                  </a:txBody>
                  <a:tcPr marL="68580" marR="68580" marT="25717" marB="25717"/>
                </a:tc>
                <a:tc>
                  <a:txBody>
                    <a:bodyPr/>
                    <a:lstStyle/>
                    <a:p>
                      <a:pPr algn="ctr"/>
                      <a:r>
                        <a:rPr lang="en-US" sz="1400" b="1" dirty="0">
                          <a:latin typeface="Calibri" panose="020F0502020204030204" pitchFamily="34" charset="0"/>
                          <a:cs typeface="Calibri" panose="020F0502020204030204" pitchFamily="34" charset="0"/>
                        </a:rPr>
                        <a:t>Completion</a:t>
                      </a:r>
                    </a:p>
                  </a:txBody>
                  <a:tcPr marL="68580" marR="68580" marT="25717" marB="25717"/>
                </a:tc>
                <a:extLst>
                  <a:ext uri="{0D108BD9-81ED-4DB2-BD59-A6C34878D82A}">
                    <a16:rowId xmlns:a16="http://schemas.microsoft.com/office/drawing/2014/main" val="10000"/>
                  </a:ext>
                </a:extLst>
              </a:tr>
              <a:tr h="1397715">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a:txBody>
                    <a:bodyPr/>
                    <a:lstStyle/>
                    <a:p>
                      <a:pPr algn="ctr" fontAlgn="ctr"/>
                      <a:r>
                        <a:rPr lang="en-US" sz="1600" u="none" strike="noStrike" dirty="0" err="1">
                          <a:effectLst/>
                          <a:latin typeface="Calibri" panose="020F0502020204030204" pitchFamily="34" charset="0"/>
                          <a:cs typeface="Calibri" panose="020F0502020204030204" pitchFamily="34" charset="0"/>
                        </a:rPr>
                        <a:t>Balakot</a:t>
                      </a:r>
                      <a:r>
                        <a:rPr lang="en-US" sz="1600" u="none" strike="noStrike" dirty="0">
                          <a:effectLst/>
                          <a:latin typeface="Calibri" panose="020F0502020204030204" pitchFamily="34" charset="0"/>
                          <a:cs typeface="Calibri" panose="020F0502020204030204" pitchFamily="34" charset="0"/>
                        </a:rPr>
                        <a:t> HPP</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a:txBody>
                    <a:bodyPr/>
                    <a:lstStyle/>
                    <a:p>
                      <a:pPr algn="ctr" fontAlgn="ctr"/>
                      <a:r>
                        <a:rPr lang="en-US" sz="1600" u="none" strike="noStrike" dirty="0">
                          <a:effectLst/>
                          <a:latin typeface="Calibri" panose="020F0502020204030204" pitchFamily="34" charset="0"/>
                          <a:cs typeface="Calibri" panose="020F0502020204030204" pitchFamily="34" charset="0"/>
                        </a:rPr>
                        <a:t>300</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a:txBody>
                    <a:bodyPr/>
                    <a:lstStyle/>
                    <a:p>
                      <a:pPr algn="ctr" fontAlgn="ctr"/>
                      <a:r>
                        <a:rPr lang="en-US" sz="1600" u="none" strike="noStrike" dirty="0">
                          <a:effectLst/>
                          <a:latin typeface="Calibri" panose="020F0502020204030204" pitchFamily="34" charset="0"/>
                          <a:cs typeface="Calibri" panose="020F0502020204030204" pitchFamily="34" charset="0"/>
                        </a:rPr>
                        <a:t>85912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a:txBody>
                    <a:bodyPr/>
                    <a:lstStyle/>
                    <a:p>
                      <a:pPr algn="ctr" fontAlgn="ctr"/>
                      <a:r>
                        <a:rPr lang="en-US" sz="1600" u="none" strike="noStrike" dirty="0">
                          <a:effectLst/>
                          <a:latin typeface="Calibri" panose="020F0502020204030204" pitchFamily="34" charset="0"/>
                          <a:cs typeface="Calibri" panose="020F0502020204030204" pitchFamily="34" charset="0"/>
                        </a:rPr>
                        <a:t>14958</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a:txBody>
                    <a:bodyPr/>
                    <a:lstStyle/>
                    <a:p>
                      <a:pPr marL="115888" indent="-115888" algn="l">
                        <a:buFont typeface="Arial" panose="020B0604020202020204" pitchFamily="34" charset="0"/>
                        <a:buChar char="•"/>
                      </a:pPr>
                      <a:r>
                        <a:rPr lang="en-US" sz="1400" dirty="0">
                          <a:latin typeface="Calibri" panose="020F0502020204030204" pitchFamily="34" charset="0"/>
                          <a:cs typeface="Calibri" panose="020F0502020204030204" pitchFamily="34" charset="0"/>
                        </a:rPr>
                        <a:t>Consultant appointed on 03.09.2020</a:t>
                      </a:r>
                    </a:p>
                    <a:p>
                      <a:pPr marL="115888" indent="-115888" algn="l">
                        <a:buFont typeface="Arial" panose="020B0604020202020204" pitchFamily="34" charset="0"/>
                        <a:buChar char="•"/>
                      </a:pPr>
                      <a:r>
                        <a:rPr lang="en-US" sz="1400" dirty="0">
                          <a:latin typeface="Calibri" panose="020F0502020204030204" pitchFamily="34" charset="0"/>
                          <a:cs typeface="Calibri" panose="020F0502020204030204" pitchFamily="34" charset="0"/>
                        </a:rPr>
                        <a:t>Contractor appointed on 09.03.2021</a:t>
                      </a:r>
                    </a:p>
                    <a:p>
                      <a:pPr marL="115888" indent="-115888" algn="l">
                        <a:buFont typeface="Arial" panose="020B0604020202020204" pitchFamily="34" charset="0"/>
                        <a:buChar char="•"/>
                      </a:pPr>
                      <a:r>
                        <a:rPr lang="en-US" sz="1400" dirty="0">
                          <a:latin typeface="Calibri" panose="020F0502020204030204" pitchFamily="34" charset="0"/>
                          <a:cs typeface="Calibri" panose="020F0502020204030204" pitchFamily="34" charset="0"/>
                        </a:rPr>
                        <a:t>Section-IV Issued</a:t>
                      </a:r>
                    </a:p>
                    <a:p>
                      <a:pPr marL="115888" indent="-115888" algn="l">
                        <a:buFont typeface="Arial" panose="020B0604020202020204" pitchFamily="34" charset="0"/>
                        <a:buChar char="•"/>
                      </a:pPr>
                      <a:r>
                        <a:rPr lang="en-US" sz="1400" dirty="0">
                          <a:latin typeface="Calibri" panose="020F0502020204030204" pitchFamily="34" charset="0"/>
                          <a:cs typeface="Calibri" panose="020F0502020204030204" pitchFamily="34" charset="0"/>
                        </a:rPr>
                        <a:t>Payment of PKR 340 Million has been made to DC </a:t>
                      </a:r>
                      <a:r>
                        <a:rPr lang="en-US" sz="1400" dirty="0" err="1">
                          <a:latin typeface="Calibri" panose="020F0502020204030204" pitchFamily="34" charset="0"/>
                          <a:cs typeface="Calibri" panose="020F0502020204030204" pitchFamily="34" charset="0"/>
                        </a:rPr>
                        <a:t>Mansehra</a:t>
                      </a:r>
                      <a:r>
                        <a:rPr lang="en-US" sz="1400" dirty="0">
                          <a:latin typeface="Calibri" panose="020F0502020204030204" pitchFamily="34" charset="0"/>
                          <a:cs typeface="Calibri" panose="020F0502020204030204" pitchFamily="34" charset="0"/>
                        </a:rPr>
                        <a:t> in last FY 2020-21.</a:t>
                      </a:r>
                    </a:p>
                  </a:txBody>
                  <a:tcPr marL="68580" marR="68580" marT="25717" marB="25717"/>
                </a:tc>
                <a:tc>
                  <a:txBody>
                    <a:bodyPr/>
                    <a:lstStyle/>
                    <a:p>
                      <a:pPr algn="ctr" fontAlgn="ctr"/>
                      <a:r>
                        <a:rPr lang="en-US" sz="1600" u="none" strike="noStrike" dirty="0">
                          <a:effectLst/>
                          <a:latin typeface="Calibri" panose="020F0502020204030204" pitchFamily="34" charset="0"/>
                          <a:cs typeface="Calibri" panose="020F0502020204030204" pitchFamily="34" charset="0"/>
                        </a:rPr>
                        <a:t>2027</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extLst>
                  <a:ext uri="{0D108BD9-81ED-4DB2-BD59-A6C34878D82A}">
                    <a16:rowId xmlns:a16="http://schemas.microsoft.com/office/drawing/2014/main" val="10001"/>
                  </a:ext>
                </a:extLst>
              </a:tr>
              <a:tr h="932629">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a:txBody>
                    <a:bodyPr/>
                    <a:lstStyle/>
                    <a:p>
                      <a:pPr algn="ctr" fontAlgn="ctr"/>
                      <a:r>
                        <a:rPr lang="en-US" sz="1600" u="none" strike="noStrike" dirty="0">
                          <a:effectLst/>
                          <a:latin typeface="Calibri" panose="020F0502020204030204" pitchFamily="34" charset="0"/>
                          <a:cs typeface="Calibri" panose="020F0502020204030204" pitchFamily="34" charset="0"/>
                        </a:rPr>
                        <a:t>Gabral Kalam HPP </a:t>
                      </a:r>
                      <a:r>
                        <a:rPr lang="en-US" sz="1600" u="none" strike="noStrike" baseline="0" dirty="0">
                          <a:effectLst/>
                          <a:latin typeface="Calibri" panose="020F0502020204030204" pitchFamily="34" charset="0"/>
                          <a:cs typeface="Calibri" panose="020F0502020204030204" pitchFamily="34" charset="0"/>
                        </a:rPr>
                        <a:t> Swat</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a:txBody>
                    <a:bodyPr/>
                    <a:lstStyle/>
                    <a:p>
                      <a:pPr algn="ctr" fontAlgn="ctr"/>
                      <a:r>
                        <a:rPr lang="en-US" sz="1600" u="none" strike="noStrike" dirty="0">
                          <a:effectLst/>
                          <a:latin typeface="Calibri" panose="020F0502020204030204" pitchFamily="34" charset="0"/>
                          <a:cs typeface="Calibri" panose="020F0502020204030204" pitchFamily="34" charset="0"/>
                        </a:rPr>
                        <a:t>88</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a:txBody>
                    <a:bodyPr/>
                    <a:lstStyle/>
                    <a:p>
                      <a:pPr algn="ctr" fontAlgn="ctr"/>
                      <a:r>
                        <a:rPr lang="en-US" sz="1600" u="none" strike="noStrike" dirty="0">
                          <a:effectLst/>
                          <a:latin typeface="Calibri" panose="020F0502020204030204" pitchFamily="34" charset="0"/>
                          <a:cs typeface="Calibri" panose="020F0502020204030204" pitchFamily="34" charset="0"/>
                        </a:rPr>
                        <a:t>39455</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a:txBody>
                    <a:bodyPr/>
                    <a:lstStyle/>
                    <a:p>
                      <a:pPr algn="ctr" fontAlgn="ctr"/>
                      <a:r>
                        <a:rPr lang="en-US" sz="1600" u="none" strike="noStrike" dirty="0">
                          <a:effectLst/>
                          <a:latin typeface="Calibri" panose="020F0502020204030204" pitchFamily="34" charset="0"/>
                          <a:cs typeface="Calibri" panose="020F0502020204030204" pitchFamily="34" charset="0"/>
                        </a:rPr>
                        <a:t>4343</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rowSpan="3">
                  <a:txBody>
                    <a:bodyPr/>
                    <a:lstStyle/>
                    <a:p>
                      <a:pPr marL="115888" indent="-112713" algn="just" eaLnBrk="1" fontAlgn="auto" hangingPunct="1">
                        <a:spcBef>
                          <a:spcPts val="0"/>
                        </a:spcBef>
                        <a:spcAft>
                          <a:spcPts val="0"/>
                        </a:spcAft>
                        <a:buFont typeface="Arial" panose="020B0604020202020204" pitchFamily="34" charset="0"/>
                        <a:buChar char="•"/>
                        <a:defRPr/>
                      </a:pPr>
                      <a:r>
                        <a:rPr lang="en-GB" sz="1400" dirty="0">
                          <a:solidFill>
                            <a:schemeClr val="tx1">
                              <a:lumMod val="95000"/>
                              <a:lumOff val="5000"/>
                            </a:schemeClr>
                          </a:solidFill>
                          <a:latin typeface="Calibri" panose="020F0502020204030204" pitchFamily="34" charset="0"/>
                          <a:cs typeface="Calibri" panose="020F0502020204030204" pitchFamily="34" charset="0"/>
                          <a:sym typeface="Calibri"/>
                        </a:rPr>
                        <a:t>PIC Technical &amp; Financial Proposals received on 15-02-2021. Technical Evaluation completed</a:t>
                      </a:r>
                      <a:r>
                        <a:rPr lang="en-GB" sz="1400" baseline="0" dirty="0">
                          <a:solidFill>
                            <a:schemeClr val="tx1">
                              <a:lumMod val="95000"/>
                              <a:lumOff val="5000"/>
                            </a:schemeClr>
                          </a:solidFill>
                          <a:latin typeface="Calibri" panose="020F0502020204030204" pitchFamily="34" charset="0"/>
                          <a:cs typeface="Calibri" panose="020F0502020204030204" pitchFamily="34" charset="0"/>
                          <a:sym typeface="Calibri"/>
                        </a:rPr>
                        <a:t> &amp; send to WB</a:t>
                      </a:r>
                    </a:p>
                    <a:p>
                      <a:pPr marL="115888" indent="-112713" algn="just" eaLnBrk="1" fontAlgn="auto" hangingPunct="1">
                        <a:spcBef>
                          <a:spcPts val="0"/>
                        </a:spcBef>
                        <a:spcAft>
                          <a:spcPts val="0"/>
                        </a:spcAft>
                        <a:buFont typeface="Arial" panose="020B0604020202020204" pitchFamily="34" charset="0"/>
                        <a:buChar char="•"/>
                        <a:defRPr/>
                      </a:pPr>
                      <a:r>
                        <a:rPr lang="en-GB" sz="1400" dirty="0">
                          <a:solidFill>
                            <a:schemeClr val="tx1">
                              <a:lumMod val="95000"/>
                              <a:lumOff val="5000"/>
                            </a:schemeClr>
                          </a:solidFill>
                          <a:latin typeface="Calibri" panose="020F0502020204030204" pitchFamily="34" charset="0"/>
                          <a:cs typeface="Calibri" panose="020F0502020204030204" pitchFamily="34" charset="0"/>
                          <a:sym typeface="Calibri"/>
                        </a:rPr>
                        <a:t>Pre-Qualification for Civil Works and E&amp;M works invited and proposals have been received on 5</a:t>
                      </a:r>
                      <a:r>
                        <a:rPr lang="en-GB" sz="1400" baseline="30000" dirty="0">
                          <a:solidFill>
                            <a:schemeClr val="tx1">
                              <a:lumMod val="95000"/>
                              <a:lumOff val="5000"/>
                            </a:schemeClr>
                          </a:solidFill>
                          <a:latin typeface="Calibri" panose="020F0502020204030204" pitchFamily="34" charset="0"/>
                          <a:cs typeface="Calibri" panose="020F0502020204030204" pitchFamily="34" charset="0"/>
                          <a:sym typeface="Calibri"/>
                        </a:rPr>
                        <a:t>th</a:t>
                      </a:r>
                      <a:r>
                        <a:rPr lang="en-GB" sz="1400" dirty="0">
                          <a:solidFill>
                            <a:schemeClr val="tx1">
                              <a:lumMod val="95000"/>
                              <a:lumOff val="5000"/>
                            </a:schemeClr>
                          </a:solidFill>
                          <a:latin typeface="Calibri" panose="020F0502020204030204" pitchFamily="34" charset="0"/>
                          <a:cs typeface="Calibri" panose="020F0502020204030204" pitchFamily="34" charset="0"/>
                          <a:sym typeface="Calibri"/>
                        </a:rPr>
                        <a:t> May-2021.</a:t>
                      </a:r>
                    </a:p>
                    <a:p>
                      <a:pPr marL="115888" indent="-112713" algn="just" eaLnBrk="1" fontAlgn="auto" hangingPunct="1">
                        <a:spcBef>
                          <a:spcPts val="0"/>
                        </a:spcBef>
                        <a:spcAft>
                          <a:spcPts val="0"/>
                        </a:spcAft>
                        <a:buFont typeface="Arial" panose="020B0604020202020204" pitchFamily="34" charset="0"/>
                        <a:buChar char="•"/>
                        <a:defRPr/>
                      </a:pPr>
                      <a:r>
                        <a:rPr lang="en-US" sz="1400" dirty="0">
                          <a:solidFill>
                            <a:schemeClr val="tx1"/>
                          </a:solidFill>
                          <a:latin typeface="Calibri" panose="020F0502020204030204" pitchFamily="34" charset="0"/>
                          <a:cs typeface="Calibri" panose="020F0502020204030204" pitchFamily="34" charset="0"/>
                        </a:rPr>
                        <a:t>Section-IV</a:t>
                      </a:r>
                      <a:r>
                        <a:rPr lang="en-US" sz="1400" baseline="0" dirty="0">
                          <a:solidFill>
                            <a:schemeClr val="tx1"/>
                          </a:solidFill>
                          <a:latin typeface="Calibri" panose="020F0502020204030204" pitchFamily="34" charset="0"/>
                          <a:cs typeface="Calibri" panose="020F0502020204030204" pitchFamily="34" charset="0"/>
                        </a:rPr>
                        <a:t> notified</a:t>
                      </a:r>
                    </a:p>
                    <a:p>
                      <a:pPr marL="115888" indent="-112713" algn="just" eaLnBrk="1" fontAlgn="auto" hangingPunct="1">
                        <a:spcBef>
                          <a:spcPts val="0"/>
                        </a:spcBef>
                        <a:spcAft>
                          <a:spcPts val="0"/>
                        </a:spcAft>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Procurement of F-study for </a:t>
                      </a:r>
                      <a:r>
                        <a:rPr lang="en-US" sz="1400" dirty="0" err="1">
                          <a:latin typeface="Calibri" panose="020F0502020204030204" pitchFamily="34" charset="0"/>
                          <a:cs typeface="Calibri" panose="020F0502020204030204" pitchFamily="34" charset="0"/>
                        </a:rPr>
                        <a:t>Madyan</a:t>
                      </a:r>
                      <a:r>
                        <a:rPr lang="en-US" sz="1400" dirty="0">
                          <a:latin typeface="Calibri" panose="020F0502020204030204" pitchFamily="34" charset="0"/>
                          <a:cs typeface="Calibri" panose="020F0502020204030204" pitchFamily="34" charset="0"/>
                        </a:rPr>
                        <a:t> in progress</a:t>
                      </a:r>
                    </a:p>
                  </a:txBody>
                  <a:tcPr marL="68580" marR="68580" marT="25717" marB="25717"/>
                </a:tc>
                <a:tc rowSpan="2">
                  <a:txBody>
                    <a:bodyPr/>
                    <a:lstStyle/>
                    <a:p>
                      <a:pPr algn="ctr" fontAlgn="ctr"/>
                      <a:r>
                        <a:rPr lang="en-US" sz="1600" u="none" strike="noStrike" dirty="0">
                          <a:effectLst/>
                          <a:latin typeface="Calibri" panose="020F0502020204030204" pitchFamily="34" charset="0"/>
                          <a:cs typeface="Calibri" panose="020F0502020204030204" pitchFamily="34" charset="0"/>
                        </a:rPr>
                        <a:t>2025</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extLst>
                  <a:ext uri="{0D108BD9-81ED-4DB2-BD59-A6C34878D82A}">
                    <a16:rowId xmlns:a16="http://schemas.microsoft.com/office/drawing/2014/main" val="10002"/>
                  </a:ext>
                </a:extLst>
              </a:tr>
              <a:tr h="550895">
                <a:tc rowSpan="2">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3</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rowSpan="2">
                  <a:txBody>
                    <a:bodyPr/>
                    <a:lstStyle/>
                    <a:p>
                      <a:pPr algn="ctr" fontAlgn="ctr"/>
                      <a:r>
                        <a:rPr lang="en-US" sz="1600" u="none" strike="noStrike" dirty="0" err="1">
                          <a:effectLst/>
                          <a:latin typeface="Calibri" panose="020F0502020204030204" pitchFamily="34" charset="0"/>
                          <a:cs typeface="Calibri" panose="020F0502020204030204" pitchFamily="34" charset="0"/>
                        </a:rPr>
                        <a:t>Madyan</a:t>
                      </a:r>
                      <a:r>
                        <a:rPr lang="en-US" sz="1600" u="none" strike="noStrike" dirty="0">
                          <a:effectLst/>
                          <a:latin typeface="Calibri" panose="020F0502020204030204" pitchFamily="34" charset="0"/>
                          <a:cs typeface="Calibri" panose="020F0502020204030204" pitchFamily="34" charset="0"/>
                        </a:rPr>
                        <a:t> HPP  Swat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rowSpan="2">
                  <a:txBody>
                    <a:bodyPr/>
                    <a:lstStyle/>
                    <a:p>
                      <a:pPr algn="ctr" fontAlgn="ctr"/>
                      <a:r>
                        <a:rPr lang="en-US" sz="1600" u="none" strike="noStrike" dirty="0">
                          <a:effectLst/>
                          <a:latin typeface="Calibri" panose="020F0502020204030204" pitchFamily="34" charset="0"/>
                          <a:cs typeface="Calibri" panose="020F0502020204030204" pitchFamily="34" charset="0"/>
                        </a:rPr>
                        <a:t>157</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rowSpan="2">
                  <a:txBody>
                    <a:bodyPr/>
                    <a:lstStyle/>
                    <a:p>
                      <a:pPr algn="ctr" fontAlgn="ctr"/>
                      <a:r>
                        <a:rPr lang="en-US" sz="1600" u="none" strike="noStrike" dirty="0">
                          <a:effectLst/>
                          <a:latin typeface="Calibri" panose="020F0502020204030204" pitchFamily="34" charset="0"/>
                          <a:cs typeface="Calibri" panose="020F0502020204030204" pitchFamily="34" charset="0"/>
                        </a:rPr>
                        <a:t>82698</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rowSpan="2">
                  <a:txBody>
                    <a:bodyPr/>
                    <a:lstStyle/>
                    <a:p>
                      <a:pPr algn="ctr" fontAlgn="ctr"/>
                      <a:r>
                        <a:rPr lang="en-US" sz="1600" u="none" strike="noStrike" dirty="0">
                          <a:effectLst/>
                          <a:latin typeface="Calibri" panose="020F0502020204030204" pitchFamily="34" charset="0"/>
                          <a:cs typeface="Calibri" panose="020F0502020204030204" pitchFamily="34" charset="0"/>
                        </a:rPr>
                        <a:t>9358</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3"/>
                  </a:ext>
                </a:extLst>
              </a:tr>
              <a:tr h="466519">
                <a:tc vMerge="1">
                  <a:txBody>
                    <a:bodyPr/>
                    <a:lstStyle/>
                    <a:p>
                      <a:pPr algn="ctr"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4" marR="7144" marT="5359" marB="0" anchor="ctr"/>
                </a:tc>
                <a:tc vMerge="1">
                  <a:txBody>
                    <a:bodyPr/>
                    <a:lstStyle/>
                    <a:p>
                      <a:pPr algn="ctr"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4" marR="7144" marT="5359" marB="0" anchor="ctr"/>
                </a:tc>
                <a:tc vMerge="1">
                  <a:txBody>
                    <a:bodyPr/>
                    <a:lstStyle/>
                    <a:p>
                      <a:pPr algn="ctr"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4" marR="7144" marT="5359" marB="0" anchor="ctr"/>
                </a:tc>
                <a:tc vMerge="1">
                  <a:txBody>
                    <a:bodyPr/>
                    <a:lstStyle/>
                    <a:p>
                      <a:pPr algn="ctr"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4" marR="7144" marT="5359" marB="0" anchor="ctr"/>
                </a:tc>
                <a:tc vMerge="1">
                  <a:txBody>
                    <a:bodyPr/>
                    <a:lstStyle/>
                    <a:p>
                      <a:pPr algn="ctr"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4" marR="7144" marT="5359" marB="0" anchor="ctr"/>
                </a:tc>
                <a:tc vMerge="1">
                  <a:txBody>
                    <a:bodyPr/>
                    <a:lstStyle/>
                    <a:p>
                      <a:pPr marL="285750" indent="-285750" algn="l">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txBody>
                  <a:tcPr marL="68580" marR="68580" marT="25714" marB="25714" anchor="ctr"/>
                </a:tc>
                <a:tc>
                  <a:txBody>
                    <a:bodyPr/>
                    <a:lstStyle/>
                    <a:p>
                      <a:pPr algn="ctr" fontAlgn="ctr"/>
                      <a:r>
                        <a:rPr lang="en-US" sz="1600" u="none" strike="noStrike" dirty="0">
                          <a:effectLst/>
                          <a:latin typeface="Calibri" panose="020F0502020204030204" pitchFamily="34" charset="0"/>
                          <a:cs typeface="Calibri" panose="020F0502020204030204" pitchFamily="34" charset="0"/>
                        </a:rPr>
                        <a:t>2026</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extLst>
                  <a:ext uri="{0D108BD9-81ED-4DB2-BD59-A6C34878D82A}">
                    <a16:rowId xmlns:a16="http://schemas.microsoft.com/office/drawing/2014/main" val="10004"/>
                  </a:ext>
                </a:extLst>
              </a:tr>
              <a:tr h="561375">
                <a:tc>
                  <a:txBody>
                    <a:bodyPr/>
                    <a:lstStyle/>
                    <a:p>
                      <a:pPr algn="ctr" fontAlgn="ctr"/>
                      <a:endParaRPr lang="en-US" sz="1600" b="1" u="none" strike="noStrike" dirty="0">
                        <a:effectLst/>
                        <a:latin typeface="Calibri" panose="020F0502020204030204" pitchFamily="34" charset="0"/>
                        <a:cs typeface="Calibri" panose="020F0502020204030204" pitchFamily="34" charset="0"/>
                      </a:endParaRPr>
                    </a:p>
                    <a:p>
                      <a:pPr algn="ctr" fontAlgn="ct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a:txBody>
                    <a:bodyPr/>
                    <a:lstStyle/>
                    <a:p>
                      <a:pPr algn="ctr" fontAlgn="ctr"/>
                      <a:r>
                        <a:rPr lang="en-US" sz="1600" b="1" u="none" strike="noStrike" dirty="0">
                          <a:effectLst/>
                          <a:latin typeface="Calibri" panose="020F0502020204030204" pitchFamily="34" charset="0"/>
                          <a:cs typeface="Calibri" panose="020F0502020204030204" pitchFamily="34" charset="0"/>
                        </a:rPr>
                        <a:t>Total</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7144" marR="7144" marT="5360" marB="0"/>
                </a:tc>
                <a:tc>
                  <a:txBody>
                    <a:bodyPr/>
                    <a:lstStyle/>
                    <a:p>
                      <a:pPr marL="0" algn="ctr" defTabSz="914400" rtl="0" eaLnBrk="1" fontAlgn="ctr" latinLnBrk="0" hangingPunct="1"/>
                      <a:r>
                        <a:rPr lang="en-US" sz="1600" b="1" u="none" strike="noStrike" kern="1200" dirty="0">
                          <a:effectLst/>
                          <a:latin typeface="Calibri" panose="020F0502020204030204" pitchFamily="34" charset="0"/>
                          <a:cs typeface="Calibri" panose="020F0502020204030204" pitchFamily="34" charset="0"/>
                        </a:rPr>
                        <a:t>545</a:t>
                      </a:r>
                      <a:endParaRPr lang="en-US" sz="1600" b="1" u="none" strike="noStrike" kern="1200" dirty="0">
                        <a:solidFill>
                          <a:schemeClr val="dk1"/>
                        </a:solidFill>
                        <a:effectLst/>
                        <a:latin typeface="Calibri" panose="020F0502020204030204" pitchFamily="34" charset="0"/>
                        <a:ea typeface="+mn-ea"/>
                        <a:cs typeface="Calibri" panose="020F0502020204030204" pitchFamily="34" charset="0"/>
                      </a:endParaRPr>
                    </a:p>
                  </a:txBody>
                  <a:tcPr marL="7620" marR="7620" marT="7621" marB="0"/>
                </a:tc>
                <a:tc>
                  <a:txBody>
                    <a:bodyPr/>
                    <a:lstStyle/>
                    <a:p>
                      <a:pPr marL="0" algn="ctr" defTabSz="914400" rtl="0" eaLnBrk="1" fontAlgn="ctr" latinLnBrk="0" hangingPunct="1"/>
                      <a:r>
                        <a:rPr lang="en-US" sz="1600" b="1" u="none" strike="noStrike" kern="1200" dirty="0">
                          <a:effectLst/>
                          <a:latin typeface="Calibri" panose="020F0502020204030204" pitchFamily="34" charset="0"/>
                          <a:cs typeface="Calibri" panose="020F0502020204030204" pitchFamily="34" charset="0"/>
                        </a:rPr>
                        <a:t>208,065</a:t>
                      </a:r>
                      <a:endParaRPr lang="en-US" sz="1600" b="1" u="none" strike="noStrike" kern="1200" dirty="0">
                        <a:solidFill>
                          <a:schemeClr val="dk1"/>
                        </a:solidFill>
                        <a:effectLst/>
                        <a:latin typeface="Calibri" panose="020F0502020204030204" pitchFamily="34" charset="0"/>
                        <a:ea typeface="+mn-ea"/>
                        <a:cs typeface="Calibri" panose="020F0502020204030204" pitchFamily="34" charset="0"/>
                      </a:endParaRPr>
                    </a:p>
                  </a:txBody>
                  <a:tcPr marL="7620" marR="7620" marT="7621" marB="0"/>
                </a:tc>
                <a:tc>
                  <a:txBody>
                    <a:bodyPr/>
                    <a:lstStyle/>
                    <a:p>
                      <a:pPr marL="0" algn="ctr" defTabSz="914400" rtl="0" eaLnBrk="1" fontAlgn="ctr" latinLnBrk="0" hangingPunct="1"/>
                      <a:r>
                        <a:rPr lang="en-US" sz="1600" b="1" u="none" strike="noStrike" kern="1200" dirty="0">
                          <a:effectLst/>
                          <a:latin typeface="Calibri" panose="020F0502020204030204" pitchFamily="34" charset="0"/>
                          <a:cs typeface="Calibri" panose="020F0502020204030204" pitchFamily="34" charset="0"/>
                        </a:rPr>
                        <a:t>28,659</a:t>
                      </a:r>
                      <a:endParaRPr lang="en-US" sz="1600" b="1" u="none" strike="noStrike" kern="1200" dirty="0">
                        <a:solidFill>
                          <a:schemeClr val="dk1"/>
                        </a:solidFill>
                        <a:effectLst/>
                        <a:latin typeface="Calibri" panose="020F0502020204030204" pitchFamily="34" charset="0"/>
                        <a:ea typeface="+mn-ea"/>
                        <a:cs typeface="Calibri" panose="020F0502020204030204" pitchFamily="34" charset="0"/>
                      </a:endParaRPr>
                    </a:p>
                  </a:txBody>
                  <a:tcPr marL="7620" marR="7620" marT="7621" marB="0"/>
                </a:tc>
                <a:tc>
                  <a:txBody>
                    <a:bodyPr/>
                    <a:lstStyle/>
                    <a:p>
                      <a:pPr algn="ctr"/>
                      <a:endParaRPr lang="en-US" sz="1600" b="1" dirty="0">
                        <a:latin typeface="Calibri" panose="020F0502020204030204" pitchFamily="34" charset="0"/>
                        <a:cs typeface="Calibri" panose="020F0502020204030204" pitchFamily="34" charset="0"/>
                      </a:endParaRPr>
                    </a:p>
                  </a:txBody>
                  <a:tcPr marL="68580" marR="68580" marT="25717" marB="25717"/>
                </a:tc>
                <a:tc>
                  <a:txBody>
                    <a:bodyPr/>
                    <a:lstStyle/>
                    <a:p>
                      <a:pPr algn="ctr"/>
                      <a:endParaRPr lang="en-US" sz="1600" b="1" dirty="0">
                        <a:latin typeface="Calibri" panose="020F0502020204030204" pitchFamily="34" charset="0"/>
                        <a:cs typeface="Calibri" panose="020F0502020204030204" pitchFamily="34" charset="0"/>
                      </a:endParaRPr>
                    </a:p>
                  </a:txBody>
                  <a:tcPr marL="68580" marR="68580" marT="25717" marB="25717"/>
                </a:tc>
                <a:extLst>
                  <a:ext uri="{0D108BD9-81ED-4DB2-BD59-A6C34878D82A}">
                    <a16:rowId xmlns:a16="http://schemas.microsoft.com/office/drawing/2014/main" val="10005"/>
                  </a:ext>
                </a:extLst>
              </a:tr>
            </a:tbl>
          </a:graphicData>
        </a:graphic>
      </p:graphicFrame>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a:extLst>
              <a:ext uri="{FF2B5EF4-FFF2-40B4-BE49-F238E27FC236}">
                <a16:creationId xmlns:a16="http://schemas.microsoft.com/office/drawing/2014/main" id="{B9C954A7-5CC5-4831-BA0E-1FE5A9C847E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5074B5E3-5D3A-48A6-AD13-8BDD10B18FED}" type="slidenum">
              <a:rPr lang="en-PH" altLang="en-US" sz="1200" smtClean="0">
                <a:solidFill>
                  <a:srgbClr val="595959"/>
                </a:solidFill>
              </a:rPr>
              <a:pPr>
                <a:spcBef>
                  <a:spcPct val="0"/>
                </a:spcBef>
                <a:buFontTx/>
                <a:buNone/>
              </a:pPr>
              <a:t>12</a:t>
            </a:fld>
            <a:endParaRPr lang="en-PH" altLang="en-US" sz="1200">
              <a:solidFill>
                <a:srgbClr val="595959"/>
              </a:solidFill>
            </a:endParaRPr>
          </a:p>
        </p:txBody>
      </p:sp>
      <p:sp>
        <p:nvSpPr>
          <p:cNvPr id="48131" name="Rectangle 4">
            <a:extLst>
              <a:ext uri="{FF2B5EF4-FFF2-40B4-BE49-F238E27FC236}">
                <a16:creationId xmlns:a16="http://schemas.microsoft.com/office/drawing/2014/main" id="{43D38FAC-41B1-4342-859E-F02C4D25C3A2}"/>
              </a:ext>
            </a:extLst>
          </p:cNvPr>
          <p:cNvSpPr>
            <a:spLocks noChangeArrowheads="1"/>
          </p:cNvSpPr>
          <p:nvPr/>
        </p:nvSpPr>
        <p:spPr bwMode="auto">
          <a:xfrm>
            <a:off x="0" y="152400"/>
            <a:ext cx="9144000" cy="64611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dirty="0">
                <a:solidFill>
                  <a:schemeClr val="bg1"/>
                </a:solidFill>
                <a:latin typeface="Calibri" panose="020F0502020204030204" pitchFamily="34" charset="0"/>
              </a:rPr>
              <a:t>Completed Solar Projects - PEDO</a:t>
            </a:r>
            <a:endParaRPr lang="en-US" altLang="en-US" sz="3600" dirty="0">
              <a:solidFill>
                <a:schemeClr val="bg1"/>
              </a:solidFill>
              <a:latin typeface="Calibri" panose="020F0502020204030204" pitchFamily="34" charset="0"/>
            </a:endParaRPr>
          </a:p>
        </p:txBody>
      </p:sp>
      <p:sp>
        <p:nvSpPr>
          <p:cNvPr id="10" name="Arrow: Left 9">
            <a:hlinkClick r:id="rId3" action="ppaction://hlinksldjump"/>
            <a:extLst>
              <a:ext uri="{FF2B5EF4-FFF2-40B4-BE49-F238E27FC236}">
                <a16:creationId xmlns:a16="http://schemas.microsoft.com/office/drawing/2014/main" id="{E146D4C4-1F34-4FF5-9158-C55DB1CED9D9}"/>
              </a:ext>
            </a:extLst>
          </p:cNvPr>
          <p:cNvSpPr/>
          <p:nvPr/>
        </p:nvSpPr>
        <p:spPr>
          <a:xfrm>
            <a:off x="228600" y="6173787"/>
            <a:ext cx="457200" cy="365125"/>
          </a:xfrm>
          <a:prstGeom prst="leftArrow">
            <a:avLst/>
          </a:prstGeom>
          <a:solidFill>
            <a:srgbClr val="FFC000"/>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PK"/>
          </a:p>
        </p:txBody>
      </p:sp>
      <p:graphicFrame>
        <p:nvGraphicFramePr>
          <p:cNvPr id="7" name="Table 6">
            <a:extLst>
              <a:ext uri="{FF2B5EF4-FFF2-40B4-BE49-F238E27FC236}">
                <a16:creationId xmlns:a16="http://schemas.microsoft.com/office/drawing/2014/main" id="{721A9962-8569-4F78-9681-121D57BAF29A}"/>
              </a:ext>
            </a:extLst>
          </p:cNvPr>
          <p:cNvGraphicFramePr>
            <a:graphicFrameLocks noGrp="1"/>
          </p:cNvGraphicFramePr>
          <p:nvPr>
            <p:extLst>
              <p:ext uri="{D42A27DB-BD31-4B8C-83A1-F6EECF244321}">
                <p14:modId xmlns:p14="http://schemas.microsoft.com/office/powerpoint/2010/main" val="1066694106"/>
              </p:ext>
            </p:extLst>
          </p:nvPr>
        </p:nvGraphicFramePr>
        <p:xfrm>
          <a:off x="228600" y="914400"/>
          <a:ext cx="8686801" cy="5176229"/>
        </p:xfrm>
        <a:graphic>
          <a:graphicData uri="http://schemas.openxmlformats.org/drawingml/2006/table">
            <a:tbl>
              <a:tblPr>
                <a:tableStyleId>{B301B821-A1FF-4177-AEE7-76D212191A09}</a:tableStyleId>
              </a:tblPr>
              <a:tblGrid>
                <a:gridCol w="451121">
                  <a:extLst>
                    <a:ext uri="{9D8B030D-6E8A-4147-A177-3AD203B41FA5}">
                      <a16:colId xmlns:a16="http://schemas.microsoft.com/office/drawing/2014/main" val="20000"/>
                    </a:ext>
                  </a:extLst>
                </a:gridCol>
                <a:gridCol w="2608513">
                  <a:extLst>
                    <a:ext uri="{9D8B030D-6E8A-4147-A177-3AD203B41FA5}">
                      <a16:colId xmlns:a16="http://schemas.microsoft.com/office/drawing/2014/main" val="20001"/>
                    </a:ext>
                  </a:extLst>
                </a:gridCol>
                <a:gridCol w="868847">
                  <a:extLst>
                    <a:ext uri="{9D8B030D-6E8A-4147-A177-3AD203B41FA5}">
                      <a16:colId xmlns:a16="http://schemas.microsoft.com/office/drawing/2014/main" val="20002"/>
                    </a:ext>
                  </a:extLst>
                </a:gridCol>
                <a:gridCol w="957895">
                  <a:extLst>
                    <a:ext uri="{9D8B030D-6E8A-4147-A177-3AD203B41FA5}">
                      <a16:colId xmlns:a16="http://schemas.microsoft.com/office/drawing/2014/main" val="20003"/>
                    </a:ext>
                  </a:extLst>
                </a:gridCol>
                <a:gridCol w="1186698">
                  <a:extLst>
                    <a:ext uri="{9D8B030D-6E8A-4147-A177-3AD203B41FA5}">
                      <a16:colId xmlns:a16="http://schemas.microsoft.com/office/drawing/2014/main" val="20004"/>
                    </a:ext>
                  </a:extLst>
                </a:gridCol>
                <a:gridCol w="1407031">
                  <a:extLst>
                    <a:ext uri="{9D8B030D-6E8A-4147-A177-3AD203B41FA5}">
                      <a16:colId xmlns:a16="http://schemas.microsoft.com/office/drawing/2014/main" val="20005"/>
                    </a:ext>
                  </a:extLst>
                </a:gridCol>
                <a:gridCol w="1206696">
                  <a:extLst>
                    <a:ext uri="{9D8B030D-6E8A-4147-A177-3AD203B41FA5}">
                      <a16:colId xmlns:a16="http://schemas.microsoft.com/office/drawing/2014/main" val="20006"/>
                    </a:ext>
                  </a:extLst>
                </a:gridCol>
              </a:tblGrid>
              <a:tr h="62185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b="1" dirty="0">
                          <a:effectLst/>
                        </a:rPr>
                        <a:t>S.#</a:t>
                      </a:r>
                      <a:endParaRPr lang="x-none" sz="1400" b="1"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spcAft>
                          <a:spcPts val="0"/>
                        </a:spcAft>
                      </a:pPr>
                      <a:r>
                        <a:rPr lang="en-US" sz="1400" b="1" dirty="0">
                          <a:effectLst/>
                        </a:rPr>
                        <a:t>Name of Project</a:t>
                      </a:r>
                      <a:endParaRPr lang="x-none" sz="1400" b="1"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b="1" dirty="0">
                          <a:effectLst/>
                        </a:rPr>
                        <a:t>Capacity (MW)</a:t>
                      </a:r>
                      <a:endParaRPr lang="x-none" sz="1400" b="1"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b="1" dirty="0">
                          <a:effectLst/>
                        </a:rPr>
                        <a:t>Cost Rs Million</a:t>
                      </a:r>
                      <a:endParaRPr lang="x-none" sz="1400" b="1"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b="1" dirty="0">
                          <a:effectLst/>
                        </a:rPr>
                        <a:t> Annual saving  Rs Million</a:t>
                      </a:r>
                      <a:endParaRPr lang="x-none" sz="1400" b="1"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b="1" dirty="0">
                          <a:effectLst/>
                        </a:rPr>
                        <a:t>Mode of Financing</a:t>
                      </a:r>
                      <a:endParaRPr lang="x-none" sz="1400" b="1"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b="1" dirty="0">
                          <a:effectLst/>
                        </a:rPr>
                        <a:t>Completion</a:t>
                      </a:r>
                      <a:endParaRPr lang="x-none" sz="1400" b="1"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extLst>
                  <a:ext uri="{0D108BD9-81ED-4DB2-BD59-A6C34878D82A}">
                    <a16:rowId xmlns:a16="http://schemas.microsoft.com/office/drawing/2014/main" val="10000"/>
                  </a:ext>
                </a:extLst>
              </a:tr>
              <a:tr h="62397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1</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spcAft>
                          <a:spcPts val="0"/>
                        </a:spcAft>
                      </a:pPr>
                      <a:r>
                        <a:rPr lang="en-US" sz="1400" dirty="0">
                          <a:effectLst/>
                        </a:rPr>
                        <a:t>Solarization of CM Secretariat/House </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0.376</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109.48</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10</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ADP </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2020-21</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extLst>
                  <a:ext uri="{0D108BD9-81ED-4DB2-BD59-A6C34878D82A}">
                    <a16:rowId xmlns:a16="http://schemas.microsoft.com/office/drawing/2014/main" val="10001"/>
                  </a:ext>
                </a:extLst>
              </a:tr>
              <a:tr h="123753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a:effectLst/>
                        </a:rPr>
                        <a:t>2</a:t>
                      </a:r>
                      <a:endParaRPr lang="x-none" sz="140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spcAft>
                          <a:spcPts val="0"/>
                        </a:spcAft>
                      </a:pPr>
                      <a:r>
                        <a:rPr lang="en-US" sz="1400" dirty="0">
                          <a:effectLst/>
                        </a:rPr>
                        <a:t>Solarization of Civil Secretariat </a:t>
                      </a:r>
                      <a:endParaRPr lang="x-none" sz="1400" dirty="0">
                        <a:effectLst/>
                      </a:endParaRPr>
                    </a:p>
                    <a:p>
                      <a:pPr algn="l">
                        <a:spcAft>
                          <a:spcPts val="0"/>
                        </a:spcAft>
                      </a:pPr>
                      <a:r>
                        <a:rPr lang="en-US" sz="1400" dirty="0">
                          <a:effectLst/>
                        </a:rPr>
                        <a:t>(E&amp;P, Law, Finance, Admin Dept. Completed</a:t>
                      </a:r>
                      <a:endParaRPr lang="x-none" sz="1400" dirty="0">
                        <a:effectLst/>
                      </a:endParaRPr>
                    </a:p>
                    <a:p>
                      <a:pPr algn="l">
                        <a:spcAft>
                          <a:spcPts val="0"/>
                        </a:spcAft>
                      </a:pPr>
                      <a:r>
                        <a:rPr lang="en-US" sz="1400" dirty="0">
                          <a:effectLst/>
                        </a:rPr>
                        <a:t>P&amp;D Additional Work Remaining)</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0.499</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190.129  </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14</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ADP</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a:ln>
                            <a:noFill/>
                          </a:ln>
                          <a:effectLst/>
                          <a:uLnTx/>
                          <a:uFillTx/>
                        </a:rPr>
                        <a:t>2020-21</a:t>
                      </a:r>
                      <a:endParaRPr kumimoji="0" lang="x-none" sz="1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extLst>
                  <a:ext uri="{0D108BD9-81ED-4DB2-BD59-A6C34878D82A}">
                    <a16:rowId xmlns:a16="http://schemas.microsoft.com/office/drawing/2014/main" val="10002"/>
                  </a:ext>
                </a:extLst>
              </a:tr>
              <a:tr h="83196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a:effectLst/>
                        </a:rPr>
                        <a:t>3</a:t>
                      </a:r>
                      <a:endParaRPr lang="x-none" sz="140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spcAft>
                          <a:spcPts val="0"/>
                        </a:spcAft>
                      </a:pPr>
                      <a:r>
                        <a:rPr lang="en-US" sz="1400" dirty="0">
                          <a:effectLst/>
                        </a:rPr>
                        <a:t>Electrification of 100 villages through Solar Alternate Energy Phase-I</a:t>
                      </a:r>
                      <a:r>
                        <a:rPr lang="en-US" sz="1400" baseline="0" dirty="0">
                          <a:effectLst/>
                        </a:rPr>
                        <a:t> (2900 Houses)</a:t>
                      </a:r>
                      <a:endParaRPr lang="x-none" sz="1400" dirty="0">
                        <a:effectLst/>
                        <a:latin typeface="Arial" panose="020B0604020202020204" pitchFamily="34"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0.87</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240</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23.49</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ADP</a:t>
                      </a:r>
                      <a:endParaRPr lang="x-none" sz="140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a:ln>
                            <a:noFill/>
                          </a:ln>
                          <a:effectLst/>
                          <a:uLnTx/>
                          <a:uFillTx/>
                        </a:rPr>
                        <a:t>2020-21</a:t>
                      </a:r>
                      <a:endParaRPr kumimoji="0" lang="x-none" sz="1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extLst>
                  <a:ext uri="{0D108BD9-81ED-4DB2-BD59-A6C34878D82A}">
                    <a16:rowId xmlns:a16="http://schemas.microsoft.com/office/drawing/2014/main" val="10003"/>
                  </a:ext>
                </a:extLst>
              </a:tr>
              <a:tr h="82914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a:effectLst/>
                        </a:rPr>
                        <a:t>4</a:t>
                      </a:r>
                      <a:endParaRPr lang="x-none" sz="140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spcAft>
                          <a:spcPts val="0"/>
                        </a:spcAft>
                      </a:pPr>
                      <a:r>
                        <a:rPr lang="en-US" sz="1400" dirty="0">
                          <a:effectLst/>
                        </a:rPr>
                        <a:t>Electrification of un electrified villages Phase-II. (2750 Houses)</a:t>
                      </a:r>
                      <a:endParaRPr lang="x-none" sz="1400" dirty="0">
                        <a:effectLst/>
                        <a:latin typeface="Arial" panose="020B0604020202020204" pitchFamily="34"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a:effectLst/>
                        </a:rPr>
                        <a:t>0.85</a:t>
                      </a:r>
                      <a:endParaRPr lang="x-none" sz="140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a:effectLst/>
                        </a:rPr>
                        <a:t>331</a:t>
                      </a:r>
                      <a:endParaRPr lang="x-none" sz="140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22.85</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ADP</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a:ln>
                            <a:noFill/>
                          </a:ln>
                          <a:effectLst/>
                          <a:uLnTx/>
                          <a:uFillTx/>
                        </a:rPr>
                        <a:t>2020-21</a:t>
                      </a:r>
                      <a:endParaRPr kumimoji="0" lang="x-none" sz="1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extLst>
                  <a:ext uri="{0D108BD9-81ED-4DB2-BD59-A6C34878D82A}">
                    <a16:rowId xmlns:a16="http://schemas.microsoft.com/office/drawing/2014/main" val="10004"/>
                  </a:ext>
                </a:extLst>
              </a:tr>
              <a:tr h="73233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a:effectLst/>
                        </a:rPr>
                        <a:t>5 </a:t>
                      </a:r>
                      <a:endParaRPr lang="x-none" sz="140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spcAft>
                          <a:spcPts val="0"/>
                        </a:spcAft>
                      </a:pPr>
                      <a:r>
                        <a:rPr lang="en-US" sz="1400" dirty="0">
                          <a:effectLst/>
                        </a:rPr>
                        <a:t>Solar Electrification of 300 Masjids / worship Places of non-Muslims in Merged Districts(Erstwhile FATA) of</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a:effectLst/>
                        </a:rPr>
                        <a:t>0.531</a:t>
                      </a:r>
                      <a:endParaRPr lang="x-none" sz="140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183.06</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16 </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dirty="0">
                          <a:effectLst/>
                        </a:rPr>
                        <a:t>ADP</a:t>
                      </a:r>
                      <a:endParaRPr lang="x-none" sz="1400"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a:ln>
                            <a:noFill/>
                          </a:ln>
                          <a:effectLst/>
                          <a:uLnTx/>
                          <a:uFillTx/>
                        </a:rPr>
                        <a:t>2020-21</a:t>
                      </a:r>
                      <a:endParaRPr kumimoji="0" lang="x-none" sz="1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extLst>
                  <a:ext uri="{0D108BD9-81ED-4DB2-BD59-A6C34878D82A}">
                    <a16:rowId xmlns:a16="http://schemas.microsoft.com/office/drawing/2014/main" val="10005"/>
                  </a:ext>
                </a:extLst>
              </a:tr>
              <a:tr h="29942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b="1">
                          <a:effectLst/>
                        </a:rPr>
                        <a:t> </a:t>
                      </a:r>
                      <a:endParaRPr lang="x-none" sz="1400" b="1">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b="1">
                          <a:effectLst/>
                        </a:rPr>
                        <a:t>Total</a:t>
                      </a:r>
                      <a:endParaRPr lang="x-none" sz="1400" b="1">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b="1">
                          <a:effectLst/>
                        </a:rPr>
                        <a:t>3.126</a:t>
                      </a:r>
                      <a:endParaRPr lang="x-none" sz="1400" b="1">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b="1">
                          <a:effectLst/>
                        </a:rPr>
                        <a:t>1053.669</a:t>
                      </a:r>
                      <a:endParaRPr lang="x-none" sz="1400" b="1">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b="1">
                          <a:effectLst/>
                        </a:rPr>
                        <a:t>86.34</a:t>
                      </a:r>
                      <a:endParaRPr lang="x-none" sz="1400" b="1">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r>
                        <a:rPr lang="en-US" sz="1400" b="1" dirty="0">
                          <a:effectLst/>
                        </a:rPr>
                        <a:t> </a:t>
                      </a:r>
                      <a:endParaRPr lang="x-none" sz="1400" b="1"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spcAft>
                          <a:spcPts val="0"/>
                        </a:spcAft>
                      </a:pPr>
                      <a:endParaRPr lang="x-none" sz="1400" b="1" dirty="0">
                        <a:effectLst/>
                        <a:latin typeface="Arial" panose="020B0604020202020204" pitchFamily="34" charset="0"/>
                        <a:ea typeface="Times New Roman" panose="02020603050405020304" pitchFamily="18" charset="0"/>
                        <a:cs typeface="Arial" panose="020B0604020202020204" pitchFamily="34" charset="0"/>
                      </a:endParaRPr>
                    </a:p>
                  </a:txBody>
                  <a:tcPr marL="32488" marR="32488"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793133925"/>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a:extLst>
              <a:ext uri="{FF2B5EF4-FFF2-40B4-BE49-F238E27FC236}">
                <a16:creationId xmlns:a16="http://schemas.microsoft.com/office/drawing/2014/main" id="{B9C954A7-5CC5-4831-BA0E-1FE5A9C847E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5074B5E3-5D3A-48A6-AD13-8BDD10B18FED}" type="slidenum">
              <a:rPr lang="en-PH" altLang="en-US" sz="1200" smtClean="0">
                <a:solidFill>
                  <a:srgbClr val="595959"/>
                </a:solidFill>
              </a:rPr>
              <a:pPr>
                <a:spcBef>
                  <a:spcPct val="0"/>
                </a:spcBef>
                <a:buFontTx/>
                <a:buNone/>
              </a:pPr>
              <a:t>13</a:t>
            </a:fld>
            <a:endParaRPr lang="en-PH" altLang="en-US" sz="1200">
              <a:solidFill>
                <a:srgbClr val="595959"/>
              </a:solidFill>
            </a:endParaRPr>
          </a:p>
        </p:txBody>
      </p:sp>
      <p:sp>
        <p:nvSpPr>
          <p:cNvPr id="48131" name="Rectangle 4">
            <a:extLst>
              <a:ext uri="{FF2B5EF4-FFF2-40B4-BE49-F238E27FC236}">
                <a16:creationId xmlns:a16="http://schemas.microsoft.com/office/drawing/2014/main" id="{43D38FAC-41B1-4342-859E-F02C4D25C3A2}"/>
              </a:ext>
            </a:extLst>
          </p:cNvPr>
          <p:cNvSpPr>
            <a:spLocks noChangeArrowheads="1"/>
          </p:cNvSpPr>
          <p:nvPr/>
        </p:nvSpPr>
        <p:spPr bwMode="auto">
          <a:xfrm>
            <a:off x="0" y="152400"/>
            <a:ext cx="9144000" cy="64611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dirty="0">
                <a:solidFill>
                  <a:schemeClr val="bg1"/>
                </a:solidFill>
                <a:latin typeface="Calibri" panose="020F0502020204030204" pitchFamily="34" charset="0"/>
              </a:rPr>
              <a:t>Under Construction Solar Projects - PEDO</a:t>
            </a:r>
            <a:endParaRPr lang="en-US" altLang="en-US" sz="3600" dirty="0">
              <a:solidFill>
                <a:schemeClr val="bg1"/>
              </a:solidFill>
              <a:latin typeface="Calibri" panose="020F0502020204030204" pitchFamily="34" charset="0"/>
            </a:endParaRPr>
          </a:p>
        </p:txBody>
      </p:sp>
      <p:sp>
        <p:nvSpPr>
          <p:cNvPr id="10" name="Arrow: Left 9">
            <a:hlinkClick r:id="rId3" action="ppaction://hlinksldjump"/>
            <a:extLst>
              <a:ext uri="{FF2B5EF4-FFF2-40B4-BE49-F238E27FC236}">
                <a16:creationId xmlns:a16="http://schemas.microsoft.com/office/drawing/2014/main" id="{E146D4C4-1F34-4FF5-9158-C55DB1CED9D9}"/>
              </a:ext>
            </a:extLst>
          </p:cNvPr>
          <p:cNvSpPr/>
          <p:nvPr/>
        </p:nvSpPr>
        <p:spPr>
          <a:xfrm>
            <a:off x="76200" y="6324600"/>
            <a:ext cx="457200" cy="282250"/>
          </a:xfrm>
          <a:prstGeom prst="leftArrow">
            <a:avLst/>
          </a:prstGeom>
          <a:solidFill>
            <a:srgbClr val="FFC000"/>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PK"/>
          </a:p>
        </p:txBody>
      </p:sp>
      <p:graphicFrame>
        <p:nvGraphicFramePr>
          <p:cNvPr id="6" name="Table 5">
            <a:extLst>
              <a:ext uri="{FF2B5EF4-FFF2-40B4-BE49-F238E27FC236}">
                <a16:creationId xmlns:a16="http://schemas.microsoft.com/office/drawing/2014/main" id="{E78CE35A-5362-40AD-968D-2E4C7229E836}"/>
              </a:ext>
            </a:extLst>
          </p:cNvPr>
          <p:cNvGraphicFramePr>
            <a:graphicFrameLocks noGrp="1"/>
          </p:cNvGraphicFramePr>
          <p:nvPr>
            <p:extLst>
              <p:ext uri="{D42A27DB-BD31-4B8C-83A1-F6EECF244321}">
                <p14:modId xmlns:p14="http://schemas.microsoft.com/office/powerpoint/2010/main" val="2121916747"/>
              </p:ext>
            </p:extLst>
          </p:nvPr>
        </p:nvGraphicFramePr>
        <p:xfrm>
          <a:off x="233362" y="963759"/>
          <a:ext cx="8677276" cy="5327032"/>
        </p:xfrm>
        <a:graphic>
          <a:graphicData uri="http://schemas.openxmlformats.org/drawingml/2006/table">
            <a:tbl>
              <a:tblPr>
                <a:tableStyleId>{B301B821-A1FF-4177-AEE7-76D212191A09}</a:tableStyleId>
              </a:tblPr>
              <a:tblGrid>
                <a:gridCol w="419653">
                  <a:extLst>
                    <a:ext uri="{9D8B030D-6E8A-4147-A177-3AD203B41FA5}">
                      <a16:colId xmlns:a16="http://schemas.microsoft.com/office/drawing/2014/main" val="20000"/>
                    </a:ext>
                  </a:extLst>
                </a:gridCol>
                <a:gridCol w="2426563">
                  <a:extLst>
                    <a:ext uri="{9D8B030D-6E8A-4147-A177-3AD203B41FA5}">
                      <a16:colId xmlns:a16="http://schemas.microsoft.com/office/drawing/2014/main" val="20001"/>
                    </a:ext>
                  </a:extLst>
                </a:gridCol>
                <a:gridCol w="934187">
                  <a:extLst>
                    <a:ext uri="{9D8B030D-6E8A-4147-A177-3AD203B41FA5}">
                      <a16:colId xmlns:a16="http://schemas.microsoft.com/office/drawing/2014/main" val="20002"/>
                    </a:ext>
                  </a:extLst>
                </a:gridCol>
                <a:gridCol w="765139">
                  <a:extLst>
                    <a:ext uri="{9D8B030D-6E8A-4147-A177-3AD203B41FA5}">
                      <a16:colId xmlns:a16="http://schemas.microsoft.com/office/drawing/2014/main" val="20003"/>
                    </a:ext>
                  </a:extLst>
                </a:gridCol>
                <a:gridCol w="1087076">
                  <a:extLst>
                    <a:ext uri="{9D8B030D-6E8A-4147-A177-3AD203B41FA5}">
                      <a16:colId xmlns:a16="http://schemas.microsoft.com/office/drawing/2014/main" val="20004"/>
                    </a:ext>
                  </a:extLst>
                </a:gridCol>
                <a:gridCol w="1750679">
                  <a:extLst>
                    <a:ext uri="{9D8B030D-6E8A-4147-A177-3AD203B41FA5}">
                      <a16:colId xmlns:a16="http://schemas.microsoft.com/office/drawing/2014/main" val="20005"/>
                    </a:ext>
                  </a:extLst>
                </a:gridCol>
                <a:gridCol w="1293979">
                  <a:extLst>
                    <a:ext uri="{9D8B030D-6E8A-4147-A177-3AD203B41FA5}">
                      <a16:colId xmlns:a16="http://schemas.microsoft.com/office/drawing/2014/main" val="20006"/>
                    </a:ext>
                  </a:extLst>
                </a:gridCol>
              </a:tblGrid>
              <a:tr h="785968">
                <a:tc>
                  <a:txBody>
                    <a:bodyPr/>
                    <a:lstStyle/>
                    <a:p>
                      <a:pPr algn="ctr">
                        <a:spcAft>
                          <a:spcPts val="0"/>
                        </a:spcAft>
                      </a:pPr>
                      <a:r>
                        <a:rPr lang="en-US" sz="1400" b="1" dirty="0">
                          <a:effectLst/>
                          <a:latin typeface="Calibri" panose="020F0502020204030204" pitchFamily="34" charset="0"/>
                          <a:cs typeface="Calibri" panose="020F0502020204030204" pitchFamily="34" charset="0"/>
                        </a:rPr>
                        <a:t>S.#</a:t>
                      </a:r>
                      <a:endParaRPr lang="x-none"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b="1" dirty="0">
                          <a:effectLst/>
                          <a:latin typeface="Calibri" panose="020F0502020204030204" pitchFamily="34" charset="0"/>
                          <a:cs typeface="Calibri" panose="020F0502020204030204" pitchFamily="34" charset="0"/>
                        </a:rPr>
                        <a:t>Name of Project</a:t>
                      </a:r>
                      <a:endParaRPr lang="x-none" sz="1400" b="1" dirty="0">
                        <a:effectLst/>
                        <a:latin typeface="Calibri" panose="020F0502020204030204" pitchFamily="34" charset="0"/>
                        <a:cs typeface="Calibri" panose="020F0502020204030204" pitchFamily="34" charset="0"/>
                      </a:endParaRPr>
                    </a:p>
                  </a:txBody>
                  <a:tcPr marL="26227" marR="26227" marT="0" marB="0" anchor="ctr"/>
                </a:tc>
                <a:tc>
                  <a:txBody>
                    <a:bodyPr/>
                    <a:lstStyle/>
                    <a:p>
                      <a:pPr algn="ctr">
                        <a:spcAft>
                          <a:spcPts val="0"/>
                        </a:spcAft>
                      </a:pPr>
                      <a:r>
                        <a:rPr lang="en-US" sz="1400" b="1" dirty="0">
                          <a:effectLst/>
                          <a:latin typeface="Calibri" panose="020F0502020204030204" pitchFamily="34" charset="0"/>
                          <a:cs typeface="Calibri" panose="020F0502020204030204" pitchFamily="34" charset="0"/>
                        </a:rPr>
                        <a:t>Capacity (MW)</a:t>
                      </a:r>
                      <a:endParaRPr lang="x-none"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b="1" dirty="0">
                          <a:effectLst/>
                          <a:latin typeface="Calibri" panose="020F0502020204030204" pitchFamily="34" charset="0"/>
                          <a:cs typeface="Calibri" panose="020F0502020204030204" pitchFamily="34" charset="0"/>
                        </a:rPr>
                        <a:t>Cost Rs Million</a:t>
                      </a:r>
                      <a:endParaRPr lang="x-none"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b="1" dirty="0">
                          <a:effectLst/>
                          <a:latin typeface="Calibri" panose="020F0502020204030204" pitchFamily="34" charset="0"/>
                          <a:cs typeface="Calibri" panose="020F0502020204030204" pitchFamily="34" charset="0"/>
                        </a:rPr>
                        <a:t>Annual saving Rs Million</a:t>
                      </a:r>
                      <a:endParaRPr lang="x-none"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b="1" dirty="0">
                          <a:effectLst/>
                          <a:latin typeface="Calibri" panose="020F0502020204030204" pitchFamily="34" charset="0"/>
                          <a:cs typeface="Calibri" panose="020F0502020204030204" pitchFamily="34" charset="0"/>
                        </a:rPr>
                        <a:t>Progress</a:t>
                      </a:r>
                      <a:endParaRPr lang="x-none"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b="1" dirty="0">
                          <a:effectLst/>
                          <a:latin typeface="Calibri" panose="020F0502020204030204" pitchFamily="34" charset="0"/>
                          <a:cs typeface="Calibri" panose="020F0502020204030204" pitchFamily="34" charset="0"/>
                        </a:rPr>
                        <a:t>Completion/ Expected </a:t>
                      </a:r>
                      <a:endParaRPr lang="x-none"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extLst>
                  <a:ext uri="{0D108BD9-81ED-4DB2-BD59-A6C34878D82A}">
                    <a16:rowId xmlns:a16="http://schemas.microsoft.com/office/drawing/2014/main" val="10000"/>
                  </a:ext>
                </a:extLst>
              </a:tr>
              <a:tr h="578447">
                <a:tc>
                  <a:txBody>
                    <a:bodyPr/>
                    <a:lstStyle/>
                    <a:p>
                      <a:pPr algn="ctr">
                        <a:spcAft>
                          <a:spcPts val="0"/>
                        </a:spcAft>
                      </a:pPr>
                      <a:r>
                        <a:rPr lang="en-US" sz="1400" dirty="0">
                          <a:effectLst/>
                          <a:latin typeface="Calibri" panose="020F0502020204030204" pitchFamily="34" charset="0"/>
                          <a:cs typeface="Calibri" panose="020F0502020204030204" pitchFamily="34" charset="0"/>
                        </a:rPr>
                        <a:t>1</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Solar Electrification of 4000 Masajid in KP </a:t>
                      </a:r>
                      <a:r>
                        <a:rPr lang="en-US" sz="1400" dirty="0">
                          <a:effectLst/>
                          <a:latin typeface="Calibri" panose="020F0502020204030204" pitchFamily="34" charset="0"/>
                          <a:cs typeface="Calibri" panose="020F0502020204030204" pitchFamily="34" charset="0"/>
                          <a:hlinkClick r:id="" action="ppaction://noaction"/>
                        </a:rPr>
                        <a:t>√</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7</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2414.97</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a:effectLst/>
                          <a:latin typeface="Calibri" panose="020F0502020204030204" pitchFamily="34" charset="0"/>
                          <a:cs typeface="Calibri" panose="020F0502020204030204" pitchFamily="34" charset="0"/>
                        </a:rPr>
                        <a:t>203</a:t>
                      </a:r>
                      <a:endParaRPr lang="x-none" sz="140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2414 Masjid completed. 460 partially installed</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June 2022</a:t>
                      </a:r>
                    </a:p>
                    <a:p>
                      <a:pPr algn="ctr">
                        <a:spcAft>
                          <a:spcPts val="0"/>
                        </a:spcAft>
                      </a:pPr>
                      <a:r>
                        <a:rPr lang="en-US" sz="1400" dirty="0">
                          <a:effectLst/>
                          <a:latin typeface="Calibri" panose="020F0502020204030204" pitchFamily="34" charset="0"/>
                          <a:cs typeface="Calibri" panose="020F0502020204030204" pitchFamily="34" charset="0"/>
                        </a:rPr>
                        <a:t>( Dec 2021)</a:t>
                      </a:r>
                      <a:endParaRPr lang="x-none" sz="1400" dirty="0">
                        <a:effectLst/>
                        <a:latin typeface="Calibri" panose="020F0502020204030204" pitchFamily="34" charset="0"/>
                        <a:cs typeface="Calibri" panose="020F0502020204030204" pitchFamily="34" charset="0"/>
                      </a:endParaRPr>
                    </a:p>
                  </a:txBody>
                  <a:tcPr marL="26227" marR="26227" marT="0" marB="0" anchor="ctr"/>
                </a:tc>
                <a:extLst>
                  <a:ext uri="{0D108BD9-81ED-4DB2-BD59-A6C34878D82A}">
                    <a16:rowId xmlns:a16="http://schemas.microsoft.com/office/drawing/2014/main" val="10001"/>
                  </a:ext>
                </a:extLst>
              </a:tr>
              <a:tr h="587641">
                <a:tc>
                  <a:txBody>
                    <a:bodyPr/>
                    <a:lstStyle/>
                    <a:p>
                      <a:pPr algn="ctr">
                        <a:spcAft>
                          <a:spcPts val="0"/>
                        </a:spcAft>
                      </a:pPr>
                      <a:r>
                        <a:rPr lang="en-US" sz="1400">
                          <a:effectLst/>
                          <a:latin typeface="Calibri" panose="020F0502020204030204" pitchFamily="34" charset="0"/>
                          <a:cs typeface="Calibri" panose="020F0502020204030204" pitchFamily="34" charset="0"/>
                        </a:rPr>
                        <a:t>2</a:t>
                      </a:r>
                      <a:endParaRPr lang="x-none" sz="140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Solarization of Masajid in District Swat &amp; 440 Masajid in District Peshawar </a:t>
                      </a:r>
                      <a:r>
                        <a:rPr kumimoji="0" lang="en-US" sz="1400" u="none" strike="noStrike" kern="1200" cap="none" spc="0" normalizeH="0" baseline="0" noProof="0" dirty="0">
                          <a:ln>
                            <a:noFill/>
                          </a:ln>
                          <a:effectLst/>
                          <a:uLnTx/>
                          <a:uFillTx/>
                          <a:latin typeface="Calibri" panose="020F0502020204030204" pitchFamily="34" charset="0"/>
                          <a:cs typeface="Calibri" panose="020F0502020204030204" pitchFamily="34" charset="0"/>
                          <a:hlinkClick r:id="" action="ppaction://noaction"/>
                        </a:rPr>
                        <a:t>√</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2.60</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870 </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a:effectLst/>
                          <a:latin typeface="Calibri" panose="020F0502020204030204" pitchFamily="34" charset="0"/>
                          <a:cs typeface="Calibri" panose="020F0502020204030204" pitchFamily="34" charset="0"/>
                        </a:rPr>
                        <a:t>75</a:t>
                      </a:r>
                      <a:endParaRPr lang="x-none" sz="140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834 Completed</a:t>
                      </a:r>
                    </a:p>
                    <a:p>
                      <a:pPr algn="ctr">
                        <a:spcAft>
                          <a:spcPts val="0"/>
                        </a:spcAft>
                      </a:pPr>
                      <a:r>
                        <a:rPr lang="en-US" sz="1400" dirty="0">
                          <a:effectLst/>
                          <a:latin typeface="Calibri" panose="020F0502020204030204" pitchFamily="34" charset="0"/>
                          <a:cs typeface="Calibri" panose="020F0502020204030204" pitchFamily="34" charset="0"/>
                        </a:rPr>
                        <a:t>Progress 62%</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June 2022</a:t>
                      </a:r>
                    </a:p>
                    <a:p>
                      <a:pPr algn="ctr">
                        <a:spcAft>
                          <a:spcPts val="0"/>
                        </a:spcAft>
                      </a:pPr>
                      <a:r>
                        <a:rPr lang="en-US" sz="1400" dirty="0">
                          <a:effectLst/>
                          <a:latin typeface="Calibri" panose="020F0502020204030204" pitchFamily="34" charset="0"/>
                          <a:cs typeface="Calibri" panose="020F0502020204030204" pitchFamily="34" charset="0"/>
                        </a:rPr>
                        <a:t>(Dec 2021)</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extLst>
                  <a:ext uri="{0D108BD9-81ED-4DB2-BD59-A6C34878D82A}">
                    <a16:rowId xmlns:a16="http://schemas.microsoft.com/office/drawing/2014/main" val="10002"/>
                  </a:ext>
                </a:extLst>
              </a:tr>
              <a:tr h="423046">
                <a:tc>
                  <a:txBody>
                    <a:bodyPr/>
                    <a:lstStyle/>
                    <a:p>
                      <a:pPr algn="ctr">
                        <a:spcAft>
                          <a:spcPts val="0"/>
                        </a:spcAft>
                      </a:pPr>
                      <a:r>
                        <a:rPr lang="en-US" sz="1400">
                          <a:effectLst/>
                          <a:latin typeface="Calibri" panose="020F0502020204030204" pitchFamily="34" charset="0"/>
                          <a:cs typeface="Calibri" panose="020F0502020204030204" pitchFamily="34" charset="0"/>
                        </a:rPr>
                        <a:t>3</a:t>
                      </a:r>
                      <a:endParaRPr lang="x-none" sz="140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Installation of 13 Solar Mini Grid in Merged District </a:t>
                      </a:r>
                      <a:r>
                        <a:rPr kumimoji="0" lang="en-US" sz="1400" u="none" strike="noStrike" kern="1200" cap="none" spc="0" normalizeH="0" baseline="0" noProof="0" dirty="0">
                          <a:ln>
                            <a:noFill/>
                          </a:ln>
                          <a:effectLst/>
                          <a:uLnTx/>
                          <a:uFillTx/>
                          <a:latin typeface="Calibri" panose="020F0502020204030204" pitchFamily="34" charset="0"/>
                          <a:cs typeface="Calibri" panose="020F0502020204030204" pitchFamily="34" charset="0"/>
                          <a:hlinkClick r:id="" action="ppaction://noaction"/>
                        </a:rPr>
                        <a:t>√</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2.27</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757</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65</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7 Grids completion June 2022</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June 2022</a:t>
                      </a:r>
                      <a:endParaRPr lang="x-none" sz="1400" dirty="0">
                        <a:effectLst/>
                        <a:latin typeface="Calibri" panose="020F0502020204030204" pitchFamily="34" charset="0"/>
                        <a:cs typeface="Calibri" panose="020F0502020204030204" pitchFamily="34" charset="0"/>
                      </a:endParaRPr>
                    </a:p>
                  </a:txBody>
                  <a:tcPr marL="26227" marR="26227" marT="0" marB="0" anchor="ctr"/>
                </a:tc>
                <a:extLst>
                  <a:ext uri="{0D108BD9-81ED-4DB2-BD59-A6C34878D82A}">
                    <a16:rowId xmlns:a16="http://schemas.microsoft.com/office/drawing/2014/main" val="10003"/>
                  </a:ext>
                </a:extLst>
              </a:tr>
              <a:tr h="587641">
                <a:tc>
                  <a:txBody>
                    <a:bodyPr/>
                    <a:lstStyle/>
                    <a:p>
                      <a:pPr algn="ctr">
                        <a:spcAft>
                          <a:spcPts val="0"/>
                        </a:spcAft>
                      </a:pPr>
                      <a:r>
                        <a:rPr lang="en-US" sz="1400">
                          <a:effectLst/>
                          <a:latin typeface="Calibri" panose="020F0502020204030204" pitchFamily="34" charset="0"/>
                          <a:cs typeface="Calibri" panose="020F0502020204030204" pitchFamily="34" charset="0"/>
                        </a:rPr>
                        <a:t>4</a:t>
                      </a:r>
                      <a:endParaRPr lang="x-none" sz="140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Solarization of Mosques and Worship Places in Merged Area District </a:t>
                      </a:r>
                      <a:r>
                        <a:rPr lang="en-US" sz="1400" dirty="0">
                          <a:effectLst/>
                          <a:latin typeface="Calibri" panose="020F0502020204030204" pitchFamily="34" charset="0"/>
                          <a:cs typeface="Calibri" panose="020F0502020204030204" pitchFamily="34" charset="0"/>
                          <a:hlinkClick r:id="" action="ppaction://noaction"/>
                        </a:rPr>
                        <a:t>√</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1.2</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450 </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32</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Consultant selection  completed </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Nov 2022</a:t>
                      </a:r>
                      <a:endParaRPr lang="x-none" sz="1400" dirty="0">
                        <a:effectLst/>
                        <a:latin typeface="Calibri" panose="020F0502020204030204" pitchFamily="34" charset="0"/>
                        <a:cs typeface="Calibri" panose="020F0502020204030204" pitchFamily="34" charset="0"/>
                      </a:endParaRPr>
                    </a:p>
                  </a:txBody>
                  <a:tcPr marL="26227" marR="26227" marT="0" marB="0" anchor="ctr"/>
                </a:tc>
                <a:extLst>
                  <a:ext uri="{0D108BD9-81ED-4DB2-BD59-A6C34878D82A}">
                    <a16:rowId xmlns:a16="http://schemas.microsoft.com/office/drawing/2014/main" val="10004"/>
                  </a:ext>
                </a:extLst>
              </a:tr>
              <a:tr h="719144">
                <a:tc>
                  <a:txBody>
                    <a:bodyPr/>
                    <a:lstStyle/>
                    <a:p>
                      <a:pPr algn="ctr">
                        <a:spcAft>
                          <a:spcPts val="0"/>
                        </a:spcAft>
                      </a:pPr>
                      <a:r>
                        <a:rPr lang="en-US" sz="1400">
                          <a:effectLst/>
                          <a:latin typeface="Calibri" panose="020F0502020204030204" pitchFamily="34" charset="0"/>
                          <a:cs typeface="Calibri" panose="020F0502020204030204" pitchFamily="34" charset="0"/>
                        </a:rPr>
                        <a:t>5</a:t>
                      </a:r>
                      <a:endParaRPr lang="x-none" sz="140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Solarization of 8000 Schools and 187 BHU </a:t>
                      </a:r>
                      <a:r>
                        <a:rPr lang="en-US" sz="1400" dirty="0">
                          <a:effectLst/>
                          <a:latin typeface="Calibri" panose="020F0502020204030204" pitchFamily="34" charset="0"/>
                          <a:cs typeface="Calibri" panose="020F0502020204030204" pitchFamily="34" charset="0"/>
                          <a:hlinkClick r:id="" action="ppaction://noaction"/>
                        </a:rPr>
                        <a:t>√</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a:effectLst/>
                          <a:latin typeface="Calibri" panose="020F0502020204030204" pitchFamily="34" charset="0"/>
                          <a:cs typeface="Calibri" panose="020F0502020204030204" pitchFamily="34" charset="0"/>
                        </a:rPr>
                        <a:t>12</a:t>
                      </a:r>
                      <a:endParaRPr lang="x-none" sz="140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4347</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26.81</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3640 Schools completed</a:t>
                      </a:r>
                    </a:p>
                    <a:p>
                      <a:pPr algn="ctr">
                        <a:spcAft>
                          <a:spcPts val="0"/>
                        </a:spcAft>
                      </a:pPr>
                      <a:r>
                        <a:rPr lang="en-US" sz="1400" dirty="0">
                          <a:effectLst/>
                          <a:latin typeface="Calibri" panose="020F0502020204030204" pitchFamily="34" charset="0"/>
                          <a:cs typeface="Calibri" panose="020F0502020204030204" pitchFamily="34" charset="0"/>
                        </a:rPr>
                        <a:t>54 BHUs completed</a:t>
                      </a: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December 2021</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extLst>
                  <a:ext uri="{0D108BD9-81ED-4DB2-BD59-A6C34878D82A}">
                    <a16:rowId xmlns:a16="http://schemas.microsoft.com/office/drawing/2014/main" val="10005"/>
                  </a:ext>
                </a:extLst>
              </a:tr>
              <a:tr h="578447">
                <a:tc>
                  <a:txBody>
                    <a:bodyPr/>
                    <a:lstStyle/>
                    <a:p>
                      <a:pPr algn="ctr">
                        <a:spcAft>
                          <a:spcPts val="0"/>
                        </a:spcAft>
                      </a:pPr>
                      <a:r>
                        <a:rPr lang="en-US" sz="1400" dirty="0">
                          <a:effectLst/>
                          <a:latin typeface="Calibri" panose="020F0502020204030204" pitchFamily="34" charset="0"/>
                          <a:cs typeface="Calibri" panose="020F0502020204030204" pitchFamily="34" charset="0"/>
                        </a:rPr>
                        <a:t>6</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Calibri" panose="020F0502020204030204" pitchFamily="34" charset="0"/>
                          <a:cs typeface="Calibri" panose="020F0502020204030204" pitchFamily="34" charset="0"/>
                        </a:rPr>
                        <a:t>Solarization of 2000 Mosques in Merged Area District </a:t>
                      </a:r>
                      <a:endParaRPr lang="x-none" sz="1400" dirty="0">
                        <a:effectLst/>
                        <a:latin typeface="Calibri" panose="020F0502020204030204" pitchFamily="34"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5.2</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2000</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137</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New Scheme</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2024</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extLst>
                  <a:ext uri="{0D108BD9-81ED-4DB2-BD59-A6C34878D82A}">
                    <a16:rowId xmlns:a16="http://schemas.microsoft.com/office/drawing/2014/main" val="10006"/>
                  </a:ext>
                </a:extLst>
              </a:tr>
              <a:tr h="525162">
                <a:tc>
                  <a:txBody>
                    <a:bodyPr/>
                    <a:lstStyle/>
                    <a:p>
                      <a:pPr algn="ctr">
                        <a:spcAft>
                          <a:spcPts val="0"/>
                        </a:spcAft>
                      </a:pPr>
                      <a:r>
                        <a:rPr lang="en-US" sz="1400" dirty="0">
                          <a:effectLst/>
                          <a:latin typeface="Calibri" panose="020F0502020204030204" pitchFamily="34" charset="0"/>
                          <a:cs typeface="Calibri" panose="020F0502020204030204" pitchFamily="34" charset="0"/>
                        </a:rPr>
                        <a:t>7</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Solar Electrification of 5000 Masajid in KP </a:t>
                      </a: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13</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3000</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347</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New Scheme</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2024</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extLst>
                  <a:ext uri="{0D108BD9-81ED-4DB2-BD59-A6C34878D82A}">
                    <a16:rowId xmlns:a16="http://schemas.microsoft.com/office/drawing/2014/main" val="10007"/>
                  </a:ext>
                </a:extLst>
              </a:tr>
              <a:tr h="371351">
                <a:tc>
                  <a:txBody>
                    <a:bodyPr/>
                    <a:lstStyle/>
                    <a:p>
                      <a:pPr algn="ctr">
                        <a:spcAft>
                          <a:spcPts val="0"/>
                        </a:spcAft>
                      </a:pPr>
                      <a:r>
                        <a:rPr lang="en-US" sz="1400" dirty="0">
                          <a:effectLst/>
                          <a:latin typeface="Calibri" panose="020F0502020204030204" pitchFamily="34" charset="0"/>
                          <a:cs typeface="Calibri" panose="020F0502020204030204" pitchFamily="34" charset="0"/>
                        </a:rPr>
                        <a:t> </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b="1" dirty="0">
                          <a:effectLst/>
                          <a:latin typeface="Calibri" panose="020F0502020204030204" pitchFamily="34" charset="0"/>
                          <a:cs typeface="Calibri" panose="020F0502020204030204" pitchFamily="34" charset="0"/>
                        </a:rPr>
                        <a:t>Total</a:t>
                      </a:r>
                      <a:endParaRPr lang="x-none"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b="1" dirty="0">
                          <a:effectLst/>
                          <a:latin typeface="Calibri" panose="020F0502020204030204" pitchFamily="34" charset="0"/>
                          <a:cs typeface="Calibri" panose="020F0502020204030204" pitchFamily="34" charset="0"/>
                        </a:rPr>
                        <a:t>43.2</a:t>
                      </a:r>
                      <a:endParaRPr lang="x-none"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b="1" dirty="0">
                          <a:effectLst/>
                          <a:latin typeface="Calibri" panose="020F0502020204030204" pitchFamily="34" charset="0"/>
                          <a:cs typeface="Calibri" panose="020F0502020204030204" pitchFamily="34" charset="0"/>
                        </a:rPr>
                        <a:t>13838.9</a:t>
                      </a:r>
                      <a:endParaRPr lang="x-none"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b="1" dirty="0">
                          <a:effectLst/>
                          <a:latin typeface="Calibri" panose="020F0502020204030204" pitchFamily="34" charset="0"/>
                          <a:cs typeface="Calibri" panose="020F0502020204030204" pitchFamily="34" charset="0"/>
                        </a:rPr>
                        <a:t>885.8</a:t>
                      </a:r>
                      <a:endParaRPr lang="x-none"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r>
                        <a:rPr lang="en-US" sz="1400" dirty="0">
                          <a:effectLst/>
                          <a:latin typeface="Calibri" panose="020F0502020204030204" pitchFamily="34" charset="0"/>
                          <a:cs typeface="Calibri" panose="020F0502020204030204" pitchFamily="34" charset="0"/>
                        </a:rPr>
                        <a:t> </a:t>
                      </a: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tc>
                  <a:txBody>
                    <a:bodyPr/>
                    <a:lstStyle/>
                    <a:p>
                      <a:pPr algn="ctr">
                        <a:spcAft>
                          <a:spcPts val="0"/>
                        </a:spcAft>
                      </a:pPr>
                      <a:endParaRPr lang="x-none"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6227" marR="26227" marT="0"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940180118"/>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a:extLst>
              <a:ext uri="{FF2B5EF4-FFF2-40B4-BE49-F238E27FC236}">
                <a16:creationId xmlns:a16="http://schemas.microsoft.com/office/drawing/2014/main" id="{6A85371F-173E-4F01-819F-206F9613CCE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AC6A6804-FCC1-4C22-9994-25181D891496}" type="slidenum">
              <a:rPr lang="en-PH" altLang="en-US" sz="1200" smtClean="0">
                <a:solidFill>
                  <a:srgbClr val="595959"/>
                </a:solidFill>
              </a:rPr>
              <a:pPr>
                <a:spcBef>
                  <a:spcPct val="0"/>
                </a:spcBef>
                <a:buFontTx/>
                <a:buNone/>
              </a:pPr>
              <a:t>14</a:t>
            </a:fld>
            <a:endParaRPr lang="en-PH" altLang="en-US" sz="1200">
              <a:solidFill>
                <a:srgbClr val="595959"/>
              </a:solidFill>
            </a:endParaRPr>
          </a:p>
        </p:txBody>
      </p:sp>
      <p:sp>
        <p:nvSpPr>
          <p:cNvPr id="50179" name="Rectangle 4">
            <a:extLst>
              <a:ext uri="{FF2B5EF4-FFF2-40B4-BE49-F238E27FC236}">
                <a16:creationId xmlns:a16="http://schemas.microsoft.com/office/drawing/2014/main" id="{D6191FB7-606D-4D79-A156-4E5F73D89F41}"/>
              </a:ext>
            </a:extLst>
          </p:cNvPr>
          <p:cNvSpPr>
            <a:spLocks noChangeArrowheads="1"/>
          </p:cNvSpPr>
          <p:nvPr/>
        </p:nvSpPr>
        <p:spPr bwMode="auto">
          <a:xfrm>
            <a:off x="0" y="152400"/>
            <a:ext cx="9144000" cy="64611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a:solidFill>
                  <a:schemeClr val="bg1"/>
                </a:solidFill>
                <a:latin typeface="Calibri" panose="020F0502020204030204" pitchFamily="34" charset="0"/>
              </a:rPr>
              <a:t>Overview of Micro Hydel Project</a:t>
            </a:r>
            <a:endParaRPr lang="en-US" altLang="en-US" sz="3600">
              <a:solidFill>
                <a:schemeClr val="bg1"/>
              </a:solidFill>
              <a:latin typeface="Calibri" panose="020F0502020204030204" pitchFamily="34" charset="0"/>
            </a:endParaRPr>
          </a:p>
        </p:txBody>
      </p:sp>
      <p:graphicFrame>
        <p:nvGraphicFramePr>
          <p:cNvPr id="5" name="Content Placeholder 3">
            <a:extLst>
              <a:ext uri="{FF2B5EF4-FFF2-40B4-BE49-F238E27FC236}">
                <a16:creationId xmlns:a16="http://schemas.microsoft.com/office/drawing/2014/main" id="{B05D57BB-F843-4CD2-9DBB-A0FD4B9F4FBA}"/>
              </a:ext>
            </a:extLst>
          </p:cNvPr>
          <p:cNvGraphicFramePr>
            <a:graphicFrameLocks noGrp="1"/>
          </p:cNvGraphicFramePr>
          <p:nvPr>
            <p:ph idx="1"/>
          </p:nvPr>
        </p:nvGraphicFramePr>
        <p:xfrm>
          <a:off x="263525" y="1497013"/>
          <a:ext cx="8596313" cy="4306887"/>
        </p:xfrm>
        <a:graphic>
          <a:graphicData uri="http://schemas.openxmlformats.org/drawingml/2006/table">
            <a:tbl>
              <a:tblPr firstRow="1" bandRow="1">
                <a:tableStyleId>{3B4B98B0-60AC-42C2-AFA5-B58CD77FA1E5}</a:tableStyleId>
              </a:tblPr>
              <a:tblGrid>
                <a:gridCol w="3013468">
                  <a:extLst>
                    <a:ext uri="{9D8B030D-6E8A-4147-A177-3AD203B41FA5}">
                      <a16:colId xmlns:a16="http://schemas.microsoft.com/office/drawing/2014/main" val="20000"/>
                    </a:ext>
                  </a:extLst>
                </a:gridCol>
                <a:gridCol w="1219202">
                  <a:extLst>
                    <a:ext uri="{9D8B030D-6E8A-4147-A177-3AD203B41FA5}">
                      <a16:colId xmlns:a16="http://schemas.microsoft.com/office/drawing/2014/main" val="20001"/>
                    </a:ext>
                  </a:extLst>
                </a:gridCol>
                <a:gridCol w="1447799">
                  <a:extLst>
                    <a:ext uri="{9D8B030D-6E8A-4147-A177-3AD203B41FA5}">
                      <a16:colId xmlns:a16="http://schemas.microsoft.com/office/drawing/2014/main" val="20002"/>
                    </a:ext>
                  </a:extLst>
                </a:gridCol>
                <a:gridCol w="2915844">
                  <a:extLst>
                    <a:ext uri="{9D8B030D-6E8A-4147-A177-3AD203B41FA5}">
                      <a16:colId xmlns:a16="http://schemas.microsoft.com/office/drawing/2014/main" val="20003"/>
                    </a:ext>
                  </a:extLst>
                </a:gridCol>
              </a:tblGrid>
              <a:tr h="712179">
                <a:tc>
                  <a:txBody>
                    <a:bodyPr/>
                    <a:lstStyle/>
                    <a:p>
                      <a:pPr algn="l"/>
                      <a:r>
                        <a:rPr lang="en-GB" sz="1800" dirty="0">
                          <a:latin typeface="Calibri" panose="020F0502020204030204" pitchFamily="34" charset="0"/>
                          <a:cs typeface="Calibri" panose="020F0502020204030204" pitchFamily="34" charset="0"/>
                        </a:rPr>
                        <a:t>Project </a:t>
                      </a:r>
                      <a:endParaRPr lang="en-GB" sz="1800" b="1" dirty="0">
                        <a:solidFill>
                          <a:schemeClr val="tx1"/>
                        </a:solidFill>
                        <a:latin typeface="Calibri" panose="020F0502020204030204" pitchFamily="34" charset="0"/>
                        <a:cs typeface="Calibri" panose="020F0502020204030204" pitchFamily="34" charset="0"/>
                      </a:endParaRPr>
                    </a:p>
                  </a:txBody>
                  <a:tcPr marL="68577" marR="68577" marT="34300" marB="34300" anchor="ctr"/>
                </a:tc>
                <a:tc>
                  <a:txBody>
                    <a:bodyPr/>
                    <a:lstStyle/>
                    <a:p>
                      <a:pPr algn="ctr"/>
                      <a:r>
                        <a:rPr lang="en-GB" sz="1800" dirty="0">
                          <a:latin typeface="Calibri" panose="020F0502020204030204" pitchFamily="34" charset="0"/>
                          <a:cs typeface="Calibri" panose="020F0502020204030204" pitchFamily="34" charset="0"/>
                        </a:rPr>
                        <a:t>Capacity</a:t>
                      </a:r>
                    </a:p>
                    <a:p>
                      <a:pPr algn="ctr"/>
                      <a:r>
                        <a:rPr lang="en-GB" sz="1800" dirty="0">
                          <a:latin typeface="Calibri" panose="020F0502020204030204" pitchFamily="34" charset="0"/>
                          <a:cs typeface="Calibri" panose="020F0502020204030204" pitchFamily="34" charset="0"/>
                        </a:rPr>
                        <a:t>(MW) </a:t>
                      </a:r>
                      <a:endParaRPr lang="en-GB" sz="1800" b="1" dirty="0">
                        <a:solidFill>
                          <a:schemeClr val="tx1"/>
                        </a:solidFill>
                        <a:latin typeface="Calibri" panose="020F0502020204030204" pitchFamily="34" charset="0"/>
                        <a:cs typeface="Calibri" panose="020F0502020204030204" pitchFamily="34" charset="0"/>
                      </a:endParaRPr>
                    </a:p>
                  </a:txBody>
                  <a:tcPr marL="68577" marR="68577" marT="34300" marB="34300" anchor="ctr"/>
                </a:tc>
                <a:tc>
                  <a:txBody>
                    <a:bodyPr/>
                    <a:lstStyle/>
                    <a:p>
                      <a:pPr algn="ctr"/>
                      <a:r>
                        <a:rPr lang="en-GB" sz="1800" dirty="0">
                          <a:latin typeface="Calibri" panose="020F0502020204030204" pitchFamily="34" charset="0"/>
                          <a:cs typeface="Calibri" panose="020F0502020204030204" pitchFamily="34" charset="0"/>
                        </a:rPr>
                        <a:t>Total</a:t>
                      </a:r>
                      <a:r>
                        <a:rPr lang="en-GB" sz="1800" baseline="0" dirty="0">
                          <a:latin typeface="Calibri" panose="020F0502020204030204" pitchFamily="34" charset="0"/>
                          <a:cs typeface="Calibri" panose="020F0502020204030204" pitchFamily="34" charset="0"/>
                        </a:rPr>
                        <a:t> Cost</a:t>
                      </a:r>
                    </a:p>
                    <a:p>
                      <a:pPr algn="ctr"/>
                      <a:r>
                        <a:rPr lang="en-GB" sz="1800" baseline="0" dirty="0">
                          <a:latin typeface="Calibri" panose="020F0502020204030204" pitchFamily="34" charset="0"/>
                          <a:cs typeface="Calibri" panose="020F0502020204030204" pitchFamily="34" charset="0"/>
                        </a:rPr>
                        <a:t>(USD Million)</a:t>
                      </a:r>
                      <a:endParaRPr lang="en-GB" sz="1800" b="1" dirty="0">
                        <a:solidFill>
                          <a:schemeClr val="tx1"/>
                        </a:solidFill>
                        <a:latin typeface="Calibri" panose="020F0502020204030204" pitchFamily="34" charset="0"/>
                        <a:cs typeface="Calibri" panose="020F0502020204030204" pitchFamily="34" charset="0"/>
                      </a:endParaRPr>
                    </a:p>
                  </a:txBody>
                  <a:tcPr marL="68577" marR="68577" marT="34300" marB="34300" anchor="ctr"/>
                </a:tc>
                <a:tc>
                  <a:txBody>
                    <a:bodyPr/>
                    <a:lstStyle/>
                    <a:p>
                      <a:pPr algn="ctr"/>
                      <a:r>
                        <a:rPr lang="en-GB" sz="1800" dirty="0">
                          <a:latin typeface="Calibri" panose="020F0502020204030204" pitchFamily="34" charset="0"/>
                          <a:cs typeface="Calibri" panose="020F0502020204030204" pitchFamily="34" charset="0"/>
                        </a:rPr>
                        <a:t>Features</a:t>
                      </a:r>
                      <a:endParaRPr lang="en-GB" sz="1800" b="1" dirty="0">
                        <a:solidFill>
                          <a:schemeClr val="tx1"/>
                        </a:solidFill>
                        <a:latin typeface="Calibri" panose="020F0502020204030204" pitchFamily="34" charset="0"/>
                        <a:cs typeface="Calibri" panose="020F0502020204030204" pitchFamily="34" charset="0"/>
                      </a:endParaRPr>
                    </a:p>
                  </a:txBody>
                  <a:tcPr marL="68577" marR="68577" marT="34300" marB="34300" anchor="ctr"/>
                </a:tc>
                <a:extLst>
                  <a:ext uri="{0D108BD9-81ED-4DB2-BD59-A6C34878D82A}">
                    <a16:rowId xmlns:a16="http://schemas.microsoft.com/office/drawing/2014/main" val="10000"/>
                  </a:ext>
                </a:extLst>
              </a:tr>
              <a:tr h="17973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u="none" strike="noStrike" cap="none" normalizeH="0" baseline="0" dirty="0">
                          <a:ln>
                            <a:noFill/>
                          </a:ln>
                          <a:effectLst/>
                          <a:latin typeface="Calibri" panose="020F0502020204030204" pitchFamily="34" charset="0"/>
                          <a:cs typeface="Calibri" panose="020F0502020204030204" pitchFamily="34" charset="0"/>
                        </a:rPr>
                        <a:t>Construction of Mini-Micro Hydel Projects in Northern Districts of KP </a:t>
                      </a:r>
                      <a:endParaRPr kumimoji="0" lang="en-GB" sz="1800" b="1"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txBody>
                  <a:tcPr marL="68577" marR="68577" marT="34300" marB="3430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u="none" strike="noStrike" cap="none" normalizeH="0" baseline="0" dirty="0">
                          <a:ln>
                            <a:noFill/>
                          </a:ln>
                          <a:effectLst/>
                          <a:latin typeface="Calibri" panose="020F0502020204030204" pitchFamily="34" charset="0"/>
                          <a:cs typeface="Calibri" panose="020F0502020204030204" pitchFamily="34" charset="0"/>
                        </a:rPr>
                        <a:t>34.7</a:t>
                      </a:r>
                      <a:endParaRPr kumimoji="0" lang="en-GB" sz="1800" b="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txBody>
                  <a:tcPr marL="68577" marR="68577" marT="34300" marB="3430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u="none" strike="noStrike" cap="none" normalizeH="0" baseline="0" dirty="0">
                          <a:ln>
                            <a:noFill/>
                          </a:ln>
                          <a:effectLst/>
                          <a:latin typeface="Calibri" panose="020F0502020204030204" pitchFamily="34" charset="0"/>
                          <a:cs typeface="Calibri" panose="020F0502020204030204" pitchFamily="34" charset="0"/>
                        </a:rPr>
                        <a:t>53</a:t>
                      </a:r>
                      <a:endParaRPr kumimoji="0" lang="en-GB" sz="1800" b="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txBody>
                  <a:tcPr marL="68577" marR="68577" marT="34300" marB="34300" horzOverflow="overflow"/>
                </a:tc>
                <a:tc>
                  <a:txBody>
                    <a:bodyPr/>
                    <a:lstStyle/>
                    <a:p>
                      <a:pPr marL="342900" marR="0" lvl="0" indent="-342900" algn="just" defTabSz="914400" rtl="0" eaLnBrk="1" fontAlgn="base" latinLnBrk="0" hangingPunct="1">
                        <a:lnSpc>
                          <a:spcPct val="115000"/>
                        </a:lnSpc>
                        <a:spcBef>
                          <a:spcPct val="0"/>
                        </a:spcBef>
                        <a:spcAft>
                          <a:spcPct val="0"/>
                        </a:spcAft>
                        <a:buClrTx/>
                        <a:buSzTx/>
                        <a:buFont typeface="Wingdings" pitchFamily="2" charset="2"/>
                        <a:buChar char=""/>
                        <a:tabLst/>
                      </a:pPr>
                      <a:r>
                        <a:rPr kumimoji="0" lang="en-US" sz="1800" u="none" strike="noStrike" cap="none" normalizeH="0" baseline="0" dirty="0">
                          <a:ln>
                            <a:noFill/>
                          </a:ln>
                          <a:effectLst/>
                          <a:latin typeface="Calibri" panose="020F0502020204030204" pitchFamily="34" charset="0"/>
                          <a:cs typeface="Calibri" panose="020F0502020204030204" pitchFamily="34" charset="0"/>
                        </a:rPr>
                        <a:t>356 Mini hydel power potential projects in 12 Northern districts of Khyber Pakhtunkhwa.</a:t>
                      </a:r>
                      <a:endParaRPr kumimoji="0" lang="en-US" sz="1800" b="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txBody>
                  <a:tcPr marL="51433" marR="51433" marT="0" marB="0" horzOverflow="overflow"/>
                </a:tc>
                <a:extLst>
                  <a:ext uri="{0D108BD9-81ED-4DB2-BD59-A6C34878D82A}">
                    <a16:rowId xmlns:a16="http://schemas.microsoft.com/office/drawing/2014/main" val="10001"/>
                  </a:ext>
                </a:extLst>
              </a:tr>
              <a:tr h="1797354">
                <a:tc>
                  <a:txBody>
                    <a:bodyPr/>
                    <a:lstStyle/>
                    <a:p>
                      <a:r>
                        <a:rPr lang="en-GB" sz="1800" baseline="0" dirty="0">
                          <a:latin typeface="Calibri" panose="020F0502020204030204" pitchFamily="34" charset="0"/>
                          <a:cs typeface="Calibri" panose="020F0502020204030204" pitchFamily="34" charset="0"/>
                        </a:rPr>
                        <a:t>Access to Clean Energy Program</a:t>
                      </a:r>
                    </a:p>
                    <a:p>
                      <a:r>
                        <a:rPr lang="en-GB" sz="1800" baseline="0" dirty="0">
                          <a:latin typeface="Calibri" panose="020F0502020204030204" pitchFamily="34" charset="0"/>
                          <a:cs typeface="Calibri" panose="020F0502020204030204" pitchFamily="34" charset="0"/>
                        </a:rPr>
                        <a:t>Under </a:t>
                      </a:r>
                      <a:r>
                        <a:rPr lang="en-GB" sz="1800" baseline="0" dirty="0" err="1">
                          <a:latin typeface="Calibri" panose="020F0502020204030204" pitchFamily="34" charset="0"/>
                          <a:cs typeface="Calibri" panose="020F0502020204030204" pitchFamily="34" charset="0"/>
                        </a:rPr>
                        <a:t>ADB</a:t>
                      </a:r>
                      <a:r>
                        <a:rPr lang="en-GB" sz="1800" baseline="0" dirty="0">
                          <a:latin typeface="Calibri" panose="020F0502020204030204" pitchFamily="34" charset="0"/>
                          <a:cs typeface="Calibri" panose="020F0502020204030204" pitchFamily="34" charset="0"/>
                        </a:rPr>
                        <a:t> Loan</a:t>
                      </a:r>
                      <a:endParaRPr lang="en-GB" sz="1800" b="1" dirty="0">
                        <a:latin typeface="Calibri" panose="020F0502020204030204" pitchFamily="34" charset="0"/>
                        <a:cs typeface="Calibri" panose="020F0502020204030204" pitchFamily="34" charset="0"/>
                      </a:endParaRPr>
                    </a:p>
                  </a:txBody>
                  <a:tcPr marL="68577" marR="68577" marT="34300" marB="34300"/>
                </a:tc>
                <a:tc>
                  <a:txBody>
                    <a:bodyPr/>
                    <a:lstStyle/>
                    <a:p>
                      <a:pPr algn="ctr"/>
                      <a:r>
                        <a:rPr lang="en-GB" sz="1800" dirty="0">
                          <a:latin typeface="Calibri" panose="020F0502020204030204" pitchFamily="34" charset="0"/>
                          <a:cs typeface="Calibri" panose="020F0502020204030204" pitchFamily="34" charset="0"/>
                        </a:rPr>
                        <a:t>53.13</a:t>
                      </a:r>
                      <a:endParaRPr lang="en-GB" sz="1800" b="0" dirty="0">
                        <a:latin typeface="Calibri" panose="020F0502020204030204" pitchFamily="34" charset="0"/>
                        <a:cs typeface="Calibri" panose="020F0502020204030204" pitchFamily="34" charset="0"/>
                      </a:endParaRPr>
                    </a:p>
                  </a:txBody>
                  <a:tcPr marL="68577" marR="68577" marT="34300" marB="34300"/>
                </a:tc>
                <a:tc>
                  <a:txBody>
                    <a:bodyPr/>
                    <a:lstStyle/>
                    <a:p>
                      <a:pPr algn="ctr"/>
                      <a:r>
                        <a:rPr lang="en-US" sz="1800" dirty="0">
                          <a:latin typeface="Calibri" panose="020F0502020204030204" pitchFamily="34" charset="0"/>
                          <a:cs typeface="Calibri" panose="020F0502020204030204" pitchFamily="34" charset="0"/>
                        </a:rPr>
                        <a:t>118</a:t>
                      </a:r>
                      <a:endParaRPr lang="en-US" sz="1800" b="0" dirty="0">
                        <a:latin typeface="Calibri" panose="020F0502020204030204" pitchFamily="34" charset="0"/>
                        <a:cs typeface="Calibri" panose="020F0502020204030204" pitchFamily="34" charset="0"/>
                      </a:endParaRPr>
                    </a:p>
                  </a:txBody>
                  <a:tcPr marL="68577" marR="68577" marT="34300" marB="34300"/>
                </a:tc>
                <a:tc>
                  <a:txBody>
                    <a:bodyPr/>
                    <a:lstStyle/>
                    <a:p>
                      <a:pPr marL="404813" indent="-404813">
                        <a:buFont typeface="Wingdings" pitchFamily="2" charset="2"/>
                        <a:buChar char="Ø"/>
                      </a:pPr>
                      <a:r>
                        <a:rPr lang="en-US" sz="1800" kern="1200" dirty="0">
                          <a:latin typeface="Calibri" panose="020F0502020204030204" pitchFamily="34" charset="0"/>
                          <a:cs typeface="Calibri" panose="020F0502020204030204" pitchFamily="34" charset="0"/>
                        </a:rPr>
                        <a:t>672</a:t>
                      </a:r>
                      <a:r>
                        <a:rPr lang="en-US" sz="1800" kern="1200" baseline="0" dirty="0">
                          <a:latin typeface="Calibri" panose="020F0502020204030204" pitchFamily="34" charset="0"/>
                          <a:cs typeface="Calibri" panose="020F0502020204030204" pitchFamily="34" charset="0"/>
                        </a:rPr>
                        <a:t> Mini hydel projects will be constructed in Northern areas of </a:t>
                      </a:r>
                      <a:r>
                        <a:rPr lang="en-US" sz="1800" kern="1200" baseline="0" dirty="0" err="1">
                          <a:latin typeface="Calibri" panose="020F0502020204030204" pitchFamily="34" charset="0"/>
                          <a:cs typeface="Calibri" panose="020F0502020204030204" pitchFamily="34" charset="0"/>
                        </a:rPr>
                        <a:t>KP</a:t>
                      </a:r>
                      <a:r>
                        <a:rPr lang="en-US" sz="1800" kern="1200" baseline="0" dirty="0">
                          <a:latin typeface="Calibri" panose="020F0502020204030204" pitchFamily="34" charset="0"/>
                          <a:cs typeface="Calibri" panose="020F0502020204030204" pitchFamily="34" charset="0"/>
                        </a:rPr>
                        <a:t> including 150 on canal falls.</a:t>
                      </a:r>
                      <a:endParaRPr lang="en-US" sz="1800" b="0" dirty="0">
                        <a:latin typeface="Calibri" panose="020F0502020204030204" pitchFamily="34" charset="0"/>
                        <a:cs typeface="Calibri" panose="020F0502020204030204" pitchFamily="34" charset="0"/>
                      </a:endParaRPr>
                    </a:p>
                  </a:txBody>
                  <a:tcPr marL="68577" marR="68577" marT="34300" marB="34300"/>
                </a:tc>
                <a:extLst>
                  <a:ext uri="{0D108BD9-81ED-4DB2-BD59-A6C34878D82A}">
                    <a16:rowId xmlns:a16="http://schemas.microsoft.com/office/drawing/2014/main" val="10002"/>
                  </a:ext>
                </a:extLst>
              </a:tr>
            </a:tbl>
          </a:graphicData>
        </a:graphic>
      </p:graphicFrame>
      <p:sp>
        <p:nvSpPr>
          <p:cNvPr id="7" name="Arrow: Left 6">
            <a:hlinkClick r:id="rId3" action="ppaction://hlinksldjump"/>
            <a:extLst>
              <a:ext uri="{FF2B5EF4-FFF2-40B4-BE49-F238E27FC236}">
                <a16:creationId xmlns:a16="http://schemas.microsoft.com/office/drawing/2014/main" id="{29ADE956-9505-4454-9E34-88FCDF236612}"/>
              </a:ext>
            </a:extLst>
          </p:cNvPr>
          <p:cNvSpPr/>
          <p:nvPr/>
        </p:nvSpPr>
        <p:spPr>
          <a:xfrm>
            <a:off x="304800" y="6019800"/>
            <a:ext cx="457200" cy="365125"/>
          </a:xfrm>
          <a:prstGeom prst="leftArrow">
            <a:avLst/>
          </a:prstGeom>
          <a:solidFill>
            <a:srgbClr val="FFC000"/>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PK"/>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a:extLst>
              <a:ext uri="{FF2B5EF4-FFF2-40B4-BE49-F238E27FC236}">
                <a16:creationId xmlns:a16="http://schemas.microsoft.com/office/drawing/2014/main" id="{2E7C165B-8FD8-4DE9-AD44-E243D3BED44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CA0C0386-D258-4995-8F8A-6EB59ABCB1FC}" type="slidenum">
              <a:rPr lang="en-PH" altLang="en-US" sz="1200" smtClean="0">
                <a:solidFill>
                  <a:srgbClr val="595959"/>
                </a:solidFill>
              </a:rPr>
              <a:pPr>
                <a:spcBef>
                  <a:spcPct val="0"/>
                </a:spcBef>
                <a:buFontTx/>
                <a:buNone/>
              </a:pPr>
              <a:t>15</a:t>
            </a:fld>
            <a:endParaRPr lang="en-PH" altLang="en-US" sz="1200">
              <a:solidFill>
                <a:srgbClr val="595959"/>
              </a:solidFill>
            </a:endParaRPr>
          </a:p>
        </p:txBody>
      </p:sp>
      <p:sp>
        <p:nvSpPr>
          <p:cNvPr id="54275" name="Rectangle 4">
            <a:extLst>
              <a:ext uri="{FF2B5EF4-FFF2-40B4-BE49-F238E27FC236}">
                <a16:creationId xmlns:a16="http://schemas.microsoft.com/office/drawing/2014/main" id="{897AEA9C-89E7-4B6E-88D3-6F1B4A8708DC}"/>
              </a:ext>
            </a:extLst>
          </p:cNvPr>
          <p:cNvSpPr>
            <a:spLocks noChangeArrowheads="1"/>
          </p:cNvSpPr>
          <p:nvPr/>
        </p:nvSpPr>
        <p:spPr bwMode="auto">
          <a:xfrm>
            <a:off x="0" y="152400"/>
            <a:ext cx="9144000" cy="64611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a:solidFill>
                  <a:schemeClr val="bg1"/>
                </a:solidFill>
                <a:latin typeface="Calibri" panose="020F0502020204030204" pitchFamily="34" charset="0"/>
              </a:rPr>
              <a:t>Solicited Sites </a:t>
            </a:r>
            <a:endParaRPr lang="en-US" altLang="en-US" sz="3600">
              <a:solidFill>
                <a:schemeClr val="bg1"/>
              </a:solidFill>
              <a:latin typeface="Calibri" panose="020F0502020204030204" pitchFamily="34" charset="0"/>
            </a:endParaRPr>
          </a:p>
        </p:txBody>
      </p:sp>
      <p:graphicFrame>
        <p:nvGraphicFramePr>
          <p:cNvPr id="8" name="Table 7">
            <a:extLst>
              <a:ext uri="{FF2B5EF4-FFF2-40B4-BE49-F238E27FC236}">
                <a16:creationId xmlns:a16="http://schemas.microsoft.com/office/drawing/2014/main" id="{5D377E58-554E-4D93-B955-B10E7EFA6D92}"/>
              </a:ext>
            </a:extLst>
          </p:cNvPr>
          <p:cNvGraphicFramePr>
            <a:graphicFrameLocks noGrp="1"/>
          </p:cNvGraphicFramePr>
          <p:nvPr/>
        </p:nvGraphicFramePr>
        <p:xfrm>
          <a:off x="533400" y="1752600"/>
          <a:ext cx="8153401" cy="2819400"/>
        </p:xfrm>
        <a:graphic>
          <a:graphicData uri="http://schemas.openxmlformats.org/drawingml/2006/table">
            <a:tbl>
              <a:tblPr firstRow="1" firstCol="1">
                <a:tableStyleId>{3B4B98B0-60AC-42C2-AFA5-B58CD77FA1E5}</a:tableStyleId>
              </a:tblPr>
              <a:tblGrid>
                <a:gridCol w="627602">
                  <a:extLst>
                    <a:ext uri="{9D8B030D-6E8A-4147-A177-3AD203B41FA5}">
                      <a16:colId xmlns:a16="http://schemas.microsoft.com/office/drawing/2014/main" val="20000"/>
                    </a:ext>
                  </a:extLst>
                </a:gridCol>
                <a:gridCol w="1521412">
                  <a:extLst>
                    <a:ext uri="{9D8B030D-6E8A-4147-A177-3AD203B41FA5}">
                      <a16:colId xmlns:a16="http://schemas.microsoft.com/office/drawing/2014/main" val="20001"/>
                    </a:ext>
                  </a:extLst>
                </a:gridCol>
                <a:gridCol w="1127587">
                  <a:extLst>
                    <a:ext uri="{9D8B030D-6E8A-4147-A177-3AD203B41FA5}">
                      <a16:colId xmlns:a16="http://schemas.microsoft.com/office/drawing/2014/main" val="20002"/>
                    </a:ext>
                  </a:extLst>
                </a:gridCol>
                <a:gridCol w="1032513">
                  <a:extLst>
                    <a:ext uri="{9D8B030D-6E8A-4147-A177-3AD203B41FA5}">
                      <a16:colId xmlns:a16="http://schemas.microsoft.com/office/drawing/2014/main" val="20003"/>
                    </a:ext>
                  </a:extLst>
                </a:gridCol>
                <a:gridCol w="1546396">
                  <a:extLst>
                    <a:ext uri="{9D8B030D-6E8A-4147-A177-3AD203B41FA5}">
                      <a16:colId xmlns:a16="http://schemas.microsoft.com/office/drawing/2014/main" val="20004"/>
                    </a:ext>
                  </a:extLst>
                </a:gridCol>
                <a:gridCol w="2297891">
                  <a:extLst>
                    <a:ext uri="{9D8B030D-6E8A-4147-A177-3AD203B41FA5}">
                      <a16:colId xmlns:a16="http://schemas.microsoft.com/office/drawing/2014/main" val="20005"/>
                    </a:ext>
                  </a:extLst>
                </a:gridCol>
              </a:tblGrid>
              <a:tr h="1043990">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S No.</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l">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Project</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District</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Capacity (MW)</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Sponsor</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Status</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0000"/>
                  </a:ext>
                </a:extLst>
              </a:tr>
              <a:tr h="887705">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1</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Bef>
                          <a:spcPts val="0"/>
                        </a:spcBef>
                        <a:spcAft>
                          <a:spcPts val="0"/>
                        </a:spcAft>
                      </a:pPr>
                      <a:r>
                        <a:rPr lang="en-GB" sz="1600" b="1" dirty="0" err="1">
                          <a:effectLst/>
                          <a:latin typeface="Calibri" panose="020F0502020204030204" pitchFamily="34" charset="0"/>
                          <a:cs typeface="Calibri" panose="020F0502020204030204" pitchFamily="34" charset="0"/>
                        </a:rPr>
                        <a:t>Shigo</a:t>
                      </a:r>
                      <a:r>
                        <a:rPr lang="en-GB" sz="1600" b="1" dirty="0">
                          <a:effectLst/>
                          <a:latin typeface="Calibri" panose="020F0502020204030204" pitchFamily="34" charset="0"/>
                          <a:cs typeface="Calibri" panose="020F0502020204030204" pitchFamily="34" charset="0"/>
                        </a:rPr>
                        <a:t> </a:t>
                      </a:r>
                      <a:r>
                        <a:rPr lang="en-GB" sz="1600" b="1" dirty="0" err="1">
                          <a:effectLst/>
                          <a:latin typeface="Calibri" panose="020F0502020204030204" pitchFamily="34" charset="0"/>
                          <a:cs typeface="Calibri" panose="020F0502020204030204" pitchFamily="34" charset="0"/>
                        </a:rPr>
                        <a:t>Kas</a:t>
                      </a:r>
                      <a:r>
                        <a:rPr lang="en-GB" sz="1600" b="1" dirty="0">
                          <a:effectLst/>
                          <a:latin typeface="Calibri" panose="020F0502020204030204" pitchFamily="34" charset="0"/>
                          <a:cs typeface="Calibri" panose="020F0502020204030204" pitchFamily="34" charset="0"/>
                        </a:rPr>
                        <a:t> HPP</a:t>
                      </a:r>
                      <a:endPar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Dir Lower</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102</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Bef>
                          <a:spcPts val="0"/>
                        </a:spcBef>
                        <a:spcAft>
                          <a:spcPts val="0"/>
                        </a:spcAft>
                      </a:pPr>
                      <a:r>
                        <a:rPr lang="en-GB" sz="1600" dirty="0" err="1">
                          <a:effectLst/>
                          <a:latin typeface="Calibri" panose="020F0502020204030204" pitchFamily="34" charset="0"/>
                          <a:cs typeface="Calibri" panose="020F0502020204030204" pitchFamily="34" charset="0"/>
                        </a:rPr>
                        <a:t>Saifo</a:t>
                      </a:r>
                      <a:r>
                        <a:rPr lang="en-GB" sz="1600" dirty="0">
                          <a:effectLst/>
                          <a:latin typeface="Calibri" panose="020F0502020204030204" pitchFamily="34" charset="0"/>
                          <a:cs typeface="Calibri" panose="020F0502020204030204" pitchFamily="34" charset="0"/>
                        </a:rPr>
                        <a:t> Group</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rowSpan="2">
                  <a:txBody>
                    <a:bodyPr/>
                    <a:lstStyle/>
                    <a:p>
                      <a:pPr marL="0" marR="0">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NEPRA Approved Tariff</a:t>
                      </a:r>
                      <a:endPar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0001"/>
                  </a:ext>
                </a:extLst>
              </a:tr>
              <a:tr h="887705">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2</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Bef>
                          <a:spcPts val="0"/>
                        </a:spcBef>
                        <a:spcAft>
                          <a:spcPts val="0"/>
                        </a:spcAft>
                      </a:pPr>
                      <a:r>
                        <a:rPr lang="en-GB" sz="1600" b="1" dirty="0" err="1">
                          <a:effectLst/>
                          <a:latin typeface="Calibri" panose="020F0502020204030204" pitchFamily="34" charset="0"/>
                          <a:cs typeface="Calibri" panose="020F0502020204030204" pitchFamily="34" charset="0"/>
                        </a:rPr>
                        <a:t>Arkari</a:t>
                      </a:r>
                      <a:r>
                        <a:rPr lang="en-GB" sz="1600" b="1" dirty="0">
                          <a:effectLst/>
                          <a:latin typeface="Calibri" panose="020F0502020204030204" pitchFamily="34" charset="0"/>
                          <a:cs typeface="Calibri" panose="020F0502020204030204" pitchFamily="34" charset="0"/>
                        </a:rPr>
                        <a:t> </a:t>
                      </a:r>
                      <a:r>
                        <a:rPr lang="en-GB" sz="1600" b="1" dirty="0" err="1">
                          <a:effectLst/>
                          <a:latin typeface="Calibri" panose="020F0502020204030204" pitchFamily="34" charset="0"/>
                          <a:cs typeface="Calibri" panose="020F0502020204030204" pitchFamily="34" charset="0"/>
                        </a:rPr>
                        <a:t>Gol</a:t>
                      </a:r>
                      <a:r>
                        <a:rPr lang="en-GB" sz="1600" b="1" dirty="0">
                          <a:effectLst/>
                          <a:latin typeface="Calibri" panose="020F0502020204030204" pitchFamily="34" charset="0"/>
                          <a:cs typeface="Calibri" panose="020F0502020204030204" pitchFamily="34" charset="0"/>
                        </a:rPr>
                        <a:t> HPP</a:t>
                      </a:r>
                      <a:endPar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Chitral</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99</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Master Textiles</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vMerge="1">
                  <a:txBody>
                    <a:bodyPr/>
                    <a:lstStyle/>
                    <a:p>
                      <a:pPr marL="0" marR="0">
                        <a:lnSpc>
                          <a:spcPct val="107000"/>
                        </a:lnSpc>
                        <a:spcBef>
                          <a:spcPts val="0"/>
                        </a:spcBef>
                        <a:spcAft>
                          <a:spcPts val="0"/>
                        </a:spcAft>
                      </a:pP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
        <p:nvSpPr>
          <p:cNvPr id="9" name="Content Placeholder 2">
            <a:extLst>
              <a:ext uri="{FF2B5EF4-FFF2-40B4-BE49-F238E27FC236}">
                <a16:creationId xmlns:a16="http://schemas.microsoft.com/office/drawing/2014/main" id="{F0F2BA0D-22CA-4603-8C0F-2402DA2004D5}"/>
              </a:ext>
            </a:extLst>
          </p:cNvPr>
          <p:cNvSpPr txBox="1">
            <a:spLocks/>
          </p:cNvSpPr>
          <p:nvPr/>
        </p:nvSpPr>
        <p:spPr>
          <a:xfrm>
            <a:off x="533400" y="1009650"/>
            <a:ext cx="8077200" cy="533400"/>
          </a:xfrm>
          <a:prstGeom prst="rect">
            <a:avLst/>
          </a:prstGeom>
        </p:spPr>
        <p:txBody>
          <a:bodyPr anchor="ctr"/>
          <a:lstStyle/>
          <a:p>
            <a:pPr algn="ctr" eaLnBrk="1" fontAlgn="auto" hangingPunct="1">
              <a:spcBef>
                <a:spcPct val="20000"/>
              </a:spcBef>
              <a:spcAft>
                <a:spcPts val="0"/>
              </a:spcAft>
              <a:buClr>
                <a:schemeClr val="tx1">
                  <a:shade val="95000"/>
                </a:schemeClr>
              </a:buClr>
              <a:buSzPct val="65000"/>
              <a:buFont typeface="Wingdings 2"/>
              <a:buNone/>
              <a:defRPr/>
            </a:pPr>
            <a:r>
              <a:rPr lang="en-US" b="1" dirty="0">
                <a:solidFill>
                  <a:srgbClr val="00B050"/>
                </a:solidFill>
                <a:latin typeface="Calibri" panose="020F0502020204030204" pitchFamily="34" charset="0"/>
                <a:cs typeface="Calibri" panose="020F0502020204030204" pitchFamily="34" charset="0"/>
              </a:rPr>
              <a:t>Total Capacity – 201 MW </a:t>
            </a:r>
            <a:endParaRPr lang="en-US" i="1" dirty="0">
              <a:solidFill>
                <a:srgbClr val="00B050"/>
              </a:solidFill>
              <a:latin typeface="Calibri" panose="020F0502020204030204" pitchFamily="34" charset="0"/>
              <a:cs typeface="Calibri" panose="020F0502020204030204" pitchFamily="34" charset="0"/>
            </a:endParaRPr>
          </a:p>
        </p:txBody>
      </p:sp>
      <p:sp>
        <p:nvSpPr>
          <p:cNvPr id="10" name="Arrow: Left 9">
            <a:hlinkClick r:id="rId3" action="ppaction://hlinksldjump"/>
            <a:extLst>
              <a:ext uri="{FF2B5EF4-FFF2-40B4-BE49-F238E27FC236}">
                <a16:creationId xmlns:a16="http://schemas.microsoft.com/office/drawing/2014/main" id="{1D07BA97-3F44-420B-8E32-0DD953A5941F}"/>
              </a:ext>
            </a:extLst>
          </p:cNvPr>
          <p:cNvSpPr/>
          <p:nvPr/>
        </p:nvSpPr>
        <p:spPr>
          <a:xfrm>
            <a:off x="304800" y="5867400"/>
            <a:ext cx="457200" cy="365125"/>
          </a:xfrm>
          <a:prstGeom prst="leftArrow">
            <a:avLst/>
          </a:prstGeom>
          <a:solidFill>
            <a:srgbClr val="FFC000"/>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PK"/>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3">
            <a:extLst>
              <a:ext uri="{FF2B5EF4-FFF2-40B4-BE49-F238E27FC236}">
                <a16:creationId xmlns:a16="http://schemas.microsoft.com/office/drawing/2014/main" id="{53DA0E1F-D541-451B-B247-32A508BE4AC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1848291F-E580-4BBC-8118-8BDFB9B55516}" type="slidenum">
              <a:rPr lang="en-PH" altLang="en-US" sz="1200" smtClean="0">
                <a:solidFill>
                  <a:srgbClr val="595959"/>
                </a:solidFill>
              </a:rPr>
              <a:pPr>
                <a:spcBef>
                  <a:spcPct val="0"/>
                </a:spcBef>
                <a:buFontTx/>
                <a:buNone/>
              </a:pPr>
              <a:t>16</a:t>
            </a:fld>
            <a:endParaRPr lang="en-PH" altLang="en-US" sz="1200">
              <a:solidFill>
                <a:srgbClr val="595959"/>
              </a:solidFill>
            </a:endParaRPr>
          </a:p>
        </p:txBody>
      </p:sp>
      <p:sp>
        <p:nvSpPr>
          <p:cNvPr id="58371" name="Rectangle 4">
            <a:extLst>
              <a:ext uri="{FF2B5EF4-FFF2-40B4-BE49-F238E27FC236}">
                <a16:creationId xmlns:a16="http://schemas.microsoft.com/office/drawing/2014/main" id="{9A6286B2-8D59-46D5-99E9-6DC304D2B9BE}"/>
              </a:ext>
            </a:extLst>
          </p:cNvPr>
          <p:cNvSpPr>
            <a:spLocks noChangeArrowheads="1"/>
          </p:cNvSpPr>
          <p:nvPr/>
        </p:nvSpPr>
        <p:spPr bwMode="auto">
          <a:xfrm>
            <a:off x="0" y="104775"/>
            <a:ext cx="9144000" cy="64611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a:solidFill>
                  <a:schemeClr val="bg1"/>
                </a:solidFill>
                <a:latin typeface="Calibri" panose="020F0502020204030204" pitchFamily="34" charset="0"/>
              </a:rPr>
              <a:t>Feasibility Study in Progress Projects</a:t>
            </a:r>
            <a:endParaRPr lang="en-US" altLang="en-US" sz="3600">
              <a:solidFill>
                <a:schemeClr val="bg1"/>
              </a:solidFill>
              <a:latin typeface="Calibri" panose="020F0502020204030204" pitchFamily="34" charset="0"/>
            </a:endParaRPr>
          </a:p>
        </p:txBody>
      </p:sp>
      <p:sp>
        <p:nvSpPr>
          <p:cNvPr id="9" name="Content Placeholder 2">
            <a:extLst>
              <a:ext uri="{FF2B5EF4-FFF2-40B4-BE49-F238E27FC236}">
                <a16:creationId xmlns:a16="http://schemas.microsoft.com/office/drawing/2014/main" id="{791359BE-A728-41BA-BE5F-7133D6E3E26B}"/>
              </a:ext>
            </a:extLst>
          </p:cNvPr>
          <p:cNvSpPr txBox="1">
            <a:spLocks/>
          </p:cNvSpPr>
          <p:nvPr/>
        </p:nvSpPr>
        <p:spPr>
          <a:xfrm>
            <a:off x="533400" y="762000"/>
            <a:ext cx="8077200" cy="533400"/>
          </a:xfrm>
          <a:prstGeom prst="rect">
            <a:avLst/>
          </a:prstGeom>
        </p:spPr>
        <p:txBody>
          <a:bodyPr anchor="ctr"/>
          <a:lstStyle/>
          <a:p>
            <a:pPr algn="ctr" eaLnBrk="1" fontAlgn="auto" hangingPunct="1">
              <a:spcBef>
                <a:spcPct val="20000"/>
              </a:spcBef>
              <a:spcAft>
                <a:spcPts val="0"/>
              </a:spcAft>
              <a:buClr>
                <a:schemeClr val="tx1">
                  <a:shade val="95000"/>
                </a:schemeClr>
              </a:buClr>
              <a:buSzPct val="65000"/>
              <a:buFont typeface="Wingdings 2"/>
              <a:buNone/>
              <a:defRPr/>
            </a:pPr>
            <a:r>
              <a:rPr lang="en-US" b="1" dirty="0">
                <a:solidFill>
                  <a:srgbClr val="00B050"/>
                </a:solidFill>
                <a:latin typeface="Calibri" panose="020F0502020204030204" pitchFamily="34" charset="0"/>
                <a:cs typeface="Calibri" panose="020F0502020204030204" pitchFamily="34" charset="0"/>
              </a:rPr>
              <a:t>Total Capacity – 860 MW </a:t>
            </a:r>
            <a:endParaRPr lang="en-US" i="1" dirty="0">
              <a:solidFill>
                <a:srgbClr val="00B050"/>
              </a:solidFill>
              <a:latin typeface="Calibri" panose="020F0502020204030204" pitchFamily="34" charset="0"/>
              <a:cs typeface="Calibri" panose="020F0502020204030204" pitchFamily="34" charset="0"/>
            </a:endParaRPr>
          </a:p>
        </p:txBody>
      </p:sp>
      <p:graphicFrame>
        <p:nvGraphicFramePr>
          <p:cNvPr id="7" name="Table 6">
            <a:extLst>
              <a:ext uri="{FF2B5EF4-FFF2-40B4-BE49-F238E27FC236}">
                <a16:creationId xmlns:a16="http://schemas.microsoft.com/office/drawing/2014/main" id="{BD4AA618-19D3-40AC-AA38-D345E7378924}"/>
              </a:ext>
            </a:extLst>
          </p:cNvPr>
          <p:cNvGraphicFramePr>
            <a:graphicFrameLocks noGrp="1"/>
          </p:cNvGraphicFramePr>
          <p:nvPr/>
        </p:nvGraphicFramePr>
        <p:xfrm>
          <a:off x="263525" y="1295400"/>
          <a:ext cx="8616950" cy="4706937"/>
        </p:xfrm>
        <a:graphic>
          <a:graphicData uri="http://schemas.openxmlformats.org/drawingml/2006/table">
            <a:tbl>
              <a:tblPr firstRow="1" firstCol="1">
                <a:tableStyleId>{3B4B98B0-60AC-42C2-AFA5-B58CD77FA1E5}</a:tableStyleId>
              </a:tblPr>
              <a:tblGrid>
                <a:gridCol w="499038">
                  <a:extLst>
                    <a:ext uri="{9D8B030D-6E8A-4147-A177-3AD203B41FA5}">
                      <a16:colId xmlns:a16="http://schemas.microsoft.com/office/drawing/2014/main" val="20000"/>
                    </a:ext>
                  </a:extLst>
                </a:gridCol>
                <a:gridCol w="2514227">
                  <a:extLst>
                    <a:ext uri="{9D8B030D-6E8A-4147-A177-3AD203B41FA5}">
                      <a16:colId xmlns:a16="http://schemas.microsoft.com/office/drawing/2014/main" val="20001"/>
                    </a:ext>
                  </a:extLst>
                </a:gridCol>
                <a:gridCol w="1676151">
                  <a:extLst>
                    <a:ext uri="{9D8B030D-6E8A-4147-A177-3AD203B41FA5}">
                      <a16:colId xmlns:a16="http://schemas.microsoft.com/office/drawing/2014/main" val="20002"/>
                    </a:ext>
                  </a:extLst>
                </a:gridCol>
                <a:gridCol w="1371396">
                  <a:extLst>
                    <a:ext uri="{9D8B030D-6E8A-4147-A177-3AD203B41FA5}">
                      <a16:colId xmlns:a16="http://schemas.microsoft.com/office/drawing/2014/main" val="20003"/>
                    </a:ext>
                  </a:extLst>
                </a:gridCol>
                <a:gridCol w="2556138">
                  <a:extLst>
                    <a:ext uri="{9D8B030D-6E8A-4147-A177-3AD203B41FA5}">
                      <a16:colId xmlns:a16="http://schemas.microsoft.com/office/drawing/2014/main" val="20004"/>
                    </a:ext>
                  </a:extLst>
                </a:gridCol>
              </a:tblGrid>
              <a:tr h="603257">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S #</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0" marR="68570" marT="0" marB="0" anchor="ctr"/>
                </a:tc>
                <a:tc>
                  <a:txBody>
                    <a:bodyPr/>
                    <a:lstStyle/>
                    <a:p>
                      <a:pPr marL="0" marR="0" algn="l">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Project</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0" marR="68570" marT="0" marB="0" anchor="ctr"/>
                </a:tc>
                <a:tc>
                  <a:txBody>
                    <a:bodyPr/>
                    <a:lstStyle/>
                    <a:p>
                      <a:pPr algn="ctr"/>
                      <a:r>
                        <a:rPr lang="en-GB" sz="1600" dirty="0">
                          <a:latin typeface="Calibri" panose="020F0502020204030204" pitchFamily="34" charset="0"/>
                          <a:cs typeface="Calibri" panose="020F0502020204030204" pitchFamily="34" charset="0"/>
                        </a:rPr>
                        <a:t>District</a:t>
                      </a:r>
                    </a:p>
                  </a:txBody>
                  <a:tcPr marL="68570" marR="68570" marT="0" marB="0" anchor="ctr"/>
                </a:tc>
                <a:tc>
                  <a:txBody>
                    <a:bodyPr/>
                    <a:lstStyle/>
                    <a:p>
                      <a:pPr marL="0" marR="0" algn="ctr">
                        <a:lnSpc>
                          <a:spcPct val="107000"/>
                        </a:lnSpc>
                        <a:spcBef>
                          <a:spcPts val="0"/>
                        </a:spcBef>
                        <a:spcAft>
                          <a:spcPts val="0"/>
                        </a:spcAft>
                      </a:pPr>
                      <a:r>
                        <a:rPr kumimoji="0" lang="en-US" sz="1600" kern="1200" dirty="0">
                          <a:latin typeface="Calibri" panose="020F0502020204030204" pitchFamily="34" charset="0"/>
                          <a:cs typeface="Calibri" panose="020F0502020204030204" pitchFamily="34" charset="0"/>
                        </a:rPr>
                        <a:t>Capacity (MW)</a:t>
                      </a:r>
                      <a:endParaRPr kumimoji="0" lang="en-US" sz="1600" b="1" kern="1200" dirty="0">
                        <a:solidFill>
                          <a:schemeClr val="lt1"/>
                        </a:solidFill>
                        <a:latin typeface="Calibri" panose="020F0502020204030204" pitchFamily="34" charset="0"/>
                        <a:ea typeface="+mn-ea"/>
                        <a:cs typeface="Calibri" panose="020F0502020204030204" pitchFamily="34" charset="0"/>
                      </a:endParaRPr>
                    </a:p>
                  </a:txBody>
                  <a:tcPr marL="68570" marR="68570"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Sponsor</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0" marR="68570" marT="0" marB="0" anchor="ctr"/>
                </a:tc>
                <a:extLst>
                  <a:ext uri="{0D108BD9-81ED-4DB2-BD59-A6C34878D82A}">
                    <a16:rowId xmlns:a16="http://schemas.microsoft.com/office/drawing/2014/main" val="10000"/>
                  </a:ext>
                </a:extLst>
              </a:tr>
              <a:tr h="512960">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1</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0" marR="68570" marT="0" marB="0" anchor="ctr"/>
                </a:tc>
                <a:tc>
                  <a:txBody>
                    <a:bodyPr/>
                    <a:lstStyle/>
                    <a:p>
                      <a:pPr marL="0" marR="0">
                        <a:lnSpc>
                          <a:spcPct val="107000"/>
                        </a:lnSpc>
                        <a:spcBef>
                          <a:spcPts val="0"/>
                        </a:spcBef>
                        <a:spcAft>
                          <a:spcPts val="0"/>
                        </a:spcAft>
                      </a:pPr>
                      <a:r>
                        <a:rPr lang="en-GB" sz="1600" b="1" dirty="0">
                          <a:effectLst/>
                          <a:latin typeface="Calibri" panose="020F0502020204030204" pitchFamily="34" charset="0"/>
                          <a:cs typeface="Calibri" panose="020F0502020204030204" pitchFamily="34" charset="0"/>
                        </a:rPr>
                        <a:t>Sharmai HPP</a:t>
                      </a:r>
                      <a:endPar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0" marR="68570"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Dir</a:t>
                      </a:r>
                      <a:endParaRPr lang="en-US" sz="1600" b="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0" marR="68570"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150</a:t>
                      </a:r>
                      <a:endParaRPr lang="en-US" sz="1600" b="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0" marR="68570"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Sapphire Electric</a:t>
                      </a:r>
                      <a:endParaRPr lang="en-US" sz="1600" b="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0" marR="68570" marT="0" marB="0" anchor="ctr"/>
                </a:tc>
                <a:extLst>
                  <a:ext uri="{0D108BD9-81ED-4DB2-BD59-A6C34878D82A}">
                    <a16:rowId xmlns:a16="http://schemas.microsoft.com/office/drawing/2014/main" val="10001"/>
                  </a:ext>
                </a:extLst>
              </a:tr>
              <a:tr h="512960">
                <a:tc>
                  <a:txBody>
                    <a:bodyPr/>
                    <a:lstStyle/>
                    <a:p>
                      <a:pPr marL="0" marR="0" algn="ctr" rtl="0" eaLnBrk="1" latinLnBrk="0" hangingPunct="1">
                        <a:lnSpc>
                          <a:spcPct val="107000"/>
                        </a:lnSpc>
                        <a:spcBef>
                          <a:spcPts val="0"/>
                        </a:spcBef>
                        <a:spcAft>
                          <a:spcPts val="0"/>
                        </a:spcAft>
                      </a:pPr>
                      <a:r>
                        <a:rPr kumimoji="0" lang="en-US" sz="1600" kern="1200" dirty="0">
                          <a:effectLst/>
                          <a:latin typeface="Calibri" panose="020F0502020204030204" pitchFamily="34" charset="0"/>
                          <a:cs typeface="Calibri" panose="020F0502020204030204" pitchFamily="34" charset="0"/>
                        </a:rPr>
                        <a:t>2</a:t>
                      </a:r>
                      <a:endParaRPr kumimoji="0" lang="en-US" sz="1600" b="1" kern="1200" dirty="0">
                        <a:solidFill>
                          <a:schemeClr val="dk1"/>
                        </a:solidFill>
                        <a:effectLst/>
                        <a:latin typeface="Calibri" panose="020F0502020204030204" pitchFamily="34" charset="0"/>
                        <a:ea typeface="+mn-ea"/>
                        <a:cs typeface="Calibri" panose="020F0502020204030204" pitchFamily="34" charset="0"/>
                      </a:endParaRPr>
                    </a:p>
                  </a:txBody>
                  <a:tcPr marL="68570" marR="68570" marT="0" marB="0" anchor="ctr"/>
                </a:tc>
                <a:tc>
                  <a:txBody>
                    <a:bodyPr/>
                    <a:lstStyle/>
                    <a:p>
                      <a:pPr marL="0" marR="0" algn="l" fontAlgn="ctr">
                        <a:spcBef>
                          <a:spcPts val="0"/>
                        </a:spcBef>
                        <a:spcAft>
                          <a:spcPts val="0"/>
                        </a:spcAft>
                      </a:pPr>
                      <a:r>
                        <a:rPr lang="en-US" sz="1600" b="1" kern="1200" dirty="0" err="1">
                          <a:effectLst/>
                          <a:latin typeface="Calibri" panose="020F0502020204030204" pitchFamily="34" charset="0"/>
                          <a:cs typeface="Calibri" panose="020F0502020204030204" pitchFamily="34" charset="0"/>
                        </a:rPr>
                        <a:t>Nila</a:t>
                      </a:r>
                      <a:r>
                        <a:rPr lang="en-US" sz="1600" b="1" kern="1200" dirty="0">
                          <a:effectLst/>
                          <a:latin typeface="Calibri" panose="020F0502020204030204" pitchFamily="34" charset="0"/>
                          <a:cs typeface="Calibri" panose="020F0502020204030204" pitchFamily="34" charset="0"/>
                        </a:rPr>
                        <a:t> Da Katha HPP</a:t>
                      </a:r>
                      <a:endParaRPr lang="en-US"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kern="1200" dirty="0">
                          <a:effectLst/>
                          <a:latin typeface="Calibri" panose="020F0502020204030204" pitchFamily="34" charset="0"/>
                          <a:cs typeface="Calibri" panose="020F0502020204030204" pitchFamily="34" charset="0"/>
                        </a:rPr>
                        <a:t>Mansehra</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kern="1200" dirty="0">
                          <a:effectLst/>
                          <a:latin typeface="Calibri" panose="020F0502020204030204" pitchFamily="34" charset="0"/>
                          <a:cs typeface="Calibri" panose="020F0502020204030204" pitchFamily="34" charset="0"/>
                        </a:rPr>
                        <a:t>2.47</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kern="1200" dirty="0">
                          <a:effectLst/>
                          <a:latin typeface="Calibri" panose="020F0502020204030204" pitchFamily="34" charset="0"/>
                          <a:cs typeface="Calibri" panose="020F0502020204030204" pitchFamily="34" charset="0"/>
                        </a:rPr>
                        <a:t>Sino-Pak Power</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extLst>
                  <a:ext uri="{0D108BD9-81ED-4DB2-BD59-A6C34878D82A}">
                    <a16:rowId xmlns:a16="http://schemas.microsoft.com/office/drawing/2014/main" val="10002"/>
                  </a:ext>
                </a:extLst>
              </a:tr>
              <a:tr h="512960">
                <a:tc>
                  <a:txBody>
                    <a:bodyPr/>
                    <a:lstStyle/>
                    <a:p>
                      <a:pPr marL="0" marR="0" algn="ctr" rtl="0" eaLnBrk="1" latinLnBrk="0" hangingPunct="1">
                        <a:lnSpc>
                          <a:spcPct val="107000"/>
                        </a:lnSpc>
                        <a:spcBef>
                          <a:spcPts val="0"/>
                        </a:spcBef>
                        <a:spcAft>
                          <a:spcPts val="0"/>
                        </a:spcAft>
                      </a:pPr>
                      <a:r>
                        <a:rPr kumimoji="0" lang="en-US" sz="1600" kern="1200" dirty="0">
                          <a:effectLst/>
                          <a:latin typeface="Calibri" panose="020F0502020204030204" pitchFamily="34" charset="0"/>
                          <a:cs typeface="Calibri" panose="020F0502020204030204" pitchFamily="34" charset="0"/>
                        </a:rPr>
                        <a:t>3</a:t>
                      </a:r>
                      <a:endParaRPr kumimoji="0" lang="en-US" sz="1600" b="1" kern="1200" dirty="0">
                        <a:solidFill>
                          <a:schemeClr val="dk1"/>
                        </a:solidFill>
                        <a:effectLst/>
                        <a:latin typeface="Calibri" panose="020F0502020204030204" pitchFamily="34" charset="0"/>
                        <a:ea typeface="+mn-ea"/>
                        <a:cs typeface="Calibri" panose="020F0502020204030204" pitchFamily="34" charset="0"/>
                      </a:endParaRPr>
                    </a:p>
                  </a:txBody>
                  <a:tcPr marL="68570" marR="68570" marT="0" marB="0" anchor="ctr"/>
                </a:tc>
                <a:tc>
                  <a:txBody>
                    <a:bodyPr/>
                    <a:lstStyle/>
                    <a:p>
                      <a:pPr marL="0" marR="0" algn="l" fontAlgn="ctr">
                        <a:spcBef>
                          <a:spcPts val="0"/>
                        </a:spcBef>
                        <a:spcAft>
                          <a:spcPts val="0"/>
                        </a:spcAft>
                      </a:pPr>
                      <a:r>
                        <a:rPr lang="en-US" sz="1600" b="1" kern="1200" dirty="0" err="1">
                          <a:effectLst/>
                          <a:latin typeface="Calibri" panose="020F0502020204030204" pitchFamily="34" charset="0"/>
                          <a:cs typeface="Calibri" panose="020F0502020204030204" pitchFamily="34" charset="0"/>
                        </a:rPr>
                        <a:t>Bhimbal</a:t>
                      </a:r>
                      <a:r>
                        <a:rPr lang="en-US" sz="1600" b="1" kern="1200" dirty="0">
                          <a:effectLst/>
                          <a:latin typeface="Calibri" panose="020F0502020204030204" pitchFamily="34" charset="0"/>
                          <a:cs typeface="Calibri" panose="020F0502020204030204" pitchFamily="34" charset="0"/>
                        </a:rPr>
                        <a:t> Katha HPP</a:t>
                      </a:r>
                      <a:endParaRPr lang="en-US"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kern="1200" dirty="0">
                          <a:effectLst/>
                          <a:latin typeface="Calibri" panose="020F0502020204030204" pitchFamily="34" charset="0"/>
                          <a:cs typeface="Calibri" panose="020F0502020204030204" pitchFamily="34" charset="0"/>
                        </a:rPr>
                        <a:t>Mansehra</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kern="1200" dirty="0">
                          <a:effectLst/>
                          <a:latin typeface="Calibri" panose="020F0502020204030204" pitchFamily="34" charset="0"/>
                          <a:cs typeface="Calibri" panose="020F0502020204030204" pitchFamily="34" charset="0"/>
                        </a:rPr>
                        <a:t>7.86</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kern="1200" dirty="0">
                          <a:effectLst/>
                          <a:latin typeface="Calibri" panose="020F0502020204030204" pitchFamily="34" charset="0"/>
                          <a:cs typeface="Calibri" panose="020F0502020204030204" pitchFamily="34" charset="0"/>
                        </a:rPr>
                        <a:t>Multiline Pakistan</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extLst>
                  <a:ext uri="{0D108BD9-81ED-4DB2-BD59-A6C34878D82A}">
                    <a16:rowId xmlns:a16="http://schemas.microsoft.com/office/drawing/2014/main" val="10003"/>
                  </a:ext>
                </a:extLst>
              </a:tr>
              <a:tr h="512960">
                <a:tc>
                  <a:txBody>
                    <a:bodyPr/>
                    <a:lstStyle/>
                    <a:p>
                      <a:pPr marL="0" marR="0" algn="ctr" rtl="0" eaLnBrk="1" latinLnBrk="0" hangingPunct="1">
                        <a:lnSpc>
                          <a:spcPct val="107000"/>
                        </a:lnSpc>
                        <a:spcBef>
                          <a:spcPts val="0"/>
                        </a:spcBef>
                        <a:spcAft>
                          <a:spcPts val="0"/>
                        </a:spcAft>
                      </a:pPr>
                      <a:r>
                        <a:rPr kumimoji="0" lang="en-US" sz="1600" kern="1200" dirty="0">
                          <a:effectLst/>
                          <a:latin typeface="Calibri" panose="020F0502020204030204" pitchFamily="34" charset="0"/>
                          <a:cs typeface="Calibri" panose="020F0502020204030204" pitchFamily="34" charset="0"/>
                        </a:rPr>
                        <a:t>4</a:t>
                      </a:r>
                      <a:endParaRPr kumimoji="0" lang="en-US" sz="1600" b="1" kern="1200" dirty="0">
                        <a:solidFill>
                          <a:schemeClr val="dk1"/>
                        </a:solidFill>
                        <a:effectLst/>
                        <a:latin typeface="Calibri" panose="020F0502020204030204" pitchFamily="34" charset="0"/>
                        <a:ea typeface="+mn-ea"/>
                        <a:cs typeface="Calibri" panose="020F0502020204030204" pitchFamily="34" charset="0"/>
                      </a:endParaRPr>
                    </a:p>
                  </a:txBody>
                  <a:tcPr marL="68570" marR="68570" marT="0" marB="0" anchor="ctr"/>
                </a:tc>
                <a:tc>
                  <a:txBody>
                    <a:bodyPr/>
                    <a:lstStyle/>
                    <a:p>
                      <a:pPr marL="0" marR="0" algn="l" fontAlgn="ctr">
                        <a:spcBef>
                          <a:spcPts val="0"/>
                        </a:spcBef>
                        <a:spcAft>
                          <a:spcPts val="0"/>
                        </a:spcAft>
                      </a:pPr>
                      <a:r>
                        <a:rPr lang="en-US" sz="1600" b="1" kern="1200" dirty="0" err="1">
                          <a:effectLst/>
                          <a:latin typeface="Calibri" panose="020F0502020204030204" pitchFamily="34" charset="0"/>
                          <a:cs typeface="Calibri" panose="020F0502020204030204" pitchFamily="34" charset="0"/>
                        </a:rPr>
                        <a:t>Baram</a:t>
                      </a:r>
                      <a:r>
                        <a:rPr lang="en-US" sz="1600" b="1" kern="1200" dirty="0">
                          <a:effectLst/>
                          <a:latin typeface="Calibri" panose="020F0502020204030204" pitchFamily="34" charset="0"/>
                          <a:cs typeface="Calibri" panose="020F0502020204030204" pitchFamily="34" charset="0"/>
                        </a:rPr>
                        <a:t> </a:t>
                      </a:r>
                      <a:r>
                        <a:rPr lang="en-US" sz="1600" b="1" kern="1200" dirty="0" err="1">
                          <a:effectLst/>
                          <a:latin typeface="Calibri" panose="020F0502020204030204" pitchFamily="34" charset="0"/>
                          <a:cs typeface="Calibri" panose="020F0502020204030204" pitchFamily="34" charset="0"/>
                        </a:rPr>
                        <a:t>Gol</a:t>
                      </a:r>
                      <a:r>
                        <a:rPr lang="en-US" sz="1600" b="1" kern="1200" dirty="0">
                          <a:effectLst/>
                          <a:latin typeface="Calibri" panose="020F0502020204030204" pitchFamily="34" charset="0"/>
                          <a:cs typeface="Calibri" panose="020F0502020204030204" pitchFamily="34" charset="0"/>
                        </a:rPr>
                        <a:t> HPP</a:t>
                      </a:r>
                      <a:endParaRPr lang="en-US"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kern="1200" dirty="0">
                          <a:effectLst/>
                          <a:latin typeface="Calibri" panose="020F0502020204030204" pitchFamily="34" charset="0"/>
                          <a:cs typeface="Calibri" panose="020F0502020204030204" pitchFamily="34" charset="0"/>
                        </a:rPr>
                        <a:t>Chitral</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kern="1200" dirty="0">
                          <a:effectLst/>
                          <a:latin typeface="Calibri" panose="020F0502020204030204" pitchFamily="34" charset="0"/>
                          <a:cs typeface="Calibri" panose="020F0502020204030204" pitchFamily="34" charset="0"/>
                        </a:rPr>
                        <a:t>24.93</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kern="1200" dirty="0">
                          <a:effectLst/>
                          <a:latin typeface="Calibri" panose="020F0502020204030204" pitchFamily="34" charset="0"/>
                          <a:cs typeface="Calibri" panose="020F0502020204030204" pitchFamily="34" charset="0"/>
                        </a:rPr>
                        <a:t>Markhor Energy</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extLst>
                  <a:ext uri="{0D108BD9-81ED-4DB2-BD59-A6C34878D82A}">
                    <a16:rowId xmlns:a16="http://schemas.microsoft.com/office/drawing/2014/main" val="10004"/>
                  </a:ext>
                </a:extLst>
              </a:tr>
              <a:tr h="512960">
                <a:tc>
                  <a:txBody>
                    <a:bodyPr/>
                    <a:lstStyle/>
                    <a:p>
                      <a:pPr marL="0" marR="0" algn="ctr" rtl="0" eaLnBrk="1" latinLnBrk="0" hangingPunct="1">
                        <a:lnSpc>
                          <a:spcPct val="107000"/>
                        </a:lnSpc>
                        <a:spcBef>
                          <a:spcPts val="0"/>
                        </a:spcBef>
                        <a:spcAft>
                          <a:spcPts val="0"/>
                        </a:spcAft>
                      </a:pPr>
                      <a:r>
                        <a:rPr kumimoji="0" lang="en-US" sz="1600" kern="1200" dirty="0">
                          <a:effectLst/>
                          <a:latin typeface="Calibri" panose="020F0502020204030204" pitchFamily="34" charset="0"/>
                          <a:cs typeface="Calibri" panose="020F0502020204030204" pitchFamily="34" charset="0"/>
                        </a:rPr>
                        <a:t>5</a:t>
                      </a:r>
                      <a:endParaRPr kumimoji="0" lang="en-US" sz="1600" b="1" kern="1200" dirty="0">
                        <a:solidFill>
                          <a:schemeClr val="dk1"/>
                        </a:solidFill>
                        <a:effectLst/>
                        <a:latin typeface="Calibri" panose="020F0502020204030204" pitchFamily="34" charset="0"/>
                        <a:ea typeface="+mn-ea"/>
                        <a:cs typeface="Calibri" panose="020F0502020204030204" pitchFamily="34" charset="0"/>
                      </a:endParaRPr>
                    </a:p>
                  </a:txBody>
                  <a:tcPr marL="68570" marR="68570" marT="0" marB="0" anchor="ctr"/>
                </a:tc>
                <a:tc>
                  <a:txBody>
                    <a:bodyPr/>
                    <a:lstStyle/>
                    <a:p>
                      <a:pPr marL="0" marR="0" algn="l" fontAlgn="ctr">
                        <a:spcBef>
                          <a:spcPts val="0"/>
                        </a:spcBef>
                        <a:spcAft>
                          <a:spcPts val="0"/>
                        </a:spcAft>
                      </a:pPr>
                      <a:r>
                        <a:rPr lang="en-US" sz="1600" b="1" kern="1200" dirty="0" err="1">
                          <a:effectLst/>
                          <a:latin typeface="Calibri" panose="020F0502020204030204" pitchFamily="34" charset="0"/>
                          <a:cs typeface="Calibri" panose="020F0502020204030204" pitchFamily="34" charset="0"/>
                        </a:rPr>
                        <a:t>Chowkel</a:t>
                      </a:r>
                      <a:r>
                        <a:rPr lang="en-US" sz="1600" b="1" kern="1200" dirty="0">
                          <a:effectLst/>
                          <a:latin typeface="Calibri" panose="020F0502020204030204" pitchFamily="34" charset="0"/>
                          <a:cs typeface="Calibri" panose="020F0502020204030204" pitchFamily="34" charset="0"/>
                        </a:rPr>
                        <a:t> </a:t>
                      </a:r>
                      <a:r>
                        <a:rPr lang="en-US" sz="1600" b="1" kern="1200" dirty="0" err="1">
                          <a:effectLst/>
                          <a:latin typeface="Calibri" panose="020F0502020204030204" pitchFamily="34" charset="0"/>
                          <a:cs typeface="Calibri" panose="020F0502020204030204" pitchFamily="34" charset="0"/>
                        </a:rPr>
                        <a:t>Khwar</a:t>
                      </a:r>
                      <a:r>
                        <a:rPr lang="en-US" sz="1600" b="1" kern="1200" dirty="0">
                          <a:effectLst/>
                          <a:latin typeface="Calibri" panose="020F0502020204030204" pitchFamily="34" charset="0"/>
                          <a:cs typeface="Calibri" panose="020F0502020204030204" pitchFamily="34" charset="0"/>
                        </a:rPr>
                        <a:t> HPP</a:t>
                      </a:r>
                      <a:endParaRPr lang="en-US"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kern="1200" dirty="0">
                          <a:effectLst/>
                          <a:latin typeface="Calibri" panose="020F0502020204030204" pitchFamily="34" charset="0"/>
                          <a:cs typeface="Calibri" panose="020F0502020204030204" pitchFamily="34" charset="0"/>
                        </a:rPr>
                        <a:t>Swat</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kern="1200" dirty="0">
                          <a:effectLst/>
                          <a:latin typeface="Calibri" panose="020F0502020204030204" pitchFamily="34" charset="0"/>
                          <a:cs typeface="Calibri" panose="020F0502020204030204" pitchFamily="34" charset="0"/>
                        </a:rPr>
                        <a:t>12.00</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kern="1200" dirty="0">
                          <a:effectLst/>
                          <a:latin typeface="Calibri" panose="020F0502020204030204" pitchFamily="34" charset="0"/>
                          <a:cs typeface="Calibri" panose="020F0502020204030204" pitchFamily="34" charset="0"/>
                        </a:rPr>
                        <a:t>MMP</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extLst>
                  <a:ext uri="{0D108BD9-81ED-4DB2-BD59-A6C34878D82A}">
                    <a16:rowId xmlns:a16="http://schemas.microsoft.com/office/drawing/2014/main" val="10005"/>
                  </a:ext>
                </a:extLst>
              </a:tr>
              <a:tr h="512960">
                <a:tc>
                  <a:txBody>
                    <a:bodyPr/>
                    <a:lstStyle/>
                    <a:p>
                      <a:pPr marL="0" marR="0" algn="ctr" rtl="0" eaLnBrk="1" latinLnBrk="0" hangingPunct="1">
                        <a:lnSpc>
                          <a:spcPct val="107000"/>
                        </a:lnSpc>
                        <a:spcBef>
                          <a:spcPts val="0"/>
                        </a:spcBef>
                        <a:spcAft>
                          <a:spcPts val="0"/>
                        </a:spcAft>
                      </a:pPr>
                      <a:r>
                        <a:rPr kumimoji="0" lang="en-US" sz="1600" kern="1200" dirty="0">
                          <a:effectLst/>
                          <a:latin typeface="Calibri" panose="020F0502020204030204" pitchFamily="34" charset="0"/>
                          <a:cs typeface="Calibri" panose="020F0502020204030204" pitchFamily="34" charset="0"/>
                        </a:rPr>
                        <a:t>6</a:t>
                      </a:r>
                      <a:endParaRPr kumimoji="0" lang="en-US" sz="1600" b="1" kern="1200" dirty="0">
                        <a:solidFill>
                          <a:schemeClr val="dk1"/>
                        </a:solidFill>
                        <a:effectLst/>
                        <a:latin typeface="Calibri" panose="020F0502020204030204" pitchFamily="34" charset="0"/>
                        <a:ea typeface="+mn-ea"/>
                        <a:cs typeface="Calibri" panose="020F0502020204030204" pitchFamily="34" charset="0"/>
                      </a:endParaRPr>
                    </a:p>
                  </a:txBody>
                  <a:tcPr marL="68570" marR="68570" marT="0" marB="0" anchor="ctr"/>
                </a:tc>
                <a:tc>
                  <a:txBody>
                    <a:bodyPr/>
                    <a:lstStyle/>
                    <a:p>
                      <a:pPr marL="0" marR="0" algn="l" fontAlgn="ctr">
                        <a:spcBef>
                          <a:spcPts val="0"/>
                        </a:spcBef>
                        <a:spcAft>
                          <a:spcPts val="0"/>
                        </a:spcAft>
                      </a:pPr>
                      <a:r>
                        <a:rPr lang="en-US" sz="1600" b="1" dirty="0" err="1">
                          <a:effectLst/>
                          <a:latin typeface="Calibri" panose="020F0502020204030204" pitchFamily="34" charset="0"/>
                          <a:cs typeface="Calibri" panose="020F0502020204030204" pitchFamily="34" charset="0"/>
                        </a:rPr>
                        <a:t>Mastuj</a:t>
                      </a:r>
                      <a:r>
                        <a:rPr lang="en-US" sz="1600" b="1" dirty="0">
                          <a:effectLst/>
                          <a:latin typeface="Calibri" panose="020F0502020204030204" pitchFamily="34" charset="0"/>
                          <a:cs typeface="Calibri" panose="020F0502020204030204" pitchFamily="34" charset="0"/>
                        </a:rPr>
                        <a:t> HPP</a:t>
                      </a:r>
                      <a:endParaRPr lang="en-US"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dirty="0">
                          <a:effectLst/>
                          <a:latin typeface="Calibri" panose="020F0502020204030204" pitchFamily="34" charset="0"/>
                          <a:cs typeface="Calibri" panose="020F0502020204030204" pitchFamily="34" charset="0"/>
                        </a:rPr>
                        <a:t>Chitral</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dirty="0">
                          <a:effectLst/>
                          <a:latin typeface="Calibri" panose="020F0502020204030204" pitchFamily="34" charset="0"/>
                          <a:cs typeface="Calibri" panose="020F0502020204030204" pitchFamily="34" charset="0"/>
                        </a:rPr>
                        <a:t>48.20</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dirty="0">
                          <a:effectLst/>
                          <a:latin typeface="Calibri" panose="020F0502020204030204" pitchFamily="34" charset="0"/>
                          <a:cs typeface="Calibri" panose="020F0502020204030204" pitchFamily="34" charset="0"/>
                        </a:rPr>
                        <a:t>Chinar Power</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extLst>
                  <a:ext uri="{0D108BD9-81ED-4DB2-BD59-A6C34878D82A}">
                    <a16:rowId xmlns:a16="http://schemas.microsoft.com/office/drawing/2014/main" val="10006"/>
                  </a:ext>
                </a:extLst>
              </a:tr>
              <a:tr h="512960">
                <a:tc>
                  <a:txBody>
                    <a:bodyPr/>
                    <a:lstStyle/>
                    <a:p>
                      <a:pPr marL="0" marR="0" algn="ctr" rtl="0" eaLnBrk="1" latinLnBrk="0" hangingPunct="1">
                        <a:lnSpc>
                          <a:spcPct val="107000"/>
                        </a:lnSpc>
                        <a:spcBef>
                          <a:spcPts val="0"/>
                        </a:spcBef>
                        <a:spcAft>
                          <a:spcPts val="0"/>
                        </a:spcAft>
                      </a:pPr>
                      <a:r>
                        <a:rPr kumimoji="0" lang="en-US" sz="1600" kern="1200" dirty="0">
                          <a:effectLst/>
                          <a:latin typeface="Calibri" panose="020F0502020204030204" pitchFamily="34" charset="0"/>
                          <a:cs typeface="Calibri" panose="020F0502020204030204" pitchFamily="34" charset="0"/>
                        </a:rPr>
                        <a:t>7</a:t>
                      </a:r>
                      <a:endParaRPr kumimoji="0" lang="en-US" sz="1600" b="1" kern="1200" dirty="0">
                        <a:solidFill>
                          <a:schemeClr val="dk1"/>
                        </a:solidFill>
                        <a:effectLst/>
                        <a:latin typeface="Calibri" panose="020F0502020204030204" pitchFamily="34" charset="0"/>
                        <a:ea typeface="+mn-ea"/>
                        <a:cs typeface="Calibri" panose="020F0502020204030204" pitchFamily="34" charset="0"/>
                      </a:endParaRPr>
                    </a:p>
                  </a:txBody>
                  <a:tcPr marL="68570" marR="68570" marT="0" marB="0" anchor="ctr"/>
                </a:tc>
                <a:tc>
                  <a:txBody>
                    <a:bodyPr/>
                    <a:lstStyle/>
                    <a:p>
                      <a:pPr marL="0" marR="0" algn="l" fontAlgn="ctr">
                        <a:spcBef>
                          <a:spcPts val="0"/>
                        </a:spcBef>
                        <a:spcAft>
                          <a:spcPts val="0"/>
                        </a:spcAft>
                      </a:pPr>
                      <a:r>
                        <a:rPr lang="en-US" sz="1600" b="1" dirty="0" err="1">
                          <a:effectLst/>
                          <a:latin typeface="Calibri" panose="020F0502020204030204" pitchFamily="34" charset="0"/>
                          <a:cs typeface="Calibri" panose="020F0502020204030204" pitchFamily="34" charset="0"/>
                        </a:rPr>
                        <a:t>Balkani</a:t>
                      </a:r>
                      <a:r>
                        <a:rPr lang="en-US" sz="1600" b="1" dirty="0">
                          <a:effectLst/>
                          <a:latin typeface="Calibri" panose="020F0502020204030204" pitchFamily="34" charset="0"/>
                          <a:cs typeface="Calibri" panose="020F0502020204030204" pitchFamily="34" charset="0"/>
                        </a:rPr>
                        <a:t> HPP</a:t>
                      </a:r>
                      <a:endParaRPr lang="en-US"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dirty="0" err="1">
                          <a:effectLst/>
                          <a:latin typeface="Calibri" panose="020F0502020204030204" pitchFamily="34" charset="0"/>
                          <a:cs typeface="Calibri" panose="020F0502020204030204" pitchFamily="34" charset="0"/>
                        </a:rPr>
                        <a:t>Shangla</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dirty="0">
                          <a:effectLst/>
                          <a:latin typeface="Calibri" panose="020F0502020204030204" pitchFamily="34" charset="0"/>
                          <a:cs typeface="Calibri" panose="020F0502020204030204" pitchFamily="34" charset="0"/>
                        </a:rPr>
                        <a:t>7.75</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dirty="0" err="1">
                          <a:effectLst/>
                          <a:latin typeface="Calibri" panose="020F0502020204030204" pitchFamily="34" charset="0"/>
                          <a:cs typeface="Calibri" panose="020F0502020204030204" pitchFamily="34" charset="0"/>
                        </a:rPr>
                        <a:t>Shangla</a:t>
                      </a:r>
                      <a:r>
                        <a:rPr lang="en-US" sz="1600" dirty="0">
                          <a:effectLst/>
                          <a:latin typeface="Calibri" panose="020F0502020204030204" pitchFamily="34" charset="0"/>
                          <a:cs typeface="Calibri" panose="020F0502020204030204" pitchFamily="34" charset="0"/>
                        </a:rPr>
                        <a:t> Power</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extLst>
                  <a:ext uri="{0D108BD9-81ED-4DB2-BD59-A6C34878D82A}">
                    <a16:rowId xmlns:a16="http://schemas.microsoft.com/office/drawing/2014/main" val="10007"/>
                  </a:ext>
                </a:extLst>
              </a:tr>
              <a:tr h="512960">
                <a:tc>
                  <a:txBody>
                    <a:bodyPr/>
                    <a:lstStyle/>
                    <a:p>
                      <a:pPr marL="0" marR="0" algn="ctr" rtl="0" eaLnBrk="1" latinLnBrk="0" hangingPunct="1">
                        <a:lnSpc>
                          <a:spcPct val="107000"/>
                        </a:lnSpc>
                        <a:spcBef>
                          <a:spcPts val="0"/>
                        </a:spcBef>
                        <a:spcAft>
                          <a:spcPts val="0"/>
                        </a:spcAft>
                      </a:pPr>
                      <a:r>
                        <a:rPr kumimoji="0" lang="en-US" sz="1600" kern="1200" dirty="0">
                          <a:effectLst/>
                          <a:latin typeface="Calibri" panose="020F0502020204030204" pitchFamily="34" charset="0"/>
                          <a:cs typeface="Calibri" panose="020F0502020204030204" pitchFamily="34" charset="0"/>
                        </a:rPr>
                        <a:t>8</a:t>
                      </a:r>
                      <a:endParaRPr kumimoji="0" lang="en-US" sz="1600" b="1" kern="1200" dirty="0">
                        <a:solidFill>
                          <a:schemeClr val="dk1"/>
                        </a:solidFill>
                        <a:effectLst/>
                        <a:latin typeface="Calibri" panose="020F0502020204030204" pitchFamily="34" charset="0"/>
                        <a:ea typeface="+mn-ea"/>
                        <a:cs typeface="Calibri" panose="020F0502020204030204" pitchFamily="34" charset="0"/>
                      </a:endParaRPr>
                    </a:p>
                  </a:txBody>
                  <a:tcPr marL="68570" marR="68570" marT="0" marB="0" anchor="ctr"/>
                </a:tc>
                <a:tc>
                  <a:txBody>
                    <a:bodyPr/>
                    <a:lstStyle/>
                    <a:p>
                      <a:pPr marL="0" marR="0" algn="l" fontAlgn="ctr">
                        <a:spcBef>
                          <a:spcPts val="0"/>
                        </a:spcBef>
                        <a:spcAft>
                          <a:spcPts val="0"/>
                        </a:spcAft>
                      </a:pPr>
                      <a:r>
                        <a:rPr lang="en-US" sz="1600" b="1" dirty="0">
                          <a:effectLst/>
                          <a:latin typeface="Calibri" panose="020F0502020204030204" pitchFamily="34" charset="0"/>
                          <a:cs typeface="Calibri" panose="020F0502020204030204" pitchFamily="34" charset="0"/>
                        </a:rPr>
                        <a:t>Raw Site</a:t>
                      </a:r>
                      <a:r>
                        <a:rPr lang="en-US" sz="1600" b="1" baseline="0" dirty="0">
                          <a:effectLst/>
                          <a:latin typeface="Calibri" panose="020F0502020204030204" pitchFamily="34" charset="0"/>
                          <a:cs typeface="Calibri" panose="020F0502020204030204" pitchFamily="34" charset="0"/>
                        </a:rPr>
                        <a:t> Projects</a:t>
                      </a:r>
                      <a:endParaRPr lang="en-US"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dirty="0">
                          <a:effectLst/>
                          <a:latin typeface="Calibri" panose="020F0502020204030204" pitchFamily="34" charset="0"/>
                          <a:cs typeface="Calibri" panose="020F0502020204030204" pitchFamily="34" charset="0"/>
                        </a:rPr>
                        <a:t>-</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dirty="0">
                          <a:effectLst/>
                          <a:latin typeface="Calibri" panose="020F0502020204030204" pitchFamily="34" charset="0"/>
                          <a:cs typeface="Calibri" panose="020F0502020204030204" pitchFamily="34" charset="0"/>
                        </a:rPr>
                        <a:t>606.86</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tc>
                  <a:txBody>
                    <a:bodyPr/>
                    <a:lstStyle/>
                    <a:p>
                      <a:pPr marL="0" marR="0" algn="ctr" fontAlgn="ctr">
                        <a:spcBef>
                          <a:spcPts val="0"/>
                        </a:spcBef>
                        <a:spcAft>
                          <a:spcPts val="0"/>
                        </a:spcAft>
                      </a:pPr>
                      <a:r>
                        <a:rPr lang="en-US" sz="1600" dirty="0">
                          <a:effectLst/>
                          <a:latin typeface="Calibri" panose="020F0502020204030204" pitchFamily="34" charset="0"/>
                          <a:cs typeface="Calibri" panose="020F0502020204030204" pitchFamily="34" charset="0"/>
                        </a:rPr>
                        <a:t>-</a:t>
                      </a:r>
                      <a:endParaRPr lang="en-US" sz="16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70" marR="68570" marT="0" marB="0" anchor="ctr"/>
                </a:tc>
                <a:extLst>
                  <a:ext uri="{0D108BD9-81ED-4DB2-BD59-A6C34878D82A}">
                    <a16:rowId xmlns:a16="http://schemas.microsoft.com/office/drawing/2014/main" val="10008"/>
                  </a:ext>
                </a:extLst>
              </a:tr>
            </a:tbl>
          </a:graphicData>
        </a:graphic>
      </p:graphicFrame>
      <p:sp>
        <p:nvSpPr>
          <p:cNvPr id="10" name="Arrow: Left 9">
            <a:hlinkClick r:id="rId3" action="ppaction://hlinksldjump"/>
            <a:extLst>
              <a:ext uri="{FF2B5EF4-FFF2-40B4-BE49-F238E27FC236}">
                <a16:creationId xmlns:a16="http://schemas.microsoft.com/office/drawing/2014/main" id="{5A5EF564-6752-44D6-BB9F-9DC2D894D769}"/>
              </a:ext>
            </a:extLst>
          </p:cNvPr>
          <p:cNvSpPr/>
          <p:nvPr/>
        </p:nvSpPr>
        <p:spPr>
          <a:xfrm>
            <a:off x="304800" y="6096000"/>
            <a:ext cx="457200" cy="365125"/>
          </a:xfrm>
          <a:prstGeom prst="leftArrow">
            <a:avLst/>
          </a:prstGeom>
          <a:solidFill>
            <a:srgbClr val="FFC000"/>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PK"/>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3">
            <a:extLst>
              <a:ext uri="{FF2B5EF4-FFF2-40B4-BE49-F238E27FC236}">
                <a16:creationId xmlns:a16="http://schemas.microsoft.com/office/drawing/2014/main" id="{8D088182-59F1-4F5A-9816-F7E177C4954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F7270DC0-8FE3-4208-93C8-3862BAAAD34E}" type="slidenum">
              <a:rPr lang="en-PH" altLang="en-US" sz="1200" smtClean="0">
                <a:solidFill>
                  <a:srgbClr val="595959"/>
                </a:solidFill>
              </a:rPr>
              <a:pPr>
                <a:spcBef>
                  <a:spcPct val="0"/>
                </a:spcBef>
                <a:buFontTx/>
                <a:buNone/>
              </a:pPr>
              <a:t>17</a:t>
            </a:fld>
            <a:endParaRPr lang="en-PH" altLang="en-US" sz="1200">
              <a:solidFill>
                <a:srgbClr val="595959"/>
              </a:solidFill>
            </a:endParaRPr>
          </a:p>
        </p:txBody>
      </p:sp>
      <p:sp>
        <p:nvSpPr>
          <p:cNvPr id="60419" name="Rectangle 4">
            <a:extLst>
              <a:ext uri="{FF2B5EF4-FFF2-40B4-BE49-F238E27FC236}">
                <a16:creationId xmlns:a16="http://schemas.microsoft.com/office/drawing/2014/main" id="{6FC7A5CC-FBF3-4DF5-913C-7070D4949733}"/>
              </a:ext>
            </a:extLst>
          </p:cNvPr>
          <p:cNvSpPr>
            <a:spLocks noChangeArrowheads="1"/>
          </p:cNvSpPr>
          <p:nvPr/>
        </p:nvSpPr>
        <p:spPr bwMode="auto">
          <a:xfrm>
            <a:off x="0" y="104775"/>
            <a:ext cx="9144000" cy="64611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a:solidFill>
                  <a:schemeClr val="bg1"/>
                </a:solidFill>
                <a:latin typeface="Calibri" panose="020F0502020204030204" pitchFamily="34" charset="0"/>
              </a:rPr>
              <a:t>Solar PV Projects - IPPs</a:t>
            </a:r>
            <a:endParaRPr lang="en-US" altLang="en-US" sz="3600">
              <a:solidFill>
                <a:schemeClr val="bg1"/>
              </a:solidFill>
              <a:latin typeface="Calibri" panose="020F0502020204030204" pitchFamily="34" charset="0"/>
            </a:endParaRPr>
          </a:p>
        </p:txBody>
      </p:sp>
      <p:sp>
        <p:nvSpPr>
          <p:cNvPr id="9" name="Content Placeholder 2">
            <a:extLst>
              <a:ext uri="{FF2B5EF4-FFF2-40B4-BE49-F238E27FC236}">
                <a16:creationId xmlns:a16="http://schemas.microsoft.com/office/drawing/2014/main" id="{DD2C95F0-EE95-47F2-B5A6-7DE2A8D0CD7F}"/>
              </a:ext>
            </a:extLst>
          </p:cNvPr>
          <p:cNvSpPr txBox="1">
            <a:spLocks/>
          </p:cNvSpPr>
          <p:nvPr/>
        </p:nvSpPr>
        <p:spPr>
          <a:xfrm>
            <a:off x="533400" y="990600"/>
            <a:ext cx="8077200" cy="533400"/>
          </a:xfrm>
          <a:prstGeom prst="rect">
            <a:avLst/>
          </a:prstGeom>
        </p:spPr>
        <p:txBody>
          <a:bodyPr anchor="ctr"/>
          <a:lstStyle/>
          <a:p>
            <a:pPr algn="ctr" eaLnBrk="1" fontAlgn="auto" hangingPunct="1">
              <a:spcBef>
                <a:spcPct val="20000"/>
              </a:spcBef>
              <a:spcAft>
                <a:spcPts val="0"/>
              </a:spcAft>
              <a:buClr>
                <a:schemeClr val="tx1">
                  <a:shade val="95000"/>
                </a:schemeClr>
              </a:buClr>
              <a:buSzPct val="65000"/>
              <a:buFont typeface="Wingdings 2"/>
              <a:buNone/>
              <a:defRPr/>
            </a:pPr>
            <a:r>
              <a:rPr lang="en-US" b="1" dirty="0">
                <a:solidFill>
                  <a:srgbClr val="00B050"/>
                </a:solidFill>
                <a:latin typeface="Calibri" panose="020F0502020204030204" pitchFamily="34" charset="0"/>
                <a:cs typeface="Calibri" panose="020F0502020204030204" pitchFamily="34" charset="0"/>
              </a:rPr>
              <a:t>Total Capacity – 249.5 MW </a:t>
            </a:r>
            <a:endParaRPr lang="en-US" i="1" dirty="0">
              <a:solidFill>
                <a:srgbClr val="00B050"/>
              </a:solidFill>
              <a:latin typeface="Calibri" panose="020F0502020204030204" pitchFamily="34" charset="0"/>
              <a:cs typeface="Calibri" panose="020F0502020204030204" pitchFamily="34" charset="0"/>
            </a:endParaRPr>
          </a:p>
        </p:txBody>
      </p:sp>
      <p:graphicFrame>
        <p:nvGraphicFramePr>
          <p:cNvPr id="6" name="Table 5">
            <a:extLst>
              <a:ext uri="{FF2B5EF4-FFF2-40B4-BE49-F238E27FC236}">
                <a16:creationId xmlns:a16="http://schemas.microsoft.com/office/drawing/2014/main" id="{FD6A5D36-1560-4CC7-B196-56FACC59A3A1}"/>
              </a:ext>
            </a:extLst>
          </p:cNvPr>
          <p:cNvGraphicFramePr>
            <a:graphicFrameLocks noGrp="1"/>
          </p:cNvGraphicFramePr>
          <p:nvPr/>
        </p:nvGraphicFramePr>
        <p:xfrm>
          <a:off x="284163" y="1762125"/>
          <a:ext cx="8575675" cy="3800474"/>
        </p:xfrm>
        <a:graphic>
          <a:graphicData uri="http://schemas.openxmlformats.org/drawingml/2006/table">
            <a:tbl>
              <a:tblPr firstRow="1" firstCol="1">
                <a:tableStyleId>{3B4B98B0-60AC-42C2-AFA5-B58CD77FA1E5}</a:tableStyleId>
              </a:tblPr>
              <a:tblGrid>
                <a:gridCol w="643971">
                  <a:extLst>
                    <a:ext uri="{9D8B030D-6E8A-4147-A177-3AD203B41FA5}">
                      <a16:colId xmlns:a16="http://schemas.microsoft.com/office/drawing/2014/main" val="20000"/>
                    </a:ext>
                  </a:extLst>
                </a:gridCol>
                <a:gridCol w="1891394">
                  <a:extLst>
                    <a:ext uri="{9D8B030D-6E8A-4147-A177-3AD203B41FA5}">
                      <a16:colId xmlns:a16="http://schemas.microsoft.com/office/drawing/2014/main" val="20001"/>
                    </a:ext>
                  </a:extLst>
                </a:gridCol>
                <a:gridCol w="1676274">
                  <a:extLst>
                    <a:ext uri="{9D8B030D-6E8A-4147-A177-3AD203B41FA5}">
                      <a16:colId xmlns:a16="http://schemas.microsoft.com/office/drawing/2014/main" val="20002"/>
                    </a:ext>
                  </a:extLst>
                </a:gridCol>
                <a:gridCol w="1600080">
                  <a:extLst>
                    <a:ext uri="{9D8B030D-6E8A-4147-A177-3AD203B41FA5}">
                      <a16:colId xmlns:a16="http://schemas.microsoft.com/office/drawing/2014/main" val="20003"/>
                    </a:ext>
                  </a:extLst>
                </a:gridCol>
                <a:gridCol w="2763956">
                  <a:extLst>
                    <a:ext uri="{9D8B030D-6E8A-4147-A177-3AD203B41FA5}">
                      <a16:colId xmlns:a16="http://schemas.microsoft.com/office/drawing/2014/main" val="20004"/>
                    </a:ext>
                  </a:extLst>
                </a:gridCol>
              </a:tblGrid>
              <a:tr h="734650">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S #</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gn="l">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Project</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kumimoji="0" lang="en-US" sz="1600" kern="1200" dirty="0">
                          <a:effectLst/>
                          <a:latin typeface="Calibri" panose="020F0502020204030204" pitchFamily="34" charset="0"/>
                          <a:cs typeface="Calibri" panose="020F0502020204030204" pitchFamily="34" charset="0"/>
                        </a:rPr>
                        <a:t>District</a:t>
                      </a:r>
                      <a:endParaRPr kumimoji="0" lang="en-US" sz="1600" b="1" kern="1200" dirty="0">
                        <a:solidFill>
                          <a:schemeClr val="lt1"/>
                        </a:solidFill>
                        <a:effectLst/>
                        <a:latin typeface="Calibri" panose="020F0502020204030204" pitchFamily="34" charset="0"/>
                        <a:ea typeface="+mn-ea"/>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kumimoji="0" lang="en-GB" sz="1600" kern="1200" dirty="0">
                          <a:effectLst/>
                          <a:latin typeface="Calibri" panose="020F0502020204030204" pitchFamily="34" charset="0"/>
                          <a:cs typeface="Calibri" panose="020F0502020204030204" pitchFamily="34" charset="0"/>
                        </a:rPr>
                        <a:t>Capacity (MW)</a:t>
                      </a:r>
                      <a:endParaRPr kumimoji="0" lang="en-US" sz="1600" b="1" kern="1200" dirty="0">
                        <a:solidFill>
                          <a:schemeClr val="lt1"/>
                        </a:solidFill>
                        <a:effectLst/>
                        <a:latin typeface="Calibri" panose="020F0502020204030204" pitchFamily="34" charset="0"/>
                        <a:ea typeface="+mn-ea"/>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Sponsor</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extLst>
                  <a:ext uri="{0D108BD9-81ED-4DB2-BD59-A6C34878D82A}">
                    <a16:rowId xmlns:a16="http://schemas.microsoft.com/office/drawing/2014/main" val="10000"/>
                  </a:ext>
                </a:extLst>
              </a:tr>
              <a:tr h="624689">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1</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nSpc>
                          <a:spcPct val="107000"/>
                        </a:lnSpc>
                        <a:spcBef>
                          <a:spcPts val="0"/>
                        </a:spcBef>
                        <a:spcAft>
                          <a:spcPts val="0"/>
                        </a:spcAft>
                      </a:pPr>
                      <a:r>
                        <a:rPr lang="en-GB" sz="1600" b="1" dirty="0" err="1">
                          <a:effectLst/>
                          <a:latin typeface="Calibri" panose="020F0502020204030204" pitchFamily="34" charset="0"/>
                          <a:cs typeface="Calibri" panose="020F0502020204030204" pitchFamily="34" charset="0"/>
                        </a:rPr>
                        <a:t>Kolachi</a:t>
                      </a:r>
                      <a:endParaRPr lang="en-US"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kumimoji="0" lang="en-US" sz="1600" kern="1200" dirty="0">
                          <a:effectLst/>
                          <a:latin typeface="Calibri" panose="020F0502020204030204" pitchFamily="34" charset="0"/>
                          <a:cs typeface="Calibri" panose="020F0502020204030204" pitchFamily="34" charset="0"/>
                        </a:rPr>
                        <a:t>D.I.</a:t>
                      </a:r>
                      <a:r>
                        <a:rPr kumimoji="0" lang="en-US" sz="1600" kern="1200" baseline="0" dirty="0">
                          <a:effectLst/>
                          <a:latin typeface="Calibri" panose="020F0502020204030204" pitchFamily="34" charset="0"/>
                          <a:cs typeface="Calibri" panose="020F0502020204030204" pitchFamily="34" charset="0"/>
                        </a:rPr>
                        <a:t> Khan</a:t>
                      </a:r>
                      <a:endParaRPr kumimoji="0" lang="en-US" sz="1600" kern="1200" dirty="0">
                        <a:solidFill>
                          <a:schemeClr val="dk1"/>
                        </a:solidFill>
                        <a:effectLst/>
                        <a:latin typeface="Calibri" panose="020F0502020204030204" pitchFamily="34" charset="0"/>
                        <a:ea typeface="+mn-ea"/>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50 MW</a:t>
                      </a:r>
                      <a:endParaRPr lang="en-US"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FAS Energy</a:t>
                      </a:r>
                      <a:endParaRPr lang="en-US"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extLst>
                  <a:ext uri="{0D108BD9-81ED-4DB2-BD59-A6C34878D82A}">
                    <a16:rowId xmlns:a16="http://schemas.microsoft.com/office/drawing/2014/main" val="10001"/>
                  </a:ext>
                </a:extLst>
              </a:tr>
              <a:tr h="624689">
                <a:tc>
                  <a:txBody>
                    <a:bodyPr/>
                    <a:lstStyle/>
                    <a:p>
                      <a:pPr marL="0" marR="0" algn="ctr">
                        <a:lnSpc>
                          <a:spcPct val="107000"/>
                        </a:lnSpc>
                        <a:spcBef>
                          <a:spcPts val="0"/>
                        </a:spcBef>
                        <a:spcAft>
                          <a:spcPts val="0"/>
                        </a:spcAft>
                      </a:pPr>
                      <a:r>
                        <a:rPr lang="en-GB" sz="1600">
                          <a:effectLst/>
                          <a:latin typeface="Calibri" panose="020F0502020204030204" pitchFamily="34" charset="0"/>
                          <a:cs typeface="Calibri" panose="020F0502020204030204" pitchFamily="34" charset="0"/>
                        </a:rPr>
                        <a:t>2</a:t>
                      </a:r>
                      <a:endParaRPr lang="en-US" sz="160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nSpc>
                          <a:spcPct val="107000"/>
                        </a:lnSpc>
                        <a:spcBef>
                          <a:spcPts val="0"/>
                        </a:spcBef>
                        <a:spcAft>
                          <a:spcPts val="0"/>
                        </a:spcAft>
                      </a:pPr>
                      <a:r>
                        <a:rPr lang="en-GB" sz="1600" b="1" dirty="0" err="1">
                          <a:effectLst/>
                          <a:latin typeface="Calibri" panose="020F0502020204030204" pitchFamily="34" charset="0"/>
                          <a:cs typeface="Calibri" panose="020F0502020204030204" pitchFamily="34" charset="0"/>
                        </a:rPr>
                        <a:t>Kolachi</a:t>
                      </a:r>
                      <a:endParaRPr lang="en-US"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kumimoji="0" lang="en-US" sz="1600" kern="1200" dirty="0">
                          <a:effectLst/>
                          <a:latin typeface="Calibri" panose="020F0502020204030204" pitchFamily="34" charset="0"/>
                          <a:cs typeface="Calibri" panose="020F0502020204030204" pitchFamily="34" charset="0"/>
                        </a:rPr>
                        <a:t>D.I.</a:t>
                      </a:r>
                      <a:r>
                        <a:rPr kumimoji="0" lang="en-US" sz="1600" kern="1200" baseline="0" dirty="0">
                          <a:effectLst/>
                          <a:latin typeface="Calibri" panose="020F0502020204030204" pitchFamily="34" charset="0"/>
                          <a:cs typeface="Calibri" panose="020F0502020204030204" pitchFamily="34" charset="0"/>
                        </a:rPr>
                        <a:t> Khan</a:t>
                      </a:r>
                      <a:endParaRPr kumimoji="0" lang="en-US" sz="1600" kern="1200" dirty="0">
                        <a:solidFill>
                          <a:schemeClr val="dk1"/>
                        </a:solidFill>
                        <a:effectLst/>
                        <a:latin typeface="Calibri" panose="020F0502020204030204" pitchFamily="34" charset="0"/>
                        <a:ea typeface="+mn-ea"/>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lang="en-GB" sz="1600">
                          <a:effectLst/>
                          <a:latin typeface="Calibri" panose="020F0502020204030204" pitchFamily="34" charset="0"/>
                          <a:cs typeface="Calibri" panose="020F0502020204030204" pitchFamily="34" charset="0"/>
                        </a:rPr>
                        <a:t>50 MW</a:t>
                      </a:r>
                      <a:endParaRPr lang="en-US" sz="160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Target Energy</a:t>
                      </a:r>
                      <a:endParaRPr lang="en-US"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extLst>
                  <a:ext uri="{0D108BD9-81ED-4DB2-BD59-A6C34878D82A}">
                    <a16:rowId xmlns:a16="http://schemas.microsoft.com/office/drawing/2014/main" val="10002"/>
                  </a:ext>
                </a:extLst>
              </a:tr>
              <a:tr h="624689">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3</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nSpc>
                          <a:spcPct val="107000"/>
                        </a:lnSpc>
                        <a:spcBef>
                          <a:spcPts val="0"/>
                        </a:spcBef>
                        <a:spcAft>
                          <a:spcPts val="0"/>
                        </a:spcAft>
                      </a:pPr>
                      <a:r>
                        <a:rPr lang="en-GB" sz="1600" b="1" dirty="0" err="1">
                          <a:effectLst/>
                          <a:latin typeface="Calibri" panose="020F0502020204030204" pitchFamily="34" charset="0"/>
                          <a:cs typeface="Calibri" panose="020F0502020204030204" pitchFamily="34" charset="0"/>
                        </a:rPr>
                        <a:t>Paharpur</a:t>
                      </a:r>
                      <a:endParaRPr lang="en-US"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kumimoji="0" lang="en-US" sz="1600" kern="1200" dirty="0">
                          <a:effectLst/>
                          <a:latin typeface="Calibri" panose="020F0502020204030204" pitchFamily="34" charset="0"/>
                          <a:cs typeface="Calibri" panose="020F0502020204030204" pitchFamily="34" charset="0"/>
                        </a:rPr>
                        <a:t>D.I.</a:t>
                      </a:r>
                      <a:r>
                        <a:rPr kumimoji="0" lang="en-US" sz="1600" kern="1200" baseline="0" dirty="0">
                          <a:effectLst/>
                          <a:latin typeface="Calibri" panose="020F0502020204030204" pitchFamily="34" charset="0"/>
                          <a:cs typeface="Calibri" panose="020F0502020204030204" pitchFamily="34" charset="0"/>
                        </a:rPr>
                        <a:t> Khan</a:t>
                      </a:r>
                      <a:endParaRPr kumimoji="0" lang="en-US" sz="1600" kern="1200" dirty="0">
                        <a:solidFill>
                          <a:schemeClr val="dk1"/>
                        </a:solidFill>
                        <a:effectLst/>
                        <a:latin typeface="Calibri" panose="020F0502020204030204" pitchFamily="34" charset="0"/>
                        <a:ea typeface="+mn-ea"/>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49.5 MW</a:t>
                      </a:r>
                      <a:endParaRPr lang="en-US"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AASAL Solar Power</a:t>
                      </a:r>
                      <a:endParaRPr lang="en-US"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extLst>
                  <a:ext uri="{0D108BD9-81ED-4DB2-BD59-A6C34878D82A}">
                    <a16:rowId xmlns:a16="http://schemas.microsoft.com/office/drawing/2014/main" val="10003"/>
                  </a:ext>
                </a:extLst>
              </a:tr>
              <a:tr h="567068">
                <a:tc>
                  <a:txBody>
                    <a:bodyPr/>
                    <a:lstStyle/>
                    <a:p>
                      <a:pPr marL="0" marR="0" algn="ctr">
                        <a:lnSpc>
                          <a:spcPct val="107000"/>
                        </a:lnSpc>
                        <a:spcBef>
                          <a:spcPts val="0"/>
                        </a:spcBef>
                        <a:spcAft>
                          <a:spcPts val="0"/>
                        </a:spcAft>
                      </a:pPr>
                      <a:r>
                        <a:rPr lang="en-GB" sz="1600">
                          <a:effectLst/>
                          <a:latin typeface="Calibri" panose="020F0502020204030204" pitchFamily="34" charset="0"/>
                          <a:cs typeface="Calibri" panose="020F0502020204030204" pitchFamily="34" charset="0"/>
                        </a:rPr>
                        <a:t>4</a:t>
                      </a:r>
                      <a:endParaRPr lang="en-US" sz="160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nSpc>
                          <a:spcPct val="107000"/>
                        </a:lnSpc>
                        <a:spcBef>
                          <a:spcPts val="0"/>
                        </a:spcBef>
                        <a:spcAft>
                          <a:spcPts val="0"/>
                        </a:spcAft>
                      </a:pPr>
                      <a:r>
                        <a:rPr lang="en-GB" sz="1600" b="1" dirty="0" err="1">
                          <a:effectLst/>
                          <a:latin typeface="Calibri" panose="020F0502020204030204" pitchFamily="34" charset="0"/>
                          <a:cs typeface="Calibri" panose="020F0502020204030204" pitchFamily="34" charset="0"/>
                        </a:rPr>
                        <a:t>Nowshehra</a:t>
                      </a:r>
                      <a:endParaRPr lang="en-US"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gn="ctr" fontAlgn="ctr">
                        <a:spcBef>
                          <a:spcPts val="0"/>
                        </a:spcBef>
                        <a:spcAft>
                          <a:spcPts val="0"/>
                        </a:spcAft>
                      </a:pPr>
                      <a:r>
                        <a:rPr kumimoji="0" lang="en-US" sz="1600" kern="1200" dirty="0" err="1">
                          <a:effectLst/>
                          <a:latin typeface="Calibri" panose="020F0502020204030204" pitchFamily="34" charset="0"/>
                          <a:cs typeface="Calibri" panose="020F0502020204030204" pitchFamily="34" charset="0"/>
                        </a:rPr>
                        <a:t>Nowshehra</a:t>
                      </a:r>
                      <a:endParaRPr kumimoji="0" lang="en-US" sz="1600" kern="1200" dirty="0">
                        <a:solidFill>
                          <a:schemeClr val="dk1"/>
                        </a:solidFill>
                        <a:effectLst/>
                        <a:latin typeface="Calibri" panose="020F0502020204030204" pitchFamily="34" charset="0"/>
                        <a:ea typeface="+mn-ea"/>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50 MW</a:t>
                      </a:r>
                      <a:endParaRPr lang="en-US"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Siddiqsons Solar</a:t>
                      </a:r>
                      <a:endParaRPr lang="en-US"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extLst>
                  <a:ext uri="{0D108BD9-81ED-4DB2-BD59-A6C34878D82A}">
                    <a16:rowId xmlns:a16="http://schemas.microsoft.com/office/drawing/2014/main" val="10004"/>
                  </a:ext>
                </a:extLst>
              </a:tr>
              <a:tr h="624689">
                <a:tc>
                  <a:txBody>
                    <a:bodyPr/>
                    <a:lstStyle/>
                    <a:p>
                      <a:pPr marL="0" marR="0" algn="ctr">
                        <a:lnSpc>
                          <a:spcPct val="107000"/>
                        </a:lnSpc>
                        <a:spcBef>
                          <a:spcPts val="0"/>
                        </a:spcBef>
                        <a:spcAft>
                          <a:spcPts val="0"/>
                        </a:spcAft>
                      </a:pPr>
                      <a:r>
                        <a:rPr lang="en-GB" sz="1600">
                          <a:effectLst/>
                          <a:latin typeface="Calibri" panose="020F0502020204030204" pitchFamily="34" charset="0"/>
                          <a:cs typeface="Calibri" panose="020F0502020204030204" pitchFamily="34" charset="0"/>
                        </a:rPr>
                        <a:t>5</a:t>
                      </a:r>
                      <a:endParaRPr lang="en-US" sz="160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nSpc>
                          <a:spcPct val="107000"/>
                        </a:lnSpc>
                        <a:spcBef>
                          <a:spcPts val="0"/>
                        </a:spcBef>
                        <a:spcAft>
                          <a:spcPts val="0"/>
                        </a:spcAft>
                      </a:pPr>
                      <a:r>
                        <a:rPr lang="en-GB" sz="1600" b="1" dirty="0" err="1">
                          <a:effectLst/>
                          <a:latin typeface="Calibri" panose="020F0502020204030204" pitchFamily="34" charset="0"/>
                          <a:cs typeface="Calibri" panose="020F0502020204030204" pitchFamily="34" charset="0"/>
                        </a:rPr>
                        <a:t>Lachi</a:t>
                      </a:r>
                      <a:endParaRPr lang="en-US"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kumimoji="0" lang="en-US" sz="1600" kern="1200" dirty="0" err="1">
                          <a:effectLst/>
                          <a:latin typeface="Calibri" panose="020F0502020204030204" pitchFamily="34" charset="0"/>
                          <a:cs typeface="Calibri" panose="020F0502020204030204" pitchFamily="34" charset="0"/>
                        </a:rPr>
                        <a:t>Kohat</a:t>
                      </a:r>
                      <a:endParaRPr kumimoji="0" lang="en-US" sz="1600" kern="1200" dirty="0">
                        <a:solidFill>
                          <a:schemeClr val="dk1"/>
                        </a:solidFill>
                        <a:effectLst/>
                        <a:latin typeface="Calibri" panose="020F0502020204030204" pitchFamily="34" charset="0"/>
                        <a:ea typeface="+mn-ea"/>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lang="en-GB" sz="1600">
                          <a:effectLst/>
                          <a:latin typeface="Calibri" panose="020F0502020204030204" pitchFamily="34" charset="0"/>
                          <a:cs typeface="Calibri" panose="020F0502020204030204" pitchFamily="34" charset="0"/>
                        </a:rPr>
                        <a:t>50 MW</a:t>
                      </a:r>
                      <a:endParaRPr lang="en-US" sz="160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tc>
                  <a:txBody>
                    <a:bodyPr/>
                    <a:lstStyle/>
                    <a:p>
                      <a:pPr marL="0" marR="0" algn="ctr">
                        <a:lnSpc>
                          <a:spcPct val="107000"/>
                        </a:lnSpc>
                        <a:spcBef>
                          <a:spcPts val="0"/>
                        </a:spcBef>
                        <a:spcAft>
                          <a:spcPts val="0"/>
                        </a:spcAft>
                      </a:pPr>
                      <a:r>
                        <a:rPr lang="en-GB" sz="1600" dirty="0">
                          <a:effectLst/>
                          <a:latin typeface="Calibri" panose="020F0502020204030204" pitchFamily="34" charset="0"/>
                          <a:cs typeface="Calibri" panose="020F0502020204030204" pitchFamily="34" charset="0"/>
                        </a:rPr>
                        <a:t>Siddiqsons Solar</a:t>
                      </a:r>
                      <a:endParaRPr lang="en-US"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75" marR="68575" marT="0" marB="0" anchor="ctr"/>
                </a:tc>
                <a:extLst>
                  <a:ext uri="{0D108BD9-81ED-4DB2-BD59-A6C34878D82A}">
                    <a16:rowId xmlns:a16="http://schemas.microsoft.com/office/drawing/2014/main" val="10005"/>
                  </a:ext>
                </a:extLst>
              </a:tr>
            </a:tbl>
          </a:graphicData>
        </a:graphic>
      </p:graphicFrame>
      <p:sp>
        <p:nvSpPr>
          <p:cNvPr id="10" name="Arrow: Left 9">
            <a:hlinkClick r:id="rId3" action="ppaction://hlinksldjump"/>
            <a:extLst>
              <a:ext uri="{FF2B5EF4-FFF2-40B4-BE49-F238E27FC236}">
                <a16:creationId xmlns:a16="http://schemas.microsoft.com/office/drawing/2014/main" id="{22FCD7F4-3DD1-4B9D-B2DA-F2D35D1CC864}"/>
              </a:ext>
            </a:extLst>
          </p:cNvPr>
          <p:cNvSpPr/>
          <p:nvPr/>
        </p:nvSpPr>
        <p:spPr>
          <a:xfrm>
            <a:off x="304800" y="5867400"/>
            <a:ext cx="457200" cy="365125"/>
          </a:xfrm>
          <a:prstGeom prst="leftArrow">
            <a:avLst/>
          </a:prstGeom>
          <a:solidFill>
            <a:srgbClr val="FFC000"/>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PK"/>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3">
            <a:extLst>
              <a:ext uri="{FF2B5EF4-FFF2-40B4-BE49-F238E27FC236}">
                <a16:creationId xmlns:a16="http://schemas.microsoft.com/office/drawing/2014/main" id="{8D088182-59F1-4F5A-9816-F7E177C4954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F7270DC0-8FE3-4208-93C8-3862BAAAD34E}" type="slidenum">
              <a:rPr lang="en-PH" altLang="en-US" sz="1200" smtClean="0">
                <a:solidFill>
                  <a:srgbClr val="595959"/>
                </a:solidFill>
              </a:rPr>
              <a:pPr>
                <a:spcBef>
                  <a:spcPct val="0"/>
                </a:spcBef>
                <a:buFontTx/>
                <a:buNone/>
              </a:pPr>
              <a:t>18</a:t>
            </a:fld>
            <a:endParaRPr lang="en-PH" altLang="en-US" sz="1200">
              <a:solidFill>
                <a:srgbClr val="595959"/>
              </a:solidFill>
            </a:endParaRPr>
          </a:p>
        </p:txBody>
      </p:sp>
      <p:sp>
        <p:nvSpPr>
          <p:cNvPr id="60419" name="Rectangle 4">
            <a:extLst>
              <a:ext uri="{FF2B5EF4-FFF2-40B4-BE49-F238E27FC236}">
                <a16:creationId xmlns:a16="http://schemas.microsoft.com/office/drawing/2014/main" id="{6FC7A5CC-FBF3-4DF5-913C-7070D4949733}"/>
              </a:ext>
            </a:extLst>
          </p:cNvPr>
          <p:cNvSpPr>
            <a:spLocks noChangeArrowheads="1"/>
          </p:cNvSpPr>
          <p:nvPr/>
        </p:nvSpPr>
        <p:spPr bwMode="auto">
          <a:xfrm>
            <a:off x="0" y="104775"/>
            <a:ext cx="9144000" cy="64611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dirty="0">
                <a:solidFill>
                  <a:schemeClr val="bg1"/>
                </a:solidFill>
                <a:latin typeface="Calibri" panose="020F0502020204030204" pitchFamily="34" charset="0"/>
              </a:rPr>
              <a:t>Projects under PPP and PSDP Plus</a:t>
            </a:r>
            <a:endParaRPr lang="en-US" altLang="en-US" sz="3600" dirty="0">
              <a:solidFill>
                <a:schemeClr val="bg1"/>
              </a:solidFill>
              <a:latin typeface="Calibri" panose="020F0502020204030204" pitchFamily="34" charset="0"/>
            </a:endParaRPr>
          </a:p>
        </p:txBody>
      </p:sp>
      <p:sp>
        <p:nvSpPr>
          <p:cNvPr id="10" name="Arrow: Left 9">
            <a:hlinkClick r:id="rId3" action="ppaction://hlinksldjump"/>
            <a:extLst>
              <a:ext uri="{FF2B5EF4-FFF2-40B4-BE49-F238E27FC236}">
                <a16:creationId xmlns:a16="http://schemas.microsoft.com/office/drawing/2014/main" id="{22FCD7F4-3DD1-4B9D-B2DA-F2D35D1CC864}"/>
              </a:ext>
            </a:extLst>
          </p:cNvPr>
          <p:cNvSpPr/>
          <p:nvPr/>
        </p:nvSpPr>
        <p:spPr>
          <a:xfrm>
            <a:off x="152400" y="6188075"/>
            <a:ext cx="457200" cy="365125"/>
          </a:xfrm>
          <a:prstGeom prst="leftArrow">
            <a:avLst/>
          </a:prstGeom>
          <a:solidFill>
            <a:srgbClr val="FFC000"/>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PK"/>
          </a:p>
        </p:txBody>
      </p:sp>
      <p:graphicFrame>
        <p:nvGraphicFramePr>
          <p:cNvPr id="7" name="Table 6">
            <a:extLst>
              <a:ext uri="{FF2B5EF4-FFF2-40B4-BE49-F238E27FC236}">
                <a16:creationId xmlns:a16="http://schemas.microsoft.com/office/drawing/2014/main" id="{93AB7ABB-D331-451D-AD77-F5359B589559}"/>
              </a:ext>
            </a:extLst>
          </p:cNvPr>
          <p:cNvGraphicFramePr>
            <a:graphicFrameLocks noGrp="1"/>
          </p:cNvGraphicFramePr>
          <p:nvPr>
            <p:extLst>
              <p:ext uri="{D42A27DB-BD31-4B8C-83A1-F6EECF244321}">
                <p14:modId xmlns:p14="http://schemas.microsoft.com/office/powerpoint/2010/main" val="299961150"/>
              </p:ext>
            </p:extLst>
          </p:nvPr>
        </p:nvGraphicFramePr>
        <p:xfrm>
          <a:off x="342900" y="914400"/>
          <a:ext cx="8458200" cy="5139410"/>
        </p:xfrm>
        <a:graphic>
          <a:graphicData uri="http://schemas.openxmlformats.org/drawingml/2006/table">
            <a:tbl>
              <a:tblPr firstRow="1" bandRow="1">
                <a:tableStyleId>{3B4B98B0-60AC-42C2-AFA5-B58CD77FA1E5}</a:tableStyleId>
              </a:tblPr>
              <a:tblGrid>
                <a:gridCol w="498683">
                  <a:extLst>
                    <a:ext uri="{9D8B030D-6E8A-4147-A177-3AD203B41FA5}">
                      <a16:colId xmlns:a16="http://schemas.microsoft.com/office/drawing/2014/main" val="20000"/>
                    </a:ext>
                  </a:extLst>
                </a:gridCol>
                <a:gridCol w="1756837">
                  <a:extLst>
                    <a:ext uri="{9D8B030D-6E8A-4147-A177-3AD203B41FA5}">
                      <a16:colId xmlns:a16="http://schemas.microsoft.com/office/drawing/2014/main" val="20001"/>
                    </a:ext>
                  </a:extLst>
                </a:gridCol>
                <a:gridCol w="1127760">
                  <a:extLst>
                    <a:ext uri="{9D8B030D-6E8A-4147-A177-3AD203B41FA5}">
                      <a16:colId xmlns:a16="http://schemas.microsoft.com/office/drawing/2014/main" val="20002"/>
                    </a:ext>
                  </a:extLst>
                </a:gridCol>
                <a:gridCol w="5074920">
                  <a:extLst>
                    <a:ext uri="{9D8B030D-6E8A-4147-A177-3AD203B41FA5}">
                      <a16:colId xmlns:a16="http://schemas.microsoft.com/office/drawing/2014/main" val="20003"/>
                    </a:ext>
                  </a:extLst>
                </a:gridCol>
              </a:tblGrid>
              <a:tr h="43495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dirty="0"/>
                        <a:t>S.#</a:t>
                      </a:r>
                      <a:endParaRPr lang="en-US" sz="1600" b="1" dirty="0">
                        <a:latin typeface="Arial" panose="020B0604020202020204" pitchFamily="34" charset="0"/>
                        <a:cs typeface="Arial" panose="020B0604020202020204" pitchFamily="34" charset="0"/>
                      </a:endParaRPr>
                    </a:p>
                  </a:txBody>
                  <a:tcPr marL="68580" marR="68580" marT="25725" marB="25725"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dirty="0"/>
                        <a:t>PROJECTS</a:t>
                      </a:r>
                      <a:endParaRPr lang="en-US" sz="1600" b="1" dirty="0">
                        <a:latin typeface="Arial" panose="020B0604020202020204" pitchFamily="34" charset="0"/>
                        <a:cs typeface="Arial" panose="020B0604020202020204" pitchFamily="34" charset="0"/>
                      </a:endParaRPr>
                    </a:p>
                  </a:txBody>
                  <a:tcPr marL="68580" marR="68580" marT="25725" marB="25725"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dirty="0"/>
                        <a:t>Capacity  MW</a:t>
                      </a:r>
                      <a:endParaRPr lang="en-US" sz="1600" b="1" dirty="0">
                        <a:latin typeface="Arial" panose="020B0604020202020204" pitchFamily="34" charset="0"/>
                        <a:cs typeface="Arial" panose="020B0604020202020204" pitchFamily="34" charset="0"/>
                      </a:endParaRPr>
                    </a:p>
                  </a:txBody>
                  <a:tcPr marL="68580" marR="68580" marT="25725" marB="25725"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dirty="0"/>
                        <a:t>Present status</a:t>
                      </a:r>
                      <a:endParaRPr lang="en-US" sz="1600" b="1" dirty="0">
                        <a:latin typeface="Arial" panose="020B0604020202020204" pitchFamily="34" charset="0"/>
                        <a:cs typeface="Arial" panose="020B0604020202020204" pitchFamily="34" charset="0"/>
                      </a:endParaRPr>
                    </a:p>
                  </a:txBody>
                  <a:tcPr marL="68580" marR="68580" marT="25725" marB="25725" anchor="ctr"/>
                </a:tc>
                <a:extLst>
                  <a:ext uri="{0D108BD9-81ED-4DB2-BD59-A6C34878D82A}">
                    <a16:rowId xmlns:a16="http://schemas.microsoft.com/office/drawing/2014/main" val="10000"/>
                  </a:ext>
                </a:extLst>
              </a:tr>
              <a:tr h="43495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rPr>
                        <a:t>1</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rPr>
                        <a:t>Spat Gah HPP </a:t>
                      </a:r>
                    </a:p>
                    <a:p>
                      <a:pPr algn="ctr" fontAlgn="ctr"/>
                      <a:r>
                        <a:rPr lang="en-US" sz="1600" u="none" strike="noStrike" dirty="0">
                          <a:effectLst/>
                        </a:rPr>
                        <a:t>(Kohistan)</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rPr>
                        <a:t>496</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effectLst/>
                        </a:rPr>
                        <a:t>NOC/LOI issued to M/S KHNP</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effectLst/>
                        </a:rPr>
                        <a:t>Feasibility study updating in process </a:t>
                      </a:r>
                      <a:endParaRPr lang="en-PK" sz="1600" kern="1200" dirty="0">
                        <a:effectLst/>
                        <a:latin typeface="Arial" panose="020B0604020202020204" pitchFamily="34" charset="0"/>
                        <a:cs typeface="Arial" panose="020B0604020202020204" pitchFamily="34" charset="0"/>
                      </a:endParaRPr>
                    </a:p>
                  </a:txBody>
                  <a:tcPr marL="68580" marR="68580" marT="25725" marB="25725" anchor="ctr"/>
                </a:tc>
                <a:extLst>
                  <a:ext uri="{0D108BD9-81ED-4DB2-BD59-A6C34878D82A}">
                    <a16:rowId xmlns:a16="http://schemas.microsoft.com/office/drawing/2014/main" val="10001"/>
                  </a:ext>
                </a:extLst>
              </a:tr>
              <a:tr h="88268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rPr>
                        <a:t>2</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err="1">
                          <a:effectLst/>
                        </a:rPr>
                        <a:t>Naran</a:t>
                      </a:r>
                      <a:r>
                        <a:rPr lang="en-US" sz="1600" u="none" strike="noStrike" dirty="0">
                          <a:effectLst/>
                        </a:rPr>
                        <a:t> Dam</a:t>
                      </a:r>
                    </a:p>
                    <a:p>
                      <a:pPr algn="ctr" fontAlgn="ctr"/>
                      <a:r>
                        <a:rPr lang="en-US" sz="1600" u="none" strike="noStrike" dirty="0">
                          <a:effectLst/>
                        </a:rPr>
                        <a:t>(</a:t>
                      </a:r>
                      <a:r>
                        <a:rPr lang="en-US" sz="1600" u="none" strike="noStrike" dirty="0" err="1">
                          <a:effectLst/>
                        </a:rPr>
                        <a:t>Mansehra</a:t>
                      </a:r>
                      <a:r>
                        <a:rPr lang="en-US" sz="1600" u="none" strike="noStrike" dirty="0">
                          <a:effectLst/>
                        </a:rPr>
                        <a:t>)</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rPr>
                        <a:t>188</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285750" indent="-285750" algn="just">
                        <a:buFont typeface="Arial" panose="020B0604020202020204" pitchFamily="34" charset="0"/>
                        <a:buChar char="•"/>
                      </a:pPr>
                      <a:r>
                        <a:rPr lang="en-US" sz="1600" kern="1200" dirty="0">
                          <a:effectLst/>
                        </a:rPr>
                        <a:t>Hiring of IFC Transaction Advisory Services is approved</a:t>
                      </a:r>
                      <a:endParaRPr lang="en-PK" sz="1600" kern="1200" dirty="0">
                        <a:effectLst/>
                      </a:endParaRPr>
                    </a:p>
                    <a:p>
                      <a:pPr marL="285750" indent="-285750" algn="just">
                        <a:buFont typeface="Arial" panose="020B0604020202020204" pitchFamily="34" charset="0"/>
                        <a:buChar char="•"/>
                      </a:pPr>
                      <a:r>
                        <a:rPr lang="en-US" sz="1600" kern="1200" dirty="0">
                          <a:effectLst/>
                        </a:rPr>
                        <a:t>IFC will carry out </a:t>
                      </a:r>
                      <a:r>
                        <a:rPr lang="en-GB" sz="1600" kern="1200" dirty="0">
                          <a:effectLst/>
                        </a:rPr>
                        <a:t>Internal preliminary due diligence of ESIA of 188 MW </a:t>
                      </a:r>
                      <a:r>
                        <a:rPr lang="en-GB" sz="1600" kern="1200" dirty="0" err="1">
                          <a:effectLst/>
                        </a:rPr>
                        <a:t>Naran</a:t>
                      </a:r>
                      <a:r>
                        <a:rPr lang="en-GB" sz="1600" kern="1200" dirty="0">
                          <a:effectLst/>
                        </a:rPr>
                        <a:t> HPP</a:t>
                      </a:r>
                    </a:p>
                    <a:p>
                      <a:pPr marL="285750" indent="-285750" algn="just">
                        <a:buFont typeface="Arial" panose="020B0604020202020204" pitchFamily="34" charset="0"/>
                        <a:buChar char="•"/>
                      </a:pPr>
                      <a:r>
                        <a:rPr lang="en-GB" sz="1600" kern="1200" dirty="0">
                          <a:effectLst/>
                        </a:rPr>
                        <a:t>Financial Services Agreement (FASA) Target Date - November 2021</a:t>
                      </a:r>
                      <a:endParaRPr lang="en-US" sz="1600" b="0" dirty="0">
                        <a:latin typeface="Arial" panose="020B0604020202020204" pitchFamily="34" charset="0"/>
                        <a:cs typeface="Arial" panose="020B0604020202020204" pitchFamily="34" charset="0"/>
                      </a:endParaRPr>
                    </a:p>
                  </a:txBody>
                  <a:tcPr marL="68580" marR="68580" marT="25725" marB="25725" anchor="ctr"/>
                </a:tc>
                <a:extLst>
                  <a:ext uri="{0D108BD9-81ED-4DB2-BD59-A6C34878D82A}">
                    <a16:rowId xmlns:a16="http://schemas.microsoft.com/office/drawing/2014/main" val="10002"/>
                  </a:ext>
                </a:extLst>
              </a:tr>
              <a:tr h="171822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rPr>
                        <a:t>3</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err="1">
                          <a:effectLst/>
                        </a:rPr>
                        <a:t>Batakundi</a:t>
                      </a:r>
                      <a:r>
                        <a:rPr lang="en-US" sz="1600" u="none" strike="noStrike" dirty="0">
                          <a:effectLst/>
                        </a:rPr>
                        <a:t> HPP (</a:t>
                      </a:r>
                      <a:r>
                        <a:rPr lang="en-US" sz="1600" u="none" strike="noStrike" dirty="0" err="1">
                          <a:effectLst/>
                        </a:rPr>
                        <a:t>Mansehra</a:t>
                      </a:r>
                      <a:r>
                        <a:rPr lang="en-US" sz="1600" u="none" strike="noStrike" dirty="0">
                          <a:effectLst/>
                        </a:rPr>
                        <a:t>)</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rPr>
                        <a:t>96</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285750" marR="0" lvl="0" indent="-285750" algn="just"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effectLst/>
                        </a:rPr>
                        <a:t>Financial Services Agreement (FASA) with IFC signed on 17-03-2021 between PEDO </a:t>
                      </a:r>
                    </a:p>
                    <a:p>
                      <a:pPr marL="285750" marR="0" lvl="0" indent="-285750" algn="just"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effectLst/>
                        </a:rPr>
                        <a:t>IFC has engaged Consultants for due diligence and review and Update the Project Cost Estimates.</a:t>
                      </a:r>
                    </a:p>
                    <a:p>
                      <a:pPr marL="285750" marR="0" lvl="0" indent="-285750" algn="just"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effectLst/>
                        </a:rPr>
                        <a:t>These Consultants have submitted their report to IFC</a:t>
                      </a:r>
                    </a:p>
                    <a:p>
                      <a:pPr marL="285750" marR="0" lvl="0" indent="-285750" algn="just"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effectLst/>
                        </a:rPr>
                        <a:t>IFC will complete Transaction Advisory to find the private sponsor as Private Partner through ICB by May 2022</a:t>
                      </a:r>
                      <a:endParaRPr lang="en-PK" sz="1600" kern="1200" dirty="0">
                        <a:solidFill>
                          <a:schemeClr val="dk1"/>
                        </a:solidFill>
                        <a:effectLst/>
                        <a:latin typeface="Arial" panose="020B0604020202020204" pitchFamily="34" charset="0"/>
                        <a:ea typeface="+mn-ea"/>
                        <a:cs typeface="Arial" panose="020B0604020202020204" pitchFamily="34" charset="0"/>
                      </a:endParaRPr>
                    </a:p>
                  </a:txBody>
                  <a:tcPr marL="68580" marR="68580" marT="25725" marB="25725" anchor="ctr"/>
                </a:tc>
                <a:extLst>
                  <a:ext uri="{0D108BD9-81ED-4DB2-BD59-A6C34878D82A}">
                    <a16:rowId xmlns:a16="http://schemas.microsoft.com/office/drawing/2014/main" val="10003"/>
                  </a:ext>
                </a:extLst>
              </a:tr>
              <a:tr h="39777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rPr>
                        <a:t>4</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err="1">
                          <a:effectLst/>
                        </a:rPr>
                        <a:t>Ghorban</a:t>
                      </a:r>
                      <a:r>
                        <a:rPr lang="en-US" sz="1600" u="none" strike="noStrike" dirty="0">
                          <a:effectLst/>
                        </a:rPr>
                        <a:t> HPP</a:t>
                      </a:r>
                    </a:p>
                    <a:p>
                      <a:pPr algn="ctr" fontAlgn="ctr"/>
                      <a:r>
                        <a:rPr lang="en-US" sz="1600" u="none" strike="noStrike" dirty="0">
                          <a:effectLst/>
                        </a:rPr>
                        <a:t>(</a:t>
                      </a:r>
                      <a:r>
                        <a:rPr lang="en-US" sz="1600" u="none" strike="noStrike" dirty="0" err="1">
                          <a:effectLst/>
                        </a:rPr>
                        <a:t>Shangla</a:t>
                      </a:r>
                      <a:r>
                        <a:rPr lang="en-US" sz="1600" u="none" strike="noStrike" dirty="0">
                          <a:effectLst/>
                        </a:rPr>
                        <a:t>)</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u="none" strike="noStrike" dirty="0">
                          <a:effectLst/>
                        </a:rPr>
                        <a:t>20.6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600" dirty="0"/>
                        <a:t>New Scheme</a:t>
                      </a:r>
                      <a:endParaRPr lang="en-US" sz="1600" b="0" dirty="0">
                        <a:latin typeface="Arial" panose="020B0604020202020204" pitchFamily="34" charset="0"/>
                        <a:cs typeface="Arial" panose="020B0604020202020204" pitchFamily="34" charset="0"/>
                      </a:endParaRPr>
                    </a:p>
                  </a:txBody>
                  <a:tcPr marL="68580" marR="68580" marT="25725" marB="25725" anchor="ctr"/>
                </a:tc>
                <a:extLst>
                  <a:ext uri="{0D108BD9-81ED-4DB2-BD59-A6C34878D82A}">
                    <a16:rowId xmlns:a16="http://schemas.microsoft.com/office/drawing/2014/main" val="10004"/>
                  </a:ext>
                </a:extLst>
              </a:tr>
              <a:tr h="23823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b="1" u="none" strike="noStrike" dirty="0">
                          <a:effectLst/>
                        </a:rPr>
                        <a:t>TOTAL</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en-US" sz="1600" b="1" u="none" strike="noStrike" dirty="0">
                          <a:effectLst/>
                        </a:rPr>
                        <a:t>800.6</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7145" marR="7145" marT="536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endParaRPr lang="en-US" sz="1600" b="1" dirty="0">
                        <a:latin typeface="Arial" panose="020B0604020202020204" pitchFamily="34" charset="0"/>
                        <a:cs typeface="Arial" panose="020B0604020202020204" pitchFamily="34" charset="0"/>
                      </a:endParaRPr>
                    </a:p>
                  </a:txBody>
                  <a:tcPr marL="68580" marR="68580" marT="25725" marB="25725"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15637319"/>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5" name="Rectangle 2">
            <a:extLst>
              <a:ext uri="{FF2B5EF4-FFF2-40B4-BE49-F238E27FC236}">
                <a16:creationId xmlns:a16="http://schemas.microsoft.com/office/drawing/2014/main" id="{CB12F56A-A466-4F59-BEAE-1AF828BDAFC2}"/>
              </a:ext>
            </a:extLst>
          </p:cNvPr>
          <p:cNvSpPr>
            <a:spLocks noGrp="1" noChangeArrowheads="1"/>
          </p:cNvSpPr>
          <p:nvPr>
            <p:ph type="title"/>
          </p:nvPr>
        </p:nvSpPr>
        <p:spPr>
          <a:xfrm>
            <a:off x="0" y="152400"/>
            <a:ext cx="9144000" cy="639763"/>
          </a:xfrm>
          <a:solidFill>
            <a:srgbClr val="0070C0"/>
          </a:solidFill>
        </p:spPr>
        <p:txBody>
          <a:bodyPr/>
          <a:lstStyle/>
          <a:p>
            <a:pPr eaLnBrk="1" hangingPunct="1">
              <a:defRPr/>
            </a:pPr>
            <a:r>
              <a:rPr lang="en-US" sz="3600" b="1" dirty="0">
                <a:solidFill>
                  <a:schemeClr val="bg1"/>
                </a:solidFill>
                <a:latin typeface="Calibri" pitchFamily="34" charset="0"/>
              </a:rPr>
              <a:t>Evolution of PEDO </a:t>
            </a:r>
          </a:p>
        </p:txBody>
      </p:sp>
      <p:sp>
        <p:nvSpPr>
          <p:cNvPr id="19460" name="Rectangle 3">
            <a:extLst>
              <a:ext uri="{FF2B5EF4-FFF2-40B4-BE49-F238E27FC236}">
                <a16:creationId xmlns:a16="http://schemas.microsoft.com/office/drawing/2014/main" id="{0B44ED39-550A-479B-8A91-3D3CE420F754}"/>
              </a:ext>
            </a:extLst>
          </p:cNvPr>
          <p:cNvSpPr>
            <a:spLocks noGrp="1" noChangeArrowheads="1"/>
          </p:cNvSpPr>
          <p:nvPr>
            <p:ph type="body" idx="1"/>
          </p:nvPr>
        </p:nvSpPr>
        <p:spPr>
          <a:xfrm>
            <a:off x="304800" y="1066800"/>
            <a:ext cx="8686800" cy="5334000"/>
          </a:xfrm>
        </p:spPr>
        <p:txBody>
          <a:bodyPr>
            <a:normAutofit/>
          </a:bodyPr>
          <a:lstStyle/>
          <a:p>
            <a:pPr marL="660400" indent="-660400" algn="just" eaLnBrk="1" hangingPunct="1">
              <a:lnSpc>
                <a:spcPct val="80000"/>
              </a:lnSpc>
              <a:buClr>
                <a:schemeClr val="tx2"/>
              </a:buClr>
              <a:buFont typeface="Wingdings" pitchFamily="2" charset="2"/>
              <a:buChar char="Ø"/>
              <a:tabLst>
                <a:tab pos="1825625" algn="l"/>
              </a:tabLst>
              <a:defRPr/>
            </a:pPr>
            <a:r>
              <a:rPr lang="en-US" dirty="0">
                <a:solidFill>
                  <a:schemeClr val="tx1"/>
                </a:solidFill>
                <a:latin typeface="Calibri" pitchFamily="34" charset="0"/>
                <a:cs typeface="Times New Roman" pitchFamily="18" charset="0"/>
              </a:rPr>
              <a:t>1986 -	Establishment of “Small Hydel Development 			Organization” (SHYDO)</a:t>
            </a:r>
          </a:p>
          <a:p>
            <a:pPr marL="0" indent="0" algn="just" eaLnBrk="1" hangingPunct="1">
              <a:lnSpc>
                <a:spcPct val="80000"/>
              </a:lnSpc>
              <a:buClr>
                <a:schemeClr val="tx2"/>
              </a:buClr>
              <a:buNone/>
              <a:tabLst>
                <a:tab pos="1825625" algn="l"/>
              </a:tabLst>
              <a:defRPr/>
            </a:pPr>
            <a:r>
              <a:rPr lang="en-US" dirty="0">
                <a:solidFill>
                  <a:schemeClr val="tx1"/>
                </a:solidFill>
                <a:latin typeface="Calibri" pitchFamily="34" charset="0"/>
                <a:cs typeface="Times New Roman" pitchFamily="18" charset="0"/>
              </a:rPr>
              <a:t>			</a:t>
            </a:r>
          </a:p>
          <a:p>
            <a:pPr marL="660400" indent="-660400" algn="just" eaLnBrk="1" hangingPunct="1">
              <a:lnSpc>
                <a:spcPct val="80000"/>
              </a:lnSpc>
              <a:buClr>
                <a:srgbClr val="471B46"/>
              </a:buClr>
              <a:buFont typeface="Wingdings" pitchFamily="2" charset="2"/>
              <a:buNone/>
              <a:tabLst>
                <a:tab pos="1825625" algn="l"/>
              </a:tabLst>
              <a:defRPr/>
            </a:pPr>
            <a:endParaRPr lang="en-US" sz="1200" dirty="0">
              <a:solidFill>
                <a:schemeClr val="tx1"/>
              </a:solidFill>
              <a:latin typeface="Calibri" pitchFamily="34" charset="0"/>
              <a:cs typeface="Times New Roman" pitchFamily="18" charset="0"/>
            </a:endParaRPr>
          </a:p>
          <a:p>
            <a:pPr marL="660400" indent="-660400" algn="just" eaLnBrk="1" hangingPunct="1">
              <a:lnSpc>
                <a:spcPct val="80000"/>
              </a:lnSpc>
              <a:buClr>
                <a:schemeClr val="tx1"/>
              </a:buClr>
              <a:buFont typeface="Wingdings" pitchFamily="2" charset="2"/>
              <a:buChar char="Ø"/>
              <a:tabLst>
                <a:tab pos="1825625" algn="l"/>
              </a:tabLst>
              <a:defRPr/>
            </a:pPr>
            <a:r>
              <a:rPr lang="en-US" dirty="0">
                <a:solidFill>
                  <a:schemeClr val="tx1"/>
                </a:solidFill>
                <a:latin typeface="Calibri" pitchFamily="34" charset="0"/>
                <a:cs typeface="Times New Roman" pitchFamily="18" charset="0"/>
              </a:rPr>
              <a:t>1993 -	Conversion of SHYDO into an autonomous body </a:t>
            </a:r>
          </a:p>
          <a:p>
            <a:pPr marL="0" indent="0" algn="just" eaLnBrk="1" hangingPunct="1">
              <a:lnSpc>
                <a:spcPct val="80000"/>
              </a:lnSpc>
              <a:buClr>
                <a:schemeClr val="tx1"/>
              </a:buClr>
              <a:buNone/>
              <a:tabLst>
                <a:tab pos="1825625" algn="l"/>
              </a:tabLst>
              <a:defRPr/>
            </a:pPr>
            <a:r>
              <a:rPr lang="en-US" dirty="0">
                <a:solidFill>
                  <a:schemeClr val="tx1"/>
                </a:solidFill>
                <a:latin typeface="Calibri" pitchFamily="34" charset="0"/>
                <a:cs typeface="Times New Roman" pitchFamily="18" charset="0"/>
              </a:rPr>
              <a:t>	</a:t>
            </a:r>
          </a:p>
          <a:p>
            <a:pPr marL="1828800" lvl="4" indent="0" algn="just" eaLnBrk="1" hangingPunct="1">
              <a:lnSpc>
                <a:spcPct val="80000"/>
              </a:lnSpc>
              <a:buClr>
                <a:srgbClr val="471B46"/>
              </a:buClr>
              <a:buFont typeface="Wingdings 2" pitchFamily="18" charset="2"/>
              <a:buNone/>
              <a:tabLst>
                <a:tab pos="1825625" algn="l"/>
              </a:tabLst>
              <a:defRPr/>
            </a:pPr>
            <a:endParaRPr lang="en-US" dirty="0">
              <a:solidFill>
                <a:schemeClr val="tx1"/>
              </a:solidFill>
              <a:latin typeface="Calibri" pitchFamily="34" charset="0"/>
              <a:cs typeface="Times New Roman" pitchFamily="18" charset="0"/>
            </a:endParaRPr>
          </a:p>
          <a:p>
            <a:pPr marL="660400" indent="-660400">
              <a:lnSpc>
                <a:spcPct val="80000"/>
              </a:lnSpc>
              <a:buClr>
                <a:srgbClr val="471B46"/>
              </a:buClr>
              <a:buFont typeface="Wingdings" pitchFamily="2" charset="2"/>
              <a:buChar char="Ø"/>
              <a:tabLst>
                <a:tab pos="1825625" algn="l"/>
              </a:tabLst>
              <a:defRPr/>
            </a:pPr>
            <a:r>
              <a:rPr lang="en-US" dirty="0">
                <a:solidFill>
                  <a:schemeClr val="tx1"/>
                </a:solidFill>
                <a:latin typeface="Calibri" pitchFamily="34" charset="0"/>
                <a:cs typeface="Times New Roman" pitchFamily="18" charset="0"/>
              </a:rPr>
              <a:t>2013 -	The Organization was re-named as PHYDO  	“Pakhtunkhwa Hydel Development Organization”</a:t>
            </a:r>
          </a:p>
          <a:p>
            <a:pPr marL="0" indent="0">
              <a:lnSpc>
                <a:spcPct val="80000"/>
              </a:lnSpc>
              <a:buClr>
                <a:srgbClr val="471B46"/>
              </a:buClr>
              <a:buNone/>
              <a:tabLst>
                <a:tab pos="1825625" algn="l"/>
              </a:tabLst>
              <a:defRPr/>
            </a:pPr>
            <a:endParaRPr lang="en-US" dirty="0">
              <a:solidFill>
                <a:schemeClr val="tx1"/>
              </a:solidFill>
              <a:latin typeface="Calibri" pitchFamily="34" charset="0"/>
              <a:cs typeface="Times New Roman" pitchFamily="18" charset="0"/>
            </a:endParaRPr>
          </a:p>
          <a:p>
            <a:pPr marL="660400" indent="-660400" algn="just">
              <a:lnSpc>
                <a:spcPct val="80000"/>
              </a:lnSpc>
              <a:buClr>
                <a:srgbClr val="471B46"/>
              </a:buClr>
              <a:buFont typeface="Wingdings" pitchFamily="2" charset="2"/>
              <a:buChar char="Ø"/>
              <a:tabLst>
                <a:tab pos="1825625" algn="l"/>
              </a:tabLst>
              <a:defRPr/>
            </a:pPr>
            <a:endParaRPr lang="en-US" dirty="0">
              <a:solidFill>
                <a:schemeClr val="tx1"/>
              </a:solidFill>
              <a:latin typeface="Calibri" pitchFamily="34" charset="0"/>
              <a:cs typeface="Times New Roman" pitchFamily="18" charset="0"/>
            </a:endParaRPr>
          </a:p>
          <a:p>
            <a:pPr marL="660400" indent="-660400">
              <a:lnSpc>
                <a:spcPct val="80000"/>
              </a:lnSpc>
              <a:buClr>
                <a:srgbClr val="471B46"/>
              </a:buClr>
              <a:buFont typeface="Wingdings" pitchFamily="2" charset="2"/>
              <a:buChar char="Ø"/>
              <a:tabLst>
                <a:tab pos="1825625" algn="l"/>
              </a:tabLst>
              <a:defRPr/>
            </a:pPr>
            <a:r>
              <a:rPr lang="en-US" dirty="0">
                <a:solidFill>
                  <a:schemeClr val="tx1"/>
                </a:solidFill>
                <a:latin typeface="Calibri" pitchFamily="34" charset="0"/>
                <a:cs typeface="Times New Roman" pitchFamily="18" charset="0"/>
              </a:rPr>
              <a:t>2014 - 	The Organization was re-named as PEDO 	“Pakhtunkhwa Energy Development 	Organization”</a:t>
            </a:r>
          </a:p>
          <a:p>
            <a:pPr marL="0" indent="0" algn="ctr" eaLnBrk="1" hangingPunct="1">
              <a:lnSpc>
                <a:spcPct val="80000"/>
              </a:lnSpc>
              <a:buClr>
                <a:srgbClr val="471B46"/>
              </a:buClr>
              <a:buNone/>
              <a:tabLst>
                <a:tab pos="1825625" algn="l"/>
              </a:tabLst>
              <a:defRPr/>
            </a:pPr>
            <a:endParaRPr lang="en-US" sz="2200" i="1" dirty="0">
              <a:solidFill>
                <a:srgbClr val="FF0000"/>
              </a:solidFill>
              <a:latin typeface="Times New Roman" panose="02020603050405020304" pitchFamily="18" charset="0"/>
              <a:cs typeface="Times New Roman" panose="02020603050405020304" pitchFamily="18" charset="0"/>
            </a:endParaRPr>
          </a:p>
          <a:p>
            <a:pPr marL="0" indent="0" algn="ctr" eaLnBrk="1" hangingPunct="1">
              <a:lnSpc>
                <a:spcPct val="80000"/>
              </a:lnSpc>
              <a:buClr>
                <a:srgbClr val="471B46"/>
              </a:buClr>
              <a:buNone/>
              <a:tabLst>
                <a:tab pos="1825625" algn="l"/>
              </a:tabLst>
              <a:defRPr/>
            </a:pPr>
            <a:r>
              <a:rPr lang="en-US" sz="2200" i="1" dirty="0">
                <a:solidFill>
                  <a:srgbClr val="FF0000"/>
                </a:solidFill>
                <a:latin typeface="Times New Roman" panose="02020603050405020304" pitchFamily="18" charset="0"/>
                <a:cs typeface="Times New Roman" panose="02020603050405020304" pitchFamily="18" charset="0"/>
              </a:rPr>
              <a:t>“Every change resulted into a renewed mandate and broadening of scope”</a:t>
            </a:r>
            <a:endParaRPr lang="en-US" sz="2200" dirty="0">
              <a:latin typeface="Calibri" pitchFamily="34" charset="0"/>
            </a:endParaRPr>
          </a:p>
          <a:p>
            <a:pPr marL="660400" indent="-660400" algn="just" eaLnBrk="1" hangingPunct="1">
              <a:lnSpc>
                <a:spcPct val="80000"/>
              </a:lnSpc>
              <a:buClr>
                <a:srgbClr val="471B46"/>
              </a:buClr>
              <a:buFont typeface="Wingdings" pitchFamily="2" charset="2"/>
              <a:buChar char="Ø"/>
              <a:tabLst>
                <a:tab pos="1825625" algn="l"/>
              </a:tabLst>
              <a:defRPr/>
            </a:pPr>
            <a:endParaRPr lang="en-US" dirty="0">
              <a:latin typeface="Calibri" pitchFamily="34" charset="0"/>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EC23C343-F883-4D42-B7A4-257A5F693C0A}"/>
              </a:ext>
            </a:extLst>
          </p:cNvPr>
          <p:cNvSpPr txBox="1">
            <a:spLocks noChangeArrowheads="1"/>
          </p:cNvSpPr>
          <p:nvPr/>
        </p:nvSpPr>
        <p:spPr bwMode="auto">
          <a:xfrm>
            <a:off x="304800" y="1143000"/>
            <a:ext cx="8534400" cy="5562600"/>
          </a:xfrm>
          <a:prstGeom prst="rect">
            <a:avLst/>
          </a:prstGeom>
          <a:noFill/>
          <a:ln>
            <a:noFill/>
          </a:ln>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marL="457200" marR="0" lvl="0" indent="-457200" algn="just" defTabSz="914400" rtl="0" eaLnBrk="1" fontAlgn="base" latinLnBrk="0" hangingPunct="1">
              <a:lnSpc>
                <a:spcPct val="100000"/>
              </a:lnSpc>
              <a:spcBef>
                <a:spcPct val="0"/>
              </a:spcBef>
              <a:spcAft>
                <a:spcPct val="0"/>
              </a:spcAft>
              <a:buClrTx/>
              <a:buSzTx/>
              <a:buFont typeface="Wingdings" panose="05000000000000000000" pitchFamily="2" charset="2"/>
              <a:buChar char="§"/>
              <a:tabLst/>
              <a:defRPr/>
            </a:pPr>
            <a:r>
              <a:rPr kumimoji="0" lang="en-US" altLang="en-US" sz="30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Primary:</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1200150" marR="0" lvl="1" indent="-45720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US" altLang="en-US" sz="3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Hydropower</a:t>
            </a:r>
          </a:p>
          <a:p>
            <a:pPr marL="1200150" marR="0" lvl="1" indent="-45720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US" altLang="en-US" sz="3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Renewables (Solar, Wind, Waste to Energy)</a:t>
            </a:r>
          </a:p>
          <a:p>
            <a:pPr marL="1200150" marR="0" lvl="1" indent="-45720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US" altLang="en-US" sz="3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Thermal</a:t>
            </a:r>
          </a:p>
          <a:p>
            <a:pPr marL="1200150" marR="0" lvl="1" indent="-45720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US" altLang="en-US" sz="3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Transmission &amp; Distribution – KP TL&amp;GC</a:t>
            </a:r>
          </a:p>
          <a:p>
            <a:pPr marL="1200150" marR="0" lvl="1" indent="-45720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endParaRPr kumimoji="0" lang="en-US" altLang="en-US" sz="3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457200" marR="0" lvl="0" indent="-457200" algn="just" defTabSz="914400" rtl="0" eaLnBrk="1" fontAlgn="base" latinLnBrk="0" hangingPunct="1">
              <a:lnSpc>
                <a:spcPct val="100000"/>
              </a:lnSpc>
              <a:spcBef>
                <a:spcPct val="0"/>
              </a:spcBef>
              <a:spcAft>
                <a:spcPct val="0"/>
              </a:spcAft>
              <a:buClrTx/>
              <a:buSzTx/>
              <a:buFont typeface="Wingdings" panose="05000000000000000000" pitchFamily="2" charset="2"/>
              <a:buChar char="§"/>
              <a:tabLst/>
              <a:defRPr/>
            </a:pPr>
            <a:r>
              <a:rPr kumimoji="0" lang="en-US" altLang="en-US" sz="30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Secondary:</a:t>
            </a:r>
          </a:p>
          <a:p>
            <a:pPr marL="457200" marR="0" lvl="0" indent="-457200" algn="just" defTabSz="914400" rtl="0" eaLnBrk="1" fontAlgn="base" latinLnBrk="0" hangingPunct="1">
              <a:lnSpc>
                <a:spcPct val="100000"/>
              </a:lnSpc>
              <a:spcBef>
                <a:spcPct val="0"/>
              </a:spcBef>
              <a:spcAft>
                <a:spcPct val="0"/>
              </a:spcAft>
              <a:buClrTx/>
              <a:buSzTx/>
              <a:buFont typeface="Wingdings" panose="05000000000000000000" pitchFamily="2" charset="2"/>
              <a:buChar char="§"/>
              <a:tabLst/>
              <a:defRPr/>
            </a:pPr>
            <a:endParaRPr kumimoji="0" lang="en-US" altLang="en-US" sz="11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1200150" marR="0" lvl="1" indent="-45720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US" altLang="en-US" sz="3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Mini-Micro Hydel</a:t>
            </a:r>
          </a:p>
          <a:p>
            <a:pPr marL="1200150" marR="0" lvl="1" indent="-4572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US" altLang="en-US" sz="3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Stand-alone Solar home/ </a:t>
            </a:r>
            <a:r>
              <a:rPr kumimoji="0" lang="en-US" altLang="en-US" sz="3000" b="0" i="0" u="none" strike="noStrike" kern="120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Masajid</a:t>
            </a:r>
            <a:r>
              <a:rPr kumimoji="0" lang="en-US" altLang="en-US" sz="30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Schools/BHUs solutions</a:t>
            </a:r>
            <a:endParaRPr lang="en-US" altLang="en-US" sz="2300" dirty="0">
              <a:solidFill>
                <a:schemeClr val="tx1"/>
              </a:solidFill>
              <a:latin typeface="Calibri" panose="020F0502020204030204" pitchFamily="34" charset="0"/>
              <a:cs typeface="Calibri" panose="020F0502020204030204" pitchFamily="34" charset="0"/>
            </a:endParaRPr>
          </a:p>
        </p:txBody>
      </p:sp>
      <p:sp>
        <p:nvSpPr>
          <p:cNvPr id="19459" name="Rectangle 4">
            <a:extLst>
              <a:ext uri="{FF2B5EF4-FFF2-40B4-BE49-F238E27FC236}">
                <a16:creationId xmlns:a16="http://schemas.microsoft.com/office/drawing/2014/main" id="{B1838770-B0C5-4CF7-A1A8-A94ABB565332}"/>
              </a:ext>
            </a:extLst>
          </p:cNvPr>
          <p:cNvSpPr>
            <a:spLocks noChangeArrowheads="1"/>
          </p:cNvSpPr>
          <p:nvPr/>
        </p:nvSpPr>
        <p:spPr bwMode="auto">
          <a:xfrm>
            <a:off x="0" y="152400"/>
            <a:ext cx="9144000" cy="64633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dirty="0">
                <a:solidFill>
                  <a:schemeClr val="bg1"/>
                </a:solidFill>
                <a:latin typeface="Calibri" panose="020F0502020204030204" pitchFamily="34" charset="0"/>
              </a:rPr>
              <a:t> </a:t>
            </a:r>
            <a:r>
              <a:rPr lang="en-US" sz="3600" b="1" dirty="0">
                <a:solidFill>
                  <a:schemeClr val="bg1"/>
                </a:solidFill>
                <a:latin typeface="Calibri" pitchFamily="34" charset="0"/>
              </a:rPr>
              <a:t>PEDO – Key Business Areas</a:t>
            </a:r>
            <a:endParaRPr lang="en-US" altLang="en-US" sz="36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92392499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DC5EFC8F-78A3-4B9D-89B6-70E88063DC96}"/>
              </a:ext>
            </a:extLst>
          </p:cNvPr>
          <p:cNvSpPr txBox="1">
            <a:spLocks noChangeArrowheads="1"/>
          </p:cNvSpPr>
          <p:nvPr/>
        </p:nvSpPr>
        <p:spPr bwMode="auto">
          <a:xfrm>
            <a:off x="152400" y="1371600"/>
            <a:ext cx="8534400" cy="4876800"/>
          </a:xfrm>
          <a:prstGeom prst="rect">
            <a:avLst/>
          </a:prstGeom>
          <a:noFill/>
          <a:ln>
            <a:noFill/>
          </a:ln>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marL="342900" indent="-342900" algn="just" eaLnBrk="1" hangingPunct="1">
              <a:spcBef>
                <a:spcPts val="1200"/>
              </a:spcBef>
              <a:spcAft>
                <a:spcPts val="1200"/>
              </a:spcAft>
              <a:buSzPct val="115000"/>
              <a:buFont typeface="Wingdings" panose="05000000000000000000" pitchFamily="2" charset="2"/>
              <a:buChar char="§"/>
              <a:defRPr/>
            </a:pPr>
            <a:r>
              <a:rPr lang="en-US" altLang="en-US" dirty="0">
                <a:solidFill>
                  <a:schemeClr val="tx1"/>
                </a:solidFill>
                <a:latin typeface="Calibri" panose="020F0502020204030204" pitchFamily="34" charset="0"/>
                <a:cs typeface="Times New Roman" panose="02020603050405020304" pitchFamily="18" charset="0"/>
              </a:rPr>
              <a:t>Power Policy 2016 along with Guidelines	</a:t>
            </a:r>
          </a:p>
          <a:p>
            <a:pPr marL="342900" indent="-342900" algn="just" eaLnBrk="1" hangingPunct="1">
              <a:spcBef>
                <a:spcPts val="1200"/>
              </a:spcBef>
              <a:spcAft>
                <a:spcPts val="1200"/>
              </a:spcAft>
              <a:buSzPct val="115000"/>
              <a:buFont typeface="Wingdings" panose="05000000000000000000" pitchFamily="2" charset="2"/>
              <a:buChar char="§"/>
              <a:defRPr/>
            </a:pPr>
            <a:r>
              <a:rPr lang="en-US" altLang="en-US" dirty="0">
                <a:solidFill>
                  <a:schemeClr val="tx1"/>
                </a:solidFill>
                <a:latin typeface="Calibri" panose="020F0502020204030204" pitchFamily="34" charset="0"/>
                <a:cs typeface="Times New Roman" panose="02020603050405020304" pitchFamily="18" charset="0"/>
              </a:rPr>
              <a:t>Wheeling of Energy to Industries from 18 MW </a:t>
            </a:r>
            <a:r>
              <a:rPr lang="en-US" altLang="en-US" dirty="0" err="1">
                <a:solidFill>
                  <a:schemeClr val="tx1"/>
                </a:solidFill>
                <a:latin typeface="Calibri" panose="020F0502020204030204" pitchFamily="34" charset="0"/>
                <a:cs typeface="Times New Roman" panose="02020603050405020304" pitchFamily="18" charset="0"/>
              </a:rPr>
              <a:t>Pehur</a:t>
            </a:r>
            <a:r>
              <a:rPr lang="en-US" altLang="en-US" dirty="0">
                <a:solidFill>
                  <a:schemeClr val="tx1"/>
                </a:solidFill>
                <a:latin typeface="Calibri" panose="020F0502020204030204" pitchFamily="34" charset="0"/>
                <a:cs typeface="Times New Roman" panose="02020603050405020304" pitchFamily="18" charset="0"/>
              </a:rPr>
              <a:t> HPP with additional Revenue of Rs. 550 Million per year. </a:t>
            </a:r>
          </a:p>
          <a:p>
            <a:pPr marL="342900" indent="-342900" algn="just" eaLnBrk="1" hangingPunct="1">
              <a:spcBef>
                <a:spcPts val="1200"/>
              </a:spcBef>
              <a:spcAft>
                <a:spcPts val="1200"/>
              </a:spcAft>
              <a:buSzPct val="115000"/>
              <a:buFont typeface="Wingdings" panose="05000000000000000000" pitchFamily="2" charset="2"/>
              <a:buChar char="§"/>
              <a:defRPr/>
            </a:pPr>
            <a:r>
              <a:rPr lang="en-US" altLang="en-US" dirty="0">
                <a:solidFill>
                  <a:schemeClr val="tx1"/>
                </a:solidFill>
                <a:latin typeface="Calibri" panose="020F0502020204030204" pitchFamily="34" charset="0"/>
                <a:cs typeface="Times New Roman" panose="02020603050405020304" pitchFamily="18" charset="0"/>
              </a:rPr>
              <a:t>The 2</a:t>
            </a:r>
            <a:r>
              <a:rPr lang="en-US" altLang="en-US" baseline="30000" dirty="0">
                <a:solidFill>
                  <a:schemeClr val="tx1"/>
                </a:solidFill>
                <a:latin typeface="Calibri" panose="020F0502020204030204" pitchFamily="34" charset="0"/>
                <a:cs typeface="Times New Roman" panose="02020603050405020304" pitchFamily="18" charset="0"/>
              </a:rPr>
              <a:t>nd</a:t>
            </a:r>
            <a:r>
              <a:rPr lang="en-US" altLang="en-US" dirty="0">
                <a:solidFill>
                  <a:schemeClr val="tx1"/>
                </a:solidFill>
                <a:latin typeface="Calibri" panose="020F0502020204030204" pitchFamily="34" charset="0"/>
                <a:cs typeface="Times New Roman" panose="02020603050405020304" pitchFamily="18" charset="0"/>
              </a:rPr>
              <a:t> Phase of Wheeling has been initiated</a:t>
            </a:r>
          </a:p>
          <a:p>
            <a:pPr marL="342900" indent="-342900" algn="just" eaLnBrk="1" hangingPunct="1">
              <a:spcBef>
                <a:spcPts val="1200"/>
              </a:spcBef>
              <a:spcAft>
                <a:spcPts val="1200"/>
              </a:spcAft>
              <a:buSzPct val="115000"/>
              <a:buFont typeface="Wingdings" panose="05000000000000000000" pitchFamily="2" charset="2"/>
              <a:buChar char="§"/>
              <a:defRPr/>
            </a:pPr>
            <a:r>
              <a:rPr lang="en-US" altLang="en-US" dirty="0">
                <a:solidFill>
                  <a:schemeClr val="tx1"/>
                </a:solidFill>
                <a:latin typeface="Calibri" panose="020F0502020204030204" pitchFamily="34" charset="0"/>
                <a:cs typeface="Times New Roman" panose="02020603050405020304" pitchFamily="18" charset="0"/>
              </a:rPr>
              <a:t>Establishment of KP Transmission and Grid Company</a:t>
            </a:r>
          </a:p>
          <a:p>
            <a:pPr marL="342900" indent="-342900" algn="just" eaLnBrk="1" hangingPunct="1">
              <a:spcBef>
                <a:spcPts val="1200"/>
              </a:spcBef>
              <a:spcAft>
                <a:spcPts val="1200"/>
              </a:spcAft>
              <a:buSzPct val="115000"/>
              <a:buFont typeface="Wingdings" panose="05000000000000000000" pitchFamily="2" charset="2"/>
              <a:buChar char="§"/>
              <a:defRPr/>
            </a:pPr>
            <a:r>
              <a:rPr lang="en-US" altLang="en-US" dirty="0">
                <a:solidFill>
                  <a:schemeClr val="tx1"/>
                </a:solidFill>
                <a:latin typeface="Calibri" panose="020F0502020204030204" pitchFamily="34" charset="0"/>
                <a:cs typeface="Times New Roman" panose="02020603050405020304" pitchFamily="18" charset="0"/>
              </a:rPr>
              <a:t>Approval of 10 years Business plan for PEDO with self Financing of Projects</a:t>
            </a:r>
          </a:p>
          <a:p>
            <a:pPr marL="342900" indent="-342900" algn="just" eaLnBrk="1" hangingPunct="1">
              <a:spcBef>
                <a:spcPts val="1200"/>
              </a:spcBef>
              <a:spcAft>
                <a:spcPts val="1200"/>
              </a:spcAft>
              <a:buSzPct val="115000"/>
              <a:buFont typeface="Wingdings" panose="05000000000000000000" pitchFamily="2" charset="2"/>
              <a:buChar char="§"/>
              <a:defRPr/>
            </a:pPr>
            <a:r>
              <a:rPr lang="en-US" altLang="en-US" dirty="0">
                <a:solidFill>
                  <a:schemeClr val="tx1"/>
                </a:solidFill>
                <a:latin typeface="Calibri" panose="020F0502020204030204" pitchFamily="34" charset="0"/>
                <a:cs typeface="Times New Roman" panose="02020603050405020304" pitchFamily="18" charset="0"/>
              </a:rPr>
              <a:t>E-Bidding mechanism </a:t>
            </a:r>
          </a:p>
          <a:p>
            <a:pPr algn="just" eaLnBrk="1" hangingPunct="1">
              <a:spcBef>
                <a:spcPts val="1200"/>
              </a:spcBef>
              <a:spcAft>
                <a:spcPts val="1200"/>
              </a:spcAft>
              <a:buSzPct val="115000"/>
              <a:defRPr/>
            </a:pPr>
            <a:endParaRPr lang="en-US" altLang="en-US" dirty="0">
              <a:solidFill>
                <a:schemeClr val="tx1"/>
              </a:solidFill>
              <a:latin typeface="Calibri" panose="020F0502020204030204" pitchFamily="34" charset="0"/>
              <a:cs typeface="Times New Roman" panose="02020603050405020304" pitchFamily="18" charset="0"/>
            </a:endParaRPr>
          </a:p>
        </p:txBody>
      </p:sp>
      <p:sp>
        <p:nvSpPr>
          <p:cNvPr id="25603" name="Rectangle 4">
            <a:extLst>
              <a:ext uri="{FF2B5EF4-FFF2-40B4-BE49-F238E27FC236}">
                <a16:creationId xmlns:a16="http://schemas.microsoft.com/office/drawing/2014/main" id="{9E94F870-3836-473A-891F-DCEF97662C8C}"/>
              </a:ext>
            </a:extLst>
          </p:cNvPr>
          <p:cNvSpPr>
            <a:spLocks noChangeArrowheads="1"/>
          </p:cNvSpPr>
          <p:nvPr/>
        </p:nvSpPr>
        <p:spPr bwMode="auto">
          <a:xfrm>
            <a:off x="0" y="152400"/>
            <a:ext cx="9144000" cy="64633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dirty="0">
                <a:solidFill>
                  <a:schemeClr val="bg1"/>
                </a:solidFill>
                <a:latin typeface="Calibri" panose="020F0502020204030204" pitchFamily="34" charset="0"/>
              </a:rPr>
              <a:t> Key Initiatives  </a:t>
            </a:r>
            <a:endParaRPr lang="en-US" altLang="en-US" sz="3600" dirty="0">
              <a:solidFill>
                <a:schemeClr val="bg1"/>
              </a:solidFill>
              <a:latin typeface="Calibri" panose="020F0502020204030204" pitchFamily="34"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3">
            <a:extLst>
              <a:ext uri="{FF2B5EF4-FFF2-40B4-BE49-F238E27FC236}">
                <a16:creationId xmlns:a16="http://schemas.microsoft.com/office/drawing/2014/main" id="{7BC52232-3BE4-47A2-AA88-77216C0C273D}"/>
              </a:ext>
            </a:extLst>
          </p:cNvPr>
          <p:cNvGraphicFramePr>
            <a:graphicFrameLocks/>
          </p:cNvGraphicFramePr>
          <p:nvPr>
            <p:extLst>
              <p:ext uri="{D42A27DB-BD31-4B8C-83A1-F6EECF244321}">
                <p14:modId xmlns:p14="http://schemas.microsoft.com/office/powerpoint/2010/main" val="796182249"/>
              </p:ext>
            </p:extLst>
          </p:nvPr>
        </p:nvGraphicFramePr>
        <p:xfrm>
          <a:off x="152400" y="914400"/>
          <a:ext cx="8644128" cy="59636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6627" name="Slide Number Placeholder 3">
            <a:extLst>
              <a:ext uri="{FF2B5EF4-FFF2-40B4-BE49-F238E27FC236}">
                <a16:creationId xmlns:a16="http://schemas.microsoft.com/office/drawing/2014/main" id="{EA589018-2BCC-4D5B-8841-3689336C41D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1AD51550-65D2-4B79-B4C2-E8EDFF013C5D}" type="slidenum">
              <a:rPr lang="en-PH" altLang="en-US" sz="1200" smtClean="0">
                <a:solidFill>
                  <a:srgbClr val="595959"/>
                </a:solidFill>
              </a:rPr>
              <a:pPr>
                <a:spcBef>
                  <a:spcPct val="0"/>
                </a:spcBef>
                <a:buFontTx/>
                <a:buNone/>
              </a:pPr>
              <a:t>5</a:t>
            </a:fld>
            <a:endParaRPr lang="en-PH" altLang="en-US" sz="1200">
              <a:solidFill>
                <a:srgbClr val="595959"/>
              </a:solidFill>
            </a:endParaRPr>
          </a:p>
        </p:txBody>
      </p:sp>
      <p:sp>
        <p:nvSpPr>
          <p:cNvPr id="26628" name="Rectangle 4">
            <a:extLst>
              <a:ext uri="{FF2B5EF4-FFF2-40B4-BE49-F238E27FC236}">
                <a16:creationId xmlns:a16="http://schemas.microsoft.com/office/drawing/2014/main" id="{BD8BA729-C303-43E7-8441-E4C7B59EE48E}"/>
              </a:ext>
            </a:extLst>
          </p:cNvPr>
          <p:cNvSpPr>
            <a:spLocks noChangeArrowheads="1"/>
          </p:cNvSpPr>
          <p:nvPr/>
        </p:nvSpPr>
        <p:spPr bwMode="auto">
          <a:xfrm>
            <a:off x="0" y="152400"/>
            <a:ext cx="9144000" cy="6397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a:solidFill>
                  <a:schemeClr val="bg1"/>
                </a:solidFill>
                <a:latin typeface="Calibri" panose="020F0502020204030204" pitchFamily="34" charset="0"/>
              </a:rPr>
              <a:t> </a:t>
            </a:r>
            <a:r>
              <a:rPr lang="en-GB" altLang="en-US" sz="3600" b="1">
                <a:solidFill>
                  <a:schemeClr val="bg1"/>
                </a:solidFill>
                <a:latin typeface="Calibri" panose="020F0502020204030204" pitchFamily="34" charset="0"/>
              </a:rPr>
              <a:t>Success Stories in Public Sector</a:t>
            </a:r>
            <a:r>
              <a:rPr lang="en-US" altLang="en-US" sz="3600" b="1">
                <a:solidFill>
                  <a:schemeClr val="bg1"/>
                </a:solidFill>
                <a:latin typeface="Calibri" panose="020F0502020204030204" pitchFamily="34" charset="0"/>
              </a:rPr>
              <a:t> </a:t>
            </a:r>
            <a:endParaRPr lang="en-US" altLang="en-US" sz="3600">
              <a:solidFill>
                <a:schemeClr val="bg1"/>
              </a:solidFill>
              <a:latin typeface="Calibri" panose="020F0502020204030204" pitchFamily="34" charset="0"/>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a:extLst>
              <a:ext uri="{FF2B5EF4-FFF2-40B4-BE49-F238E27FC236}">
                <a16:creationId xmlns:a16="http://schemas.microsoft.com/office/drawing/2014/main" id="{4C4EC9DB-B138-41B5-9E18-72CED3DC5E1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9C9F20E5-BFEF-4D65-9555-4A62CE9AD060}" type="slidenum">
              <a:rPr lang="en-PH" altLang="en-US" sz="1200" smtClean="0">
                <a:solidFill>
                  <a:srgbClr val="595959"/>
                </a:solidFill>
              </a:rPr>
              <a:pPr>
                <a:spcBef>
                  <a:spcPct val="0"/>
                </a:spcBef>
                <a:buFontTx/>
                <a:buNone/>
              </a:pPr>
              <a:t>6</a:t>
            </a:fld>
            <a:endParaRPr lang="en-PH" altLang="en-US" sz="1200">
              <a:solidFill>
                <a:srgbClr val="595959"/>
              </a:solidFill>
            </a:endParaRPr>
          </a:p>
        </p:txBody>
      </p:sp>
      <p:sp>
        <p:nvSpPr>
          <p:cNvPr id="28675" name="Rectangle 4">
            <a:extLst>
              <a:ext uri="{FF2B5EF4-FFF2-40B4-BE49-F238E27FC236}">
                <a16:creationId xmlns:a16="http://schemas.microsoft.com/office/drawing/2014/main" id="{16E69035-BC4A-42C9-80F5-CDC8900DBD72}"/>
              </a:ext>
            </a:extLst>
          </p:cNvPr>
          <p:cNvSpPr>
            <a:spLocks noChangeArrowheads="1"/>
          </p:cNvSpPr>
          <p:nvPr/>
        </p:nvSpPr>
        <p:spPr bwMode="auto">
          <a:xfrm>
            <a:off x="0" y="152400"/>
            <a:ext cx="9144000" cy="6397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a:solidFill>
                  <a:schemeClr val="bg1"/>
                </a:solidFill>
                <a:latin typeface="Calibri" panose="020F0502020204030204" pitchFamily="34" charset="0"/>
              </a:rPr>
              <a:t> </a:t>
            </a:r>
            <a:r>
              <a:rPr lang="en-GB" altLang="en-US" sz="3600" b="1">
                <a:solidFill>
                  <a:schemeClr val="bg1"/>
                </a:solidFill>
                <a:latin typeface="Calibri" panose="020F0502020204030204" pitchFamily="34" charset="0"/>
              </a:rPr>
              <a:t>Success Stories in Private Sector</a:t>
            </a:r>
            <a:r>
              <a:rPr lang="en-US" altLang="en-US" sz="3600" b="1">
                <a:solidFill>
                  <a:schemeClr val="bg1"/>
                </a:solidFill>
                <a:latin typeface="Calibri" panose="020F0502020204030204" pitchFamily="34" charset="0"/>
              </a:rPr>
              <a:t> </a:t>
            </a:r>
            <a:endParaRPr lang="en-US" altLang="en-US" sz="3600">
              <a:solidFill>
                <a:schemeClr val="bg1"/>
              </a:solidFill>
              <a:latin typeface="Calibri" panose="020F0502020204030204" pitchFamily="34" charset="0"/>
            </a:endParaRPr>
          </a:p>
        </p:txBody>
      </p:sp>
      <p:graphicFrame>
        <p:nvGraphicFramePr>
          <p:cNvPr id="9" name="Content Placeholder 3">
            <a:extLst>
              <a:ext uri="{FF2B5EF4-FFF2-40B4-BE49-F238E27FC236}">
                <a16:creationId xmlns:a16="http://schemas.microsoft.com/office/drawing/2014/main" id="{7FB2D412-51F2-47C0-9911-E0719482E94A}"/>
              </a:ext>
            </a:extLst>
          </p:cNvPr>
          <p:cNvGraphicFramePr>
            <a:graphicFrameLocks/>
          </p:cNvGraphicFramePr>
          <p:nvPr>
            <p:extLst>
              <p:ext uri="{D42A27DB-BD31-4B8C-83A1-F6EECF244321}">
                <p14:modId xmlns:p14="http://schemas.microsoft.com/office/powerpoint/2010/main" val="4182523995"/>
              </p:ext>
            </p:extLst>
          </p:nvPr>
        </p:nvGraphicFramePr>
        <p:xfrm>
          <a:off x="152400" y="1066800"/>
          <a:ext cx="8644128" cy="57241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59CFCB-FE51-42A5-92B0-67C53337BCDC}"/>
              </a:ext>
            </a:extLst>
          </p:cNvPr>
          <p:cNvSpPr>
            <a:spLocks noGrp="1"/>
          </p:cNvSpPr>
          <p:nvPr>
            <p:ph idx="1"/>
          </p:nvPr>
        </p:nvSpPr>
        <p:spPr>
          <a:xfrm>
            <a:off x="314324" y="990600"/>
            <a:ext cx="8448675" cy="5486400"/>
          </a:xfrm>
        </p:spPr>
        <p:txBody>
          <a:bodyPr/>
          <a:lstStyle/>
          <a:p>
            <a:pPr algn="just"/>
            <a:r>
              <a:rPr lang="en-US" sz="3200" dirty="0">
                <a:solidFill>
                  <a:schemeClr val="tx1"/>
                </a:solidFill>
                <a:latin typeface="Calibri" panose="020F0502020204030204" pitchFamily="34" charset="0"/>
                <a:cs typeface="Calibri" panose="020F0502020204030204" pitchFamily="34" charset="0"/>
              </a:rPr>
              <a:t>Omission of Private Sector projects of PEDO from IGCEP</a:t>
            </a:r>
          </a:p>
          <a:p>
            <a:pPr algn="just"/>
            <a:r>
              <a:rPr lang="en-US" sz="3200" dirty="0">
                <a:solidFill>
                  <a:schemeClr val="tx1"/>
                </a:solidFill>
                <a:latin typeface="Calibri" panose="020F0502020204030204" pitchFamily="34" charset="0"/>
                <a:cs typeface="Calibri" panose="020F0502020204030204" pitchFamily="34" charset="0"/>
              </a:rPr>
              <a:t>CTBCM: Case of tariff bidding of KP</a:t>
            </a:r>
          </a:p>
          <a:p>
            <a:pPr algn="just"/>
            <a:r>
              <a:rPr lang="en-US" sz="3200" dirty="0">
                <a:solidFill>
                  <a:schemeClr val="tx1"/>
                </a:solidFill>
                <a:latin typeface="Calibri" panose="020F0502020204030204" pitchFamily="34" charset="0"/>
                <a:cs typeface="Calibri" panose="020F0502020204030204" pitchFamily="34" charset="0"/>
              </a:rPr>
              <a:t>Policy shifts that damage confidence of investors, such as case of five solar projects of  KP, which has cumulative capacity of 249.5 MW</a:t>
            </a:r>
          </a:p>
          <a:p>
            <a:pPr algn="just"/>
            <a:r>
              <a:rPr lang="en-US" sz="3200" dirty="0">
                <a:solidFill>
                  <a:schemeClr val="tx1"/>
                </a:solidFill>
                <a:latin typeface="Calibri" panose="020F0502020204030204" pitchFamily="34" charset="0"/>
                <a:cs typeface="Calibri" panose="020F0502020204030204" pitchFamily="34" charset="0"/>
              </a:rPr>
              <a:t>Lack of one window facilitation</a:t>
            </a:r>
          </a:p>
          <a:p>
            <a:pPr algn="just"/>
            <a:r>
              <a:rPr lang="en-US" sz="3200" dirty="0">
                <a:solidFill>
                  <a:schemeClr val="tx1"/>
                </a:solidFill>
                <a:latin typeface="Calibri" panose="020F0502020204030204" pitchFamily="34" charset="0"/>
                <a:cs typeface="Calibri" panose="020F0502020204030204" pitchFamily="34" charset="0"/>
              </a:rPr>
              <a:t>Discouragement of market openness - Wheeling</a:t>
            </a:r>
            <a:endParaRPr lang="en-PK" sz="3200" dirty="0">
              <a:solidFill>
                <a:schemeClr val="tx1"/>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1C46C2D6-D61A-4E12-BD97-723EFECEBEA7}"/>
              </a:ext>
            </a:extLst>
          </p:cNvPr>
          <p:cNvSpPr>
            <a:spLocks noGrp="1"/>
          </p:cNvSpPr>
          <p:nvPr>
            <p:ph type="sldNum" sz="quarter" idx="12"/>
          </p:nvPr>
        </p:nvSpPr>
        <p:spPr/>
        <p:txBody>
          <a:bodyPr/>
          <a:lstStyle/>
          <a:p>
            <a:pPr>
              <a:defRPr/>
            </a:pPr>
            <a:fld id="{4AEBFDA4-44B6-4F0B-AD5A-908009603895}" type="slidenum">
              <a:rPr lang="en-US" altLang="en-US" smtClean="0"/>
              <a:pPr>
                <a:defRPr/>
              </a:pPr>
              <a:t>7</a:t>
            </a:fld>
            <a:endParaRPr lang="en-US" altLang="en-US"/>
          </a:p>
        </p:txBody>
      </p:sp>
      <p:sp>
        <p:nvSpPr>
          <p:cNvPr id="5" name="Rectangle 4">
            <a:extLst>
              <a:ext uri="{FF2B5EF4-FFF2-40B4-BE49-F238E27FC236}">
                <a16:creationId xmlns:a16="http://schemas.microsoft.com/office/drawing/2014/main" id="{5AC43C19-4C21-4CCA-B449-4DA5F2A2E94D}"/>
              </a:ext>
            </a:extLst>
          </p:cNvPr>
          <p:cNvSpPr>
            <a:spLocks noChangeArrowheads="1"/>
          </p:cNvSpPr>
          <p:nvPr/>
        </p:nvSpPr>
        <p:spPr bwMode="auto">
          <a:xfrm>
            <a:off x="0" y="152400"/>
            <a:ext cx="9144000" cy="64633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US" altLang="en-US" sz="3600" b="1" dirty="0">
                <a:solidFill>
                  <a:schemeClr val="bg1"/>
                </a:solidFill>
                <a:latin typeface="Calibri" panose="020F0502020204030204" pitchFamily="34" charset="0"/>
              </a:rPr>
              <a:t> Key Challenges  </a:t>
            </a:r>
            <a:endParaRPr lang="en-US" altLang="en-US" sz="36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709116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32770" name="Picture 7">
            <a:extLst>
              <a:ext uri="{FF2B5EF4-FFF2-40B4-BE49-F238E27FC236}">
                <a16:creationId xmlns:a16="http://schemas.microsoft.com/office/drawing/2014/main" id="{C4FEC29E-FDE4-42FA-9186-2D04FABF2B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914400"/>
            <a:ext cx="125730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8" descr="E:\PEDO\Private Power\12.PEDO\Event\KP_logo (1).png">
            <a:extLst>
              <a:ext uri="{FF2B5EF4-FFF2-40B4-BE49-F238E27FC236}">
                <a16:creationId xmlns:a16="http://schemas.microsoft.com/office/drawing/2014/main" id="{4FF5B2EE-1930-4FB0-B712-0BB5E3FD12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7725" y="914400"/>
            <a:ext cx="1258888"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a:extLst>
              <a:ext uri="{FF2B5EF4-FFF2-40B4-BE49-F238E27FC236}">
                <a16:creationId xmlns:a16="http://schemas.microsoft.com/office/drawing/2014/main" id="{9344DA2C-B68F-42CE-ADF9-D4E844577949}"/>
              </a:ext>
            </a:extLst>
          </p:cNvPr>
          <p:cNvSpPr txBox="1">
            <a:spLocks/>
          </p:cNvSpPr>
          <p:nvPr/>
        </p:nvSpPr>
        <p:spPr>
          <a:xfrm>
            <a:off x="481013" y="3017838"/>
            <a:ext cx="8183562" cy="822325"/>
          </a:xfrm>
          <a:prstGeom prst="rect">
            <a:avLst/>
          </a:prstGeom>
        </p:spPr>
        <p:txBody>
          <a:bodyPr/>
          <a:lstStyle/>
          <a:p>
            <a:pPr algn="ctr">
              <a:lnSpc>
                <a:spcPts val="5800"/>
              </a:lnSpc>
              <a:defRPr/>
            </a:pPr>
            <a:r>
              <a:rPr lang="en-US" sz="5400" b="1" dirty="0">
                <a:solidFill>
                  <a:srgbClr val="0070C0"/>
                </a:solidFill>
                <a:effectLst>
                  <a:outerShdw blurRad="63500" dist="38100" dir="5400000" algn="t" rotWithShape="0">
                    <a:prstClr val="black">
                      <a:alpha val="25000"/>
                    </a:prstClr>
                  </a:outerShdw>
                </a:effectLst>
                <a:latin typeface="Calibri" panose="020F0502020204030204" pitchFamily="34" charset="0"/>
                <a:ea typeface="+mj-ea"/>
                <a:cs typeface="Calibri" panose="020F0502020204030204" pitchFamily="34" charset="0"/>
              </a:rPr>
              <a:t>Thank You!</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a:extLst>
              <a:ext uri="{FF2B5EF4-FFF2-40B4-BE49-F238E27FC236}">
                <a16:creationId xmlns:a16="http://schemas.microsoft.com/office/drawing/2014/main" id="{66A00AC3-97E8-4D92-8DC3-C0DD8121817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A2DFE483-77F8-4D30-A41B-C4F478850BE9}" type="slidenum">
              <a:rPr lang="en-PH" altLang="en-US" sz="1200" smtClean="0">
                <a:solidFill>
                  <a:srgbClr val="595959"/>
                </a:solidFill>
              </a:rPr>
              <a:pPr>
                <a:spcBef>
                  <a:spcPct val="0"/>
                </a:spcBef>
                <a:buFontTx/>
                <a:buNone/>
              </a:pPr>
              <a:t>9</a:t>
            </a:fld>
            <a:endParaRPr lang="en-PH" altLang="en-US" sz="1200">
              <a:solidFill>
                <a:srgbClr val="595959"/>
              </a:solidFill>
            </a:endParaRPr>
          </a:p>
        </p:txBody>
      </p:sp>
      <p:sp>
        <p:nvSpPr>
          <p:cNvPr id="39939" name="Rectangle 4">
            <a:extLst>
              <a:ext uri="{FF2B5EF4-FFF2-40B4-BE49-F238E27FC236}">
                <a16:creationId xmlns:a16="http://schemas.microsoft.com/office/drawing/2014/main" id="{647D7F31-4B9A-4A5B-AE0E-BF9CB158548D}"/>
              </a:ext>
            </a:extLst>
          </p:cNvPr>
          <p:cNvSpPr>
            <a:spLocks noChangeArrowheads="1"/>
          </p:cNvSpPr>
          <p:nvPr/>
        </p:nvSpPr>
        <p:spPr bwMode="auto">
          <a:xfrm>
            <a:off x="0" y="152400"/>
            <a:ext cx="9144000" cy="64611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GB" altLang="en-US" sz="3600" b="1">
                <a:solidFill>
                  <a:schemeClr val="bg1"/>
                </a:solidFill>
                <a:latin typeface="Calibri" panose="020F0502020204030204" pitchFamily="34" charset="0"/>
              </a:rPr>
              <a:t>Completed Projects – Public Sector</a:t>
            </a:r>
            <a:endParaRPr lang="en-US" altLang="en-US" sz="3600">
              <a:solidFill>
                <a:schemeClr val="bg1"/>
              </a:solidFill>
              <a:latin typeface="Calibri" panose="020F0502020204030204" pitchFamily="34" charset="0"/>
            </a:endParaRPr>
          </a:p>
        </p:txBody>
      </p:sp>
      <p:sp>
        <p:nvSpPr>
          <p:cNvPr id="2" name="Arrow: Left 1">
            <a:hlinkClick r:id="rId3" action="ppaction://hlinksldjump"/>
            <a:extLst>
              <a:ext uri="{FF2B5EF4-FFF2-40B4-BE49-F238E27FC236}">
                <a16:creationId xmlns:a16="http://schemas.microsoft.com/office/drawing/2014/main" id="{4E465329-DE31-43F1-A805-B97AFA30D552}"/>
              </a:ext>
            </a:extLst>
          </p:cNvPr>
          <p:cNvSpPr/>
          <p:nvPr/>
        </p:nvSpPr>
        <p:spPr>
          <a:xfrm>
            <a:off x="228600" y="6343649"/>
            <a:ext cx="457200" cy="209551"/>
          </a:xfrm>
          <a:prstGeom prst="leftArrow">
            <a:avLst/>
          </a:prstGeom>
          <a:solidFill>
            <a:srgbClr val="FFC000"/>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PK"/>
          </a:p>
        </p:txBody>
      </p:sp>
      <p:graphicFrame>
        <p:nvGraphicFramePr>
          <p:cNvPr id="8" name="Table 7">
            <a:extLst>
              <a:ext uri="{FF2B5EF4-FFF2-40B4-BE49-F238E27FC236}">
                <a16:creationId xmlns:a16="http://schemas.microsoft.com/office/drawing/2014/main" id="{EF1F40A1-1E99-4B88-8FF9-4E66E0E81063}"/>
              </a:ext>
            </a:extLst>
          </p:cNvPr>
          <p:cNvGraphicFramePr>
            <a:graphicFrameLocks noGrp="1"/>
          </p:cNvGraphicFramePr>
          <p:nvPr>
            <p:extLst>
              <p:ext uri="{D42A27DB-BD31-4B8C-83A1-F6EECF244321}">
                <p14:modId xmlns:p14="http://schemas.microsoft.com/office/powerpoint/2010/main" val="632785665"/>
              </p:ext>
            </p:extLst>
          </p:nvPr>
        </p:nvGraphicFramePr>
        <p:xfrm>
          <a:off x="228600" y="856456"/>
          <a:ext cx="8763001" cy="5410200"/>
        </p:xfrm>
        <a:graphic>
          <a:graphicData uri="http://schemas.openxmlformats.org/drawingml/2006/table">
            <a:tbl>
              <a:tblPr>
                <a:tableStyleId>{B301B821-A1FF-4177-AEE7-76D212191A09}</a:tableStyleId>
              </a:tblPr>
              <a:tblGrid>
                <a:gridCol w="430190">
                  <a:extLst>
                    <a:ext uri="{9D8B030D-6E8A-4147-A177-3AD203B41FA5}">
                      <a16:colId xmlns:a16="http://schemas.microsoft.com/office/drawing/2014/main" val="20000"/>
                    </a:ext>
                  </a:extLst>
                </a:gridCol>
                <a:gridCol w="2390700">
                  <a:extLst>
                    <a:ext uri="{9D8B030D-6E8A-4147-A177-3AD203B41FA5}">
                      <a16:colId xmlns:a16="http://schemas.microsoft.com/office/drawing/2014/main" val="20001"/>
                    </a:ext>
                  </a:extLst>
                </a:gridCol>
                <a:gridCol w="828536">
                  <a:extLst>
                    <a:ext uri="{9D8B030D-6E8A-4147-A177-3AD203B41FA5}">
                      <a16:colId xmlns:a16="http://schemas.microsoft.com/office/drawing/2014/main" val="20002"/>
                    </a:ext>
                  </a:extLst>
                </a:gridCol>
                <a:gridCol w="913448">
                  <a:extLst>
                    <a:ext uri="{9D8B030D-6E8A-4147-A177-3AD203B41FA5}">
                      <a16:colId xmlns:a16="http://schemas.microsoft.com/office/drawing/2014/main" val="20003"/>
                    </a:ext>
                  </a:extLst>
                </a:gridCol>
                <a:gridCol w="730511">
                  <a:extLst>
                    <a:ext uri="{9D8B030D-6E8A-4147-A177-3AD203B41FA5}">
                      <a16:colId xmlns:a16="http://schemas.microsoft.com/office/drawing/2014/main" val="20004"/>
                    </a:ext>
                  </a:extLst>
                </a:gridCol>
                <a:gridCol w="1080612">
                  <a:extLst>
                    <a:ext uri="{9D8B030D-6E8A-4147-A177-3AD203B41FA5}">
                      <a16:colId xmlns:a16="http://schemas.microsoft.com/office/drawing/2014/main" val="20005"/>
                    </a:ext>
                  </a:extLst>
                </a:gridCol>
                <a:gridCol w="1194502">
                  <a:extLst>
                    <a:ext uri="{9D8B030D-6E8A-4147-A177-3AD203B41FA5}">
                      <a16:colId xmlns:a16="http://schemas.microsoft.com/office/drawing/2014/main" val="20006"/>
                    </a:ext>
                  </a:extLst>
                </a:gridCol>
                <a:gridCol w="1194502">
                  <a:extLst>
                    <a:ext uri="{9D8B030D-6E8A-4147-A177-3AD203B41FA5}">
                      <a16:colId xmlns:a16="http://schemas.microsoft.com/office/drawing/2014/main" val="20007"/>
                    </a:ext>
                  </a:extLst>
                </a:gridCol>
              </a:tblGrid>
              <a:tr h="989252">
                <a:tc>
                  <a:txBody>
                    <a:bodyPr/>
                    <a:lstStyle/>
                    <a:p>
                      <a:pPr algn="ctr">
                        <a:spcAft>
                          <a:spcPts val="0"/>
                        </a:spcAft>
                      </a:pPr>
                      <a:r>
                        <a:rPr lang="en-US" sz="1600" b="1" dirty="0">
                          <a:effectLst/>
                          <a:latin typeface="Calibri" panose="020F0502020204030204" pitchFamily="34" charset="0"/>
                          <a:cs typeface="Calibri" panose="020F0502020204030204" pitchFamily="34" charset="0"/>
                        </a:rPr>
                        <a:t>S.#</a:t>
                      </a:r>
                      <a:endParaRPr lang="x-none"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b="1" dirty="0">
                          <a:effectLst/>
                          <a:latin typeface="Calibri" panose="020F0502020204030204" pitchFamily="34" charset="0"/>
                          <a:cs typeface="Calibri" panose="020F0502020204030204" pitchFamily="34" charset="0"/>
                        </a:rPr>
                        <a:t>Name of Project</a:t>
                      </a:r>
                      <a:endParaRPr lang="x-none" sz="1600" b="1" dirty="0">
                        <a:effectLst/>
                        <a:latin typeface="Calibri" panose="020F0502020204030204" pitchFamily="34" charset="0"/>
                        <a:cs typeface="Calibri" panose="020F0502020204030204" pitchFamily="34" charset="0"/>
                      </a:endParaRPr>
                    </a:p>
                  </a:txBody>
                  <a:tcPr marL="41795" marR="41795" marT="0" marB="0" anchor="ctr"/>
                </a:tc>
                <a:tc>
                  <a:txBody>
                    <a:bodyPr/>
                    <a:lstStyle/>
                    <a:p>
                      <a:pPr algn="ctr">
                        <a:spcAft>
                          <a:spcPts val="0"/>
                        </a:spcAft>
                      </a:pPr>
                      <a:r>
                        <a:rPr lang="en-US" sz="1600" b="1" dirty="0">
                          <a:effectLst/>
                          <a:latin typeface="Calibri" panose="020F0502020204030204" pitchFamily="34" charset="0"/>
                          <a:cs typeface="Calibri" panose="020F0502020204030204" pitchFamily="34" charset="0"/>
                        </a:rPr>
                        <a:t>Capacity (MW)</a:t>
                      </a:r>
                      <a:endParaRPr lang="x-none"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b="1" dirty="0">
                          <a:effectLst/>
                          <a:latin typeface="Calibri" panose="020F0502020204030204" pitchFamily="34" charset="0"/>
                          <a:cs typeface="Calibri" panose="020F0502020204030204" pitchFamily="34" charset="0"/>
                        </a:rPr>
                        <a:t>Cost Rs Million</a:t>
                      </a:r>
                      <a:endParaRPr lang="x-none"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b="1" dirty="0">
                          <a:effectLst/>
                          <a:latin typeface="Calibri" panose="020F0502020204030204" pitchFamily="34" charset="0"/>
                          <a:cs typeface="Calibri" panose="020F0502020204030204" pitchFamily="34" charset="0"/>
                        </a:rPr>
                        <a:t>Annual Energy </a:t>
                      </a:r>
                      <a:r>
                        <a:rPr lang="en-US" sz="1600" b="1" dirty="0" err="1">
                          <a:effectLst/>
                          <a:latin typeface="Calibri" panose="020F0502020204030204" pitchFamily="34" charset="0"/>
                          <a:cs typeface="Calibri" panose="020F0502020204030204" pitchFamily="34" charset="0"/>
                        </a:rPr>
                        <a:t>Gwh</a:t>
                      </a:r>
                      <a:endParaRPr lang="x-none"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b="1" dirty="0">
                          <a:effectLst/>
                          <a:latin typeface="Calibri" panose="020F0502020204030204" pitchFamily="34" charset="0"/>
                          <a:cs typeface="Calibri" panose="020F0502020204030204" pitchFamily="34" charset="0"/>
                        </a:rPr>
                        <a:t>Expected Annual Revenue Rs Million</a:t>
                      </a:r>
                      <a:endParaRPr lang="x-none"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b="1" dirty="0">
                          <a:effectLst/>
                          <a:latin typeface="Calibri" panose="020F0502020204030204" pitchFamily="34" charset="0"/>
                          <a:cs typeface="Calibri" panose="020F0502020204030204" pitchFamily="34" charset="0"/>
                        </a:rPr>
                        <a:t>Completion</a:t>
                      </a:r>
                    </a:p>
                    <a:p>
                      <a:pPr algn="ctr">
                        <a:spcAft>
                          <a:spcPts val="0"/>
                        </a:spcAft>
                      </a:pPr>
                      <a:r>
                        <a:rPr lang="en-US" sz="1600" b="1" dirty="0">
                          <a:effectLst/>
                          <a:latin typeface="Calibri" panose="020F0502020204030204" pitchFamily="34" charset="0"/>
                          <a:cs typeface="Calibri" panose="020F0502020204030204" pitchFamily="34" charset="0"/>
                        </a:rPr>
                        <a:t>Year</a:t>
                      </a:r>
                      <a:endParaRPr lang="x-none"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b="1" dirty="0">
                          <a:effectLst/>
                          <a:latin typeface="Calibri" panose="020F0502020204030204" pitchFamily="34" charset="0"/>
                          <a:cs typeface="Calibri" panose="020F0502020204030204" pitchFamily="34" charset="0"/>
                        </a:rPr>
                        <a:t>Mode of Financing</a:t>
                      </a:r>
                      <a:endParaRPr lang="x-none"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extLst>
                  <a:ext uri="{0D108BD9-81ED-4DB2-BD59-A6C34878D82A}">
                    <a16:rowId xmlns:a16="http://schemas.microsoft.com/office/drawing/2014/main" val="10000"/>
                  </a:ext>
                </a:extLst>
              </a:tr>
              <a:tr h="448168">
                <a:tc>
                  <a:txBody>
                    <a:bodyPr/>
                    <a:lstStyle/>
                    <a:p>
                      <a:pPr algn="ctr">
                        <a:spcAft>
                          <a:spcPts val="0"/>
                        </a:spcAft>
                      </a:pPr>
                      <a:r>
                        <a:rPr lang="en-US" sz="1600">
                          <a:effectLst/>
                          <a:latin typeface="Calibri" panose="020F0502020204030204" pitchFamily="34" charset="0"/>
                          <a:cs typeface="Calibri" panose="020F0502020204030204" pitchFamily="34" charset="0"/>
                        </a:rPr>
                        <a:t>1</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err="1">
                          <a:effectLst/>
                          <a:latin typeface="Calibri" panose="020F0502020204030204" pitchFamily="34" charset="0"/>
                          <a:cs typeface="Calibri" panose="020F0502020204030204" pitchFamily="34" charset="0"/>
                        </a:rPr>
                        <a:t>Malakand</a:t>
                      </a:r>
                      <a:r>
                        <a:rPr lang="en-US" sz="1600" dirty="0">
                          <a:effectLst/>
                          <a:latin typeface="Calibri" panose="020F0502020204030204" pitchFamily="34" charset="0"/>
                          <a:cs typeface="Calibri" panose="020F0502020204030204" pitchFamily="34" charset="0"/>
                        </a:rPr>
                        <a:t>-III HPP </a:t>
                      </a:r>
                      <a:r>
                        <a:rPr lang="en-US" sz="1600" dirty="0" err="1">
                          <a:effectLst/>
                          <a:latin typeface="Calibri" panose="020F0502020204030204" pitchFamily="34" charset="0"/>
                          <a:cs typeface="Calibri" panose="020F0502020204030204" pitchFamily="34" charset="0"/>
                        </a:rPr>
                        <a:t>Dargai</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81</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5750</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553</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1730</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2008</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ADP/HDF</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extLst>
                  <a:ext uri="{0D108BD9-81ED-4DB2-BD59-A6C34878D82A}">
                    <a16:rowId xmlns:a16="http://schemas.microsoft.com/office/drawing/2014/main" val="10001"/>
                  </a:ext>
                </a:extLst>
              </a:tr>
              <a:tr h="436022">
                <a:tc>
                  <a:txBody>
                    <a:bodyPr/>
                    <a:lstStyle/>
                    <a:p>
                      <a:pPr algn="ctr">
                        <a:spcAft>
                          <a:spcPts val="0"/>
                        </a:spcAft>
                      </a:pPr>
                      <a:r>
                        <a:rPr lang="en-US" sz="1600">
                          <a:effectLst/>
                          <a:latin typeface="Calibri" panose="020F0502020204030204" pitchFamily="34" charset="0"/>
                          <a:cs typeface="Calibri" panose="020F0502020204030204" pitchFamily="34" charset="0"/>
                        </a:rPr>
                        <a:t>2</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err="1">
                          <a:effectLst/>
                          <a:latin typeface="Calibri" panose="020F0502020204030204" pitchFamily="34" charset="0"/>
                          <a:cs typeface="Calibri" panose="020F0502020204030204" pitchFamily="34" charset="0"/>
                        </a:rPr>
                        <a:t>Pehur</a:t>
                      </a:r>
                      <a:r>
                        <a:rPr lang="en-US" sz="1600" dirty="0">
                          <a:effectLst/>
                          <a:latin typeface="Calibri" panose="020F0502020204030204" pitchFamily="34" charset="0"/>
                          <a:cs typeface="Calibri" panose="020F0502020204030204" pitchFamily="34" charset="0"/>
                        </a:rPr>
                        <a:t> HPP </a:t>
                      </a:r>
                      <a:r>
                        <a:rPr lang="en-US" sz="1600" dirty="0" err="1">
                          <a:effectLst/>
                          <a:latin typeface="Calibri" panose="020F0502020204030204" pitchFamily="34" charset="0"/>
                          <a:cs typeface="Calibri" panose="020F0502020204030204" pitchFamily="34" charset="0"/>
                        </a:rPr>
                        <a:t>Swabi</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18</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900</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57.2</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300</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2010</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ADP/HDF</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extLst>
                  <a:ext uri="{0D108BD9-81ED-4DB2-BD59-A6C34878D82A}">
                    <a16:rowId xmlns:a16="http://schemas.microsoft.com/office/drawing/2014/main" val="10002"/>
                  </a:ext>
                </a:extLst>
              </a:tr>
              <a:tr h="436022">
                <a:tc>
                  <a:txBody>
                    <a:bodyPr/>
                    <a:lstStyle/>
                    <a:p>
                      <a:pPr algn="ctr">
                        <a:spcAft>
                          <a:spcPts val="0"/>
                        </a:spcAft>
                      </a:pPr>
                      <a:r>
                        <a:rPr lang="en-US" sz="1600">
                          <a:effectLst/>
                          <a:latin typeface="Calibri" panose="020F0502020204030204" pitchFamily="34" charset="0"/>
                          <a:cs typeface="Calibri" panose="020F0502020204030204" pitchFamily="34" charset="0"/>
                        </a:rPr>
                        <a:t>3</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a:effectLst/>
                          <a:latin typeface="Calibri" panose="020F0502020204030204" pitchFamily="34" charset="0"/>
                          <a:cs typeface="Calibri" panose="020F0502020204030204" pitchFamily="34" charset="0"/>
                        </a:rPr>
                        <a:t>Shishi HPP Chitral</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1.8</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287</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18</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10</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2010</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a:effectLst/>
                          <a:latin typeface="Calibri" panose="020F0502020204030204" pitchFamily="34" charset="0"/>
                          <a:cs typeface="Calibri" panose="020F0502020204030204" pitchFamily="34" charset="0"/>
                        </a:rPr>
                        <a:t>ADP</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extLst>
                  <a:ext uri="{0D108BD9-81ED-4DB2-BD59-A6C34878D82A}">
                    <a16:rowId xmlns:a16="http://schemas.microsoft.com/office/drawing/2014/main" val="10003"/>
                  </a:ext>
                </a:extLst>
              </a:tr>
              <a:tr h="436022">
                <a:tc>
                  <a:txBody>
                    <a:bodyPr/>
                    <a:lstStyle/>
                    <a:p>
                      <a:pPr algn="ctr">
                        <a:spcAft>
                          <a:spcPts val="0"/>
                        </a:spcAft>
                      </a:pPr>
                      <a:r>
                        <a:rPr lang="en-US" sz="1600">
                          <a:effectLst/>
                          <a:latin typeface="Calibri" panose="020F0502020204030204" pitchFamily="34" charset="0"/>
                          <a:cs typeface="Calibri" panose="020F0502020204030204" pitchFamily="34" charset="0"/>
                        </a:rPr>
                        <a:t>4</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a:effectLst/>
                          <a:latin typeface="Calibri" panose="020F0502020204030204" pitchFamily="34" charset="0"/>
                          <a:cs typeface="Calibri" panose="020F0502020204030204" pitchFamily="34" charset="0"/>
                        </a:rPr>
                        <a:t>Reshun HPP Chitral</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4.2</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399.94</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25</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32</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1999</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a:effectLst/>
                          <a:latin typeface="Calibri" panose="020F0502020204030204" pitchFamily="34" charset="0"/>
                          <a:cs typeface="Calibri" panose="020F0502020204030204" pitchFamily="34" charset="0"/>
                        </a:rPr>
                        <a:t>ADP</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extLst>
                  <a:ext uri="{0D108BD9-81ED-4DB2-BD59-A6C34878D82A}">
                    <a16:rowId xmlns:a16="http://schemas.microsoft.com/office/drawing/2014/main" val="10004"/>
                  </a:ext>
                </a:extLst>
              </a:tr>
              <a:tr h="448168">
                <a:tc>
                  <a:txBody>
                    <a:bodyPr/>
                    <a:lstStyle/>
                    <a:p>
                      <a:pPr algn="ctr">
                        <a:spcAft>
                          <a:spcPts val="0"/>
                        </a:spcAft>
                      </a:pPr>
                      <a:r>
                        <a:rPr lang="en-US" sz="1600">
                          <a:effectLst/>
                          <a:latin typeface="Calibri" panose="020F0502020204030204" pitchFamily="34" charset="0"/>
                          <a:cs typeface="Calibri" panose="020F0502020204030204" pitchFamily="34" charset="0"/>
                        </a:rPr>
                        <a:t>5</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a:effectLst/>
                          <a:latin typeface="Calibri" panose="020F0502020204030204" pitchFamily="34" charset="0"/>
                          <a:cs typeface="Calibri" panose="020F0502020204030204" pitchFamily="34" charset="0"/>
                        </a:rPr>
                        <a:t>Machai HPP Distt: Mardan</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2.6</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1,502</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14</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150</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2018</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ADB / HDF</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extLst>
                  <a:ext uri="{0D108BD9-81ED-4DB2-BD59-A6C34878D82A}">
                    <a16:rowId xmlns:a16="http://schemas.microsoft.com/office/drawing/2014/main" val="10005"/>
                  </a:ext>
                </a:extLst>
              </a:tr>
              <a:tr h="448168">
                <a:tc>
                  <a:txBody>
                    <a:bodyPr/>
                    <a:lstStyle/>
                    <a:p>
                      <a:pPr algn="ctr">
                        <a:spcAft>
                          <a:spcPts val="0"/>
                        </a:spcAft>
                      </a:pPr>
                      <a:r>
                        <a:rPr lang="en-US" sz="1600">
                          <a:effectLst/>
                          <a:latin typeface="Calibri" panose="020F0502020204030204" pitchFamily="34" charset="0"/>
                          <a:cs typeface="Calibri" panose="020F0502020204030204" pitchFamily="34" charset="0"/>
                        </a:rPr>
                        <a:t>6</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err="1">
                          <a:effectLst/>
                          <a:latin typeface="Calibri" panose="020F0502020204030204" pitchFamily="34" charset="0"/>
                          <a:cs typeface="Calibri" panose="020F0502020204030204" pitchFamily="34" charset="0"/>
                        </a:rPr>
                        <a:t>Daral</a:t>
                      </a:r>
                      <a:r>
                        <a:rPr lang="en-US" sz="1600" dirty="0">
                          <a:effectLst/>
                          <a:latin typeface="Calibri" panose="020F0502020204030204" pitchFamily="34" charset="0"/>
                          <a:cs typeface="Calibri" panose="020F0502020204030204" pitchFamily="34" charset="0"/>
                        </a:rPr>
                        <a:t> HPP Distt: Swat</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36.6</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8493  </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200</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1300</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2021</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ADP / HDF</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extLst>
                  <a:ext uri="{0D108BD9-81ED-4DB2-BD59-A6C34878D82A}">
                    <a16:rowId xmlns:a16="http://schemas.microsoft.com/office/drawing/2014/main" val="10006"/>
                  </a:ext>
                </a:extLst>
              </a:tr>
              <a:tr h="448168">
                <a:tc>
                  <a:txBody>
                    <a:bodyPr/>
                    <a:lstStyle/>
                    <a:p>
                      <a:pPr algn="ctr">
                        <a:spcAft>
                          <a:spcPts val="0"/>
                        </a:spcAft>
                      </a:pPr>
                      <a:r>
                        <a:rPr lang="en-US" sz="1600">
                          <a:effectLst/>
                          <a:latin typeface="Calibri" panose="020F0502020204030204" pitchFamily="34" charset="0"/>
                          <a:cs typeface="Calibri" panose="020F0502020204030204" pitchFamily="34" charset="0"/>
                        </a:rPr>
                        <a:t>7</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a:effectLst/>
                          <a:latin typeface="Calibri" panose="020F0502020204030204" pitchFamily="34" charset="0"/>
                          <a:cs typeface="Calibri" panose="020F0502020204030204" pitchFamily="34" charset="0"/>
                        </a:rPr>
                        <a:t>Ranolia HPP Distt: Kohistan</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17</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5249  </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100.5</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462</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2021</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ADB / HDF</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extLst>
                  <a:ext uri="{0D108BD9-81ED-4DB2-BD59-A6C34878D82A}">
                    <a16:rowId xmlns:a16="http://schemas.microsoft.com/office/drawing/2014/main" val="10007"/>
                  </a:ext>
                </a:extLst>
              </a:tr>
              <a:tr h="872042">
                <a:tc>
                  <a:txBody>
                    <a:bodyPr/>
                    <a:lstStyle/>
                    <a:p>
                      <a:pPr algn="ctr">
                        <a:spcAft>
                          <a:spcPts val="0"/>
                        </a:spcAft>
                      </a:pPr>
                      <a:r>
                        <a:rPr lang="en-US" sz="1600">
                          <a:effectLst/>
                          <a:latin typeface="Calibri" panose="020F0502020204030204" pitchFamily="34" charset="0"/>
                          <a:cs typeface="Calibri" panose="020F0502020204030204" pitchFamily="34" charset="0"/>
                        </a:rPr>
                        <a:t>8</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a:effectLst/>
                          <a:latin typeface="Calibri" panose="020F0502020204030204" pitchFamily="34" charset="0"/>
                          <a:cs typeface="Calibri" panose="020F0502020204030204" pitchFamily="34" charset="0"/>
                        </a:rPr>
                        <a:t>Construction of 10 Mini Micro projects on canals</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20</a:t>
                      </a:r>
                      <a:endParaRPr lang="x-none" sz="160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2020</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dirty="0">
                          <a:effectLst/>
                          <a:latin typeface="Calibri" panose="020F0502020204030204" pitchFamily="34" charset="0"/>
                          <a:cs typeface="Calibri" panose="020F0502020204030204" pitchFamily="34" charset="0"/>
                        </a:rPr>
                        <a:t>HDF</a:t>
                      </a:r>
                      <a:endParaRPr lang="x-none"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extLst>
                  <a:ext uri="{0D108BD9-81ED-4DB2-BD59-A6C34878D82A}">
                    <a16:rowId xmlns:a16="http://schemas.microsoft.com/office/drawing/2014/main" val="10008"/>
                  </a:ext>
                </a:extLst>
              </a:tr>
              <a:tr h="448168">
                <a:tc>
                  <a:txBody>
                    <a:bodyPr/>
                    <a:lstStyle/>
                    <a:p>
                      <a:pPr algn="ctr">
                        <a:spcAft>
                          <a:spcPts val="0"/>
                        </a:spcAft>
                      </a:pPr>
                      <a:r>
                        <a:rPr lang="en-US" sz="1600" b="1">
                          <a:effectLst/>
                          <a:latin typeface="Calibri" panose="020F0502020204030204" pitchFamily="34" charset="0"/>
                          <a:cs typeface="Calibri" panose="020F0502020204030204" pitchFamily="34" charset="0"/>
                        </a:rPr>
                        <a:t> </a:t>
                      </a:r>
                      <a:endParaRPr lang="x-none" sz="1600" b="1">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b="1">
                          <a:effectLst/>
                          <a:latin typeface="Calibri" panose="020F0502020204030204" pitchFamily="34" charset="0"/>
                          <a:cs typeface="Calibri" panose="020F0502020204030204" pitchFamily="34" charset="0"/>
                        </a:rPr>
                        <a:t>Total</a:t>
                      </a:r>
                      <a:endParaRPr lang="x-none" sz="1600" b="1">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b="1" dirty="0">
                          <a:effectLst/>
                          <a:latin typeface="Calibri" panose="020F0502020204030204" pitchFamily="34" charset="0"/>
                          <a:cs typeface="Calibri" panose="020F0502020204030204" pitchFamily="34" charset="0"/>
                        </a:rPr>
                        <a:t>161.2</a:t>
                      </a:r>
                      <a:endParaRPr lang="x-none" sz="1600" b="1">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b="1" dirty="0">
                          <a:effectLst/>
                          <a:latin typeface="Calibri" panose="020F0502020204030204" pitchFamily="34" charset="0"/>
                          <a:cs typeface="Calibri" panose="020F0502020204030204" pitchFamily="34" charset="0"/>
                        </a:rPr>
                        <a:t>22600</a:t>
                      </a:r>
                      <a:endParaRPr lang="x-none"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b="1" dirty="0">
                          <a:effectLst/>
                          <a:latin typeface="Calibri" panose="020F0502020204030204" pitchFamily="34" charset="0"/>
                          <a:cs typeface="Calibri" panose="020F0502020204030204" pitchFamily="34" charset="0"/>
                        </a:rPr>
                        <a:t>960.7</a:t>
                      </a:r>
                      <a:endParaRPr lang="x-none"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b="1" dirty="0">
                          <a:effectLst/>
                          <a:latin typeface="Calibri" panose="020F0502020204030204" pitchFamily="34" charset="0"/>
                          <a:cs typeface="Calibri" panose="020F0502020204030204" pitchFamily="34" charset="0"/>
                        </a:rPr>
                        <a:t>3984</a:t>
                      </a:r>
                      <a:endParaRPr lang="x-none"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b="1">
                          <a:effectLst/>
                          <a:latin typeface="Calibri" panose="020F0502020204030204" pitchFamily="34" charset="0"/>
                          <a:cs typeface="Calibri" panose="020F0502020204030204" pitchFamily="34" charset="0"/>
                        </a:rPr>
                        <a:t> </a:t>
                      </a:r>
                      <a:endParaRPr lang="x-none" sz="1600" b="1">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tc>
                  <a:txBody>
                    <a:bodyPr/>
                    <a:lstStyle/>
                    <a:p>
                      <a:pPr algn="ctr">
                        <a:spcAft>
                          <a:spcPts val="0"/>
                        </a:spcAft>
                      </a:pPr>
                      <a:r>
                        <a:rPr lang="en-US" sz="1600" b="1" dirty="0">
                          <a:effectLst/>
                          <a:latin typeface="Calibri" panose="020F0502020204030204" pitchFamily="34" charset="0"/>
                          <a:cs typeface="Calibri" panose="020F0502020204030204" pitchFamily="34" charset="0"/>
                        </a:rPr>
                        <a:t> </a:t>
                      </a:r>
                      <a:endParaRPr lang="x-none"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41795" marR="41795" marT="0" marB="0" anchor="ctr"/>
                </a:tc>
                <a:extLst>
                  <a:ext uri="{0D108BD9-81ED-4DB2-BD59-A6C34878D82A}">
                    <a16:rowId xmlns:a16="http://schemas.microsoft.com/office/drawing/2014/main" val="10009"/>
                  </a:ext>
                </a:extLst>
              </a:tr>
            </a:tbl>
          </a:graphicData>
        </a:graphic>
      </p:graphicFrame>
    </p:spTree>
  </p:cSld>
  <p:clrMapOvr>
    <a:masterClrMapping/>
  </p:clrMapOvr>
  <p:transition spd="med">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noFill/>
        <a:ln w="44450">
          <a:solidFill>
            <a:srgbClr val="FF0000"/>
          </a:solidFill>
        </a:ln>
      </a:spPr>
      <a:bodyPr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Basi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8808</TotalTime>
  <Words>4277</Words>
  <Application>Microsoft Office PowerPoint</Application>
  <PresentationFormat>On-screen Show (4:3)</PresentationFormat>
  <Paragraphs>658</Paragraphs>
  <Slides>18</Slides>
  <Notes>13</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18</vt:i4>
      </vt:variant>
    </vt:vector>
  </HeadingPairs>
  <TitlesOfParts>
    <vt:vector size="30" baseType="lpstr">
      <vt:lpstr>Arial</vt:lpstr>
      <vt:lpstr>Calibri</vt:lpstr>
      <vt:lpstr>Candara</vt:lpstr>
      <vt:lpstr>Century Gothic</vt:lpstr>
      <vt:lpstr>Corbel</vt:lpstr>
      <vt:lpstr>Courier New</vt:lpstr>
      <vt:lpstr>Palatino Linotype</vt:lpstr>
      <vt:lpstr>Times New Roman</vt:lpstr>
      <vt:lpstr>Wingdings</vt:lpstr>
      <vt:lpstr>Wingdings 2</vt:lpstr>
      <vt:lpstr>Executive</vt:lpstr>
      <vt:lpstr>Basis</vt:lpstr>
      <vt:lpstr>PowerPoint Presentation</vt:lpstr>
      <vt:lpstr>Evolution of PEDO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Kiran</dc:creator>
  <cp:lastModifiedBy>M. Imran Halim</cp:lastModifiedBy>
  <cp:revision>941</cp:revision>
  <cp:lastPrinted>2014-01-23T07:56:54Z</cp:lastPrinted>
  <dcterms:created xsi:type="dcterms:W3CDTF">2006-08-16T00:00:00Z</dcterms:created>
  <dcterms:modified xsi:type="dcterms:W3CDTF">2021-10-27T04:41:12Z</dcterms:modified>
</cp:coreProperties>
</file>