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tags/tag1.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7.xml" ContentType="application/vnd.openxmlformats-officedocument.presentationml.notesSlide+xml"/>
  <Override PartName="/ppt/tags/tag9.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2" r:id="rId1"/>
    <p:sldMasterId id="2147483753" r:id="rId2"/>
    <p:sldMasterId id="2147483765" r:id="rId3"/>
    <p:sldMasterId id="2147483783" r:id="rId4"/>
    <p:sldMasterId id="2147483812" r:id="rId5"/>
    <p:sldMasterId id="2147483833" r:id="rId6"/>
    <p:sldMasterId id="2147483841" r:id="rId7"/>
    <p:sldMasterId id="2147483847" r:id="rId8"/>
  </p:sldMasterIdLst>
  <p:notesMasterIdLst>
    <p:notesMasterId r:id="rId63"/>
  </p:notesMasterIdLst>
  <p:handoutMasterIdLst>
    <p:handoutMasterId r:id="rId64"/>
  </p:handoutMasterIdLst>
  <p:sldIdLst>
    <p:sldId id="802" r:id="rId9"/>
    <p:sldId id="603" r:id="rId10"/>
    <p:sldId id="720" r:id="rId11"/>
    <p:sldId id="721" r:id="rId12"/>
    <p:sldId id="732" r:id="rId13"/>
    <p:sldId id="722" r:id="rId14"/>
    <p:sldId id="767" r:id="rId15"/>
    <p:sldId id="724" r:id="rId16"/>
    <p:sldId id="750" r:id="rId17"/>
    <p:sldId id="804" r:id="rId18"/>
    <p:sldId id="734" r:id="rId19"/>
    <p:sldId id="733" r:id="rId20"/>
    <p:sldId id="770" r:id="rId21"/>
    <p:sldId id="803" r:id="rId22"/>
    <p:sldId id="800" r:id="rId23"/>
    <p:sldId id="735" r:id="rId24"/>
    <p:sldId id="749" r:id="rId25"/>
    <p:sldId id="751" r:id="rId26"/>
    <p:sldId id="782" r:id="rId27"/>
    <p:sldId id="737" r:id="rId28"/>
    <p:sldId id="738" r:id="rId29"/>
    <p:sldId id="739" r:id="rId30"/>
    <p:sldId id="740" r:id="rId31"/>
    <p:sldId id="745" r:id="rId32"/>
    <p:sldId id="801" r:id="rId33"/>
    <p:sldId id="746" r:id="rId34"/>
    <p:sldId id="795" r:id="rId35"/>
    <p:sldId id="796" r:id="rId36"/>
    <p:sldId id="797" r:id="rId37"/>
    <p:sldId id="784" r:id="rId38"/>
    <p:sldId id="785" r:id="rId39"/>
    <p:sldId id="786" r:id="rId40"/>
    <p:sldId id="787" r:id="rId41"/>
    <p:sldId id="799" r:id="rId42"/>
    <p:sldId id="798" r:id="rId43"/>
    <p:sldId id="788" r:id="rId44"/>
    <p:sldId id="789" r:id="rId45"/>
    <p:sldId id="790" r:id="rId46"/>
    <p:sldId id="791" r:id="rId47"/>
    <p:sldId id="792" r:id="rId48"/>
    <p:sldId id="793" r:id="rId49"/>
    <p:sldId id="794" r:id="rId50"/>
    <p:sldId id="810" r:id="rId51"/>
    <p:sldId id="811" r:id="rId52"/>
    <p:sldId id="762" r:id="rId53"/>
    <p:sldId id="763" r:id="rId54"/>
    <p:sldId id="764" r:id="rId55"/>
    <p:sldId id="808" r:id="rId56"/>
    <p:sldId id="809" r:id="rId57"/>
    <p:sldId id="758" r:id="rId58"/>
    <p:sldId id="806" r:id="rId59"/>
    <p:sldId id="761" r:id="rId60"/>
    <p:sldId id="765" r:id="rId61"/>
    <p:sldId id="766" r:id="rId6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hang Xinlin" initials="ZXL" lastIdx="18"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41D"/>
    <a:srgbClr val="CC9900"/>
    <a:srgbClr val="0000E6"/>
    <a:srgbClr val="3333FF"/>
    <a:srgbClr val="00DA63"/>
    <a:srgbClr val="FF9966"/>
    <a:srgbClr val="FFCC66"/>
    <a:srgbClr val="A50021"/>
    <a:srgbClr val="1B7BE5"/>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113A9D2-9D6B-4929-AA2D-F23B5EE8CBE7}" styleName="主题样式 2 - 强调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8FB837D-C827-4EFA-A057-4D05807E0F7C}" styleName="主题样式 1 - 强调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中度样式 3 - 强调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15" autoAdjust="0"/>
    <p:restoredTop sz="91547" autoAdjust="0"/>
  </p:normalViewPr>
  <p:slideViewPr>
    <p:cSldViewPr snapToGrid="0">
      <p:cViewPr varScale="1">
        <p:scale>
          <a:sx n="60" d="100"/>
          <a:sy n="60" d="100"/>
        </p:scale>
        <p:origin x="1012" y="4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3" d="100"/>
          <a:sy n="53" d="100"/>
        </p:scale>
        <p:origin x="2922" y="3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8CEE31-46E9-4E7D-AF86-B48FA24882A4}" type="doc">
      <dgm:prSet loTypeId="urn:microsoft.com/office/officeart/2005/8/layout/hProcess9" loCatId="process" qsTypeId="urn:microsoft.com/office/officeart/2005/8/quickstyle/simple1" qsCatId="simple" csTypeId="urn:microsoft.com/office/officeart/2005/8/colors/colorful2" csCatId="colorful" phldr="1"/>
      <dgm:spPr/>
    </dgm:pt>
    <dgm:pt modelId="{0197F021-8757-4B6C-8A38-B0EDC3BE1832}">
      <dgm:prSet phldrT="[Text]"/>
      <dgm:spPr/>
      <dgm:t>
        <a:bodyPr/>
        <a:lstStyle/>
        <a:p>
          <a:r>
            <a:rPr lang="en-US" b="1" dirty="0" smtClean="0">
              <a:solidFill>
                <a:srgbClr val="FF0000"/>
              </a:solidFill>
            </a:rPr>
            <a:t>Project Development</a:t>
          </a:r>
        </a:p>
        <a:p>
          <a:r>
            <a:rPr lang="en-US" b="1" dirty="0" smtClean="0">
              <a:solidFill>
                <a:srgbClr val="FF0000"/>
              </a:solidFill>
            </a:rPr>
            <a:t>10 years</a:t>
          </a:r>
        </a:p>
        <a:p>
          <a:r>
            <a:rPr lang="en-US" b="1" dirty="0" smtClean="0">
              <a:solidFill>
                <a:srgbClr val="FF0000"/>
              </a:solidFill>
            </a:rPr>
            <a:t>ATL/KPCL</a:t>
          </a:r>
          <a:endParaRPr lang="en-US" b="1" dirty="0">
            <a:solidFill>
              <a:srgbClr val="FF0000"/>
            </a:solidFill>
          </a:endParaRPr>
        </a:p>
      </dgm:t>
    </dgm:pt>
    <dgm:pt modelId="{1CCC8CE4-0F83-4D8A-B76F-1BFF22ACFBE3}" type="parTrans" cxnId="{A23F8276-09C5-4D2D-923F-13289CAAA316}">
      <dgm:prSet/>
      <dgm:spPr/>
      <dgm:t>
        <a:bodyPr/>
        <a:lstStyle/>
        <a:p>
          <a:endParaRPr lang="en-US"/>
        </a:p>
      </dgm:t>
    </dgm:pt>
    <dgm:pt modelId="{9C6A6B0D-BAD9-407A-9429-7BCAA1E4737F}" type="sibTrans" cxnId="{A23F8276-09C5-4D2D-923F-13289CAAA316}">
      <dgm:prSet/>
      <dgm:spPr/>
      <dgm:t>
        <a:bodyPr/>
        <a:lstStyle/>
        <a:p>
          <a:endParaRPr lang="en-US"/>
        </a:p>
      </dgm:t>
    </dgm:pt>
    <dgm:pt modelId="{1B8E6393-CDBD-40EE-BBA3-9C152CA8BB9B}">
      <dgm:prSet phldrT="[Text]"/>
      <dgm:spPr/>
      <dgm:t>
        <a:bodyPr/>
        <a:lstStyle/>
        <a:p>
          <a:r>
            <a:rPr lang="en-US" b="1" dirty="0" smtClean="0">
              <a:solidFill>
                <a:srgbClr val="FF0000"/>
              </a:solidFill>
            </a:rPr>
            <a:t>Project Construction </a:t>
          </a:r>
        </a:p>
        <a:p>
          <a:r>
            <a:rPr lang="en-US" b="1" dirty="0" smtClean="0">
              <a:solidFill>
                <a:srgbClr val="FF0000"/>
              </a:solidFill>
            </a:rPr>
            <a:t>5.5 years</a:t>
          </a:r>
        </a:p>
        <a:p>
          <a:r>
            <a:rPr lang="en-US" b="1" dirty="0" smtClean="0">
              <a:solidFill>
                <a:srgbClr val="FF0000"/>
              </a:solidFill>
            </a:rPr>
            <a:t>TGDC</a:t>
          </a:r>
        </a:p>
      </dgm:t>
    </dgm:pt>
    <dgm:pt modelId="{CBCF83EC-CA1B-427D-8280-86A38EA9B1AF}" type="parTrans" cxnId="{812ECB71-AC1F-4ACA-8E74-65AA3D7BDBA0}">
      <dgm:prSet/>
      <dgm:spPr/>
      <dgm:t>
        <a:bodyPr/>
        <a:lstStyle/>
        <a:p>
          <a:endParaRPr lang="en-US"/>
        </a:p>
      </dgm:t>
    </dgm:pt>
    <dgm:pt modelId="{3974DC3B-5CDC-4830-A601-49FE75489CA6}" type="sibTrans" cxnId="{812ECB71-AC1F-4ACA-8E74-65AA3D7BDBA0}">
      <dgm:prSet/>
      <dgm:spPr/>
      <dgm:t>
        <a:bodyPr/>
        <a:lstStyle/>
        <a:p>
          <a:endParaRPr lang="en-US"/>
        </a:p>
      </dgm:t>
    </dgm:pt>
    <dgm:pt modelId="{4D12AEFF-3053-4E89-9619-1DEF3166139A}">
      <dgm:prSet phldrT="[Text]"/>
      <dgm:spPr/>
      <dgm:t>
        <a:bodyPr/>
        <a:lstStyle/>
        <a:p>
          <a:r>
            <a:rPr lang="en-US" b="1" dirty="0" smtClean="0">
              <a:solidFill>
                <a:srgbClr val="FF0000"/>
              </a:solidFill>
            </a:rPr>
            <a:t>Project Operation           30 years             CTGO</a:t>
          </a:r>
          <a:endParaRPr lang="en-US" b="1" dirty="0">
            <a:solidFill>
              <a:srgbClr val="FF0000"/>
            </a:solidFill>
          </a:endParaRPr>
        </a:p>
      </dgm:t>
    </dgm:pt>
    <dgm:pt modelId="{44B9F01E-F315-4630-97FB-4AE095DF4DBC}" type="parTrans" cxnId="{C83C6AA8-285F-4CEA-8F57-0AF3814BF6F2}">
      <dgm:prSet/>
      <dgm:spPr/>
      <dgm:t>
        <a:bodyPr/>
        <a:lstStyle/>
        <a:p>
          <a:endParaRPr lang="en-US"/>
        </a:p>
      </dgm:t>
    </dgm:pt>
    <dgm:pt modelId="{F11E2D2C-41EB-4528-B834-85AB85240D7F}" type="sibTrans" cxnId="{C83C6AA8-285F-4CEA-8F57-0AF3814BF6F2}">
      <dgm:prSet/>
      <dgm:spPr/>
      <dgm:t>
        <a:bodyPr/>
        <a:lstStyle/>
        <a:p>
          <a:endParaRPr lang="en-US"/>
        </a:p>
      </dgm:t>
    </dgm:pt>
    <dgm:pt modelId="{BA091080-5459-4438-8B0E-685C06183C54}" type="pres">
      <dgm:prSet presAssocID="{128CEE31-46E9-4E7D-AF86-B48FA24882A4}" presName="CompostProcess" presStyleCnt="0">
        <dgm:presLayoutVars>
          <dgm:dir/>
          <dgm:resizeHandles val="exact"/>
        </dgm:presLayoutVars>
      </dgm:prSet>
      <dgm:spPr/>
    </dgm:pt>
    <dgm:pt modelId="{C2DE47F6-FDD5-42FB-B083-8E4916D8BEFA}" type="pres">
      <dgm:prSet presAssocID="{128CEE31-46E9-4E7D-AF86-B48FA24882A4}" presName="arrow" presStyleLbl="bgShp" presStyleIdx="0" presStyleCnt="1"/>
      <dgm:spPr/>
    </dgm:pt>
    <dgm:pt modelId="{ABEBB418-96DA-497E-A875-7CC03467ADCA}" type="pres">
      <dgm:prSet presAssocID="{128CEE31-46E9-4E7D-AF86-B48FA24882A4}" presName="linearProcess" presStyleCnt="0"/>
      <dgm:spPr/>
    </dgm:pt>
    <dgm:pt modelId="{4DF852C1-DD06-40F0-B94B-BED80FEB085D}" type="pres">
      <dgm:prSet presAssocID="{0197F021-8757-4B6C-8A38-B0EDC3BE1832}" presName="textNode" presStyleLbl="node1" presStyleIdx="0" presStyleCnt="3">
        <dgm:presLayoutVars>
          <dgm:bulletEnabled val="1"/>
        </dgm:presLayoutVars>
      </dgm:prSet>
      <dgm:spPr/>
      <dgm:t>
        <a:bodyPr/>
        <a:lstStyle/>
        <a:p>
          <a:endParaRPr lang="en-US"/>
        </a:p>
      </dgm:t>
    </dgm:pt>
    <dgm:pt modelId="{C5937B58-866C-4859-A3D7-42CF0CC23C5A}" type="pres">
      <dgm:prSet presAssocID="{9C6A6B0D-BAD9-407A-9429-7BCAA1E4737F}" presName="sibTrans" presStyleCnt="0"/>
      <dgm:spPr/>
    </dgm:pt>
    <dgm:pt modelId="{00D9CF72-AA48-4A71-B89E-CD4808F6984A}" type="pres">
      <dgm:prSet presAssocID="{1B8E6393-CDBD-40EE-BBA3-9C152CA8BB9B}" presName="textNode" presStyleLbl="node1" presStyleIdx="1" presStyleCnt="3">
        <dgm:presLayoutVars>
          <dgm:bulletEnabled val="1"/>
        </dgm:presLayoutVars>
      </dgm:prSet>
      <dgm:spPr/>
      <dgm:t>
        <a:bodyPr/>
        <a:lstStyle/>
        <a:p>
          <a:endParaRPr lang="en-US"/>
        </a:p>
      </dgm:t>
    </dgm:pt>
    <dgm:pt modelId="{51519DFF-8950-4CEB-A449-BF00A7BEE6D1}" type="pres">
      <dgm:prSet presAssocID="{3974DC3B-5CDC-4830-A601-49FE75489CA6}" presName="sibTrans" presStyleCnt="0"/>
      <dgm:spPr/>
    </dgm:pt>
    <dgm:pt modelId="{A82AF632-4700-4F97-9FC7-D65C1CCB2941}" type="pres">
      <dgm:prSet presAssocID="{4D12AEFF-3053-4E89-9619-1DEF3166139A}" presName="textNode" presStyleLbl="node1" presStyleIdx="2" presStyleCnt="3">
        <dgm:presLayoutVars>
          <dgm:bulletEnabled val="1"/>
        </dgm:presLayoutVars>
      </dgm:prSet>
      <dgm:spPr/>
      <dgm:t>
        <a:bodyPr/>
        <a:lstStyle/>
        <a:p>
          <a:endParaRPr lang="en-US"/>
        </a:p>
      </dgm:t>
    </dgm:pt>
  </dgm:ptLst>
  <dgm:cxnLst>
    <dgm:cxn modelId="{642BCF51-04E7-4060-807E-6E65D4C8C2D3}" type="presOf" srcId="{1B8E6393-CDBD-40EE-BBA3-9C152CA8BB9B}" destId="{00D9CF72-AA48-4A71-B89E-CD4808F6984A}" srcOrd="0" destOrd="0" presId="urn:microsoft.com/office/officeart/2005/8/layout/hProcess9"/>
    <dgm:cxn modelId="{C83C6AA8-285F-4CEA-8F57-0AF3814BF6F2}" srcId="{128CEE31-46E9-4E7D-AF86-B48FA24882A4}" destId="{4D12AEFF-3053-4E89-9619-1DEF3166139A}" srcOrd="2" destOrd="0" parTransId="{44B9F01E-F315-4630-97FB-4AE095DF4DBC}" sibTransId="{F11E2D2C-41EB-4528-B834-85AB85240D7F}"/>
    <dgm:cxn modelId="{DA86227B-3C81-4CF0-9E57-7302D752252A}" type="presOf" srcId="{0197F021-8757-4B6C-8A38-B0EDC3BE1832}" destId="{4DF852C1-DD06-40F0-B94B-BED80FEB085D}" srcOrd="0" destOrd="0" presId="urn:microsoft.com/office/officeart/2005/8/layout/hProcess9"/>
    <dgm:cxn modelId="{12D9C000-5D31-40CF-BD5A-4F0B06521AEF}" type="presOf" srcId="{128CEE31-46E9-4E7D-AF86-B48FA24882A4}" destId="{BA091080-5459-4438-8B0E-685C06183C54}" srcOrd="0" destOrd="0" presId="urn:microsoft.com/office/officeart/2005/8/layout/hProcess9"/>
    <dgm:cxn modelId="{C4A00850-8498-4A5C-81E5-124D45E8E3D8}" type="presOf" srcId="{4D12AEFF-3053-4E89-9619-1DEF3166139A}" destId="{A82AF632-4700-4F97-9FC7-D65C1CCB2941}" srcOrd="0" destOrd="0" presId="urn:microsoft.com/office/officeart/2005/8/layout/hProcess9"/>
    <dgm:cxn modelId="{812ECB71-AC1F-4ACA-8E74-65AA3D7BDBA0}" srcId="{128CEE31-46E9-4E7D-AF86-B48FA24882A4}" destId="{1B8E6393-CDBD-40EE-BBA3-9C152CA8BB9B}" srcOrd="1" destOrd="0" parTransId="{CBCF83EC-CA1B-427D-8280-86A38EA9B1AF}" sibTransId="{3974DC3B-5CDC-4830-A601-49FE75489CA6}"/>
    <dgm:cxn modelId="{A23F8276-09C5-4D2D-923F-13289CAAA316}" srcId="{128CEE31-46E9-4E7D-AF86-B48FA24882A4}" destId="{0197F021-8757-4B6C-8A38-B0EDC3BE1832}" srcOrd="0" destOrd="0" parTransId="{1CCC8CE4-0F83-4D8A-B76F-1BFF22ACFBE3}" sibTransId="{9C6A6B0D-BAD9-407A-9429-7BCAA1E4737F}"/>
    <dgm:cxn modelId="{14521C2E-F4E5-47C6-9C9C-73EEF15DA8C3}" type="presParOf" srcId="{BA091080-5459-4438-8B0E-685C06183C54}" destId="{C2DE47F6-FDD5-42FB-B083-8E4916D8BEFA}" srcOrd="0" destOrd="0" presId="urn:microsoft.com/office/officeart/2005/8/layout/hProcess9"/>
    <dgm:cxn modelId="{612A93F3-8F87-437D-9F52-D4CDDC0DF7CA}" type="presParOf" srcId="{BA091080-5459-4438-8B0E-685C06183C54}" destId="{ABEBB418-96DA-497E-A875-7CC03467ADCA}" srcOrd="1" destOrd="0" presId="urn:microsoft.com/office/officeart/2005/8/layout/hProcess9"/>
    <dgm:cxn modelId="{2788EE69-A9C1-4248-8EFD-5D0A86CA81DB}" type="presParOf" srcId="{ABEBB418-96DA-497E-A875-7CC03467ADCA}" destId="{4DF852C1-DD06-40F0-B94B-BED80FEB085D}" srcOrd="0" destOrd="0" presId="urn:microsoft.com/office/officeart/2005/8/layout/hProcess9"/>
    <dgm:cxn modelId="{44755C40-06A7-4893-A2BB-980BFB68D6D2}" type="presParOf" srcId="{ABEBB418-96DA-497E-A875-7CC03467ADCA}" destId="{C5937B58-866C-4859-A3D7-42CF0CC23C5A}" srcOrd="1" destOrd="0" presId="urn:microsoft.com/office/officeart/2005/8/layout/hProcess9"/>
    <dgm:cxn modelId="{D13061BE-10BD-4E9C-82AD-BAF3B9A00BEA}" type="presParOf" srcId="{ABEBB418-96DA-497E-A875-7CC03467ADCA}" destId="{00D9CF72-AA48-4A71-B89E-CD4808F6984A}" srcOrd="2" destOrd="0" presId="urn:microsoft.com/office/officeart/2005/8/layout/hProcess9"/>
    <dgm:cxn modelId="{045A7681-2FF8-4C73-8C8E-80F7535CAFED}" type="presParOf" srcId="{ABEBB418-96DA-497E-A875-7CC03467ADCA}" destId="{51519DFF-8950-4CEB-A449-BF00A7BEE6D1}" srcOrd="3" destOrd="0" presId="urn:microsoft.com/office/officeart/2005/8/layout/hProcess9"/>
    <dgm:cxn modelId="{E8C7E6DB-3D10-476C-A108-57BA4F22E22C}" type="presParOf" srcId="{ABEBB418-96DA-497E-A875-7CC03467ADCA}" destId="{A82AF632-4700-4F97-9FC7-D65C1CCB2941}"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0AF073-9D6B-4218-BF77-0F21BFF1F7A3}" type="doc">
      <dgm:prSet loTypeId="urn:microsoft.com/office/officeart/2005/8/layout/radial6" loCatId="cycle" qsTypeId="urn:microsoft.com/office/officeart/2005/8/quickstyle/3d9" qsCatId="3D" csTypeId="urn:microsoft.com/office/officeart/2005/8/colors/colorful1" csCatId="colorful" phldr="1"/>
      <dgm:spPr/>
      <dgm:t>
        <a:bodyPr/>
        <a:lstStyle/>
        <a:p>
          <a:endParaRPr lang="en-US"/>
        </a:p>
      </dgm:t>
    </dgm:pt>
    <dgm:pt modelId="{19A1606C-A236-475D-B172-602F244D92F0}">
      <dgm:prSet phldrT="[Text]" custT="1"/>
      <dgm:spPr>
        <a:solidFill>
          <a:srgbClr val="00B0F0"/>
        </a:solidFill>
      </dgm:spPr>
      <dgm:t>
        <a:bodyPr/>
        <a:lstStyle/>
        <a:p>
          <a:r>
            <a:rPr lang="en-US" sz="2800" b="1" dirty="0" smtClean="0"/>
            <a:t>Karot Hydropower Project</a:t>
          </a:r>
          <a:endParaRPr lang="en-US" sz="2800" b="1" dirty="0"/>
        </a:p>
      </dgm:t>
    </dgm:pt>
    <dgm:pt modelId="{50051D22-0734-492A-8367-95A4E431C7BF}" type="parTrans" cxnId="{724606C3-A606-4A68-ACCD-DF5B44A1698B}">
      <dgm:prSet/>
      <dgm:spPr/>
      <dgm:t>
        <a:bodyPr/>
        <a:lstStyle/>
        <a:p>
          <a:endParaRPr lang="en-US"/>
        </a:p>
      </dgm:t>
    </dgm:pt>
    <dgm:pt modelId="{C5E8DDE5-CA5F-4BF3-B248-26CA83DB3688}" type="sibTrans" cxnId="{724606C3-A606-4A68-ACCD-DF5B44A1698B}">
      <dgm:prSet/>
      <dgm:spPr/>
      <dgm:t>
        <a:bodyPr/>
        <a:lstStyle/>
        <a:p>
          <a:endParaRPr lang="en-US"/>
        </a:p>
      </dgm:t>
    </dgm:pt>
    <dgm:pt modelId="{87BA2B40-E685-4748-9433-97F30B0E84E4}">
      <dgm:prSet phldrT="[Text]"/>
      <dgm:spPr>
        <a:solidFill>
          <a:srgbClr val="0000E6"/>
        </a:solidFill>
      </dgm:spPr>
      <dgm:t>
        <a:bodyPr/>
        <a:lstStyle/>
        <a:p>
          <a:r>
            <a:rPr lang="en-US" dirty="0" smtClean="0">
              <a:latin typeface="Arial Black" panose="020B0A04020102020204" pitchFamily="34" charset="0"/>
            </a:rPr>
            <a:t>Strong Sponsors Profile </a:t>
          </a:r>
          <a:endParaRPr lang="en-US" dirty="0"/>
        </a:p>
      </dgm:t>
    </dgm:pt>
    <dgm:pt modelId="{9DD6A954-7209-4EE2-A5C6-3BAAE6B1D2F7}" type="parTrans" cxnId="{97587133-66F4-4CF5-B654-15F1C56C092B}">
      <dgm:prSet/>
      <dgm:spPr/>
      <dgm:t>
        <a:bodyPr/>
        <a:lstStyle/>
        <a:p>
          <a:endParaRPr lang="en-US"/>
        </a:p>
      </dgm:t>
    </dgm:pt>
    <dgm:pt modelId="{A12662B9-AD77-44A2-BF35-774B1058F691}" type="sibTrans" cxnId="{97587133-66F4-4CF5-B654-15F1C56C092B}">
      <dgm:prSet/>
      <dgm:spPr>
        <a:solidFill>
          <a:srgbClr val="FF0000"/>
        </a:solidFill>
      </dgm:spPr>
      <dgm:t>
        <a:bodyPr/>
        <a:lstStyle/>
        <a:p>
          <a:endParaRPr lang="en-US"/>
        </a:p>
      </dgm:t>
    </dgm:pt>
    <dgm:pt modelId="{CA297805-916E-4311-A66C-E4404A621C26}">
      <dgm:prSet phldrT="[Text]" custT="1"/>
      <dgm:spPr>
        <a:solidFill>
          <a:srgbClr val="00DA63"/>
        </a:solidFill>
      </dgm:spPr>
      <dgm:t>
        <a:bodyPr lIns="9144" rIns="9144"/>
        <a:lstStyle/>
        <a:p>
          <a:pPr marL="0" indent="0"/>
          <a:r>
            <a:rPr lang="en-US" sz="1800" dirty="0" smtClean="0">
              <a:latin typeface="Arial Black" panose="020B0A04020102020204" pitchFamily="34" charset="0"/>
            </a:rPr>
            <a:t>Reputable EPC contractor</a:t>
          </a:r>
          <a:endParaRPr lang="en-US" sz="1800" dirty="0"/>
        </a:p>
      </dgm:t>
    </dgm:pt>
    <dgm:pt modelId="{AAD0BF63-AFD8-4773-AB31-721482E1E9E9}" type="parTrans" cxnId="{B75B960D-EF34-42D9-89AB-0AB7C44E1BB1}">
      <dgm:prSet/>
      <dgm:spPr/>
      <dgm:t>
        <a:bodyPr/>
        <a:lstStyle/>
        <a:p>
          <a:endParaRPr lang="en-US"/>
        </a:p>
      </dgm:t>
    </dgm:pt>
    <dgm:pt modelId="{48406283-42B1-44BC-AD9E-556821B00D17}" type="sibTrans" cxnId="{B75B960D-EF34-42D9-89AB-0AB7C44E1BB1}">
      <dgm:prSet/>
      <dgm:spPr>
        <a:solidFill>
          <a:srgbClr val="FF0000"/>
        </a:solidFill>
      </dgm:spPr>
      <dgm:t>
        <a:bodyPr/>
        <a:lstStyle/>
        <a:p>
          <a:endParaRPr lang="en-US"/>
        </a:p>
      </dgm:t>
    </dgm:pt>
    <dgm:pt modelId="{3AE14193-3947-4181-97E4-569E0F509F6D}">
      <dgm:prSet phldrT="[Text]"/>
      <dgm:spPr>
        <a:solidFill>
          <a:srgbClr val="A50021"/>
        </a:solidFill>
      </dgm:spPr>
      <dgm:t>
        <a:bodyPr/>
        <a:lstStyle/>
        <a:p>
          <a:r>
            <a:rPr lang="en-US" dirty="0" smtClean="0">
              <a:latin typeface="Arial Black" panose="020B0A04020102020204" pitchFamily="34" charset="0"/>
            </a:rPr>
            <a:t>Priority Project of CPEC</a:t>
          </a:r>
        </a:p>
      </dgm:t>
    </dgm:pt>
    <dgm:pt modelId="{4FBFCD50-9574-4D64-97ED-27E0D3A6C1F2}" type="parTrans" cxnId="{8631DD87-B84E-499E-AFCB-3C286AC13CFD}">
      <dgm:prSet/>
      <dgm:spPr/>
      <dgm:t>
        <a:bodyPr/>
        <a:lstStyle/>
        <a:p>
          <a:endParaRPr lang="en-US"/>
        </a:p>
      </dgm:t>
    </dgm:pt>
    <dgm:pt modelId="{62E815F6-3205-4015-B170-0F0453536DD8}" type="sibTrans" cxnId="{8631DD87-B84E-499E-AFCB-3C286AC13CFD}">
      <dgm:prSet/>
      <dgm:spPr>
        <a:solidFill>
          <a:srgbClr val="FF0000"/>
        </a:solidFill>
      </dgm:spPr>
      <dgm:t>
        <a:bodyPr/>
        <a:lstStyle/>
        <a:p>
          <a:endParaRPr lang="en-US"/>
        </a:p>
      </dgm:t>
    </dgm:pt>
    <dgm:pt modelId="{25B3D999-D3C6-4EB7-B7A2-5F97FE06BF0A}">
      <dgm:prSet phldrT="[Text]" custT="1">
        <dgm:style>
          <a:lnRef idx="0">
            <a:schemeClr val="accent6"/>
          </a:lnRef>
          <a:fillRef idx="3">
            <a:schemeClr val="accent6"/>
          </a:fillRef>
          <a:effectRef idx="3">
            <a:schemeClr val="accent6"/>
          </a:effectRef>
          <a:fontRef idx="minor">
            <a:schemeClr val="lt1"/>
          </a:fontRef>
        </dgm:style>
      </dgm:prSet>
      <dgm:spPr>
        <a:solidFill>
          <a:srgbClr val="FFC41D"/>
        </a:solidFill>
        <a:ln>
          <a:solidFill>
            <a:srgbClr val="FFC41D"/>
          </a:solidFill>
        </a:ln>
      </dgm:spPr>
      <dgm:t>
        <a:bodyPr/>
        <a:lstStyle/>
        <a:p>
          <a:r>
            <a:rPr lang="en-US" sz="1600" dirty="0" smtClean="0">
              <a:solidFill>
                <a:schemeClr val="tx1"/>
              </a:solidFill>
              <a:latin typeface="Arial Black" panose="020B0A04020102020204" pitchFamily="34" charset="0"/>
            </a:rPr>
            <a:t>Multiple Project Benefits</a:t>
          </a:r>
          <a:endParaRPr lang="en-US" sz="1600" dirty="0">
            <a:solidFill>
              <a:schemeClr val="tx1"/>
            </a:solidFill>
          </a:endParaRPr>
        </a:p>
      </dgm:t>
    </dgm:pt>
    <dgm:pt modelId="{B9880A5E-36FA-409F-A279-C795F5C9E327}" type="parTrans" cxnId="{84A982F4-628F-46A6-8993-604DD87F1154}">
      <dgm:prSet/>
      <dgm:spPr/>
      <dgm:t>
        <a:bodyPr/>
        <a:lstStyle/>
        <a:p>
          <a:endParaRPr lang="en-US"/>
        </a:p>
      </dgm:t>
    </dgm:pt>
    <dgm:pt modelId="{BF9BEE38-D6CA-4491-AB42-0E232D8916FC}" type="sibTrans" cxnId="{84A982F4-628F-46A6-8993-604DD87F1154}">
      <dgm:prSet/>
      <dgm:spPr>
        <a:solidFill>
          <a:srgbClr val="FF0000"/>
        </a:solidFill>
      </dgm:spPr>
      <dgm:t>
        <a:bodyPr/>
        <a:lstStyle/>
        <a:p>
          <a:endParaRPr lang="en-US"/>
        </a:p>
      </dgm:t>
    </dgm:pt>
    <dgm:pt modelId="{BCD98530-1130-49B7-8A01-EAA2BFEBE32D}" type="pres">
      <dgm:prSet presAssocID="{870AF073-9D6B-4218-BF77-0F21BFF1F7A3}" presName="Name0" presStyleCnt="0">
        <dgm:presLayoutVars>
          <dgm:chMax val="1"/>
          <dgm:dir/>
          <dgm:animLvl val="ctr"/>
          <dgm:resizeHandles val="exact"/>
        </dgm:presLayoutVars>
      </dgm:prSet>
      <dgm:spPr/>
      <dgm:t>
        <a:bodyPr/>
        <a:lstStyle/>
        <a:p>
          <a:endParaRPr lang="en-US"/>
        </a:p>
      </dgm:t>
    </dgm:pt>
    <dgm:pt modelId="{C3DDFA91-9284-43D2-AA7F-28641DFC7EB2}" type="pres">
      <dgm:prSet presAssocID="{19A1606C-A236-475D-B172-602F244D92F0}" presName="centerShape" presStyleLbl="node0" presStyleIdx="0" presStyleCnt="1"/>
      <dgm:spPr/>
      <dgm:t>
        <a:bodyPr/>
        <a:lstStyle/>
        <a:p>
          <a:endParaRPr lang="en-US"/>
        </a:p>
      </dgm:t>
    </dgm:pt>
    <dgm:pt modelId="{E9336634-4558-48CF-A569-CA47FF918BBE}" type="pres">
      <dgm:prSet presAssocID="{87BA2B40-E685-4748-9433-97F30B0E84E4}" presName="node" presStyleLbl="node1" presStyleIdx="0" presStyleCnt="4">
        <dgm:presLayoutVars>
          <dgm:bulletEnabled val="1"/>
        </dgm:presLayoutVars>
      </dgm:prSet>
      <dgm:spPr/>
      <dgm:t>
        <a:bodyPr/>
        <a:lstStyle/>
        <a:p>
          <a:endParaRPr lang="en-US"/>
        </a:p>
      </dgm:t>
    </dgm:pt>
    <dgm:pt modelId="{F54BCEC7-950D-4B1C-8B06-8578AC22DEE1}" type="pres">
      <dgm:prSet presAssocID="{87BA2B40-E685-4748-9433-97F30B0E84E4}" presName="dummy" presStyleCnt="0"/>
      <dgm:spPr/>
      <dgm:t>
        <a:bodyPr/>
        <a:lstStyle/>
        <a:p>
          <a:endParaRPr lang="en-US"/>
        </a:p>
      </dgm:t>
    </dgm:pt>
    <dgm:pt modelId="{906B9E79-5BE6-497A-B8CF-0D937F55DED8}" type="pres">
      <dgm:prSet presAssocID="{A12662B9-AD77-44A2-BF35-774B1058F691}" presName="sibTrans" presStyleLbl="sibTrans2D1" presStyleIdx="0" presStyleCnt="4"/>
      <dgm:spPr/>
      <dgm:t>
        <a:bodyPr/>
        <a:lstStyle/>
        <a:p>
          <a:endParaRPr lang="en-US"/>
        </a:p>
      </dgm:t>
    </dgm:pt>
    <dgm:pt modelId="{54150733-60EA-4205-9E74-1AE6370DB0D8}" type="pres">
      <dgm:prSet presAssocID="{CA297805-916E-4311-A66C-E4404A621C26}" presName="node" presStyleLbl="node1" presStyleIdx="1" presStyleCnt="4" custScaleX="128982" custScaleY="121028">
        <dgm:presLayoutVars>
          <dgm:bulletEnabled val="1"/>
        </dgm:presLayoutVars>
      </dgm:prSet>
      <dgm:spPr/>
      <dgm:t>
        <a:bodyPr/>
        <a:lstStyle/>
        <a:p>
          <a:endParaRPr lang="en-US"/>
        </a:p>
      </dgm:t>
    </dgm:pt>
    <dgm:pt modelId="{BD12DD73-48A5-49CA-AADD-A383C1F0C2FB}" type="pres">
      <dgm:prSet presAssocID="{CA297805-916E-4311-A66C-E4404A621C26}" presName="dummy" presStyleCnt="0"/>
      <dgm:spPr/>
      <dgm:t>
        <a:bodyPr/>
        <a:lstStyle/>
        <a:p>
          <a:endParaRPr lang="en-US"/>
        </a:p>
      </dgm:t>
    </dgm:pt>
    <dgm:pt modelId="{753D0A66-DA12-43D7-A73A-73C6BCA2A298}" type="pres">
      <dgm:prSet presAssocID="{48406283-42B1-44BC-AD9E-556821B00D17}" presName="sibTrans" presStyleLbl="sibTrans2D1" presStyleIdx="1" presStyleCnt="4"/>
      <dgm:spPr/>
      <dgm:t>
        <a:bodyPr/>
        <a:lstStyle/>
        <a:p>
          <a:endParaRPr lang="en-US"/>
        </a:p>
      </dgm:t>
    </dgm:pt>
    <dgm:pt modelId="{122A4E3A-1A79-4AAD-AC2A-0F0904EAD4D7}" type="pres">
      <dgm:prSet presAssocID="{3AE14193-3947-4181-97E4-569E0F509F6D}" presName="node" presStyleLbl="node1" presStyleIdx="2" presStyleCnt="4">
        <dgm:presLayoutVars>
          <dgm:bulletEnabled val="1"/>
        </dgm:presLayoutVars>
      </dgm:prSet>
      <dgm:spPr/>
      <dgm:t>
        <a:bodyPr/>
        <a:lstStyle/>
        <a:p>
          <a:endParaRPr lang="en-US"/>
        </a:p>
      </dgm:t>
    </dgm:pt>
    <dgm:pt modelId="{F9949663-27C3-4009-9CE3-3C74D7410C04}" type="pres">
      <dgm:prSet presAssocID="{3AE14193-3947-4181-97E4-569E0F509F6D}" presName="dummy" presStyleCnt="0"/>
      <dgm:spPr/>
      <dgm:t>
        <a:bodyPr/>
        <a:lstStyle/>
        <a:p>
          <a:endParaRPr lang="en-US"/>
        </a:p>
      </dgm:t>
    </dgm:pt>
    <dgm:pt modelId="{647C5F64-14E4-4CC7-9159-AD3B5B68BB53}" type="pres">
      <dgm:prSet presAssocID="{62E815F6-3205-4015-B170-0F0453536DD8}" presName="sibTrans" presStyleLbl="sibTrans2D1" presStyleIdx="2" presStyleCnt="4"/>
      <dgm:spPr/>
      <dgm:t>
        <a:bodyPr/>
        <a:lstStyle/>
        <a:p>
          <a:endParaRPr lang="en-US"/>
        </a:p>
      </dgm:t>
    </dgm:pt>
    <dgm:pt modelId="{3DBBCAD6-57B6-4C74-B59E-EAC5A3E3C108}" type="pres">
      <dgm:prSet presAssocID="{25B3D999-D3C6-4EB7-B7A2-5F97FE06BF0A}" presName="node" presStyleLbl="node1" presStyleIdx="3" presStyleCnt="4">
        <dgm:presLayoutVars>
          <dgm:bulletEnabled val="1"/>
        </dgm:presLayoutVars>
      </dgm:prSet>
      <dgm:spPr/>
      <dgm:t>
        <a:bodyPr/>
        <a:lstStyle/>
        <a:p>
          <a:endParaRPr lang="en-US"/>
        </a:p>
      </dgm:t>
    </dgm:pt>
    <dgm:pt modelId="{0539F104-32E2-40D9-BF9B-BFDCC23D7F21}" type="pres">
      <dgm:prSet presAssocID="{25B3D999-D3C6-4EB7-B7A2-5F97FE06BF0A}" presName="dummy" presStyleCnt="0"/>
      <dgm:spPr/>
      <dgm:t>
        <a:bodyPr/>
        <a:lstStyle/>
        <a:p>
          <a:endParaRPr lang="en-US"/>
        </a:p>
      </dgm:t>
    </dgm:pt>
    <dgm:pt modelId="{5F242C00-495B-49CC-B427-ECD77C887543}" type="pres">
      <dgm:prSet presAssocID="{BF9BEE38-D6CA-4491-AB42-0E232D8916FC}" presName="sibTrans" presStyleLbl="sibTrans2D1" presStyleIdx="3" presStyleCnt="4"/>
      <dgm:spPr/>
      <dgm:t>
        <a:bodyPr/>
        <a:lstStyle/>
        <a:p>
          <a:endParaRPr lang="en-US"/>
        </a:p>
      </dgm:t>
    </dgm:pt>
  </dgm:ptLst>
  <dgm:cxnLst>
    <dgm:cxn modelId="{97587133-66F4-4CF5-B654-15F1C56C092B}" srcId="{19A1606C-A236-475D-B172-602F244D92F0}" destId="{87BA2B40-E685-4748-9433-97F30B0E84E4}" srcOrd="0" destOrd="0" parTransId="{9DD6A954-7209-4EE2-A5C6-3BAAE6B1D2F7}" sibTransId="{A12662B9-AD77-44A2-BF35-774B1058F691}"/>
    <dgm:cxn modelId="{09A0F3DC-8048-4FAB-8BD2-2078EE5AB847}" type="presOf" srcId="{48406283-42B1-44BC-AD9E-556821B00D17}" destId="{753D0A66-DA12-43D7-A73A-73C6BCA2A298}" srcOrd="0" destOrd="0" presId="urn:microsoft.com/office/officeart/2005/8/layout/radial6"/>
    <dgm:cxn modelId="{38D0BDB7-D50A-4860-B645-270AF0F7F3C5}" type="presOf" srcId="{87BA2B40-E685-4748-9433-97F30B0E84E4}" destId="{E9336634-4558-48CF-A569-CA47FF918BBE}" srcOrd="0" destOrd="0" presId="urn:microsoft.com/office/officeart/2005/8/layout/radial6"/>
    <dgm:cxn modelId="{E75D06D8-B0D6-4580-A196-FC5B02937E55}" type="presOf" srcId="{870AF073-9D6B-4218-BF77-0F21BFF1F7A3}" destId="{BCD98530-1130-49B7-8A01-EAA2BFEBE32D}" srcOrd="0" destOrd="0" presId="urn:microsoft.com/office/officeart/2005/8/layout/radial6"/>
    <dgm:cxn modelId="{8631DD87-B84E-499E-AFCB-3C286AC13CFD}" srcId="{19A1606C-A236-475D-B172-602F244D92F0}" destId="{3AE14193-3947-4181-97E4-569E0F509F6D}" srcOrd="2" destOrd="0" parTransId="{4FBFCD50-9574-4D64-97ED-27E0D3A6C1F2}" sibTransId="{62E815F6-3205-4015-B170-0F0453536DD8}"/>
    <dgm:cxn modelId="{E816A63A-1CC8-485D-B766-AC241B9E9C95}" type="presOf" srcId="{19A1606C-A236-475D-B172-602F244D92F0}" destId="{C3DDFA91-9284-43D2-AA7F-28641DFC7EB2}" srcOrd="0" destOrd="0" presId="urn:microsoft.com/office/officeart/2005/8/layout/radial6"/>
    <dgm:cxn modelId="{F38D5192-E514-44D7-92D6-099D749A57F4}" type="presOf" srcId="{3AE14193-3947-4181-97E4-569E0F509F6D}" destId="{122A4E3A-1A79-4AAD-AC2A-0F0904EAD4D7}" srcOrd="0" destOrd="0" presId="urn:microsoft.com/office/officeart/2005/8/layout/radial6"/>
    <dgm:cxn modelId="{724606C3-A606-4A68-ACCD-DF5B44A1698B}" srcId="{870AF073-9D6B-4218-BF77-0F21BFF1F7A3}" destId="{19A1606C-A236-475D-B172-602F244D92F0}" srcOrd="0" destOrd="0" parTransId="{50051D22-0734-492A-8367-95A4E431C7BF}" sibTransId="{C5E8DDE5-CA5F-4BF3-B248-26CA83DB3688}"/>
    <dgm:cxn modelId="{D70372C6-4F87-40D3-BA31-3F1398E49B03}" type="presOf" srcId="{62E815F6-3205-4015-B170-0F0453536DD8}" destId="{647C5F64-14E4-4CC7-9159-AD3B5B68BB53}" srcOrd="0" destOrd="0" presId="urn:microsoft.com/office/officeart/2005/8/layout/radial6"/>
    <dgm:cxn modelId="{657F36DB-E99A-48A3-BE54-33F4AC05FC7E}" type="presOf" srcId="{CA297805-916E-4311-A66C-E4404A621C26}" destId="{54150733-60EA-4205-9E74-1AE6370DB0D8}" srcOrd="0" destOrd="0" presId="urn:microsoft.com/office/officeart/2005/8/layout/radial6"/>
    <dgm:cxn modelId="{AF7845B7-44EB-4EBB-8D3A-240432E93449}" type="presOf" srcId="{A12662B9-AD77-44A2-BF35-774B1058F691}" destId="{906B9E79-5BE6-497A-B8CF-0D937F55DED8}" srcOrd="0" destOrd="0" presId="urn:microsoft.com/office/officeart/2005/8/layout/radial6"/>
    <dgm:cxn modelId="{B75B960D-EF34-42D9-89AB-0AB7C44E1BB1}" srcId="{19A1606C-A236-475D-B172-602F244D92F0}" destId="{CA297805-916E-4311-A66C-E4404A621C26}" srcOrd="1" destOrd="0" parTransId="{AAD0BF63-AFD8-4773-AB31-721482E1E9E9}" sibTransId="{48406283-42B1-44BC-AD9E-556821B00D17}"/>
    <dgm:cxn modelId="{D6B4FF1E-60FB-4D6C-BEBA-9D69D22C4639}" type="presOf" srcId="{25B3D999-D3C6-4EB7-B7A2-5F97FE06BF0A}" destId="{3DBBCAD6-57B6-4C74-B59E-EAC5A3E3C108}" srcOrd="0" destOrd="0" presId="urn:microsoft.com/office/officeart/2005/8/layout/radial6"/>
    <dgm:cxn modelId="{84A982F4-628F-46A6-8993-604DD87F1154}" srcId="{19A1606C-A236-475D-B172-602F244D92F0}" destId="{25B3D999-D3C6-4EB7-B7A2-5F97FE06BF0A}" srcOrd="3" destOrd="0" parTransId="{B9880A5E-36FA-409F-A279-C795F5C9E327}" sibTransId="{BF9BEE38-D6CA-4491-AB42-0E232D8916FC}"/>
    <dgm:cxn modelId="{3B7441DA-5DF7-4D83-9959-A7DF16C698A9}" type="presOf" srcId="{BF9BEE38-D6CA-4491-AB42-0E232D8916FC}" destId="{5F242C00-495B-49CC-B427-ECD77C887543}" srcOrd="0" destOrd="0" presId="urn:microsoft.com/office/officeart/2005/8/layout/radial6"/>
    <dgm:cxn modelId="{96CFF898-7CA4-4B17-97E9-ACC22C8DDE5C}" type="presParOf" srcId="{BCD98530-1130-49B7-8A01-EAA2BFEBE32D}" destId="{C3DDFA91-9284-43D2-AA7F-28641DFC7EB2}" srcOrd="0" destOrd="0" presId="urn:microsoft.com/office/officeart/2005/8/layout/radial6"/>
    <dgm:cxn modelId="{ACF13581-6B26-406E-98C6-0D048DE79DB6}" type="presParOf" srcId="{BCD98530-1130-49B7-8A01-EAA2BFEBE32D}" destId="{E9336634-4558-48CF-A569-CA47FF918BBE}" srcOrd="1" destOrd="0" presId="urn:microsoft.com/office/officeart/2005/8/layout/radial6"/>
    <dgm:cxn modelId="{F1E15A44-CEB8-46CA-A128-094A012289CA}" type="presParOf" srcId="{BCD98530-1130-49B7-8A01-EAA2BFEBE32D}" destId="{F54BCEC7-950D-4B1C-8B06-8578AC22DEE1}" srcOrd="2" destOrd="0" presId="urn:microsoft.com/office/officeart/2005/8/layout/radial6"/>
    <dgm:cxn modelId="{5B76DCDD-945A-481D-B856-B85AFF721105}" type="presParOf" srcId="{BCD98530-1130-49B7-8A01-EAA2BFEBE32D}" destId="{906B9E79-5BE6-497A-B8CF-0D937F55DED8}" srcOrd="3" destOrd="0" presId="urn:microsoft.com/office/officeart/2005/8/layout/radial6"/>
    <dgm:cxn modelId="{1F616290-7E22-41C7-8D31-02CCD04D9175}" type="presParOf" srcId="{BCD98530-1130-49B7-8A01-EAA2BFEBE32D}" destId="{54150733-60EA-4205-9E74-1AE6370DB0D8}" srcOrd="4" destOrd="0" presId="urn:microsoft.com/office/officeart/2005/8/layout/radial6"/>
    <dgm:cxn modelId="{25912781-490A-4D09-B7CC-3529FD59E002}" type="presParOf" srcId="{BCD98530-1130-49B7-8A01-EAA2BFEBE32D}" destId="{BD12DD73-48A5-49CA-AADD-A383C1F0C2FB}" srcOrd="5" destOrd="0" presId="urn:microsoft.com/office/officeart/2005/8/layout/radial6"/>
    <dgm:cxn modelId="{182B1A62-1B7A-403F-9878-3F877653CC0D}" type="presParOf" srcId="{BCD98530-1130-49B7-8A01-EAA2BFEBE32D}" destId="{753D0A66-DA12-43D7-A73A-73C6BCA2A298}" srcOrd="6" destOrd="0" presId="urn:microsoft.com/office/officeart/2005/8/layout/radial6"/>
    <dgm:cxn modelId="{20A5DAD4-E8F8-4093-A10A-F2A6F660D0EF}" type="presParOf" srcId="{BCD98530-1130-49B7-8A01-EAA2BFEBE32D}" destId="{122A4E3A-1A79-4AAD-AC2A-0F0904EAD4D7}" srcOrd="7" destOrd="0" presId="urn:microsoft.com/office/officeart/2005/8/layout/radial6"/>
    <dgm:cxn modelId="{DDD16720-6587-4154-B011-DCAC00F18067}" type="presParOf" srcId="{BCD98530-1130-49B7-8A01-EAA2BFEBE32D}" destId="{F9949663-27C3-4009-9CE3-3C74D7410C04}" srcOrd="8" destOrd="0" presId="urn:microsoft.com/office/officeart/2005/8/layout/radial6"/>
    <dgm:cxn modelId="{279F254F-45D1-4327-BE49-2AB7C273CBB2}" type="presParOf" srcId="{BCD98530-1130-49B7-8A01-EAA2BFEBE32D}" destId="{647C5F64-14E4-4CC7-9159-AD3B5B68BB53}" srcOrd="9" destOrd="0" presId="urn:microsoft.com/office/officeart/2005/8/layout/radial6"/>
    <dgm:cxn modelId="{D76FFCEA-2CDF-4D33-88DD-28526C89ECD5}" type="presParOf" srcId="{BCD98530-1130-49B7-8A01-EAA2BFEBE32D}" destId="{3DBBCAD6-57B6-4C74-B59E-EAC5A3E3C108}" srcOrd="10" destOrd="0" presId="urn:microsoft.com/office/officeart/2005/8/layout/radial6"/>
    <dgm:cxn modelId="{87E37903-ACBC-4B0C-9BB7-3687D6602B5B}" type="presParOf" srcId="{BCD98530-1130-49B7-8A01-EAA2BFEBE32D}" destId="{0539F104-32E2-40D9-BF9B-BFDCC23D7F21}" srcOrd="11" destOrd="0" presId="urn:microsoft.com/office/officeart/2005/8/layout/radial6"/>
    <dgm:cxn modelId="{9EABBC2E-B4EC-4BB3-8CE0-FB1FEDF37E22}" type="presParOf" srcId="{BCD98530-1130-49B7-8A01-EAA2BFEBE32D}" destId="{5F242C00-495B-49CC-B427-ECD77C887543}"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DE47F6-FDD5-42FB-B083-8E4916D8BEFA}">
      <dsp:nvSpPr>
        <dsp:cNvPr id="0" name=""/>
        <dsp:cNvSpPr/>
      </dsp:nvSpPr>
      <dsp:spPr>
        <a:xfrm>
          <a:off x="719292" y="0"/>
          <a:ext cx="8151981" cy="4075617"/>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F852C1-DD06-40F0-B94B-BED80FEB085D}">
      <dsp:nvSpPr>
        <dsp:cNvPr id="0" name=""/>
        <dsp:cNvSpPr/>
      </dsp:nvSpPr>
      <dsp:spPr>
        <a:xfrm>
          <a:off x="3036" y="1222685"/>
          <a:ext cx="3084783" cy="1630246"/>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dirty="0" smtClean="0">
              <a:solidFill>
                <a:srgbClr val="FF0000"/>
              </a:solidFill>
            </a:rPr>
            <a:t>Project Development</a:t>
          </a:r>
        </a:p>
        <a:p>
          <a:pPr lvl="0" algn="ctr" defTabSz="933450">
            <a:lnSpc>
              <a:spcPct val="90000"/>
            </a:lnSpc>
            <a:spcBef>
              <a:spcPct val="0"/>
            </a:spcBef>
            <a:spcAft>
              <a:spcPct val="35000"/>
            </a:spcAft>
          </a:pPr>
          <a:r>
            <a:rPr lang="en-US" sz="2100" b="1" kern="1200" dirty="0" smtClean="0">
              <a:solidFill>
                <a:srgbClr val="FF0000"/>
              </a:solidFill>
            </a:rPr>
            <a:t>10 years</a:t>
          </a:r>
        </a:p>
        <a:p>
          <a:pPr lvl="0" algn="ctr" defTabSz="933450">
            <a:lnSpc>
              <a:spcPct val="90000"/>
            </a:lnSpc>
            <a:spcBef>
              <a:spcPct val="0"/>
            </a:spcBef>
            <a:spcAft>
              <a:spcPct val="35000"/>
            </a:spcAft>
          </a:pPr>
          <a:r>
            <a:rPr lang="en-US" sz="2100" b="1" kern="1200" dirty="0" smtClean="0">
              <a:solidFill>
                <a:srgbClr val="FF0000"/>
              </a:solidFill>
            </a:rPr>
            <a:t>ATL/KPCL</a:t>
          </a:r>
          <a:endParaRPr lang="en-US" sz="2100" b="1" kern="1200" dirty="0">
            <a:solidFill>
              <a:srgbClr val="FF0000"/>
            </a:solidFill>
          </a:endParaRPr>
        </a:p>
      </dsp:txBody>
      <dsp:txXfrm>
        <a:off x="82618" y="1302267"/>
        <a:ext cx="2925619" cy="1471082"/>
      </dsp:txXfrm>
    </dsp:sp>
    <dsp:sp modelId="{00D9CF72-AA48-4A71-B89E-CD4808F6984A}">
      <dsp:nvSpPr>
        <dsp:cNvPr id="0" name=""/>
        <dsp:cNvSpPr/>
      </dsp:nvSpPr>
      <dsp:spPr>
        <a:xfrm>
          <a:off x="3252891" y="1222685"/>
          <a:ext cx="3084783" cy="1630246"/>
        </a:xfrm>
        <a:prstGeom prst="roundRect">
          <a:avLst/>
        </a:prstGeom>
        <a:solidFill>
          <a:schemeClr val="accent2">
            <a:hueOff val="-1578993"/>
            <a:satOff val="20690"/>
            <a:lumOff val="-3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dirty="0" smtClean="0">
              <a:solidFill>
                <a:srgbClr val="FF0000"/>
              </a:solidFill>
            </a:rPr>
            <a:t>Project Construction </a:t>
          </a:r>
        </a:p>
        <a:p>
          <a:pPr lvl="0" algn="ctr" defTabSz="933450">
            <a:lnSpc>
              <a:spcPct val="90000"/>
            </a:lnSpc>
            <a:spcBef>
              <a:spcPct val="0"/>
            </a:spcBef>
            <a:spcAft>
              <a:spcPct val="35000"/>
            </a:spcAft>
          </a:pPr>
          <a:r>
            <a:rPr lang="en-US" sz="2100" b="1" kern="1200" dirty="0" smtClean="0">
              <a:solidFill>
                <a:srgbClr val="FF0000"/>
              </a:solidFill>
            </a:rPr>
            <a:t>5.5 years</a:t>
          </a:r>
        </a:p>
        <a:p>
          <a:pPr lvl="0" algn="ctr" defTabSz="933450">
            <a:lnSpc>
              <a:spcPct val="90000"/>
            </a:lnSpc>
            <a:spcBef>
              <a:spcPct val="0"/>
            </a:spcBef>
            <a:spcAft>
              <a:spcPct val="35000"/>
            </a:spcAft>
          </a:pPr>
          <a:r>
            <a:rPr lang="en-US" sz="2100" b="1" kern="1200" dirty="0" smtClean="0">
              <a:solidFill>
                <a:srgbClr val="FF0000"/>
              </a:solidFill>
            </a:rPr>
            <a:t>TGDC</a:t>
          </a:r>
        </a:p>
      </dsp:txBody>
      <dsp:txXfrm>
        <a:off x="3332473" y="1302267"/>
        <a:ext cx="2925619" cy="1471082"/>
      </dsp:txXfrm>
    </dsp:sp>
    <dsp:sp modelId="{A82AF632-4700-4F97-9FC7-D65C1CCB2941}">
      <dsp:nvSpPr>
        <dsp:cNvPr id="0" name=""/>
        <dsp:cNvSpPr/>
      </dsp:nvSpPr>
      <dsp:spPr>
        <a:xfrm>
          <a:off x="6502747" y="1222685"/>
          <a:ext cx="3084783" cy="1630246"/>
        </a:xfrm>
        <a:prstGeom prst="roundRect">
          <a:avLst/>
        </a:prstGeom>
        <a:solidFill>
          <a:schemeClr val="accent2">
            <a:hueOff val="-3157986"/>
            <a:satOff val="41380"/>
            <a:lumOff val="-78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dirty="0" smtClean="0">
              <a:solidFill>
                <a:srgbClr val="FF0000"/>
              </a:solidFill>
            </a:rPr>
            <a:t>Project Operation           30 years             CTGO</a:t>
          </a:r>
          <a:endParaRPr lang="en-US" sz="2100" b="1" kern="1200" dirty="0">
            <a:solidFill>
              <a:srgbClr val="FF0000"/>
            </a:solidFill>
          </a:endParaRPr>
        </a:p>
      </dsp:txBody>
      <dsp:txXfrm>
        <a:off x="6582329" y="1302267"/>
        <a:ext cx="2925619" cy="14710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242C00-495B-49CC-B427-ECD77C887543}">
      <dsp:nvSpPr>
        <dsp:cNvPr id="0" name=""/>
        <dsp:cNvSpPr/>
      </dsp:nvSpPr>
      <dsp:spPr>
        <a:xfrm>
          <a:off x="2428600" y="886405"/>
          <a:ext cx="5907829" cy="5907829"/>
        </a:xfrm>
        <a:prstGeom prst="blockArc">
          <a:avLst>
            <a:gd name="adj1" fmla="val 10800000"/>
            <a:gd name="adj2" fmla="val 16200000"/>
            <a:gd name="adj3" fmla="val 4641"/>
          </a:avLst>
        </a:prstGeom>
        <a:solidFill>
          <a:srgbClr val="FF0000"/>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647C5F64-14E4-4CC7-9159-AD3B5B68BB53}">
      <dsp:nvSpPr>
        <dsp:cNvPr id="0" name=""/>
        <dsp:cNvSpPr/>
      </dsp:nvSpPr>
      <dsp:spPr>
        <a:xfrm>
          <a:off x="2428600" y="886405"/>
          <a:ext cx="5907829" cy="5907829"/>
        </a:xfrm>
        <a:prstGeom prst="blockArc">
          <a:avLst>
            <a:gd name="adj1" fmla="val 5400000"/>
            <a:gd name="adj2" fmla="val 10800000"/>
            <a:gd name="adj3" fmla="val 4641"/>
          </a:avLst>
        </a:prstGeom>
        <a:solidFill>
          <a:srgbClr val="FF0000"/>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753D0A66-DA12-43D7-A73A-73C6BCA2A298}">
      <dsp:nvSpPr>
        <dsp:cNvPr id="0" name=""/>
        <dsp:cNvSpPr/>
      </dsp:nvSpPr>
      <dsp:spPr>
        <a:xfrm>
          <a:off x="2428600" y="886405"/>
          <a:ext cx="5907829" cy="5907829"/>
        </a:xfrm>
        <a:prstGeom prst="blockArc">
          <a:avLst>
            <a:gd name="adj1" fmla="val 0"/>
            <a:gd name="adj2" fmla="val 5400000"/>
            <a:gd name="adj3" fmla="val 4641"/>
          </a:avLst>
        </a:prstGeom>
        <a:solidFill>
          <a:srgbClr val="FF0000"/>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906B9E79-5BE6-497A-B8CF-0D937F55DED8}">
      <dsp:nvSpPr>
        <dsp:cNvPr id="0" name=""/>
        <dsp:cNvSpPr/>
      </dsp:nvSpPr>
      <dsp:spPr>
        <a:xfrm>
          <a:off x="2428600" y="886405"/>
          <a:ext cx="5907829" cy="5907829"/>
        </a:xfrm>
        <a:prstGeom prst="blockArc">
          <a:avLst>
            <a:gd name="adj1" fmla="val 16200000"/>
            <a:gd name="adj2" fmla="val 0"/>
            <a:gd name="adj3" fmla="val 4641"/>
          </a:avLst>
        </a:prstGeom>
        <a:solidFill>
          <a:srgbClr val="FF0000"/>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C3DDFA91-9284-43D2-AA7F-28641DFC7EB2}">
      <dsp:nvSpPr>
        <dsp:cNvPr id="0" name=""/>
        <dsp:cNvSpPr/>
      </dsp:nvSpPr>
      <dsp:spPr>
        <a:xfrm>
          <a:off x="4022617" y="2480421"/>
          <a:ext cx="2719796" cy="2719796"/>
        </a:xfrm>
        <a:prstGeom prst="ellipse">
          <a:avLst/>
        </a:prstGeom>
        <a:solidFill>
          <a:srgbClr val="00B0F0"/>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35560" tIns="35560" rIns="35560" bIns="35560" numCol="1" spcCol="1270" anchor="ctr" anchorCtr="0">
          <a:noAutofit/>
          <a:sp3d extrusionH="28000" prstMaterial="matte"/>
        </a:bodyPr>
        <a:lstStyle/>
        <a:p>
          <a:pPr lvl="0" algn="ctr" defTabSz="1244600">
            <a:lnSpc>
              <a:spcPct val="90000"/>
            </a:lnSpc>
            <a:spcBef>
              <a:spcPct val="0"/>
            </a:spcBef>
            <a:spcAft>
              <a:spcPct val="35000"/>
            </a:spcAft>
          </a:pPr>
          <a:r>
            <a:rPr lang="en-US" sz="2800" b="1" kern="1200" dirty="0" smtClean="0"/>
            <a:t>Karot Hydropower Project</a:t>
          </a:r>
          <a:endParaRPr lang="en-US" sz="2800" b="1" kern="1200" dirty="0"/>
        </a:p>
      </dsp:txBody>
      <dsp:txXfrm>
        <a:off x="4420922" y="2878726"/>
        <a:ext cx="1923186" cy="1923186"/>
      </dsp:txXfrm>
    </dsp:sp>
    <dsp:sp modelId="{E9336634-4558-48CF-A569-CA47FF918BBE}">
      <dsp:nvSpPr>
        <dsp:cNvPr id="0" name=""/>
        <dsp:cNvSpPr/>
      </dsp:nvSpPr>
      <dsp:spPr>
        <a:xfrm>
          <a:off x="4430587" y="3014"/>
          <a:ext cx="1903857" cy="1903857"/>
        </a:xfrm>
        <a:prstGeom prst="ellipse">
          <a:avLst/>
        </a:prstGeom>
        <a:solidFill>
          <a:srgbClr val="0000E6"/>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sp3d extrusionH="28000" prstMaterial="matte"/>
        </a:bodyPr>
        <a:lstStyle/>
        <a:p>
          <a:pPr lvl="0" algn="ctr" defTabSz="889000">
            <a:lnSpc>
              <a:spcPct val="90000"/>
            </a:lnSpc>
            <a:spcBef>
              <a:spcPct val="0"/>
            </a:spcBef>
            <a:spcAft>
              <a:spcPct val="35000"/>
            </a:spcAft>
          </a:pPr>
          <a:r>
            <a:rPr lang="en-US" sz="2000" kern="1200" dirty="0" smtClean="0">
              <a:latin typeface="Arial Black" panose="020B0A04020102020204" pitchFamily="34" charset="0"/>
            </a:rPr>
            <a:t>Strong Sponsors Profile </a:t>
          </a:r>
          <a:endParaRPr lang="en-US" sz="2000" kern="1200" dirty="0"/>
        </a:p>
      </dsp:txBody>
      <dsp:txXfrm>
        <a:off x="4709400" y="281827"/>
        <a:ext cx="1346231" cy="1346231"/>
      </dsp:txXfrm>
    </dsp:sp>
    <dsp:sp modelId="{54150733-60EA-4205-9E74-1AE6370DB0D8}">
      <dsp:nvSpPr>
        <dsp:cNvPr id="0" name=""/>
        <dsp:cNvSpPr/>
      </dsp:nvSpPr>
      <dsp:spPr>
        <a:xfrm>
          <a:off x="7040075" y="2688219"/>
          <a:ext cx="2455633" cy="2304201"/>
        </a:xfrm>
        <a:prstGeom prst="ellipse">
          <a:avLst/>
        </a:prstGeom>
        <a:solidFill>
          <a:srgbClr val="00DA63"/>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9144" tIns="22860" rIns="9144" bIns="22860" numCol="1" spcCol="1270" anchor="ctr" anchorCtr="0">
          <a:noAutofit/>
          <a:sp3d extrusionH="28000" prstMaterial="matte"/>
        </a:bodyPr>
        <a:lstStyle/>
        <a:p>
          <a:pPr marL="0" lvl="0" indent="0" algn="ctr" defTabSz="800100">
            <a:lnSpc>
              <a:spcPct val="90000"/>
            </a:lnSpc>
            <a:spcBef>
              <a:spcPct val="0"/>
            </a:spcBef>
            <a:spcAft>
              <a:spcPct val="35000"/>
            </a:spcAft>
          </a:pPr>
          <a:r>
            <a:rPr lang="en-US" sz="1800" kern="1200" dirty="0" smtClean="0">
              <a:latin typeface="Arial Black" panose="020B0A04020102020204" pitchFamily="34" charset="0"/>
            </a:rPr>
            <a:t>Reputable EPC contractor</a:t>
          </a:r>
          <a:endParaRPr lang="en-US" sz="1800" kern="1200" dirty="0"/>
        </a:p>
      </dsp:txBody>
      <dsp:txXfrm>
        <a:off x="7399694" y="3025661"/>
        <a:ext cx="1736395" cy="1629317"/>
      </dsp:txXfrm>
    </dsp:sp>
    <dsp:sp modelId="{122A4E3A-1A79-4AAD-AC2A-0F0904EAD4D7}">
      <dsp:nvSpPr>
        <dsp:cNvPr id="0" name=""/>
        <dsp:cNvSpPr/>
      </dsp:nvSpPr>
      <dsp:spPr>
        <a:xfrm>
          <a:off x="4430587" y="5773767"/>
          <a:ext cx="1903857" cy="1903857"/>
        </a:xfrm>
        <a:prstGeom prst="ellipse">
          <a:avLst/>
        </a:prstGeom>
        <a:solidFill>
          <a:srgbClr val="A50021"/>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sp3d extrusionH="28000" prstMaterial="matte"/>
        </a:bodyPr>
        <a:lstStyle/>
        <a:p>
          <a:pPr lvl="0" algn="ctr" defTabSz="889000">
            <a:lnSpc>
              <a:spcPct val="90000"/>
            </a:lnSpc>
            <a:spcBef>
              <a:spcPct val="0"/>
            </a:spcBef>
            <a:spcAft>
              <a:spcPct val="35000"/>
            </a:spcAft>
          </a:pPr>
          <a:r>
            <a:rPr lang="en-US" sz="2000" kern="1200" dirty="0" smtClean="0">
              <a:latin typeface="Arial Black" panose="020B0A04020102020204" pitchFamily="34" charset="0"/>
            </a:rPr>
            <a:t>Priority Project of CPEC</a:t>
          </a:r>
        </a:p>
      </dsp:txBody>
      <dsp:txXfrm>
        <a:off x="4709400" y="6052580"/>
        <a:ext cx="1346231" cy="1346231"/>
      </dsp:txXfrm>
    </dsp:sp>
    <dsp:sp modelId="{3DBBCAD6-57B6-4C74-B59E-EAC5A3E3C108}">
      <dsp:nvSpPr>
        <dsp:cNvPr id="0" name=""/>
        <dsp:cNvSpPr/>
      </dsp:nvSpPr>
      <dsp:spPr>
        <a:xfrm>
          <a:off x="1545210" y="2888391"/>
          <a:ext cx="1903857" cy="1903857"/>
        </a:xfrm>
        <a:prstGeom prst="ellipse">
          <a:avLst/>
        </a:prstGeom>
        <a:solidFill>
          <a:srgbClr val="FFC41D"/>
        </a:solidFill>
        <a:ln>
          <a:solidFill>
            <a:srgbClr val="FFC41D"/>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extrusionH="152250">
          <a:bevelT w="63500" h="25400"/>
        </a:sp3d>
      </dsp:spPr>
      <dsp:style>
        <a:lnRef idx="0">
          <a:schemeClr val="accent6"/>
        </a:lnRef>
        <a:fillRef idx="3">
          <a:schemeClr val="accent6"/>
        </a:fillRef>
        <a:effectRef idx="3">
          <a:schemeClr val="accent6"/>
        </a:effectRef>
        <a:fontRef idx="minor">
          <a:schemeClr val="lt1"/>
        </a:fontRef>
      </dsp:style>
      <dsp:txBody>
        <a:bodyPr spcFirstLastPara="0" vert="horz" wrap="square" lIns="20320" tIns="20320" rIns="20320" bIns="20320" numCol="1" spcCol="1270" anchor="ctr" anchorCtr="0">
          <a:noAutofit/>
          <a:sp3d extrusionH="28000" prstMaterial="matte"/>
        </a:bodyPr>
        <a:lstStyle/>
        <a:p>
          <a:pPr lvl="0" algn="ctr" defTabSz="711200">
            <a:lnSpc>
              <a:spcPct val="90000"/>
            </a:lnSpc>
            <a:spcBef>
              <a:spcPct val="0"/>
            </a:spcBef>
            <a:spcAft>
              <a:spcPct val="35000"/>
            </a:spcAft>
          </a:pPr>
          <a:r>
            <a:rPr lang="en-US" sz="1600" kern="1200" dirty="0" smtClean="0">
              <a:solidFill>
                <a:schemeClr val="tx1"/>
              </a:solidFill>
              <a:latin typeface="Arial Black" panose="020B0A04020102020204" pitchFamily="34" charset="0"/>
            </a:rPr>
            <a:t>Multiple Project Benefits</a:t>
          </a:r>
          <a:endParaRPr lang="en-US" sz="1600" kern="1200" dirty="0">
            <a:solidFill>
              <a:schemeClr val="tx1"/>
            </a:solidFill>
          </a:endParaRPr>
        </a:p>
      </dsp:txBody>
      <dsp:txXfrm>
        <a:off x="1824023" y="3167204"/>
        <a:ext cx="1346231" cy="134623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0"/>
            <a:ext cx="3038446" cy="466690"/>
          </a:xfrm>
          <a:prstGeom prst="rect">
            <a:avLst/>
          </a:prstGeom>
        </p:spPr>
        <p:txBody>
          <a:bodyPr vert="horz" lIns="91440" tIns="45720" rIns="91440" bIns="45720" rtlCol="0"/>
          <a:lstStyle>
            <a:lvl1pPr algn="l">
              <a:defRPr sz="1200"/>
            </a:lvl1pPr>
          </a:lstStyle>
          <a:p>
            <a:endParaRPr lang="en-US"/>
          </a:p>
        </p:txBody>
      </p:sp>
      <p:sp>
        <p:nvSpPr>
          <p:cNvPr id="3" name="日期占位符 2"/>
          <p:cNvSpPr>
            <a:spLocks noGrp="1"/>
          </p:cNvSpPr>
          <p:nvPr>
            <p:ph type="dt" sz="quarter" idx="1"/>
          </p:nvPr>
        </p:nvSpPr>
        <p:spPr>
          <a:xfrm>
            <a:off x="3970302" y="0"/>
            <a:ext cx="3038445" cy="466690"/>
          </a:xfrm>
          <a:prstGeom prst="rect">
            <a:avLst/>
          </a:prstGeom>
        </p:spPr>
        <p:txBody>
          <a:bodyPr vert="horz" lIns="91440" tIns="45720" rIns="91440" bIns="45720" rtlCol="0"/>
          <a:lstStyle>
            <a:lvl1pPr algn="r">
              <a:defRPr sz="1200"/>
            </a:lvl1pPr>
          </a:lstStyle>
          <a:p>
            <a:fld id="{DD0F3E78-7AD3-44FD-A4AD-875469BA516B}" type="datetimeFigureOut">
              <a:rPr lang="en-US" smtClean="0"/>
              <a:t>10/25/2021</a:t>
            </a:fld>
            <a:endParaRPr lang="en-US"/>
          </a:p>
        </p:txBody>
      </p:sp>
      <p:sp>
        <p:nvSpPr>
          <p:cNvPr id="4" name="页脚占位符 3"/>
          <p:cNvSpPr>
            <a:spLocks noGrp="1"/>
          </p:cNvSpPr>
          <p:nvPr>
            <p:ph type="ftr" sz="quarter" idx="2"/>
          </p:nvPr>
        </p:nvSpPr>
        <p:spPr>
          <a:xfrm>
            <a:off x="1" y="8829710"/>
            <a:ext cx="3038446" cy="466690"/>
          </a:xfrm>
          <a:prstGeom prst="rect">
            <a:avLst/>
          </a:prstGeom>
        </p:spPr>
        <p:txBody>
          <a:bodyPr vert="horz" lIns="91440" tIns="45720" rIns="91440" bIns="45720" rtlCol="0" anchor="b"/>
          <a:lstStyle>
            <a:lvl1pPr algn="l">
              <a:defRPr sz="1200"/>
            </a:lvl1pPr>
          </a:lstStyle>
          <a:p>
            <a:endParaRPr lang="en-US"/>
          </a:p>
        </p:txBody>
      </p:sp>
      <p:sp>
        <p:nvSpPr>
          <p:cNvPr id="5" name="灯片编号占位符 4"/>
          <p:cNvSpPr>
            <a:spLocks noGrp="1"/>
          </p:cNvSpPr>
          <p:nvPr>
            <p:ph type="sldNum" sz="quarter" idx="3"/>
          </p:nvPr>
        </p:nvSpPr>
        <p:spPr>
          <a:xfrm>
            <a:off x="3970302" y="8829710"/>
            <a:ext cx="3038445" cy="466690"/>
          </a:xfrm>
          <a:prstGeom prst="rect">
            <a:avLst/>
          </a:prstGeom>
        </p:spPr>
        <p:txBody>
          <a:bodyPr vert="horz" lIns="91440" tIns="45720" rIns="91440" bIns="45720" rtlCol="0" anchor="b"/>
          <a:lstStyle>
            <a:lvl1pPr algn="r">
              <a:defRPr sz="1200"/>
            </a:lvl1pPr>
          </a:lstStyle>
          <a:p>
            <a:fld id="{F257F266-659C-4CB9-862B-87EFFF439179}" type="slidenum">
              <a:rPr lang="en-US" smtClean="0"/>
              <a:t>‹#›</a:t>
            </a:fld>
            <a:endParaRPr lang="en-US"/>
          </a:p>
        </p:txBody>
      </p:sp>
    </p:spTree>
    <p:extLst>
      <p:ext uri="{BB962C8B-B14F-4D97-AF65-F5344CB8AC3E}">
        <p14:creationId xmlns:p14="http://schemas.microsoft.com/office/powerpoint/2010/main" val="284009054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1-09-12T06:58:58.064"/>
    </inkml:context>
    <inkml:brush xml:id="br0">
      <inkml:brushProperty name="width" value="0.1" units="cm"/>
      <inkml:brushProperty name="height" value="0.1" units="cm"/>
      <inkml:brushProperty name="fitToCurve" value="1"/>
    </inkml:brush>
  </inkml:definitions>
  <inkml:trace contextRef="#ctx0" brushRef="#br0">0 0 0</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1-09-12T06:59:03.376"/>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0 0,'0'14'15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9" y="1"/>
            <a:ext cx="3037840" cy="466434"/>
          </a:xfrm>
          <a:prstGeom prst="rect">
            <a:avLst/>
          </a:prstGeom>
        </p:spPr>
        <p:txBody>
          <a:bodyPr vert="horz" lIns="93177" tIns="46589" rIns="93177" bIns="46589" rtlCol="0"/>
          <a:lstStyle>
            <a:lvl1pPr algn="r">
              <a:defRPr sz="1200"/>
            </a:lvl1pPr>
          </a:lstStyle>
          <a:p>
            <a:fld id="{C5F65CA8-99DD-4ED5-BFF0-17F172A2A118}" type="datetimeFigureOut">
              <a:rPr lang="en-US" smtClean="0"/>
              <a:t>10/25/2021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1" y="4473893"/>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968"/>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8"/>
            <a:ext cx="3037840" cy="466433"/>
          </a:xfrm>
          <a:prstGeom prst="rect">
            <a:avLst/>
          </a:prstGeom>
        </p:spPr>
        <p:txBody>
          <a:bodyPr vert="horz" lIns="93177" tIns="46589" rIns="93177" bIns="46589" rtlCol="0" anchor="b"/>
          <a:lstStyle>
            <a:lvl1pPr algn="r">
              <a:defRPr sz="1200"/>
            </a:lvl1pPr>
          </a:lstStyle>
          <a:p>
            <a:fld id="{CB5B947A-CAC4-4111-96CE-C68D6895DEC2}" type="slidenum">
              <a:rPr lang="en-US" smtClean="0"/>
              <a:t>‹#›</a:t>
            </a:fld>
            <a:endParaRPr lang="en-US"/>
          </a:p>
        </p:txBody>
      </p:sp>
    </p:spTree>
    <p:extLst>
      <p:ext uri="{BB962C8B-B14F-4D97-AF65-F5344CB8AC3E}">
        <p14:creationId xmlns:p14="http://schemas.microsoft.com/office/powerpoint/2010/main" val="416772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149017A0-3403-4903-93FB-B7F507DA5CAC}" type="slidenum">
              <a:rPr kumimoji="0" lang="pt-BR" sz="1200" b="0" i="0" u="none" strike="noStrike" kern="1200" cap="none" spc="0" normalizeH="0" baseline="0" noProof="0" smtClean="0">
                <a:ln>
                  <a:noFill/>
                </a:ln>
                <a:solidFill>
                  <a:prstClr val="black"/>
                </a:solidFill>
                <a:effectLst/>
                <a:uLnTx/>
                <a:uFillTx/>
                <a:latin typeface="CTG Sans Regular" panose="02000503050000020004" pitchFamily="50"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a:t>
            </a:fld>
            <a:endParaRPr kumimoji="0" lang="pt-BR" sz="1200" b="0" i="0" u="none" strike="noStrike" kern="1200" cap="none" spc="0" normalizeH="0" baseline="0" noProof="0" dirty="0">
              <a:ln>
                <a:noFill/>
              </a:ln>
              <a:solidFill>
                <a:prstClr val="black"/>
              </a:solidFill>
              <a:effectLst/>
              <a:uLnTx/>
              <a:uFillTx/>
              <a:latin typeface="CTG Sans Regular" panose="02000503050000020004" pitchFamily="50" charset="0"/>
              <a:ea typeface="+mn-ea"/>
              <a:cs typeface="+mn-cs"/>
            </a:endParaRPr>
          </a:p>
        </p:txBody>
      </p:sp>
    </p:spTree>
    <p:extLst>
      <p:ext uri="{BB962C8B-B14F-4D97-AF65-F5344CB8AC3E}">
        <p14:creationId xmlns:p14="http://schemas.microsoft.com/office/powerpoint/2010/main" val="3355850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可以从开发原本浪费的当地资源，增加政府收入的角度论述</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64D1BB-0CFD-46D4-A815-1D0944CFC09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9616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建议介绍内容：</a:t>
            </a:r>
            <a:r>
              <a:rPr lang="en-US" altLang="zh-CN" dirty="0"/>
              <a:t>1</a:t>
            </a:r>
            <a:r>
              <a:rPr lang="zh-CN" altLang="en-US" dirty="0"/>
              <a:t>、</a:t>
            </a:r>
            <a:r>
              <a:rPr lang="en-US" altLang="zh-CN" dirty="0"/>
              <a:t>2025</a:t>
            </a:r>
            <a:r>
              <a:rPr lang="zh-CN" altLang="en-US" dirty="0"/>
              <a:t>年巴基斯坦电力缺口约</a:t>
            </a:r>
            <a:r>
              <a:rPr lang="en-US" altLang="zh-CN" dirty="0"/>
              <a:t>110</a:t>
            </a:r>
            <a:r>
              <a:rPr lang="zh-CN" altLang="en-US" dirty="0"/>
              <a:t>万千瓦，卡洛特项目有效填补电力缺口；</a:t>
            </a:r>
            <a:r>
              <a:rPr lang="en-US" altLang="zh-CN" dirty="0"/>
              <a:t>2</a:t>
            </a:r>
            <a:r>
              <a:rPr lang="zh-CN" altLang="en-US" dirty="0"/>
              <a:t>、有效利用当地资源，改善巴基斯坦电力结构；</a:t>
            </a:r>
            <a:r>
              <a:rPr lang="en-US" altLang="zh-CN" dirty="0"/>
              <a:t>3</a:t>
            </a:r>
            <a:r>
              <a:rPr lang="zh-CN" altLang="en-US" dirty="0"/>
              <a:t>、水电电价优势，尤其是还贷后优势更为突出，有效解决巴基斯坦的债务问题。（卡洛特</a:t>
            </a:r>
            <a:r>
              <a:rPr lang="en-US" altLang="zh-CN" dirty="0"/>
              <a:t>EPC</a:t>
            </a:r>
            <a:r>
              <a:rPr lang="zh-CN" altLang="en-US" dirty="0"/>
              <a:t>阶段均化电价为</a:t>
            </a:r>
            <a:r>
              <a:rPr lang="en-US" altLang="zh-CN" dirty="0"/>
              <a:t>7.6</a:t>
            </a:r>
            <a:r>
              <a:rPr lang="zh-CN" altLang="en-US" dirty="0"/>
              <a:t>美分</a:t>
            </a:r>
            <a:r>
              <a:rPr lang="en-US" altLang="zh-CN" dirty="0"/>
              <a:t>/</a:t>
            </a:r>
            <a:r>
              <a:rPr lang="zh-CN" altLang="en-US" dirty="0"/>
              <a:t>度，还贷期后为</a:t>
            </a:r>
            <a:r>
              <a:rPr lang="en-US" altLang="zh-CN" dirty="0"/>
              <a:t>4</a:t>
            </a:r>
            <a:r>
              <a:rPr lang="zh-CN" altLang="en-US" dirty="0"/>
              <a:t>美分</a:t>
            </a:r>
            <a:r>
              <a:rPr lang="en-US" altLang="zh-CN" dirty="0"/>
              <a:t>/</a:t>
            </a:r>
            <a:r>
              <a:rPr lang="zh-CN" altLang="en-US" dirty="0"/>
              <a:t>度）</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64D1BB-0CFD-46D4-A815-1D0944CFC09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56107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64D1BB-0CFD-46D4-A815-1D0944CFC09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77509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微软雅黑" pitchFamily="34" charset="-122"/>
                <a:ea typeface="微软雅黑" pitchFamily="34" charset="-122"/>
              </a:rPr>
              <a:t>南亚公司在巴基斯坦共有员工</a:t>
            </a:r>
            <a:r>
              <a:rPr lang="en-US" altLang="zh-CN" sz="1200" dirty="0">
                <a:latin typeface="微软雅黑" pitchFamily="34" charset="-122"/>
                <a:ea typeface="微软雅黑" pitchFamily="34" charset="-122"/>
              </a:rPr>
              <a:t>170</a:t>
            </a:r>
            <a:r>
              <a:rPr lang="zh-CN" altLang="en-US" sz="1200" dirty="0">
                <a:latin typeface="微软雅黑" pitchFamily="34" charset="-122"/>
                <a:ea typeface="微软雅黑" pitchFamily="34" charset="-122"/>
              </a:rPr>
              <a:t>人，其中巴方员工占比</a:t>
            </a:r>
            <a:r>
              <a:rPr lang="en-US" altLang="zh-CN" sz="1200" dirty="0">
                <a:latin typeface="微软雅黑" pitchFamily="34" charset="-122"/>
                <a:ea typeface="微软雅黑" pitchFamily="34" charset="-122"/>
              </a:rPr>
              <a:t>61%</a:t>
            </a:r>
            <a:r>
              <a:rPr lang="zh-CN" altLang="en-US" sz="1200" dirty="0">
                <a:latin typeface="微软雅黑" pitchFamily="34" charset="-122"/>
                <a:ea typeface="微软雅黑" pitchFamily="34" charset="-122"/>
              </a:rPr>
              <a:t>，属地化程度高。</a:t>
            </a:r>
            <a:endParaRPr lang="en-US" altLang="zh-CN" sz="1200" dirty="0">
              <a:latin typeface="微软雅黑" pitchFamily="34" charset="-122"/>
              <a:ea typeface="微软雅黑" pitchFamily="34"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tx1"/>
                </a:solidFill>
                <a:latin typeface="微软雅黑" pitchFamily="34" charset="-122"/>
                <a:ea typeface="微软雅黑" pitchFamily="34" charset="-122"/>
              </a:rPr>
              <a:t>其中三峡国际派驻员工</a:t>
            </a:r>
            <a:r>
              <a:rPr lang="en-US" altLang="zh-CN" sz="1200" dirty="0">
                <a:solidFill>
                  <a:schemeClr val="tx1"/>
                </a:solidFill>
                <a:latin typeface="微软雅黑" pitchFamily="34" charset="-122"/>
                <a:ea typeface="微软雅黑" pitchFamily="34" charset="-122"/>
              </a:rPr>
              <a:t>27</a:t>
            </a:r>
            <a:r>
              <a:rPr lang="zh-CN" altLang="en-US" sz="1200" dirty="0">
                <a:solidFill>
                  <a:schemeClr val="tx1"/>
                </a:solidFill>
                <a:latin typeface="微软雅黑" pitchFamily="34" charset="-122"/>
                <a:ea typeface="微软雅黑" pitchFamily="34" charset="-122"/>
              </a:rPr>
              <a:t>人，借调员工人</a:t>
            </a:r>
            <a:r>
              <a:rPr lang="en-US" altLang="zh-CN" sz="1200" dirty="0">
                <a:solidFill>
                  <a:schemeClr val="tx1"/>
                </a:solidFill>
                <a:latin typeface="微软雅黑" pitchFamily="34" charset="-122"/>
                <a:ea typeface="微软雅黑" pitchFamily="34" charset="-122"/>
              </a:rPr>
              <a:t>14</a:t>
            </a:r>
            <a:r>
              <a:rPr lang="zh-CN" altLang="en-US" sz="1200" dirty="0">
                <a:solidFill>
                  <a:schemeClr val="tx1"/>
                </a:solidFill>
                <a:latin typeface="微软雅黑" pitchFamily="34" charset="-122"/>
                <a:ea typeface="微软雅黑" pitchFamily="34" charset="-122"/>
              </a:rPr>
              <a:t>人，国内第三方劳务派遣</a:t>
            </a:r>
            <a:r>
              <a:rPr lang="en-US" altLang="zh-CN" sz="1200" dirty="0">
                <a:solidFill>
                  <a:schemeClr val="tx1"/>
                </a:solidFill>
                <a:latin typeface="微软雅黑" pitchFamily="34" charset="-122"/>
                <a:ea typeface="微软雅黑" pitchFamily="34" charset="-122"/>
              </a:rPr>
              <a:t>25</a:t>
            </a:r>
            <a:r>
              <a:rPr lang="zh-CN" altLang="en-US" sz="1200" dirty="0">
                <a:solidFill>
                  <a:schemeClr val="tx1"/>
                </a:solidFill>
                <a:latin typeface="微软雅黑" pitchFamily="34" charset="-122"/>
                <a:ea typeface="微软雅黑" pitchFamily="34" charset="-122"/>
              </a:rPr>
              <a:t>人。</a:t>
            </a:r>
          </a:p>
          <a:p>
            <a:pPr marL="285750" indent="-285750">
              <a:buFont typeface="Arial" panose="020B0604020202020204" pitchFamily="34" charset="0"/>
              <a:buChar char="•"/>
            </a:pPr>
            <a:r>
              <a:rPr lang="zh-CN" altLang="en-US" sz="1200" dirty="0">
                <a:latin typeface="微软雅黑" pitchFamily="34" charset="-122"/>
                <a:ea typeface="微软雅黑" pitchFamily="34" charset="-122"/>
              </a:rPr>
              <a:t>巴方管理类员工大多数具有多年水电开发管理经验，入职后能有效推进工作开展。</a:t>
            </a:r>
            <a:endParaRPr lang="en-US" altLang="zh-CN" sz="1200" dirty="0">
              <a:latin typeface="微软雅黑" pitchFamily="34" charset="-122"/>
              <a:ea typeface="微软雅黑" pitchFamily="34" charset="-122"/>
            </a:endParaRPr>
          </a:p>
          <a:p>
            <a:pPr marL="285750" indent="-285750">
              <a:buFont typeface="Arial" panose="020B0604020202020204" pitchFamily="34" charset="0"/>
              <a:buChar char="•"/>
            </a:pPr>
            <a:r>
              <a:rPr lang="zh-CN" altLang="en-US" sz="1200" dirty="0">
                <a:latin typeface="微软雅黑" pitchFamily="34" charset="-122"/>
                <a:ea typeface="微软雅黑" pitchFamily="34" charset="-122"/>
              </a:rPr>
              <a:t>中方大多数员工都很年轻，在巴基斯坦历经不同岗位的锻炼，成长迅速，很多都能独当一面。</a:t>
            </a:r>
            <a:endParaRPr lang="en-US" altLang="zh-CN" sz="1200" dirty="0">
              <a:latin typeface="微软雅黑" pitchFamily="34" charset="-122"/>
              <a:ea typeface="微软雅黑" pitchFamily="34" charset="-122"/>
            </a:endParaRPr>
          </a:p>
          <a:p>
            <a:endParaRPr lang="zh-CN" altLang="en-US" b="1"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B947A-CAC4-4111-96CE-C68D6895DE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672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微软雅黑" pitchFamily="34" charset="-122"/>
                <a:ea typeface="微软雅黑" pitchFamily="34" charset="-122"/>
              </a:rPr>
              <a:t>南亚公司在巴基斯坦共有员工</a:t>
            </a:r>
            <a:r>
              <a:rPr lang="en-US" altLang="zh-CN" sz="1200" dirty="0">
                <a:latin typeface="微软雅黑" pitchFamily="34" charset="-122"/>
                <a:ea typeface="微软雅黑" pitchFamily="34" charset="-122"/>
              </a:rPr>
              <a:t>170</a:t>
            </a:r>
            <a:r>
              <a:rPr lang="zh-CN" altLang="en-US" sz="1200" dirty="0">
                <a:latin typeface="微软雅黑" pitchFamily="34" charset="-122"/>
                <a:ea typeface="微软雅黑" pitchFamily="34" charset="-122"/>
              </a:rPr>
              <a:t>人，其中巴方员工占比</a:t>
            </a:r>
            <a:r>
              <a:rPr lang="en-US" altLang="zh-CN" sz="1200" dirty="0">
                <a:latin typeface="微软雅黑" pitchFamily="34" charset="-122"/>
                <a:ea typeface="微软雅黑" pitchFamily="34" charset="-122"/>
              </a:rPr>
              <a:t>61%</a:t>
            </a:r>
            <a:r>
              <a:rPr lang="zh-CN" altLang="en-US" sz="1200" dirty="0">
                <a:latin typeface="微软雅黑" pitchFamily="34" charset="-122"/>
                <a:ea typeface="微软雅黑" pitchFamily="34" charset="-122"/>
              </a:rPr>
              <a:t>，属地化程度高。</a:t>
            </a:r>
            <a:endParaRPr lang="en-US" altLang="zh-CN" sz="1200" dirty="0">
              <a:latin typeface="微软雅黑" pitchFamily="34" charset="-122"/>
              <a:ea typeface="微软雅黑" pitchFamily="34"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tx1"/>
                </a:solidFill>
                <a:latin typeface="微软雅黑" pitchFamily="34" charset="-122"/>
                <a:ea typeface="微软雅黑" pitchFamily="34" charset="-122"/>
              </a:rPr>
              <a:t>其中三峡国际派驻员工</a:t>
            </a:r>
            <a:r>
              <a:rPr lang="en-US" altLang="zh-CN" sz="1200" dirty="0">
                <a:solidFill>
                  <a:schemeClr val="tx1"/>
                </a:solidFill>
                <a:latin typeface="微软雅黑" pitchFamily="34" charset="-122"/>
                <a:ea typeface="微软雅黑" pitchFamily="34" charset="-122"/>
              </a:rPr>
              <a:t>27</a:t>
            </a:r>
            <a:r>
              <a:rPr lang="zh-CN" altLang="en-US" sz="1200" dirty="0">
                <a:solidFill>
                  <a:schemeClr val="tx1"/>
                </a:solidFill>
                <a:latin typeface="微软雅黑" pitchFamily="34" charset="-122"/>
                <a:ea typeface="微软雅黑" pitchFamily="34" charset="-122"/>
              </a:rPr>
              <a:t>人，借调员工人</a:t>
            </a:r>
            <a:r>
              <a:rPr lang="en-US" altLang="zh-CN" sz="1200" dirty="0">
                <a:solidFill>
                  <a:schemeClr val="tx1"/>
                </a:solidFill>
                <a:latin typeface="微软雅黑" pitchFamily="34" charset="-122"/>
                <a:ea typeface="微软雅黑" pitchFamily="34" charset="-122"/>
              </a:rPr>
              <a:t>14</a:t>
            </a:r>
            <a:r>
              <a:rPr lang="zh-CN" altLang="en-US" sz="1200" dirty="0">
                <a:solidFill>
                  <a:schemeClr val="tx1"/>
                </a:solidFill>
                <a:latin typeface="微软雅黑" pitchFamily="34" charset="-122"/>
                <a:ea typeface="微软雅黑" pitchFamily="34" charset="-122"/>
              </a:rPr>
              <a:t>人，国内第三方劳务派遣</a:t>
            </a:r>
            <a:r>
              <a:rPr lang="en-US" altLang="zh-CN" sz="1200" dirty="0">
                <a:solidFill>
                  <a:schemeClr val="tx1"/>
                </a:solidFill>
                <a:latin typeface="微软雅黑" pitchFamily="34" charset="-122"/>
                <a:ea typeface="微软雅黑" pitchFamily="34" charset="-122"/>
              </a:rPr>
              <a:t>25</a:t>
            </a:r>
            <a:r>
              <a:rPr lang="zh-CN" altLang="en-US" sz="1200" dirty="0">
                <a:solidFill>
                  <a:schemeClr val="tx1"/>
                </a:solidFill>
                <a:latin typeface="微软雅黑" pitchFamily="34" charset="-122"/>
                <a:ea typeface="微软雅黑" pitchFamily="34" charset="-122"/>
              </a:rPr>
              <a:t>人。</a:t>
            </a:r>
          </a:p>
          <a:p>
            <a:pPr marL="285750" indent="-285750">
              <a:buFont typeface="Arial" panose="020B0604020202020204" pitchFamily="34" charset="0"/>
              <a:buChar char="•"/>
            </a:pPr>
            <a:r>
              <a:rPr lang="zh-CN" altLang="en-US" sz="1200" dirty="0">
                <a:latin typeface="微软雅黑" pitchFamily="34" charset="-122"/>
                <a:ea typeface="微软雅黑" pitchFamily="34" charset="-122"/>
              </a:rPr>
              <a:t>巴方管理类员工大多数具有多年水电开发管理经验，入职后能有效推进工作开展。</a:t>
            </a:r>
            <a:endParaRPr lang="en-US" altLang="zh-CN" sz="1200" dirty="0">
              <a:latin typeface="微软雅黑" pitchFamily="34" charset="-122"/>
              <a:ea typeface="微软雅黑" pitchFamily="34" charset="-122"/>
            </a:endParaRPr>
          </a:p>
          <a:p>
            <a:pPr marL="285750" indent="-285750">
              <a:buFont typeface="Arial" panose="020B0604020202020204" pitchFamily="34" charset="0"/>
              <a:buChar char="•"/>
            </a:pPr>
            <a:r>
              <a:rPr lang="zh-CN" altLang="en-US" sz="1200" dirty="0">
                <a:latin typeface="微软雅黑" pitchFamily="34" charset="-122"/>
                <a:ea typeface="微软雅黑" pitchFamily="34" charset="-122"/>
              </a:rPr>
              <a:t>中方大多数员工都很年轻，在巴基斯坦历经不同岗位的锻炼，成长迅速，很多都能独当一面。</a:t>
            </a:r>
            <a:endParaRPr lang="en-US" altLang="zh-CN" sz="1200" dirty="0">
              <a:latin typeface="微软雅黑" pitchFamily="34" charset="-122"/>
              <a:ea typeface="微软雅黑" pitchFamily="34" charset="-122"/>
            </a:endParaRPr>
          </a:p>
          <a:p>
            <a:endParaRPr lang="zh-CN" altLang="en-US" b="1"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B947A-CAC4-4111-96CE-C68D6895DE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7030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微软雅黑" pitchFamily="34" charset="-122"/>
                <a:ea typeface="微软雅黑" pitchFamily="34" charset="-122"/>
              </a:rPr>
              <a:t>南亚公司在巴基斯坦共有员工</a:t>
            </a:r>
            <a:r>
              <a:rPr lang="en-US" altLang="zh-CN" sz="1200" dirty="0">
                <a:latin typeface="微软雅黑" pitchFamily="34" charset="-122"/>
                <a:ea typeface="微软雅黑" pitchFamily="34" charset="-122"/>
              </a:rPr>
              <a:t>170</a:t>
            </a:r>
            <a:r>
              <a:rPr lang="zh-CN" altLang="en-US" sz="1200" dirty="0">
                <a:latin typeface="微软雅黑" pitchFamily="34" charset="-122"/>
                <a:ea typeface="微软雅黑" pitchFamily="34" charset="-122"/>
              </a:rPr>
              <a:t>人，其中巴方员工占比</a:t>
            </a:r>
            <a:r>
              <a:rPr lang="en-US" altLang="zh-CN" sz="1200" dirty="0">
                <a:latin typeface="微软雅黑" pitchFamily="34" charset="-122"/>
                <a:ea typeface="微软雅黑" pitchFamily="34" charset="-122"/>
              </a:rPr>
              <a:t>61%</a:t>
            </a:r>
            <a:r>
              <a:rPr lang="zh-CN" altLang="en-US" sz="1200" dirty="0">
                <a:latin typeface="微软雅黑" pitchFamily="34" charset="-122"/>
                <a:ea typeface="微软雅黑" pitchFamily="34" charset="-122"/>
              </a:rPr>
              <a:t>，属地化程度高。</a:t>
            </a:r>
            <a:endParaRPr lang="en-US" altLang="zh-CN" sz="1200" dirty="0">
              <a:latin typeface="微软雅黑" pitchFamily="34" charset="-122"/>
              <a:ea typeface="微软雅黑" pitchFamily="34"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tx1"/>
                </a:solidFill>
                <a:latin typeface="微软雅黑" pitchFamily="34" charset="-122"/>
                <a:ea typeface="微软雅黑" pitchFamily="34" charset="-122"/>
              </a:rPr>
              <a:t>其中三峡国际派驻员工</a:t>
            </a:r>
            <a:r>
              <a:rPr lang="en-US" altLang="zh-CN" sz="1200" dirty="0">
                <a:solidFill>
                  <a:schemeClr val="tx1"/>
                </a:solidFill>
                <a:latin typeface="微软雅黑" pitchFamily="34" charset="-122"/>
                <a:ea typeface="微软雅黑" pitchFamily="34" charset="-122"/>
              </a:rPr>
              <a:t>27</a:t>
            </a:r>
            <a:r>
              <a:rPr lang="zh-CN" altLang="en-US" sz="1200" dirty="0">
                <a:solidFill>
                  <a:schemeClr val="tx1"/>
                </a:solidFill>
                <a:latin typeface="微软雅黑" pitchFamily="34" charset="-122"/>
                <a:ea typeface="微软雅黑" pitchFamily="34" charset="-122"/>
              </a:rPr>
              <a:t>人，借调员工人</a:t>
            </a:r>
            <a:r>
              <a:rPr lang="en-US" altLang="zh-CN" sz="1200" dirty="0">
                <a:solidFill>
                  <a:schemeClr val="tx1"/>
                </a:solidFill>
                <a:latin typeface="微软雅黑" pitchFamily="34" charset="-122"/>
                <a:ea typeface="微软雅黑" pitchFamily="34" charset="-122"/>
              </a:rPr>
              <a:t>14</a:t>
            </a:r>
            <a:r>
              <a:rPr lang="zh-CN" altLang="en-US" sz="1200" dirty="0">
                <a:solidFill>
                  <a:schemeClr val="tx1"/>
                </a:solidFill>
                <a:latin typeface="微软雅黑" pitchFamily="34" charset="-122"/>
                <a:ea typeface="微软雅黑" pitchFamily="34" charset="-122"/>
              </a:rPr>
              <a:t>人，国内第三方劳务派遣</a:t>
            </a:r>
            <a:r>
              <a:rPr lang="en-US" altLang="zh-CN" sz="1200" dirty="0">
                <a:solidFill>
                  <a:schemeClr val="tx1"/>
                </a:solidFill>
                <a:latin typeface="微软雅黑" pitchFamily="34" charset="-122"/>
                <a:ea typeface="微软雅黑" pitchFamily="34" charset="-122"/>
              </a:rPr>
              <a:t>25</a:t>
            </a:r>
            <a:r>
              <a:rPr lang="zh-CN" altLang="en-US" sz="1200" dirty="0">
                <a:solidFill>
                  <a:schemeClr val="tx1"/>
                </a:solidFill>
                <a:latin typeface="微软雅黑" pitchFamily="34" charset="-122"/>
                <a:ea typeface="微软雅黑" pitchFamily="34" charset="-122"/>
              </a:rPr>
              <a:t>人。</a:t>
            </a:r>
          </a:p>
          <a:p>
            <a:pPr marL="285750" indent="-285750">
              <a:buFont typeface="Arial" panose="020B0604020202020204" pitchFamily="34" charset="0"/>
              <a:buChar char="•"/>
            </a:pPr>
            <a:r>
              <a:rPr lang="zh-CN" altLang="en-US" sz="1200" dirty="0">
                <a:latin typeface="微软雅黑" pitchFamily="34" charset="-122"/>
                <a:ea typeface="微软雅黑" pitchFamily="34" charset="-122"/>
              </a:rPr>
              <a:t>巴方管理类员工大多数具有多年水电开发管理经验，入职后能有效推进工作开展。</a:t>
            </a:r>
            <a:endParaRPr lang="en-US" altLang="zh-CN" sz="1200" dirty="0">
              <a:latin typeface="微软雅黑" pitchFamily="34" charset="-122"/>
              <a:ea typeface="微软雅黑" pitchFamily="34" charset="-122"/>
            </a:endParaRPr>
          </a:p>
          <a:p>
            <a:pPr marL="285750" indent="-285750">
              <a:buFont typeface="Arial" panose="020B0604020202020204" pitchFamily="34" charset="0"/>
              <a:buChar char="•"/>
            </a:pPr>
            <a:r>
              <a:rPr lang="zh-CN" altLang="en-US" sz="1200" dirty="0">
                <a:latin typeface="微软雅黑" pitchFamily="34" charset="-122"/>
                <a:ea typeface="微软雅黑" pitchFamily="34" charset="-122"/>
              </a:rPr>
              <a:t>中方大多数员工都很年轻，在巴基斯坦历经不同岗位的锻炼，成长迅速，很多都能独当一面。</a:t>
            </a:r>
            <a:endParaRPr lang="en-US" altLang="zh-CN" sz="1200" dirty="0">
              <a:latin typeface="微软雅黑" pitchFamily="34" charset="-122"/>
              <a:ea typeface="微软雅黑" pitchFamily="34" charset="-122"/>
            </a:endParaRPr>
          </a:p>
          <a:p>
            <a:endParaRPr lang="zh-CN" altLang="en-US" b="1"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B947A-CAC4-4111-96CE-C68D6895DE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71982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微软雅黑" pitchFamily="34" charset="-122"/>
                <a:ea typeface="微软雅黑" pitchFamily="34" charset="-122"/>
              </a:rPr>
              <a:t>南亚公司在巴基斯坦共有员工</a:t>
            </a:r>
            <a:r>
              <a:rPr lang="en-US" altLang="zh-CN" sz="1200" dirty="0">
                <a:latin typeface="微软雅黑" pitchFamily="34" charset="-122"/>
                <a:ea typeface="微软雅黑" pitchFamily="34" charset="-122"/>
              </a:rPr>
              <a:t>170</a:t>
            </a:r>
            <a:r>
              <a:rPr lang="zh-CN" altLang="en-US" sz="1200" dirty="0">
                <a:latin typeface="微软雅黑" pitchFamily="34" charset="-122"/>
                <a:ea typeface="微软雅黑" pitchFamily="34" charset="-122"/>
              </a:rPr>
              <a:t>人，其中巴方员工占比</a:t>
            </a:r>
            <a:r>
              <a:rPr lang="en-US" altLang="zh-CN" sz="1200" dirty="0">
                <a:latin typeface="微软雅黑" pitchFamily="34" charset="-122"/>
                <a:ea typeface="微软雅黑" pitchFamily="34" charset="-122"/>
              </a:rPr>
              <a:t>61%</a:t>
            </a:r>
            <a:r>
              <a:rPr lang="zh-CN" altLang="en-US" sz="1200" dirty="0">
                <a:latin typeface="微软雅黑" pitchFamily="34" charset="-122"/>
                <a:ea typeface="微软雅黑" pitchFamily="34" charset="-122"/>
              </a:rPr>
              <a:t>，属地化程度高。</a:t>
            </a:r>
            <a:endParaRPr lang="en-US" altLang="zh-CN" sz="1200" dirty="0">
              <a:latin typeface="微软雅黑" pitchFamily="34" charset="-122"/>
              <a:ea typeface="微软雅黑" pitchFamily="34"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tx1"/>
                </a:solidFill>
                <a:latin typeface="微软雅黑" pitchFamily="34" charset="-122"/>
                <a:ea typeface="微软雅黑" pitchFamily="34" charset="-122"/>
              </a:rPr>
              <a:t>其中三峡国际派驻员工</a:t>
            </a:r>
            <a:r>
              <a:rPr lang="en-US" altLang="zh-CN" sz="1200" dirty="0">
                <a:solidFill>
                  <a:schemeClr val="tx1"/>
                </a:solidFill>
                <a:latin typeface="微软雅黑" pitchFamily="34" charset="-122"/>
                <a:ea typeface="微软雅黑" pitchFamily="34" charset="-122"/>
              </a:rPr>
              <a:t>27</a:t>
            </a:r>
            <a:r>
              <a:rPr lang="zh-CN" altLang="en-US" sz="1200" dirty="0">
                <a:solidFill>
                  <a:schemeClr val="tx1"/>
                </a:solidFill>
                <a:latin typeface="微软雅黑" pitchFamily="34" charset="-122"/>
                <a:ea typeface="微软雅黑" pitchFamily="34" charset="-122"/>
              </a:rPr>
              <a:t>人，借调员工人</a:t>
            </a:r>
            <a:r>
              <a:rPr lang="en-US" altLang="zh-CN" sz="1200" dirty="0">
                <a:solidFill>
                  <a:schemeClr val="tx1"/>
                </a:solidFill>
                <a:latin typeface="微软雅黑" pitchFamily="34" charset="-122"/>
                <a:ea typeface="微软雅黑" pitchFamily="34" charset="-122"/>
              </a:rPr>
              <a:t>14</a:t>
            </a:r>
            <a:r>
              <a:rPr lang="zh-CN" altLang="en-US" sz="1200" dirty="0">
                <a:solidFill>
                  <a:schemeClr val="tx1"/>
                </a:solidFill>
                <a:latin typeface="微软雅黑" pitchFamily="34" charset="-122"/>
                <a:ea typeface="微软雅黑" pitchFamily="34" charset="-122"/>
              </a:rPr>
              <a:t>人，国内第三方劳务派遣</a:t>
            </a:r>
            <a:r>
              <a:rPr lang="en-US" altLang="zh-CN" sz="1200" dirty="0">
                <a:solidFill>
                  <a:schemeClr val="tx1"/>
                </a:solidFill>
                <a:latin typeface="微软雅黑" pitchFamily="34" charset="-122"/>
                <a:ea typeface="微软雅黑" pitchFamily="34" charset="-122"/>
              </a:rPr>
              <a:t>25</a:t>
            </a:r>
            <a:r>
              <a:rPr lang="zh-CN" altLang="en-US" sz="1200" dirty="0">
                <a:solidFill>
                  <a:schemeClr val="tx1"/>
                </a:solidFill>
                <a:latin typeface="微软雅黑" pitchFamily="34" charset="-122"/>
                <a:ea typeface="微软雅黑" pitchFamily="34" charset="-122"/>
              </a:rPr>
              <a:t>人。</a:t>
            </a:r>
          </a:p>
          <a:p>
            <a:pPr marL="285750" indent="-285750">
              <a:buFont typeface="Arial" panose="020B0604020202020204" pitchFamily="34" charset="0"/>
              <a:buChar char="•"/>
            </a:pPr>
            <a:r>
              <a:rPr lang="zh-CN" altLang="en-US" sz="1200" dirty="0">
                <a:latin typeface="微软雅黑" pitchFamily="34" charset="-122"/>
                <a:ea typeface="微软雅黑" pitchFamily="34" charset="-122"/>
              </a:rPr>
              <a:t>巴方管理类员工大多数具有多年水电开发管理经验，入职后能有效推进工作开展。</a:t>
            </a:r>
            <a:endParaRPr lang="en-US" altLang="zh-CN" sz="1200" dirty="0">
              <a:latin typeface="微软雅黑" pitchFamily="34" charset="-122"/>
              <a:ea typeface="微软雅黑" pitchFamily="34" charset="-122"/>
            </a:endParaRPr>
          </a:p>
          <a:p>
            <a:pPr marL="285750" indent="-285750">
              <a:buFont typeface="Arial" panose="020B0604020202020204" pitchFamily="34" charset="0"/>
              <a:buChar char="•"/>
            </a:pPr>
            <a:r>
              <a:rPr lang="zh-CN" altLang="en-US" sz="1200" dirty="0">
                <a:latin typeface="微软雅黑" pitchFamily="34" charset="-122"/>
                <a:ea typeface="微软雅黑" pitchFamily="34" charset="-122"/>
              </a:rPr>
              <a:t>中方大多数员工都很年轻，在巴基斯坦历经不同岗位的锻炼，成长迅速，很多都能独当一面。</a:t>
            </a:r>
            <a:endParaRPr lang="en-US" altLang="zh-CN" sz="1200" dirty="0">
              <a:latin typeface="微软雅黑" pitchFamily="34" charset="-122"/>
              <a:ea typeface="微软雅黑" pitchFamily="34" charset="-122"/>
            </a:endParaRPr>
          </a:p>
          <a:p>
            <a:endParaRPr lang="zh-CN" altLang="en-US" b="1"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B947A-CAC4-4111-96CE-C68D6895DE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45185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微软雅黑" pitchFamily="34" charset="-122"/>
                <a:ea typeface="微软雅黑" pitchFamily="34" charset="-122"/>
              </a:rPr>
              <a:t>南亚公司在巴基斯坦共有员工</a:t>
            </a:r>
            <a:r>
              <a:rPr lang="en-US" altLang="zh-CN" sz="1200" dirty="0">
                <a:latin typeface="微软雅黑" pitchFamily="34" charset="-122"/>
                <a:ea typeface="微软雅黑" pitchFamily="34" charset="-122"/>
              </a:rPr>
              <a:t>170</a:t>
            </a:r>
            <a:r>
              <a:rPr lang="zh-CN" altLang="en-US" sz="1200" dirty="0">
                <a:latin typeface="微软雅黑" pitchFamily="34" charset="-122"/>
                <a:ea typeface="微软雅黑" pitchFamily="34" charset="-122"/>
              </a:rPr>
              <a:t>人，其中巴方员工占比</a:t>
            </a:r>
            <a:r>
              <a:rPr lang="en-US" altLang="zh-CN" sz="1200" dirty="0">
                <a:latin typeface="微软雅黑" pitchFamily="34" charset="-122"/>
                <a:ea typeface="微软雅黑" pitchFamily="34" charset="-122"/>
              </a:rPr>
              <a:t>61%</a:t>
            </a:r>
            <a:r>
              <a:rPr lang="zh-CN" altLang="en-US" sz="1200" dirty="0">
                <a:latin typeface="微软雅黑" pitchFamily="34" charset="-122"/>
                <a:ea typeface="微软雅黑" pitchFamily="34" charset="-122"/>
              </a:rPr>
              <a:t>，属地化程度高。</a:t>
            </a:r>
            <a:endParaRPr lang="en-US" altLang="zh-CN" sz="1200" dirty="0">
              <a:latin typeface="微软雅黑" pitchFamily="34" charset="-122"/>
              <a:ea typeface="微软雅黑" pitchFamily="34"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tx1"/>
                </a:solidFill>
                <a:latin typeface="微软雅黑" pitchFamily="34" charset="-122"/>
                <a:ea typeface="微软雅黑" pitchFamily="34" charset="-122"/>
              </a:rPr>
              <a:t>其中三峡国际派驻员工</a:t>
            </a:r>
            <a:r>
              <a:rPr lang="en-US" altLang="zh-CN" sz="1200" dirty="0">
                <a:solidFill>
                  <a:schemeClr val="tx1"/>
                </a:solidFill>
                <a:latin typeface="微软雅黑" pitchFamily="34" charset="-122"/>
                <a:ea typeface="微软雅黑" pitchFamily="34" charset="-122"/>
              </a:rPr>
              <a:t>27</a:t>
            </a:r>
            <a:r>
              <a:rPr lang="zh-CN" altLang="en-US" sz="1200" dirty="0">
                <a:solidFill>
                  <a:schemeClr val="tx1"/>
                </a:solidFill>
                <a:latin typeface="微软雅黑" pitchFamily="34" charset="-122"/>
                <a:ea typeface="微软雅黑" pitchFamily="34" charset="-122"/>
              </a:rPr>
              <a:t>人，借调员工人</a:t>
            </a:r>
            <a:r>
              <a:rPr lang="en-US" altLang="zh-CN" sz="1200" dirty="0">
                <a:solidFill>
                  <a:schemeClr val="tx1"/>
                </a:solidFill>
                <a:latin typeface="微软雅黑" pitchFamily="34" charset="-122"/>
                <a:ea typeface="微软雅黑" pitchFamily="34" charset="-122"/>
              </a:rPr>
              <a:t>14</a:t>
            </a:r>
            <a:r>
              <a:rPr lang="zh-CN" altLang="en-US" sz="1200" dirty="0">
                <a:solidFill>
                  <a:schemeClr val="tx1"/>
                </a:solidFill>
                <a:latin typeface="微软雅黑" pitchFamily="34" charset="-122"/>
                <a:ea typeface="微软雅黑" pitchFamily="34" charset="-122"/>
              </a:rPr>
              <a:t>人，国内第三方劳务派遣</a:t>
            </a:r>
            <a:r>
              <a:rPr lang="en-US" altLang="zh-CN" sz="1200" dirty="0">
                <a:solidFill>
                  <a:schemeClr val="tx1"/>
                </a:solidFill>
                <a:latin typeface="微软雅黑" pitchFamily="34" charset="-122"/>
                <a:ea typeface="微软雅黑" pitchFamily="34" charset="-122"/>
              </a:rPr>
              <a:t>25</a:t>
            </a:r>
            <a:r>
              <a:rPr lang="zh-CN" altLang="en-US" sz="1200" dirty="0">
                <a:solidFill>
                  <a:schemeClr val="tx1"/>
                </a:solidFill>
                <a:latin typeface="微软雅黑" pitchFamily="34" charset="-122"/>
                <a:ea typeface="微软雅黑" pitchFamily="34" charset="-122"/>
              </a:rPr>
              <a:t>人。</a:t>
            </a:r>
          </a:p>
          <a:p>
            <a:pPr marL="285750" indent="-285750">
              <a:buFont typeface="Arial" panose="020B0604020202020204" pitchFamily="34" charset="0"/>
              <a:buChar char="•"/>
            </a:pPr>
            <a:r>
              <a:rPr lang="zh-CN" altLang="en-US" sz="1200" dirty="0">
                <a:latin typeface="微软雅黑" pitchFamily="34" charset="-122"/>
                <a:ea typeface="微软雅黑" pitchFamily="34" charset="-122"/>
              </a:rPr>
              <a:t>巴方管理类员工大多数具有多年水电开发管理经验，入职后能有效推进工作开展。</a:t>
            </a:r>
            <a:endParaRPr lang="en-US" altLang="zh-CN" sz="1200" dirty="0">
              <a:latin typeface="微软雅黑" pitchFamily="34" charset="-122"/>
              <a:ea typeface="微软雅黑" pitchFamily="34" charset="-122"/>
            </a:endParaRPr>
          </a:p>
          <a:p>
            <a:pPr marL="285750" indent="-285750">
              <a:buFont typeface="Arial" panose="020B0604020202020204" pitchFamily="34" charset="0"/>
              <a:buChar char="•"/>
            </a:pPr>
            <a:r>
              <a:rPr lang="zh-CN" altLang="en-US" sz="1200" dirty="0">
                <a:latin typeface="微软雅黑" pitchFamily="34" charset="-122"/>
                <a:ea typeface="微软雅黑" pitchFamily="34" charset="-122"/>
              </a:rPr>
              <a:t>中方大多数员工都很年轻，在巴基斯坦历经不同岗位的锻炼，成长迅速，很多都能独当一面。</a:t>
            </a:r>
            <a:endParaRPr lang="en-US" altLang="zh-CN" sz="1200" dirty="0">
              <a:latin typeface="微软雅黑" pitchFamily="34" charset="-122"/>
              <a:ea typeface="微软雅黑" pitchFamily="34" charset="-122"/>
            </a:endParaRPr>
          </a:p>
          <a:p>
            <a:endParaRPr lang="zh-CN" altLang="en-US" b="1"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B947A-CAC4-4111-96CE-C68D6895DE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24090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微软雅黑" pitchFamily="34" charset="-122"/>
                <a:ea typeface="微软雅黑" pitchFamily="34" charset="-122"/>
              </a:rPr>
              <a:t>南亚公司在巴基斯坦共有员工</a:t>
            </a:r>
            <a:r>
              <a:rPr lang="en-US" altLang="zh-CN" sz="1200" dirty="0">
                <a:latin typeface="微软雅黑" pitchFamily="34" charset="-122"/>
                <a:ea typeface="微软雅黑" pitchFamily="34" charset="-122"/>
              </a:rPr>
              <a:t>170</a:t>
            </a:r>
            <a:r>
              <a:rPr lang="zh-CN" altLang="en-US" sz="1200" dirty="0">
                <a:latin typeface="微软雅黑" pitchFamily="34" charset="-122"/>
                <a:ea typeface="微软雅黑" pitchFamily="34" charset="-122"/>
              </a:rPr>
              <a:t>人，其中巴方员工占比</a:t>
            </a:r>
            <a:r>
              <a:rPr lang="en-US" altLang="zh-CN" sz="1200" dirty="0">
                <a:latin typeface="微软雅黑" pitchFamily="34" charset="-122"/>
                <a:ea typeface="微软雅黑" pitchFamily="34" charset="-122"/>
              </a:rPr>
              <a:t>61%</a:t>
            </a:r>
            <a:r>
              <a:rPr lang="zh-CN" altLang="en-US" sz="1200" dirty="0">
                <a:latin typeface="微软雅黑" pitchFamily="34" charset="-122"/>
                <a:ea typeface="微软雅黑" pitchFamily="34" charset="-122"/>
              </a:rPr>
              <a:t>，属地化程度高。</a:t>
            </a:r>
            <a:endParaRPr lang="en-US" altLang="zh-CN" sz="1200" dirty="0">
              <a:latin typeface="微软雅黑" pitchFamily="34" charset="-122"/>
              <a:ea typeface="微软雅黑" pitchFamily="34"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tx1"/>
                </a:solidFill>
                <a:latin typeface="微软雅黑" pitchFamily="34" charset="-122"/>
                <a:ea typeface="微软雅黑" pitchFamily="34" charset="-122"/>
              </a:rPr>
              <a:t>其中三峡国际派驻员工</a:t>
            </a:r>
            <a:r>
              <a:rPr lang="en-US" altLang="zh-CN" sz="1200" dirty="0">
                <a:solidFill>
                  <a:schemeClr val="tx1"/>
                </a:solidFill>
                <a:latin typeface="微软雅黑" pitchFamily="34" charset="-122"/>
                <a:ea typeface="微软雅黑" pitchFamily="34" charset="-122"/>
              </a:rPr>
              <a:t>27</a:t>
            </a:r>
            <a:r>
              <a:rPr lang="zh-CN" altLang="en-US" sz="1200" dirty="0">
                <a:solidFill>
                  <a:schemeClr val="tx1"/>
                </a:solidFill>
                <a:latin typeface="微软雅黑" pitchFamily="34" charset="-122"/>
                <a:ea typeface="微软雅黑" pitchFamily="34" charset="-122"/>
              </a:rPr>
              <a:t>人，借调员工人</a:t>
            </a:r>
            <a:r>
              <a:rPr lang="en-US" altLang="zh-CN" sz="1200" dirty="0">
                <a:solidFill>
                  <a:schemeClr val="tx1"/>
                </a:solidFill>
                <a:latin typeface="微软雅黑" pitchFamily="34" charset="-122"/>
                <a:ea typeface="微软雅黑" pitchFamily="34" charset="-122"/>
              </a:rPr>
              <a:t>14</a:t>
            </a:r>
            <a:r>
              <a:rPr lang="zh-CN" altLang="en-US" sz="1200" dirty="0">
                <a:solidFill>
                  <a:schemeClr val="tx1"/>
                </a:solidFill>
                <a:latin typeface="微软雅黑" pitchFamily="34" charset="-122"/>
                <a:ea typeface="微软雅黑" pitchFamily="34" charset="-122"/>
              </a:rPr>
              <a:t>人，国内第三方劳务派遣</a:t>
            </a:r>
            <a:r>
              <a:rPr lang="en-US" altLang="zh-CN" sz="1200" dirty="0">
                <a:solidFill>
                  <a:schemeClr val="tx1"/>
                </a:solidFill>
                <a:latin typeface="微软雅黑" pitchFamily="34" charset="-122"/>
                <a:ea typeface="微软雅黑" pitchFamily="34" charset="-122"/>
              </a:rPr>
              <a:t>25</a:t>
            </a:r>
            <a:r>
              <a:rPr lang="zh-CN" altLang="en-US" sz="1200" dirty="0">
                <a:solidFill>
                  <a:schemeClr val="tx1"/>
                </a:solidFill>
                <a:latin typeface="微软雅黑" pitchFamily="34" charset="-122"/>
                <a:ea typeface="微软雅黑" pitchFamily="34" charset="-122"/>
              </a:rPr>
              <a:t>人。</a:t>
            </a:r>
          </a:p>
          <a:p>
            <a:pPr marL="285750" indent="-285750">
              <a:buFont typeface="Arial" panose="020B0604020202020204" pitchFamily="34" charset="0"/>
              <a:buChar char="•"/>
            </a:pPr>
            <a:r>
              <a:rPr lang="zh-CN" altLang="en-US" sz="1200" dirty="0">
                <a:latin typeface="微软雅黑" pitchFamily="34" charset="-122"/>
                <a:ea typeface="微软雅黑" pitchFamily="34" charset="-122"/>
              </a:rPr>
              <a:t>巴方管理类员工大多数具有多年水电开发管理经验，入职后能有效推进工作开展。</a:t>
            </a:r>
            <a:endParaRPr lang="en-US" altLang="zh-CN" sz="1200" dirty="0">
              <a:latin typeface="微软雅黑" pitchFamily="34" charset="-122"/>
              <a:ea typeface="微软雅黑" pitchFamily="34" charset="-122"/>
            </a:endParaRPr>
          </a:p>
          <a:p>
            <a:pPr marL="285750" indent="-285750">
              <a:buFont typeface="Arial" panose="020B0604020202020204" pitchFamily="34" charset="0"/>
              <a:buChar char="•"/>
            </a:pPr>
            <a:r>
              <a:rPr lang="zh-CN" altLang="en-US" sz="1200" dirty="0">
                <a:latin typeface="微软雅黑" pitchFamily="34" charset="-122"/>
                <a:ea typeface="微软雅黑" pitchFamily="34" charset="-122"/>
              </a:rPr>
              <a:t>中方大多数员工都很年轻，在巴基斯坦历经不同岗位的锻炼，成长迅速，很多都能独当一面。</a:t>
            </a:r>
            <a:endParaRPr lang="en-US" altLang="zh-CN" sz="1200" dirty="0">
              <a:latin typeface="微软雅黑" pitchFamily="34" charset="-122"/>
              <a:ea typeface="微软雅黑" pitchFamily="34" charset="-122"/>
            </a:endParaRPr>
          </a:p>
          <a:p>
            <a:endParaRPr lang="zh-CN" altLang="en-US" b="1"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B947A-CAC4-4111-96CE-C68D6895DE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34442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微软雅黑" pitchFamily="34" charset="-122"/>
                <a:ea typeface="微软雅黑" pitchFamily="34" charset="-122"/>
              </a:rPr>
              <a:t>南亚公司在巴基斯坦共有员工</a:t>
            </a:r>
            <a:r>
              <a:rPr lang="en-US" altLang="zh-CN" sz="1200" dirty="0">
                <a:latin typeface="微软雅黑" pitchFamily="34" charset="-122"/>
                <a:ea typeface="微软雅黑" pitchFamily="34" charset="-122"/>
              </a:rPr>
              <a:t>170</a:t>
            </a:r>
            <a:r>
              <a:rPr lang="zh-CN" altLang="en-US" sz="1200" dirty="0">
                <a:latin typeface="微软雅黑" pitchFamily="34" charset="-122"/>
                <a:ea typeface="微软雅黑" pitchFamily="34" charset="-122"/>
              </a:rPr>
              <a:t>人，其中巴方员工占比</a:t>
            </a:r>
            <a:r>
              <a:rPr lang="en-US" altLang="zh-CN" sz="1200" dirty="0">
                <a:latin typeface="微软雅黑" pitchFamily="34" charset="-122"/>
                <a:ea typeface="微软雅黑" pitchFamily="34" charset="-122"/>
              </a:rPr>
              <a:t>61%</a:t>
            </a:r>
            <a:r>
              <a:rPr lang="zh-CN" altLang="en-US" sz="1200" dirty="0">
                <a:latin typeface="微软雅黑" pitchFamily="34" charset="-122"/>
                <a:ea typeface="微软雅黑" pitchFamily="34" charset="-122"/>
              </a:rPr>
              <a:t>，属地化程度高。</a:t>
            </a:r>
            <a:endParaRPr lang="en-US" altLang="zh-CN" sz="1200" dirty="0">
              <a:latin typeface="微软雅黑" pitchFamily="34" charset="-122"/>
              <a:ea typeface="微软雅黑" pitchFamily="34"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tx1"/>
                </a:solidFill>
                <a:latin typeface="微软雅黑" pitchFamily="34" charset="-122"/>
                <a:ea typeface="微软雅黑" pitchFamily="34" charset="-122"/>
              </a:rPr>
              <a:t>其中三峡国际派驻员工</a:t>
            </a:r>
            <a:r>
              <a:rPr lang="en-US" altLang="zh-CN" sz="1200" dirty="0">
                <a:solidFill>
                  <a:schemeClr val="tx1"/>
                </a:solidFill>
                <a:latin typeface="微软雅黑" pitchFamily="34" charset="-122"/>
                <a:ea typeface="微软雅黑" pitchFamily="34" charset="-122"/>
              </a:rPr>
              <a:t>27</a:t>
            </a:r>
            <a:r>
              <a:rPr lang="zh-CN" altLang="en-US" sz="1200" dirty="0">
                <a:solidFill>
                  <a:schemeClr val="tx1"/>
                </a:solidFill>
                <a:latin typeface="微软雅黑" pitchFamily="34" charset="-122"/>
                <a:ea typeface="微软雅黑" pitchFamily="34" charset="-122"/>
              </a:rPr>
              <a:t>人，借调员工人</a:t>
            </a:r>
            <a:r>
              <a:rPr lang="en-US" altLang="zh-CN" sz="1200" dirty="0">
                <a:solidFill>
                  <a:schemeClr val="tx1"/>
                </a:solidFill>
                <a:latin typeface="微软雅黑" pitchFamily="34" charset="-122"/>
                <a:ea typeface="微软雅黑" pitchFamily="34" charset="-122"/>
              </a:rPr>
              <a:t>14</a:t>
            </a:r>
            <a:r>
              <a:rPr lang="zh-CN" altLang="en-US" sz="1200" dirty="0">
                <a:solidFill>
                  <a:schemeClr val="tx1"/>
                </a:solidFill>
                <a:latin typeface="微软雅黑" pitchFamily="34" charset="-122"/>
                <a:ea typeface="微软雅黑" pitchFamily="34" charset="-122"/>
              </a:rPr>
              <a:t>人，国内第三方劳务派遣</a:t>
            </a:r>
            <a:r>
              <a:rPr lang="en-US" altLang="zh-CN" sz="1200" dirty="0">
                <a:solidFill>
                  <a:schemeClr val="tx1"/>
                </a:solidFill>
                <a:latin typeface="微软雅黑" pitchFamily="34" charset="-122"/>
                <a:ea typeface="微软雅黑" pitchFamily="34" charset="-122"/>
              </a:rPr>
              <a:t>25</a:t>
            </a:r>
            <a:r>
              <a:rPr lang="zh-CN" altLang="en-US" sz="1200" dirty="0">
                <a:solidFill>
                  <a:schemeClr val="tx1"/>
                </a:solidFill>
                <a:latin typeface="微软雅黑" pitchFamily="34" charset="-122"/>
                <a:ea typeface="微软雅黑" pitchFamily="34" charset="-122"/>
              </a:rPr>
              <a:t>人。</a:t>
            </a:r>
          </a:p>
          <a:p>
            <a:pPr marL="285750" indent="-285750">
              <a:buFont typeface="Arial" panose="020B0604020202020204" pitchFamily="34" charset="0"/>
              <a:buChar char="•"/>
            </a:pPr>
            <a:r>
              <a:rPr lang="zh-CN" altLang="en-US" sz="1200" dirty="0">
                <a:latin typeface="微软雅黑" pitchFamily="34" charset="-122"/>
                <a:ea typeface="微软雅黑" pitchFamily="34" charset="-122"/>
              </a:rPr>
              <a:t>巴方管理类员工大多数具有多年水电开发管理经验，入职后能有效推进工作开展。</a:t>
            </a:r>
            <a:endParaRPr lang="en-US" altLang="zh-CN" sz="1200" dirty="0">
              <a:latin typeface="微软雅黑" pitchFamily="34" charset="-122"/>
              <a:ea typeface="微软雅黑" pitchFamily="34" charset="-122"/>
            </a:endParaRPr>
          </a:p>
          <a:p>
            <a:pPr marL="285750" indent="-285750">
              <a:buFont typeface="Arial" panose="020B0604020202020204" pitchFamily="34" charset="0"/>
              <a:buChar char="•"/>
            </a:pPr>
            <a:r>
              <a:rPr lang="zh-CN" altLang="en-US" sz="1200" dirty="0">
                <a:latin typeface="微软雅黑" pitchFamily="34" charset="-122"/>
                <a:ea typeface="微软雅黑" pitchFamily="34" charset="-122"/>
              </a:rPr>
              <a:t>中方大多数员工都很年轻，在巴基斯坦历经不同岗位的锻炼，成长迅速，很多都能独当一面。</a:t>
            </a:r>
            <a:endParaRPr lang="en-US" altLang="zh-CN" sz="1200" dirty="0">
              <a:latin typeface="微软雅黑" pitchFamily="34" charset="-122"/>
              <a:ea typeface="微软雅黑" pitchFamily="34" charset="-122"/>
            </a:endParaRPr>
          </a:p>
          <a:p>
            <a:endParaRPr lang="zh-CN" altLang="en-US" b="1"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B947A-CAC4-4111-96CE-C68D6895DE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2526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6F62A-E089-4AE5-8008-DC73FBE2650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957785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微软雅黑" pitchFamily="34" charset="-122"/>
                <a:ea typeface="微软雅黑" pitchFamily="34" charset="-122"/>
              </a:rPr>
              <a:t>南亚公司在巴基斯坦共有员工</a:t>
            </a:r>
            <a:r>
              <a:rPr lang="en-US" altLang="zh-CN" sz="1200" dirty="0">
                <a:latin typeface="微软雅黑" pitchFamily="34" charset="-122"/>
                <a:ea typeface="微软雅黑" pitchFamily="34" charset="-122"/>
              </a:rPr>
              <a:t>170</a:t>
            </a:r>
            <a:r>
              <a:rPr lang="zh-CN" altLang="en-US" sz="1200" dirty="0">
                <a:latin typeface="微软雅黑" pitchFamily="34" charset="-122"/>
                <a:ea typeface="微软雅黑" pitchFamily="34" charset="-122"/>
              </a:rPr>
              <a:t>人，其中巴方员工占比</a:t>
            </a:r>
            <a:r>
              <a:rPr lang="en-US" altLang="zh-CN" sz="1200" dirty="0">
                <a:latin typeface="微软雅黑" pitchFamily="34" charset="-122"/>
                <a:ea typeface="微软雅黑" pitchFamily="34" charset="-122"/>
              </a:rPr>
              <a:t>61%</a:t>
            </a:r>
            <a:r>
              <a:rPr lang="zh-CN" altLang="en-US" sz="1200" dirty="0">
                <a:latin typeface="微软雅黑" pitchFamily="34" charset="-122"/>
                <a:ea typeface="微软雅黑" pitchFamily="34" charset="-122"/>
              </a:rPr>
              <a:t>，属地化程度高。</a:t>
            </a:r>
            <a:endParaRPr lang="en-US" altLang="zh-CN" sz="1200" dirty="0">
              <a:latin typeface="微软雅黑" pitchFamily="34" charset="-122"/>
              <a:ea typeface="微软雅黑" pitchFamily="34"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tx1"/>
                </a:solidFill>
                <a:latin typeface="微软雅黑" pitchFamily="34" charset="-122"/>
                <a:ea typeface="微软雅黑" pitchFamily="34" charset="-122"/>
              </a:rPr>
              <a:t>其中三峡国际派驻员工</a:t>
            </a:r>
            <a:r>
              <a:rPr lang="en-US" altLang="zh-CN" sz="1200" dirty="0">
                <a:solidFill>
                  <a:schemeClr val="tx1"/>
                </a:solidFill>
                <a:latin typeface="微软雅黑" pitchFamily="34" charset="-122"/>
                <a:ea typeface="微软雅黑" pitchFamily="34" charset="-122"/>
              </a:rPr>
              <a:t>27</a:t>
            </a:r>
            <a:r>
              <a:rPr lang="zh-CN" altLang="en-US" sz="1200" dirty="0">
                <a:solidFill>
                  <a:schemeClr val="tx1"/>
                </a:solidFill>
                <a:latin typeface="微软雅黑" pitchFamily="34" charset="-122"/>
                <a:ea typeface="微软雅黑" pitchFamily="34" charset="-122"/>
              </a:rPr>
              <a:t>人，借调员工人</a:t>
            </a:r>
            <a:r>
              <a:rPr lang="en-US" altLang="zh-CN" sz="1200" dirty="0">
                <a:solidFill>
                  <a:schemeClr val="tx1"/>
                </a:solidFill>
                <a:latin typeface="微软雅黑" pitchFamily="34" charset="-122"/>
                <a:ea typeface="微软雅黑" pitchFamily="34" charset="-122"/>
              </a:rPr>
              <a:t>14</a:t>
            </a:r>
            <a:r>
              <a:rPr lang="zh-CN" altLang="en-US" sz="1200" dirty="0">
                <a:solidFill>
                  <a:schemeClr val="tx1"/>
                </a:solidFill>
                <a:latin typeface="微软雅黑" pitchFamily="34" charset="-122"/>
                <a:ea typeface="微软雅黑" pitchFamily="34" charset="-122"/>
              </a:rPr>
              <a:t>人，国内第三方劳务派遣</a:t>
            </a:r>
            <a:r>
              <a:rPr lang="en-US" altLang="zh-CN" sz="1200" dirty="0">
                <a:solidFill>
                  <a:schemeClr val="tx1"/>
                </a:solidFill>
                <a:latin typeface="微软雅黑" pitchFamily="34" charset="-122"/>
                <a:ea typeface="微软雅黑" pitchFamily="34" charset="-122"/>
              </a:rPr>
              <a:t>25</a:t>
            </a:r>
            <a:r>
              <a:rPr lang="zh-CN" altLang="en-US" sz="1200" dirty="0">
                <a:solidFill>
                  <a:schemeClr val="tx1"/>
                </a:solidFill>
                <a:latin typeface="微软雅黑" pitchFamily="34" charset="-122"/>
                <a:ea typeface="微软雅黑" pitchFamily="34" charset="-122"/>
              </a:rPr>
              <a:t>人。</a:t>
            </a:r>
          </a:p>
          <a:p>
            <a:pPr marL="285750" indent="-285750">
              <a:buFont typeface="Arial" panose="020B0604020202020204" pitchFamily="34" charset="0"/>
              <a:buChar char="•"/>
            </a:pPr>
            <a:r>
              <a:rPr lang="zh-CN" altLang="en-US" sz="1200" dirty="0">
                <a:latin typeface="微软雅黑" pitchFamily="34" charset="-122"/>
                <a:ea typeface="微软雅黑" pitchFamily="34" charset="-122"/>
              </a:rPr>
              <a:t>巴方管理类员工大多数具有多年水电开发管理经验，入职后能有效推进工作开展。</a:t>
            </a:r>
            <a:endParaRPr lang="en-US" altLang="zh-CN" sz="1200" dirty="0">
              <a:latin typeface="微软雅黑" pitchFamily="34" charset="-122"/>
              <a:ea typeface="微软雅黑" pitchFamily="34" charset="-122"/>
            </a:endParaRPr>
          </a:p>
          <a:p>
            <a:pPr marL="285750" indent="-285750">
              <a:buFont typeface="Arial" panose="020B0604020202020204" pitchFamily="34" charset="0"/>
              <a:buChar char="•"/>
            </a:pPr>
            <a:r>
              <a:rPr lang="zh-CN" altLang="en-US" sz="1200" dirty="0">
                <a:latin typeface="微软雅黑" pitchFamily="34" charset="-122"/>
                <a:ea typeface="微软雅黑" pitchFamily="34" charset="-122"/>
              </a:rPr>
              <a:t>中方大多数员工都很年轻，在巴基斯坦历经不同岗位的锻炼，成长迅速，很多都能独当一面。</a:t>
            </a:r>
            <a:endParaRPr lang="en-US" altLang="zh-CN" sz="1200" dirty="0">
              <a:latin typeface="微软雅黑" pitchFamily="34" charset="-122"/>
              <a:ea typeface="微软雅黑" pitchFamily="34" charset="-122"/>
            </a:endParaRPr>
          </a:p>
          <a:p>
            <a:endParaRPr lang="zh-CN" altLang="en-US" b="1"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B947A-CAC4-4111-96CE-C68D6895DE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79922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微软雅黑" pitchFamily="34" charset="-122"/>
                <a:ea typeface="微软雅黑" pitchFamily="34" charset="-122"/>
              </a:rPr>
              <a:t>南亚公司在巴基斯坦共有员工</a:t>
            </a:r>
            <a:r>
              <a:rPr lang="en-US" altLang="zh-CN" sz="1200" dirty="0">
                <a:latin typeface="微软雅黑" pitchFamily="34" charset="-122"/>
                <a:ea typeface="微软雅黑" pitchFamily="34" charset="-122"/>
              </a:rPr>
              <a:t>170</a:t>
            </a:r>
            <a:r>
              <a:rPr lang="zh-CN" altLang="en-US" sz="1200" dirty="0">
                <a:latin typeface="微软雅黑" pitchFamily="34" charset="-122"/>
                <a:ea typeface="微软雅黑" pitchFamily="34" charset="-122"/>
              </a:rPr>
              <a:t>人，其中巴方员工占比</a:t>
            </a:r>
            <a:r>
              <a:rPr lang="en-US" altLang="zh-CN" sz="1200" dirty="0">
                <a:latin typeface="微软雅黑" pitchFamily="34" charset="-122"/>
                <a:ea typeface="微软雅黑" pitchFamily="34" charset="-122"/>
              </a:rPr>
              <a:t>61%</a:t>
            </a:r>
            <a:r>
              <a:rPr lang="zh-CN" altLang="en-US" sz="1200" dirty="0">
                <a:latin typeface="微软雅黑" pitchFamily="34" charset="-122"/>
                <a:ea typeface="微软雅黑" pitchFamily="34" charset="-122"/>
              </a:rPr>
              <a:t>，属地化程度高。</a:t>
            </a:r>
            <a:endParaRPr lang="en-US" altLang="zh-CN" sz="1200" dirty="0">
              <a:latin typeface="微软雅黑" pitchFamily="34" charset="-122"/>
              <a:ea typeface="微软雅黑" pitchFamily="34"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tx1"/>
                </a:solidFill>
                <a:latin typeface="微软雅黑" pitchFamily="34" charset="-122"/>
                <a:ea typeface="微软雅黑" pitchFamily="34" charset="-122"/>
              </a:rPr>
              <a:t>其中三峡国际派驻员工</a:t>
            </a:r>
            <a:r>
              <a:rPr lang="en-US" altLang="zh-CN" sz="1200" dirty="0">
                <a:solidFill>
                  <a:schemeClr val="tx1"/>
                </a:solidFill>
                <a:latin typeface="微软雅黑" pitchFamily="34" charset="-122"/>
                <a:ea typeface="微软雅黑" pitchFamily="34" charset="-122"/>
              </a:rPr>
              <a:t>27</a:t>
            </a:r>
            <a:r>
              <a:rPr lang="zh-CN" altLang="en-US" sz="1200" dirty="0">
                <a:solidFill>
                  <a:schemeClr val="tx1"/>
                </a:solidFill>
                <a:latin typeface="微软雅黑" pitchFamily="34" charset="-122"/>
                <a:ea typeface="微软雅黑" pitchFamily="34" charset="-122"/>
              </a:rPr>
              <a:t>人，借调员工人</a:t>
            </a:r>
            <a:r>
              <a:rPr lang="en-US" altLang="zh-CN" sz="1200" dirty="0">
                <a:solidFill>
                  <a:schemeClr val="tx1"/>
                </a:solidFill>
                <a:latin typeface="微软雅黑" pitchFamily="34" charset="-122"/>
                <a:ea typeface="微软雅黑" pitchFamily="34" charset="-122"/>
              </a:rPr>
              <a:t>14</a:t>
            </a:r>
            <a:r>
              <a:rPr lang="zh-CN" altLang="en-US" sz="1200" dirty="0">
                <a:solidFill>
                  <a:schemeClr val="tx1"/>
                </a:solidFill>
                <a:latin typeface="微软雅黑" pitchFamily="34" charset="-122"/>
                <a:ea typeface="微软雅黑" pitchFamily="34" charset="-122"/>
              </a:rPr>
              <a:t>人，国内第三方劳务派遣</a:t>
            </a:r>
            <a:r>
              <a:rPr lang="en-US" altLang="zh-CN" sz="1200" dirty="0">
                <a:solidFill>
                  <a:schemeClr val="tx1"/>
                </a:solidFill>
                <a:latin typeface="微软雅黑" pitchFamily="34" charset="-122"/>
                <a:ea typeface="微软雅黑" pitchFamily="34" charset="-122"/>
              </a:rPr>
              <a:t>25</a:t>
            </a:r>
            <a:r>
              <a:rPr lang="zh-CN" altLang="en-US" sz="1200" dirty="0">
                <a:solidFill>
                  <a:schemeClr val="tx1"/>
                </a:solidFill>
                <a:latin typeface="微软雅黑" pitchFamily="34" charset="-122"/>
                <a:ea typeface="微软雅黑" pitchFamily="34" charset="-122"/>
              </a:rPr>
              <a:t>人。</a:t>
            </a:r>
          </a:p>
          <a:p>
            <a:pPr marL="285750" indent="-285750">
              <a:buFont typeface="Arial" panose="020B0604020202020204" pitchFamily="34" charset="0"/>
              <a:buChar char="•"/>
            </a:pPr>
            <a:r>
              <a:rPr lang="zh-CN" altLang="en-US" sz="1200" dirty="0">
                <a:latin typeface="微软雅黑" pitchFamily="34" charset="-122"/>
                <a:ea typeface="微软雅黑" pitchFamily="34" charset="-122"/>
              </a:rPr>
              <a:t>巴方管理类员工大多数具有多年水电开发管理经验，入职后能有效推进工作开展。</a:t>
            </a:r>
            <a:endParaRPr lang="en-US" altLang="zh-CN" sz="1200" dirty="0">
              <a:latin typeface="微软雅黑" pitchFamily="34" charset="-122"/>
              <a:ea typeface="微软雅黑" pitchFamily="34" charset="-122"/>
            </a:endParaRPr>
          </a:p>
          <a:p>
            <a:pPr marL="285750" indent="-285750">
              <a:buFont typeface="Arial" panose="020B0604020202020204" pitchFamily="34" charset="0"/>
              <a:buChar char="•"/>
            </a:pPr>
            <a:r>
              <a:rPr lang="zh-CN" altLang="en-US" sz="1200" dirty="0">
                <a:latin typeface="微软雅黑" pitchFamily="34" charset="-122"/>
                <a:ea typeface="微软雅黑" pitchFamily="34" charset="-122"/>
              </a:rPr>
              <a:t>中方大多数员工都很年轻，在巴基斯坦历经不同岗位的锻炼，成长迅速，很多都能独当一面。</a:t>
            </a:r>
            <a:endParaRPr lang="en-US" altLang="zh-CN" sz="1200" dirty="0">
              <a:latin typeface="微软雅黑" pitchFamily="34" charset="-122"/>
              <a:ea typeface="微软雅黑" pitchFamily="34" charset="-122"/>
            </a:endParaRPr>
          </a:p>
          <a:p>
            <a:endParaRPr lang="zh-CN" altLang="en-US" b="1"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B947A-CAC4-4111-96CE-C68D6895DE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75448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微软雅黑" pitchFamily="34" charset="-122"/>
                <a:ea typeface="微软雅黑" pitchFamily="34" charset="-122"/>
              </a:rPr>
              <a:t>南亚公司在巴基斯坦共有员工</a:t>
            </a:r>
            <a:r>
              <a:rPr lang="en-US" altLang="zh-CN" sz="1200" dirty="0">
                <a:latin typeface="微软雅黑" pitchFamily="34" charset="-122"/>
                <a:ea typeface="微软雅黑" pitchFamily="34" charset="-122"/>
              </a:rPr>
              <a:t>170</a:t>
            </a:r>
            <a:r>
              <a:rPr lang="zh-CN" altLang="en-US" sz="1200" dirty="0">
                <a:latin typeface="微软雅黑" pitchFamily="34" charset="-122"/>
                <a:ea typeface="微软雅黑" pitchFamily="34" charset="-122"/>
              </a:rPr>
              <a:t>人，其中巴方员工占比</a:t>
            </a:r>
            <a:r>
              <a:rPr lang="en-US" altLang="zh-CN" sz="1200" dirty="0">
                <a:latin typeface="微软雅黑" pitchFamily="34" charset="-122"/>
                <a:ea typeface="微软雅黑" pitchFamily="34" charset="-122"/>
              </a:rPr>
              <a:t>61%</a:t>
            </a:r>
            <a:r>
              <a:rPr lang="zh-CN" altLang="en-US" sz="1200" dirty="0">
                <a:latin typeface="微软雅黑" pitchFamily="34" charset="-122"/>
                <a:ea typeface="微软雅黑" pitchFamily="34" charset="-122"/>
              </a:rPr>
              <a:t>，属地化程度高。</a:t>
            </a:r>
            <a:endParaRPr lang="en-US" altLang="zh-CN" sz="1200" dirty="0">
              <a:latin typeface="微软雅黑" pitchFamily="34" charset="-122"/>
              <a:ea typeface="微软雅黑" pitchFamily="34"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tx1"/>
                </a:solidFill>
                <a:latin typeface="微软雅黑" pitchFamily="34" charset="-122"/>
                <a:ea typeface="微软雅黑" pitchFamily="34" charset="-122"/>
              </a:rPr>
              <a:t>其中三峡国际派驻员工</a:t>
            </a:r>
            <a:r>
              <a:rPr lang="en-US" altLang="zh-CN" sz="1200" dirty="0">
                <a:solidFill>
                  <a:schemeClr val="tx1"/>
                </a:solidFill>
                <a:latin typeface="微软雅黑" pitchFamily="34" charset="-122"/>
                <a:ea typeface="微软雅黑" pitchFamily="34" charset="-122"/>
              </a:rPr>
              <a:t>27</a:t>
            </a:r>
            <a:r>
              <a:rPr lang="zh-CN" altLang="en-US" sz="1200" dirty="0">
                <a:solidFill>
                  <a:schemeClr val="tx1"/>
                </a:solidFill>
                <a:latin typeface="微软雅黑" pitchFamily="34" charset="-122"/>
                <a:ea typeface="微软雅黑" pitchFamily="34" charset="-122"/>
              </a:rPr>
              <a:t>人，借调员工人</a:t>
            </a:r>
            <a:r>
              <a:rPr lang="en-US" altLang="zh-CN" sz="1200" dirty="0">
                <a:solidFill>
                  <a:schemeClr val="tx1"/>
                </a:solidFill>
                <a:latin typeface="微软雅黑" pitchFamily="34" charset="-122"/>
                <a:ea typeface="微软雅黑" pitchFamily="34" charset="-122"/>
              </a:rPr>
              <a:t>14</a:t>
            </a:r>
            <a:r>
              <a:rPr lang="zh-CN" altLang="en-US" sz="1200" dirty="0">
                <a:solidFill>
                  <a:schemeClr val="tx1"/>
                </a:solidFill>
                <a:latin typeface="微软雅黑" pitchFamily="34" charset="-122"/>
                <a:ea typeface="微软雅黑" pitchFamily="34" charset="-122"/>
              </a:rPr>
              <a:t>人，国内第三方劳务派遣</a:t>
            </a:r>
            <a:r>
              <a:rPr lang="en-US" altLang="zh-CN" sz="1200" dirty="0">
                <a:solidFill>
                  <a:schemeClr val="tx1"/>
                </a:solidFill>
                <a:latin typeface="微软雅黑" pitchFamily="34" charset="-122"/>
                <a:ea typeface="微软雅黑" pitchFamily="34" charset="-122"/>
              </a:rPr>
              <a:t>25</a:t>
            </a:r>
            <a:r>
              <a:rPr lang="zh-CN" altLang="en-US" sz="1200" dirty="0">
                <a:solidFill>
                  <a:schemeClr val="tx1"/>
                </a:solidFill>
                <a:latin typeface="微软雅黑" pitchFamily="34" charset="-122"/>
                <a:ea typeface="微软雅黑" pitchFamily="34" charset="-122"/>
              </a:rPr>
              <a:t>人。</a:t>
            </a:r>
          </a:p>
          <a:p>
            <a:pPr marL="285750" indent="-285750">
              <a:buFont typeface="Arial" panose="020B0604020202020204" pitchFamily="34" charset="0"/>
              <a:buChar char="•"/>
            </a:pPr>
            <a:r>
              <a:rPr lang="zh-CN" altLang="en-US" sz="1200" dirty="0">
                <a:latin typeface="微软雅黑" pitchFamily="34" charset="-122"/>
                <a:ea typeface="微软雅黑" pitchFamily="34" charset="-122"/>
              </a:rPr>
              <a:t>巴方管理类员工大多数具有多年水电开发管理经验，入职后能有效推进工作开展。</a:t>
            </a:r>
            <a:endParaRPr lang="en-US" altLang="zh-CN" sz="1200" dirty="0">
              <a:latin typeface="微软雅黑" pitchFamily="34" charset="-122"/>
              <a:ea typeface="微软雅黑" pitchFamily="34" charset="-122"/>
            </a:endParaRPr>
          </a:p>
          <a:p>
            <a:pPr marL="285750" indent="-285750">
              <a:buFont typeface="Arial" panose="020B0604020202020204" pitchFamily="34" charset="0"/>
              <a:buChar char="•"/>
            </a:pPr>
            <a:r>
              <a:rPr lang="zh-CN" altLang="en-US" sz="1200" dirty="0">
                <a:latin typeface="微软雅黑" pitchFamily="34" charset="-122"/>
                <a:ea typeface="微软雅黑" pitchFamily="34" charset="-122"/>
              </a:rPr>
              <a:t>中方大多数员工都很年轻，在巴基斯坦历经不同岗位的锻炼，成长迅速，很多都能独当一面。</a:t>
            </a:r>
            <a:endParaRPr lang="en-US" altLang="zh-CN" sz="1200" dirty="0">
              <a:latin typeface="微软雅黑" pitchFamily="34" charset="-122"/>
              <a:ea typeface="微软雅黑" pitchFamily="34" charset="-122"/>
            </a:endParaRPr>
          </a:p>
          <a:p>
            <a:endParaRPr lang="zh-CN" altLang="en-US" b="1"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B947A-CAC4-4111-96CE-C68D6895DE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17460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b="1"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B947A-CAC4-4111-96CE-C68D6895DE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98486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b="1"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B947A-CAC4-4111-96CE-C68D6895DE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23680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b="1"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B947A-CAC4-4111-96CE-C68D6895DE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12004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547957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微软雅黑" pitchFamily="34" charset="-122"/>
                <a:ea typeface="微软雅黑" pitchFamily="34" charset="-122"/>
              </a:rPr>
              <a:t>南亚公司在巴基斯坦共有员工</a:t>
            </a:r>
            <a:r>
              <a:rPr lang="en-US" altLang="zh-CN" sz="1200" dirty="0">
                <a:latin typeface="微软雅黑" pitchFamily="34" charset="-122"/>
                <a:ea typeface="微软雅黑" pitchFamily="34" charset="-122"/>
              </a:rPr>
              <a:t>170</a:t>
            </a:r>
            <a:r>
              <a:rPr lang="zh-CN" altLang="en-US" sz="1200" dirty="0">
                <a:latin typeface="微软雅黑" pitchFamily="34" charset="-122"/>
                <a:ea typeface="微软雅黑" pitchFamily="34" charset="-122"/>
              </a:rPr>
              <a:t>人，其中巴方员工占比</a:t>
            </a:r>
            <a:r>
              <a:rPr lang="en-US" altLang="zh-CN" sz="1200" dirty="0">
                <a:latin typeface="微软雅黑" pitchFamily="34" charset="-122"/>
                <a:ea typeface="微软雅黑" pitchFamily="34" charset="-122"/>
              </a:rPr>
              <a:t>61%</a:t>
            </a:r>
            <a:r>
              <a:rPr lang="zh-CN" altLang="en-US" sz="1200" dirty="0">
                <a:latin typeface="微软雅黑" pitchFamily="34" charset="-122"/>
                <a:ea typeface="微软雅黑" pitchFamily="34" charset="-122"/>
              </a:rPr>
              <a:t>，属地化程度高。</a:t>
            </a:r>
            <a:endParaRPr lang="en-US" altLang="zh-CN" sz="1200" dirty="0">
              <a:latin typeface="微软雅黑" pitchFamily="34" charset="-122"/>
              <a:ea typeface="微软雅黑" pitchFamily="34"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tx1"/>
                </a:solidFill>
                <a:latin typeface="微软雅黑" pitchFamily="34" charset="-122"/>
                <a:ea typeface="微软雅黑" pitchFamily="34" charset="-122"/>
              </a:rPr>
              <a:t>其中三峡国际派驻员工</a:t>
            </a:r>
            <a:r>
              <a:rPr lang="en-US" altLang="zh-CN" sz="1200" dirty="0">
                <a:solidFill>
                  <a:schemeClr val="tx1"/>
                </a:solidFill>
                <a:latin typeface="微软雅黑" pitchFamily="34" charset="-122"/>
                <a:ea typeface="微软雅黑" pitchFamily="34" charset="-122"/>
              </a:rPr>
              <a:t>27</a:t>
            </a:r>
            <a:r>
              <a:rPr lang="zh-CN" altLang="en-US" sz="1200" dirty="0">
                <a:solidFill>
                  <a:schemeClr val="tx1"/>
                </a:solidFill>
                <a:latin typeface="微软雅黑" pitchFamily="34" charset="-122"/>
                <a:ea typeface="微软雅黑" pitchFamily="34" charset="-122"/>
              </a:rPr>
              <a:t>人，借调员工人</a:t>
            </a:r>
            <a:r>
              <a:rPr lang="en-US" altLang="zh-CN" sz="1200" dirty="0">
                <a:solidFill>
                  <a:schemeClr val="tx1"/>
                </a:solidFill>
                <a:latin typeface="微软雅黑" pitchFamily="34" charset="-122"/>
                <a:ea typeface="微软雅黑" pitchFamily="34" charset="-122"/>
              </a:rPr>
              <a:t>14</a:t>
            </a:r>
            <a:r>
              <a:rPr lang="zh-CN" altLang="en-US" sz="1200" dirty="0">
                <a:solidFill>
                  <a:schemeClr val="tx1"/>
                </a:solidFill>
                <a:latin typeface="微软雅黑" pitchFamily="34" charset="-122"/>
                <a:ea typeface="微软雅黑" pitchFamily="34" charset="-122"/>
              </a:rPr>
              <a:t>人，国内第三方劳务派遣</a:t>
            </a:r>
            <a:r>
              <a:rPr lang="en-US" altLang="zh-CN" sz="1200" dirty="0">
                <a:solidFill>
                  <a:schemeClr val="tx1"/>
                </a:solidFill>
                <a:latin typeface="微软雅黑" pitchFamily="34" charset="-122"/>
                <a:ea typeface="微软雅黑" pitchFamily="34" charset="-122"/>
              </a:rPr>
              <a:t>25</a:t>
            </a:r>
            <a:r>
              <a:rPr lang="zh-CN" altLang="en-US" sz="1200" dirty="0">
                <a:solidFill>
                  <a:schemeClr val="tx1"/>
                </a:solidFill>
                <a:latin typeface="微软雅黑" pitchFamily="34" charset="-122"/>
                <a:ea typeface="微软雅黑" pitchFamily="34" charset="-122"/>
              </a:rPr>
              <a:t>人。</a:t>
            </a:r>
          </a:p>
          <a:p>
            <a:pPr marL="285750" indent="-285750">
              <a:buFont typeface="Arial" panose="020B0604020202020204" pitchFamily="34" charset="0"/>
              <a:buChar char="•"/>
            </a:pPr>
            <a:r>
              <a:rPr lang="zh-CN" altLang="en-US" sz="1200" dirty="0">
                <a:latin typeface="微软雅黑" pitchFamily="34" charset="-122"/>
                <a:ea typeface="微软雅黑" pitchFamily="34" charset="-122"/>
              </a:rPr>
              <a:t>巴方管理类员工大多数具有多年水电开发管理经验，入职后能有效推进工作开展。</a:t>
            </a:r>
            <a:endParaRPr lang="en-US" altLang="zh-CN" sz="1200" dirty="0">
              <a:latin typeface="微软雅黑" pitchFamily="34" charset="-122"/>
              <a:ea typeface="微软雅黑" pitchFamily="34" charset="-122"/>
            </a:endParaRPr>
          </a:p>
          <a:p>
            <a:pPr marL="285750" indent="-285750">
              <a:buFont typeface="Arial" panose="020B0604020202020204" pitchFamily="34" charset="0"/>
              <a:buChar char="•"/>
            </a:pPr>
            <a:r>
              <a:rPr lang="zh-CN" altLang="en-US" sz="1200" dirty="0">
                <a:latin typeface="微软雅黑" pitchFamily="34" charset="-122"/>
                <a:ea typeface="微软雅黑" pitchFamily="34" charset="-122"/>
              </a:rPr>
              <a:t>中方大多数员工都很年轻，在巴基斯坦历经不同岗位的锻炼，成长迅速，很多都能独当一面。</a:t>
            </a:r>
            <a:endParaRPr lang="en-US" altLang="zh-CN" sz="1200" dirty="0">
              <a:latin typeface="微软雅黑" pitchFamily="34" charset="-122"/>
              <a:ea typeface="微软雅黑" pitchFamily="34" charset="-122"/>
            </a:endParaRPr>
          </a:p>
          <a:p>
            <a:endParaRPr lang="zh-CN" altLang="en-US" b="1"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B947A-CAC4-4111-96CE-C68D6895DE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1753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微软雅黑" pitchFamily="34" charset="-122"/>
                <a:ea typeface="微软雅黑" pitchFamily="34" charset="-122"/>
              </a:rPr>
              <a:t>南亚公司在巴基斯坦共有员工</a:t>
            </a:r>
            <a:r>
              <a:rPr lang="en-US" altLang="zh-CN" sz="1200" dirty="0">
                <a:latin typeface="微软雅黑" pitchFamily="34" charset="-122"/>
                <a:ea typeface="微软雅黑" pitchFamily="34" charset="-122"/>
              </a:rPr>
              <a:t>170</a:t>
            </a:r>
            <a:r>
              <a:rPr lang="zh-CN" altLang="en-US" sz="1200" dirty="0">
                <a:latin typeface="微软雅黑" pitchFamily="34" charset="-122"/>
                <a:ea typeface="微软雅黑" pitchFamily="34" charset="-122"/>
              </a:rPr>
              <a:t>人，其中巴方员工占比</a:t>
            </a:r>
            <a:r>
              <a:rPr lang="en-US" altLang="zh-CN" sz="1200" dirty="0">
                <a:latin typeface="微软雅黑" pitchFamily="34" charset="-122"/>
                <a:ea typeface="微软雅黑" pitchFamily="34" charset="-122"/>
              </a:rPr>
              <a:t>61%</a:t>
            </a:r>
            <a:r>
              <a:rPr lang="zh-CN" altLang="en-US" sz="1200" dirty="0">
                <a:latin typeface="微软雅黑" pitchFamily="34" charset="-122"/>
                <a:ea typeface="微软雅黑" pitchFamily="34" charset="-122"/>
              </a:rPr>
              <a:t>，属地化程度高。</a:t>
            </a:r>
            <a:endParaRPr lang="en-US" altLang="zh-CN" sz="1200" dirty="0">
              <a:latin typeface="微软雅黑" pitchFamily="34" charset="-122"/>
              <a:ea typeface="微软雅黑" pitchFamily="34"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tx1"/>
                </a:solidFill>
                <a:latin typeface="微软雅黑" pitchFamily="34" charset="-122"/>
                <a:ea typeface="微软雅黑" pitchFamily="34" charset="-122"/>
              </a:rPr>
              <a:t>其中三峡国际派驻员工</a:t>
            </a:r>
            <a:r>
              <a:rPr lang="en-US" altLang="zh-CN" sz="1200" dirty="0">
                <a:solidFill>
                  <a:schemeClr val="tx1"/>
                </a:solidFill>
                <a:latin typeface="微软雅黑" pitchFamily="34" charset="-122"/>
                <a:ea typeface="微软雅黑" pitchFamily="34" charset="-122"/>
              </a:rPr>
              <a:t>27</a:t>
            </a:r>
            <a:r>
              <a:rPr lang="zh-CN" altLang="en-US" sz="1200" dirty="0">
                <a:solidFill>
                  <a:schemeClr val="tx1"/>
                </a:solidFill>
                <a:latin typeface="微软雅黑" pitchFamily="34" charset="-122"/>
                <a:ea typeface="微软雅黑" pitchFamily="34" charset="-122"/>
              </a:rPr>
              <a:t>人，借调员工人</a:t>
            </a:r>
            <a:r>
              <a:rPr lang="en-US" altLang="zh-CN" sz="1200" dirty="0">
                <a:solidFill>
                  <a:schemeClr val="tx1"/>
                </a:solidFill>
                <a:latin typeface="微软雅黑" pitchFamily="34" charset="-122"/>
                <a:ea typeface="微软雅黑" pitchFamily="34" charset="-122"/>
              </a:rPr>
              <a:t>14</a:t>
            </a:r>
            <a:r>
              <a:rPr lang="zh-CN" altLang="en-US" sz="1200" dirty="0">
                <a:solidFill>
                  <a:schemeClr val="tx1"/>
                </a:solidFill>
                <a:latin typeface="微软雅黑" pitchFamily="34" charset="-122"/>
                <a:ea typeface="微软雅黑" pitchFamily="34" charset="-122"/>
              </a:rPr>
              <a:t>人，国内第三方劳务派遣</a:t>
            </a:r>
            <a:r>
              <a:rPr lang="en-US" altLang="zh-CN" sz="1200" dirty="0">
                <a:solidFill>
                  <a:schemeClr val="tx1"/>
                </a:solidFill>
                <a:latin typeface="微软雅黑" pitchFamily="34" charset="-122"/>
                <a:ea typeface="微软雅黑" pitchFamily="34" charset="-122"/>
              </a:rPr>
              <a:t>25</a:t>
            </a:r>
            <a:r>
              <a:rPr lang="zh-CN" altLang="en-US" sz="1200" dirty="0">
                <a:solidFill>
                  <a:schemeClr val="tx1"/>
                </a:solidFill>
                <a:latin typeface="微软雅黑" pitchFamily="34" charset="-122"/>
                <a:ea typeface="微软雅黑" pitchFamily="34" charset="-122"/>
              </a:rPr>
              <a:t>人。</a:t>
            </a:r>
          </a:p>
          <a:p>
            <a:pPr marL="285750" indent="-285750">
              <a:buFont typeface="Arial" panose="020B0604020202020204" pitchFamily="34" charset="0"/>
              <a:buChar char="•"/>
            </a:pPr>
            <a:r>
              <a:rPr lang="zh-CN" altLang="en-US" sz="1200" dirty="0">
                <a:latin typeface="微软雅黑" pitchFamily="34" charset="-122"/>
                <a:ea typeface="微软雅黑" pitchFamily="34" charset="-122"/>
              </a:rPr>
              <a:t>巴方管理类员工大多数具有多年水电开发管理经验，入职后能有效推进工作开展。</a:t>
            </a:r>
            <a:endParaRPr lang="en-US" altLang="zh-CN" sz="1200" dirty="0">
              <a:latin typeface="微软雅黑" pitchFamily="34" charset="-122"/>
              <a:ea typeface="微软雅黑" pitchFamily="34" charset="-122"/>
            </a:endParaRPr>
          </a:p>
          <a:p>
            <a:pPr marL="285750" indent="-285750">
              <a:buFont typeface="Arial" panose="020B0604020202020204" pitchFamily="34" charset="0"/>
              <a:buChar char="•"/>
            </a:pPr>
            <a:r>
              <a:rPr lang="zh-CN" altLang="en-US" sz="1200" dirty="0">
                <a:latin typeface="微软雅黑" pitchFamily="34" charset="-122"/>
                <a:ea typeface="微软雅黑" pitchFamily="34" charset="-122"/>
              </a:rPr>
              <a:t>中方大多数员工都很年轻，在巴基斯坦历经不同岗位的锻炼，成长迅速，很多都能独当一面。</a:t>
            </a:r>
            <a:endParaRPr lang="en-US" altLang="zh-CN" sz="1200" dirty="0">
              <a:latin typeface="微软雅黑" pitchFamily="34" charset="-122"/>
              <a:ea typeface="微软雅黑" pitchFamily="34" charset="-122"/>
            </a:endParaRPr>
          </a:p>
          <a:p>
            <a:endParaRPr lang="zh-CN" altLang="en-US" b="1"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B947A-CAC4-4111-96CE-C68D6895DE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4154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b="1"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B947A-CAC4-4111-96CE-C68D6895DE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1888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b="1" dirty="0"/>
          </a:p>
        </p:txBody>
      </p:sp>
      <p:sp>
        <p:nvSpPr>
          <p:cNvPr id="4" name="灯片编号占位符 3"/>
          <p:cNvSpPr>
            <a:spLocks noGrp="1"/>
          </p:cNvSpPr>
          <p:nvPr>
            <p:ph type="sldNum" sz="quarter" idx="10"/>
          </p:nvPr>
        </p:nvSpPr>
        <p:spPr/>
        <p:txBody>
          <a:bodyPr/>
          <a:lstStyle/>
          <a:p>
            <a:fld id="{CB5B947A-CAC4-4111-96CE-C68D6895DEC2}" type="slidenum">
              <a:rPr lang="en-US" smtClean="0"/>
              <a:t>13</a:t>
            </a:fld>
            <a:endParaRPr lang="en-US"/>
          </a:p>
        </p:txBody>
      </p:sp>
    </p:spTree>
    <p:extLst>
      <p:ext uri="{BB962C8B-B14F-4D97-AF65-F5344CB8AC3E}">
        <p14:creationId xmlns:p14="http://schemas.microsoft.com/office/powerpoint/2010/main" val="642308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B947A-CAC4-4111-96CE-C68D6895DEC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7258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微软雅黑" pitchFamily="34" charset="-122"/>
                <a:ea typeface="微软雅黑" pitchFamily="34" charset="-122"/>
              </a:rPr>
              <a:t>南亚公司在巴基斯坦共有员工</a:t>
            </a:r>
            <a:r>
              <a:rPr lang="en-US" altLang="zh-CN" sz="1200" dirty="0">
                <a:latin typeface="微软雅黑" pitchFamily="34" charset="-122"/>
                <a:ea typeface="微软雅黑" pitchFamily="34" charset="-122"/>
              </a:rPr>
              <a:t>170</a:t>
            </a:r>
            <a:r>
              <a:rPr lang="zh-CN" altLang="en-US" sz="1200" dirty="0">
                <a:latin typeface="微软雅黑" pitchFamily="34" charset="-122"/>
                <a:ea typeface="微软雅黑" pitchFamily="34" charset="-122"/>
              </a:rPr>
              <a:t>人，其中巴方员工占比</a:t>
            </a:r>
            <a:r>
              <a:rPr lang="en-US" altLang="zh-CN" sz="1200" dirty="0">
                <a:latin typeface="微软雅黑" pitchFamily="34" charset="-122"/>
                <a:ea typeface="微软雅黑" pitchFamily="34" charset="-122"/>
              </a:rPr>
              <a:t>61%</a:t>
            </a:r>
            <a:r>
              <a:rPr lang="zh-CN" altLang="en-US" sz="1200" dirty="0">
                <a:latin typeface="微软雅黑" pitchFamily="34" charset="-122"/>
                <a:ea typeface="微软雅黑" pitchFamily="34" charset="-122"/>
              </a:rPr>
              <a:t>，属地化程度高。</a:t>
            </a:r>
            <a:endParaRPr lang="en-US" altLang="zh-CN" sz="1200" dirty="0">
              <a:latin typeface="微软雅黑" pitchFamily="34" charset="-122"/>
              <a:ea typeface="微软雅黑" pitchFamily="34"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tx1"/>
                </a:solidFill>
                <a:latin typeface="微软雅黑" pitchFamily="34" charset="-122"/>
                <a:ea typeface="微软雅黑" pitchFamily="34" charset="-122"/>
              </a:rPr>
              <a:t>其中三峡国际派驻员工</a:t>
            </a:r>
            <a:r>
              <a:rPr lang="en-US" altLang="zh-CN" sz="1200" dirty="0">
                <a:solidFill>
                  <a:schemeClr val="tx1"/>
                </a:solidFill>
                <a:latin typeface="微软雅黑" pitchFamily="34" charset="-122"/>
                <a:ea typeface="微软雅黑" pitchFamily="34" charset="-122"/>
              </a:rPr>
              <a:t>27</a:t>
            </a:r>
            <a:r>
              <a:rPr lang="zh-CN" altLang="en-US" sz="1200" dirty="0">
                <a:solidFill>
                  <a:schemeClr val="tx1"/>
                </a:solidFill>
                <a:latin typeface="微软雅黑" pitchFamily="34" charset="-122"/>
                <a:ea typeface="微软雅黑" pitchFamily="34" charset="-122"/>
              </a:rPr>
              <a:t>人，借调员工人</a:t>
            </a:r>
            <a:r>
              <a:rPr lang="en-US" altLang="zh-CN" sz="1200" dirty="0">
                <a:solidFill>
                  <a:schemeClr val="tx1"/>
                </a:solidFill>
                <a:latin typeface="微软雅黑" pitchFamily="34" charset="-122"/>
                <a:ea typeface="微软雅黑" pitchFamily="34" charset="-122"/>
              </a:rPr>
              <a:t>14</a:t>
            </a:r>
            <a:r>
              <a:rPr lang="zh-CN" altLang="en-US" sz="1200" dirty="0">
                <a:solidFill>
                  <a:schemeClr val="tx1"/>
                </a:solidFill>
                <a:latin typeface="微软雅黑" pitchFamily="34" charset="-122"/>
                <a:ea typeface="微软雅黑" pitchFamily="34" charset="-122"/>
              </a:rPr>
              <a:t>人，国内第三方劳务派遣</a:t>
            </a:r>
            <a:r>
              <a:rPr lang="en-US" altLang="zh-CN" sz="1200" dirty="0">
                <a:solidFill>
                  <a:schemeClr val="tx1"/>
                </a:solidFill>
                <a:latin typeface="微软雅黑" pitchFamily="34" charset="-122"/>
                <a:ea typeface="微软雅黑" pitchFamily="34" charset="-122"/>
              </a:rPr>
              <a:t>25</a:t>
            </a:r>
            <a:r>
              <a:rPr lang="zh-CN" altLang="en-US" sz="1200" dirty="0">
                <a:solidFill>
                  <a:schemeClr val="tx1"/>
                </a:solidFill>
                <a:latin typeface="微软雅黑" pitchFamily="34" charset="-122"/>
                <a:ea typeface="微软雅黑" pitchFamily="34" charset="-122"/>
              </a:rPr>
              <a:t>人。</a:t>
            </a:r>
          </a:p>
          <a:p>
            <a:pPr marL="285750" indent="-285750">
              <a:buFont typeface="Arial" panose="020B0604020202020204" pitchFamily="34" charset="0"/>
              <a:buChar char="•"/>
            </a:pPr>
            <a:r>
              <a:rPr lang="zh-CN" altLang="en-US" sz="1200" dirty="0">
                <a:latin typeface="微软雅黑" pitchFamily="34" charset="-122"/>
                <a:ea typeface="微软雅黑" pitchFamily="34" charset="-122"/>
              </a:rPr>
              <a:t>巴方管理类员工大多数具有多年水电开发管理经验，入职后能有效推进工作开展。</a:t>
            </a:r>
            <a:endParaRPr lang="en-US" altLang="zh-CN" sz="1200" dirty="0">
              <a:latin typeface="微软雅黑" pitchFamily="34" charset="-122"/>
              <a:ea typeface="微软雅黑" pitchFamily="34" charset="-122"/>
            </a:endParaRPr>
          </a:p>
          <a:p>
            <a:pPr marL="285750" indent="-285750">
              <a:buFont typeface="Arial" panose="020B0604020202020204" pitchFamily="34" charset="0"/>
              <a:buChar char="•"/>
            </a:pPr>
            <a:r>
              <a:rPr lang="zh-CN" altLang="en-US" sz="1200" dirty="0">
                <a:latin typeface="微软雅黑" pitchFamily="34" charset="-122"/>
                <a:ea typeface="微软雅黑" pitchFamily="34" charset="-122"/>
              </a:rPr>
              <a:t>中方大多数员工都很年轻，在巴基斯坦历经不同岗位的锻炼，成长迅速，很多都能独当一面。</a:t>
            </a:r>
            <a:endParaRPr lang="en-US" altLang="zh-CN" sz="1200" dirty="0">
              <a:latin typeface="微软雅黑" pitchFamily="34" charset="-122"/>
              <a:ea typeface="微软雅黑" pitchFamily="34" charset="-122"/>
            </a:endParaRPr>
          </a:p>
          <a:p>
            <a:endParaRPr lang="zh-CN" altLang="en-US" b="1"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B947A-CAC4-4111-96CE-C68D6895DE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1291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微软雅黑" pitchFamily="34" charset="-122"/>
                <a:ea typeface="微软雅黑" pitchFamily="34" charset="-122"/>
              </a:rPr>
              <a:t>南亚公司在巴基斯坦共有员工</a:t>
            </a:r>
            <a:r>
              <a:rPr lang="en-US" altLang="zh-CN" sz="1200" dirty="0">
                <a:latin typeface="微软雅黑" pitchFamily="34" charset="-122"/>
                <a:ea typeface="微软雅黑" pitchFamily="34" charset="-122"/>
              </a:rPr>
              <a:t>170</a:t>
            </a:r>
            <a:r>
              <a:rPr lang="zh-CN" altLang="en-US" sz="1200" dirty="0">
                <a:latin typeface="微软雅黑" pitchFamily="34" charset="-122"/>
                <a:ea typeface="微软雅黑" pitchFamily="34" charset="-122"/>
              </a:rPr>
              <a:t>人，其中巴方员工占比</a:t>
            </a:r>
            <a:r>
              <a:rPr lang="en-US" altLang="zh-CN" sz="1200" dirty="0">
                <a:latin typeface="微软雅黑" pitchFamily="34" charset="-122"/>
                <a:ea typeface="微软雅黑" pitchFamily="34" charset="-122"/>
              </a:rPr>
              <a:t>61%</a:t>
            </a:r>
            <a:r>
              <a:rPr lang="zh-CN" altLang="en-US" sz="1200" dirty="0">
                <a:latin typeface="微软雅黑" pitchFamily="34" charset="-122"/>
                <a:ea typeface="微软雅黑" pitchFamily="34" charset="-122"/>
              </a:rPr>
              <a:t>，属地化程度高。</a:t>
            </a:r>
            <a:endParaRPr lang="en-US" altLang="zh-CN" sz="1200" dirty="0">
              <a:latin typeface="微软雅黑" pitchFamily="34" charset="-122"/>
              <a:ea typeface="微软雅黑" pitchFamily="34"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tx1"/>
                </a:solidFill>
                <a:latin typeface="微软雅黑" pitchFamily="34" charset="-122"/>
                <a:ea typeface="微软雅黑" pitchFamily="34" charset="-122"/>
              </a:rPr>
              <a:t>其中三峡国际派驻员工</a:t>
            </a:r>
            <a:r>
              <a:rPr lang="en-US" altLang="zh-CN" sz="1200" dirty="0">
                <a:solidFill>
                  <a:schemeClr val="tx1"/>
                </a:solidFill>
                <a:latin typeface="微软雅黑" pitchFamily="34" charset="-122"/>
                <a:ea typeface="微软雅黑" pitchFamily="34" charset="-122"/>
              </a:rPr>
              <a:t>27</a:t>
            </a:r>
            <a:r>
              <a:rPr lang="zh-CN" altLang="en-US" sz="1200" dirty="0">
                <a:solidFill>
                  <a:schemeClr val="tx1"/>
                </a:solidFill>
                <a:latin typeface="微软雅黑" pitchFamily="34" charset="-122"/>
                <a:ea typeface="微软雅黑" pitchFamily="34" charset="-122"/>
              </a:rPr>
              <a:t>人，借调员工人</a:t>
            </a:r>
            <a:r>
              <a:rPr lang="en-US" altLang="zh-CN" sz="1200" dirty="0">
                <a:solidFill>
                  <a:schemeClr val="tx1"/>
                </a:solidFill>
                <a:latin typeface="微软雅黑" pitchFamily="34" charset="-122"/>
                <a:ea typeface="微软雅黑" pitchFamily="34" charset="-122"/>
              </a:rPr>
              <a:t>14</a:t>
            </a:r>
            <a:r>
              <a:rPr lang="zh-CN" altLang="en-US" sz="1200" dirty="0">
                <a:solidFill>
                  <a:schemeClr val="tx1"/>
                </a:solidFill>
                <a:latin typeface="微软雅黑" pitchFamily="34" charset="-122"/>
                <a:ea typeface="微软雅黑" pitchFamily="34" charset="-122"/>
              </a:rPr>
              <a:t>人，国内第三方劳务派遣</a:t>
            </a:r>
            <a:r>
              <a:rPr lang="en-US" altLang="zh-CN" sz="1200" dirty="0">
                <a:solidFill>
                  <a:schemeClr val="tx1"/>
                </a:solidFill>
                <a:latin typeface="微软雅黑" pitchFamily="34" charset="-122"/>
                <a:ea typeface="微软雅黑" pitchFamily="34" charset="-122"/>
              </a:rPr>
              <a:t>25</a:t>
            </a:r>
            <a:r>
              <a:rPr lang="zh-CN" altLang="en-US" sz="1200" dirty="0">
                <a:solidFill>
                  <a:schemeClr val="tx1"/>
                </a:solidFill>
                <a:latin typeface="微软雅黑" pitchFamily="34" charset="-122"/>
                <a:ea typeface="微软雅黑" pitchFamily="34" charset="-122"/>
              </a:rPr>
              <a:t>人。</a:t>
            </a:r>
          </a:p>
          <a:p>
            <a:pPr marL="285750" indent="-285750">
              <a:buFont typeface="Arial" panose="020B0604020202020204" pitchFamily="34" charset="0"/>
              <a:buChar char="•"/>
            </a:pPr>
            <a:r>
              <a:rPr lang="zh-CN" altLang="en-US" sz="1200" dirty="0">
                <a:latin typeface="微软雅黑" pitchFamily="34" charset="-122"/>
                <a:ea typeface="微软雅黑" pitchFamily="34" charset="-122"/>
              </a:rPr>
              <a:t>巴方管理类员工大多数具有多年水电开发管理经验，入职后能有效推进工作开展。</a:t>
            </a:r>
            <a:endParaRPr lang="en-US" altLang="zh-CN" sz="1200" dirty="0">
              <a:latin typeface="微软雅黑" pitchFamily="34" charset="-122"/>
              <a:ea typeface="微软雅黑" pitchFamily="34" charset="-122"/>
            </a:endParaRPr>
          </a:p>
          <a:p>
            <a:pPr marL="285750" indent="-285750">
              <a:buFont typeface="Arial" panose="020B0604020202020204" pitchFamily="34" charset="0"/>
              <a:buChar char="•"/>
            </a:pPr>
            <a:r>
              <a:rPr lang="zh-CN" altLang="en-US" sz="1200" dirty="0">
                <a:latin typeface="微软雅黑" pitchFamily="34" charset="-122"/>
                <a:ea typeface="微软雅黑" pitchFamily="34" charset="-122"/>
              </a:rPr>
              <a:t>中方大多数员工都很年轻，在巴基斯坦历经不同岗位的锻炼，成长迅速，很多都能独当一面。</a:t>
            </a:r>
            <a:endParaRPr lang="en-US" altLang="zh-CN" sz="1200" dirty="0">
              <a:latin typeface="微软雅黑" pitchFamily="34" charset="-122"/>
              <a:ea typeface="微软雅黑" pitchFamily="34" charset="-122"/>
            </a:endParaRPr>
          </a:p>
          <a:p>
            <a:endParaRPr lang="zh-CN" altLang="en-US" b="1"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B947A-CAC4-4111-96CE-C68D6895DE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21275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2" name="Picture 4" descr="C:\Users\lenovo\AppData\Roaming\Tencent\Users\437369528\QQ\WinTemp\RichOle\[LF(60Z@AZ29MS)HQ1]{86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82908"/>
            <a:ext cx="12192000" cy="47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835348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endParaRPr 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E1066A0-3383-4917-B67E-C1F7A7F86B9A}" type="slidenum">
              <a:rPr lang="en-US" smtClean="0"/>
              <a:t>‹#›</a:t>
            </a:fld>
            <a:endParaRPr lang="en-US"/>
          </a:p>
        </p:txBody>
      </p:sp>
    </p:spTree>
    <p:extLst>
      <p:ext uri="{BB962C8B-B14F-4D97-AF65-F5344CB8AC3E}">
        <p14:creationId xmlns:p14="http://schemas.microsoft.com/office/powerpoint/2010/main" val="333564255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endParaRPr 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E1066A0-3383-4917-B67E-C1F7A7F86B9A}" type="slidenum">
              <a:rPr lang="en-US" smtClean="0"/>
              <a:t>‹#›</a:t>
            </a:fld>
            <a:endParaRPr lang="en-US"/>
          </a:p>
        </p:txBody>
      </p:sp>
    </p:spTree>
    <p:extLst>
      <p:ext uri="{BB962C8B-B14F-4D97-AF65-F5344CB8AC3E}">
        <p14:creationId xmlns:p14="http://schemas.microsoft.com/office/powerpoint/2010/main" val="567609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endParaRPr 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E1066A0-3383-4917-B67E-C1F7A7F86B9A}" type="slidenum">
              <a:rPr lang="en-US" smtClean="0"/>
              <a:t>‹#›</a:t>
            </a:fld>
            <a:endParaRPr lang="en-US"/>
          </a:p>
        </p:txBody>
      </p:sp>
    </p:spTree>
    <p:extLst>
      <p:ext uri="{BB962C8B-B14F-4D97-AF65-F5344CB8AC3E}">
        <p14:creationId xmlns:p14="http://schemas.microsoft.com/office/powerpoint/2010/main" val="314876822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endParaRPr 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E1066A0-3383-4917-B67E-C1F7A7F86B9A}" type="slidenum">
              <a:rPr lang="en-US" smtClean="0"/>
              <a:t>‹#›</a:t>
            </a:fld>
            <a:endParaRPr lang="en-US"/>
          </a:p>
        </p:txBody>
      </p:sp>
    </p:spTree>
    <p:extLst>
      <p:ext uri="{BB962C8B-B14F-4D97-AF65-F5344CB8AC3E}">
        <p14:creationId xmlns:p14="http://schemas.microsoft.com/office/powerpoint/2010/main" val="348154228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endParaRPr 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E1066A0-3383-4917-B67E-C1F7A7F86B9A}" type="slidenum">
              <a:rPr lang="en-US" smtClean="0"/>
              <a:t>‹#›</a:t>
            </a:fld>
            <a:endParaRPr lang="en-US"/>
          </a:p>
        </p:txBody>
      </p:sp>
    </p:spTree>
    <p:extLst>
      <p:ext uri="{BB962C8B-B14F-4D97-AF65-F5344CB8AC3E}">
        <p14:creationId xmlns:p14="http://schemas.microsoft.com/office/powerpoint/2010/main" val="307265970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_标题和内容">
    <p:spTree>
      <p:nvGrpSpPr>
        <p:cNvPr id="1" name=""/>
        <p:cNvGrpSpPr/>
        <p:nvPr/>
      </p:nvGrpSpPr>
      <p:grpSpPr>
        <a:xfrm>
          <a:off x="0" y="0"/>
          <a:ext cx="0" cy="0"/>
          <a:chOff x="0" y="0"/>
          <a:chExt cx="0" cy="0"/>
        </a:xfrm>
      </p:grpSpPr>
      <p:cxnSp>
        <p:nvCxnSpPr>
          <p:cNvPr id="7" name="直接连接符 6"/>
          <p:cNvCxnSpPr/>
          <p:nvPr/>
        </p:nvCxnSpPr>
        <p:spPr>
          <a:xfrm>
            <a:off x="431371" y="6453336"/>
            <a:ext cx="9216000" cy="0"/>
          </a:xfrm>
          <a:prstGeom prst="line">
            <a:avLst/>
          </a:prstGeom>
          <a:ln w="19050">
            <a:solidFill>
              <a:srgbClr val="005BAC"/>
            </a:solidFill>
          </a:ln>
        </p:spPr>
        <p:style>
          <a:lnRef idx="1">
            <a:schemeClr val="accent1"/>
          </a:lnRef>
          <a:fillRef idx="0">
            <a:schemeClr val="accent1"/>
          </a:fillRef>
          <a:effectRef idx="0">
            <a:schemeClr val="accent1"/>
          </a:effectRef>
          <a:fontRef idx="minor">
            <a:schemeClr val="tx1"/>
          </a:fontRef>
        </p:style>
      </p:cxnSp>
      <p:sp>
        <p:nvSpPr>
          <p:cNvPr id="4" name="灯片编号占位符 3"/>
          <p:cNvSpPr>
            <a:spLocks noGrp="1"/>
          </p:cNvSpPr>
          <p:nvPr>
            <p:ph type="sldNum" sz="quarter" idx="12"/>
          </p:nvPr>
        </p:nvSpPr>
        <p:spPr>
          <a:xfrm>
            <a:off x="82848" y="6448252"/>
            <a:ext cx="2844800" cy="365125"/>
          </a:xfrm>
          <a:prstGeom prst="rect">
            <a:avLst/>
          </a:prstGeom>
        </p:spPr>
        <p:txBody>
          <a:bodyPr/>
          <a:lstStyle>
            <a:lvl1pPr algn="l">
              <a:defRPr sz="1200">
                <a:solidFill>
                  <a:schemeClr val="tx1"/>
                </a:solidFill>
                <a:latin typeface="+mn-lt"/>
              </a:defRPr>
            </a:lvl1pPr>
          </a:lstStyle>
          <a:p>
            <a:fld id="{8E1066A0-3383-4917-B67E-C1F7A7F86B9A}" type="slidenum">
              <a:rPr lang="en-US" smtClean="0"/>
              <a:t>‹#›</a:t>
            </a:fld>
            <a:endParaRPr lang="en-US"/>
          </a:p>
        </p:txBody>
      </p:sp>
    </p:spTree>
    <p:extLst>
      <p:ext uri="{BB962C8B-B14F-4D97-AF65-F5344CB8AC3E}">
        <p14:creationId xmlns:p14="http://schemas.microsoft.com/office/powerpoint/2010/main" val="296327349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5_标题和内容">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2848" y="6448252"/>
            <a:ext cx="2844800" cy="365125"/>
          </a:xfrm>
          <a:prstGeom prst="rect">
            <a:avLst/>
          </a:prstGeom>
        </p:spPr>
        <p:txBody>
          <a:bodyPr/>
          <a:lstStyle>
            <a:lvl1pPr algn="l">
              <a:defRPr sz="1200">
                <a:solidFill>
                  <a:schemeClr val="tx1"/>
                </a:solidFill>
                <a:latin typeface="+mn-lt"/>
              </a:defRPr>
            </a:lvl1pPr>
          </a:lstStyle>
          <a:p>
            <a:fld id="{8E1066A0-3383-4917-B67E-C1F7A7F86B9A}" type="slidenum">
              <a:rPr lang="en-US" smtClean="0"/>
              <a:t>‹#›</a:t>
            </a:fld>
            <a:endParaRPr lang="en-US"/>
          </a:p>
        </p:txBody>
      </p:sp>
    </p:spTree>
    <p:extLst>
      <p:ext uri="{BB962C8B-B14F-4D97-AF65-F5344CB8AC3E}">
        <p14:creationId xmlns:p14="http://schemas.microsoft.com/office/powerpoint/2010/main" val="129611656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cxnSp>
        <p:nvCxnSpPr>
          <p:cNvPr id="7" name="直接连接符 6"/>
          <p:cNvCxnSpPr/>
          <p:nvPr userDrawn="1"/>
        </p:nvCxnSpPr>
        <p:spPr>
          <a:xfrm>
            <a:off x="431371" y="6453336"/>
            <a:ext cx="9216000" cy="0"/>
          </a:xfrm>
          <a:prstGeom prst="line">
            <a:avLst/>
          </a:prstGeom>
          <a:ln w="19050">
            <a:solidFill>
              <a:srgbClr val="005BAC"/>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userDrawn="1"/>
        </p:nvCxnSpPr>
        <p:spPr>
          <a:xfrm rot="5400000">
            <a:off x="8874619" y="3439448"/>
            <a:ext cx="5580000" cy="0"/>
          </a:xfrm>
          <a:prstGeom prst="line">
            <a:avLst/>
          </a:prstGeom>
          <a:ln w="19050">
            <a:solidFill>
              <a:srgbClr val="005BAC"/>
            </a:solidFill>
          </a:ln>
        </p:spPr>
        <p:style>
          <a:lnRef idx="1">
            <a:schemeClr val="accent1"/>
          </a:lnRef>
          <a:fillRef idx="0">
            <a:schemeClr val="accent1"/>
          </a:fillRef>
          <a:effectRef idx="0">
            <a:schemeClr val="accent1"/>
          </a:effectRef>
          <a:fontRef idx="minor">
            <a:schemeClr val="tx1"/>
          </a:fontRef>
        </p:style>
      </p:cxnSp>
      <p:sp>
        <p:nvSpPr>
          <p:cNvPr id="4" name="灯片编号占位符 3"/>
          <p:cNvSpPr>
            <a:spLocks noGrp="1"/>
          </p:cNvSpPr>
          <p:nvPr>
            <p:ph type="sldNum" sz="quarter" idx="12"/>
          </p:nvPr>
        </p:nvSpPr>
        <p:spPr>
          <a:xfrm>
            <a:off x="82848" y="6448252"/>
            <a:ext cx="2844800" cy="365125"/>
          </a:xfrm>
        </p:spPr>
        <p:txBody>
          <a:bodyPr/>
          <a:lstStyle>
            <a:lvl1pPr algn="l">
              <a:defRPr sz="1200">
                <a:solidFill>
                  <a:schemeClr val="tx1"/>
                </a:solidFill>
                <a:latin typeface="+mn-lt"/>
              </a:defRPr>
            </a:lvl1pPr>
          </a:lstStyle>
          <a:p>
            <a:fld id="{0557CB6D-4A2A-45F2-AA53-ED4BF0E20593}" type="slidenum">
              <a:rPr lang="zh-CN" altLang="en-US" smtClean="0"/>
              <a:pPr/>
              <a:t>‹#›</a:t>
            </a:fld>
            <a:endParaRPr lang="zh-CN" altLang="en-US"/>
          </a:p>
        </p:txBody>
      </p:sp>
    </p:spTree>
    <p:extLst>
      <p:ext uri="{BB962C8B-B14F-4D97-AF65-F5344CB8AC3E}">
        <p14:creationId xmlns:p14="http://schemas.microsoft.com/office/powerpoint/2010/main" val="400865624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cxnSp>
        <p:nvCxnSpPr>
          <p:cNvPr id="7" name="直接连接符 6"/>
          <p:cNvCxnSpPr/>
          <p:nvPr userDrawn="1"/>
        </p:nvCxnSpPr>
        <p:spPr>
          <a:xfrm>
            <a:off x="431371" y="6453336"/>
            <a:ext cx="9216000" cy="0"/>
          </a:xfrm>
          <a:prstGeom prst="line">
            <a:avLst/>
          </a:prstGeom>
          <a:ln w="19050">
            <a:solidFill>
              <a:srgbClr val="005BAC"/>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userDrawn="1"/>
        </p:nvCxnSpPr>
        <p:spPr>
          <a:xfrm rot="5400000">
            <a:off x="8874619" y="3439448"/>
            <a:ext cx="5580000" cy="0"/>
          </a:xfrm>
          <a:prstGeom prst="line">
            <a:avLst/>
          </a:prstGeom>
          <a:ln w="19050">
            <a:solidFill>
              <a:srgbClr val="005BAC"/>
            </a:solidFill>
          </a:ln>
        </p:spPr>
        <p:style>
          <a:lnRef idx="1">
            <a:schemeClr val="accent1"/>
          </a:lnRef>
          <a:fillRef idx="0">
            <a:schemeClr val="accent1"/>
          </a:fillRef>
          <a:effectRef idx="0">
            <a:schemeClr val="accent1"/>
          </a:effectRef>
          <a:fontRef idx="minor">
            <a:schemeClr val="tx1"/>
          </a:fontRef>
        </p:style>
      </p:cxnSp>
      <p:pic>
        <p:nvPicPr>
          <p:cNvPr id="2" name="图片 1" descr="屏幕剪辑"/>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335360" y="466950"/>
            <a:ext cx="2448000" cy="513778"/>
          </a:xfrm>
          <a:prstGeom prst="rect">
            <a:avLst/>
          </a:prstGeom>
        </p:spPr>
      </p:pic>
      <p:sp>
        <p:nvSpPr>
          <p:cNvPr id="9" name="矩形 8"/>
          <p:cNvSpPr/>
          <p:nvPr userDrawn="1"/>
        </p:nvSpPr>
        <p:spPr>
          <a:xfrm>
            <a:off x="3900455" y="639852"/>
            <a:ext cx="7776864" cy="124852"/>
          </a:xfrm>
          <a:prstGeom prst="rect">
            <a:avLst/>
          </a:prstGeom>
          <a:solidFill>
            <a:srgbClr val="005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3" name="矩形 2"/>
          <p:cNvSpPr/>
          <p:nvPr userDrawn="1"/>
        </p:nvSpPr>
        <p:spPr>
          <a:xfrm>
            <a:off x="335360" y="466950"/>
            <a:ext cx="2448000" cy="5137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ysClr val="windowText" lastClr="000000"/>
              </a:solidFill>
            </a:endParaRPr>
          </a:p>
        </p:txBody>
      </p:sp>
      <p:sp>
        <p:nvSpPr>
          <p:cNvPr id="10" name="灯片编号占位符 3"/>
          <p:cNvSpPr>
            <a:spLocks noGrp="1"/>
          </p:cNvSpPr>
          <p:nvPr>
            <p:ph type="sldNum" sz="quarter" idx="12"/>
          </p:nvPr>
        </p:nvSpPr>
        <p:spPr>
          <a:xfrm>
            <a:off x="82848" y="6448252"/>
            <a:ext cx="463252" cy="365125"/>
          </a:xfrm>
        </p:spPr>
        <p:txBody>
          <a:bodyPr/>
          <a:lstStyle>
            <a:lvl1pPr algn="l">
              <a:defRPr sz="1200">
                <a:solidFill>
                  <a:schemeClr val="tx1"/>
                </a:solidFill>
                <a:latin typeface="+mn-lt"/>
              </a:defRPr>
            </a:lvl1pPr>
          </a:lstStyle>
          <a:p>
            <a:fld id="{0557CB6D-4A2A-45F2-AA53-ED4BF0E20593}" type="slidenum">
              <a:rPr lang="zh-CN" altLang="en-US" smtClean="0"/>
              <a:pPr/>
              <a:t>‹#›</a:t>
            </a:fld>
            <a:endParaRPr lang="zh-CN" altLang="en-US"/>
          </a:p>
        </p:txBody>
      </p:sp>
    </p:spTree>
    <p:extLst>
      <p:ext uri="{BB962C8B-B14F-4D97-AF65-F5344CB8AC3E}">
        <p14:creationId xmlns:p14="http://schemas.microsoft.com/office/powerpoint/2010/main" val="150176514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1072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endParaRPr 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E1066A0-3383-4917-B67E-C1F7A7F86B9A}" type="slidenum">
              <a:rPr lang="en-US" smtClean="0"/>
              <a:t>‹#›</a:t>
            </a:fld>
            <a:endParaRPr lang="en-US"/>
          </a:p>
        </p:txBody>
      </p:sp>
    </p:spTree>
    <p:extLst>
      <p:ext uri="{BB962C8B-B14F-4D97-AF65-F5344CB8AC3E}">
        <p14:creationId xmlns:p14="http://schemas.microsoft.com/office/powerpoint/2010/main" val="353652162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a:p>
        </p:txBody>
      </p:sp>
      <p:sp>
        <p:nvSpPr>
          <p:cNvPr id="4" name="日期占位符 3"/>
          <p:cNvSpPr>
            <a:spLocks noGrp="1"/>
          </p:cNvSpPr>
          <p:nvPr>
            <p:ph type="dt" sz="half" idx="10"/>
          </p:nvPr>
        </p:nvSpPr>
        <p:spPr/>
        <p:txBody>
          <a:bodyPr/>
          <a:lstStyle/>
          <a:p>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1B8924DF-F971-438C-85E7-A1301203029D}" type="slidenum">
              <a:rPr lang="en-US" smtClean="0"/>
              <a:t>‹#›</a:t>
            </a:fld>
            <a:endParaRPr lang="en-US"/>
          </a:p>
        </p:txBody>
      </p:sp>
    </p:spTree>
    <p:extLst>
      <p:ext uri="{BB962C8B-B14F-4D97-AF65-F5344CB8AC3E}">
        <p14:creationId xmlns:p14="http://schemas.microsoft.com/office/powerpoint/2010/main" val="255984753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3"/>
          <p:cNvSpPr>
            <a:spLocks noGrp="1"/>
          </p:cNvSpPr>
          <p:nvPr>
            <p:ph type="dt" sz="half" idx="10"/>
          </p:nvPr>
        </p:nvSpPr>
        <p:spPr/>
        <p:txBody>
          <a:bodyPr/>
          <a:lstStyle/>
          <a:p>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1B8924DF-F971-438C-85E7-A1301203029D}" type="slidenum">
              <a:rPr lang="en-US" smtClean="0"/>
              <a:t>‹#›</a:t>
            </a:fld>
            <a:endParaRPr lang="en-US"/>
          </a:p>
        </p:txBody>
      </p:sp>
    </p:spTree>
    <p:extLst>
      <p:ext uri="{BB962C8B-B14F-4D97-AF65-F5344CB8AC3E}">
        <p14:creationId xmlns:p14="http://schemas.microsoft.com/office/powerpoint/2010/main" val="3212858971"/>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9"/>
            <a:ext cx="10515600" cy="2852737"/>
          </a:xfrm>
        </p:spPr>
        <p:txBody>
          <a:bodyPr anchor="b"/>
          <a:lstStyle>
            <a:lvl1pPr>
              <a:defRPr sz="6000"/>
            </a:lvl1pPr>
          </a:lstStyle>
          <a:p>
            <a:r>
              <a:rPr lang="zh-CN" altLang="en-US" smtClean="0"/>
              <a:t>单击此处编辑母版标题样式</a:t>
            </a:r>
            <a:endParaRPr lang="en-US"/>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1B8924DF-F971-438C-85E7-A1301203029D}" type="slidenum">
              <a:rPr lang="en-US" smtClean="0"/>
              <a:t>‹#›</a:t>
            </a:fld>
            <a:endParaRPr lang="en-US"/>
          </a:p>
        </p:txBody>
      </p:sp>
    </p:spTree>
    <p:extLst>
      <p:ext uri="{BB962C8B-B14F-4D97-AF65-F5344CB8AC3E}">
        <p14:creationId xmlns:p14="http://schemas.microsoft.com/office/powerpoint/2010/main" val="3473370213"/>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内容占位符 2"/>
          <p:cNvSpPr>
            <a:spLocks noGrp="1"/>
          </p:cNvSpPr>
          <p:nvPr>
            <p:ph sz="half" idx="1"/>
          </p:nvPr>
        </p:nvSpPr>
        <p:spPr>
          <a:xfrm>
            <a:off x="838200" y="1825625"/>
            <a:ext cx="515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内容占位符 3"/>
          <p:cNvSpPr>
            <a:spLocks noGrp="1"/>
          </p:cNvSpPr>
          <p:nvPr>
            <p:ph sz="half" idx="2"/>
          </p:nvPr>
        </p:nvSpPr>
        <p:spPr>
          <a:xfrm>
            <a:off x="6197600" y="1825625"/>
            <a:ext cx="515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日期占位符 4"/>
          <p:cNvSpPr>
            <a:spLocks noGrp="1"/>
          </p:cNvSpPr>
          <p:nvPr>
            <p:ph type="dt" sz="half" idx="10"/>
          </p:nvPr>
        </p:nvSpPr>
        <p:spPr/>
        <p:txBody>
          <a:bodyPr/>
          <a:lstStyle/>
          <a:p>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1B8924DF-F971-438C-85E7-A1301203029D}" type="slidenum">
              <a:rPr lang="en-US" smtClean="0"/>
              <a:t>‹#›</a:t>
            </a:fld>
            <a:endParaRPr lang="en-US"/>
          </a:p>
        </p:txBody>
      </p:sp>
    </p:spTree>
    <p:extLst>
      <p:ext uri="{BB962C8B-B14F-4D97-AF65-F5344CB8AC3E}">
        <p14:creationId xmlns:p14="http://schemas.microsoft.com/office/powerpoint/2010/main" val="358670356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5126"/>
            <a:ext cx="10515600" cy="1325563"/>
          </a:xfrm>
        </p:spPr>
        <p:txBody>
          <a:bodyPr/>
          <a:lstStyle/>
          <a:p>
            <a:r>
              <a:rPr lang="zh-CN" altLang="en-US" smtClean="0"/>
              <a:t>单击此处编辑母版标题样式</a:t>
            </a:r>
            <a:endParaRPr lang="en-US"/>
          </a:p>
        </p:txBody>
      </p:sp>
      <p:sp>
        <p:nvSpPr>
          <p:cNvPr id="3" name="文本占位符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40318" y="2505075"/>
            <a:ext cx="5158316"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文本占位符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71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7" name="日期占位符 6"/>
          <p:cNvSpPr>
            <a:spLocks noGrp="1"/>
          </p:cNvSpPr>
          <p:nvPr>
            <p:ph type="dt" sz="half" idx="10"/>
          </p:nvPr>
        </p:nvSpPr>
        <p:spPr/>
        <p:txBody>
          <a:bodyPr/>
          <a:lstStyle/>
          <a:p>
            <a:endParaRPr lang="en-US"/>
          </a:p>
        </p:txBody>
      </p:sp>
      <p:sp>
        <p:nvSpPr>
          <p:cNvPr id="8" name="页脚占位符 7"/>
          <p:cNvSpPr>
            <a:spLocks noGrp="1"/>
          </p:cNvSpPr>
          <p:nvPr>
            <p:ph type="ftr" sz="quarter" idx="11"/>
          </p:nvPr>
        </p:nvSpPr>
        <p:spPr/>
        <p:txBody>
          <a:bodyPr/>
          <a:lstStyle/>
          <a:p>
            <a:endParaRPr lang="en-US"/>
          </a:p>
        </p:txBody>
      </p:sp>
      <p:sp>
        <p:nvSpPr>
          <p:cNvPr id="9" name="灯片编号占位符 8"/>
          <p:cNvSpPr>
            <a:spLocks noGrp="1"/>
          </p:cNvSpPr>
          <p:nvPr>
            <p:ph type="sldNum" sz="quarter" idx="12"/>
          </p:nvPr>
        </p:nvSpPr>
        <p:spPr/>
        <p:txBody>
          <a:bodyPr/>
          <a:lstStyle/>
          <a:p>
            <a:fld id="{1B8924DF-F971-438C-85E7-A1301203029D}" type="slidenum">
              <a:rPr lang="en-US" smtClean="0"/>
              <a:t>‹#›</a:t>
            </a:fld>
            <a:endParaRPr lang="en-US"/>
          </a:p>
        </p:txBody>
      </p:sp>
    </p:spTree>
    <p:extLst>
      <p:ext uri="{BB962C8B-B14F-4D97-AF65-F5344CB8AC3E}">
        <p14:creationId xmlns:p14="http://schemas.microsoft.com/office/powerpoint/2010/main" val="204992147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日期占位符 2"/>
          <p:cNvSpPr>
            <a:spLocks noGrp="1"/>
          </p:cNvSpPr>
          <p:nvPr>
            <p:ph type="dt" sz="half" idx="10"/>
          </p:nvPr>
        </p:nvSpPr>
        <p:spPr/>
        <p:txBody>
          <a:bodyPr/>
          <a:lstStyle/>
          <a:p>
            <a:endParaRPr lang="en-US"/>
          </a:p>
        </p:txBody>
      </p:sp>
      <p:sp>
        <p:nvSpPr>
          <p:cNvPr id="4" name="页脚占位符 3"/>
          <p:cNvSpPr>
            <a:spLocks noGrp="1"/>
          </p:cNvSpPr>
          <p:nvPr>
            <p:ph type="ftr" sz="quarter" idx="11"/>
          </p:nvPr>
        </p:nvSpPr>
        <p:spPr/>
        <p:txBody>
          <a:bodyPr/>
          <a:lstStyle/>
          <a:p>
            <a:endParaRPr lang="en-US"/>
          </a:p>
        </p:txBody>
      </p:sp>
      <p:sp>
        <p:nvSpPr>
          <p:cNvPr id="5" name="灯片编号占位符 4"/>
          <p:cNvSpPr>
            <a:spLocks noGrp="1"/>
          </p:cNvSpPr>
          <p:nvPr>
            <p:ph type="sldNum" sz="quarter" idx="12"/>
          </p:nvPr>
        </p:nvSpPr>
        <p:spPr/>
        <p:txBody>
          <a:bodyPr/>
          <a:lstStyle/>
          <a:p>
            <a:fld id="{1B8924DF-F971-438C-85E7-A1301203029D}" type="slidenum">
              <a:rPr lang="en-US" smtClean="0"/>
              <a:t>‹#›</a:t>
            </a:fld>
            <a:endParaRPr lang="en-US"/>
          </a:p>
        </p:txBody>
      </p:sp>
    </p:spTree>
    <p:extLst>
      <p:ext uri="{BB962C8B-B14F-4D97-AF65-F5344CB8AC3E}">
        <p14:creationId xmlns:p14="http://schemas.microsoft.com/office/powerpoint/2010/main" val="3513730356"/>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endParaRPr lang="en-US"/>
          </a:p>
        </p:txBody>
      </p:sp>
      <p:sp>
        <p:nvSpPr>
          <p:cNvPr id="3" name="页脚占位符 2"/>
          <p:cNvSpPr>
            <a:spLocks noGrp="1"/>
          </p:cNvSpPr>
          <p:nvPr>
            <p:ph type="ftr" sz="quarter" idx="11"/>
          </p:nvPr>
        </p:nvSpPr>
        <p:spPr/>
        <p:txBody>
          <a:bodyPr/>
          <a:lstStyle/>
          <a:p>
            <a:endParaRPr lang="en-US"/>
          </a:p>
        </p:txBody>
      </p:sp>
      <p:sp>
        <p:nvSpPr>
          <p:cNvPr id="4" name="灯片编号占位符 3"/>
          <p:cNvSpPr>
            <a:spLocks noGrp="1"/>
          </p:cNvSpPr>
          <p:nvPr>
            <p:ph type="sldNum" sz="quarter" idx="12"/>
          </p:nvPr>
        </p:nvSpPr>
        <p:spPr/>
        <p:txBody>
          <a:bodyPr/>
          <a:lstStyle/>
          <a:p>
            <a:fld id="{1B8924DF-F971-438C-85E7-A1301203029D}" type="slidenum">
              <a:rPr lang="en-US" smtClean="0"/>
              <a:t>‹#›</a:t>
            </a:fld>
            <a:endParaRPr lang="en-US"/>
          </a:p>
        </p:txBody>
      </p:sp>
    </p:spTree>
    <p:extLst>
      <p:ext uri="{BB962C8B-B14F-4D97-AF65-F5344CB8AC3E}">
        <p14:creationId xmlns:p14="http://schemas.microsoft.com/office/powerpoint/2010/main" val="967541083"/>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00"/>
            <a:ext cx="3932767" cy="1600200"/>
          </a:xfrm>
        </p:spPr>
        <p:txBody>
          <a:bodyPr anchor="b"/>
          <a:lstStyle>
            <a:lvl1pPr>
              <a:defRPr sz="3200"/>
            </a:lvl1pPr>
          </a:lstStyle>
          <a:p>
            <a:r>
              <a:rPr lang="zh-CN" altLang="en-US" smtClean="0"/>
              <a:t>单击此处编辑母版标题样式</a:t>
            </a:r>
            <a:endParaRPr lang="en-US"/>
          </a:p>
        </p:txBody>
      </p:sp>
      <p:sp>
        <p:nvSpPr>
          <p:cNvPr id="3" name="内容占位符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文本占位符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1B8924DF-F971-438C-85E7-A1301203029D}" type="slidenum">
              <a:rPr lang="en-US" smtClean="0"/>
              <a:t>‹#›</a:t>
            </a:fld>
            <a:endParaRPr lang="en-US"/>
          </a:p>
        </p:txBody>
      </p:sp>
    </p:spTree>
    <p:extLst>
      <p:ext uri="{BB962C8B-B14F-4D97-AF65-F5344CB8AC3E}">
        <p14:creationId xmlns:p14="http://schemas.microsoft.com/office/powerpoint/2010/main" val="3812193326"/>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00"/>
            <a:ext cx="3932767" cy="1600200"/>
          </a:xfrm>
        </p:spPr>
        <p:txBody>
          <a:bodyPr anchor="b"/>
          <a:lstStyle>
            <a:lvl1pPr>
              <a:defRPr sz="3200"/>
            </a:lvl1pPr>
          </a:lstStyle>
          <a:p>
            <a:r>
              <a:rPr lang="zh-CN" altLang="en-US" smtClean="0"/>
              <a:t>单击此处编辑母版标题样式</a:t>
            </a:r>
            <a:endParaRPr lang="en-US"/>
          </a:p>
        </p:txBody>
      </p:sp>
      <p:sp>
        <p:nvSpPr>
          <p:cNvPr id="3" name="图片占位符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文本占位符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1B8924DF-F971-438C-85E7-A1301203029D}" type="slidenum">
              <a:rPr lang="en-US" smtClean="0"/>
              <a:t>‹#›</a:t>
            </a:fld>
            <a:endParaRPr lang="en-US"/>
          </a:p>
        </p:txBody>
      </p:sp>
    </p:spTree>
    <p:extLst>
      <p:ext uri="{BB962C8B-B14F-4D97-AF65-F5344CB8AC3E}">
        <p14:creationId xmlns:p14="http://schemas.microsoft.com/office/powerpoint/2010/main" val="3967511634"/>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3"/>
          <p:cNvSpPr>
            <a:spLocks noGrp="1"/>
          </p:cNvSpPr>
          <p:nvPr>
            <p:ph type="dt" sz="half" idx="10"/>
          </p:nvPr>
        </p:nvSpPr>
        <p:spPr/>
        <p:txBody>
          <a:bodyPr/>
          <a:lstStyle/>
          <a:p>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1B8924DF-F971-438C-85E7-A1301203029D}" type="slidenum">
              <a:rPr lang="en-US" smtClean="0"/>
              <a:t>‹#›</a:t>
            </a:fld>
            <a:endParaRPr lang="en-US"/>
          </a:p>
        </p:txBody>
      </p:sp>
    </p:spTree>
    <p:extLst>
      <p:ext uri="{BB962C8B-B14F-4D97-AF65-F5344CB8AC3E}">
        <p14:creationId xmlns:p14="http://schemas.microsoft.com/office/powerpoint/2010/main" val="6796779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日期占位符 2"/>
          <p:cNvSpPr>
            <a:spLocks noGrp="1"/>
          </p:cNvSpPr>
          <p:nvPr>
            <p:ph type="dt" sz="half" idx="10"/>
          </p:nvPr>
        </p:nvSpPr>
        <p:spPr/>
        <p:txBody>
          <a:bodyPr/>
          <a:lstStyle/>
          <a:p>
            <a:endParaRPr 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E1066A0-3383-4917-B67E-C1F7A7F86B9A}" type="slidenum">
              <a:rPr lang="en-US" smtClean="0"/>
              <a:t>‹#›</a:t>
            </a:fld>
            <a:endParaRPr lang="en-US"/>
          </a:p>
        </p:txBody>
      </p:sp>
    </p:spTree>
    <p:extLst>
      <p:ext uri="{BB962C8B-B14F-4D97-AF65-F5344CB8AC3E}">
        <p14:creationId xmlns:p14="http://schemas.microsoft.com/office/powerpoint/2010/main" val="4026091685"/>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smtClean="0"/>
              <a:t>单击此处编辑母版标题样式</a:t>
            </a:r>
            <a:endParaRPr lang="en-US"/>
          </a:p>
        </p:txBody>
      </p:sp>
      <p:sp>
        <p:nvSpPr>
          <p:cNvPr id="3" name="竖排文字占位符 2"/>
          <p:cNvSpPr>
            <a:spLocks noGrp="1"/>
          </p:cNvSpPr>
          <p:nvPr>
            <p:ph type="body" orient="vert" idx="1"/>
          </p:nvPr>
        </p:nvSpPr>
        <p:spPr>
          <a:xfrm>
            <a:off x="838201" y="365125"/>
            <a:ext cx="76835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3"/>
          <p:cNvSpPr>
            <a:spLocks noGrp="1"/>
          </p:cNvSpPr>
          <p:nvPr>
            <p:ph type="dt" sz="half" idx="10"/>
          </p:nvPr>
        </p:nvSpPr>
        <p:spPr/>
        <p:txBody>
          <a:bodyPr/>
          <a:lstStyle/>
          <a:p>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1B8924DF-F971-438C-85E7-A1301203029D}" type="slidenum">
              <a:rPr lang="en-US" smtClean="0"/>
              <a:t>‹#›</a:t>
            </a:fld>
            <a:endParaRPr lang="en-US"/>
          </a:p>
        </p:txBody>
      </p:sp>
    </p:spTree>
    <p:extLst>
      <p:ext uri="{BB962C8B-B14F-4D97-AF65-F5344CB8AC3E}">
        <p14:creationId xmlns:p14="http://schemas.microsoft.com/office/powerpoint/2010/main" val="98353513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1801"/>
            <a:ext cx="9144000" cy="2387477"/>
          </a:xfrm>
          <a:prstGeom prst="rect">
            <a:avLst/>
          </a:prstGeom>
        </p:spPr>
        <p:txBody>
          <a:bodyPr anchor="b"/>
          <a:lstStyle>
            <a:lvl1pPr algn="ctr">
              <a:defRPr sz="7881"/>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1024"/>
            <a:ext cx="9144000" cy="1657679"/>
          </a:xfrm>
          <a:prstGeom prst="rect">
            <a:avLst/>
          </a:prstGeom>
        </p:spPr>
        <p:txBody>
          <a:bodyPr/>
          <a:lstStyle>
            <a:lvl1pPr marL="0" indent="0" algn="ctr">
              <a:buNone/>
              <a:defRPr sz="3152"/>
            </a:lvl1pPr>
            <a:lvl2pPr marL="600532" indent="0" algn="ctr">
              <a:buNone/>
              <a:defRPr sz="2627"/>
            </a:lvl2pPr>
            <a:lvl3pPr marL="1201064" indent="0" algn="ctr">
              <a:buNone/>
              <a:defRPr sz="2364"/>
            </a:lvl3pPr>
            <a:lvl4pPr marL="1801597" indent="0" algn="ctr">
              <a:buNone/>
              <a:defRPr sz="2102"/>
            </a:lvl4pPr>
            <a:lvl5pPr marL="2402129" indent="0" algn="ctr">
              <a:buNone/>
              <a:defRPr sz="2102"/>
            </a:lvl5pPr>
            <a:lvl6pPr marL="3002661" indent="0" algn="ctr">
              <a:buNone/>
              <a:defRPr sz="2102"/>
            </a:lvl6pPr>
            <a:lvl7pPr marL="3603193" indent="0" algn="ctr">
              <a:buNone/>
              <a:defRPr sz="2102"/>
            </a:lvl7pPr>
            <a:lvl8pPr marL="4203725" indent="0" algn="ctr">
              <a:buNone/>
              <a:defRPr sz="2102"/>
            </a:lvl8pPr>
            <a:lvl9pPr marL="4804258" indent="0" algn="ctr">
              <a:buNone/>
              <a:defRPr sz="2102"/>
            </a:lvl9pPr>
          </a:lstStyle>
          <a:p>
            <a:r>
              <a:rPr lang="zh-CN" altLang="en-US" smtClean="0"/>
              <a:t>单击此处编辑母版副标题样式</a:t>
            </a:r>
            <a:endParaRPr lang="zh-CN" altLang="en-US"/>
          </a:p>
        </p:txBody>
      </p:sp>
    </p:spTree>
    <p:extLst>
      <p:ext uri="{BB962C8B-B14F-4D97-AF65-F5344CB8AC3E}">
        <p14:creationId xmlns:p14="http://schemas.microsoft.com/office/powerpoint/2010/main" val="25607589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4899"/>
            <a:ext cx="10515600" cy="1326144"/>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838200" y="1826577"/>
            <a:ext cx="10515600" cy="4349585"/>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4903950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808"/>
            <a:ext cx="10515600" cy="2852461"/>
          </a:xfrm>
          <a:prstGeom prst="rect">
            <a:avLst/>
          </a:prstGeom>
        </p:spPr>
        <p:txBody>
          <a:bodyPr anchor="b"/>
          <a:lstStyle>
            <a:lvl1pPr>
              <a:defRPr sz="7881"/>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1" y="4589376"/>
            <a:ext cx="10515600" cy="1501295"/>
          </a:xfrm>
          <a:prstGeom prst="rect">
            <a:avLst/>
          </a:prstGeom>
        </p:spPr>
        <p:txBody>
          <a:bodyPr/>
          <a:lstStyle>
            <a:lvl1pPr marL="0" indent="0">
              <a:buNone/>
              <a:defRPr sz="3152"/>
            </a:lvl1pPr>
            <a:lvl2pPr marL="600532" indent="0">
              <a:buNone/>
              <a:defRPr sz="2627"/>
            </a:lvl2pPr>
            <a:lvl3pPr marL="1201064" indent="0">
              <a:buNone/>
              <a:defRPr sz="2364"/>
            </a:lvl3pPr>
            <a:lvl4pPr marL="1801597" indent="0">
              <a:buNone/>
              <a:defRPr sz="2102"/>
            </a:lvl4pPr>
            <a:lvl5pPr marL="2402129" indent="0">
              <a:buNone/>
              <a:defRPr sz="2102"/>
            </a:lvl5pPr>
            <a:lvl6pPr marL="3002661" indent="0">
              <a:buNone/>
              <a:defRPr sz="2102"/>
            </a:lvl6pPr>
            <a:lvl7pPr marL="3603193" indent="0">
              <a:buNone/>
              <a:defRPr sz="2102"/>
            </a:lvl7pPr>
            <a:lvl8pPr marL="4203725" indent="0">
              <a:buNone/>
              <a:defRPr sz="2102"/>
            </a:lvl8pPr>
            <a:lvl9pPr marL="4804258" indent="0">
              <a:buNone/>
              <a:defRPr sz="2102"/>
            </a:lvl9pPr>
          </a:lstStyle>
          <a:p>
            <a:pPr lvl="0"/>
            <a:r>
              <a:rPr lang="zh-CN" altLang="en-US" smtClean="0"/>
              <a:t>单击此处编辑母版文本样式</a:t>
            </a:r>
          </a:p>
        </p:txBody>
      </p:sp>
    </p:spTree>
    <p:extLst>
      <p:ext uri="{BB962C8B-B14F-4D97-AF65-F5344CB8AC3E}">
        <p14:creationId xmlns:p14="http://schemas.microsoft.com/office/powerpoint/2010/main" val="38750734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4899"/>
            <a:ext cx="10515600" cy="1326144"/>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6577"/>
            <a:ext cx="5156200" cy="4349585"/>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826577"/>
            <a:ext cx="5156200" cy="4349585"/>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4371758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4899"/>
            <a:ext cx="10515600" cy="1326144"/>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40318" y="1680617"/>
            <a:ext cx="5158316" cy="823628"/>
          </a:xfrm>
          <a:prstGeom prst="rect">
            <a:avLst/>
          </a:prstGeom>
        </p:spPr>
        <p:txBody>
          <a:bodyPr anchor="b"/>
          <a:lstStyle>
            <a:lvl1pPr marL="0" indent="0">
              <a:buNone/>
              <a:defRPr sz="3152" b="1"/>
            </a:lvl1pPr>
            <a:lvl2pPr marL="600532" indent="0">
              <a:buNone/>
              <a:defRPr sz="2627" b="1"/>
            </a:lvl2pPr>
            <a:lvl3pPr marL="1201064" indent="0">
              <a:buNone/>
              <a:defRPr sz="2364" b="1"/>
            </a:lvl3pPr>
            <a:lvl4pPr marL="1801597" indent="0">
              <a:buNone/>
              <a:defRPr sz="2102" b="1"/>
            </a:lvl4pPr>
            <a:lvl5pPr marL="2402129" indent="0">
              <a:buNone/>
              <a:defRPr sz="2102" b="1"/>
            </a:lvl5pPr>
            <a:lvl6pPr marL="3002661" indent="0">
              <a:buNone/>
              <a:defRPr sz="2102" b="1"/>
            </a:lvl6pPr>
            <a:lvl7pPr marL="3603193" indent="0">
              <a:buNone/>
              <a:defRPr sz="2102" b="1"/>
            </a:lvl7pPr>
            <a:lvl8pPr marL="4203725" indent="0">
              <a:buNone/>
              <a:defRPr sz="2102" b="1"/>
            </a:lvl8pPr>
            <a:lvl9pPr marL="4804258" indent="0">
              <a:buNone/>
              <a:defRPr sz="2102" b="1"/>
            </a:lvl9pPr>
          </a:lstStyle>
          <a:p>
            <a:pPr lvl="0"/>
            <a:r>
              <a:rPr lang="zh-CN" altLang="en-US" smtClean="0"/>
              <a:t>单击此处编辑母版文本样式</a:t>
            </a:r>
          </a:p>
        </p:txBody>
      </p:sp>
      <p:sp>
        <p:nvSpPr>
          <p:cNvPr id="4" name="内容占位符 3"/>
          <p:cNvSpPr>
            <a:spLocks noGrp="1"/>
          </p:cNvSpPr>
          <p:nvPr>
            <p:ph sz="half" idx="2"/>
          </p:nvPr>
        </p:nvSpPr>
        <p:spPr>
          <a:xfrm>
            <a:off x="840318" y="2504244"/>
            <a:ext cx="5158316" cy="368442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0617"/>
            <a:ext cx="5183717" cy="823628"/>
          </a:xfrm>
          <a:prstGeom prst="rect">
            <a:avLst/>
          </a:prstGeom>
        </p:spPr>
        <p:txBody>
          <a:bodyPr anchor="b"/>
          <a:lstStyle>
            <a:lvl1pPr marL="0" indent="0">
              <a:buNone/>
              <a:defRPr sz="3152" b="1"/>
            </a:lvl1pPr>
            <a:lvl2pPr marL="600532" indent="0">
              <a:buNone/>
              <a:defRPr sz="2627" b="1"/>
            </a:lvl2pPr>
            <a:lvl3pPr marL="1201064" indent="0">
              <a:buNone/>
              <a:defRPr sz="2364" b="1"/>
            </a:lvl3pPr>
            <a:lvl4pPr marL="1801597" indent="0">
              <a:buNone/>
              <a:defRPr sz="2102" b="1"/>
            </a:lvl4pPr>
            <a:lvl5pPr marL="2402129" indent="0">
              <a:buNone/>
              <a:defRPr sz="2102" b="1"/>
            </a:lvl5pPr>
            <a:lvl6pPr marL="3002661" indent="0">
              <a:buNone/>
              <a:defRPr sz="2102" b="1"/>
            </a:lvl6pPr>
            <a:lvl7pPr marL="3603193" indent="0">
              <a:buNone/>
              <a:defRPr sz="2102" b="1"/>
            </a:lvl7pPr>
            <a:lvl8pPr marL="4203725" indent="0">
              <a:buNone/>
              <a:defRPr sz="2102" b="1"/>
            </a:lvl8pPr>
            <a:lvl9pPr marL="4804258" indent="0">
              <a:buNone/>
              <a:defRPr sz="2102"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4244"/>
            <a:ext cx="5183717" cy="368442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41733221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4899"/>
            <a:ext cx="10515600" cy="1326144"/>
          </a:xfrm>
          <a:prstGeom prst="rect">
            <a:avLst/>
          </a:prstGeom>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11345020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24032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6645"/>
            <a:ext cx="3932767" cy="1601381"/>
          </a:xfrm>
          <a:prstGeom prst="rect">
            <a:avLst/>
          </a:prstGeom>
        </p:spPr>
        <p:txBody>
          <a:bodyPr anchor="b"/>
          <a:lstStyle>
            <a:lvl1pPr>
              <a:defRPr sz="4203"/>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717" y="988353"/>
            <a:ext cx="6172200" cy="4872954"/>
          </a:xfrm>
          <a:prstGeom prst="rect">
            <a:avLst/>
          </a:prstGeom>
        </p:spPr>
        <p:txBody>
          <a:bodyPr/>
          <a:lstStyle>
            <a:lvl1pPr>
              <a:defRPr sz="4203"/>
            </a:lvl1pPr>
            <a:lvl2pPr>
              <a:defRPr sz="3678"/>
            </a:lvl2pPr>
            <a:lvl3pPr>
              <a:defRPr sz="3152"/>
            </a:lvl3pPr>
            <a:lvl4pPr>
              <a:defRPr sz="2627"/>
            </a:lvl4pPr>
            <a:lvl5pPr>
              <a:defRPr sz="2627"/>
            </a:lvl5pPr>
            <a:lvl6pPr>
              <a:defRPr sz="2627"/>
            </a:lvl6pPr>
            <a:lvl7pPr>
              <a:defRPr sz="2627"/>
            </a:lvl7pPr>
            <a:lvl8pPr>
              <a:defRPr sz="2627"/>
            </a:lvl8pPr>
            <a:lvl9pPr>
              <a:defRPr sz="2627"/>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40318" y="2058026"/>
            <a:ext cx="3932767" cy="3811621"/>
          </a:xfrm>
          <a:prstGeom prst="rect">
            <a:avLst/>
          </a:prstGeom>
        </p:spPr>
        <p:txBody>
          <a:bodyPr/>
          <a:lstStyle>
            <a:lvl1pPr marL="0" indent="0">
              <a:buNone/>
              <a:defRPr sz="2102"/>
            </a:lvl1pPr>
            <a:lvl2pPr marL="600532" indent="0">
              <a:buNone/>
              <a:defRPr sz="1839"/>
            </a:lvl2pPr>
            <a:lvl3pPr marL="1201064" indent="0">
              <a:buNone/>
              <a:defRPr sz="1576"/>
            </a:lvl3pPr>
            <a:lvl4pPr marL="1801597" indent="0">
              <a:buNone/>
              <a:defRPr sz="1314"/>
            </a:lvl4pPr>
            <a:lvl5pPr marL="2402129" indent="0">
              <a:buNone/>
              <a:defRPr sz="1314"/>
            </a:lvl5pPr>
            <a:lvl6pPr marL="3002661" indent="0">
              <a:buNone/>
              <a:defRPr sz="1314"/>
            </a:lvl6pPr>
            <a:lvl7pPr marL="3603193" indent="0">
              <a:buNone/>
              <a:defRPr sz="1314"/>
            </a:lvl7pPr>
            <a:lvl8pPr marL="4203725" indent="0">
              <a:buNone/>
              <a:defRPr sz="1314"/>
            </a:lvl8pPr>
            <a:lvl9pPr marL="4804258" indent="0">
              <a:buNone/>
              <a:defRPr sz="1314"/>
            </a:lvl9pPr>
          </a:lstStyle>
          <a:p>
            <a:pPr lvl="0"/>
            <a:r>
              <a:rPr lang="zh-CN" altLang="en-US" smtClean="0"/>
              <a:t>单击此处编辑母版文本样式</a:t>
            </a:r>
          </a:p>
        </p:txBody>
      </p:sp>
    </p:spTree>
    <p:extLst>
      <p:ext uri="{BB962C8B-B14F-4D97-AF65-F5344CB8AC3E}">
        <p14:creationId xmlns:p14="http://schemas.microsoft.com/office/powerpoint/2010/main" val="11442885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6645"/>
            <a:ext cx="3932767" cy="1601381"/>
          </a:xfrm>
          <a:prstGeom prst="rect">
            <a:avLst/>
          </a:prstGeom>
        </p:spPr>
        <p:txBody>
          <a:bodyPr anchor="b"/>
          <a:lstStyle>
            <a:lvl1pPr>
              <a:defRPr sz="4203"/>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717" y="988353"/>
            <a:ext cx="6172200" cy="4872954"/>
          </a:xfrm>
          <a:prstGeom prst="rect">
            <a:avLst/>
          </a:prstGeom>
        </p:spPr>
        <p:txBody>
          <a:bodyPr/>
          <a:lstStyle>
            <a:lvl1pPr marL="0" indent="0">
              <a:buNone/>
              <a:defRPr sz="4203"/>
            </a:lvl1pPr>
            <a:lvl2pPr marL="600532" indent="0">
              <a:buNone/>
              <a:defRPr sz="3678"/>
            </a:lvl2pPr>
            <a:lvl3pPr marL="1201064" indent="0">
              <a:buNone/>
              <a:defRPr sz="3152"/>
            </a:lvl3pPr>
            <a:lvl4pPr marL="1801597" indent="0">
              <a:buNone/>
              <a:defRPr sz="2627"/>
            </a:lvl4pPr>
            <a:lvl5pPr marL="2402129" indent="0">
              <a:buNone/>
              <a:defRPr sz="2627"/>
            </a:lvl5pPr>
            <a:lvl6pPr marL="3002661" indent="0">
              <a:buNone/>
              <a:defRPr sz="2627"/>
            </a:lvl6pPr>
            <a:lvl7pPr marL="3603193" indent="0">
              <a:buNone/>
              <a:defRPr sz="2627"/>
            </a:lvl7pPr>
            <a:lvl8pPr marL="4203725" indent="0">
              <a:buNone/>
              <a:defRPr sz="2627"/>
            </a:lvl8pPr>
            <a:lvl9pPr marL="4804258" indent="0">
              <a:buNone/>
              <a:defRPr sz="2627"/>
            </a:lvl9pPr>
          </a:lstStyle>
          <a:p>
            <a:pPr lvl="0"/>
            <a:endParaRPr lang="zh-CN" altLang="en-US" noProof="0" smtClean="0"/>
          </a:p>
        </p:txBody>
      </p:sp>
      <p:sp>
        <p:nvSpPr>
          <p:cNvPr id="4" name="文本占位符 3"/>
          <p:cNvSpPr>
            <a:spLocks noGrp="1"/>
          </p:cNvSpPr>
          <p:nvPr>
            <p:ph type="body" sz="half" idx="2"/>
          </p:nvPr>
        </p:nvSpPr>
        <p:spPr>
          <a:xfrm>
            <a:off x="840318" y="2058026"/>
            <a:ext cx="3932767" cy="3811621"/>
          </a:xfrm>
          <a:prstGeom prst="rect">
            <a:avLst/>
          </a:prstGeom>
        </p:spPr>
        <p:txBody>
          <a:bodyPr/>
          <a:lstStyle>
            <a:lvl1pPr marL="0" indent="0">
              <a:buNone/>
              <a:defRPr sz="2102"/>
            </a:lvl1pPr>
            <a:lvl2pPr marL="600532" indent="0">
              <a:buNone/>
              <a:defRPr sz="1839"/>
            </a:lvl2pPr>
            <a:lvl3pPr marL="1201064" indent="0">
              <a:buNone/>
              <a:defRPr sz="1576"/>
            </a:lvl3pPr>
            <a:lvl4pPr marL="1801597" indent="0">
              <a:buNone/>
              <a:defRPr sz="1314"/>
            </a:lvl4pPr>
            <a:lvl5pPr marL="2402129" indent="0">
              <a:buNone/>
              <a:defRPr sz="1314"/>
            </a:lvl5pPr>
            <a:lvl6pPr marL="3002661" indent="0">
              <a:buNone/>
              <a:defRPr sz="1314"/>
            </a:lvl6pPr>
            <a:lvl7pPr marL="3603193" indent="0">
              <a:buNone/>
              <a:defRPr sz="1314"/>
            </a:lvl7pPr>
            <a:lvl8pPr marL="4203725" indent="0">
              <a:buNone/>
              <a:defRPr sz="1314"/>
            </a:lvl8pPr>
            <a:lvl9pPr marL="4804258" indent="0">
              <a:buNone/>
              <a:defRPr sz="1314"/>
            </a:lvl9pPr>
          </a:lstStyle>
          <a:p>
            <a:pPr lvl="0"/>
            <a:r>
              <a:rPr lang="zh-CN" altLang="en-US" smtClean="0"/>
              <a:t>单击此处编辑母版文本样式</a:t>
            </a:r>
          </a:p>
        </p:txBody>
      </p:sp>
    </p:spTree>
    <p:extLst>
      <p:ext uri="{BB962C8B-B14F-4D97-AF65-F5344CB8AC3E}">
        <p14:creationId xmlns:p14="http://schemas.microsoft.com/office/powerpoint/2010/main" val="756591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cxnSp>
        <p:nvCxnSpPr>
          <p:cNvPr id="7" name="直接连接符 6"/>
          <p:cNvCxnSpPr/>
          <p:nvPr/>
        </p:nvCxnSpPr>
        <p:spPr>
          <a:xfrm>
            <a:off x="431371" y="6453336"/>
            <a:ext cx="9216000" cy="0"/>
          </a:xfrm>
          <a:prstGeom prst="line">
            <a:avLst/>
          </a:prstGeom>
          <a:ln w="19050">
            <a:solidFill>
              <a:srgbClr val="005BAC"/>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rot="5400000">
            <a:off x="8874619" y="3439448"/>
            <a:ext cx="5580000" cy="0"/>
          </a:xfrm>
          <a:prstGeom prst="line">
            <a:avLst/>
          </a:prstGeom>
          <a:ln w="19050">
            <a:solidFill>
              <a:srgbClr val="005BAC"/>
            </a:solidFill>
          </a:ln>
        </p:spPr>
        <p:style>
          <a:lnRef idx="1">
            <a:schemeClr val="accent1"/>
          </a:lnRef>
          <a:fillRef idx="0">
            <a:schemeClr val="accent1"/>
          </a:fillRef>
          <a:effectRef idx="0">
            <a:schemeClr val="accent1"/>
          </a:effectRef>
          <a:fontRef idx="minor">
            <a:schemeClr val="tx1"/>
          </a:fontRef>
        </p:style>
      </p:cxnSp>
      <p:sp>
        <p:nvSpPr>
          <p:cNvPr id="4" name="灯片编号占位符 3"/>
          <p:cNvSpPr>
            <a:spLocks noGrp="1"/>
          </p:cNvSpPr>
          <p:nvPr>
            <p:ph type="sldNum" sz="quarter" idx="12"/>
          </p:nvPr>
        </p:nvSpPr>
        <p:spPr>
          <a:xfrm>
            <a:off x="82848" y="6448252"/>
            <a:ext cx="2844800" cy="365125"/>
          </a:xfrm>
        </p:spPr>
        <p:txBody>
          <a:bodyPr/>
          <a:lstStyle>
            <a:lvl1pPr algn="l">
              <a:defRPr sz="1200">
                <a:solidFill>
                  <a:schemeClr val="tx1"/>
                </a:solidFill>
                <a:latin typeface="+mn-lt"/>
              </a:defRPr>
            </a:lvl1pPr>
          </a:lstStyle>
          <a:p>
            <a:fld id="{0557CB6D-4A2A-45F2-AA53-ED4BF0E20593}" type="slidenum">
              <a:rPr lang="zh-CN" altLang="en-US" smtClean="0"/>
              <a:pPr/>
              <a:t>‹#›</a:t>
            </a:fld>
            <a:endParaRPr lang="zh-CN" altLang="en-US"/>
          </a:p>
        </p:txBody>
      </p:sp>
      <p:cxnSp>
        <p:nvCxnSpPr>
          <p:cNvPr id="6" name="直接连接符 5"/>
          <p:cNvCxnSpPr/>
          <p:nvPr userDrawn="1"/>
        </p:nvCxnSpPr>
        <p:spPr>
          <a:xfrm>
            <a:off x="431371" y="6453336"/>
            <a:ext cx="9216000" cy="0"/>
          </a:xfrm>
          <a:prstGeom prst="line">
            <a:avLst/>
          </a:prstGeom>
          <a:ln w="19050">
            <a:solidFill>
              <a:srgbClr val="005BAC"/>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rot="5400000">
            <a:off x="8874619" y="3439448"/>
            <a:ext cx="5580000" cy="0"/>
          </a:xfrm>
          <a:prstGeom prst="line">
            <a:avLst/>
          </a:prstGeom>
          <a:ln w="19050">
            <a:solidFill>
              <a:srgbClr val="005BA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928565"/>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4899"/>
            <a:ext cx="10515600" cy="1326144"/>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1826577"/>
            <a:ext cx="10515600" cy="434958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8972134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4899"/>
            <a:ext cx="2628900" cy="5811262"/>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1" y="364899"/>
            <a:ext cx="7683500" cy="5811262"/>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9412257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22755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Agenda 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86550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1190375" y="1953376"/>
            <a:ext cx="1661662" cy="1674932"/>
          </a:xfrm>
          <a:custGeom>
            <a:avLst/>
            <a:gdLst>
              <a:gd name="connsiteX0" fmla="*/ 830831 w 1661662"/>
              <a:gd name="connsiteY0" fmla="*/ 0 h 1674932"/>
              <a:gd name="connsiteX1" fmla="*/ 1661662 w 1661662"/>
              <a:gd name="connsiteY1" fmla="*/ 837466 h 1674932"/>
              <a:gd name="connsiteX2" fmla="*/ 830831 w 1661662"/>
              <a:gd name="connsiteY2" fmla="*/ 1674932 h 1674932"/>
              <a:gd name="connsiteX3" fmla="*/ 0 w 1661662"/>
              <a:gd name="connsiteY3" fmla="*/ 837466 h 1674932"/>
              <a:gd name="connsiteX4" fmla="*/ 830831 w 1661662"/>
              <a:gd name="connsiteY4" fmla="*/ 0 h 1674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1662" h="1674932">
                <a:moveTo>
                  <a:pt x="830831" y="0"/>
                </a:moveTo>
                <a:cubicBezTo>
                  <a:pt x="1289686" y="0"/>
                  <a:pt x="1661662" y="374946"/>
                  <a:pt x="1661662" y="837466"/>
                </a:cubicBezTo>
                <a:cubicBezTo>
                  <a:pt x="1661662" y="1299986"/>
                  <a:pt x="1289686" y="1674932"/>
                  <a:pt x="830831" y="1674932"/>
                </a:cubicBezTo>
                <a:cubicBezTo>
                  <a:pt x="371976" y="1674932"/>
                  <a:pt x="0" y="1299986"/>
                  <a:pt x="0" y="837466"/>
                </a:cubicBezTo>
                <a:cubicBezTo>
                  <a:pt x="0" y="374946"/>
                  <a:pt x="371976" y="0"/>
                  <a:pt x="830831" y="0"/>
                </a:cubicBez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3896264" y="1953376"/>
            <a:ext cx="1661662" cy="1674932"/>
          </a:xfrm>
          <a:custGeom>
            <a:avLst/>
            <a:gdLst>
              <a:gd name="connsiteX0" fmla="*/ 830831 w 1661662"/>
              <a:gd name="connsiteY0" fmla="*/ 0 h 1674932"/>
              <a:gd name="connsiteX1" fmla="*/ 1661662 w 1661662"/>
              <a:gd name="connsiteY1" fmla="*/ 837466 h 1674932"/>
              <a:gd name="connsiteX2" fmla="*/ 830831 w 1661662"/>
              <a:gd name="connsiteY2" fmla="*/ 1674932 h 1674932"/>
              <a:gd name="connsiteX3" fmla="*/ 0 w 1661662"/>
              <a:gd name="connsiteY3" fmla="*/ 837466 h 1674932"/>
              <a:gd name="connsiteX4" fmla="*/ 830831 w 1661662"/>
              <a:gd name="connsiteY4" fmla="*/ 0 h 1674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1662" h="1674932">
                <a:moveTo>
                  <a:pt x="830831" y="0"/>
                </a:moveTo>
                <a:cubicBezTo>
                  <a:pt x="1289686" y="0"/>
                  <a:pt x="1661662" y="374946"/>
                  <a:pt x="1661662" y="837466"/>
                </a:cubicBezTo>
                <a:cubicBezTo>
                  <a:pt x="1661662" y="1299986"/>
                  <a:pt x="1289686" y="1674932"/>
                  <a:pt x="830831" y="1674932"/>
                </a:cubicBezTo>
                <a:cubicBezTo>
                  <a:pt x="371976" y="1674932"/>
                  <a:pt x="0" y="1299986"/>
                  <a:pt x="0" y="837466"/>
                </a:cubicBezTo>
                <a:cubicBezTo>
                  <a:pt x="0" y="374946"/>
                  <a:pt x="371976" y="0"/>
                  <a:pt x="830831" y="0"/>
                </a:cubicBezTo>
                <a:close/>
              </a:path>
            </a:pathLst>
          </a:custGeom>
        </p:spPr>
        <p:txBody>
          <a:bodyPr wrap="square">
            <a:noAutofit/>
          </a:bodyPr>
          <a:lstStyle/>
          <a:p>
            <a:endParaRPr lang="zh-CN" altLang="en-US"/>
          </a:p>
        </p:txBody>
      </p:sp>
      <p:sp>
        <p:nvSpPr>
          <p:cNvPr id="14" name="图片占位符 13"/>
          <p:cNvSpPr>
            <a:spLocks noGrp="1"/>
          </p:cNvSpPr>
          <p:nvPr>
            <p:ph type="pic" sz="quarter" idx="12"/>
          </p:nvPr>
        </p:nvSpPr>
        <p:spPr>
          <a:xfrm>
            <a:off x="6686065" y="1953376"/>
            <a:ext cx="1661662" cy="1674932"/>
          </a:xfrm>
          <a:custGeom>
            <a:avLst/>
            <a:gdLst>
              <a:gd name="connsiteX0" fmla="*/ 830831 w 1661662"/>
              <a:gd name="connsiteY0" fmla="*/ 0 h 1674932"/>
              <a:gd name="connsiteX1" fmla="*/ 1661662 w 1661662"/>
              <a:gd name="connsiteY1" fmla="*/ 837466 h 1674932"/>
              <a:gd name="connsiteX2" fmla="*/ 830831 w 1661662"/>
              <a:gd name="connsiteY2" fmla="*/ 1674932 h 1674932"/>
              <a:gd name="connsiteX3" fmla="*/ 0 w 1661662"/>
              <a:gd name="connsiteY3" fmla="*/ 837466 h 1674932"/>
              <a:gd name="connsiteX4" fmla="*/ 830831 w 1661662"/>
              <a:gd name="connsiteY4" fmla="*/ 0 h 1674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1662" h="1674932">
                <a:moveTo>
                  <a:pt x="830831" y="0"/>
                </a:moveTo>
                <a:cubicBezTo>
                  <a:pt x="1289686" y="0"/>
                  <a:pt x="1661662" y="374946"/>
                  <a:pt x="1661662" y="837466"/>
                </a:cubicBezTo>
                <a:cubicBezTo>
                  <a:pt x="1661662" y="1299986"/>
                  <a:pt x="1289686" y="1674932"/>
                  <a:pt x="830831" y="1674932"/>
                </a:cubicBezTo>
                <a:cubicBezTo>
                  <a:pt x="371976" y="1674932"/>
                  <a:pt x="0" y="1299986"/>
                  <a:pt x="0" y="837466"/>
                </a:cubicBezTo>
                <a:cubicBezTo>
                  <a:pt x="0" y="374946"/>
                  <a:pt x="371976" y="0"/>
                  <a:pt x="830831" y="0"/>
                </a:cubicBezTo>
                <a:close/>
              </a:path>
            </a:pathLst>
          </a:custGeom>
        </p:spPr>
        <p:txBody>
          <a:bodyPr wrap="square">
            <a:noAutofit/>
          </a:bodyPr>
          <a:lstStyle/>
          <a:p>
            <a:endParaRPr lang="zh-CN" altLang="en-US"/>
          </a:p>
        </p:txBody>
      </p:sp>
      <p:sp>
        <p:nvSpPr>
          <p:cNvPr id="15" name="图片占位符 14"/>
          <p:cNvSpPr>
            <a:spLocks noGrp="1"/>
          </p:cNvSpPr>
          <p:nvPr>
            <p:ph type="pic" sz="quarter" idx="13"/>
          </p:nvPr>
        </p:nvSpPr>
        <p:spPr>
          <a:xfrm>
            <a:off x="9339963" y="1953376"/>
            <a:ext cx="1661662" cy="1674932"/>
          </a:xfrm>
          <a:custGeom>
            <a:avLst/>
            <a:gdLst>
              <a:gd name="connsiteX0" fmla="*/ 830831 w 1661662"/>
              <a:gd name="connsiteY0" fmla="*/ 0 h 1674932"/>
              <a:gd name="connsiteX1" fmla="*/ 1661662 w 1661662"/>
              <a:gd name="connsiteY1" fmla="*/ 837466 h 1674932"/>
              <a:gd name="connsiteX2" fmla="*/ 830831 w 1661662"/>
              <a:gd name="connsiteY2" fmla="*/ 1674932 h 1674932"/>
              <a:gd name="connsiteX3" fmla="*/ 0 w 1661662"/>
              <a:gd name="connsiteY3" fmla="*/ 837466 h 1674932"/>
              <a:gd name="connsiteX4" fmla="*/ 830831 w 1661662"/>
              <a:gd name="connsiteY4" fmla="*/ 0 h 1674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1662" h="1674932">
                <a:moveTo>
                  <a:pt x="830831" y="0"/>
                </a:moveTo>
                <a:cubicBezTo>
                  <a:pt x="1289686" y="0"/>
                  <a:pt x="1661662" y="374946"/>
                  <a:pt x="1661662" y="837466"/>
                </a:cubicBezTo>
                <a:cubicBezTo>
                  <a:pt x="1661662" y="1299986"/>
                  <a:pt x="1289686" y="1674932"/>
                  <a:pt x="830831" y="1674932"/>
                </a:cubicBezTo>
                <a:cubicBezTo>
                  <a:pt x="371976" y="1674932"/>
                  <a:pt x="0" y="1299986"/>
                  <a:pt x="0" y="837466"/>
                </a:cubicBezTo>
                <a:cubicBezTo>
                  <a:pt x="0" y="374946"/>
                  <a:pt x="371976" y="0"/>
                  <a:pt x="830831"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358544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Footer Placeholder 5"/>
          <p:cNvSpPr>
            <a:spLocks noGrp="1"/>
          </p:cNvSpPr>
          <p:nvPr>
            <p:ph type="ftr" sz="quarter" idx="3"/>
          </p:nvPr>
        </p:nvSpPr>
        <p:spPr>
          <a:xfrm>
            <a:off x="10748226" y="-280712"/>
            <a:ext cx="1407558" cy="195779"/>
          </a:xfrm>
          <a:prstGeom prst="rect">
            <a:avLst/>
          </a:prstGeom>
        </p:spPr>
        <p:txBody>
          <a:bodyPr vert="horz" lIns="91440" tIns="45720" rIns="91440" bIns="45720" rtlCol="0" anchor="ctr"/>
          <a:lstStyle>
            <a:lvl1pPr algn="r">
              <a:defRPr sz="635">
                <a:solidFill>
                  <a:schemeClr val="tx1">
                    <a:tint val="75000"/>
                  </a:schemeClr>
                </a:solidFill>
              </a:defRPr>
            </a:lvl1pPr>
          </a:lstStyle>
          <a:p>
            <a:r>
              <a:rPr>
                <a:solidFill>
                  <a:srgbClr val="000000">
                    <a:tint val="75000"/>
                  </a:srgbClr>
                </a:solidFill>
              </a:rPr>
              <a:t>2303521-005</a:t>
            </a:r>
            <a:endParaRPr dirty="0">
              <a:solidFill>
                <a:srgbClr val="000000">
                  <a:tint val="75000"/>
                </a:srgbClr>
              </a:solidFill>
            </a:endParaRPr>
          </a:p>
        </p:txBody>
      </p:sp>
    </p:spTree>
    <p:extLst>
      <p:ext uri="{BB962C8B-B14F-4D97-AF65-F5344CB8AC3E}">
        <p14:creationId xmlns:p14="http://schemas.microsoft.com/office/powerpoint/2010/main" val="17679791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pic>
        <p:nvPicPr>
          <p:cNvPr id="2" name="图片 1" descr="屏幕剪辑"/>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a:off x="335360" y="466950"/>
            <a:ext cx="2448000" cy="513778"/>
          </a:xfrm>
          <a:prstGeom prst="rect">
            <a:avLst/>
          </a:prstGeom>
        </p:spPr>
      </p:pic>
      <p:sp>
        <p:nvSpPr>
          <p:cNvPr id="3" name="矩形 2"/>
          <p:cNvSpPr/>
          <p:nvPr userDrawn="1"/>
        </p:nvSpPr>
        <p:spPr>
          <a:xfrm>
            <a:off x="335360" y="466950"/>
            <a:ext cx="2448000" cy="5137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ysClr val="windowText" lastClr="000000"/>
              </a:solidFill>
            </a:endParaRPr>
          </a:p>
        </p:txBody>
      </p:sp>
      <p:sp>
        <p:nvSpPr>
          <p:cNvPr id="10" name="灯片编号占位符 3"/>
          <p:cNvSpPr>
            <a:spLocks noGrp="1"/>
          </p:cNvSpPr>
          <p:nvPr>
            <p:ph type="sldNum" sz="quarter" idx="12"/>
          </p:nvPr>
        </p:nvSpPr>
        <p:spPr>
          <a:xfrm>
            <a:off x="82848" y="6448252"/>
            <a:ext cx="463252" cy="365125"/>
          </a:xfrm>
        </p:spPr>
        <p:txBody>
          <a:bodyPr/>
          <a:lstStyle>
            <a:lvl1pPr algn="l">
              <a:defRPr sz="1200">
                <a:solidFill>
                  <a:schemeClr val="tx1"/>
                </a:solidFill>
                <a:latin typeface="+mn-lt"/>
              </a:defRPr>
            </a:lvl1pPr>
          </a:lstStyle>
          <a:p>
            <a:fld id="{0557CB6D-4A2A-45F2-AA53-ED4BF0E20593}" type="slidenum">
              <a:rPr lang="zh-CN" altLang="en-US" smtClean="0"/>
              <a:t>‹#›</a:t>
            </a:fld>
            <a:endParaRPr lang="zh-CN" altLang="en-US"/>
          </a:p>
        </p:txBody>
      </p:sp>
      <p:grpSp>
        <p:nvGrpSpPr>
          <p:cNvPr id="8" name="组合 7"/>
          <p:cNvGrpSpPr/>
          <p:nvPr userDrawn="1"/>
        </p:nvGrpSpPr>
        <p:grpSpPr>
          <a:xfrm>
            <a:off x="16038705" y="2251392"/>
            <a:ext cx="1886078" cy="3004145"/>
            <a:chOff x="10115988" y="1973836"/>
            <a:chExt cx="1886078" cy="3004145"/>
          </a:xfrm>
        </p:grpSpPr>
        <p:sp>
          <p:nvSpPr>
            <p:cNvPr id="5" name="矩形 4"/>
            <p:cNvSpPr/>
            <p:nvPr userDrawn="1"/>
          </p:nvSpPr>
          <p:spPr>
            <a:xfrm>
              <a:off x="10115988" y="1980904"/>
              <a:ext cx="813950" cy="365125"/>
            </a:xfrm>
            <a:prstGeom prst="rect">
              <a:avLst/>
            </a:prstGeom>
            <a:solidFill>
              <a:srgbClr val="00599E"/>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userDrawn="1"/>
          </p:nvSpPr>
          <p:spPr>
            <a:xfrm>
              <a:off x="10115988" y="3296880"/>
              <a:ext cx="813950" cy="365125"/>
            </a:xfrm>
            <a:prstGeom prst="rect">
              <a:avLst/>
            </a:prstGeom>
            <a:solidFill>
              <a:srgbClr val="403D3D"/>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13"/>
            <p:cNvSpPr/>
            <p:nvPr userDrawn="1"/>
          </p:nvSpPr>
          <p:spPr>
            <a:xfrm>
              <a:off x="10115988" y="2638892"/>
              <a:ext cx="813950" cy="365125"/>
            </a:xfrm>
            <a:prstGeom prst="rect">
              <a:avLst/>
            </a:prstGeom>
            <a:solidFill>
              <a:schemeClr val="bg2">
                <a:lumMod val="9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矩形 15"/>
            <p:cNvSpPr/>
            <p:nvPr userDrawn="1"/>
          </p:nvSpPr>
          <p:spPr>
            <a:xfrm>
              <a:off x="10115988" y="3954868"/>
              <a:ext cx="813950" cy="365125"/>
            </a:xfrm>
            <a:prstGeom prst="rect">
              <a:avLst/>
            </a:prstGeom>
            <a:solidFill>
              <a:srgbClr val="89898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userDrawn="1"/>
          </p:nvSpPr>
          <p:spPr>
            <a:xfrm>
              <a:off x="11164303" y="1973836"/>
              <a:ext cx="813949" cy="307777"/>
            </a:xfrm>
            <a:prstGeom prst="rect">
              <a:avLst/>
            </a:prstGeom>
            <a:noFill/>
          </p:spPr>
          <p:txBody>
            <a:bodyPr wrap="square" rtlCol="0">
              <a:spAutoFit/>
            </a:bodyPr>
            <a:lstStyle/>
            <a:p>
              <a:r>
                <a:rPr lang="zh-CN" altLang="en-US" sz="1400" dirty="0"/>
                <a:t>主题色</a:t>
              </a:r>
            </a:p>
          </p:txBody>
        </p:sp>
        <p:sp>
          <p:nvSpPr>
            <p:cNvPr id="20" name="文本框 19"/>
            <p:cNvSpPr txBox="1"/>
            <p:nvPr userDrawn="1"/>
          </p:nvSpPr>
          <p:spPr>
            <a:xfrm>
              <a:off x="11164304" y="2641122"/>
              <a:ext cx="813949" cy="307777"/>
            </a:xfrm>
            <a:prstGeom prst="rect">
              <a:avLst/>
            </a:prstGeom>
            <a:noFill/>
          </p:spPr>
          <p:txBody>
            <a:bodyPr wrap="square" rtlCol="0">
              <a:spAutoFit/>
            </a:bodyPr>
            <a:lstStyle/>
            <a:p>
              <a:r>
                <a:rPr lang="zh-CN" altLang="en-US" sz="1400" dirty="0"/>
                <a:t>搭配色</a:t>
              </a:r>
            </a:p>
          </p:txBody>
        </p:sp>
        <p:sp>
          <p:nvSpPr>
            <p:cNvPr id="22" name="文本框 21"/>
            <p:cNvSpPr txBox="1"/>
            <p:nvPr userDrawn="1"/>
          </p:nvSpPr>
          <p:spPr>
            <a:xfrm>
              <a:off x="11188117" y="3308407"/>
              <a:ext cx="813949" cy="307777"/>
            </a:xfrm>
            <a:prstGeom prst="rect">
              <a:avLst/>
            </a:prstGeom>
            <a:noFill/>
          </p:spPr>
          <p:txBody>
            <a:bodyPr wrap="square" rtlCol="0">
              <a:spAutoFit/>
            </a:bodyPr>
            <a:lstStyle/>
            <a:p>
              <a:r>
                <a:rPr lang="zh-CN" altLang="en-US" sz="1400" dirty="0"/>
                <a:t>中文色</a:t>
              </a:r>
            </a:p>
          </p:txBody>
        </p:sp>
        <p:sp>
          <p:nvSpPr>
            <p:cNvPr id="24" name="文本框 23"/>
            <p:cNvSpPr txBox="1"/>
            <p:nvPr userDrawn="1"/>
          </p:nvSpPr>
          <p:spPr>
            <a:xfrm>
              <a:off x="11188117" y="4642978"/>
              <a:ext cx="813949" cy="307777"/>
            </a:xfrm>
            <a:prstGeom prst="rect">
              <a:avLst/>
            </a:prstGeom>
            <a:noFill/>
          </p:spPr>
          <p:txBody>
            <a:bodyPr wrap="square" rtlCol="0">
              <a:spAutoFit/>
            </a:bodyPr>
            <a:lstStyle/>
            <a:p>
              <a:r>
                <a:rPr lang="zh-CN" altLang="en-US" sz="1400" dirty="0"/>
                <a:t>点缀色</a:t>
              </a:r>
            </a:p>
          </p:txBody>
        </p:sp>
        <p:sp>
          <p:nvSpPr>
            <p:cNvPr id="26" name="矩形 25"/>
            <p:cNvSpPr/>
            <p:nvPr userDrawn="1"/>
          </p:nvSpPr>
          <p:spPr>
            <a:xfrm>
              <a:off x="10115988" y="4612856"/>
              <a:ext cx="813950" cy="365125"/>
            </a:xfrm>
            <a:prstGeom prst="rect">
              <a:avLst/>
            </a:prstGeom>
            <a:solidFill>
              <a:srgbClr val="FF0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文本框 6"/>
            <p:cNvSpPr txBox="1"/>
            <p:nvPr userDrawn="1"/>
          </p:nvSpPr>
          <p:spPr>
            <a:xfrm>
              <a:off x="11164303" y="3954868"/>
              <a:ext cx="813949" cy="307777"/>
            </a:xfrm>
            <a:prstGeom prst="rect">
              <a:avLst/>
            </a:prstGeom>
            <a:noFill/>
          </p:spPr>
          <p:txBody>
            <a:bodyPr wrap="square" rtlCol="0">
              <a:spAutoFit/>
            </a:bodyPr>
            <a:lstStyle/>
            <a:p>
              <a:r>
                <a:rPr lang="zh-CN" altLang="en-US" sz="1400" dirty="0"/>
                <a:t>英文色</a:t>
              </a:r>
            </a:p>
          </p:txBody>
        </p:sp>
      </p:grpSp>
      <p:cxnSp>
        <p:nvCxnSpPr>
          <p:cNvPr id="12" name="直接连接符 11"/>
          <p:cNvCxnSpPr/>
          <p:nvPr userDrawn="1"/>
        </p:nvCxnSpPr>
        <p:spPr>
          <a:xfrm>
            <a:off x="335360" y="666392"/>
            <a:ext cx="11404356" cy="0"/>
          </a:xfrm>
          <a:prstGeom prst="line">
            <a:avLst/>
          </a:prstGeom>
          <a:ln>
            <a:solidFill>
              <a:srgbClr val="DDD9C3"/>
            </a:solidFill>
          </a:ln>
        </p:spPr>
        <p:style>
          <a:lnRef idx="1">
            <a:schemeClr val="accent1"/>
          </a:lnRef>
          <a:fillRef idx="0">
            <a:schemeClr val="accent1"/>
          </a:fillRef>
          <a:effectRef idx="0">
            <a:schemeClr val="accent1"/>
          </a:effectRef>
          <a:fontRef idx="minor">
            <a:schemeClr val="tx1"/>
          </a:fontRef>
        </p:style>
      </p:cxnSp>
      <p:sp>
        <p:nvSpPr>
          <p:cNvPr id="13" name="矩形 12"/>
          <p:cNvSpPr/>
          <p:nvPr userDrawn="1"/>
        </p:nvSpPr>
        <p:spPr>
          <a:xfrm>
            <a:off x="-190022" y="213688"/>
            <a:ext cx="335360" cy="466950"/>
          </a:xfrm>
          <a:prstGeom prst="rect">
            <a:avLst/>
          </a:prstGeom>
          <a:solidFill>
            <a:srgbClr val="FF0000"/>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26922799"/>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2" name="Picture 4" descr="C:\Users\lenovo\AppData\Roaming\Tencent\Users\437369528\QQ\WinTemp\RichOle\[LF(60Z@AZ29MS)HQ1]{86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82908"/>
            <a:ext cx="12192000" cy="47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47849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endParaRPr 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E1066A0-3383-4917-B67E-C1F7A7F86B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98252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日期占位符 2"/>
          <p:cNvSpPr>
            <a:spLocks noGrp="1"/>
          </p:cNvSpPr>
          <p:nvPr>
            <p:ph type="dt" sz="half" idx="10"/>
          </p:nvPr>
        </p:nvSpPr>
        <p:spPr/>
        <p:txBody>
          <a:bodyPr/>
          <a:lstStyle/>
          <a:p>
            <a:endParaRPr 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8E1066A0-3383-4917-B67E-C1F7A7F86B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86962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endParaRPr 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E1066A0-3383-4917-B67E-C1F7A7F86B9A}" type="slidenum">
              <a:rPr lang="en-US" smtClean="0"/>
              <a:t>‹#›</a:t>
            </a:fld>
            <a:endParaRPr lang="en-US"/>
          </a:p>
        </p:txBody>
      </p:sp>
    </p:spTree>
    <p:extLst>
      <p:ext uri="{BB962C8B-B14F-4D97-AF65-F5344CB8AC3E}">
        <p14:creationId xmlns:p14="http://schemas.microsoft.com/office/powerpoint/2010/main" val="3791794182"/>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cxnSp>
        <p:nvCxnSpPr>
          <p:cNvPr id="7" name="直接连接符 6"/>
          <p:cNvCxnSpPr/>
          <p:nvPr/>
        </p:nvCxnSpPr>
        <p:spPr>
          <a:xfrm>
            <a:off x="431371" y="6453336"/>
            <a:ext cx="9216000" cy="0"/>
          </a:xfrm>
          <a:prstGeom prst="line">
            <a:avLst/>
          </a:prstGeom>
          <a:ln w="19050">
            <a:solidFill>
              <a:srgbClr val="005BAC"/>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rot="5400000">
            <a:off x="8874619" y="3439448"/>
            <a:ext cx="5580000" cy="0"/>
          </a:xfrm>
          <a:prstGeom prst="line">
            <a:avLst/>
          </a:prstGeom>
          <a:ln w="19050">
            <a:solidFill>
              <a:srgbClr val="005BAC"/>
            </a:solidFill>
          </a:ln>
        </p:spPr>
        <p:style>
          <a:lnRef idx="1">
            <a:schemeClr val="accent1"/>
          </a:lnRef>
          <a:fillRef idx="0">
            <a:schemeClr val="accent1"/>
          </a:fillRef>
          <a:effectRef idx="0">
            <a:schemeClr val="accent1"/>
          </a:effectRef>
          <a:fontRef idx="minor">
            <a:schemeClr val="tx1"/>
          </a:fontRef>
        </p:style>
      </p:cxnSp>
      <p:sp>
        <p:nvSpPr>
          <p:cNvPr id="4" name="灯片编号占位符 3"/>
          <p:cNvSpPr>
            <a:spLocks noGrp="1"/>
          </p:cNvSpPr>
          <p:nvPr>
            <p:ph type="sldNum" sz="quarter" idx="12"/>
          </p:nvPr>
        </p:nvSpPr>
        <p:spPr>
          <a:xfrm>
            <a:off x="82848" y="6448252"/>
            <a:ext cx="2844800" cy="365125"/>
          </a:xfrm>
        </p:spPr>
        <p:txBody>
          <a:bodyPr/>
          <a:lstStyle>
            <a:lvl1pPr algn="l">
              <a:defRPr sz="1200">
                <a:solidFill>
                  <a:schemeClr val="tx1"/>
                </a:solidFill>
                <a:latin typeface="+mn-lt"/>
              </a:defRPr>
            </a:lvl1pPr>
          </a:lstStyle>
          <a:p>
            <a:fld id="{0557CB6D-4A2A-45F2-AA53-ED4BF0E20593}" type="slidenum">
              <a:rPr lang="zh-CN" altLang="en-US" smtClean="0">
                <a:solidFill>
                  <a:prstClr val="black"/>
                </a:solidFill>
              </a:rPr>
              <a:pPr/>
              <a:t>‹#›</a:t>
            </a:fld>
            <a:endParaRPr lang="zh-CN" altLang="en-US">
              <a:solidFill>
                <a:prstClr val="black"/>
              </a:solidFill>
            </a:endParaRPr>
          </a:p>
        </p:txBody>
      </p:sp>
      <p:cxnSp>
        <p:nvCxnSpPr>
          <p:cNvPr id="6" name="直接连接符 5"/>
          <p:cNvCxnSpPr/>
          <p:nvPr userDrawn="1"/>
        </p:nvCxnSpPr>
        <p:spPr>
          <a:xfrm>
            <a:off x="431371" y="6453336"/>
            <a:ext cx="9216000" cy="0"/>
          </a:xfrm>
          <a:prstGeom prst="line">
            <a:avLst/>
          </a:prstGeom>
          <a:ln w="19050">
            <a:solidFill>
              <a:srgbClr val="005BAC"/>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rot="5400000">
            <a:off x="8874619" y="3439448"/>
            <a:ext cx="5580000" cy="0"/>
          </a:xfrm>
          <a:prstGeom prst="line">
            <a:avLst/>
          </a:prstGeom>
          <a:ln w="19050">
            <a:solidFill>
              <a:srgbClr val="005BA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56654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endParaRPr 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E1066A0-3383-4917-B67E-C1F7A7F86B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93304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endParaRPr 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E1066A0-3383-4917-B67E-C1F7A7F86B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46793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endParaRPr 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8E1066A0-3383-4917-B67E-C1F7A7F86B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21157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endParaRPr 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8E1066A0-3383-4917-B67E-C1F7A7F86B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6285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endParaRPr 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8E1066A0-3383-4917-B67E-C1F7A7F86B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26930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endParaRPr 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8E1066A0-3383-4917-B67E-C1F7A7F86B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81062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endParaRPr 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E1066A0-3383-4917-B67E-C1F7A7F86B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17562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endParaRPr 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E1066A0-3383-4917-B67E-C1F7A7F86B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1954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endParaRPr 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E1066A0-3383-4917-B67E-C1F7A7F86B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39653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endParaRPr 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E1066A0-3383-4917-B67E-C1F7A7F86B9A}" type="slidenum">
              <a:rPr lang="en-US" smtClean="0"/>
              <a:t>‹#›</a:t>
            </a:fld>
            <a:endParaRPr lang="en-US"/>
          </a:p>
        </p:txBody>
      </p:sp>
    </p:spTree>
    <p:extLst>
      <p:ext uri="{BB962C8B-B14F-4D97-AF65-F5344CB8AC3E}">
        <p14:creationId xmlns:p14="http://schemas.microsoft.com/office/powerpoint/2010/main" val="3461102241"/>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endParaRPr 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E1066A0-3383-4917-B67E-C1F7A7F86B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99765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4_标题和内容">
    <p:spTree>
      <p:nvGrpSpPr>
        <p:cNvPr id="1" name=""/>
        <p:cNvGrpSpPr/>
        <p:nvPr/>
      </p:nvGrpSpPr>
      <p:grpSpPr>
        <a:xfrm>
          <a:off x="0" y="0"/>
          <a:ext cx="0" cy="0"/>
          <a:chOff x="0" y="0"/>
          <a:chExt cx="0" cy="0"/>
        </a:xfrm>
      </p:grpSpPr>
      <p:cxnSp>
        <p:nvCxnSpPr>
          <p:cNvPr id="7" name="直接连接符 6"/>
          <p:cNvCxnSpPr/>
          <p:nvPr/>
        </p:nvCxnSpPr>
        <p:spPr>
          <a:xfrm>
            <a:off x="431371" y="6453336"/>
            <a:ext cx="9216000" cy="0"/>
          </a:xfrm>
          <a:prstGeom prst="line">
            <a:avLst/>
          </a:prstGeom>
          <a:ln w="19050">
            <a:solidFill>
              <a:srgbClr val="005BAC"/>
            </a:solidFill>
          </a:ln>
        </p:spPr>
        <p:style>
          <a:lnRef idx="1">
            <a:schemeClr val="accent1"/>
          </a:lnRef>
          <a:fillRef idx="0">
            <a:schemeClr val="accent1"/>
          </a:fillRef>
          <a:effectRef idx="0">
            <a:schemeClr val="accent1"/>
          </a:effectRef>
          <a:fontRef idx="minor">
            <a:schemeClr val="tx1"/>
          </a:fontRef>
        </p:style>
      </p:cxnSp>
      <p:sp>
        <p:nvSpPr>
          <p:cNvPr id="4" name="灯片编号占位符 3"/>
          <p:cNvSpPr>
            <a:spLocks noGrp="1"/>
          </p:cNvSpPr>
          <p:nvPr>
            <p:ph type="sldNum" sz="quarter" idx="12"/>
          </p:nvPr>
        </p:nvSpPr>
        <p:spPr>
          <a:xfrm>
            <a:off x="82848" y="6448252"/>
            <a:ext cx="2844800" cy="365125"/>
          </a:xfrm>
          <a:prstGeom prst="rect">
            <a:avLst/>
          </a:prstGeom>
        </p:spPr>
        <p:txBody>
          <a:bodyPr/>
          <a:lstStyle>
            <a:lvl1pPr algn="l">
              <a:defRPr sz="1200">
                <a:solidFill>
                  <a:schemeClr val="tx1"/>
                </a:solidFill>
                <a:latin typeface="+mn-lt"/>
              </a:defRPr>
            </a:lvl1pPr>
          </a:lstStyle>
          <a:p>
            <a:fld id="{8E1066A0-3383-4917-B67E-C1F7A7F86B9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169436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5_标题和内容">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2848" y="6448252"/>
            <a:ext cx="2844800" cy="365125"/>
          </a:xfrm>
          <a:prstGeom prst="rect">
            <a:avLst/>
          </a:prstGeom>
        </p:spPr>
        <p:txBody>
          <a:bodyPr/>
          <a:lstStyle>
            <a:lvl1pPr algn="l">
              <a:defRPr sz="1200">
                <a:solidFill>
                  <a:schemeClr val="tx1"/>
                </a:solidFill>
                <a:latin typeface="+mn-lt"/>
              </a:defRPr>
            </a:lvl1pPr>
          </a:lstStyle>
          <a:p>
            <a:fld id="{8E1066A0-3383-4917-B67E-C1F7A7F86B9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852524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475915" y="301631"/>
            <a:ext cx="11282705" cy="756707"/>
          </a:xfrm>
        </p:spPr>
        <p:txBody>
          <a:bodyPr anchor="b"/>
          <a:lstStyle>
            <a:lvl1pPr>
              <a:defRPr sz="1650" b="0" i="0">
                <a:solidFill>
                  <a:schemeClr val="tx1"/>
                </a:solidFill>
              </a:defRPr>
            </a:lvl1pPr>
          </a:lstStyle>
          <a:p>
            <a:r>
              <a:rPr lang="en-US"/>
              <a:t>Click to edit Master title style</a:t>
            </a:r>
            <a:endParaRPr lang="en-US" dirty="0"/>
          </a:p>
        </p:txBody>
      </p:sp>
      <p:sp>
        <p:nvSpPr>
          <p:cNvPr id="7" name="Text Placeholder 6"/>
          <p:cNvSpPr>
            <a:spLocks noGrp="1"/>
          </p:cNvSpPr>
          <p:nvPr>
            <p:ph type="body" sz="quarter" idx="13"/>
          </p:nvPr>
        </p:nvSpPr>
        <p:spPr>
          <a:xfrm>
            <a:off x="465667" y="1598613"/>
            <a:ext cx="11303000" cy="4613804"/>
          </a:xfrm>
        </p:spPr>
        <p:txBody>
          <a:bodyPr>
            <a:normAutofit/>
          </a:bodyPr>
          <a:lstStyle>
            <a:lvl1pPr>
              <a:lnSpc>
                <a:spcPct val="100000"/>
              </a:lnSpc>
              <a:spcBef>
                <a:spcPts val="1800"/>
              </a:spcBef>
              <a:tabLst>
                <a:tab pos="6301979" algn="r"/>
              </a:tabLst>
              <a:defRPr lang="en-US" sz="1200" smtClean="0"/>
            </a:lvl1pPr>
          </a:lstStyle>
          <a:p>
            <a:pPr lvl="0"/>
            <a:r>
              <a:rPr lang="en-US"/>
              <a:t>Click to edit Master text styles</a:t>
            </a:r>
          </a:p>
          <a:p>
            <a:pPr lvl="1"/>
            <a:r>
              <a:rPr lang="en-US"/>
              <a:t>Second level</a:t>
            </a:r>
          </a:p>
          <a:p>
            <a:pPr lvl="2"/>
            <a:r>
              <a:rPr lang="en-US"/>
              <a:t>Third level</a:t>
            </a:r>
          </a:p>
        </p:txBody>
      </p:sp>
      <p:sp>
        <p:nvSpPr>
          <p:cNvPr id="5" name="Slide Number Placeholder 3"/>
          <p:cNvSpPr>
            <a:spLocks noGrp="1"/>
          </p:cNvSpPr>
          <p:nvPr>
            <p:ph type="sldNum" sz="quarter" idx="14"/>
          </p:nvPr>
        </p:nvSpPr>
        <p:spPr/>
        <p:txBody>
          <a:bodyPr/>
          <a:lstStyle>
            <a:lvl1pPr>
              <a:defRPr/>
            </a:lvl1pPr>
          </a:lstStyle>
          <a:p>
            <a:pPr>
              <a:defRPr/>
            </a:pPr>
            <a:fld id="{D0C53EF0-E817-4E49-A366-6572B14DF073}" type="slidenum">
              <a:rPr lang="en-US">
                <a:solidFill>
                  <a:prstClr val="black">
                    <a:tint val="75000"/>
                  </a:prstClr>
                </a:solidFill>
              </a:rPr>
              <a:pPr>
                <a:defRPr/>
              </a:pPr>
              <a:t>‹#›</a:t>
            </a:fld>
            <a:endParaRPr lang="en-US" dirty="0">
              <a:solidFill>
                <a:prstClr val="black">
                  <a:tint val="75000"/>
                </a:prstClr>
              </a:solidFill>
            </a:endParaRPr>
          </a:p>
        </p:txBody>
      </p:sp>
      <p:cxnSp>
        <p:nvCxnSpPr>
          <p:cNvPr id="8" name="直接连接符 7"/>
          <p:cNvCxnSpPr/>
          <p:nvPr userDrawn="1"/>
        </p:nvCxnSpPr>
        <p:spPr>
          <a:xfrm>
            <a:off x="431371" y="6453336"/>
            <a:ext cx="9216000" cy="0"/>
          </a:xfrm>
          <a:prstGeom prst="line">
            <a:avLst/>
          </a:prstGeom>
          <a:ln w="19050">
            <a:solidFill>
              <a:srgbClr val="005BAC"/>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userDrawn="1"/>
        </p:nvCxnSpPr>
        <p:spPr>
          <a:xfrm rot="5400000">
            <a:off x="8874619" y="3439448"/>
            <a:ext cx="5580000" cy="0"/>
          </a:xfrm>
          <a:prstGeom prst="line">
            <a:avLst/>
          </a:prstGeom>
          <a:ln w="19050">
            <a:solidFill>
              <a:srgbClr val="005BAC"/>
            </a:solidFill>
          </a:ln>
        </p:spPr>
        <p:style>
          <a:lnRef idx="1">
            <a:schemeClr val="accent1"/>
          </a:lnRef>
          <a:fillRef idx="0">
            <a:schemeClr val="accent1"/>
          </a:fillRef>
          <a:effectRef idx="0">
            <a:schemeClr val="accent1"/>
          </a:effectRef>
          <a:fontRef idx="minor">
            <a:schemeClr val="tx1"/>
          </a:fontRef>
        </p:style>
      </p:cxnSp>
      <p:sp>
        <p:nvSpPr>
          <p:cNvPr id="11" name="灯片编号占位符 3"/>
          <p:cNvSpPr txBox="1">
            <a:spLocks/>
          </p:cNvSpPr>
          <p:nvPr userDrawn="1"/>
        </p:nvSpPr>
        <p:spPr>
          <a:xfrm>
            <a:off x="82848" y="6448252"/>
            <a:ext cx="28448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57CB6D-4A2A-45F2-AA53-ED4BF0E2059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0075302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cxnSp>
        <p:nvCxnSpPr>
          <p:cNvPr id="7" name="直接连接符 6"/>
          <p:cNvCxnSpPr/>
          <p:nvPr userDrawn="1"/>
        </p:nvCxnSpPr>
        <p:spPr>
          <a:xfrm>
            <a:off x="431371" y="6453336"/>
            <a:ext cx="9216000" cy="0"/>
          </a:xfrm>
          <a:prstGeom prst="line">
            <a:avLst/>
          </a:prstGeom>
          <a:ln w="19050">
            <a:solidFill>
              <a:srgbClr val="005BAC"/>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userDrawn="1"/>
        </p:nvCxnSpPr>
        <p:spPr>
          <a:xfrm rot="5400000">
            <a:off x="8874619" y="3439448"/>
            <a:ext cx="5580000" cy="0"/>
          </a:xfrm>
          <a:prstGeom prst="line">
            <a:avLst/>
          </a:prstGeom>
          <a:ln w="19050">
            <a:solidFill>
              <a:srgbClr val="005BAC"/>
            </a:solidFill>
          </a:ln>
        </p:spPr>
        <p:style>
          <a:lnRef idx="1">
            <a:schemeClr val="accent1"/>
          </a:lnRef>
          <a:fillRef idx="0">
            <a:schemeClr val="accent1"/>
          </a:fillRef>
          <a:effectRef idx="0">
            <a:schemeClr val="accent1"/>
          </a:effectRef>
          <a:fontRef idx="minor">
            <a:schemeClr val="tx1"/>
          </a:fontRef>
        </p:style>
      </p:cxnSp>
      <p:sp>
        <p:nvSpPr>
          <p:cNvPr id="4" name="灯片编号占位符 3"/>
          <p:cNvSpPr>
            <a:spLocks noGrp="1"/>
          </p:cNvSpPr>
          <p:nvPr>
            <p:ph type="sldNum" sz="quarter" idx="12"/>
          </p:nvPr>
        </p:nvSpPr>
        <p:spPr>
          <a:xfrm>
            <a:off x="82848" y="6448252"/>
            <a:ext cx="2844800" cy="365125"/>
          </a:xfrm>
        </p:spPr>
        <p:txBody>
          <a:bodyPr/>
          <a:lstStyle>
            <a:lvl1pPr algn="l">
              <a:defRPr sz="1200">
                <a:solidFill>
                  <a:schemeClr val="tx1"/>
                </a:solidFill>
                <a:latin typeface="+mn-lt"/>
              </a:defRPr>
            </a:lvl1pPr>
          </a:lstStyle>
          <a:p>
            <a:fld id="{0557CB6D-4A2A-45F2-AA53-ED4BF0E2059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6918977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cxnSp>
        <p:nvCxnSpPr>
          <p:cNvPr id="7" name="直接连接符 6"/>
          <p:cNvCxnSpPr/>
          <p:nvPr userDrawn="1"/>
        </p:nvCxnSpPr>
        <p:spPr>
          <a:xfrm>
            <a:off x="431371" y="6453336"/>
            <a:ext cx="9216000" cy="0"/>
          </a:xfrm>
          <a:prstGeom prst="line">
            <a:avLst/>
          </a:prstGeom>
          <a:ln w="19050">
            <a:solidFill>
              <a:srgbClr val="005BAC"/>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userDrawn="1"/>
        </p:nvCxnSpPr>
        <p:spPr>
          <a:xfrm rot="5400000">
            <a:off x="8874619" y="3439448"/>
            <a:ext cx="5580000" cy="0"/>
          </a:xfrm>
          <a:prstGeom prst="line">
            <a:avLst/>
          </a:prstGeom>
          <a:ln w="19050">
            <a:solidFill>
              <a:srgbClr val="005BAC"/>
            </a:solidFill>
          </a:ln>
        </p:spPr>
        <p:style>
          <a:lnRef idx="1">
            <a:schemeClr val="accent1"/>
          </a:lnRef>
          <a:fillRef idx="0">
            <a:schemeClr val="accent1"/>
          </a:fillRef>
          <a:effectRef idx="0">
            <a:schemeClr val="accent1"/>
          </a:effectRef>
          <a:fontRef idx="minor">
            <a:schemeClr val="tx1"/>
          </a:fontRef>
        </p:style>
      </p:cxnSp>
      <p:pic>
        <p:nvPicPr>
          <p:cNvPr id="2" name="图片 1" descr="屏幕剪辑"/>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335360" y="466950"/>
            <a:ext cx="2448000" cy="513778"/>
          </a:xfrm>
          <a:prstGeom prst="rect">
            <a:avLst/>
          </a:prstGeom>
        </p:spPr>
      </p:pic>
      <p:sp>
        <p:nvSpPr>
          <p:cNvPr id="9" name="矩形 8"/>
          <p:cNvSpPr/>
          <p:nvPr userDrawn="1"/>
        </p:nvSpPr>
        <p:spPr>
          <a:xfrm>
            <a:off x="3900455" y="639852"/>
            <a:ext cx="7776864" cy="124852"/>
          </a:xfrm>
          <a:prstGeom prst="rect">
            <a:avLst/>
          </a:prstGeom>
          <a:solidFill>
            <a:srgbClr val="005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矩形 2"/>
          <p:cNvSpPr/>
          <p:nvPr userDrawn="1"/>
        </p:nvSpPr>
        <p:spPr>
          <a:xfrm>
            <a:off x="335360" y="466950"/>
            <a:ext cx="2448000" cy="5137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10" name="灯片编号占位符 3"/>
          <p:cNvSpPr>
            <a:spLocks noGrp="1"/>
          </p:cNvSpPr>
          <p:nvPr>
            <p:ph type="sldNum" sz="quarter" idx="12"/>
          </p:nvPr>
        </p:nvSpPr>
        <p:spPr>
          <a:xfrm>
            <a:off x="82848" y="6448252"/>
            <a:ext cx="463252" cy="365125"/>
          </a:xfrm>
        </p:spPr>
        <p:txBody>
          <a:bodyPr/>
          <a:lstStyle>
            <a:lvl1pPr algn="l">
              <a:defRPr sz="1200">
                <a:solidFill>
                  <a:schemeClr val="tx1"/>
                </a:solidFill>
                <a:latin typeface="+mn-lt"/>
              </a:defRPr>
            </a:lvl1pPr>
          </a:lstStyle>
          <a:p>
            <a:fld id="{0557CB6D-4A2A-45F2-AA53-ED4BF0E2059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5199908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10/25/2021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extLst>
      <p:ext uri="{BB962C8B-B14F-4D97-AF65-F5344CB8AC3E}">
        <p14:creationId xmlns:p14="http://schemas.microsoft.com/office/powerpoint/2010/main" val="6049032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538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G Claro">
    <p:spTree>
      <p:nvGrpSpPr>
        <p:cNvPr id="1" name=""/>
        <p:cNvGrpSpPr/>
        <p:nvPr/>
      </p:nvGrpSpPr>
      <p:grpSpPr>
        <a:xfrm>
          <a:off x="0" y="0"/>
          <a:ext cx="0" cy="0"/>
          <a:chOff x="0" y="0"/>
          <a:chExt cx="0" cy="0"/>
        </a:xfrm>
      </p:grpSpPr>
      <p:pic>
        <p:nvPicPr>
          <p:cNvPr id="4" name="Imagem 3"/>
          <p:cNvPicPr>
            <a:picLocks noChangeAspect="1"/>
          </p:cNvPicPr>
          <p:nvPr userDrawn="1"/>
        </p:nvPicPr>
        <p:blipFill rotWithShape="1">
          <a:blip r:embed="rId2">
            <a:extLst>
              <a:ext uri="{28A0092B-C50C-407E-A947-70E740481C1C}">
                <a14:useLocalDpi xmlns:a14="http://schemas.microsoft.com/office/drawing/2010/main" val="0"/>
              </a:ext>
            </a:extLst>
          </a:blip>
          <a:srcRect t="92005"/>
          <a:stretch/>
        </p:blipFill>
        <p:spPr>
          <a:xfrm>
            <a:off x="1" y="6308654"/>
            <a:ext cx="12192000" cy="548106"/>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52075" y="6133837"/>
            <a:ext cx="1440187" cy="349633"/>
          </a:xfrm>
          <a:prstGeom prst="rect">
            <a:avLst/>
          </a:prstGeom>
        </p:spPr>
      </p:pic>
    </p:spTree>
    <p:extLst>
      <p:ext uri="{BB962C8B-B14F-4D97-AF65-F5344CB8AC3E}">
        <p14:creationId xmlns:p14="http://schemas.microsoft.com/office/powerpoint/2010/main" val="3014088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G Claro - P&amp;B">
    <p:spTree>
      <p:nvGrpSpPr>
        <p:cNvPr id="1" name=""/>
        <p:cNvGrpSpPr/>
        <p:nvPr/>
      </p:nvGrpSpPr>
      <p:grpSpPr>
        <a:xfrm>
          <a:off x="0" y="0"/>
          <a:ext cx="0" cy="0"/>
          <a:chOff x="0" y="0"/>
          <a:chExt cx="0" cy="0"/>
        </a:xfrm>
      </p:grpSpPr>
      <p:pic>
        <p:nvPicPr>
          <p:cNvPr id="4" name="Imagem 3"/>
          <p:cNvPicPr>
            <a:picLocks noChangeAspect="1"/>
          </p:cNvPicPr>
          <p:nvPr userDrawn="1"/>
        </p:nvPicPr>
        <p:blipFill rotWithShape="1">
          <a:blip r:embed="rId2">
            <a:extLst>
              <a:ext uri="{28A0092B-C50C-407E-A947-70E740481C1C}">
                <a14:useLocalDpi xmlns:a14="http://schemas.microsoft.com/office/drawing/2010/main" val="0"/>
              </a:ext>
            </a:extLst>
          </a:blip>
          <a:srcRect t="92005"/>
          <a:stretch/>
        </p:blipFill>
        <p:spPr>
          <a:xfrm>
            <a:off x="1" y="6308654"/>
            <a:ext cx="12192000" cy="548106"/>
          </a:xfrm>
          <a:prstGeom prst="rect">
            <a:avLst/>
          </a:prstGeom>
        </p:spPr>
      </p:pic>
    </p:spTree>
    <p:extLst>
      <p:ext uri="{BB962C8B-B14F-4D97-AF65-F5344CB8AC3E}">
        <p14:creationId xmlns:p14="http://schemas.microsoft.com/office/powerpoint/2010/main" val="1349385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endParaRPr 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E1066A0-3383-4917-B67E-C1F7A7F86B9A}" type="slidenum">
              <a:rPr lang="en-US" smtClean="0"/>
              <a:t>‹#›</a:t>
            </a:fld>
            <a:endParaRPr lang="en-US"/>
          </a:p>
        </p:txBody>
      </p:sp>
    </p:spTree>
    <p:extLst>
      <p:ext uri="{BB962C8B-B14F-4D97-AF65-F5344CB8AC3E}">
        <p14:creationId xmlns:p14="http://schemas.microsoft.com/office/powerpoint/2010/main" val="3978394089"/>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G Escuro">
    <p:spTree>
      <p:nvGrpSpPr>
        <p:cNvPr id="1" name=""/>
        <p:cNvGrpSpPr/>
        <p:nvPr/>
      </p:nvGrpSpPr>
      <p:grpSpPr>
        <a:xfrm>
          <a:off x="0" y="0"/>
          <a:ext cx="0" cy="0"/>
          <a:chOff x="0" y="0"/>
          <a:chExt cx="0" cy="0"/>
        </a:xfrm>
      </p:grpSpPr>
      <p:pic>
        <p:nvPicPr>
          <p:cNvPr id="2" name="Imagem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240"/>
            <a:ext cx="12192000" cy="6855520"/>
          </a:xfrm>
          <a:prstGeom prst="rect">
            <a:avLst/>
          </a:prstGeom>
        </p:spPr>
      </p:pic>
    </p:spTree>
    <p:extLst>
      <p:ext uri="{BB962C8B-B14F-4D97-AF65-F5344CB8AC3E}">
        <p14:creationId xmlns:p14="http://schemas.microsoft.com/office/powerpoint/2010/main" val="4285929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ubcapa">
    <p:spTree>
      <p:nvGrpSpPr>
        <p:cNvPr id="1" name=""/>
        <p:cNvGrpSpPr/>
        <p:nvPr/>
      </p:nvGrpSpPr>
      <p:grpSpPr>
        <a:xfrm>
          <a:off x="0" y="0"/>
          <a:ext cx="0" cy="0"/>
          <a:chOff x="0" y="0"/>
          <a:chExt cx="0" cy="0"/>
        </a:xfrm>
      </p:grpSpPr>
      <p:pic>
        <p:nvPicPr>
          <p:cNvPr id="4" name="Imagem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240"/>
            <a:ext cx="12192000" cy="6855520"/>
          </a:xfrm>
          <a:prstGeom prst="rect">
            <a:avLst/>
          </a:prstGeom>
        </p:spPr>
      </p:pic>
    </p:spTree>
    <p:extLst>
      <p:ext uri="{BB962C8B-B14F-4D97-AF65-F5344CB8AC3E}">
        <p14:creationId xmlns:p14="http://schemas.microsoft.com/office/powerpoint/2010/main" val="2776644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7"/>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1" y="6356351"/>
            <a:ext cx="2844800" cy="365125"/>
          </a:xfrm>
          <a:prstGeom prst="rect">
            <a:avLst/>
          </a:prstGeom>
        </p:spPr>
        <p:txBody>
          <a:bodyPr/>
          <a:lstStyle/>
          <a:p>
            <a:endParaRPr lang="en-US"/>
          </a:p>
        </p:txBody>
      </p:sp>
      <p:sp>
        <p:nvSpPr>
          <p:cNvPr id="5" name="页脚占位符 4"/>
          <p:cNvSpPr>
            <a:spLocks noGrp="1"/>
          </p:cNvSpPr>
          <p:nvPr>
            <p:ph type="ftr" sz="quarter" idx="11"/>
          </p:nvPr>
        </p:nvSpPr>
        <p:spPr>
          <a:xfrm>
            <a:off x="4165601"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1" y="6356351"/>
            <a:ext cx="2844800" cy="365125"/>
          </a:xfrm>
          <a:prstGeom prst="rect">
            <a:avLst/>
          </a:prstGeom>
        </p:spPr>
        <p:txBody>
          <a:bodyPr/>
          <a:lstStyle/>
          <a:p>
            <a:fld id="{8E1066A0-3383-4917-B67E-C1F7A7F86B9A}" type="slidenum">
              <a:rPr lang="en-US" smtClean="0"/>
              <a:t>‹#›</a:t>
            </a:fld>
            <a:endParaRPr lang="en-US"/>
          </a:p>
        </p:txBody>
      </p:sp>
    </p:spTree>
    <p:extLst>
      <p:ext uri="{BB962C8B-B14F-4D97-AF65-F5344CB8AC3E}">
        <p14:creationId xmlns:p14="http://schemas.microsoft.com/office/powerpoint/2010/main" val="5313594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cxnSp>
        <p:nvCxnSpPr>
          <p:cNvPr id="7" name="直接连接符 6"/>
          <p:cNvCxnSpPr/>
          <p:nvPr userDrawn="1"/>
        </p:nvCxnSpPr>
        <p:spPr>
          <a:xfrm>
            <a:off x="431371" y="6453336"/>
            <a:ext cx="9216000" cy="0"/>
          </a:xfrm>
          <a:prstGeom prst="line">
            <a:avLst/>
          </a:prstGeom>
          <a:ln w="19050">
            <a:solidFill>
              <a:srgbClr val="005BAC"/>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userDrawn="1"/>
        </p:nvCxnSpPr>
        <p:spPr>
          <a:xfrm rot="5400000">
            <a:off x="8874619" y="3439448"/>
            <a:ext cx="5580000" cy="0"/>
          </a:xfrm>
          <a:prstGeom prst="line">
            <a:avLst/>
          </a:prstGeom>
          <a:ln w="19050">
            <a:solidFill>
              <a:srgbClr val="005BAC"/>
            </a:solidFill>
          </a:ln>
        </p:spPr>
        <p:style>
          <a:lnRef idx="1">
            <a:schemeClr val="accent1"/>
          </a:lnRef>
          <a:fillRef idx="0">
            <a:schemeClr val="accent1"/>
          </a:fillRef>
          <a:effectRef idx="0">
            <a:schemeClr val="accent1"/>
          </a:effectRef>
          <a:fontRef idx="minor">
            <a:schemeClr val="tx1"/>
          </a:fontRef>
        </p:style>
      </p:cxnSp>
      <p:pic>
        <p:nvPicPr>
          <p:cNvPr id="2" name="图片 1" descr="屏幕剪辑"/>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335361" y="466950"/>
            <a:ext cx="2448000" cy="513778"/>
          </a:xfrm>
          <a:prstGeom prst="rect">
            <a:avLst/>
          </a:prstGeom>
        </p:spPr>
      </p:pic>
      <p:sp>
        <p:nvSpPr>
          <p:cNvPr id="9" name="矩形 8"/>
          <p:cNvSpPr/>
          <p:nvPr userDrawn="1"/>
        </p:nvSpPr>
        <p:spPr>
          <a:xfrm>
            <a:off x="3900455" y="639852"/>
            <a:ext cx="7776864" cy="124852"/>
          </a:xfrm>
          <a:prstGeom prst="rect">
            <a:avLst/>
          </a:prstGeom>
          <a:solidFill>
            <a:srgbClr val="005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3" name="矩形 2"/>
          <p:cNvSpPr/>
          <p:nvPr userDrawn="1"/>
        </p:nvSpPr>
        <p:spPr>
          <a:xfrm>
            <a:off x="335361" y="466950"/>
            <a:ext cx="2448000" cy="5137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ysClr val="windowText" lastClr="000000"/>
              </a:solidFill>
            </a:endParaRPr>
          </a:p>
        </p:txBody>
      </p:sp>
      <p:sp>
        <p:nvSpPr>
          <p:cNvPr id="10" name="灯片编号占位符 3"/>
          <p:cNvSpPr>
            <a:spLocks noGrp="1"/>
          </p:cNvSpPr>
          <p:nvPr>
            <p:ph type="sldNum" sz="quarter" idx="12"/>
          </p:nvPr>
        </p:nvSpPr>
        <p:spPr>
          <a:xfrm>
            <a:off x="82848" y="6448252"/>
            <a:ext cx="463252" cy="365125"/>
          </a:xfrm>
          <a:prstGeom prst="rect">
            <a:avLst/>
          </a:prstGeom>
        </p:spPr>
        <p:txBody>
          <a:bodyPr/>
          <a:lstStyle>
            <a:lvl1pPr algn="l">
              <a:defRPr sz="1200">
                <a:solidFill>
                  <a:schemeClr val="tx1"/>
                </a:solidFill>
                <a:latin typeface="+mn-lt"/>
              </a:defRPr>
            </a:lvl1pPr>
          </a:lstStyle>
          <a:p>
            <a:fld id="{0557CB6D-4A2A-45F2-AA53-ED4BF0E20593}" type="slidenum">
              <a:rPr lang="zh-CN" altLang="en-US" smtClean="0"/>
              <a:pPr/>
              <a:t>‹#›</a:t>
            </a:fld>
            <a:endParaRPr lang="zh-CN" altLang="en-US"/>
          </a:p>
        </p:txBody>
      </p:sp>
    </p:spTree>
    <p:extLst>
      <p:ext uri="{BB962C8B-B14F-4D97-AF65-F5344CB8AC3E}">
        <p14:creationId xmlns:p14="http://schemas.microsoft.com/office/powerpoint/2010/main" val="9867386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Agenda 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245636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1190375" y="1953376"/>
            <a:ext cx="1661662" cy="1674932"/>
          </a:xfrm>
          <a:custGeom>
            <a:avLst/>
            <a:gdLst>
              <a:gd name="connsiteX0" fmla="*/ 830831 w 1661662"/>
              <a:gd name="connsiteY0" fmla="*/ 0 h 1674932"/>
              <a:gd name="connsiteX1" fmla="*/ 1661662 w 1661662"/>
              <a:gd name="connsiteY1" fmla="*/ 837466 h 1674932"/>
              <a:gd name="connsiteX2" fmla="*/ 830831 w 1661662"/>
              <a:gd name="connsiteY2" fmla="*/ 1674932 h 1674932"/>
              <a:gd name="connsiteX3" fmla="*/ 0 w 1661662"/>
              <a:gd name="connsiteY3" fmla="*/ 837466 h 1674932"/>
              <a:gd name="connsiteX4" fmla="*/ 830831 w 1661662"/>
              <a:gd name="connsiteY4" fmla="*/ 0 h 1674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1662" h="1674932">
                <a:moveTo>
                  <a:pt x="830831" y="0"/>
                </a:moveTo>
                <a:cubicBezTo>
                  <a:pt x="1289686" y="0"/>
                  <a:pt x="1661662" y="374946"/>
                  <a:pt x="1661662" y="837466"/>
                </a:cubicBezTo>
                <a:cubicBezTo>
                  <a:pt x="1661662" y="1299986"/>
                  <a:pt x="1289686" y="1674932"/>
                  <a:pt x="830831" y="1674932"/>
                </a:cubicBezTo>
                <a:cubicBezTo>
                  <a:pt x="371976" y="1674932"/>
                  <a:pt x="0" y="1299986"/>
                  <a:pt x="0" y="837466"/>
                </a:cubicBezTo>
                <a:cubicBezTo>
                  <a:pt x="0" y="374946"/>
                  <a:pt x="371976" y="0"/>
                  <a:pt x="830831" y="0"/>
                </a:cubicBez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3896264" y="1953376"/>
            <a:ext cx="1661662" cy="1674932"/>
          </a:xfrm>
          <a:custGeom>
            <a:avLst/>
            <a:gdLst>
              <a:gd name="connsiteX0" fmla="*/ 830831 w 1661662"/>
              <a:gd name="connsiteY0" fmla="*/ 0 h 1674932"/>
              <a:gd name="connsiteX1" fmla="*/ 1661662 w 1661662"/>
              <a:gd name="connsiteY1" fmla="*/ 837466 h 1674932"/>
              <a:gd name="connsiteX2" fmla="*/ 830831 w 1661662"/>
              <a:gd name="connsiteY2" fmla="*/ 1674932 h 1674932"/>
              <a:gd name="connsiteX3" fmla="*/ 0 w 1661662"/>
              <a:gd name="connsiteY3" fmla="*/ 837466 h 1674932"/>
              <a:gd name="connsiteX4" fmla="*/ 830831 w 1661662"/>
              <a:gd name="connsiteY4" fmla="*/ 0 h 1674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1662" h="1674932">
                <a:moveTo>
                  <a:pt x="830831" y="0"/>
                </a:moveTo>
                <a:cubicBezTo>
                  <a:pt x="1289686" y="0"/>
                  <a:pt x="1661662" y="374946"/>
                  <a:pt x="1661662" y="837466"/>
                </a:cubicBezTo>
                <a:cubicBezTo>
                  <a:pt x="1661662" y="1299986"/>
                  <a:pt x="1289686" y="1674932"/>
                  <a:pt x="830831" y="1674932"/>
                </a:cubicBezTo>
                <a:cubicBezTo>
                  <a:pt x="371976" y="1674932"/>
                  <a:pt x="0" y="1299986"/>
                  <a:pt x="0" y="837466"/>
                </a:cubicBezTo>
                <a:cubicBezTo>
                  <a:pt x="0" y="374946"/>
                  <a:pt x="371976" y="0"/>
                  <a:pt x="830831" y="0"/>
                </a:cubicBezTo>
                <a:close/>
              </a:path>
            </a:pathLst>
          </a:custGeom>
        </p:spPr>
        <p:txBody>
          <a:bodyPr wrap="square">
            <a:noAutofit/>
          </a:bodyPr>
          <a:lstStyle/>
          <a:p>
            <a:endParaRPr lang="zh-CN" altLang="en-US"/>
          </a:p>
        </p:txBody>
      </p:sp>
      <p:sp>
        <p:nvSpPr>
          <p:cNvPr id="14" name="图片占位符 13"/>
          <p:cNvSpPr>
            <a:spLocks noGrp="1"/>
          </p:cNvSpPr>
          <p:nvPr>
            <p:ph type="pic" sz="quarter" idx="12"/>
          </p:nvPr>
        </p:nvSpPr>
        <p:spPr>
          <a:xfrm>
            <a:off x="6686065" y="1953376"/>
            <a:ext cx="1661662" cy="1674932"/>
          </a:xfrm>
          <a:custGeom>
            <a:avLst/>
            <a:gdLst>
              <a:gd name="connsiteX0" fmla="*/ 830831 w 1661662"/>
              <a:gd name="connsiteY0" fmla="*/ 0 h 1674932"/>
              <a:gd name="connsiteX1" fmla="*/ 1661662 w 1661662"/>
              <a:gd name="connsiteY1" fmla="*/ 837466 h 1674932"/>
              <a:gd name="connsiteX2" fmla="*/ 830831 w 1661662"/>
              <a:gd name="connsiteY2" fmla="*/ 1674932 h 1674932"/>
              <a:gd name="connsiteX3" fmla="*/ 0 w 1661662"/>
              <a:gd name="connsiteY3" fmla="*/ 837466 h 1674932"/>
              <a:gd name="connsiteX4" fmla="*/ 830831 w 1661662"/>
              <a:gd name="connsiteY4" fmla="*/ 0 h 1674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1662" h="1674932">
                <a:moveTo>
                  <a:pt x="830831" y="0"/>
                </a:moveTo>
                <a:cubicBezTo>
                  <a:pt x="1289686" y="0"/>
                  <a:pt x="1661662" y="374946"/>
                  <a:pt x="1661662" y="837466"/>
                </a:cubicBezTo>
                <a:cubicBezTo>
                  <a:pt x="1661662" y="1299986"/>
                  <a:pt x="1289686" y="1674932"/>
                  <a:pt x="830831" y="1674932"/>
                </a:cubicBezTo>
                <a:cubicBezTo>
                  <a:pt x="371976" y="1674932"/>
                  <a:pt x="0" y="1299986"/>
                  <a:pt x="0" y="837466"/>
                </a:cubicBezTo>
                <a:cubicBezTo>
                  <a:pt x="0" y="374946"/>
                  <a:pt x="371976" y="0"/>
                  <a:pt x="830831" y="0"/>
                </a:cubicBezTo>
                <a:close/>
              </a:path>
            </a:pathLst>
          </a:custGeom>
        </p:spPr>
        <p:txBody>
          <a:bodyPr wrap="square">
            <a:noAutofit/>
          </a:bodyPr>
          <a:lstStyle/>
          <a:p>
            <a:endParaRPr lang="zh-CN" altLang="en-US"/>
          </a:p>
        </p:txBody>
      </p:sp>
      <p:sp>
        <p:nvSpPr>
          <p:cNvPr id="15" name="图片占位符 14"/>
          <p:cNvSpPr>
            <a:spLocks noGrp="1"/>
          </p:cNvSpPr>
          <p:nvPr>
            <p:ph type="pic" sz="quarter" idx="13"/>
          </p:nvPr>
        </p:nvSpPr>
        <p:spPr>
          <a:xfrm>
            <a:off x="9339963" y="1953376"/>
            <a:ext cx="1661662" cy="1674932"/>
          </a:xfrm>
          <a:custGeom>
            <a:avLst/>
            <a:gdLst>
              <a:gd name="connsiteX0" fmla="*/ 830831 w 1661662"/>
              <a:gd name="connsiteY0" fmla="*/ 0 h 1674932"/>
              <a:gd name="connsiteX1" fmla="*/ 1661662 w 1661662"/>
              <a:gd name="connsiteY1" fmla="*/ 837466 h 1674932"/>
              <a:gd name="connsiteX2" fmla="*/ 830831 w 1661662"/>
              <a:gd name="connsiteY2" fmla="*/ 1674932 h 1674932"/>
              <a:gd name="connsiteX3" fmla="*/ 0 w 1661662"/>
              <a:gd name="connsiteY3" fmla="*/ 837466 h 1674932"/>
              <a:gd name="connsiteX4" fmla="*/ 830831 w 1661662"/>
              <a:gd name="connsiteY4" fmla="*/ 0 h 1674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1662" h="1674932">
                <a:moveTo>
                  <a:pt x="830831" y="0"/>
                </a:moveTo>
                <a:cubicBezTo>
                  <a:pt x="1289686" y="0"/>
                  <a:pt x="1661662" y="374946"/>
                  <a:pt x="1661662" y="837466"/>
                </a:cubicBezTo>
                <a:cubicBezTo>
                  <a:pt x="1661662" y="1299986"/>
                  <a:pt x="1289686" y="1674932"/>
                  <a:pt x="830831" y="1674932"/>
                </a:cubicBezTo>
                <a:cubicBezTo>
                  <a:pt x="371976" y="1674932"/>
                  <a:pt x="0" y="1299986"/>
                  <a:pt x="0" y="837466"/>
                </a:cubicBezTo>
                <a:cubicBezTo>
                  <a:pt x="0" y="374946"/>
                  <a:pt x="371976" y="0"/>
                  <a:pt x="830831"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12775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Footer Placeholder 5"/>
          <p:cNvSpPr>
            <a:spLocks noGrp="1"/>
          </p:cNvSpPr>
          <p:nvPr>
            <p:ph type="ftr" sz="quarter" idx="3"/>
          </p:nvPr>
        </p:nvSpPr>
        <p:spPr>
          <a:xfrm>
            <a:off x="10748226" y="-280712"/>
            <a:ext cx="1407558" cy="195779"/>
          </a:xfrm>
          <a:prstGeom prst="rect">
            <a:avLst/>
          </a:prstGeom>
        </p:spPr>
        <p:txBody>
          <a:bodyPr vert="horz" lIns="91440" tIns="45720" rIns="91440" bIns="45720" rtlCol="0" anchor="ctr"/>
          <a:lstStyle>
            <a:lvl1pPr algn="r">
              <a:defRPr sz="635">
                <a:solidFill>
                  <a:schemeClr val="tx1">
                    <a:tint val="75000"/>
                  </a:schemeClr>
                </a:solidFill>
              </a:defRPr>
            </a:lvl1pPr>
          </a:lstStyle>
          <a:p>
            <a:r>
              <a:rPr>
                <a:solidFill>
                  <a:srgbClr val="000000">
                    <a:tint val="75000"/>
                  </a:srgbClr>
                </a:solidFill>
              </a:rPr>
              <a:t>2303521-005</a:t>
            </a:r>
            <a:endParaRPr dirty="0">
              <a:solidFill>
                <a:srgbClr val="000000">
                  <a:tint val="75000"/>
                </a:srgbClr>
              </a:solidFill>
            </a:endParaRPr>
          </a:p>
        </p:txBody>
      </p:sp>
    </p:spTree>
    <p:extLst>
      <p:ext uri="{BB962C8B-B14F-4D97-AF65-F5344CB8AC3E}">
        <p14:creationId xmlns:p14="http://schemas.microsoft.com/office/powerpoint/2010/main" val="26006224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cxnSp>
        <p:nvCxnSpPr>
          <p:cNvPr id="7" name="直接连接符 6"/>
          <p:cNvCxnSpPr/>
          <p:nvPr userDrawn="1"/>
        </p:nvCxnSpPr>
        <p:spPr>
          <a:xfrm>
            <a:off x="240871" y="6525344"/>
            <a:ext cx="9216000" cy="0"/>
          </a:xfrm>
          <a:prstGeom prst="line">
            <a:avLst/>
          </a:prstGeom>
          <a:ln w="19050">
            <a:solidFill>
              <a:srgbClr val="005BAC"/>
            </a:solidFill>
          </a:ln>
        </p:spPr>
        <p:style>
          <a:lnRef idx="1">
            <a:schemeClr val="accent1"/>
          </a:lnRef>
          <a:fillRef idx="0">
            <a:schemeClr val="accent1"/>
          </a:fillRef>
          <a:effectRef idx="0">
            <a:schemeClr val="accent1"/>
          </a:effectRef>
          <a:fontRef idx="minor">
            <a:schemeClr val="tx1"/>
          </a:fontRef>
        </p:style>
      </p:cxnSp>
      <p:sp>
        <p:nvSpPr>
          <p:cNvPr id="9" name="矩形 8"/>
          <p:cNvSpPr/>
          <p:nvPr userDrawn="1"/>
        </p:nvSpPr>
        <p:spPr>
          <a:xfrm>
            <a:off x="2711625" y="548681"/>
            <a:ext cx="8952995" cy="115257"/>
          </a:xfrm>
          <a:prstGeom prst="rect">
            <a:avLst/>
          </a:prstGeom>
          <a:solidFill>
            <a:srgbClr val="005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3" name="图片 2"/>
          <p:cNvPicPr>
            <a:picLocks noChangeAspect="1"/>
          </p:cNvPicPr>
          <p:nvPr userDrawn="1"/>
        </p:nvPicPr>
        <p:blipFill>
          <a:blip r:embed="rId2" cstate="print"/>
          <a:stretch>
            <a:fillRect/>
          </a:stretch>
        </p:blipFill>
        <p:spPr>
          <a:xfrm>
            <a:off x="335359" y="260648"/>
            <a:ext cx="2127612" cy="540945"/>
          </a:xfrm>
          <a:prstGeom prst="rect">
            <a:avLst/>
          </a:prstGeom>
        </p:spPr>
      </p:pic>
    </p:spTree>
    <p:extLst>
      <p:ext uri="{BB962C8B-B14F-4D97-AF65-F5344CB8AC3E}">
        <p14:creationId xmlns:p14="http://schemas.microsoft.com/office/powerpoint/2010/main" val="2819304779"/>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endParaRPr 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E1066A0-3383-4917-B67E-C1F7A7F86B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42077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Agenda 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971902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endParaRPr 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E1066A0-3383-4917-B67E-C1F7A7F86B9A}" type="slidenum">
              <a:rPr lang="en-US" smtClean="0"/>
              <a:t>‹#›</a:t>
            </a:fld>
            <a:endParaRPr lang="en-US"/>
          </a:p>
        </p:txBody>
      </p:sp>
    </p:spTree>
    <p:extLst>
      <p:ext uri="{BB962C8B-B14F-4D97-AF65-F5344CB8AC3E}">
        <p14:creationId xmlns:p14="http://schemas.microsoft.com/office/powerpoint/2010/main" val="1988654610"/>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Footer Placeholder 5"/>
          <p:cNvSpPr>
            <a:spLocks noGrp="1"/>
          </p:cNvSpPr>
          <p:nvPr>
            <p:ph type="ftr" sz="quarter" idx="3"/>
          </p:nvPr>
        </p:nvSpPr>
        <p:spPr>
          <a:xfrm>
            <a:off x="10748226" y="-280712"/>
            <a:ext cx="1407558" cy="195779"/>
          </a:xfrm>
          <a:prstGeom prst="rect">
            <a:avLst/>
          </a:prstGeom>
        </p:spPr>
        <p:txBody>
          <a:bodyPr vert="horz" lIns="91440" tIns="45720" rIns="91440" bIns="45720" rtlCol="0" anchor="ctr"/>
          <a:lstStyle>
            <a:lvl1pPr algn="r">
              <a:defRPr sz="635">
                <a:solidFill>
                  <a:schemeClr val="tx1">
                    <a:tint val="75000"/>
                  </a:schemeClr>
                </a:solidFill>
              </a:defRPr>
            </a:lvl1pPr>
          </a:lstStyle>
          <a:p>
            <a:r>
              <a:rPr>
                <a:solidFill>
                  <a:srgbClr val="000000">
                    <a:tint val="75000"/>
                  </a:srgbClr>
                </a:solidFill>
              </a:rPr>
              <a:t>2303521-005</a:t>
            </a:r>
            <a:endParaRPr dirty="0">
              <a:solidFill>
                <a:srgbClr val="000000">
                  <a:tint val="75000"/>
                </a:srgbClr>
              </a:solidFill>
            </a:endParaRPr>
          </a:p>
        </p:txBody>
      </p:sp>
    </p:spTree>
    <p:extLst>
      <p:ext uri="{BB962C8B-B14F-4D97-AF65-F5344CB8AC3E}">
        <p14:creationId xmlns:p14="http://schemas.microsoft.com/office/powerpoint/2010/main" val="32740734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endParaRPr 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E1066A0-3383-4917-B67E-C1F7A7F86B9A}"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248224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endParaRPr 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E1066A0-3383-4917-B67E-C1F7A7F86B9A}" type="slidenum">
              <a:rPr lang="en-US" smtClean="0"/>
              <a:t>‹#›</a:t>
            </a:fld>
            <a:endParaRPr lang="en-US"/>
          </a:p>
        </p:txBody>
      </p:sp>
    </p:spTree>
    <p:extLst>
      <p:ext uri="{BB962C8B-B14F-4D97-AF65-F5344CB8AC3E}">
        <p14:creationId xmlns:p14="http://schemas.microsoft.com/office/powerpoint/2010/main" val="348571509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5" Type="http://schemas.openxmlformats.org/officeDocument/2006/relationships/theme" Target="../theme/theme4.xml"/><Relationship Id="rId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21" Type="http://schemas.openxmlformats.org/officeDocument/2006/relationships/theme" Target="../theme/theme5.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69.xml"/><Relationship Id="rId7" Type="http://schemas.openxmlformats.org/officeDocument/2006/relationships/slideLayout" Target="../slideLayouts/slideLayout73.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5" Type="http://schemas.openxmlformats.org/officeDocument/2006/relationships/slideLayout" Target="../slideLayouts/slideLayout71.xml"/><Relationship Id="rId4"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theme" Target="../theme/theme7.xml"/><Relationship Id="rId5" Type="http://schemas.openxmlformats.org/officeDocument/2006/relationships/slideLayout" Target="../slideLayouts/slideLayout78.xml"/><Relationship Id="rId4"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slideLayout" Target="../slideLayouts/slideLayout80.xml"/><Relationship Id="rId1" Type="http://schemas.openxmlformats.org/officeDocument/2006/relationships/slideLayout" Target="../slideLayouts/slideLayout79.xml"/><Relationship Id="rId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1066A0-3383-4917-B67E-C1F7A7F86B9A}" type="slidenum">
              <a:rPr lang="en-US" smtClean="0"/>
              <a:t>‹#›</a:t>
            </a:fld>
            <a:endParaRPr lang="en-US"/>
          </a:p>
        </p:txBody>
      </p:sp>
    </p:spTree>
    <p:extLst>
      <p:ext uri="{BB962C8B-B14F-4D97-AF65-F5344CB8AC3E}">
        <p14:creationId xmlns:p14="http://schemas.microsoft.com/office/powerpoint/2010/main" val="128180308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52"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7" r:id="rId15"/>
    <p:sldLayoutId id="2147483748" r:id="rId16"/>
    <p:sldLayoutId id="2147483673" r:id="rId17"/>
    <p:sldLayoutId id="2147483674" r:id="rId18"/>
    <p:sldLayoutId id="2147483778" r:id="rId19"/>
  </p:sldLayoutIdLst>
  <p:timing>
    <p:tnLst>
      <p:par>
        <p:cT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8924DF-F971-438C-85E7-A1301203029D}" type="slidenum">
              <a:rPr lang="en-US" smtClean="0"/>
              <a:t>‹#›</a:t>
            </a:fld>
            <a:endParaRPr lang="en-US"/>
          </a:p>
        </p:txBody>
      </p:sp>
    </p:spTree>
    <p:extLst>
      <p:ext uri="{BB962C8B-B14F-4D97-AF65-F5344CB8AC3E}">
        <p14:creationId xmlns:p14="http://schemas.microsoft.com/office/powerpoint/2010/main" val="554715332"/>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8" descr="6666-0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5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0046084"/>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hf hdr="0" dt="0"/>
  <p:txStyles>
    <p:titleStyle>
      <a:lvl1pPr algn="ctr" rtl="0" eaLnBrk="0" fontAlgn="base" hangingPunct="0">
        <a:spcBef>
          <a:spcPct val="0"/>
        </a:spcBef>
        <a:spcAft>
          <a:spcPct val="0"/>
        </a:spcAft>
        <a:defRPr sz="5779" kern="1200">
          <a:solidFill>
            <a:schemeClr val="tx2"/>
          </a:solidFill>
          <a:latin typeface="+mj-lt"/>
          <a:ea typeface="+mj-ea"/>
          <a:cs typeface="+mj-cs"/>
        </a:defRPr>
      </a:lvl1pPr>
      <a:lvl2pPr algn="ctr" rtl="0" eaLnBrk="0" fontAlgn="base" hangingPunct="0">
        <a:spcBef>
          <a:spcPct val="0"/>
        </a:spcBef>
        <a:spcAft>
          <a:spcPct val="0"/>
        </a:spcAft>
        <a:defRPr sz="5779">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5779">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5779">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5779">
          <a:solidFill>
            <a:schemeClr val="tx2"/>
          </a:solidFill>
          <a:latin typeface="Arial" panose="020B0604020202020204" pitchFamily="34" charset="0"/>
          <a:ea typeface="宋体" panose="02010600030101010101" pitchFamily="2" charset="-122"/>
        </a:defRPr>
      </a:lvl5pPr>
      <a:lvl6pPr marL="600532" algn="ctr" rtl="0" fontAlgn="base">
        <a:spcBef>
          <a:spcPct val="0"/>
        </a:spcBef>
        <a:spcAft>
          <a:spcPct val="0"/>
        </a:spcAft>
        <a:defRPr sz="5779">
          <a:solidFill>
            <a:schemeClr val="tx2"/>
          </a:solidFill>
          <a:latin typeface="Arial" panose="020B0604020202020204" pitchFamily="34" charset="0"/>
          <a:ea typeface="宋体" panose="02010600030101010101" pitchFamily="2" charset="-122"/>
        </a:defRPr>
      </a:lvl6pPr>
      <a:lvl7pPr marL="1201064" algn="ctr" rtl="0" fontAlgn="base">
        <a:spcBef>
          <a:spcPct val="0"/>
        </a:spcBef>
        <a:spcAft>
          <a:spcPct val="0"/>
        </a:spcAft>
        <a:defRPr sz="5779">
          <a:solidFill>
            <a:schemeClr val="tx2"/>
          </a:solidFill>
          <a:latin typeface="Arial" panose="020B0604020202020204" pitchFamily="34" charset="0"/>
          <a:ea typeface="宋体" panose="02010600030101010101" pitchFamily="2" charset="-122"/>
        </a:defRPr>
      </a:lvl7pPr>
      <a:lvl8pPr marL="1801597" algn="ctr" rtl="0" fontAlgn="base">
        <a:spcBef>
          <a:spcPct val="0"/>
        </a:spcBef>
        <a:spcAft>
          <a:spcPct val="0"/>
        </a:spcAft>
        <a:defRPr sz="5779">
          <a:solidFill>
            <a:schemeClr val="tx2"/>
          </a:solidFill>
          <a:latin typeface="Arial" panose="020B0604020202020204" pitchFamily="34" charset="0"/>
          <a:ea typeface="宋体" panose="02010600030101010101" pitchFamily="2" charset="-122"/>
        </a:defRPr>
      </a:lvl8pPr>
      <a:lvl9pPr marL="2402129" algn="ctr" rtl="0" fontAlgn="base">
        <a:spcBef>
          <a:spcPct val="0"/>
        </a:spcBef>
        <a:spcAft>
          <a:spcPct val="0"/>
        </a:spcAft>
        <a:defRPr sz="5779">
          <a:solidFill>
            <a:schemeClr val="tx2"/>
          </a:solidFill>
          <a:latin typeface="Arial" panose="020B0604020202020204" pitchFamily="34" charset="0"/>
          <a:ea typeface="宋体" panose="02010600030101010101" pitchFamily="2" charset="-122"/>
        </a:defRPr>
      </a:lvl9pPr>
    </p:titleStyle>
    <p:bodyStyle>
      <a:lvl1pPr marL="450399" indent="-450399" algn="l" rtl="0" eaLnBrk="0" fontAlgn="base" hangingPunct="0">
        <a:spcBef>
          <a:spcPct val="20000"/>
        </a:spcBef>
        <a:spcAft>
          <a:spcPct val="0"/>
        </a:spcAft>
        <a:buChar char="•"/>
        <a:defRPr sz="4203" kern="1200">
          <a:solidFill>
            <a:schemeClr val="tx1"/>
          </a:solidFill>
          <a:latin typeface="+mn-lt"/>
          <a:ea typeface="+mn-ea"/>
          <a:cs typeface="+mn-cs"/>
        </a:defRPr>
      </a:lvl1pPr>
      <a:lvl2pPr marL="975865" indent="-375333" algn="l" rtl="0" eaLnBrk="0" fontAlgn="base" hangingPunct="0">
        <a:spcBef>
          <a:spcPct val="20000"/>
        </a:spcBef>
        <a:spcAft>
          <a:spcPct val="0"/>
        </a:spcAft>
        <a:buChar char="–"/>
        <a:defRPr sz="3678" kern="1200">
          <a:solidFill>
            <a:schemeClr val="tx1"/>
          </a:solidFill>
          <a:latin typeface="+mn-lt"/>
          <a:ea typeface="+mn-ea"/>
          <a:cs typeface="+mn-cs"/>
        </a:defRPr>
      </a:lvl2pPr>
      <a:lvl3pPr marL="1501331" indent="-300266" algn="l" rtl="0" eaLnBrk="0" fontAlgn="base" hangingPunct="0">
        <a:spcBef>
          <a:spcPct val="20000"/>
        </a:spcBef>
        <a:spcAft>
          <a:spcPct val="0"/>
        </a:spcAft>
        <a:buChar char="•"/>
        <a:defRPr sz="3152" kern="1200">
          <a:solidFill>
            <a:schemeClr val="tx1"/>
          </a:solidFill>
          <a:latin typeface="+mn-lt"/>
          <a:ea typeface="+mn-ea"/>
          <a:cs typeface="+mn-cs"/>
        </a:defRPr>
      </a:lvl3pPr>
      <a:lvl4pPr marL="2101863" indent="-300266" algn="l" rtl="0" eaLnBrk="0" fontAlgn="base" hangingPunct="0">
        <a:spcBef>
          <a:spcPct val="20000"/>
        </a:spcBef>
        <a:spcAft>
          <a:spcPct val="0"/>
        </a:spcAft>
        <a:buChar char="–"/>
        <a:defRPr sz="2627" kern="1200">
          <a:solidFill>
            <a:schemeClr val="tx1"/>
          </a:solidFill>
          <a:latin typeface="+mn-lt"/>
          <a:ea typeface="+mn-ea"/>
          <a:cs typeface="+mn-cs"/>
        </a:defRPr>
      </a:lvl4pPr>
      <a:lvl5pPr marL="2702395" indent="-300266" algn="l" rtl="0" eaLnBrk="0" fontAlgn="base" hangingPunct="0">
        <a:spcBef>
          <a:spcPct val="20000"/>
        </a:spcBef>
        <a:spcAft>
          <a:spcPct val="0"/>
        </a:spcAft>
        <a:buChar char="»"/>
        <a:defRPr sz="2627" kern="1200">
          <a:solidFill>
            <a:schemeClr val="tx1"/>
          </a:solidFill>
          <a:latin typeface="+mn-lt"/>
          <a:ea typeface="+mn-ea"/>
          <a:cs typeface="+mn-cs"/>
        </a:defRPr>
      </a:lvl5pPr>
      <a:lvl6pPr marL="3302927" indent="-300266" algn="l" defTabSz="1201064" rtl="0" eaLnBrk="1" latinLnBrk="0" hangingPunct="1">
        <a:lnSpc>
          <a:spcPct val="90000"/>
        </a:lnSpc>
        <a:spcBef>
          <a:spcPts val="657"/>
        </a:spcBef>
        <a:buFont typeface="Arial" panose="020B0604020202020204" pitchFamily="34" charset="0"/>
        <a:buChar char="•"/>
        <a:defRPr sz="2364" kern="1200">
          <a:solidFill>
            <a:schemeClr val="tx1"/>
          </a:solidFill>
          <a:latin typeface="+mn-lt"/>
          <a:ea typeface="+mn-ea"/>
          <a:cs typeface="+mn-cs"/>
        </a:defRPr>
      </a:lvl6pPr>
      <a:lvl7pPr marL="3903459" indent="-300266" algn="l" defTabSz="1201064" rtl="0" eaLnBrk="1" latinLnBrk="0" hangingPunct="1">
        <a:lnSpc>
          <a:spcPct val="90000"/>
        </a:lnSpc>
        <a:spcBef>
          <a:spcPts val="657"/>
        </a:spcBef>
        <a:buFont typeface="Arial" panose="020B0604020202020204" pitchFamily="34" charset="0"/>
        <a:buChar char="•"/>
        <a:defRPr sz="2364" kern="1200">
          <a:solidFill>
            <a:schemeClr val="tx1"/>
          </a:solidFill>
          <a:latin typeface="+mn-lt"/>
          <a:ea typeface="+mn-ea"/>
          <a:cs typeface="+mn-cs"/>
        </a:defRPr>
      </a:lvl7pPr>
      <a:lvl8pPr marL="4503992" indent="-300266" algn="l" defTabSz="1201064" rtl="0" eaLnBrk="1" latinLnBrk="0" hangingPunct="1">
        <a:lnSpc>
          <a:spcPct val="90000"/>
        </a:lnSpc>
        <a:spcBef>
          <a:spcPts val="657"/>
        </a:spcBef>
        <a:buFont typeface="Arial" panose="020B0604020202020204" pitchFamily="34" charset="0"/>
        <a:buChar char="•"/>
        <a:defRPr sz="2364" kern="1200">
          <a:solidFill>
            <a:schemeClr val="tx1"/>
          </a:solidFill>
          <a:latin typeface="+mn-lt"/>
          <a:ea typeface="+mn-ea"/>
          <a:cs typeface="+mn-cs"/>
        </a:defRPr>
      </a:lvl8pPr>
      <a:lvl9pPr marL="5104524" indent="-300266" algn="l" defTabSz="1201064" rtl="0" eaLnBrk="1" latinLnBrk="0" hangingPunct="1">
        <a:lnSpc>
          <a:spcPct val="90000"/>
        </a:lnSpc>
        <a:spcBef>
          <a:spcPts val="657"/>
        </a:spcBef>
        <a:buFont typeface="Arial" panose="020B0604020202020204" pitchFamily="34" charset="0"/>
        <a:buChar char="•"/>
        <a:defRPr sz="2364" kern="1200">
          <a:solidFill>
            <a:schemeClr val="tx1"/>
          </a:solidFill>
          <a:latin typeface="+mn-lt"/>
          <a:ea typeface="+mn-ea"/>
          <a:cs typeface="+mn-cs"/>
        </a:defRPr>
      </a:lvl9pPr>
    </p:bodyStyle>
    <p:otherStyle>
      <a:defPPr>
        <a:defRPr lang="zh-CN"/>
      </a:defPPr>
      <a:lvl1pPr marL="0" algn="l" defTabSz="1201064" rtl="0" eaLnBrk="1" latinLnBrk="0" hangingPunct="1">
        <a:defRPr sz="2364" kern="1200">
          <a:solidFill>
            <a:schemeClr val="tx1"/>
          </a:solidFill>
          <a:latin typeface="+mn-lt"/>
          <a:ea typeface="+mn-ea"/>
          <a:cs typeface="+mn-cs"/>
        </a:defRPr>
      </a:lvl1pPr>
      <a:lvl2pPr marL="600532" algn="l" defTabSz="1201064" rtl="0" eaLnBrk="1" latinLnBrk="0" hangingPunct="1">
        <a:defRPr sz="2364" kern="1200">
          <a:solidFill>
            <a:schemeClr val="tx1"/>
          </a:solidFill>
          <a:latin typeface="+mn-lt"/>
          <a:ea typeface="+mn-ea"/>
          <a:cs typeface="+mn-cs"/>
        </a:defRPr>
      </a:lvl2pPr>
      <a:lvl3pPr marL="1201064" algn="l" defTabSz="1201064" rtl="0" eaLnBrk="1" latinLnBrk="0" hangingPunct="1">
        <a:defRPr sz="2364" kern="1200">
          <a:solidFill>
            <a:schemeClr val="tx1"/>
          </a:solidFill>
          <a:latin typeface="+mn-lt"/>
          <a:ea typeface="+mn-ea"/>
          <a:cs typeface="+mn-cs"/>
        </a:defRPr>
      </a:lvl3pPr>
      <a:lvl4pPr marL="1801597" algn="l" defTabSz="1201064" rtl="0" eaLnBrk="1" latinLnBrk="0" hangingPunct="1">
        <a:defRPr sz="2364" kern="1200">
          <a:solidFill>
            <a:schemeClr val="tx1"/>
          </a:solidFill>
          <a:latin typeface="+mn-lt"/>
          <a:ea typeface="+mn-ea"/>
          <a:cs typeface="+mn-cs"/>
        </a:defRPr>
      </a:lvl4pPr>
      <a:lvl5pPr marL="2402129" algn="l" defTabSz="1201064" rtl="0" eaLnBrk="1" latinLnBrk="0" hangingPunct="1">
        <a:defRPr sz="2364" kern="1200">
          <a:solidFill>
            <a:schemeClr val="tx1"/>
          </a:solidFill>
          <a:latin typeface="+mn-lt"/>
          <a:ea typeface="+mn-ea"/>
          <a:cs typeface="+mn-cs"/>
        </a:defRPr>
      </a:lvl5pPr>
      <a:lvl6pPr marL="3002661" algn="l" defTabSz="1201064" rtl="0" eaLnBrk="1" latinLnBrk="0" hangingPunct="1">
        <a:defRPr sz="2364" kern="1200">
          <a:solidFill>
            <a:schemeClr val="tx1"/>
          </a:solidFill>
          <a:latin typeface="+mn-lt"/>
          <a:ea typeface="+mn-ea"/>
          <a:cs typeface="+mn-cs"/>
        </a:defRPr>
      </a:lvl6pPr>
      <a:lvl7pPr marL="3603193" algn="l" defTabSz="1201064" rtl="0" eaLnBrk="1" latinLnBrk="0" hangingPunct="1">
        <a:defRPr sz="2364" kern="1200">
          <a:solidFill>
            <a:schemeClr val="tx1"/>
          </a:solidFill>
          <a:latin typeface="+mn-lt"/>
          <a:ea typeface="+mn-ea"/>
          <a:cs typeface="+mn-cs"/>
        </a:defRPr>
      </a:lvl7pPr>
      <a:lvl8pPr marL="4203725" algn="l" defTabSz="1201064" rtl="0" eaLnBrk="1" latinLnBrk="0" hangingPunct="1">
        <a:defRPr sz="2364" kern="1200">
          <a:solidFill>
            <a:schemeClr val="tx1"/>
          </a:solidFill>
          <a:latin typeface="+mn-lt"/>
          <a:ea typeface="+mn-ea"/>
          <a:cs typeface="+mn-cs"/>
        </a:defRPr>
      </a:lvl8pPr>
      <a:lvl9pPr marL="4804258" algn="l" defTabSz="1201064" rtl="0" eaLnBrk="1" latinLnBrk="0" hangingPunct="1">
        <a:defRPr sz="2364"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8" name="CT_Note"/>
          <p:cNvSpPr/>
          <p:nvPr userDrawn="1"/>
        </p:nvSpPr>
        <p:spPr>
          <a:xfrm>
            <a:off x="0" y="-434743"/>
            <a:ext cx="2708931" cy="308063"/>
          </a:xfrm>
          <a:prstGeom prst="rect">
            <a:avLst/>
          </a:prstGeom>
          <a:solidFill>
            <a:srgbClr val="FFFF00"/>
          </a:solidFill>
          <a:ln w="9525" cap="flat" cmpd="sng" algn="ctr">
            <a:noFill/>
            <a:prstDash val="solid"/>
          </a:ln>
          <a:effectLst/>
          <a:extLst>
            <a:ext uri="{91240B29-F687-4F45-9708-019B960494DF}">
              <a14:hiddenLine xmlns:a14="http://schemas.microsoft.com/office/drawing/2010/main" w="9525">
                <a:solidFill>
                  <a:srgbClr val="80808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80615" tIns="31670" rIns="31670" bIns="31670" rtlCol="0" anchor="ctr" anchorCtr="0"/>
          <a:lstStyle/>
          <a:p>
            <a:pPr algn="ctr">
              <a:lnSpc>
                <a:spcPct val="110000"/>
              </a:lnSpc>
              <a:spcAft>
                <a:spcPct val="0"/>
              </a:spcAft>
            </a:pPr>
            <a:r>
              <a:rPr lang="en-GB" sz="995" b="1" dirty="0">
                <a:solidFill>
                  <a:srgbClr val="FF0000"/>
                </a:solidFill>
              </a:rPr>
              <a:t>DO NOT REFRESH</a:t>
            </a:r>
          </a:p>
        </p:txBody>
      </p:sp>
      <p:sp>
        <p:nvSpPr>
          <p:cNvPr id="6" name="Footer Placeholder 5"/>
          <p:cNvSpPr>
            <a:spLocks noGrp="1"/>
          </p:cNvSpPr>
          <p:nvPr>
            <p:ph type="ftr" sz="quarter" idx="3"/>
          </p:nvPr>
        </p:nvSpPr>
        <p:spPr>
          <a:xfrm>
            <a:off x="10748226" y="-280712"/>
            <a:ext cx="1407558" cy="195779"/>
          </a:xfrm>
          <a:prstGeom prst="rect">
            <a:avLst/>
          </a:prstGeom>
        </p:spPr>
        <p:txBody>
          <a:bodyPr vert="horz" lIns="91440" tIns="45720" rIns="91440" bIns="45720" rtlCol="0" anchor="ctr"/>
          <a:lstStyle>
            <a:lvl1pPr algn="r">
              <a:defRPr sz="635">
                <a:solidFill>
                  <a:schemeClr val="tx1">
                    <a:tint val="75000"/>
                  </a:schemeClr>
                </a:solidFill>
              </a:defRPr>
            </a:lvl1pPr>
          </a:lstStyle>
          <a:p>
            <a:r>
              <a:rPr lang="en-US">
                <a:solidFill>
                  <a:srgbClr val="000000">
                    <a:tint val="75000"/>
                  </a:srgbClr>
                </a:solidFill>
              </a:rPr>
              <a:t>2303521-005</a:t>
            </a:r>
            <a:endParaRPr lang="en-US" dirty="0">
              <a:solidFill>
                <a:srgbClr val="000000">
                  <a:tint val="75000"/>
                </a:srgbClr>
              </a:solidFill>
            </a:endParaRPr>
          </a:p>
        </p:txBody>
      </p:sp>
      <p:sp>
        <p:nvSpPr>
          <p:cNvPr id="8" name="矩形 7"/>
          <p:cNvSpPr/>
          <p:nvPr userDrawn="1"/>
        </p:nvSpPr>
        <p:spPr>
          <a:xfrm>
            <a:off x="526690" y="914442"/>
            <a:ext cx="11665310" cy="76960"/>
          </a:xfrm>
          <a:prstGeom prst="rect">
            <a:avLst/>
          </a:prstGeom>
          <a:solidFill>
            <a:srgbClr val="005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1139167194"/>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Lst>
  <p:hf sldNum="0" hdr="0" dt="0"/>
  <p:txStyles>
    <p:titleStyle>
      <a:lvl1pPr algn="l" defTabSz="828675" rtl="0" eaLnBrk="1" latinLnBrk="0" hangingPunct="1">
        <a:lnSpc>
          <a:spcPts val="2530"/>
        </a:lnSpc>
        <a:spcBef>
          <a:spcPct val="0"/>
        </a:spcBef>
        <a:buFontTx/>
        <a:buNone/>
        <a:defRPr sz="2175" b="0" i="0" kern="1200">
          <a:solidFill>
            <a:schemeClr val="tx1"/>
          </a:solidFill>
          <a:latin typeface="Arial" panose="020B0604020202020204"/>
          <a:ea typeface="+mj-ea"/>
          <a:cs typeface="+mj-cs"/>
        </a:defRPr>
      </a:lvl1pPr>
    </p:titleStyle>
    <p:bodyStyle>
      <a:lvl1pPr marL="0" indent="0" algn="l" defTabSz="828675" rtl="0" eaLnBrk="1" latinLnBrk="0" hangingPunct="1">
        <a:lnSpc>
          <a:spcPct val="110000"/>
        </a:lnSpc>
        <a:spcBef>
          <a:spcPct val="84000"/>
        </a:spcBef>
        <a:spcAft>
          <a:spcPct val="0"/>
        </a:spcAft>
        <a:buFontTx/>
        <a:buNone/>
        <a:defRPr sz="995" b="0" i="0" kern="1200">
          <a:solidFill>
            <a:srgbClr val="000000"/>
          </a:solidFill>
          <a:latin typeface="Arial" panose="020B0604020202020204"/>
          <a:ea typeface="+mn-ea"/>
          <a:cs typeface="+mn-cs"/>
        </a:defRPr>
      </a:lvl1pPr>
      <a:lvl2pPr marL="140970" indent="-140970" algn="l" defTabSz="828675" rtl="0" eaLnBrk="1" latinLnBrk="0" hangingPunct="1">
        <a:lnSpc>
          <a:spcPct val="110000"/>
        </a:lnSpc>
        <a:spcBef>
          <a:spcPct val="84000"/>
        </a:spcBef>
        <a:spcAft>
          <a:spcPct val="0"/>
        </a:spcAft>
        <a:buClr>
          <a:srgbClr val="7397BC"/>
        </a:buClr>
        <a:buSzPct val="92000"/>
        <a:buFont typeface="Wingdings" panose="05000000000000000000"/>
        <a:buChar char="n"/>
        <a:defRPr sz="995" b="0" i="0" kern="1200">
          <a:solidFill>
            <a:srgbClr val="000000"/>
          </a:solidFill>
          <a:latin typeface="Arial" panose="020B0604020202020204"/>
          <a:ea typeface="+mn-ea"/>
          <a:cs typeface="+mn-cs"/>
        </a:defRPr>
      </a:lvl2pPr>
      <a:lvl3pPr marL="281940" indent="-140970" algn="l" defTabSz="828675" rtl="0" eaLnBrk="1" latinLnBrk="0" hangingPunct="1">
        <a:lnSpc>
          <a:spcPct val="110000"/>
        </a:lnSpc>
        <a:spcBef>
          <a:spcPct val="24000"/>
        </a:spcBef>
        <a:spcAft>
          <a:spcPct val="0"/>
        </a:spcAft>
        <a:buClr>
          <a:srgbClr val="969696"/>
        </a:buClr>
        <a:buSzPct val="92000"/>
        <a:buFont typeface="Wingdings" panose="05000000000000000000"/>
        <a:buChar char="n"/>
        <a:defRPr sz="995" b="0" i="0" kern="1200">
          <a:solidFill>
            <a:srgbClr val="000000"/>
          </a:solidFill>
          <a:latin typeface="Arial" panose="020B0604020202020204"/>
          <a:ea typeface="+mn-ea"/>
          <a:cs typeface="+mn-cs"/>
        </a:defRPr>
      </a:lvl3pPr>
      <a:lvl4pPr marL="422910" indent="-140970" algn="l" defTabSz="828675" rtl="0" eaLnBrk="1" latinLnBrk="0" hangingPunct="1">
        <a:lnSpc>
          <a:spcPct val="110000"/>
        </a:lnSpc>
        <a:spcBef>
          <a:spcPct val="0"/>
        </a:spcBef>
        <a:spcAft>
          <a:spcPct val="0"/>
        </a:spcAft>
        <a:buClr>
          <a:srgbClr val="969696"/>
        </a:buClr>
        <a:buSzPct val="92000"/>
        <a:buFont typeface="Arial" panose="020B0604020202020204"/>
        <a:buChar char="–"/>
        <a:defRPr sz="995" b="0" i="0" kern="1200">
          <a:solidFill>
            <a:srgbClr val="000000"/>
          </a:solidFill>
          <a:latin typeface="Arial" panose="020B0604020202020204"/>
          <a:ea typeface="+mn-ea"/>
          <a:cs typeface="+mn-cs"/>
        </a:defRPr>
      </a:lvl4pPr>
      <a:lvl5pPr marL="563880" indent="-140970" algn="l" defTabSz="828675" rtl="0" eaLnBrk="1" latinLnBrk="0" hangingPunct="1">
        <a:lnSpc>
          <a:spcPct val="110000"/>
        </a:lnSpc>
        <a:spcBef>
          <a:spcPct val="0"/>
        </a:spcBef>
        <a:spcAft>
          <a:spcPct val="0"/>
        </a:spcAft>
        <a:buClr>
          <a:srgbClr val="969696"/>
        </a:buClr>
        <a:buSzPct val="92000"/>
        <a:buFont typeface="Arial" panose="020B0604020202020204"/>
        <a:buChar char="–"/>
        <a:defRPr sz="995" b="0" i="0" kern="1200">
          <a:solidFill>
            <a:srgbClr val="000000"/>
          </a:solidFill>
          <a:latin typeface="Arial" panose="020B0604020202020204"/>
          <a:ea typeface="+mn-ea"/>
          <a:cs typeface="+mn-cs"/>
        </a:defRPr>
      </a:lvl5pPr>
      <a:lvl6pPr marL="2280285" indent="-207010" algn="l" defTabSz="828675" rtl="0" eaLnBrk="1" latinLnBrk="0" hangingPunct="1">
        <a:spcBef>
          <a:spcPct val="20000"/>
        </a:spcBef>
        <a:buFont typeface="Arial" panose="020B0604020202020204" pitchFamily="34" charset="0"/>
        <a:buChar char="•"/>
        <a:defRPr sz="1815" kern="1200">
          <a:solidFill>
            <a:schemeClr val="tx1"/>
          </a:solidFill>
          <a:latin typeface="+mn-lt"/>
          <a:ea typeface="+mn-ea"/>
          <a:cs typeface="+mn-cs"/>
        </a:defRPr>
      </a:lvl6pPr>
      <a:lvl7pPr marL="2694940" indent="-207010" algn="l" defTabSz="828675" rtl="0" eaLnBrk="1" latinLnBrk="0" hangingPunct="1">
        <a:spcBef>
          <a:spcPct val="20000"/>
        </a:spcBef>
        <a:buFont typeface="Arial" panose="020B0604020202020204" pitchFamily="34" charset="0"/>
        <a:buChar char="•"/>
        <a:defRPr sz="1815" kern="1200">
          <a:solidFill>
            <a:schemeClr val="tx1"/>
          </a:solidFill>
          <a:latin typeface="+mn-lt"/>
          <a:ea typeface="+mn-ea"/>
          <a:cs typeface="+mn-cs"/>
        </a:defRPr>
      </a:lvl7pPr>
      <a:lvl8pPr marL="3109595" indent="-207010" algn="l" defTabSz="828675" rtl="0" eaLnBrk="1" latinLnBrk="0" hangingPunct="1">
        <a:spcBef>
          <a:spcPct val="20000"/>
        </a:spcBef>
        <a:buFont typeface="Arial" panose="020B0604020202020204" pitchFamily="34" charset="0"/>
        <a:buChar char="•"/>
        <a:defRPr sz="1815" kern="1200">
          <a:solidFill>
            <a:schemeClr val="tx1"/>
          </a:solidFill>
          <a:latin typeface="+mn-lt"/>
          <a:ea typeface="+mn-ea"/>
          <a:cs typeface="+mn-cs"/>
        </a:defRPr>
      </a:lvl8pPr>
      <a:lvl9pPr marL="3524250" indent="-207010" algn="l" defTabSz="828675" rtl="0" eaLnBrk="1" latinLnBrk="0" hangingPunct="1">
        <a:spcBef>
          <a:spcPct val="20000"/>
        </a:spcBef>
        <a:buFont typeface="Arial" panose="020B0604020202020204" pitchFamily="34" charset="0"/>
        <a:buChar char="•"/>
        <a:defRPr sz="1815" kern="1200">
          <a:solidFill>
            <a:schemeClr val="tx1"/>
          </a:solidFill>
          <a:latin typeface="+mn-lt"/>
          <a:ea typeface="+mn-ea"/>
          <a:cs typeface="+mn-cs"/>
        </a:defRPr>
      </a:lvl9pPr>
    </p:bodyStyle>
    <p:otherStyle>
      <a:defPPr>
        <a:defRPr lang="fr-FR"/>
      </a:defPPr>
      <a:lvl1pPr marL="0" algn="l" defTabSz="828675" rtl="0" eaLnBrk="1" latinLnBrk="0" hangingPunct="1">
        <a:defRPr sz="1630" kern="1200">
          <a:solidFill>
            <a:schemeClr val="tx1"/>
          </a:solidFill>
          <a:latin typeface="+mn-lt"/>
          <a:ea typeface="+mn-ea"/>
          <a:cs typeface="+mn-cs"/>
        </a:defRPr>
      </a:lvl1pPr>
      <a:lvl2pPr marL="414655" algn="l" defTabSz="828675" rtl="0" eaLnBrk="1" latinLnBrk="0" hangingPunct="1">
        <a:defRPr sz="1630" kern="1200">
          <a:solidFill>
            <a:schemeClr val="tx1"/>
          </a:solidFill>
          <a:latin typeface="+mn-lt"/>
          <a:ea typeface="+mn-ea"/>
          <a:cs typeface="+mn-cs"/>
        </a:defRPr>
      </a:lvl2pPr>
      <a:lvl3pPr marL="829310" algn="l" defTabSz="828675" rtl="0" eaLnBrk="1" latinLnBrk="0" hangingPunct="1">
        <a:defRPr sz="1630" kern="1200">
          <a:solidFill>
            <a:schemeClr val="tx1"/>
          </a:solidFill>
          <a:latin typeface="+mn-lt"/>
          <a:ea typeface="+mn-ea"/>
          <a:cs typeface="+mn-cs"/>
        </a:defRPr>
      </a:lvl3pPr>
      <a:lvl4pPr marL="1243965" algn="l" defTabSz="828675" rtl="0" eaLnBrk="1" latinLnBrk="0" hangingPunct="1">
        <a:defRPr sz="1630" kern="1200">
          <a:solidFill>
            <a:schemeClr val="tx1"/>
          </a:solidFill>
          <a:latin typeface="+mn-lt"/>
          <a:ea typeface="+mn-ea"/>
          <a:cs typeface="+mn-cs"/>
        </a:defRPr>
      </a:lvl4pPr>
      <a:lvl5pPr marL="1658620" algn="l" defTabSz="828675" rtl="0" eaLnBrk="1" latinLnBrk="0" hangingPunct="1">
        <a:defRPr sz="1630" kern="1200">
          <a:solidFill>
            <a:schemeClr val="tx1"/>
          </a:solidFill>
          <a:latin typeface="+mn-lt"/>
          <a:ea typeface="+mn-ea"/>
          <a:cs typeface="+mn-cs"/>
        </a:defRPr>
      </a:lvl5pPr>
      <a:lvl6pPr marL="2072640" algn="l" defTabSz="828675" rtl="0" eaLnBrk="1" latinLnBrk="0" hangingPunct="1">
        <a:defRPr sz="1630" kern="1200">
          <a:solidFill>
            <a:schemeClr val="tx1"/>
          </a:solidFill>
          <a:latin typeface="+mn-lt"/>
          <a:ea typeface="+mn-ea"/>
          <a:cs typeface="+mn-cs"/>
        </a:defRPr>
      </a:lvl6pPr>
      <a:lvl7pPr marL="2487295" algn="l" defTabSz="828675" rtl="0" eaLnBrk="1" latinLnBrk="0" hangingPunct="1">
        <a:defRPr sz="1630" kern="1200">
          <a:solidFill>
            <a:schemeClr val="tx1"/>
          </a:solidFill>
          <a:latin typeface="+mn-lt"/>
          <a:ea typeface="+mn-ea"/>
          <a:cs typeface="+mn-cs"/>
        </a:defRPr>
      </a:lvl7pPr>
      <a:lvl8pPr marL="2901950" algn="l" defTabSz="828675" rtl="0" eaLnBrk="1" latinLnBrk="0" hangingPunct="1">
        <a:defRPr sz="1630" kern="1200">
          <a:solidFill>
            <a:schemeClr val="tx1"/>
          </a:solidFill>
          <a:latin typeface="+mn-lt"/>
          <a:ea typeface="+mn-ea"/>
          <a:cs typeface="+mn-cs"/>
        </a:defRPr>
      </a:lvl8pPr>
      <a:lvl9pPr marL="3316605" algn="l" defTabSz="828675" rtl="0" eaLnBrk="1" latinLnBrk="0" hangingPunct="1">
        <a:defRPr sz="163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1066A0-3383-4917-B67E-C1F7A7F86B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551488"/>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 id="2147483828" r:id="rId16"/>
    <p:sldLayoutId id="2147483829" r:id="rId17"/>
    <p:sldLayoutId id="2147483830" r:id="rId18"/>
    <p:sldLayoutId id="2147483831" r:id="rId19"/>
    <p:sldLayoutId id="2147483832" r:id="rId20"/>
  </p:sldLayoutIdLst>
  <mc:AlternateContent xmlns:mc="http://schemas.openxmlformats.org/markup-compatibility/2006" xmlns:p14="http://schemas.microsoft.com/office/powerpoint/2010/main">
    <mc:Choice Requires="p14">
      <p:transition p14:dur="10"/>
    </mc:Choice>
    <mc:Fallback xmlns="">
      <p:transition/>
    </mc:Fallback>
  </mc:AlternateConten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6852499"/>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217" rtl="0" eaLnBrk="1" latinLnBrk="0" hangingPunct="1">
        <a:lnSpc>
          <a:spcPct val="90000"/>
        </a:lnSpc>
        <a:spcBef>
          <a:spcPct val="0"/>
        </a:spcBef>
        <a:buNone/>
        <a:defRPr sz="2999" b="0" kern="1200">
          <a:solidFill>
            <a:schemeClr val="tx1">
              <a:lumMod val="50000"/>
              <a:lumOff val="50000"/>
            </a:schemeClr>
          </a:solidFill>
          <a:latin typeface="+mn-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200" kern="1200">
          <a:solidFill>
            <a:schemeClr val="tx1">
              <a:lumMod val="50000"/>
              <a:lumOff val="50000"/>
            </a:schemeClr>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527">
          <p15:clr>
            <a:srgbClr val="F26B43"/>
          </p15:clr>
        </p15:guide>
        <p15:guide id="2" pos="529">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8" name="CT_Note"/>
          <p:cNvSpPr/>
          <p:nvPr userDrawn="1"/>
        </p:nvSpPr>
        <p:spPr>
          <a:xfrm>
            <a:off x="0" y="-434743"/>
            <a:ext cx="2708931" cy="308063"/>
          </a:xfrm>
          <a:prstGeom prst="rect">
            <a:avLst/>
          </a:prstGeom>
          <a:solidFill>
            <a:srgbClr val="FFFF00"/>
          </a:solidFill>
          <a:ln w="9525" cap="flat" cmpd="sng" algn="ctr">
            <a:noFill/>
            <a:prstDash val="solid"/>
          </a:ln>
          <a:effectLst/>
          <a:extLst>
            <a:ext uri="{91240B29-F687-4F45-9708-019B960494DF}">
              <a14:hiddenLine xmlns:a14="http://schemas.microsoft.com/office/drawing/2010/main" w="9525">
                <a:solidFill>
                  <a:srgbClr val="80808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80615" tIns="31670" rIns="31670" bIns="31670" rtlCol="0" anchor="ctr" anchorCtr="0"/>
          <a:lstStyle/>
          <a:p>
            <a:pPr algn="ctr">
              <a:lnSpc>
                <a:spcPct val="110000"/>
              </a:lnSpc>
              <a:spcAft>
                <a:spcPct val="0"/>
              </a:spcAft>
            </a:pPr>
            <a:r>
              <a:rPr lang="en-GB" sz="995" b="1" dirty="0">
                <a:solidFill>
                  <a:srgbClr val="FF0000"/>
                </a:solidFill>
              </a:rPr>
              <a:t>DO NOT REFRESH</a:t>
            </a:r>
          </a:p>
        </p:txBody>
      </p:sp>
      <p:sp>
        <p:nvSpPr>
          <p:cNvPr id="6" name="Footer Placeholder 5"/>
          <p:cNvSpPr>
            <a:spLocks noGrp="1"/>
          </p:cNvSpPr>
          <p:nvPr>
            <p:ph type="ftr" sz="quarter" idx="3"/>
          </p:nvPr>
        </p:nvSpPr>
        <p:spPr>
          <a:xfrm>
            <a:off x="10748226" y="-280712"/>
            <a:ext cx="1407558" cy="195779"/>
          </a:xfrm>
          <a:prstGeom prst="rect">
            <a:avLst/>
          </a:prstGeom>
        </p:spPr>
        <p:txBody>
          <a:bodyPr vert="horz" lIns="91440" tIns="45720" rIns="91440" bIns="45720" rtlCol="0" anchor="ctr"/>
          <a:lstStyle>
            <a:lvl1pPr algn="r">
              <a:defRPr sz="635">
                <a:solidFill>
                  <a:schemeClr val="tx1">
                    <a:tint val="75000"/>
                  </a:schemeClr>
                </a:solidFill>
              </a:defRPr>
            </a:lvl1pPr>
          </a:lstStyle>
          <a:p>
            <a:r>
              <a:rPr lang="en-US">
                <a:solidFill>
                  <a:srgbClr val="000000">
                    <a:tint val="75000"/>
                  </a:srgbClr>
                </a:solidFill>
              </a:rPr>
              <a:t>2303521-005</a:t>
            </a:r>
            <a:endParaRPr lang="en-US" dirty="0">
              <a:solidFill>
                <a:srgbClr val="000000">
                  <a:tint val="75000"/>
                </a:srgbClr>
              </a:solidFill>
            </a:endParaRPr>
          </a:p>
        </p:txBody>
      </p:sp>
      <p:sp>
        <p:nvSpPr>
          <p:cNvPr id="8" name="矩形 7"/>
          <p:cNvSpPr/>
          <p:nvPr userDrawn="1"/>
        </p:nvSpPr>
        <p:spPr>
          <a:xfrm>
            <a:off x="526690" y="914442"/>
            <a:ext cx="11665310" cy="76960"/>
          </a:xfrm>
          <a:prstGeom prst="rect">
            <a:avLst/>
          </a:prstGeom>
          <a:solidFill>
            <a:srgbClr val="005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128103489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Lst>
  <p:hf sldNum="0" hdr="0" dt="0"/>
  <p:txStyles>
    <p:titleStyle>
      <a:lvl1pPr algn="l" defTabSz="828675" rtl="0" eaLnBrk="1" latinLnBrk="0" hangingPunct="1">
        <a:lnSpc>
          <a:spcPts val="2530"/>
        </a:lnSpc>
        <a:spcBef>
          <a:spcPct val="0"/>
        </a:spcBef>
        <a:buFontTx/>
        <a:buNone/>
        <a:defRPr sz="2175" b="0" i="0" kern="1200">
          <a:solidFill>
            <a:schemeClr val="tx1"/>
          </a:solidFill>
          <a:latin typeface="Arial" panose="020B0604020202020204"/>
          <a:ea typeface="+mj-ea"/>
          <a:cs typeface="+mj-cs"/>
        </a:defRPr>
      </a:lvl1pPr>
    </p:titleStyle>
    <p:bodyStyle>
      <a:lvl1pPr marL="0" indent="0" algn="l" defTabSz="828675" rtl="0" eaLnBrk="1" latinLnBrk="0" hangingPunct="1">
        <a:lnSpc>
          <a:spcPct val="110000"/>
        </a:lnSpc>
        <a:spcBef>
          <a:spcPct val="84000"/>
        </a:spcBef>
        <a:spcAft>
          <a:spcPct val="0"/>
        </a:spcAft>
        <a:buFontTx/>
        <a:buNone/>
        <a:defRPr sz="995" b="0" i="0" kern="1200">
          <a:solidFill>
            <a:srgbClr val="000000"/>
          </a:solidFill>
          <a:latin typeface="Arial" panose="020B0604020202020204"/>
          <a:ea typeface="+mn-ea"/>
          <a:cs typeface="+mn-cs"/>
        </a:defRPr>
      </a:lvl1pPr>
      <a:lvl2pPr marL="140970" indent="-140970" algn="l" defTabSz="828675" rtl="0" eaLnBrk="1" latinLnBrk="0" hangingPunct="1">
        <a:lnSpc>
          <a:spcPct val="110000"/>
        </a:lnSpc>
        <a:spcBef>
          <a:spcPct val="84000"/>
        </a:spcBef>
        <a:spcAft>
          <a:spcPct val="0"/>
        </a:spcAft>
        <a:buClr>
          <a:srgbClr val="7397BC"/>
        </a:buClr>
        <a:buSzPct val="92000"/>
        <a:buFont typeface="Wingdings" panose="05000000000000000000"/>
        <a:buChar char="n"/>
        <a:defRPr sz="995" b="0" i="0" kern="1200">
          <a:solidFill>
            <a:srgbClr val="000000"/>
          </a:solidFill>
          <a:latin typeface="Arial" panose="020B0604020202020204"/>
          <a:ea typeface="+mn-ea"/>
          <a:cs typeface="+mn-cs"/>
        </a:defRPr>
      </a:lvl2pPr>
      <a:lvl3pPr marL="281940" indent="-140970" algn="l" defTabSz="828675" rtl="0" eaLnBrk="1" latinLnBrk="0" hangingPunct="1">
        <a:lnSpc>
          <a:spcPct val="110000"/>
        </a:lnSpc>
        <a:spcBef>
          <a:spcPct val="24000"/>
        </a:spcBef>
        <a:spcAft>
          <a:spcPct val="0"/>
        </a:spcAft>
        <a:buClr>
          <a:srgbClr val="969696"/>
        </a:buClr>
        <a:buSzPct val="92000"/>
        <a:buFont typeface="Wingdings" panose="05000000000000000000"/>
        <a:buChar char="n"/>
        <a:defRPr sz="995" b="0" i="0" kern="1200">
          <a:solidFill>
            <a:srgbClr val="000000"/>
          </a:solidFill>
          <a:latin typeface="Arial" panose="020B0604020202020204"/>
          <a:ea typeface="+mn-ea"/>
          <a:cs typeface="+mn-cs"/>
        </a:defRPr>
      </a:lvl3pPr>
      <a:lvl4pPr marL="422910" indent="-140970" algn="l" defTabSz="828675" rtl="0" eaLnBrk="1" latinLnBrk="0" hangingPunct="1">
        <a:lnSpc>
          <a:spcPct val="110000"/>
        </a:lnSpc>
        <a:spcBef>
          <a:spcPct val="0"/>
        </a:spcBef>
        <a:spcAft>
          <a:spcPct val="0"/>
        </a:spcAft>
        <a:buClr>
          <a:srgbClr val="969696"/>
        </a:buClr>
        <a:buSzPct val="92000"/>
        <a:buFont typeface="Arial" panose="020B0604020202020204"/>
        <a:buChar char="–"/>
        <a:defRPr sz="995" b="0" i="0" kern="1200">
          <a:solidFill>
            <a:srgbClr val="000000"/>
          </a:solidFill>
          <a:latin typeface="Arial" panose="020B0604020202020204"/>
          <a:ea typeface="+mn-ea"/>
          <a:cs typeface="+mn-cs"/>
        </a:defRPr>
      </a:lvl4pPr>
      <a:lvl5pPr marL="563880" indent="-140970" algn="l" defTabSz="828675" rtl="0" eaLnBrk="1" latinLnBrk="0" hangingPunct="1">
        <a:lnSpc>
          <a:spcPct val="110000"/>
        </a:lnSpc>
        <a:spcBef>
          <a:spcPct val="0"/>
        </a:spcBef>
        <a:spcAft>
          <a:spcPct val="0"/>
        </a:spcAft>
        <a:buClr>
          <a:srgbClr val="969696"/>
        </a:buClr>
        <a:buSzPct val="92000"/>
        <a:buFont typeface="Arial" panose="020B0604020202020204"/>
        <a:buChar char="–"/>
        <a:defRPr sz="995" b="0" i="0" kern="1200">
          <a:solidFill>
            <a:srgbClr val="000000"/>
          </a:solidFill>
          <a:latin typeface="Arial" panose="020B0604020202020204"/>
          <a:ea typeface="+mn-ea"/>
          <a:cs typeface="+mn-cs"/>
        </a:defRPr>
      </a:lvl5pPr>
      <a:lvl6pPr marL="2280285" indent="-207010" algn="l" defTabSz="828675" rtl="0" eaLnBrk="1" latinLnBrk="0" hangingPunct="1">
        <a:spcBef>
          <a:spcPct val="20000"/>
        </a:spcBef>
        <a:buFont typeface="Arial" panose="020B0604020202020204" pitchFamily="34" charset="0"/>
        <a:buChar char="•"/>
        <a:defRPr sz="1815" kern="1200">
          <a:solidFill>
            <a:schemeClr val="tx1"/>
          </a:solidFill>
          <a:latin typeface="+mn-lt"/>
          <a:ea typeface="+mn-ea"/>
          <a:cs typeface="+mn-cs"/>
        </a:defRPr>
      </a:lvl6pPr>
      <a:lvl7pPr marL="2694940" indent="-207010" algn="l" defTabSz="828675" rtl="0" eaLnBrk="1" latinLnBrk="0" hangingPunct="1">
        <a:spcBef>
          <a:spcPct val="20000"/>
        </a:spcBef>
        <a:buFont typeface="Arial" panose="020B0604020202020204" pitchFamily="34" charset="0"/>
        <a:buChar char="•"/>
        <a:defRPr sz="1815" kern="1200">
          <a:solidFill>
            <a:schemeClr val="tx1"/>
          </a:solidFill>
          <a:latin typeface="+mn-lt"/>
          <a:ea typeface="+mn-ea"/>
          <a:cs typeface="+mn-cs"/>
        </a:defRPr>
      </a:lvl7pPr>
      <a:lvl8pPr marL="3109595" indent="-207010" algn="l" defTabSz="828675" rtl="0" eaLnBrk="1" latinLnBrk="0" hangingPunct="1">
        <a:spcBef>
          <a:spcPct val="20000"/>
        </a:spcBef>
        <a:buFont typeface="Arial" panose="020B0604020202020204" pitchFamily="34" charset="0"/>
        <a:buChar char="•"/>
        <a:defRPr sz="1815" kern="1200">
          <a:solidFill>
            <a:schemeClr val="tx1"/>
          </a:solidFill>
          <a:latin typeface="+mn-lt"/>
          <a:ea typeface="+mn-ea"/>
          <a:cs typeface="+mn-cs"/>
        </a:defRPr>
      </a:lvl8pPr>
      <a:lvl9pPr marL="3524250" indent="-207010" algn="l" defTabSz="828675" rtl="0" eaLnBrk="1" latinLnBrk="0" hangingPunct="1">
        <a:spcBef>
          <a:spcPct val="20000"/>
        </a:spcBef>
        <a:buFont typeface="Arial" panose="020B0604020202020204" pitchFamily="34" charset="0"/>
        <a:buChar char="•"/>
        <a:defRPr sz="1815" kern="1200">
          <a:solidFill>
            <a:schemeClr val="tx1"/>
          </a:solidFill>
          <a:latin typeface="+mn-lt"/>
          <a:ea typeface="+mn-ea"/>
          <a:cs typeface="+mn-cs"/>
        </a:defRPr>
      </a:lvl9pPr>
    </p:bodyStyle>
    <p:otherStyle>
      <a:defPPr>
        <a:defRPr lang="fr-FR"/>
      </a:defPPr>
      <a:lvl1pPr marL="0" algn="l" defTabSz="828675" rtl="0" eaLnBrk="1" latinLnBrk="0" hangingPunct="1">
        <a:defRPr sz="1630" kern="1200">
          <a:solidFill>
            <a:schemeClr val="tx1"/>
          </a:solidFill>
          <a:latin typeface="+mn-lt"/>
          <a:ea typeface="+mn-ea"/>
          <a:cs typeface="+mn-cs"/>
        </a:defRPr>
      </a:lvl1pPr>
      <a:lvl2pPr marL="414655" algn="l" defTabSz="828675" rtl="0" eaLnBrk="1" latinLnBrk="0" hangingPunct="1">
        <a:defRPr sz="1630" kern="1200">
          <a:solidFill>
            <a:schemeClr val="tx1"/>
          </a:solidFill>
          <a:latin typeface="+mn-lt"/>
          <a:ea typeface="+mn-ea"/>
          <a:cs typeface="+mn-cs"/>
        </a:defRPr>
      </a:lvl2pPr>
      <a:lvl3pPr marL="829310" algn="l" defTabSz="828675" rtl="0" eaLnBrk="1" latinLnBrk="0" hangingPunct="1">
        <a:defRPr sz="1630" kern="1200">
          <a:solidFill>
            <a:schemeClr val="tx1"/>
          </a:solidFill>
          <a:latin typeface="+mn-lt"/>
          <a:ea typeface="+mn-ea"/>
          <a:cs typeface="+mn-cs"/>
        </a:defRPr>
      </a:lvl3pPr>
      <a:lvl4pPr marL="1243965" algn="l" defTabSz="828675" rtl="0" eaLnBrk="1" latinLnBrk="0" hangingPunct="1">
        <a:defRPr sz="1630" kern="1200">
          <a:solidFill>
            <a:schemeClr val="tx1"/>
          </a:solidFill>
          <a:latin typeface="+mn-lt"/>
          <a:ea typeface="+mn-ea"/>
          <a:cs typeface="+mn-cs"/>
        </a:defRPr>
      </a:lvl4pPr>
      <a:lvl5pPr marL="1658620" algn="l" defTabSz="828675" rtl="0" eaLnBrk="1" latinLnBrk="0" hangingPunct="1">
        <a:defRPr sz="1630" kern="1200">
          <a:solidFill>
            <a:schemeClr val="tx1"/>
          </a:solidFill>
          <a:latin typeface="+mn-lt"/>
          <a:ea typeface="+mn-ea"/>
          <a:cs typeface="+mn-cs"/>
        </a:defRPr>
      </a:lvl5pPr>
      <a:lvl6pPr marL="2072640" algn="l" defTabSz="828675" rtl="0" eaLnBrk="1" latinLnBrk="0" hangingPunct="1">
        <a:defRPr sz="1630" kern="1200">
          <a:solidFill>
            <a:schemeClr val="tx1"/>
          </a:solidFill>
          <a:latin typeface="+mn-lt"/>
          <a:ea typeface="+mn-ea"/>
          <a:cs typeface="+mn-cs"/>
        </a:defRPr>
      </a:lvl6pPr>
      <a:lvl7pPr marL="2487295" algn="l" defTabSz="828675" rtl="0" eaLnBrk="1" latinLnBrk="0" hangingPunct="1">
        <a:defRPr sz="1630" kern="1200">
          <a:solidFill>
            <a:schemeClr val="tx1"/>
          </a:solidFill>
          <a:latin typeface="+mn-lt"/>
          <a:ea typeface="+mn-ea"/>
          <a:cs typeface="+mn-cs"/>
        </a:defRPr>
      </a:lvl7pPr>
      <a:lvl8pPr marL="2901950" algn="l" defTabSz="828675" rtl="0" eaLnBrk="1" latinLnBrk="0" hangingPunct="1">
        <a:defRPr sz="1630" kern="1200">
          <a:solidFill>
            <a:schemeClr val="tx1"/>
          </a:solidFill>
          <a:latin typeface="+mn-lt"/>
          <a:ea typeface="+mn-ea"/>
          <a:cs typeface="+mn-cs"/>
        </a:defRPr>
      </a:lvl8pPr>
      <a:lvl9pPr marL="3316605" algn="l" defTabSz="828675" rtl="0" eaLnBrk="1" latinLnBrk="0" hangingPunct="1">
        <a:defRPr sz="163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8" name="CT_Note"/>
          <p:cNvSpPr/>
          <p:nvPr userDrawn="1"/>
        </p:nvSpPr>
        <p:spPr>
          <a:xfrm>
            <a:off x="0" y="-434743"/>
            <a:ext cx="2708931" cy="308063"/>
          </a:xfrm>
          <a:prstGeom prst="rect">
            <a:avLst/>
          </a:prstGeom>
          <a:solidFill>
            <a:srgbClr val="FFFF00"/>
          </a:solidFill>
          <a:ln w="9525" cap="flat" cmpd="sng" algn="ctr">
            <a:noFill/>
            <a:prstDash val="solid"/>
          </a:ln>
          <a:effectLst/>
          <a:extLst>
            <a:ext uri="{91240B29-F687-4F45-9708-019B960494DF}">
              <a14:hiddenLine xmlns:a14="http://schemas.microsoft.com/office/drawing/2010/main" w="9525">
                <a:solidFill>
                  <a:srgbClr val="80808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80615" tIns="31670" rIns="31670" bIns="31670" rtlCol="0" anchor="ctr" anchorCtr="0"/>
          <a:lstStyle/>
          <a:p>
            <a:pPr algn="ctr">
              <a:lnSpc>
                <a:spcPct val="110000"/>
              </a:lnSpc>
              <a:spcAft>
                <a:spcPct val="0"/>
              </a:spcAft>
            </a:pPr>
            <a:r>
              <a:rPr lang="en-GB" sz="995" b="1" dirty="0">
                <a:solidFill>
                  <a:srgbClr val="FF0000"/>
                </a:solidFill>
              </a:rPr>
              <a:t>DO NOT REFRESH</a:t>
            </a:r>
          </a:p>
        </p:txBody>
      </p:sp>
      <p:sp>
        <p:nvSpPr>
          <p:cNvPr id="6" name="Footer Placeholder 5"/>
          <p:cNvSpPr>
            <a:spLocks noGrp="1"/>
          </p:cNvSpPr>
          <p:nvPr>
            <p:ph type="ftr" sz="quarter" idx="3"/>
          </p:nvPr>
        </p:nvSpPr>
        <p:spPr>
          <a:xfrm>
            <a:off x="10748226" y="-280712"/>
            <a:ext cx="1407558" cy="195779"/>
          </a:xfrm>
          <a:prstGeom prst="rect">
            <a:avLst/>
          </a:prstGeom>
        </p:spPr>
        <p:txBody>
          <a:bodyPr vert="horz" lIns="91440" tIns="45720" rIns="91440" bIns="45720" rtlCol="0" anchor="ctr"/>
          <a:lstStyle>
            <a:lvl1pPr algn="r">
              <a:defRPr sz="635">
                <a:solidFill>
                  <a:schemeClr val="tx1">
                    <a:tint val="75000"/>
                  </a:schemeClr>
                </a:solidFill>
              </a:defRPr>
            </a:lvl1pPr>
          </a:lstStyle>
          <a:p>
            <a:r>
              <a:rPr lang="en-US">
                <a:solidFill>
                  <a:srgbClr val="000000">
                    <a:tint val="75000"/>
                  </a:srgbClr>
                </a:solidFill>
              </a:rPr>
              <a:t>2303521-005</a:t>
            </a:r>
            <a:endParaRPr lang="en-US" dirty="0">
              <a:solidFill>
                <a:srgbClr val="000000">
                  <a:tint val="75000"/>
                </a:srgbClr>
              </a:solidFill>
            </a:endParaRPr>
          </a:p>
        </p:txBody>
      </p:sp>
      <p:sp>
        <p:nvSpPr>
          <p:cNvPr id="8" name="矩形 7"/>
          <p:cNvSpPr/>
          <p:nvPr userDrawn="1"/>
        </p:nvSpPr>
        <p:spPr>
          <a:xfrm>
            <a:off x="526690" y="914442"/>
            <a:ext cx="11665310" cy="76960"/>
          </a:xfrm>
          <a:prstGeom prst="rect">
            <a:avLst/>
          </a:prstGeom>
          <a:solidFill>
            <a:srgbClr val="005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3414569651"/>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Lst>
  <p:hf sldNum="0" hdr="0" dt="0"/>
  <p:txStyles>
    <p:titleStyle>
      <a:lvl1pPr algn="l" defTabSz="828675" rtl="0" eaLnBrk="1" latinLnBrk="0" hangingPunct="1">
        <a:lnSpc>
          <a:spcPts val="2530"/>
        </a:lnSpc>
        <a:spcBef>
          <a:spcPct val="0"/>
        </a:spcBef>
        <a:buFontTx/>
        <a:buNone/>
        <a:defRPr sz="2175" b="0" i="0" kern="1200">
          <a:solidFill>
            <a:schemeClr val="tx1"/>
          </a:solidFill>
          <a:latin typeface="Arial" panose="020B0604020202020204"/>
          <a:ea typeface="+mj-ea"/>
          <a:cs typeface="+mj-cs"/>
        </a:defRPr>
      </a:lvl1pPr>
    </p:titleStyle>
    <p:bodyStyle>
      <a:lvl1pPr marL="0" indent="0" algn="l" defTabSz="828675" rtl="0" eaLnBrk="1" latinLnBrk="0" hangingPunct="1">
        <a:lnSpc>
          <a:spcPct val="110000"/>
        </a:lnSpc>
        <a:spcBef>
          <a:spcPct val="84000"/>
        </a:spcBef>
        <a:spcAft>
          <a:spcPct val="0"/>
        </a:spcAft>
        <a:buFontTx/>
        <a:buNone/>
        <a:defRPr sz="995" b="0" i="0" kern="1200">
          <a:solidFill>
            <a:srgbClr val="000000"/>
          </a:solidFill>
          <a:latin typeface="Arial" panose="020B0604020202020204"/>
          <a:ea typeface="+mn-ea"/>
          <a:cs typeface="+mn-cs"/>
        </a:defRPr>
      </a:lvl1pPr>
      <a:lvl2pPr marL="140970" indent="-140970" algn="l" defTabSz="828675" rtl="0" eaLnBrk="1" latinLnBrk="0" hangingPunct="1">
        <a:lnSpc>
          <a:spcPct val="110000"/>
        </a:lnSpc>
        <a:spcBef>
          <a:spcPct val="84000"/>
        </a:spcBef>
        <a:spcAft>
          <a:spcPct val="0"/>
        </a:spcAft>
        <a:buClr>
          <a:srgbClr val="7397BC"/>
        </a:buClr>
        <a:buSzPct val="92000"/>
        <a:buFont typeface="Wingdings" panose="05000000000000000000"/>
        <a:buChar char="n"/>
        <a:defRPr sz="995" b="0" i="0" kern="1200">
          <a:solidFill>
            <a:srgbClr val="000000"/>
          </a:solidFill>
          <a:latin typeface="Arial" panose="020B0604020202020204"/>
          <a:ea typeface="+mn-ea"/>
          <a:cs typeface="+mn-cs"/>
        </a:defRPr>
      </a:lvl2pPr>
      <a:lvl3pPr marL="281940" indent="-140970" algn="l" defTabSz="828675" rtl="0" eaLnBrk="1" latinLnBrk="0" hangingPunct="1">
        <a:lnSpc>
          <a:spcPct val="110000"/>
        </a:lnSpc>
        <a:spcBef>
          <a:spcPct val="24000"/>
        </a:spcBef>
        <a:spcAft>
          <a:spcPct val="0"/>
        </a:spcAft>
        <a:buClr>
          <a:srgbClr val="969696"/>
        </a:buClr>
        <a:buSzPct val="92000"/>
        <a:buFont typeface="Wingdings" panose="05000000000000000000"/>
        <a:buChar char="n"/>
        <a:defRPr sz="995" b="0" i="0" kern="1200">
          <a:solidFill>
            <a:srgbClr val="000000"/>
          </a:solidFill>
          <a:latin typeface="Arial" panose="020B0604020202020204"/>
          <a:ea typeface="+mn-ea"/>
          <a:cs typeface="+mn-cs"/>
        </a:defRPr>
      </a:lvl3pPr>
      <a:lvl4pPr marL="422910" indent="-140970" algn="l" defTabSz="828675" rtl="0" eaLnBrk="1" latinLnBrk="0" hangingPunct="1">
        <a:lnSpc>
          <a:spcPct val="110000"/>
        </a:lnSpc>
        <a:spcBef>
          <a:spcPct val="0"/>
        </a:spcBef>
        <a:spcAft>
          <a:spcPct val="0"/>
        </a:spcAft>
        <a:buClr>
          <a:srgbClr val="969696"/>
        </a:buClr>
        <a:buSzPct val="92000"/>
        <a:buFont typeface="Arial" panose="020B0604020202020204"/>
        <a:buChar char="–"/>
        <a:defRPr sz="995" b="0" i="0" kern="1200">
          <a:solidFill>
            <a:srgbClr val="000000"/>
          </a:solidFill>
          <a:latin typeface="Arial" panose="020B0604020202020204"/>
          <a:ea typeface="+mn-ea"/>
          <a:cs typeface="+mn-cs"/>
        </a:defRPr>
      </a:lvl4pPr>
      <a:lvl5pPr marL="563880" indent="-140970" algn="l" defTabSz="828675" rtl="0" eaLnBrk="1" latinLnBrk="0" hangingPunct="1">
        <a:lnSpc>
          <a:spcPct val="110000"/>
        </a:lnSpc>
        <a:spcBef>
          <a:spcPct val="0"/>
        </a:spcBef>
        <a:spcAft>
          <a:spcPct val="0"/>
        </a:spcAft>
        <a:buClr>
          <a:srgbClr val="969696"/>
        </a:buClr>
        <a:buSzPct val="92000"/>
        <a:buFont typeface="Arial" panose="020B0604020202020204"/>
        <a:buChar char="–"/>
        <a:defRPr sz="995" b="0" i="0" kern="1200">
          <a:solidFill>
            <a:srgbClr val="000000"/>
          </a:solidFill>
          <a:latin typeface="Arial" panose="020B0604020202020204"/>
          <a:ea typeface="+mn-ea"/>
          <a:cs typeface="+mn-cs"/>
        </a:defRPr>
      </a:lvl5pPr>
      <a:lvl6pPr marL="2280285" indent="-207010" algn="l" defTabSz="828675" rtl="0" eaLnBrk="1" latinLnBrk="0" hangingPunct="1">
        <a:spcBef>
          <a:spcPct val="20000"/>
        </a:spcBef>
        <a:buFont typeface="Arial" panose="020B0604020202020204" pitchFamily="34" charset="0"/>
        <a:buChar char="•"/>
        <a:defRPr sz="1815" kern="1200">
          <a:solidFill>
            <a:schemeClr val="tx1"/>
          </a:solidFill>
          <a:latin typeface="+mn-lt"/>
          <a:ea typeface="+mn-ea"/>
          <a:cs typeface="+mn-cs"/>
        </a:defRPr>
      </a:lvl6pPr>
      <a:lvl7pPr marL="2694940" indent="-207010" algn="l" defTabSz="828675" rtl="0" eaLnBrk="1" latinLnBrk="0" hangingPunct="1">
        <a:spcBef>
          <a:spcPct val="20000"/>
        </a:spcBef>
        <a:buFont typeface="Arial" panose="020B0604020202020204" pitchFamily="34" charset="0"/>
        <a:buChar char="•"/>
        <a:defRPr sz="1815" kern="1200">
          <a:solidFill>
            <a:schemeClr val="tx1"/>
          </a:solidFill>
          <a:latin typeface="+mn-lt"/>
          <a:ea typeface="+mn-ea"/>
          <a:cs typeface="+mn-cs"/>
        </a:defRPr>
      </a:lvl7pPr>
      <a:lvl8pPr marL="3109595" indent="-207010" algn="l" defTabSz="828675" rtl="0" eaLnBrk="1" latinLnBrk="0" hangingPunct="1">
        <a:spcBef>
          <a:spcPct val="20000"/>
        </a:spcBef>
        <a:buFont typeface="Arial" panose="020B0604020202020204" pitchFamily="34" charset="0"/>
        <a:buChar char="•"/>
        <a:defRPr sz="1815" kern="1200">
          <a:solidFill>
            <a:schemeClr val="tx1"/>
          </a:solidFill>
          <a:latin typeface="+mn-lt"/>
          <a:ea typeface="+mn-ea"/>
          <a:cs typeface="+mn-cs"/>
        </a:defRPr>
      </a:lvl8pPr>
      <a:lvl9pPr marL="3524250" indent="-207010" algn="l" defTabSz="828675" rtl="0" eaLnBrk="1" latinLnBrk="0" hangingPunct="1">
        <a:spcBef>
          <a:spcPct val="20000"/>
        </a:spcBef>
        <a:buFont typeface="Arial" panose="020B0604020202020204" pitchFamily="34" charset="0"/>
        <a:buChar char="•"/>
        <a:defRPr sz="1815" kern="1200">
          <a:solidFill>
            <a:schemeClr val="tx1"/>
          </a:solidFill>
          <a:latin typeface="+mn-lt"/>
          <a:ea typeface="+mn-ea"/>
          <a:cs typeface="+mn-cs"/>
        </a:defRPr>
      </a:lvl9pPr>
    </p:bodyStyle>
    <p:otherStyle>
      <a:defPPr>
        <a:defRPr lang="fr-FR"/>
      </a:defPPr>
      <a:lvl1pPr marL="0" algn="l" defTabSz="828675" rtl="0" eaLnBrk="1" latinLnBrk="0" hangingPunct="1">
        <a:defRPr sz="1630" kern="1200">
          <a:solidFill>
            <a:schemeClr val="tx1"/>
          </a:solidFill>
          <a:latin typeface="+mn-lt"/>
          <a:ea typeface="+mn-ea"/>
          <a:cs typeface="+mn-cs"/>
        </a:defRPr>
      </a:lvl1pPr>
      <a:lvl2pPr marL="414655" algn="l" defTabSz="828675" rtl="0" eaLnBrk="1" latinLnBrk="0" hangingPunct="1">
        <a:defRPr sz="1630" kern="1200">
          <a:solidFill>
            <a:schemeClr val="tx1"/>
          </a:solidFill>
          <a:latin typeface="+mn-lt"/>
          <a:ea typeface="+mn-ea"/>
          <a:cs typeface="+mn-cs"/>
        </a:defRPr>
      </a:lvl2pPr>
      <a:lvl3pPr marL="829310" algn="l" defTabSz="828675" rtl="0" eaLnBrk="1" latinLnBrk="0" hangingPunct="1">
        <a:defRPr sz="1630" kern="1200">
          <a:solidFill>
            <a:schemeClr val="tx1"/>
          </a:solidFill>
          <a:latin typeface="+mn-lt"/>
          <a:ea typeface="+mn-ea"/>
          <a:cs typeface="+mn-cs"/>
        </a:defRPr>
      </a:lvl3pPr>
      <a:lvl4pPr marL="1243965" algn="l" defTabSz="828675" rtl="0" eaLnBrk="1" latinLnBrk="0" hangingPunct="1">
        <a:defRPr sz="1630" kern="1200">
          <a:solidFill>
            <a:schemeClr val="tx1"/>
          </a:solidFill>
          <a:latin typeface="+mn-lt"/>
          <a:ea typeface="+mn-ea"/>
          <a:cs typeface="+mn-cs"/>
        </a:defRPr>
      </a:lvl4pPr>
      <a:lvl5pPr marL="1658620" algn="l" defTabSz="828675" rtl="0" eaLnBrk="1" latinLnBrk="0" hangingPunct="1">
        <a:defRPr sz="1630" kern="1200">
          <a:solidFill>
            <a:schemeClr val="tx1"/>
          </a:solidFill>
          <a:latin typeface="+mn-lt"/>
          <a:ea typeface="+mn-ea"/>
          <a:cs typeface="+mn-cs"/>
        </a:defRPr>
      </a:lvl5pPr>
      <a:lvl6pPr marL="2072640" algn="l" defTabSz="828675" rtl="0" eaLnBrk="1" latinLnBrk="0" hangingPunct="1">
        <a:defRPr sz="1630" kern="1200">
          <a:solidFill>
            <a:schemeClr val="tx1"/>
          </a:solidFill>
          <a:latin typeface="+mn-lt"/>
          <a:ea typeface="+mn-ea"/>
          <a:cs typeface="+mn-cs"/>
        </a:defRPr>
      </a:lvl6pPr>
      <a:lvl7pPr marL="2487295" algn="l" defTabSz="828675" rtl="0" eaLnBrk="1" latinLnBrk="0" hangingPunct="1">
        <a:defRPr sz="1630" kern="1200">
          <a:solidFill>
            <a:schemeClr val="tx1"/>
          </a:solidFill>
          <a:latin typeface="+mn-lt"/>
          <a:ea typeface="+mn-ea"/>
          <a:cs typeface="+mn-cs"/>
        </a:defRPr>
      </a:lvl7pPr>
      <a:lvl8pPr marL="2901950" algn="l" defTabSz="828675" rtl="0" eaLnBrk="1" latinLnBrk="0" hangingPunct="1">
        <a:defRPr sz="1630" kern="1200">
          <a:solidFill>
            <a:schemeClr val="tx1"/>
          </a:solidFill>
          <a:latin typeface="+mn-lt"/>
          <a:ea typeface="+mn-ea"/>
          <a:cs typeface="+mn-cs"/>
        </a:defRPr>
      </a:lvl8pPr>
      <a:lvl9pPr marL="3316605" algn="l" defTabSz="828675" rtl="0" eaLnBrk="1" latinLnBrk="0" hangingPunct="1">
        <a:defRPr sz="16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68.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42.gif"/><Relationship Id="rId4" Type="http://schemas.openxmlformats.org/officeDocument/2006/relationships/image" Target="../media/image41.gif"/></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7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45.xml"/><Relationship Id="rId5" Type="http://schemas.openxmlformats.org/officeDocument/2006/relationships/image" Target="../media/image46.emf"/><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45.xml"/><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45.xml"/><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54.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53.jpeg"/><Relationship Id="rId5" Type="http://schemas.openxmlformats.org/officeDocument/2006/relationships/tags" Target="../tags/tag6.xml"/><Relationship Id="rId10" Type="http://schemas.openxmlformats.org/officeDocument/2006/relationships/image" Target="../media/image52.jpeg"/><Relationship Id="rId4" Type="http://schemas.openxmlformats.org/officeDocument/2006/relationships/tags" Target="../tags/tag5.xml"/><Relationship Id="rId9" Type="http://schemas.openxmlformats.org/officeDocument/2006/relationships/image" Target="../media/image51.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43.xml"/><Relationship Id="rId1" Type="http://schemas.openxmlformats.org/officeDocument/2006/relationships/tags" Target="../tags/tag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2.png"/><Relationship Id="rId7" Type="http://schemas.openxmlformats.org/officeDocument/2006/relationships/customXml" Target="../ink/ink1.xml"/><Relationship Id="rId2" Type="http://schemas.openxmlformats.org/officeDocument/2006/relationships/notesSlide" Target="../notesSlides/notesSlide2.xml"/><Relationship Id="rId1" Type="http://schemas.openxmlformats.org/officeDocument/2006/relationships/slideLayout" Target="../slideLayouts/slideLayout44.xml"/><Relationship Id="rId6" Type="http://schemas.openxmlformats.org/officeDocument/2006/relationships/image" Target="../media/image15.png"/><Relationship Id="rId5" Type="http://schemas.openxmlformats.org/officeDocument/2006/relationships/image" Target="../media/image14.jpeg"/><Relationship Id="rId10" Type="http://schemas.openxmlformats.org/officeDocument/2006/relationships/image" Target="../media/image21.emf"/><Relationship Id="rId4" Type="http://schemas.openxmlformats.org/officeDocument/2006/relationships/image" Target="../media/image13.jpeg"/><Relationship Id="rId9" Type="http://schemas.openxmlformats.org/officeDocument/2006/relationships/customXml" Target="../ink/ink2.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5.xm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5.xml"/></Relationships>
</file>

<file path=ppt/slides/_rels/slide3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5.xml"/></Relationships>
</file>

<file path=ppt/slides/_rels/slide3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6.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9.xml"/><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6.xml"/></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6.xml"/></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66.xml"/></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6.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3.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66.xml"/></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6.xml"/></Relationships>
</file>

<file path=ppt/slides/_rels/slide4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6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5.xml"/></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9.xml"/><Relationship Id="rId4" Type="http://schemas.openxmlformats.org/officeDocument/2006/relationships/image" Target="../media/image91.png"/></Relationships>
</file>

<file path=ppt/slides/_rels/slide5.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2.em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43.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jpe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43.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r="5532"/>
          <a:stretch/>
        </p:blipFill>
        <p:spPr>
          <a:xfrm>
            <a:off x="-123752" y="0"/>
            <a:ext cx="12436254" cy="7406970"/>
          </a:xfrm>
          <a:prstGeom prst="rect">
            <a:avLst/>
          </a:prstGeom>
        </p:spPr>
      </p:pic>
      <p:pic>
        <p:nvPicPr>
          <p:cNvPr id="13" name="Filtro branco"/>
          <p:cNvPicPr>
            <a:picLocks noChangeAspect="1"/>
          </p:cNvPicPr>
          <p:nvPr/>
        </p:nvPicPr>
        <p:blipFill rotWithShape="1">
          <a:blip r:embed="rId4">
            <a:extLst>
              <a:ext uri="{28A0092B-C50C-407E-A947-70E740481C1C}">
                <a14:useLocalDpi xmlns:a14="http://schemas.microsoft.com/office/drawing/2010/main" val="0"/>
              </a:ext>
            </a:extLst>
          </a:blip>
          <a:srcRect l="-1" r="17881"/>
          <a:stretch/>
        </p:blipFill>
        <p:spPr>
          <a:xfrm>
            <a:off x="-123752" y="2480"/>
            <a:ext cx="10008324" cy="7404490"/>
          </a:xfrm>
          <a:prstGeom prst="rect">
            <a:avLst/>
          </a:prstGeom>
        </p:spPr>
      </p:pic>
      <p:sp>
        <p:nvSpPr>
          <p:cNvPr id="16" name="Espaço Reservado para Texto 9"/>
          <p:cNvSpPr txBox="1">
            <a:spLocks/>
          </p:cNvSpPr>
          <p:nvPr/>
        </p:nvSpPr>
        <p:spPr>
          <a:xfrm>
            <a:off x="206811" y="332792"/>
            <a:ext cx="7523060" cy="3451201"/>
          </a:xfrm>
          <a:prstGeom prst="rect">
            <a:avLst/>
          </a:prstGeom>
        </p:spPr>
        <p:txBody>
          <a:bodyPr wrap="square">
            <a:spAutoFit/>
          </a:bodyPr>
          <a:lstStyle>
            <a:lvl1pPr marL="0" indent="0" algn="l" defTabSz="914400" rtl="0" eaLnBrk="1" latinLnBrk="0" hangingPunct="1">
              <a:lnSpc>
                <a:spcPct val="90000"/>
              </a:lnSpc>
              <a:spcBef>
                <a:spcPts val="1000"/>
              </a:spcBef>
              <a:buFont typeface="Arial" panose="020B0604020202020204" pitchFamily="34" charset="0"/>
              <a:buNone/>
              <a:defRPr sz="3900" b="1" kern="1200" spc="-15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217"/>
            <a:r>
              <a:rPr lang="en-US" sz="4000" b="0" spc="0" dirty="0">
                <a:ln w="0"/>
                <a:solidFill>
                  <a:schemeClr val="accent3">
                    <a:lumMod val="75000"/>
                  </a:schemeClr>
                </a:solidFill>
                <a:effectLst>
                  <a:outerShdw blurRad="38100" dist="25400" dir="5400000" algn="ctr" rotWithShape="0">
                    <a:srgbClr val="6E747A">
                      <a:alpha val="43000"/>
                    </a:srgbClr>
                  </a:outerShdw>
                </a:effectLst>
                <a:latin typeface="CTG Sans Bold" panose="02000803050000020004" pitchFamily="50" charset="0"/>
              </a:rPr>
              <a:t>Int’l Conference on Hydropower Pakistan </a:t>
            </a:r>
            <a:r>
              <a:rPr lang="en-US" sz="4000" b="0" spc="0" dirty="0" smtClean="0">
                <a:ln w="0"/>
                <a:solidFill>
                  <a:schemeClr val="accent3">
                    <a:lumMod val="75000"/>
                  </a:schemeClr>
                </a:solidFill>
                <a:effectLst>
                  <a:outerShdw blurRad="38100" dist="25400" dir="5400000" algn="ctr" rotWithShape="0">
                    <a:srgbClr val="6E747A">
                      <a:alpha val="43000"/>
                    </a:srgbClr>
                  </a:outerShdw>
                </a:effectLst>
                <a:latin typeface="CTG Sans Bold" panose="02000803050000020004" pitchFamily="50" charset="0"/>
              </a:rPr>
              <a:t>2021</a:t>
            </a:r>
          </a:p>
          <a:p>
            <a:pPr defTabSz="914217"/>
            <a:endParaRPr lang="en-US" sz="3600" b="0" spc="0" dirty="0">
              <a:ln w="0"/>
              <a:solidFill>
                <a:schemeClr val="accent1"/>
              </a:solidFill>
              <a:effectLst>
                <a:outerShdw blurRad="38100" dist="25400" dir="5400000" algn="ctr" rotWithShape="0">
                  <a:srgbClr val="6E747A">
                    <a:alpha val="43000"/>
                  </a:srgbClr>
                </a:outerShdw>
              </a:effectLst>
              <a:latin typeface="CTG Sans Bold" panose="02000803050000020004" pitchFamily="50" charset="0"/>
            </a:endParaRPr>
          </a:p>
          <a:p>
            <a:pPr defTabSz="914217"/>
            <a:r>
              <a:rPr lang="en-US" sz="3600" b="0" u="sng" spc="0" dirty="0" smtClean="0">
                <a:ln w="0"/>
                <a:solidFill>
                  <a:srgbClr val="00B0F0"/>
                </a:solidFill>
                <a:effectLst>
                  <a:outerShdw blurRad="38100" dist="25400" dir="5400000" algn="ctr" rotWithShape="0">
                    <a:srgbClr val="6E747A">
                      <a:alpha val="43000"/>
                    </a:srgbClr>
                  </a:outerShdw>
                </a:effectLst>
                <a:latin typeface="CTG Sans Bold" panose="02000803050000020004" pitchFamily="50" charset="0"/>
              </a:rPr>
              <a:t>CSAIL Hydro Power Projects in Pakistan - 720 MW KAROT Hydro Power </a:t>
            </a:r>
            <a:r>
              <a:rPr lang="en-US" sz="3600" b="0" u="sng" spc="0" dirty="0" smtClean="0">
                <a:ln w="0"/>
                <a:solidFill>
                  <a:srgbClr val="00B0F0"/>
                </a:solidFill>
                <a:effectLst>
                  <a:outerShdw blurRad="38100" dist="25400" dir="5400000" algn="ctr" rotWithShape="0">
                    <a:srgbClr val="6E747A">
                      <a:alpha val="43000"/>
                    </a:srgbClr>
                  </a:outerShdw>
                </a:effectLst>
                <a:latin typeface="CTG Sans Bold" panose="02000803050000020004" pitchFamily="50" charset="0"/>
              </a:rPr>
              <a:t>Project  </a:t>
            </a:r>
            <a:r>
              <a:rPr lang="en-US" sz="3600" b="0" u="sng" spc="0" dirty="0">
                <a:ln w="0"/>
                <a:solidFill>
                  <a:srgbClr val="00B0F0"/>
                </a:solidFill>
                <a:effectLst>
                  <a:outerShdw blurRad="38100" dist="25400" dir="5400000" algn="ctr" rotWithShape="0">
                    <a:srgbClr val="6E747A">
                      <a:alpha val="43000"/>
                    </a:srgbClr>
                  </a:outerShdw>
                </a:effectLst>
                <a:latin typeface="CTG Sans Bold" panose="02000803050000020004" pitchFamily="50" charset="0"/>
              </a:rPr>
              <a:t>– Success </a:t>
            </a:r>
            <a:r>
              <a:rPr lang="en-US" sz="3600" b="0" u="sng" spc="0" dirty="0" smtClean="0">
                <a:ln w="0"/>
                <a:solidFill>
                  <a:srgbClr val="00B0F0"/>
                </a:solidFill>
                <a:effectLst>
                  <a:outerShdw blurRad="38100" dist="25400" dir="5400000" algn="ctr" rotWithShape="0">
                    <a:srgbClr val="6E747A">
                      <a:alpha val="43000"/>
                    </a:srgbClr>
                  </a:outerShdw>
                </a:effectLst>
                <a:latin typeface="CTG Sans Bold" panose="02000803050000020004" pitchFamily="50" charset="0"/>
              </a:rPr>
              <a:t>Story</a:t>
            </a:r>
            <a:endParaRPr lang="en-US" sz="3600" b="0" u="sng" spc="0" dirty="0">
              <a:ln w="0"/>
              <a:solidFill>
                <a:srgbClr val="00B0F0"/>
              </a:solidFill>
              <a:effectLst>
                <a:outerShdw blurRad="38100" dist="25400" dir="5400000" algn="ctr" rotWithShape="0">
                  <a:srgbClr val="6E747A">
                    <a:alpha val="43000"/>
                  </a:srgbClr>
                </a:outerShdw>
              </a:effectLst>
              <a:latin typeface="CTG Sans Bold" panose="02000803050000020004" pitchFamily="50" charset="0"/>
            </a:endParaRPr>
          </a:p>
        </p:txBody>
      </p:sp>
      <p:sp>
        <p:nvSpPr>
          <p:cNvPr id="17" name="Espaço Reservado para Texto 11"/>
          <p:cNvSpPr txBox="1">
            <a:spLocks/>
          </p:cNvSpPr>
          <p:nvPr/>
        </p:nvSpPr>
        <p:spPr>
          <a:xfrm>
            <a:off x="5292994" y="6258730"/>
            <a:ext cx="1844778" cy="346185"/>
          </a:xfrm>
          <a:prstGeom prst="rect">
            <a:avLst/>
          </a:prstGeom>
        </p:spPr>
        <p:txBody>
          <a:bodyPr wrap="square">
            <a:spAutoFit/>
          </a:bodyPr>
          <a:lstStyle>
            <a:lvl1pPr marL="0" indent="0" algn="l" defTabSz="914400" rtl="0" eaLnBrk="1" latinLnBrk="0" hangingPunct="1">
              <a:lnSpc>
                <a:spcPct val="90000"/>
              </a:lnSpc>
              <a:spcBef>
                <a:spcPts val="1000"/>
              </a:spcBef>
              <a:buFont typeface="Arial" panose="020B0604020202020204" pitchFamily="34" charset="0"/>
              <a:buNone/>
              <a:defRPr sz="18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914217"/>
            <a:r>
              <a:rPr lang="en-US" dirty="0">
                <a:ln w="0"/>
                <a:solidFill>
                  <a:schemeClr val="tx1"/>
                </a:solidFill>
                <a:effectLst>
                  <a:outerShdw blurRad="38100" dist="19050" dir="2700000" algn="tl" rotWithShape="0">
                    <a:schemeClr val="dk1">
                      <a:alpha val="40000"/>
                    </a:schemeClr>
                  </a:outerShdw>
                </a:effectLst>
                <a:latin typeface="CTG Sans Regular" panose="02000503050000020004" pitchFamily="50" charset="0"/>
              </a:rPr>
              <a:t> </a:t>
            </a:r>
            <a:r>
              <a:rPr lang="en-US" dirty="0" smtClean="0">
                <a:ln w="0"/>
                <a:solidFill>
                  <a:schemeClr val="tx1"/>
                </a:solidFill>
                <a:latin typeface="CTG Sans Regular" panose="02000503050000020004" pitchFamily="50" charset="0"/>
              </a:rPr>
              <a:t>Oct 27, 2021</a:t>
            </a:r>
            <a:endParaRPr lang="en-US" dirty="0">
              <a:ln w="0"/>
              <a:solidFill>
                <a:schemeClr val="tx1"/>
              </a:solidFill>
              <a:latin typeface="CTG Sans Regular" panose="02000503050000020004" pitchFamily="50" charset="0"/>
            </a:endParaRPr>
          </a:p>
        </p:txBody>
      </p:sp>
    </p:spTree>
    <p:extLst>
      <p:ext uri="{BB962C8B-B14F-4D97-AF65-F5344CB8AC3E}">
        <p14:creationId xmlns:p14="http://schemas.microsoft.com/office/powerpoint/2010/main" val="360803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58000"/>
          </a:schemeClr>
        </a:solidFill>
        <a:effectLst/>
      </p:bgPr>
    </p:bg>
    <p:spTree>
      <p:nvGrpSpPr>
        <p:cNvPr id="1" name=""/>
        <p:cNvGrpSpPr/>
        <p:nvPr/>
      </p:nvGrpSpPr>
      <p:grpSpPr>
        <a:xfrm>
          <a:off x="0" y="0"/>
          <a:ext cx="0" cy="0"/>
          <a:chOff x="0" y="0"/>
          <a:chExt cx="0" cy="0"/>
        </a:xfrm>
      </p:grpSpPr>
      <p:sp>
        <p:nvSpPr>
          <p:cNvPr id="21" name="TextBox 3"/>
          <p:cNvSpPr txBox="1"/>
          <p:nvPr/>
        </p:nvSpPr>
        <p:spPr>
          <a:xfrm>
            <a:off x="9010015" y="381000"/>
            <a:ext cx="3049270" cy="460375"/>
          </a:xfrm>
          <a:prstGeom prst="rect">
            <a:avLst/>
          </a:prstGeom>
          <a:noFill/>
        </p:spPr>
        <p:txBody>
          <a:bodyPr wrap="square" rtlCol="0">
            <a:spAutoFit/>
          </a:bodyPr>
          <a:lstStyle>
            <a:defPPr>
              <a:defRPr lang="en-US"/>
            </a:defPPr>
            <a:lvl1pPr marR="0" lvl="0" indent="0" algn="r" fontAlgn="auto">
              <a:lnSpc>
                <a:spcPct val="100000"/>
              </a:lnSpc>
              <a:spcBef>
                <a:spcPts val="0"/>
              </a:spcBef>
              <a:spcAft>
                <a:spcPts val="0"/>
              </a:spcAft>
              <a:buClrTx/>
              <a:buSzTx/>
              <a:buFontTx/>
              <a:buNone/>
              <a:defRPr kumimoji="0" sz="2800" i="0" u="none" strike="noStrike" cap="none" spc="0" normalizeH="0" baseline="0">
                <a:ln>
                  <a:noFill/>
                </a:ln>
                <a:solidFill>
                  <a:schemeClr val="tx2"/>
                </a:solidFill>
                <a:effectLst/>
                <a:uLnTx/>
                <a:uFillTx/>
                <a:cs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400" b="1" i="1" u="none" strike="noStrike" kern="1200" cap="none" spc="0" normalizeH="0" baseline="0" noProof="0" dirty="0">
                <a:ln>
                  <a:noFill/>
                </a:ln>
                <a:solidFill>
                  <a:srgbClr val="005BAC"/>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Project Cycle</a:t>
            </a:r>
          </a:p>
        </p:txBody>
      </p:sp>
      <p:graphicFrame>
        <p:nvGraphicFramePr>
          <p:cNvPr id="2" name="Diagram 1"/>
          <p:cNvGraphicFramePr/>
          <p:nvPr>
            <p:extLst>
              <p:ext uri="{D42A27DB-BD31-4B8C-83A1-F6EECF244321}">
                <p14:modId xmlns:p14="http://schemas.microsoft.com/office/powerpoint/2010/main" val="2578027520"/>
              </p:ext>
            </p:extLst>
          </p:nvPr>
        </p:nvGraphicFramePr>
        <p:xfrm>
          <a:off x="1158949" y="1913861"/>
          <a:ext cx="9590567" cy="40756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556895" y="1377329"/>
            <a:ext cx="10951845" cy="477053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Arial"/>
                <a:cs typeface="+mn-ea"/>
                <a:sym typeface="+mn-lt"/>
              </a:rPr>
              <a:t>Project Development, Construction and Operation Stages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rial"/>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0000"/>
                </a:solidFill>
                <a:effectLst/>
                <a:uLnTx/>
                <a:uFillTx/>
                <a:latin typeface="Arial"/>
                <a:cs typeface="+mn-ea"/>
                <a:sym typeface="+mn-lt"/>
              </a:rPr>
              <a:t>The 720 MW Karot HPP has a  life of more than 100 years, the Project has different stages  and at each stage there are different human categories / </a:t>
            </a:r>
            <a:r>
              <a:rPr kumimoji="0" lang="en-US" sz="2000" b="1" i="0" u="none" strike="noStrike" kern="1200" cap="none" spc="0" normalizeH="0" baseline="0" noProof="0" dirty="0" err="1" smtClean="0">
                <a:ln>
                  <a:noFill/>
                </a:ln>
                <a:solidFill>
                  <a:srgbClr val="000000"/>
                </a:solidFill>
                <a:effectLst/>
                <a:uLnTx/>
                <a:uFillTx/>
                <a:latin typeface="Arial"/>
                <a:cs typeface="+mn-ea"/>
                <a:sym typeface="+mn-lt"/>
              </a:rPr>
              <a:t>resourses</a:t>
            </a:r>
            <a:endParaRPr kumimoji="0" lang="en-US" sz="2000" b="1" i="0" u="none" strike="noStrike" kern="1200" cap="none" spc="0" normalizeH="0" baseline="0" noProof="0" dirty="0" smtClean="0">
              <a:ln>
                <a:noFill/>
              </a:ln>
              <a:solidFill>
                <a:srgbClr val="000000"/>
              </a:solidFill>
              <a:effectLst/>
              <a:uLnTx/>
              <a:uFillTx/>
              <a:latin typeface="Arial"/>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smtClean="0">
              <a:ln>
                <a:noFill/>
              </a:ln>
              <a:solidFill>
                <a:srgbClr val="000000"/>
              </a:solidFill>
              <a:effectLst/>
              <a:uLnTx/>
              <a:uFillTx/>
              <a:latin typeface="Arial"/>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smtClean="0">
              <a:ln>
                <a:noFill/>
              </a:ln>
              <a:solidFill>
                <a:srgbClr val="000000"/>
              </a:solidFill>
              <a:effectLst/>
              <a:uLnTx/>
              <a:uFillTx/>
              <a:latin typeface="Arial"/>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solidFill>
                <a:srgbClr val="000000"/>
              </a:solidFill>
              <a:latin typeface="Arial"/>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smtClean="0">
              <a:ln>
                <a:noFill/>
              </a:ln>
              <a:effectLst/>
              <a:uLnTx/>
              <a:uFillTx/>
              <a:latin typeface="Arial"/>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solidFill>
                <a:sysClr val="windowText" lastClr="000000"/>
              </a:solidFill>
              <a:latin typeface="Arial"/>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smtClean="0">
              <a:ln>
                <a:noFill/>
              </a:ln>
              <a:solidFill>
                <a:srgbClr val="000000"/>
              </a:solidFill>
              <a:effectLst/>
              <a:uLnTx/>
              <a:uFillTx/>
              <a:latin typeface="Arial"/>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smtClean="0">
              <a:ln>
                <a:noFill/>
              </a:ln>
              <a:solidFill>
                <a:srgbClr val="000000"/>
              </a:solidFill>
              <a:effectLst/>
              <a:uLnTx/>
              <a:uFillTx/>
              <a:latin typeface="Arial"/>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smtClean="0">
              <a:ln>
                <a:noFill/>
              </a:ln>
              <a:solidFill>
                <a:srgbClr val="000000"/>
              </a:solidFill>
              <a:effectLst/>
              <a:uLnTx/>
              <a:uFillTx/>
              <a:latin typeface="Arial"/>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0000"/>
                </a:solidFill>
                <a:effectLst/>
                <a:uLnTx/>
                <a:uFillTx/>
                <a:latin typeface="Arial"/>
                <a:cs typeface="+mn-ea"/>
                <a:sym typeface="+mn-lt"/>
              </a:rPr>
              <a:t>After 30 years of operation the Project will be transferred to Government of Punjab</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000" b="1" i="0" u="none" strike="noStrike" kern="1200" cap="none" spc="0" normalizeH="0" baseline="0" noProof="0" dirty="0">
              <a:ln>
                <a:noFill/>
              </a:ln>
              <a:solidFill>
                <a:srgbClr val="000000"/>
              </a:solidFill>
              <a:effectLst/>
              <a:uLnTx/>
              <a:uFillTx/>
              <a:latin typeface="Arial"/>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0000"/>
                </a:solidFill>
                <a:effectLst/>
                <a:uLnTx/>
                <a:uFillTx/>
                <a:latin typeface="Arial"/>
                <a:cs typeface="+mn-ea"/>
                <a:sym typeface="+mn-lt"/>
              </a:rPr>
              <a:t> </a:t>
            </a:r>
            <a:endParaRPr kumimoji="0" lang="en-US" sz="2000" b="1" i="0" u="none" strike="noStrike" kern="1200" cap="none" spc="0" normalizeH="0" baseline="0" noProof="0" dirty="0">
              <a:ln>
                <a:noFill/>
              </a:ln>
              <a:solidFill>
                <a:srgbClr val="FF0000"/>
              </a:solidFill>
              <a:effectLst/>
              <a:uLnTx/>
              <a:uFillTx/>
              <a:latin typeface="Arial"/>
              <a:cs typeface="+mn-ea"/>
              <a:sym typeface="+mn-lt"/>
            </a:endParaRPr>
          </a:p>
        </p:txBody>
      </p:sp>
    </p:spTree>
    <p:extLst>
      <p:ext uri="{BB962C8B-B14F-4D97-AF65-F5344CB8AC3E}">
        <p14:creationId xmlns:p14="http://schemas.microsoft.com/office/powerpoint/2010/main" val="17209784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3" name="Diagram 82"/>
          <p:cNvGraphicFramePr/>
          <p:nvPr>
            <p:extLst>
              <p:ext uri="{D42A27DB-BD31-4B8C-83A1-F6EECF244321}">
                <p14:modId xmlns:p14="http://schemas.microsoft.com/office/powerpoint/2010/main" val="3184335341"/>
              </p:ext>
            </p:extLst>
          </p:nvPr>
        </p:nvGraphicFramePr>
        <p:xfrm>
          <a:off x="623544" y="-603336"/>
          <a:ext cx="11040920" cy="7680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3896246" y="120918"/>
            <a:ext cx="7768218"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libri"/>
                <a:ea typeface="Arial Unicode MS" panose="020B0604020202020204" pitchFamily="34" charset="-122"/>
                <a:cs typeface="Arial Unicode MS" panose="020B0604020202020204" pitchFamily="34" charset="-122"/>
              </a:rPr>
              <a:t>Karot Project Key Strengths</a:t>
            </a:r>
          </a:p>
        </p:txBody>
      </p:sp>
      <p:sp>
        <p:nvSpPr>
          <p:cNvPr id="3" name="灯片编号占位符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57CB6D-4A2A-45F2-AA53-ED4BF0E20593}"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5001011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43952" y="159018"/>
            <a:ext cx="8054626" cy="58477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smtClean="0">
                <a:ln>
                  <a:noFill/>
                </a:ln>
                <a:solidFill>
                  <a:prstClr val="white"/>
                </a:solidFill>
                <a:effectLst/>
                <a:uLnTx/>
                <a:uFillTx/>
                <a:latin typeface="Calibri"/>
                <a:ea typeface="Arial Unicode MS" panose="020B0604020202020204" pitchFamily="34" charset="-122"/>
                <a:cs typeface="Arial Unicode MS" panose="020B0604020202020204" pitchFamily="34" charset="-122"/>
              </a:rPr>
              <a:t>720 MW Karot HPP – Pearl on Jhelum River </a:t>
            </a:r>
            <a:endParaRPr kumimoji="0" lang="en-US" altLang="zh-CN" sz="3200" b="1" i="0" u="none" strike="noStrike" kern="1200" cap="none" spc="0" normalizeH="0" baseline="0" noProof="0" dirty="0">
              <a:ln>
                <a:noFill/>
              </a:ln>
              <a:solidFill>
                <a:prstClr val="white"/>
              </a:solidFill>
              <a:effectLst/>
              <a:uLnTx/>
              <a:uFillTx/>
              <a:latin typeface="Calibri"/>
              <a:ea typeface="Arial Unicode MS" panose="020B0604020202020204" pitchFamily="34" charset="-122"/>
              <a:cs typeface="Arial Unicode MS" panose="020B0604020202020204" pitchFamily="34" charset="-122"/>
            </a:endParaRPr>
          </a:p>
        </p:txBody>
      </p:sp>
      <p:sp>
        <p:nvSpPr>
          <p:cNvPr id="3" name="灯片编号占位符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57CB6D-4A2A-45F2-AA53-ED4BF0E20593}"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 name="TextBox 3"/>
          <p:cNvSpPr txBox="1"/>
          <p:nvPr/>
        </p:nvSpPr>
        <p:spPr>
          <a:xfrm>
            <a:off x="-83944" y="61525"/>
            <a:ext cx="11832918" cy="6370975"/>
          </a:xfrm>
          <a:prstGeom prst="rect">
            <a:avLst/>
          </a:prstGeom>
          <a:noFill/>
        </p:spPr>
        <p:txBody>
          <a:bodyPr wrap="square" rtlCol="0">
            <a:spAutoFit/>
          </a:bodyPr>
          <a:lstStyle/>
          <a:p>
            <a:pPr marL="457200" marR="0" lvl="1" indent="0" algn="l" defTabSz="914400" rtl="0" eaLnBrk="1" fontAlgn="auto" latinLnBrk="0" hangingPunct="1">
              <a:lnSpc>
                <a:spcPct val="150000"/>
              </a:lnSpc>
              <a:spcBef>
                <a:spcPts val="0"/>
              </a:spcBef>
              <a:spcAft>
                <a:spcPts val="0"/>
              </a:spcAft>
              <a:buClr>
                <a:srgbClr val="FF0000"/>
              </a:buClr>
              <a:buSzTx/>
              <a:buFontTx/>
              <a:buNone/>
              <a:tabLst/>
              <a:defRPr/>
            </a:pPr>
            <a:endParaRPr kumimoji="0" lang="en-US" sz="2400" b="1" i="0" u="sng" strike="noStrike" kern="1200" cap="none" spc="0" normalizeH="0" baseline="0" noProof="0" dirty="0" smtClean="0">
              <a:ln>
                <a:noFill/>
              </a:ln>
              <a:solidFill>
                <a:srgbClr val="FF0000"/>
              </a:solidFill>
              <a:effectLst/>
              <a:uLnTx/>
              <a:uFillTx/>
              <a:latin typeface="Calibri"/>
              <a:ea typeface="+mn-ea"/>
              <a:cs typeface="+mn-cs"/>
            </a:endParaRPr>
          </a:p>
          <a:p>
            <a:pPr marL="457200" marR="0" lvl="1" indent="0" algn="l" defTabSz="914400" rtl="0" eaLnBrk="1" fontAlgn="auto" latinLnBrk="0" hangingPunct="1">
              <a:lnSpc>
                <a:spcPct val="150000"/>
              </a:lnSpc>
              <a:spcBef>
                <a:spcPts val="0"/>
              </a:spcBef>
              <a:spcAft>
                <a:spcPts val="0"/>
              </a:spcAft>
              <a:buClr>
                <a:srgbClr val="FF0000"/>
              </a:buClr>
              <a:buSzTx/>
              <a:buFontTx/>
              <a:buNone/>
              <a:tabLst/>
              <a:defRPr/>
            </a:pPr>
            <a:r>
              <a:rPr kumimoji="0" lang="en-US" sz="2800" b="1" i="0" u="sng" strike="noStrike" kern="1200" cap="none" spc="0" normalizeH="0" baseline="0" noProof="0" dirty="0" smtClean="0">
                <a:ln>
                  <a:noFill/>
                </a:ln>
                <a:solidFill>
                  <a:srgbClr val="FF0000"/>
                </a:solidFill>
                <a:effectLst/>
                <a:uLnTx/>
                <a:uFillTx/>
                <a:latin typeface="Calibri"/>
                <a:ea typeface="+mn-ea"/>
                <a:cs typeface="+mn-cs"/>
              </a:rPr>
              <a:t>Unique and Distinctive  Features </a:t>
            </a:r>
          </a:p>
          <a:p>
            <a:pPr marL="742950" marR="0" lvl="1" indent="-285750" algn="l" defTabSz="914400" rtl="0" eaLnBrk="1" fontAlgn="auto" latinLnBrk="0" hangingPunct="1">
              <a:lnSpc>
                <a:spcPct val="150000"/>
              </a:lnSpc>
              <a:spcBef>
                <a:spcPts val="0"/>
              </a:spcBef>
              <a:spcAft>
                <a:spcPts val="0"/>
              </a:spcAft>
              <a:buClr>
                <a:srgbClr val="FF0000"/>
              </a:buClr>
              <a:buSzTx/>
              <a:buFont typeface="Arial" panose="020B0604020202020204" pitchFamily="34" charset="0"/>
              <a:buChar char="•"/>
              <a:tabLst/>
              <a:defRPr/>
            </a:pPr>
            <a:r>
              <a:rPr kumimoji="0" lang="en-US" sz="2000" b="1" i="0" u="none" strike="noStrike" kern="1200" cap="none" spc="0" normalizeH="0" baseline="0" noProof="0" dirty="0" smtClean="0">
                <a:ln>
                  <a:noFill/>
                </a:ln>
                <a:solidFill>
                  <a:srgbClr val="008000"/>
                </a:solidFill>
                <a:effectLst/>
                <a:uLnTx/>
                <a:uFillTx/>
                <a:latin typeface="Calibri"/>
                <a:ea typeface="+mn-ea"/>
                <a:cs typeface="+mn-cs"/>
              </a:rPr>
              <a:t>Located in the Province of </a:t>
            </a:r>
            <a:r>
              <a:rPr kumimoji="0" lang="en-US" sz="2000" b="1" i="0" u="none" strike="noStrike" kern="1200" cap="none" spc="0" normalizeH="0" baseline="0" noProof="0" dirty="0" smtClean="0">
                <a:ln>
                  <a:noFill/>
                </a:ln>
                <a:solidFill>
                  <a:srgbClr val="FF0000"/>
                </a:solidFill>
                <a:effectLst/>
                <a:uLnTx/>
                <a:uFillTx/>
                <a:latin typeface="Calibri"/>
                <a:ea typeface="+mn-ea"/>
                <a:cs typeface="+mn-cs"/>
              </a:rPr>
              <a:t>Punjab </a:t>
            </a:r>
            <a:r>
              <a:rPr kumimoji="0" lang="en-US" sz="2000" b="1" i="0" u="none" strike="noStrike" kern="1200" cap="none" spc="0" normalizeH="0" baseline="0" noProof="0" dirty="0" smtClean="0">
                <a:ln>
                  <a:noFill/>
                </a:ln>
                <a:solidFill>
                  <a:srgbClr val="008000"/>
                </a:solidFill>
                <a:effectLst/>
                <a:uLnTx/>
                <a:uFillTx/>
                <a:latin typeface="Calibri"/>
                <a:ea typeface="+mn-ea"/>
                <a:cs typeface="+mn-cs"/>
              </a:rPr>
              <a:t>and </a:t>
            </a:r>
            <a:r>
              <a:rPr kumimoji="0" lang="en-US" sz="2000" b="1" i="0" u="none" strike="noStrike" kern="1200" cap="none" spc="0" normalizeH="0" baseline="0" noProof="0" dirty="0" smtClean="0">
                <a:ln>
                  <a:noFill/>
                </a:ln>
                <a:solidFill>
                  <a:srgbClr val="FF0000"/>
                </a:solidFill>
                <a:effectLst/>
                <a:uLnTx/>
                <a:uFillTx/>
                <a:latin typeface="Calibri"/>
                <a:ea typeface="+mn-ea"/>
                <a:cs typeface="+mn-cs"/>
              </a:rPr>
              <a:t>AJK</a:t>
            </a:r>
          </a:p>
          <a:p>
            <a:pPr marL="742950" marR="0" lvl="1" indent="-285750" algn="l" defTabSz="914400" rtl="0" eaLnBrk="1" fontAlgn="auto" latinLnBrk="0" hangingPunct="1">
              <a:lnSpc>
                <a:spcPct val="150000"/>
              </a:lnSpc>
              <a:spcBef>
                <a:spcPts val="0"/>
              </a:spcBef>
              <a:spcAft>
                <a:spcPts val="0"/>
              </a:spcAft>
              <a:buClr>
                <a:srgbClr val="FF0000"/>
              </a:buClr>
              <a:buSzTx/>
              <a:buFont typeface="Arial" panose="020B0604020202020204" pitchFamily="34" charset="0"/>
              <a:buChar char="•"/>
              <a:tabLst/>
              <a:defRPr/>
            </a:pPr>
            <a:r>
              <a:rPr kumimoji="0" lang="en-US" sz="2000" b="1" i="0" u="none" strike="noStrike" kern="1200" cap="none" spc="0" normalizeH="0" baseline="0" noProof="0" dirty="0" smtClean="0">
                <a:ln>
                  <a:noFill/>
                </a:ln>
                <a:solidFill>
                  <a:srgbClr val="008000"/>
                </a:solidFill>
                <a:effectLst/>
                <a:uLnTx/>
                <a:uFillTx/>
                <a:latin typeface="Calibri"/>
                <a:ea typeface="+mn-ea"/>
                <a:cs typeface="+mn-cs"/>
              </a:rPr>
              <a:t>Project is under </a:t>
            </a:r>
            <a:r>
              <a:rPr kumimoji="0" lang="en-US" sz="2000" b="1" i="0" u="none" strike="noStrike" kern="1200" cap="none" spc="0" normalizeH="0" baseline="0" noProof="0" dirty="0" smtClean="0">
                <a:ln>
                  <a:noFill/>
                </a:ln>
                <a:solidFill>
                  <a:srgbClr val="FF0000"/>
                </a:solidFill>
                <a:effectLst/>
                <a:uLnTx/>
                <a:uFillTx/>
                <a:latin typeface="Calibri"/>
                <a:ea typeface="+mn-ea"/>
                <a:cs typeface="+mn-cs"/>
              </a:rPr>
              <a:t>CPEC</a:t>
            </a:r>
            <a:r>
              <a:rPr kumimoji="0" lang="en-US" sz="2000" b="1" i="0" u="none" strike="noStrike" kern="1200" cap="none" spc="0" normalizeH="0" baseline="0" noProof="0" dirty="0" smtClean="0">
                <a:ln>
                  <a:noFill/>
                </a:ln>
                <a:solidFill>
                  <a:srgbClr val="008000"/>
                </a:solidFill>
                <a:effectLst/>
                <a:uLnTx/>
                <a:uFillTx/>
                <a:latin typeface="Calibri"/>
                <a:ea typeface="+mn-ea"/>
                <a:cs typeface="+mn-cs"/>
              </a:rPr>
              <a:t> Framework </a:t>
            </a:r>
          </a:p>
          <a:p>
            <a:pPr marL="742950" marR="0" lvl="1" indent="-285750" algn="l" defTabSz="914400" rtl="0" eaLnBrk="1" fontAlgn="auto" latinLnBrk="0" hangingPunct="1">
              <a:lnSpc>
                <a:spcPct val="150000"/>
              </a:lnSpc>
              <a:spcBef>
                <a:spcPts val="0"/>
              </a:spcBef>
              <a:spcAft>
                <a:spcPts val="0"/>
              </a:spcAft>
              <a:buClr>
                <a:srgbClr val="FF0000"/>
              </a:buClr>
              <a:buSzTx/>
              <a:buFont typeface="Arial" panose="020B0604020202020204" pitchFamily="34" charset="0"/>
              <a:buChar char="•"/>
              <a:tabLst/>
              <a:defRPr/>
            </a:pPr>
            <a:r>
              <a:rPr kumimoji="0" lang="en-US" sz="2000" b="1" i="0" u="none" strike="noStrike" kern="1200" cap="none" spc="0" normalizeH="0" baseline="0" noProof="0" dirty="0" smtClean="0">
                <a:ln>
                  <a:noFill/>
                </a:ln>
                <a:solidFill>
                  <a:srgbClr val="008000"/>
                </a:solidFill>
                <a:effectLst/>
                <a:uLnTx/>
                <a:uFillTx/>
                <a:latin typeface="Calibri"/>
                <a:ea typeface="+mn-ea"/>
                <a:cs typeface="+mn-cs"/>
              </a:rPr>
              <a:t>Located very </a:t>
            </a:r>
            <a:r>
              <a:rPr kumimoji="0" lang="en-US" sz="2000" b="1" i="0" u="none" strike="noStrike" kern="1200" cap="none" spc="0" normalizeH="0" baseline="0" noProof="0" dirty="0" smtClean="0">
                <a:ln>
                  <a:noFill/>
                </a:ln>
                <a:solidFill>
                  <a:srgbClr val="FF0000"/>
                </a:solidFill>
                <a:effectLst/>
                <a:uLnTx/>
                <a:uFillTx/>
                <a:latin typeface="Calibri"/>
                <a:ea typeface="+mn-ea"/>
                <a:cs typeface="+mn-cs"/>
              </a:rPr>
              <a:t>close</a:t>
            </a:r>
            <a:r>
              <a:rPr kumimoji="0" lang="en-US" sz="2000" b="1" i="0" u="none" strike="noStrike" kern="1200" cap="none" spc="0" normalizeH="0" baseline="0" noProof="0" dirty="0" smtClean="0">
                <a:ln>
                  <a:noFill/>
                </a:ln>
                <a:solidFill>
                  <a:srgbClr val="008000"/>
                </a:solidFill>
                <a:effectLst/>
                <a:uLnTx/>
                <a:uFillTx/>
                <a:latin typeface="Calibri"/>
                <a:ea typeface="+mn-ea"/>
                <a:cs typeface="+mn-cs"/>
              </a:rPr>
              <a:t> to </a:t>
            </a:r>
            <a:r>
              <a:rPr kumimoji="0" lang="en-US" sz="2000" b="1" i="0" u="none" strike="noStrike" kern="1200" cap="none" spc="0" normalizeH="0" baseline="0" noProof="0" dirty="0" smtClean="0">
                <a:ln>
                  <a:noFill/>
                </a:ln>
                <a:solidFill>
                  <a:srgbClr val="FF0000"/>
                </a:solidFill>
                <a:effectLst/>
                <a:uLnTx/>
                <a:uFillTx/>
                <a:latin typeface="Calibri"/>
                <a:ea typeface="+mn-ea"/>
                <a:cs typeface="+mn-cs"/>
              </a:rPr>
              <a:t>Load Center </a:t>
            </a:r>
            <a:r>
              <a:rPr kumimoji="0" lang="en-US" sz="2000" b="1" i="0" u="none" strike="noStrike" kern="1200" cap="none" spc="0" normalizeH="0" baseline="0" noProof="0" dirty="0" smtClean="0">
                <a:ln>
                  <a:noFill/>
                </a:ln>
                <a:solidFill>
                  <a:srgbClr val="008000"/>
                </a:solidFill>
                <a:effectLst/>
                <a:uLnTx/>
                <a:uFillTx/>
                <a:latin typeface="Calibri"/>
                <a:ea typeface="+mn-ea"/>
                <a:cs typeface="+mn-cs"/>
              </a:rPr>
              <a:t>:</a:t>
            </a:r>
          </a:p>
          <a:p>
            <a:pPr marL="1200150" marR="0" lvl="2" indent="-285750" algn="l" defTabSz="914400" rtl="0" eaLnBrk="1" fontAlgn="auto" latinLnBrk="0" hangingPunct="1">
              <a:lnSpc>
                <a:spcPct val="150000"/>
              </a:lnSpc>
              <a:spcBef>
                <a:spcPts val="0"/>
              </a:spcBef>
              <a:spcAft>
                <a:spcPts val="0"/>
              </a:spcAft>
              <a:buClr>
                <a:srgbClr val="FF0000"/>
              </a:buClr>
              <a:buSzTx/>
              <a:buFont typeface="Arial" panose="020B0604020202020204" pitchFamily="34" charset="0"/>
              <a:buChar char="•"/>
              <a:tabLst/>
              <a:defRPr/>
            </a:pPr>
            <a:r>
              <a:rPr kumimoji="0" lang="en-US" sz="2000" b="1" i="0" u="none" strike="noStrike" kern="1200" cap="none" spc="0" normalizeH="0" baseline="0" noProof="0" dirty="0" smtClean="0">
                <a:ln>
                  <a:noFill/>
                </a:ln>
                <a:solidFill>
                  <a:srgbClr val="008000"/>
                </a:solidFill>
                <a:effectLst/>
                <a:uLnTx/>
                <a:uFillTx/>
                <a:latin typeface="Calibri"/>
                <a:ea typeface="+mn-ea"/>
                <a:cs typeface="+mn-cs"/>
              </a:rPr>
              <a:t>Islamabad		</a:t>
            </a:r>
            <a:r>
              <a:rPr kumimoji="0" lang="en-US" sz="2000" b="1" i="0" u="none" strike="noStrike" kern="1200" cap="none" spc="0" normalizeH="0" baseline="0" noProof="0" dirty="0" smtClean="0">
                <a:ln>
                  <a:noFill/>
                </a:ln>
                <a:solidFill>
                  <a:srgbClr val="FF0000"/>
                </a:solidFill>
                <a:effectLst/>
                <a:uLnTx/>
                <a:uFillTx/>
                <a:latin typeface="Calibri"/>
                <a:ea typeface="+mn-ea"/>
                <a:cs typeface="+mn-cs"/>
              </a:rPr>
              <a:t>76 km</a:t>
            </a:r>
          </a:p>
          <a:p>
            <a:pPr marL="1200150" marR="0" lvl="2" indent="-285750" algn="l" defTabSz="914400" rtl="0" eaLnBrk="1" fontAlgn="auto" latinLnBrk="0" hangingPunct="1">
              <a:lnSpc>
                <a:spcPct val="150000"/>
              </a:lnSpc>
              <a:spcBef>
                <a:spcPts val="0"/>
              </a:spcBef>
              <a:spcAft>
                <a:spcPts val="0"/>
              </a:spcAft>
              <a:buClr>
                <a:srgbClr val="FF0000"/>
              </a:buClr>
              <a:buSzTx/>
              <a:buFont typeface="Arial" panose="020B0604020202020204" pitchFamily="34" charset="0"/>
              <a:buChar char="•"/>
              <a:tabLst/>
              <a:defRPr/>
            </a:pPr>
            <a:r>
              <a:rPr kumimoji="0" lang="en-US" sz="2000" b="1" i="0" u="none" strike="noStrike" kern="1200" cap="none" spc="0" normalizeH="0" baseline="0" noProof="0" dirty="0" err="1" smtClean="0">
                <a:ln>
                  <a:noFill/>
                </a:ln>
                <a:solidFill>
                  <a:srgbClr val="008000"/>
                </a:solidFill>
                <a:effectLst/>
                <a:uLnTx/>
                <a:uFillTx/>
                <a:latin typeface="Calibri"/>
                <a:ea typeface="+mn-ea"/>
                <a:cs typeface="+mn-cs"/>
              </a:rPr>
              <a:t>Gujar</a:t>
            </a:r>
            <a:r>
              <a:rPr kumimoji="0" lang="en-US" sz="2000" b="1" i="0" u="none" strike="noStrike" kern="1200" cap="none" spc="0" normalizeH="0" baseline="0" noProof="0" dirty="0" smtClean="0">
                <a:ln>
                  <a:noFill/>
                </a:ln>
                <a:solidFill>
                  <a:srgbClr val="008000"/>
                </a:solidFill>
                <a:effectLst/>
                <a:uLnTx/>
                <a:uFillTx/>
                <a:latin typeface="Calibri"/>
                <a:ea typeface="+mn-ea"/>
                <a:cs typeface="+mn-cs"/>
              </a:rPr>
              <a:t> Khan		</a:t>
            </a:r>
            <a:r>
              <a:rPr kumimoji="0" lang="en-US" sz="2000" b="1" i="0" u="none" strike="noStrike" kern="1200" cap="none" spc="0" normalizeH="0" baseline="0" noProof="0" dirty="0" smtClean="0">
                <a:ln>
                  <a:noFill/>
                </a:ln>
                <a:solidFill>
                  <a:srgbClr val="FF0000"/>
                </a:solidFill>
                <a:effectLst/>
                <a:uLnTx/>
                <a:uFillTx/>
                <a:latin typeface="Calibri"/>
                <a:ea typeface="+mn-ea"/>
                <a:cs typeface="+mn-cs"/>
              </a:rPr>
              <a:t>65 km </a:t>
            </a:r>
          </a:p>
          <a:p>
            <a:pPr marL="742950" marR="0" lvl="1" indent="-285750" algn="l" defTabSz="914400" rtl="0" eaLnBrk="1" fontAlgn="auto" latinLnBrk="0" hangingPunct="1">
              <a:lnSpc>
                <a:spcPct val="150000"/>
              </a:lnSpc>
              <a:spcBef>
                <a:spcPts val="0"/>
              </a:spcBef>
              <a:spcAft>
                <a:spcPts val="0"/>
              </a:spcAft>
              <a:buClr>
                <a:srgbClr val="FF0000"/>
              </a:buClr>
              <a:buSzTx/>
              <a:buFont typeface="Arial" panose="020B0604020202020204" pitchFamily="34" charset="0"/>
              <a:buChar char="•"/>
              <a:tabLst/>
              <a:defRPr/>
            </a:pPr>
            <a:r>
              <a:rPr kumimoji="0" lang="en-US" sz="2000" b="1" i="0" u="none" strike="noStrike" kern="1200" cap="none" spc="0" normalizeH="0" baseline="0" noProof="0" dirty="0" smtClean="0">
                <a:ln>
                  <a:noFill/>
                </a:ln>
                <a:solidFill>
                  <a:srgbClr val="008000"/>
                </a:solidFill>
                <a:effectLst/>
                <a:uLnTx/>
                <a:uFillTx/>
                <a:latin typeface="Calibri"/>
                <a:ea typeface="+mn-ea"/>
                <a:cs typeface="+mn-cs"/>
              </a:rPr>
              <a:t>The Project is very close Nation Grid and will require only </a:t>
            </a:r>
            <a:r>
              <a:rPr lang="en-US" sz="2000" b="1" dirty="0">
                <a:solidFill>
                  <a:srgbClr val="FF0000"/>
                </a:solidFill>
                <a:latin typeface="Calibri"/>
              </a:rPr>
              <a:t>3</a:t>
            </a:r>
            <a:r>
              <a:rPr kumimoji="0" lang="en-US" sz="2000" b="1" i="0" u="none" strike="noStrike" kern="1200" cap="none" spc="0" normalizeH="0" baseline="0" noProof="0" dirty="0" smtClean="0">
                <a:ln>
                  <a:noFill/>
                </a:ln>
                <a:solidFill>
                  <a:srgbClr val="FF0000"/>
                </a:solidFill>
                <a:effectLst/>
                <a:uLnTx/>
                <a:uFillTx/>
                <a:latin typeface="Calibri"/>
                <a:ea typeface="+mn-ea"/>
                <a:cs typeface="+mn-cs"/>
              </a:rPr>
              <a:t> km of Transmission Line</a:t>
            </a:r>
            <a:r>
              <a:rPr kumimoji="0" lang="en-US" sz="2000" b="1" i="0" u="none" strike="noStrike" kern="1200" cap="none" spc="0" normalizeH="0" baseline="0" noProof="0" dirty="0" smtClean="0">
                <a:ln>
                  <a:noFill/>
                </a:ln>
                <a:solidFill>
                  <a:srgbClr val="008000"/>
                </a:solidFill>
                <a:effectLst/>
                <a:uLnTx/>
                <a:uFillTx/>
                <a:latin typeface="Calibri"/>
                <a:ea typeface="+mn-ea"/>
                <a:cs typeface="+mn-cs"/>
              </a:rPr>
              <a:t>.</a:t>
            </a:r>
          </a:p>
          <a:p>
            <a:pPr marL="742950" marR="0" lvl="1" indent="-285750" algn="l" defTabSz="914400" rtl="0" eaLnBrk="1" fontAlgn="auto" latinLnBrk="0" hangingPunct="1">
              <a:lnSpc>
                <a:spcPct val="150000"/>
              </a:lnSpc>
              <a:spcBef>
                <a:spcPts val="0"/>
              </a:spcBef>
              <a:spcAft>
                <a:spcPts val="0"/>
              </a:spcAft>
              <a:buClr>
                <a:srgbClr val="FF0000"/>
              </a:buClr>
              <a:buSzTx/>
              <a:buFont typeface="Arial" panose="020B0604020202020204" pitchFamily="34" charset="0"/>
              <a:buChar char="•"/>
              <a:tabLst/>
              <a:defRPr/>
            </a:pPr>
            <a:r>
              <a:rPr kumimoji="0" lang="en-US" sz="2000" b="1" i="0" u="none" strike="noStrike" kern="1200" cap="none" spc="0" normalizeH="0" baseline="0" noProof="0" dirty="0" smtClean="0">
                <a:ln>
                  <a:noFill/>
                </a:ln>
                <a:solidFill>
                  <a:srgbClr val="FF0000"/>
                </a:solidFill>
                <a:effectLst/>
                <a:uLnTx/>
                <a:uFillTx/>
                <a:latin typeface="Calibri"/>
                <a:ea typeface="+mn-ea"/>
                <a:cs typeface="+mn-cs"/>
              </a:rPr>
              <a:t>No Environmental </a:t>
            </a:r>
            <a:r>
              <a:rPr kumimoji="0" lang="en-US" sz="2000" b="1" i="0" u="none" strike="noStrike" kern="1200" cap="none" spc="0" normalizeH="0" baseline="0" noProof="0" dirty="0" smtClean="0">
                <a:ln>
                  <a:noFill/>
                </a:ln>
                <a:solidFill>
                  <a:srgbClr val="008000"/>
                </a:solidFill>
                <a:effectLst/>
                <a:uLnTx/>
                <a:uFillTx/>
                <a:latin typeface="Calibri"/>
                <a:ea typeface="+mn-ea"/>
                <a:cs typeface="+mn-cs"/>
              </a:rPr>
              <a:t>Issues  </a:t>
            </a:r>
          </a:p>
          <a:p>
            <a:pPr marL="742950" marR="0" lvl="1" indent="-285750" algn="l" defTabSz="914400" rtl="0" eaLnBrk="1" fontAlgn="auto" latinLnBrk="0" hangingPunct="1">
              <a:lnSpc>
                <a:spcPct val="150000"/>
              </a:lnSpc>
              <a:spcBef>
                <a:spcPts val="0"/>
              </a:spcBef>
              <a:spcAft>
                <a:spcPts val="0"/>
              </a:spcAft>
              <a:buClr>
                <a:srgbClr val="FF0000"/>
              </a:buClr>
              <a:buSzTx/>
              <a:buFont typeface="Arial" panose="020B0604020202020204" pitchFamily="34" charset="0"/>
              <a:buChar char="•"/>
              <a:tabLst/>
              <a:defRPr/>
            </a:pPr>
            <a:r>
              <a:rPr kumimoji="0" lang="en-US" sz="2000" b="1" i="0" u="none" strike="noStrike" kern="1200" cap="none" spc="0" normalizeH="0" baseline="0" noProof="0" dirty="0" smtClean="0">
                <a:ln>
                  <a:noFill/>
                </a:ln>
                <a:solidFill>
                  <a:srgbClr val="008000"/>
                </a:solidFill>
                <a:effectLst/>
                <a:uLnTx/>
                <a:uFillTx/>
                <a:latin typeface="Calibri"/>
                <a:ea typeface="+mn-ea"/>
                <a:cs typeface="+mn-cs"/>
              </a:rPr>
              <a:t>Project being developed by well experienced company having technical and Financial strength – CTG</a:t>
            </a:r>
          </a:p>
          <a:p>
            <a:pPr marL="742950" marR="0" lvl="1" indent="-285750" algn="l" defTabSz="914400" rtl="0" eaLnBrk="1" fontAlgn="auto" latinLnBrk="0" hangingPunct="1">
              <a:lnSpc>
                <a:spcPct val="150000"/>
              </a:lnSpc>
              <a:spcBef>
                <a:spcPts val="0"/>
              </a:spcBef>
              <a:spcAft>
                <a:spcPts val="0"/>
              </a:spcAft>
              <a:buClr>
                <a:srgbClr val="FF0000"/>
              </a:buClr>
              <a:buSzTx/>
              <a:buFont typeface="Arial" panose="020B0604020202020204" pitchFamily="34" charset="0"/>
              <a:buChar char="•"/>
              <a:tabLst/>
              <a:defRPr/>
            </a:pPr>
            <a:r>
              <a:rPr kumimoji="0" lang="en-US" sz="2000" b="1" i="0" u="none" strike="noStrike" kern="1200" cap="none" spc="0" normalizeH="0" baseline="0" noProof="0" dirty="0" smtClean="0">
                <a:ln>
                  <a:noFill/>
                </a:ln>
                <a:solidFill>
                  <a:srgbClr val="008000"/>
                </a:solidFill>
                <a:effectLst/>
                <a:uLnTx/>
                <a:uFillTx/>
                <a:latin typeface="Calibri"/>
                <a:ea typeface="+mn-ea"/>
                <a:cs typeface="+mn-cs"/>
              </a:rPr>
              <a:t>Fool proof security of the Project provided by Pak Army</a:t>
            </a:r>
          </a:p>
          <a:p>
            <a:pPr marL="742950" marR="0" lvl="1" indent="-285750" algn="l" defTabSz="914400" rtl="0" eaLnBrk="1" fontAlgn="auto" latinLnBrk="0" hangingPunct="1">
              <a:lnSpc>
                <a:spcPct val="150000"/>
              </a:lnSpc>
              <a:spcBef>
                <a:spcPts val="0"/>
              </a:spcBef>
              <a:spcAft>
                <a:spcPts val="0"/>
              </a:spcAft>
              <a:buClr>
                <a:srgbClr val="FF0000"/>
              </a:buClr>
              <a:buSzTx/>
              <a:buFont typeface="Arial" panose="020B0604020202020204" pitchFamily="34" charset="0"/>
              <a:buChar char="•"/>
              <a:tabLst/>
              <a:defRPr/>
            </a:pPr>
            <a:r>
              <a:rPr kumimoji="0" lang="en-US" sz="2000" b="1" i="0" u="none" strike="noStrike" kern="1200" cap="none" spc="0" normalizeH="0" baseline="0" noProof="0" dirty="0" smtClean="0">
                <a:ln>
                  <a:noFill/>
                </a:ln>
                <a:solidFill>
                  <a:srgbClr val="008000"/>
                </a:solidFill>
                <a:effectLst/>
                <a:uLnTx/>
                <a:uFillTx/>
                <a:latin typeface="Calibri"/>
                <a:ea typeface="+mn-ea"/>
                <a:cs typeface="+mn-cs"/>
              </a:rPr>
              <a:t>Under CSR the Company is constructing  </a:t>
            </a:r>
            <a:r>
              <a:rPr kumimoji="0" lang="en-US" sz="2000" b="1" i="0" u="none" strike="noStrike" kern="1200" cap="none" spc="0" normalizeH="0" baseline="0" noProof="0" dirty="0" smtClean="0">
                <a:ln>
                  <a:noFill/>
                </a:ln>
                <a:solidFill>
                  <a:srgbClr val="FF0000"/>
                </a:solidFill>
                <a:effectLst/>
                <a:uLnTx/>
                <a:uFillTx/>
                <a:latin typeface="Calibri"/>
                <a:ea typeface="+mn-ea"/>
                <a:cs typeface="+mn-cs"/>
              </a:rPr>
              <a:t>hospitals, schools , bridges, roads, and scholarships </a:t>
            </a:r>
            <a:r>
              <a:rPr kumimoji="0" lang="en-US" sz="2000" b="1" i="0" u="none" strike="noStrike" kern="1200" cap="none" spc="0" normalizeH="0" baseline="0" noProof="0" dirty="0" smtClean="0">
                <a:ln>
                  <a:noFill/>
                </a:ln>
                <a:solidFill>
                  <a:srgbClr val="008000"/>
                </a:solidFill>
                <a:effectLst/>
                <a:uLnTx/>
                <a:uFillTx/>
                <a:latin typeface="Calibri"/>
                <a:ea typeface="+mn-ea"/>
                <a:cs typeface="+mn-cs"/>
              </a:rPr>
              <a:t>(Electrical Engineering) are being provided to students of the Project Area</a:t>
            </a:r>
          </a:p>
        </p:txBody>
      </p:sp>
    </p:spTree>
    <p:extLst>
      <p:ext uri="{BB962C8B-B14F-4D97-AF65-F5344CB8AC3E}">
        <p14:creationId xmlns:p14="http://schemas.microsoft.com/office/powerpoint/2010/main" val="13393280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557CB6D-4A2A-45F2-AA53-ED4BF0E20593}" type="slidenum">
              <a:rPr lang="zh-CN" altLang="en-US" smtClean="0">
                <a:latin typeface="微软雅黑" panose="020B0503020204020204" pitchFamily="34" charset="-122"/>
                <a:ea typeface="微软雅黑" panose="020B0503020204020204" pitchFamily="34" charset="-122"/>
              </a:rPr>
              <a:pPr/>
              <a:t>13</a:t>
            </a:fld>
            <a:endParaRPr lang="zh-CN" altLang="en-US">
              <a:latin typeface="微软雅黑" panose="020B0503020204020204" pitchFamily="34" charset="-122"/>
              <a:ea typeface="微软雅黑" panose="020B0503020204020204" pitchFamily="34" charset="-122"/>
            </a:endParaRPr>
          </a:p>
        </p:txBody>
      </p:sp>
      <p:grpSp>
        <p:nvGrpSpPr>
          <p:cNvPr id="5" name="Group 7"/>
          <p:cNvGrpSpPr>
            <a:grpSpLocks/>
          </p:cNvGrpSpPr>
          <p:nvPr/>
        </p:nvGrpSpPr>
        <p:grpSpPr bwMode="auto">
          <a:xfrm>
            <a:off x="378704" y="1408322"/>
            <a:ext cx="4673600" cy="4672690"/>
            <a:chOff x="3456" y="1710"/>
            <a:chExt cx="2208" cy="2496"/>
          </a:xfrm>
        </p:grpSpPr>
        <p:pic>
          <p:nvPicPr>
            <p:cNvPr id="6" name="Picture 8" descr="lake_satpa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6" y="1710"/>
              <a:ext cx="2208" cy="24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9" descr="wate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3408510">
              <a:off x="4368" y="1776"/>
              <a:ext cx="652" cy="112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11" descr="birdy_e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58505" y="1507474"/>
            <a:ext cx="889000" cy="66675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0"/>
          <p:cNvSpPr txBox="1">
            <a:spLocks noChangeArrowheads="1"/>
          </p:cNvSpPr>
          <p:nvPr/>
        </p:nvSpPr>
        <p:spPr bwMode="auto">
          <a:xfrm>
            <a:off x="5052304" y="1408321"/>
            <a:ext cx="6440277" cy="4672691"/>
          </a:xfrm>
          <a:prstGeom prst="rect">
            <a:avLst/>
          </a:prstGeom>
          <a:gradFill flip="none" rotWithShape="1">
            <a:gsLst>
              <a:gs pos="0">
                <a:srgbClr val="647E7C"/>
              </a:gs>
              <a:gs pos="50000">
                <a:schemeClr val="accent1">
                  <a:lumMod val="60000"/>
                  <a:lumOff val="40000"/>
                </a:schemeClr>
              </a:gs>
              <a:gs pos="100000">
                <a:srgbClr val="647E7C"/>
              </a:gs>
            </a:gsLst>
            <a:lin ang="0" scaled="1"/>
            <a:tileRect/>
          </a:gradFill>
          <a:ln>
            <a:noFill/>
          </a:ln>
          <a:effectLst/>
          <a:scene3d>
            <a:camera prst="legacyObliqueFront"/>
            <a:lightRig rig="legacyFlat4" dir="t"/>
          </a:scene3d>
          <a:sp3d extrusionH="887400" prstMaterial="legacyMatte">
            <a:bevelT w="13500" h="13500" prst="angle"/>
            <a:bevelB w="13500" h="13500" prst="angle"/>
            <a:extrusionClr>
              <a:srgbClr val="996600"/>
            </a:extrusionClr>
          </a:sp3d>
          <a:extLst/>
        </p:spPr>
        <p:txBody>
          <a:bodyPr wrap="square" lIns="92075" tIns="46038" rIns="92075" bIns="46038">
            <a:spAutoFit/>
            <a:flatTx/>
          </a:bodyPr>
          <a:lstStyle>
            <a:lvl1pPr>
              <a:defRPr sz="2400">
                <a:solidFill>
                  <a:schemeClr val="tx1"/>
                </a:solidFill>
                <a:latin typeface="Times New Roman" pitchFamily="18" charset="0"/>
              </a:defRPr>
            </a:lvl1pPr>
            <a:lvl2pPr marL="914400" indent="-338138">
              <a:defRPr sz="2400">
                <a:solidFill>
                  <a:schemeClr val="tx1"/>
                </a:solidFill>
                <a:latin typeface="Times New Roman" pitchFamily="18" charset="0"/>
              </a:defRPr>
            </a:lvl2pPr>
            <a:lvl3pPr marL="1428750" indent="-400050">
              <a:defRPr sz="2400">
                <a:solidFill>
                  <a:schemeClr val="tx1"/>
                </a:solidFill>
                <a:latin typeface="Times New Roman" pitchFamily="18" charset="0"/>
              </a:defRPr>
            </a:lvl3pPr>
            <a:lvl4pPr marL="1657350">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lgn="just" eaLnBrk="0" hangingPunct="0">
              <a:lnSpc>
                <a:spcPct val="310000"/>
              </a:lnSpc>
              <a:buSzPct val="145000"/>
              <a:buFont typeface="Webdings" pitchFamily="18" charset="2"/>
              <a:buNone/>
            </a:pPr>
            <a:r>
              <a:rPr lang="en-US" altLang="en-US" b="1" dirty="0" smtClean="0">
                <a:solidFill>
                  <a:schemeClr val="bg1"/>
                </a:solidFill>
                <a:latin typeface="Arial" pitchFamily="34" charset="0"/>
              </a:rPr>
              <a:t>Karot HPP complies all Environmental Guidelines, Laws, Rules and Regulations of Federal and Provincial </a:t>
            </a:r>
            <a:r>
              <a:rPr lang="en-US" altLang="en-US" b="1" dirty="0" err="1" smtClean="0">
                <a:solidFill>
                  <a:schemeClr val="bg1"/>
                </a:solidFill>
                <a:latin typeface="Arial" pitchFamily="34" charset="0"/>
              </a:rPr>
              <a:t>Govts</a:t>
            </a:r>
            <a:r>
              <a:rPr lang="en-US" altLang="en-US" b="1" dirty="0" smtClean="0">
                <a:solidFill>
                  <a:schemeClr val="bg1"/>
                </a:solidFill>
                <a:latin typeface="Arial" pitchFamily="34" charset="0"/>
              </a:rPr>
              <a:t>. and Project Lenders.</a:t>
            </a:r>
            <a:r>
              <a:rPr lang="en-US" altLang="en-US" dirty="0" smtClean="0">
                <a:latin typeface="Arial" pitchFamily="34" charset="0"/>
              </a:rPr>
              <a:t> </a:t>
            </a:r>
            <a:endParaRPr lang="en-US" altLang="en-US" sz="1600" dirty="0">
              <a:latin typeface="Verdana" pitchFamily="34" charset="0"/>
              <a:cs typeface="Times New Roman" pitchFamily="18" charset="0"/>
            </a:endParaRPr>
          </a:p>
        </p:txBody>
      </p:sp>
      <p:sp>
        <p:nvSpPr>
          <p:cNvPr id="11" name="TextBox 10"/>
          <p:cNvSpPr txBox="1"/>
          <p:nvPr/>
        </p:nvSpPr>
        <p:spPr>
          <a:xfrm>
            <a:off x="3515537" y="233151"/>
            <a:ext cx="8104478"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altLang="zh-CN" sz="2800" b="1" dirty="0" smtClean="0">
                <a:latin typeface="+mj-lt"/>
                <a:ea typeface="Arial Unicode MS" panose="020B0604020202020204" pitchFamily="34" charset="-122"/>
                <a:cs typeface="Arial Unicode MS" panose="020B0604020202020204" pitchFamily="34" charset="-122"/>
              </a:rPr>
              <a:t>Karot Project a Environmental Friendly  Project </a:t>
            </a:r>
            <a:endParaRPr lang="en-US" altLang="zh-CN" sz="2800" b="1" dirty="0">
              <a:latin typeface="+mj-lt"/>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19296026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2" repeatCount="1000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0" fill="hold"/>
                                        <p:tgtEl>
                                          <p:spTgt spid="8"/>
                                        </p:tgtEl>
                                        <p:attrNameLst>
                                          <p:attrName>ppt_x</p:attrName>
                                        </p:attrNameLst>
                                      </p:cBhvr>
                                      <p:tavLst>
                                        <p:tav tm="0">
                                          <p:val>
                                            <p:strVal val="0-#ppt_w/2"/>
                                          </p:val>
                                        </p:tav>
                                        <p:tav tm="100000">
                                          <p:val>
                                            <p:strVal val="#ppt_x"/>
                                          </p:val>
                                        </p:tav>
                                      </p:tavLst>
                                    </p:anim>
                                    <p:anim calcmode="lin" valueType="num">
                                      <p:cBhvr additive="base">
                                        <p:cTn id="15" dur="5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4294967295"/>
          </p:nvPr>
        </p:nvSpPr>
        <p:spPr>
          <a:xfrm>
            <a:off x="0" y="6448425"/>
            <a:ext cx="46355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57CB6D-4A2A-45F2-AA53-ED4BF0E20593}" type="slidenum">
              <a:rPr kumimoji="0" lang="zh-CN" altLang="en-US" sz="1800" b="0" i="0" u="none" strike="noStrike" kern="1200" cap="none" spc="0" normalizeH="0" baseline="0" noProof="0" smtClean="0">
                <a:ln>
                  <a:noFill/>
                </a:ln>
                <a:solidFill>
                  <a:srgbClr val="000000"/>
                </a:solidFill>
                <a:effectLst/>
                <a:uLnTx/>
                <a:uFillTx/>
                <a:latin typeface="Arial"/>
                <a:cs typeface="+mn-ea"/>
                <a:sym typeface="+mn-lt"/>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zh-CN" altLang="en-US" sz="1800" b="0" i="0" u="none" strike="noStrike" kern="1200" cap="none" spc="0" normalizeH="0" baseline="0" noProof="0">
              <a:ln>
                <a:noFill/>
              </a:ln>
              <a:solidFill>
                <a:srgbClr val="000000"/>
              </a:solidFill>
              <a:effectLst/>
              <a:uLnTx/>
              <a:uFillTx/>
              <a:latin typeface="Arial"/>
              <a:cs typeface="+mn-ea"/>
              <a:sym typeface="+mn-lt"/>
            </a:endParaRPr>
          </a:p>
        </p:txBody>
      </p:sp>
      <p:sp>
        <p:nvSpPr>
          <p:cNvPr id="10" name="TextBox 3"/>
          <p:cNvSpPr txBox="1"/>
          <p:nvPr/>
        </p:nvSpPr>
        <p:spPr>
          <a:xfrm>
            <a:off x="2502568" y="421721"/>
            <a:ext cx="9491429" cy="461665"/>
          </a:xfrm>
          <a:prstGeom prst="rect">
            <a:avLst/>
          </a:prstGeom>
          <a:noFill/>
        </p:spPr>
        <p:txBody>
          <a:bodyPr wrap="square" rtlCol="0">
            <a:spAutoFit/>
          </a:bodyPr>
          <a:lstStyle>
            <a:defPPr>
              <a:defRPr lang="en-US"/>
            </a:defPPr>
            <a:lvl1pPr marR="0" lvl="0" indent="0" algn="r" fontAlgn="auto">
              <a:lnSpc>
                <a:spcPct val="100000"/>
              </a:lnSpc>
              <a:spcBef>
                <a:spcPts val="0"/>
              </a:spcBef>
              <a:spcAft>
                <a:spcPts val="0"/>
              </a:spcAft>
              <a:buClrTx/>
              <a:buSzTx/>
              <a:buFontTx/>
              <a:buNone/>
              <a:defRPr kumimoji="0" sz="2800" i="0" u="none" strike="noStrike" cap="none" spc="0" normalizeH="0" baseline="0">
                <a:ln>
                  <a:noFill/>
                </a:ln>
                <a:solidFill>
                  <a:schemeClr val="tx2"/>
                </a:solidFill>
                <a:effectLst/>
                <a:uLnTx/>
                <a:uFillTx/>
                <a:cs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400" b="1" i="1" u="none" strike="noStrike" kern="1200" cap="none" spc="0" normalizeH="0" baseline="0" noProof="0" dirty="0" smtClean="0">
                <a:ln>
                  <a:noFill/>
                </a:ln>
                <a:solidFill>
                  <a:srgbClr val="005BAC"/>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Transmission </a:t>
            </a:r>
            <a:r>
              <a:rPr kumimoji="0" lang="en-US" altLang="zh-CN" sz="2400" b="1" i="1" u="none" strike="noStrike" kern="1200" cap="none" spc="0" normalizeH="0" baseline="0" noProof="0" dirty="0">
                <a:ln>
                  <a:noFill/>
                </a:ln>
                <a:solidFill>
                  <a:srgbClr val="005BAC"/>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Line Interconnection Arrangements for </a:t>
            </a:r>
            <a:r>
              <a:rPr kumimoji="0" lang="en-US" altLang="zh-CN" sz="2400" b="1" i="1" u="none" strike="noStrike" kern="1200" cap="none" spc="0" normalizeH="0" baseline="0" noProof="0" dirty="0" err="1">
                <a:ln>
                  <a:noFill/>
                </a:ln>
                <a:solidFill>
                  <a:srgbClr val="005BAC"/>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Karot</a:t>
            </a:r>
            <a:r>
              <a:rPr kumimoji="0" lang="en-US" altLang="zh-CN" sz="2400" b="1" i="1" u="none" strike="noStrike" kern="1200" cap="none" spc="0" normalizeH="0" baseline="0" noProof="0" dirty="0">
                <a:ln>
                  <a:noFill/>
                </a:ln>
                <a:solidFill>
                  <a:srgbClr val="005BAC"/>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 HPP</a:t>
            </a:r>
          </a:p>
        </p:txBody>
      </p:sp>
      <p:pic>
        <p:nvPicPr>
          <p:cNvPr id="6" name="图片 37"/>
          <p:cNvPicPr>
            <a:picLocks noChangeAspect="1"/>
          </p:cNvPicPr>
          <p:nvPr/>
        </p:nvPicPr>
        <p:blipFill rotWithShape="1">
          <a:blip r:embed="rId3"/>
          <a:srcRect t="11082"/>
          <a:stretch/>
        </p:blipFill>
        <p:spPr>
          <a:xfrm>
            <a:off x="2137292" y="1158950"/>
            <a:ext cx="8186140" cy="5355282"/>
          </a:xfrm>
          <a:prstGeom prst="rect">
            <a:avLst/>
          </a:prstGeom>
        </p:spPr>
      </p:pic>
    </p:spTree>
    <p:extLst>
      <p:ext uri="{BB962C8B-B14F-4D97-AF65-F5344CB8AC3E}">
        <p14:creationId xmlns:p14="http://schemas.microsoft.com/office/powerpoint/2010/main" val="422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57CB6D-4A2A-45F2-AA53-ED4BF0E20593}"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 name="TextBox 3"/>
          <p:cNvSpPr txBox="1"/>
          <p:nvPr/>
        </p:nvSpPr>
        <p:spPr>
          <a:xfrm>
            <a:off x="2168701" y="2502547"/>
            <a:ext cx="7704748" cy="936078"/>
          </a:xfrm>
          <a:prstGeom prst="rect">
            <a:avLst/>
          </a:pr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anchor="ctr"/>
          <a:lstStyle>
            <a:defPPr>
              <a:defRPr lang="zh-CN"/>
            </a:defPPr>
            <a:lvl1pPr algn="ctr" fontAlgn="auto">
              <a:lnSpc>
                <a:spcPct val="90000"/>
              </a:lnSpc>
              <a:spcBef>
                <a:spcPts val="0"/>
              </a:spcBef>
              <a:spcAft>
                <a:spcPts val="0"/>
              </a:spcAft>
              <a:defRPr sz="2400" b="1" kern="0">
                <a:solidFill>
                  <a:schemeClr val="bg1"/>
                </a:solidFill>
                <a:latin typeface="Arial Black" panose="020B0A04020102020204" pitchFamily="34"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latin typeface="Arial Black" panose="020B0A04020102020204" pitchFamily="34" charset="0"/>
                <a:ea typeface="+mn-ea"/>
                <a:cs typeface="+mn-cs"/>
              </a:rPr>
              <a:t>Karot HPP</a:t>
            </a:r>
            <a:r>
              <a:rPr kumimoji="0" lang="en-US" sz="2400" b="1" i="0" u="none" strike="noStrike" kern="0" cap="none" spc="0" normalizeH="0" noProof="0" dirty="0" smtClean="0">
                <a:ln>
                  <a:noFill/>
                </a:ln>
                <a:solidFill>
                  <a:prstClr val="white"/>
                </a:solidFill>
                <a:effectLst/>
                <a:uLnTx/>
                <a:uFillTx/>
                <a:latin typeface="Arial Black" panose="020B0A04020102020204" pitchFamily="34" charset="0"/>
                <a:ea typeface="+mn-ea"/>
                <a:cs typeface="+mn-cs"/>
              </a:rPr>
              <a:t> Benefits </a:t>
            </a:r>
            <a:endParaRPr kumimoji="0" lang="en-US" sz="2400" b="1" i="0" u="none" strike="noStrike" kern="0" cap="none" spc="0" normalizeH="0" baseline="0" noProof="0" dirty="0">
              <a:ln>
                <a:noFill/>
              </a:ln>
              <a:solidFill>
                <a:prstClr val="white"/>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25497804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11600" y="120918"/>
            <a:ext cx="7748878"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libri"/>
                <a:ea typeface="Arial Unicode MS" panose="020B0604020202020204" pitchFamily="34" charset="-122"/>
                <a:cs typeface="Arial Unicode MS" panose="020B0604020202020204" pitchFamily="34" charset="-122"/>
              </a:rPr>
              <a:t>Benefits o</a:t>
            </a:r>
            <a:r>
              <a:rPr kumimoji="0" lang="en-US" altLang="zh-CN" sz="3600" b="1" i="0" u="none" strike="noStrike" kern="1200" cap="none" spc="0" normalizeH="0" baseline="0" noProof="0" dirty="0" smtClean="0">
                <a:ln>
                  <a:noFill/>
                </a:ln>
                <a:solidFill>
                  <a:prstClr val="white"/>
                </a:solidFill>
                <a:effectLst/>
                <a:uLnTx/>
                <a:uFillTx/>
                <a:latin typeface="Calibri"/>
                <a:ea typeface="Arial Unicode MS" panose="020B0604020202020204" pitchFamily="34" charset="-122"/>
                <a:cs typeface="Arial Unicode MS" panose="020B0604020202020204" pitchFamily="34" charset="-122"/>
              </a:rPr>
              <a:t>f </a:t>
            </a:r>
            <a:r>
              <a:rPr kumimoji="0" lang="en-US" altLang="zh-CN" sz="3600" b="1" i="0" u="none" strike="noStrike" kern="1200" cap="none" spc="0" normalizeH="0" baseline="0" noProof="0" dirty="0">
                <a:ln>
                  <a:noFill/>
                </a:ln>
                <a:solidFill>
                  <a:prstClr val="white"/>
                </a:solidFill>
                <a:effectLst/>
                <a:uLnTx/>
                <a:uFillTx/>
                <a:latin typeface="Calibri"/>
                <a:ea typeface="Arial Unicode MS" panose="020B0604020202020204" pitchFamily="34" charset="-122"/>
                <a:cs typeface="Arial Unicode MS" panose="020B0604020202020204" pitchFamily="34" charset="-122"/>
              </a:rPr>
              <a:t>Karot Project</a:t>
            </a:r>
          </a:p>
        </p:txBody>
      </p:sp>
      <p:sp>
        <p:nvSpPr>
          <p:cNvPr id="3" name="灯片编号占位符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57CB6D-4A2A-45F2-AA53-ED4BF0E20593}"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5" name="矩形 2"/>
          <p:cNvSpPr/>
          <p:nvPr/>
        </p:nvSpPr>
        <p:spPr>
          <a:xfrm>
            <a:off x="1116418" y="1281077"/>
            <a:ext cx="5061098" cy="1826141"/>
          </a:xfrm>
          <a:prstGeom prst="rect">
            <a:avLst/>
          </a:prstGeom>
          <a:ln w="38100">
            <a:solidFill>
              <a:srgbClr val="FF0000"/>
            </a:solidFill>
          </a:ln>
        </p:spPr>
        <p:txBody>
          <a:bodyPr wrap="square">
            <a:spAutoFit/>
          </a:bodyPr>
          <a:lstStyle/>
          <a:p>
            <a:pPr marR="0" lvl="0" algn="just" defTabSz="914400" rtl="0" eaLnBrk="1" fontAlgn="auto" latinLnBrk="0" hangingPunct="1">
              <a:lnSpc>
                <a:spcPts val="2900"/>
              </a:lnSpc>
              <a:spcBef>
                <a:spcPts val="0"/>
              </a:spcBef>
              <a:buClr>
                <a:srgbClr val="FF0000"/>
              </a:buClr>
              <a:buSzPct val="150000"/>
              <a:tabLst/>
              <a:defRPr/>
            </a:pPr>
            <a:r>
              <a:rPr kumimoji="0" lang="en-US" altLang="zh-CN" sz="2400" b="1" i="0" u="none" strike="noStrike" kern="1200" cap="none" spc="0" normalizeH="0" baseline="0" noProof="0" dirty="0">
                <a:ln>
                  <a:noFill/>
                </a:ln>
                <a:solidFill>
                  <a:srgbClr val="008000"/>
                </a:solidFill>
                <a:effectLst/>
                <a:uLnTx/>
                <a:uFillTx/>
                <a:latin typeface="Calibri"/>
                <a:ea typeface="宋体" panose="02010600030101010101" pitchFamily="2" charset="-122"/>
                <a:cs typeface="+mn-cs"/>
              </a:rPr>
              <a:t>At the end of the operation period, the Karot Company will </a:t>
            </a:r>
            <a:r>
              <a:rPr kumimoji="0" lang="en-US" altLang="zh-CN" sz="2400" b="1"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rPr>
              <a:t>transfer the Complex to the Government of Punjab </a:t>
            </a:r>
            <a:r>
              <a:rPr kumimoji="0" lang="en-US" altLang="zh-CN" sz="2400" b="1" i="0" u="none" strike="noStrike" kern="1200" cap="none" spc="0" normalizeH="0" baseline="0" noProof="0" dirty="0" smtClean="0">
                <a:ln>
                  <a:noFill/>
                </a:ln>
                <a:solidFill>
                  <a:srgbClr val="FF0000"/>
                </a:solidFill>
                <a:effectLst/>
                <a:uLnTx/>
                <a:uFillTx/>
                <a:latin typeface="Calibri"/>
                <a:ea typeface="宋体" panose="02010600030101010101" pitchFamily="2" charset="-122"/>
                <a:cs typeface="+mn-cs"/>
              </a:rPr>
              <a:t>for</a:t>
            </a:r>
            <a:endParaRPr lang="en-US" altLang="zh-CN" sz="2400" b="1" noProof="0" dirty="0" smtClean="0">
              <a:solidFill>
                <a:srgbClr val="FF0000"/>
              </a:solidFill>
              <a:latin typeface="Calibri"/>
              <a:ea typeface="宋体" panose="02010600030101010101" pitchFamily="2" charset="-122"/>
            </a:endParaRPr>
          </a:p>
          <a:p>
            <a:pPr marR="0" lvl="0" algn="just" defTabSz="914400" rtl="0" eaLnBrk="1" fontAlgn="auto" latinLnBrk="0" hangingPunct="1">
              <a:spcBef>
                <a:spcPts val="0"/>
              </a:spcBef>
              <a:buClr>
                <a:srgbClr val="FF0000"/>
              </a:buClr>
              <a:buSzPct val="150000"/>
              <a:tabLst/>
              <a:defRPr/>
            </a:pPr>
            <a:endParaRPr kumimoji="0" lang="en-US" altLang="zh-CN" sz="1600" b="1" i="0" u="none" strike="noStrike" kern="1200" cap="none" spc="0" normalizeH="0" baseline="0" noProof="0" dirty="0" smtClean="0">
              <a:ln>
                <a:noFill/>
              </a:ln>
              <a:solidFill>
                <a:srgbClr val="FF0000"/>
              </a:solidFill>
              <a:effectLst/>
              <a:uLnTx/>
              <a:uFillTx/>
              <a:latin typeface="Calibri"/>
              <a:ea typeface="宋体" panose="02010600030101010101" pitchFamily="2" charset="-122"/>
              <a:cs typeface="+mn-cs"/>
            </a:endParaRPr>
          </a:p>
        </p:txBody>
      </p:sp>
      <p:sp>
        <p:nvSpPr>
          <p:cNvPr id="5" name="矩形 2"/>
          <p:cNvSpPr/>
          <p:nvPr/>
        </p:nvSpPr>
        <p:spPr>
          <a:xfrm>
            <a:off x="1360963" y="4591400"/>
            <a:ext cx="9250328" cy="1200329"/>
          </a:xfrm>
          <a:prstGeom prst="rect">
            <a:avLst/>
          </a:prstGeom>
          <a:ln w="38100">
            <a:solidFill>
              <a:srgbClr val="FF0000"/>
            </a:solidFill>
          </a:ln>
        </p:spPr>
        <p:txBody>
          <a:bodyPr wrap="square">
            <a:spAutoFit/>
          </a:bodyPr>
          <a:lstStyle/>
          <a:p>
            <a:pPr marR="0" lvl="0" algn="just" defTabSz="914400" rtl="0" eaLnBrk="1" fontAlgn="auto" latinLnBrk="0" hangingPunct="1">
              <a:buClr>
                <a:srgbClr val="FF0000"/>
              </a:buClr>
              <a:buSzPct val="150000"/>
              <a:tabLst/>
              <a:defRPr/>
            </a:pPr>
            <a:r>
              <a:rPr kumimoji="0" lang="en-US" altLang="zh-CN" sz="2400" b="1" i="0" u="none" strike="noStrike" kern="1200" cap="none" spc="0" normalizeH="0" baseline="0" noProof="0" dirty="0" smtClean="0">
                <a:ln>
                  <a:noFill/>
                </a:ln>
                <a:solidFill>
                  <a:srgbClr val="FF0000"/>
                </a:solidFill>
                <a:effectLst/>
                <a:uLnTx/>
                <a:uFillTx/>
                <a:latin typeface="Calibri"/>
                <a:ea typeface="宋体" panose="02010600030101010101" pitchFamily="2" charset="-122"/>
                <a:cs typeface="+mn-cs"/>
              </a:rPr>
              <a:t>Job opportunities </a:t>
            </a:r>
            <a:r>
              <a:rPr kumimoji="0" lang="en-US" altLang="zh-CN" sz="2400" b="1" i="0" u="none" strike="noStrike" kern="1200" cap="none" spc="0" normalizeH="0" baseline="0" noProof="0" dirty="0" smtClean="0">
                <a:ln>
                  <a:noFill/>
                </a:ln>
                <a:solidFill>
                  <a:srgbClr val="008000"/>
                </a:solidFill>
                <a:effectLst/>
                <a:uLnTx/>
                <a:uFillTx/>
                <a:latin typeface="Calibri"/>
                <a:ea typeface="宋体" panose="02010600030101010101" pitchFamily="2" charset="-122"/>
                <a:cs typeface="+mn-cs"/>
              </a:rPr>
              <a:t>to locals during construction and operation of the Karot Project , about                                         </a:t>
            </a:r>
            <a:r>
              <a:rPr kumimoji="0" lang="en-US" altLang="zh-CN" sz="2400" b="1" i="0" u="none" strike="noStrike" kern="1200" cap="none" spc="0" normalizeH="0" noProof="0" dirty="0" smtClean="0">
                <a:ln>
                  <a:noFill/>
                </a:ln>
                <a:solidFill>
                  <a:srgbClr val="008000"/>
                </a:solidFill>
                <a:effectLst/>
                <a:uLnTx/>
                <a:uFillTx/>
                <a:latin typeface="Calibri"/>
                <a:ea typeface="宋体" panose="02010600030101010101" pitchFamily="2" charset="-122"/>
                <a:cs typeface="+mn-cs"/>
              </a:rPr>
              <a:t> </a:t>
            </a:r>
            <a:r>
              <a:rPr kumimoji="0" lang="en-US" altLang="zh-CN" sz="2400" b="1" i="0" u="none" strike="noStrike" kern="1200" cap="none" spc="0" normalizeH="0" baseline="0" noProof="0" dirty="0" smtClean="0">
                <a:ln>
                  <a:noFill/>
                </a:ln>
                <a:solidFill>
                  <a:srgbClr val="008000"/>
                </a:solidFill>
                <a:effectLst/>
                <a:uLnTx/>
                <a:uFillTx/>
                <a:latin typeface="Calibri"/>
                <a:ea typeface="宋体" panose="02010600030101010101" pitchFamily="2" charset="-122"/>
                <a:cs typeface="+mn-cs"/>
              </a:rPr>
              <a:t>are already working at Karot site.</a:t>
            </a:r>
            <a:endParaRPr kumimoji="0" lang="en-US" altLang="zh-CN" sz="1600" b="1" i="0" u="none" strike="noStrike" kern="1200" cap="none" spc="0" normalizeH="0" baseline="0" noProof="0" dirty="0" smtClean="0">
              <a:ln>
                <a:noFill/>
              </a:ln>
              <a:solidFill>
                <a:srgbClr val="008000"/>
              </a:solidFill>
              <a:effectLst/>
              <a:uLnTx/>
              <a:uFillTx/>
              <a:latin typeface="Calibri"/>
              <a:ea typeface="宋体" panose="02010600030101010101" pitchFamily="2" charset="-122"/>
              <a:cs typeface="+mn-cs"/>
            </a:endParaRPr>
          </a:p>
        </p:txBody>
      </p:sp>
      <p:pic>
        <p:nvPicPr>
          <p:cNvPr id="7"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9261" y="1281077"/>
            <a:ext cx="4906310" cy="27597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文本框 5"/>
          <p:cNvSpPr txBox="1"/>
          <p:nvPr/>
        </p:nvSpPr>
        <p:spPr>
          <a:xfrm>
            <a:off x="-1089389" y="2349480"/>
            <a:ext cx="7075516" cy="830997"/>
          </a:xfrm>
          <a:prstGeom prst="rect">
            <a:avLst/>
          </a:prstGeom>
          <a:noFill/>
          <a:ln w="9525">
            <a:noFill/>
            <a:miter lim="800000"/>
          </a:ln>
          <a:extLst>
            <a:ext uri="{909E8E84-426E-40DD-AFC4-6F175D3DCCD1}">
              <a14:hiddenFill xmlns:a14="http://schemas.microsoft.com/office/drawing/2010/main">
                <a:solidFill>
                  <a:schemeClr val="accent5">
                    <a:lumMod val="40000"/>
                    <a:lumOff val="60000"/>
                  </a:schemeClr>
                </a:solidFill>
              </a14:hiddenFill>
            </a:ext>
          </a:extLst>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a:noFill/>
                </a:ln>
                <a:solidFill>
                  <a:srgbClr val="FF0000"/>
                </a:solidFill>
                <a:effectLst/>
                <a:uLnTx/>
                <a:uFillTx/>
                <a:latin typeface="Calibri" panose="020F0502020204030204"/>
                <a:ea typeface="宋体" panose="02010600030101010101" pitchFamily="2" charset="-122"/>
                <a:cs typeface="+mn-cs"/>
                <a:sym typeface="+mn-lt"/>
              </a:rPr>
              <a:t>Rs</a:t>
            </a:r>
            <a:r>
              <a:rPr kumimoji="0" lang="en-US" altLang="zh-CN" sz="4800" b="1" i="1" u="none" strike="noStrike" kern="0" cap="none" spc="0" normalizeH="0" baseline="0" noProof="0" dirty="0">
                <a:ln>
                  <a:noFill/>
                </a:ln>
                <a:solidFill>
                  <a:srgbClr val="FF0000"/>
                </a:solidFill>
                <a:effectLst/>
                <a:uLnTx/>
                <a:uFillTx/>
                <a:latin typeface="Calibri" panose="020F0502020204030204"/>
                <a:ea typeface="宋体" panose="02010600030101010101" pitchFamily="2" charset="-122"/>
                <a:cs typeface="+mn-cs"/>
                <a:sym typeface="+mn-lt"/>
              </a:rPr>
              <a:t>. </a:t>
            </a:r>
            <a:r>
              <a:rPr kumimoji="0" lang="en-US" altLang="zh-CN" sz="4800" b="1" i="1" u="none" strike="noStrike" kern="0" cap="none" spc="0" normalizeH="0" baseline="0" noProof="0" dirty="0" smtClean="0">
                <a:ln>
                  <a:noFill/>
                </a:ln>
                <a:solidFill>
                  <a:srgbClr val="FF0000"/>
                </a:solidFill>
                <a:effectLst/>
                <a:uLnTx/>
                <a:uFillTx/>
                <a:latin typeface="Calibri" panose="020F0502020204030204"/>
                <a:ea typeface="宋体" panose="02010600030101010101" pitchFamily="2" charset="-122"/>
                <a:cs typeface="+mn-cs"/>
                <a:sym typeface="+mn-lt"/>
              </a:rPr>
              <a:t>1</a:t>
            </a:r>
            <a:endParaRPr kumimoji="0" lang="en-US" altLang="zh-CN" sz="4800" b="1" i="1" u="none" strike="noStrike" kern="0" cap="none" spc="0" normalizeH="0" baseline="0" noProof="0" dirty="0" smtClean="0">
              <a:ln>
                <a:noFill/>
              </a:ln>
              <a:solidFill>
                <a:srgbClr val="FF0000"/>
              </a:solidFill>
              <a:effectLst/>
              <a:uLnTx/>
              <a:uFillTx/>
              <a:latin typeface="Calibri" panose="020F0502020204030204"/>
              <a:ea typeface="宋体" panose="02010600030101010101" pitchFamily="2" charset="-122"/>
              <a:cs typeface="+mn-cs"/>
            </a:endParaRPr>
          </a:p>
        </p:txBody>
      </p:sp>
      <p:sp>
        <p:nvSpPr>
          <p:cNvPr id="9" name="文本框 5"/>
          <p:cNvSpPr txBox="1"/>
          <p:nvPr/>
        </p:nvSpPr>
        <p:spPr>
          <a:xfrm>
            <a:off x="2331409" y="4790021"/>
            <a:ext cx="7075516" cy="830997"/>
          </a:xfrm>
          <a:prstGeom prst="rect">
            <a:avLst/>
          </a:prstGeom>
          <a:noFill/>
          <a:ln w="9525">
            <a:noFill/>
            <a:miter lim="800000"/>
          </a:ln>
          <a:extLst>
            <a:ext uri="{909E8E84-426E-40DD-AFC4-6F175D3DCCD1}">
              <a14:hiddenFill xmlns:a14="http://schemas.microsoft.com/office/drawing/2010/main">
                <a:solidFill>
                  <a:schemeClr val="accent5">
                    <a:lumMod val="40000"/>
                    <a:lumOff val="60000"/>
                  </a:schemeClr>
                </a:solidFill>
              </a14:hiddenFill>
            </a:ext>
          </a:extLst>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zh-CN" sz="4800" b="1" i="1" u="none" strike="noStrike" kern="0" cap="none" spc="0" normalizeH="0" baseline="0" noProof="0" dirty="0" smtClean="0">
                <a:ln>
                  <a:noFill/>
                </a:ln>
                <a:solidFill>
                  <a:srgbClr val="FF0000"/>
                </a:solidFill>
                <a:effectLst/>
                <a:uLnTx/>
                <a:uFillTx/>
                <a:latin typeface="Calibri" panose="020F0502020204030204"/>
                <a:ea typeface="宋体" panose="02010600030101010101" pitchFamily="2" charset="-122"/>
                <a:cs typeface="+mn-cs"/>
                <a:sym typeface="+mn-lt"/>
              </a:rPr>
              <a:t>3,000 people</a:t>
            </a:r>
            <a:endParaRPr kumimoji="0" lang="en-US" altLang="zh-CN" sz="4800" b="1" i="1" u="none" strike="noStrike" kern="0" cap="none" spc="0" normalizeH="0" baseline="0" noProof="0" dirty="0" smtClean="0">
              <a:ln>
                <a:noFill/>
              </a:ln>
              <a:solidFill>
                <a:srgbClr val="FF0000"/>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646889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108284" y="1357851"/>
            <a:ext cx="4480560" cy="830997"/>
          </a:xfrm>
          <a:prstGeom prst="rect">
            <a:avLst/>
          </a:prstGeom>
          <a:noFill/>
          <a:ln w="9525">
            <a:noFill/>
            <a:miter lim="800000"/>
          </a:ln>
          <a:extLst>
            <a:ext uri="{909E8E84-426E-40DD-AFC4-6F175D3DCCD1}">
              <a14:hiddenFill xmlns:a14="http://schemas.microsoft.com/office/drawing/2010/main">
                <a:solidFill>
                  <a:schemeClr val="accent5">
                    <a:lumMod val="40000"/>
                    <a:lumOff val="60000"/>
                  </a:schemeClr>
                </a:solidFill>
              </a14:hiddenFill>
            </a:ext>
          </a:extLst>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FF0000"/>
                </a:solidFill>
                <a:effectLst/>
                <a:uLnTx/>
                <a:uFillTx/>
                <a:latin typeface="Arial"/>
                <a:cs typeface="+mn-ea"/>
                <a:sym typeface="+mn-lt"/>
              </a:rPr>
              <a:t>Rs</a:t>
            </a:r>
            <a:r>
              <a:rPr kumimoji="0" lang="en-US" altLang="zh-CN" sz="4800" b="1" i="0" u="none" strike="noStrike" kern="1200" cap="none" spc="0" normalizeH="0" baseline="0" noProof="0" dirty="0">
                <a:ln>
                  <a:noFill/>
                </a:ln>
                <a:solidFill>
                  <a:srgbClr val="FF0000"/>
                </a:solidFill>
                <a:effectLst/>
                <a:uLnTx/>
                <a:uFillTx/>
                <a:latin typeface="Arial"/>
                <a:cs typeface="+mn-ea"/>
                <a:sym typeface="+mn-lt"/>
              </a:rPr>
              <a:t>. </a:t>
            </a:r>
            <a:r>
              <a:rPr kumimoji="0" lang="en-US" altLang="zh-CN" sz="4800" b="1" i="1" u="none" strike="noStrike" kern="0" cap="none" spc="0" normalizeH="0" baseline="0" noProof="0" dirty="0" smtClean="0">
                <a:ln>
                  <a:noFill/>
                </a:ln>
                <a:solidFill>
                  <a:srgbClr val="FF0000"/>
                </a:solidFill>
                <a:effectLst/>
                <a:uLnTx/>
                <a:uFillTx/>
                <a:latin typeface="Calibri" panose="020F0502020204030204"/>
                <a:ea typeface="宋体" panose="02010600030101010101" pitchFamily="2" charset="-122"/>
                <a:cs typeface="+mn-cs"/>
                <a:sym typeface="+mn-lt"/>
              </a:rPr>
              <a:t>10.7 billion</a:t>
            </a:r>
            <a:endParaRPr kumimoji="0" lang="zh-CN" altLang="en-US" sz="4800" b="1" i="1" u="none" strike="noStrike" kern="0" cap="none" spc="0" normalizeH="0" baseline="0" noProof="0" dirty="0">
              <a:ln>
                <a:noFill/>
              </a:ln>
              <a:solidFill>
                <a:srgbClr val="FF0000"/>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3891944" y="1357851"/>
            <a:ext cx="2567940" cy="830997"/>
          </a:xfrm>
          <a:prstGeom prst="rect">
            <a:avLst/>
          </a:prstGeom>
          <a:noFill/>
          <a:ln w="9525">
            <a:noFill/>
            <a:miter lim="800000"/>
          </a:ln>
          <a:extLst>
            <a:ext uri="{909E8E84-426E-40DD-AFC4-6F175D3DCCD1}">
              <a14:hiddenFill xmlns:a14="http://schemas.microsoft.com/office/drawing/2010/main">
                <a:solidFill>
                  <a:schemeClr val="accent5">
                    <a:lumMod val="40000"/>
                    <a:lumOff val="60000"/>
                  </a:schemeClr>
                </a:solidFill>
              </a14:hiddenFill>
            </a:ext>
          </a:extLst>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 typeface="Arial" panose="020B0604020202020204" pitchFamily="34" charset="0"/>
              <a:buNone/>
              <a:tabLst/>
              <a:defRPr/>
            </a:pPr>
            <a:r>
              <a:rPr kumimoji="0" lang="en-US" altLang="zh-CN" sz="4800" b="1" i="0" u="none" strike="noStrike" kern="0" cap="none" spc="0" normalizeH="0" baseline="0" noProof="0" dirty="0" smtClean="0">
                <a:ln>
                  <a:noFill/>
                </a:ln>
                <a:solidFill>
                  <a:srgbClr val="000000"/>
                </a:solidFill>
                <a:effectLst/>
                <a:uLnTx/>
                <a:uFillTx/>
                <a:latin typeface="Calibri" panose="020F0502020204030204"/>
                <a:ea typeface="宋体" panose="02010600030101010101" pitchFamily="2" charset="-122"/>
                <a:cs typeface="+mn-cs"/>
              </a:rPr>
              <a:t>Taxes</a:t>
            </a:r>
            <a:endParaRPr kumimoji="0" lang="zh-CN" altLang="en-US" sz="4800" b="1" i="0" u="none" strike="noStrike" kern="0" cap="none" spc="0" normalizeH="0" baseline="0" noProof="0" dirty="0">
              <a:ln>
                <a:noFill/>
              </a:ln>
              <a:solidFill>
                <a:srgbClr val="000000"/>
              </a:solidFill>
              <a:effectLst/>
              <a:uLnTx/>
              <a:uFillTx/>
              <a:latin typeface="Calibri" panose="020F0502020204030204"/>
              <a:ea typeface="宋体" panose="02010600030101010101" pitchFamily="2" charset="-122"/>
              <a:cs typeface="+mn-cs"/>
            </a:endParaRPr>
          </a:p>
        </p:txBody>
      </p:sp>
      <p:sp>
        <p:nvSpPr>
          <p:cNvPr id="2" name="矩形 1"/>
          <p:cNvSpPr/>
          <p:nvPr/>
        </p:nvSpPr>
        <p:spPr>
          <a:xfrm>
            <a:off x="6593970" y="1121192"/>
            <a:ext cx="4578526" cy="2779222"/>
          </a:xfrm>
          <a:prstGeom prst="rect">
            <a:avLst/>
          </a:prstGeom>
        </p:spPr>
        <p:txBody>
          <a:bodyPr wrap="square">
            <a:spAutoFit/>
          </a:bodyPr>
          <a:lstStyle/>
          <a:p>
            <a:pPr marL="285750" marR="0" lvl="0" indent="-285750" algn="l" defTabSz="564515" rtl="0" eaLnBrk="1" fontAlgn="auto" latinLnBrk="0" hangingPunct="1">
              <a:lnSpc>
                <a:spcPct val="150000"/>
              </a:lnSpc>
              <a:spcBef>
                <a:spcPts val="0"/>
              </a:spcBef>
              <a:spcAft>
                <a:spcPct val="35000"/>
              </a:spcAft>
              <a:buClrTx/>
              <a:buSzTx/>
              <a:buFont typeface="Wingdings" panose="05000000000000000000" pitchFamily="2" charset="2"/>
              <a:buChar char="l"/>
              <a:tabLst/>
              <a:defRPr/>
            </a:pPr>
            <a:r>
              <a:rPr kumimoji="0" lang="en-US" altLang="zh-CN" sz="1800" b="1" i="0" u="none" strike="noStrike" kern="1200" cap="none" spc="0" normalizeH="0" baseline="0" noProof="0" dirty="0" smtClean="0">
                <a:ln>
                  <a:noFill/>
                </a:ln>
                <a:solidFill>
                  <a:srgbClr val="000000"/>
                </a:solidFill>
                <a:effectLst/>
                <a:uLnTx/>
                <a:uFillTx/>
                <a:latin typeface="Arial"/>
                <a:cs typeface="+mn-ea"/>
                <a:sym typeface="+mn-lt"/>
              </a:rPr>
              <a:t>GOAJK/</a:t>
            </a:r>
            <a:r>
              <a:rPr kumimoji="0" lang="en-US" altLang="zh-CN" sz="1800" b="1" i="0" u="none" strike="noStrike" kern="1200" cap="none" spc="0" normalizeH="0" baseline="0" noProof="0" dirty="0" err="1" smtClean="0">
                <a:ln>
                  <a:noFill/>
                </a:ln>
                <a:solidFill>
                  <a:srgbClr val="000000"/>
                </a:solidFill>
                <a:effectLst/>
                <a:uLnTx/>
                <a:uFillTx/>
                <a:latin typeface="Arial"/>
                <a:cs typeface="+mn-ea"/>
                <a:sym typeface="+mn-lt"/>
              </a:rPr>
              <a:t>GOPb</a:t>
            </a:r>
            <a:r>
              <a:rPr kumimoji="0" lang="en-US" altLang="zh-CN" sz="1800" b="1" i="0" u="none" strike="noStrike" kern="1200" cap="none" spc="0" normalizeH="0" baseline="0" noProof="0" dirty="0" smtClean="0">
                <a:ln>
                  <a:noFill/>
                </a:ln>
                <a:solidFill>
                  <a:srgbClr val="000000"/>
                </a:solidFill>
                <a:effectLst/>
                <a:uLnTx/>
                <a:uFillTx/>
                <a:latin typeface="Arial"/>
                <a:cs typeface="+mn-ea"/>
                <a:sym typeface="+mn-lt"/>
              </a:rPr>
              <a:t>   </a:t>
            </a:r>
            <a:r>
              <a:rPr kumimoji="0" lang="en-US" altLang="zh-CN" sz="1800" b="1" i="0" u="none" strike="noStrike" kern="1200" cap="none" spc="0" normalizeH="0" baseline="0" noProof="0" dirty="0">
                <a:ln>
                  <a:noFill/>
                </a:ln>
                <a:solidFill>
                  <a:srgbClr val="000000"/>
                </a:solidFill>
                <a:effectLst/>
                <a:uLnTx/>
                <a:uFillTx/>
                <a:latin typeface="Arial"/>
                <a:cs typeface="+mn-ea"/>
                <a:sym typeface="+mn-lt"/>
              </a:rPr>
              <a:t>to receive </a:t>
            </a:r>
            <a:r>
              <a:rPr kumimoji="0" lang="en-US" altLang="zh-CN" sz="1800" b="1" i="0" u="none" strike="noStrike" kern="1200" cap="none" spc="0" normalizeH="0" baseline="0" noProof="0" dirty="0" err="1">
                <a:ln>
                  <a:noFill/>
                </a:ln>
                <a:solidFill>
                  <a:srgbClr val="FF0000"/>
                </a:solidFill>
                <a:effectLst/>
                <a:uLnTx/>
                <a:uFillTx/>
                <a:latin typeface="Arial"/>
                <a:cs typeface="+mn-ea"/>
                <a:sym typeface="+mn-lt"/>
              </a:rPr>
              <a:t>Rs</a:t>
            </a:r>
            <a:r>
              <a:rPr kumimoji="0" lang="en-US" altLang="zh-CN" sz="1800" b="1" i="0" u="none" strike="noStrike" kern="1200" cap="none" spc="0" normalizeH="0" baseline="0" noProof="0" dirty="0">
                <a:ln>
                  <a:noFill/>
                </a:ln>
                <a:solidFill>
                  <a:srgbClr val="FF0000"/>
                </a:solidFill>
                <a:effectLst/>
                <a:uLnTx/>
                <a:uFillTx/>
                <a:latin typeface="Arial"/>
                <a:cs typeface="+mn-ea"/>
                <a:sym typeface="+mn-lt"/>
              </a:rPr>
              <a:t> 20.234 billion in 30 years</a:t>
            </a:r>
            <a:r>
              <a:rPr kumimoji="0" lang="en-US" altLang="zh-CN" sz="1800" b="1" i="0" u="none" strike="noStrike" kern="1200" cap="none" spc="0" normalizeH="0" baseline="0" noProof="0" dirty="0">
                <a:ln>
                  <a:noFill/>
                </a:ln>
                <a:solidFill>
                  <a:srgbClr val="000000"/>
                </a:solidFill>
                <a:effectLst/>
                <a:uLnTx/>
                <a:uFillTx/>
                <a:latin typeface="Arial"/>
                <a:cs typeface="+mn-ea"/>
                <a:sym typeface="+mn-lt"/>
              </a:rPr>
              <a:t> on account of </a:t>
            </a:r>
            <a:r>
              <a:rPr kumimoji="0" lang="en-US" altLang="zh-CN" sz="1800" b="1" i="0" u="none" strike="noStrike" kern="1200" cap="none" spc="0" normalizeH="0" baseline="0" noProof="0" dirty="0" smtClean="0">
                <a:ln>
                  <a:noFill/>
                </a:ln>
                <a:solidFill>
                  <a:srgbClr val="000000"/>
                </a:solidFill>
                <a:effectLst/>
                <a:uLnTx/>
                <a:uFillTx/>
                <a:latin typeface="Arial"/>
                <a:cs typeface="+mn-ea"/>
                <a:sym typeface="+mn-lt"/>
              </a:rPr>
              <a:t>WUC</a:t>
            </a:r>
          </a:p>
          <a:p>
            <a:pPr marL="285750" marR="0" lvl="0" indent="-285750" algn="l" defTabSz="564515" rtl="0" eaLnBrk="1" fontAlgn="auto" latinLnBrk="0" hangingPunct="1">
              <a:lnSpc>
                <a:spcPct val="150000"/>
              </a:lnSpc>
              <a:spcBef>
                <a:spcPts val="0"/>
              </a:spcBef>
              <a:spcAft>
                <a:spcPct val="35000"/>
              </a:spcAft>
              <a:buClrTx/>
              <a:buSzTx/>
              <a:buFont typeface="Wingdings" panose="05000000000000000000" pitchFamily="2" charset="2"/>
              <a:buChar char="l"/>
              <a:tabLst/>
              <a:defRPr/>
            </a:pPr>
            <a:r>
              <a:rPr kumimoji="0" lang="en-US" altLang="zh-CN" sz="1800" b="1" i="0" u="none" strike="noStrike" kern="1200" cap="none" spc="0" normalizeH="0" baseline="0" noProof="0" dirty="0" smtClean="0">
                <a:ln>
                  <a:noFill/>
                </a:ln>
                <a:solidFill>
                  <a:srgbClr val="000000"/>
                </a:solidFill>
                <a:effectLst/>
                <a:uLnTx/>
                <a:uFillTx/>
                <a:latin typeface="Arial"/>
                <a:cs typeface="+mn-ea"/>
                <a:sym typeface="+mn-lt"/>
              </a:rPr>
              <a:t>GOAJK /</a:t>
            </a:r>
            <a:r>
              <a:rPr kumimoji="0" lang="en-US" altLang="zh-CN" sz="1800" b="1" i="0" u="none" strike="noStrike" kern="1200" cap="none" spc="0" normalizeH="0" baseline="0" noProof="0" dirty="0" err="1" smtClean="0">
                <a:ln>
                  <a:noFill/>
                </a:ln>
                <a:solidFill>
                  <a:srgbClr val="000000"/>
                </a:solidFill>
                <a:effectLst/>
                <a:uLnTx/>
                <a:uFillTx/>
                <a:latin typeface="Arial"/>
                <a:cs typeface="+mn-ea"/>
                <a:sym typeface="+mn-lt"/>
              </a:rPr>
              <a:t>GOPb</a:t>
            </a:r>
            <a:r>
              <a:rPr kumimoji="0" lang="en-US" altLang="zh-CN" sz="1800" b="1" i="0" u="none" strike="noStrike" kern="1200" cap="none" spc="0" normalizeH="0" baseline="0" noProof="0" dirty="0" smtClean="0">
                <a:ln>
                  <a:noFill/>
                </a:ln>
                <a:solidFill>
                  <a:srgbClr val="000000"/>
                </a:solidFill>
                <a:effectLst/>
                <a:uLnTx/>
                <a:uFillTx/>
                <a:latin typeface="Arial"/>
                <a:cs typeface="+mn-ea"/>
                <a:sym typeface="+mn-lt"/>
              </a:rPr>
              <a:t> </a:t>
            </a:r>
            <a:r>
              <a:rPr kumimoji="0" lang="en-US" altLang="zh-CN" sz="1800" b="1" i="0" u="none" strike="noStrike" kern="1200" cap="none" spc="0" normalizeH="0" baseline="0" noProof="0" dirty="0">
                <a:ln>
                  <a:noFill/>
                </a:ln>
                <a:solidFill>
                  <a:srgbClr val="000000"/>
                </a:solidFill>
                <a:effectLst/>
                <a:uLnTx/>
                <a:uFillTx/>
                <a:latin typeface="Arial"/>
                <a:cs typeface="+mn-ea"/>
                <a:sym typeface="+mn-lt"/>
              </a:rPr>
              <a:t>to receive </a:t>
            </a:r>
            <a:r>
              <a:rPr kumimoji="0" lang="en-US" altLang="zh-CN" sz="1800" b="1" i="0" u="none" strike="noStrike" kern="1200" cap="none" spc="0" normalizeH="0" baseline="0" noProof="0" dirty="0" err="1">
                <a:ln>
                  <a:noFill/>
                </a:ln>
                <a:solidFill>
                  <a:srgbClr val="FF0000"/>
                </a:solidFill>
                <a:effectLst/>
                <a:uLnTx/>
                <a:uFillTx/>
                <a:latin typeface="Arial"/>
                <a:cs typeface="+mn-ea"/>
                <a:sym typeface="+mn-lt"/>
              </a:rPr>
              <a:t>Rs</a:t>
            </a:r>
            <a:r>
              <a:rPr kumimoji="0" lang="en-US" altLang="zh-CN" sz="1800" b="1" i="0" u="none" strike="noStrike" kern="1200" cap="none" spc="0" normalizeH="0" baseline="0" noProof="0" dirty="0">
                <a:ln>
                  <a:noFill/>
                </a:ln>
                <a:solidFill>
                  <a:srgbClr val="FF0000"/>
                </a:solidFill>
                <a:effectLst/>
                <a:uLnTx/>
                <a:uFillTx/>
                <a:latin typeface="Arial"/>
                <a:cs typeface="+mn-ea"/>
                <a:sym typeface="+mn-lt"/>
              </a:rPr>
              <a:t>. 675 Million annually for 30 years</a:t>
            </a:r>
            <a:r>
              <a:rPr kumimoji="0" lang="en-US" altLang="zh-CN" sz="1800" b="1" i="0" u="none" strike="noStrike" kern="1200" cap="none" spc="0" normalizeH="0" baseline="0" noProof="0" dirty="0">
                <a:ln>
                  <a:noFill/>
                </a:ln>
                <a:solidFill>
                  <a:srgbClr val="000000"/>
                </a:solidFill>
                <a:effectLst/>
                <a:uLnTx/>
                <a:uFillTx/>
                <a:latin typeface="Arial"/>
                <a:cs typeface="+mn-ea"/>
                <a:sym typeface="+mn-lt"/>
              </a:rPr>
              <a:t> as  </a:t>
            </a:r>
            <a:r>
              <a:rPr kumimoji="0" lang="en-US" altLang="zh-CN" sz="1800" b="1" i="0" u="none" strike="noStrike" kern="1200" cap="none" spc="0" normalizeH="0" baseline="0" noProof="0" dirty="0" smtClean="0">
                <a:ln>
                  <a:noFill/>
                </a:ln>
                <a:solidFill>
                  <a:srgbClr val="000000"/>
                </a:solidFill>
                <a:effectLst/>
                <a:uLnTx/>
                <a:uFillTx/>
                <a:latin typeface="Arial"/>
                <a:cs typeface="+mn-ea"/>
                <a:sym typeface="+mn-lt"/>
              </a:rPr>
              <a:t>WUC </a:t>
            </a:r>
          </a:p>
          <a:p>
            <a:pPr marL="285750" marR="0" lvl="0" indent="-285750" algn="l" defTabSz="564515" rtl="0" eaLnBrk="1" fontAlgn="auto" latinLnBrk="0" hangingPunct="1">
              <a:lnSpc>
                <a:spcPct val="150000"/>
              </a:lnSpc>
              <a:spcBef>
                <a:spcPts val="0"/>
              </a:spcBef>
              <a:spcAft>
                <a:spcPct val="35000"/>
              </a:spcAft>
              <a:buClrTx/>
              <a:buSzTx/>
              <a:buFont typeface="Wingdings" panose="05000000000000000000" pitchFamily="2" charset="2"/>
              <a:buChar char="l"/>
              <a:tabLst/>
              <a:defRPr/>
            </a:pPr>
            <a:r>
              <a:rPr kumimoji="0" lang="en-US" altLang="zh-CN" sz="1800" b="1" i="0" u="none" strike="noStrike" kern="1200" cap="none" spc="0" normalizeH="0" baseline="0" noProof="0" dirty="0" smtClean="0">
                <a:ln>
                  <a:noFill/>
                </a:ln>
                <a:solidFill>
                  <a:srgbClr val="000000"/>
                </a:solidFill>
                <a:effectLst/>
                <a:uLnTx/>
                <a:uFillTx/>
                <a:latin typeface="Arial"/>
                <a:cs typeface="+mn-ea"/>
                <a:sym typeface="+mn-lt"/>
              </a:rPr>
              <a:t>Per </a:t>
            </a:r>
            <a:r>
              <a:rPr kumimoji="0" lang="en-US" altLang="zh-CN" sz="1800" b="1" i="0" u="none" strike="noStrike" kern="1200" cap="none" spc="0" normalizeH="0" baseline="0" noProof="0" dirty="0">
                <a:ln>
                  <a:noFill/>
                </a:ln>
                <a:solidFill>
                  <a:srgbClr val="000000"/>
                </a:solidFill>
                <a:effectLst/>
                <a:uLnTx/>
                <a:uFillTx/>
                <a:latin typeface="Arial"/>
                <a:cs typeface="+mn-ea"/>
                <a:sym typeface="+mn-lt"/>
              </a:rPr>
              <a:t>day income of around </a:t>
            </a:r>
            <a:r>
              <a:rPr kumimoji="0" lang="en-US" altLang="zh-CN" sz="1800" b="1" i="0" u="none" strike="noStrike" kern="1200" cap="none" spc="0" normalizeH="0" baseline="0" noProof="0" dirty="0" err="1" smtClean="0">
                <a:ln>
                  <a:noFill/>
                </a:ln>
                <a:solidFill>
                  <a:srgbClr val="FF0000"/>
                </a:solidFill>
                <a:effectLst/>
                <a:uLnTx/>
                <a:uFillTx/>
                <a:latin typeface="Arial"/>
                <a:cs typeface="+mn-ea"/>
                <a:sym typeface="+mn-lt"/>
              </a:rPr>
              <a:t>Rs</a:t>
            </a:r>
            <a:r>
              <a:rPr kumimoji="0" lang="en-US" altLang="zh-CN" sz="1800" b="1" i="0" u="none" strike="noStrike" kern="1200" cap="none" spc="0" normalizeH="0" baseline="0" noProof="0" dirty="0">
                <a:ln>
                  <a:noFill/>
                </a:ln>
                <a:solidFill>
                  <a:srgbClr val="FF0000"/>
                </a:solidFill>
                <a:effectLst/>
                <a:uLnTx/>
                <a:uFillTx/>
                <a:latin typeface="Arial"/>
                <a:cs typeface="+mn-ea"/>
                <a:sym typeface="+mn-lt"/>
              </a:rPr>
              <a:t>. 1.85 Million</a:t>
            </a:r>
            <a:r>
              <a:rPr kumimoji="0" lang="en-US" altLang="zh-CN" sz="1800" b="1" i="0" u="none" strike="noStrike" kern="1200" cap="none" spc="0" normalizeH="0" baseline="0" noProof="0" dirty="0">
                <a:ln>
                  <a:noFill/>
                </a:ln>
                <a:solidFill>
                  <a:srgbClr val="000000"/>
                </a:solidFill>
                <a:effectLst/>
                <a:uLnTx/>
                <a:uFillTx/>
                <a:latin typeface="Arial"/>
                <a:cs typeface="+mn-ea"/>
                <a:sym typeface="+mn-lt"/>
              </a:rPr>
              <a:t> to GOAJK </a:t>
            </a:r>
            <a:r>
              <a:rPr kumimoji="0" lang="en-US" altLang="zh-CN" sz="1800" b="1" i="0" u="none" strike="noStrike" kern="1200" cap="none" spc="0" normalizeH="0" baseline="0" noProof="0" dirty="0" smtClean="0">
                <a:ln>
                  <a:noFill/>
                </a:ln>
                <a:solidFill>
                  <a:srgbClr val="000000"/>
                </a:solidFill>
                <a:effectLst/>
                <a:uLnTx/>
                <a:uFillTx/>
                <a:latin typeface="Arial"/>
                <a:cs typeface="+mn-ea"/>
                <a:sym typeface="+mn-lt"/>
              </a:rPr>
              <a:t>/</a:t>
            </a:r>
            <a:r>
              <a:rPr kumimoji="0" lang="en-US" altLang="zh-CN" sz="1800" b="1" i="0" u="none" strike="noStrike" kern="1200" cap="none" spc="0" normalizeH="0" baseline="0" noProof="0" dirty="0" err="1" smtClean="0">
                <a:ln>
                  <a:noFill/>
                </a:ln>
                <a:solidFill>
                  <a:srgbClr val="000000"/>
                </a:solidFill>
                <a:effectLst/>
                <a:uLnTx/>
                <a:uFillTx/>
                <a:latin typeface="Arial"/>
                <a:cs typeface="+mn-ea"/>
                <a:sym typeface="+mn-lt"/>
              </a:rPr>
              <a:t>GOPb</a:t>
            </a:r>
            <a:endParaRPr kumimoji="0" lang="zh-CN" altLang="en-US" sz="1800" b="1" i="0" u="none" strike="noStrike" kern="1200" cap="none" spc="0" normalizeH="0" baseline="0" noProof="0" dirty="0">
              <a:ln>
                <a:noFill/>
              </a:ln>
              <a:solidFill>
                <a:srgbClr val="000000"/>
              </a:solidFill>
              <a:effectLst/>
              <a:uLnTx/>
              <a:uFillTx/>
              <a:latin typeface="Arial"/>
              <a:cs typeface="+mn-ea"/>
            </a:endParaRPr>
          </a:p>
        </p:txBody>
      </p:sp>
      <p:sp>
        <p:nvSpPr>
          <p:cNvPr id="6" name="文本框 5"/>
          <p:cNvSpPr txBox="1"/>
          <p:nvPr/>
        </p:nvSpPr>
        <p:spPr>
          <a:xfrm>
            <a:off x="5532581" y="3862917"/>
            <a:ext cx="7075516" cy="830997"/>
          </a:xfrm>
          <a:prstGeom prst="rect">
            <a:avLst/>
          </a:prstGeom>
          <a:noFill/>
          <a:ln w="9525">
            <a:noFill/>
            <a:miter lim="800000"/>
          </a:ln>
          <a:extLst>
            <a:ext uri="{909E8E84-426E-40DD-AFC4-6F175D3DCCD1}">
              <a14:hiddenFill xmlns:a14="http://schemas.microsoft.com/office/drawing/2010/main">
                <a:solidFill>
                  <a:schemeClr val="accent5">
                    <a:lumMod val="40000"/>
                    <a:lumOff val="60000"/>
                  </a:schemeClr>
                </a:solidFill>
              </a14:hiddenFill>
            </a:ext>
          </a:extLst>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a:noFill/>
                </a:ln>
                <a:solidFill>
                  <a:srgbClr val="FF0000"/>
                </a:solidFill>
                <a:effectLst/>
                <a:uLnTx/>
                <a:uFillTx/>
                <a:latin typeface="Calibri" panose="020F0502020204030204"/>
                <a:ea typeface="宋体" panose="02010600030101010101" pitchFamily="2" charset="-122"/>
                <a:cs typeface="+mn-cs"/>
                <a:sym typeface="+mn-lt"/>
              </a:rPr>
              <a:t>Rs</a:t>
            </a:r>
            <a:r>
              <a:rPr kumimoji="0" lang="en-US" altLang="zh-CN" sz="4800" b="1" i="1" u="none" strike="noStrike" kern="0" cap="none" spc="0" normalizeH="0" baseline="0" noProof="0" dirty="0">
                <a:ln>
                  <a:noFill/>
                </a:ln>
                <a:solidFill>
                  <a:srgbClr val="FF0000"/>
                </a:solidFill>
                <a:effectLst/>
                <a:uLnTx/>
                <a:uFillTx/>
                <a:latin typeface="Calibri" panose="020F0502020204030204"/>
                <a:ea typeface="宋体" panose="02010600030101010101" pitchFamily="2" charset="-122"/>
                <a:cs typeface="+mn-cs"/>
                <a:sym typeface="+mn-lt"/>
              </a:rPr>
              <a:t>. 675 Million </a:t>
            </a:r>
            <a:r>
              <a:rPr kumimoji="0" lang="en-US" altLang="zh-CN" sz="4800" b="1" i="1" u="none" strike="noStrike" kern="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a:t>
            </a:r>
            <a:r>
              <a:rPr kumimoji="0" lang="en-US" altLang="zh-CN" sz="4800" b="1" i="1" u="none" strike="noStrike" kern="0" cap="none" spc="0" normalizeH="0" baseline="0" noProof="0" dirty="0" smtClean="0">
                <a:ln>
                  <a:noFill/>
                </a:ln>
                <a:solidFill>
                  <a:srgbClr val="FF0000"/>
                </a:solidFill>
                <a:effectLst/>
                <a:uLnTx/>
                <a:uFillTx/>
                <a:latin typeface="Calibri" panose="020F0502020204030204"/>
                <a:ea typeface="宋体" panose="02010600030101010101" pitchFamily="2" charset="-122"/>
                <a:cs typeface="+mn-cs"/>
              </a:rPr>
              <a:t>year</a:t>
            </a:r>
          </a:p>
        </p:txBody>
      </p:sp>
      <p:sp>
        <p:nvSpPr>
          <p:cNvPr id="7" name="文本框 6"/>
          <p:cNvSpPr txBox="1"/>
          <p:nvPr/>
        </p:nvSpPr>
        <p:spPr>
          <a:xfrm>
            <a:off x="7127346" y="4484036"/>
            <a:ext cx="5480751" cy="584775"/>
          </a:xfrm>
          <a:prstGeom prst="rect">
            <a:avLst/>
          </a:prstGeom>
          <a:noFill/>
          <a:ln w="9525">
            <a:noFill/>
            <a:miter lim="800000"/>
          </a:ln>
          <a:extLst>
            <a:ext uri="{909E8E84-426E-40DD-AFC4-6F175D3DCCD1}">
              <a14:hiddenFill xmlns:a14="http://schemas.microsoft.com/office/drawing/2010/main">
                <a:solidFill>
                  <a:schemeClr val="accent5">
                    <a:lumMod val="40000"/>
                    <a:lumOff val="60000"/>
                  </a:schemeClr>
                </a:solidFill>
              </a14:hiddenFill>
            </a:ext>
          </a:extLst>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 typeface="Arial" panose="020B0604020202020204" pitchFamily="34" charset="0"/>
              <a:buNone/>
              <a:tabLst/>
              <a:defRPr/>
            </a:pPr>
            <a:r>
              <a:rPr kumimoji="0" lang="en-US" altLang="zh-CN" sz="3200" b="1" i="0" u="none" strike="noStrike" kern="0" cap="none" spc="0" normalizeH="0" baseline="0" noProof="0" dirty="0" smtClean="0">
                <a:ln>
                  <a:noFill/>
                </a:ln>
                <a:solidFill>
                  <a:srgbClr val="000000"/>
                </a:solidFill>
                <a:effectLst/>
                <a:uLnTx/>
                <a:uFillTx/>
                <a:latin typeface="Calibri" panose="020F0502020204030204"/>
                <a:ea typeface="宋体" panose="02010600030101010101" pitchFamily="2" charset="-122"/>
                <a:cs typeface="+mn-cs"/>
              </a:rPr>
              <a:t>water revenues </a:t>
            </a:r>
            <a:r>
              <a:rPr kumimoji="0" lang="en-US" altLang="zh-CN" sz="2400" b="1" i="0" u="none" strike="noStrike" kern="0" cap="none" spc="0" normalizeH="0" baseline="0" noProof="0" dirty="0">
                <a:ln>
                  <a:noFill/>
                </a:ln>
                <a:solidFill>
                  <a:srgbClr val="000000"/>
                </a:solidFill>
                <a:effectLst/>
                <a:uLnTx/>
                <a:uFillTx/>
                <a:latin typeface="Calibri" panose="020F0502020204030204"/>
                <a:ea typeface="宋体" panose="02010600030101010101" pitchFamily="2" charset="-122"/>
                <a:cs typeface="+mn-cs"/>
              </a:rPr>
              <a:t>GOAJK/</a:t>
            </a:r>
            <a:r>
              <a:rPr kumimoji="0" lang="en-US" altLang="zh-CN" sz="2400" b="1" i="0" u="none" strike="noStrike" kern="0" cap="none" spc="0" normalizeH="0" baseline="0" noProof="0" dirty="0" err="1">
                <a:ln>
                  <a:noFill/>
                </a:ln>
                <a:solidFill>
                  <a:srgbClr val="000000"/>
                </a:solidFill>
                <a:effectLst/>
                <a:uLnTx/>
                <a:uFillTx/>
                <a:latin typeface="Calibri" panose="020F0502020204030204"/>
                <a:ea typeface="宋体" panose="02010600030101010101" pitchFamily="2" charset="-122"/>
                <a:cs typeface="+mn-cs"/>
              </a:rPr>
              <a:t>GOPb</a:t>
            </a:r>
            <a:endParaRPr kumimoji="0" lang="zh-CN" altLang="en-US" sz="2400" b="1" i="0" u="none" strike="noStrike" kern="0" cap="none" spc="0" normalizeH="0" baseline="0" noProof="0" dirty="0">
              <a:ln>
                <a:noFill/>
              </a:ln>
              <a:solidFill>
                <a:srgbClr val="000000"/>
              </a:solidFill>
              <a:effectLst/>
              <a:uLnTx/>
              <a:uFillTx/>
              <a:latin typeface="Calibri" panose="020F0502020204030204"/>
              <a:ea typeface="宋体" panose="02010600030101010101" pitchFamily="2" charset="-122"/>
              <a:cs typeface="+mn-cs"/>
            </a:endParaRPr>
          </a:p>
        </p:txBody>
      </p:sp>
      <p:sp>
        <p:nvSpPr>
          <p:cNvPr id="12" name="TextBox 3"/>
          <p:cNvSpPr txBox="1"/>
          <p:nvPr/>
        </p:nvSpPr>
        <p:spPr>
          <a:xfrm>
            <a:off x="4511684" y="422447"/>
            <a:ext cx="7459546" cy="461665"/>
          </a:xfrm>
          <a:prstGeom prst="rect">
            <a:avLst/>
          </a:prstGeom>
          <a:noFill/>
        </p:spPr>
        <p:txBody>
          <a:bodyPr wrap="square" rtlCol="0">
            <a:spAutoFit/>
          </a:bodyPr>
          <a:lstStyle>
            <a:defPPr>
              <a:defRPr lang="en-US"/>
            </a:defPPr>
            <a:lvl1pPr marR="0" lvl="0" indent="0" algn="r" fontAlgn="auto">
              <a:lnSpc>
                <a:spcPct val="100000"/>
              </a:lnSpc>
              <a:spcBef>
                <a:spcPts val="0"/>
              </a:spcBef>
              <a:spcAft>
                <a:spcPts val="0"/>
              </a:spcAft>
              <a:buClrTx/>
              <a:buSzTx/>
              <a:buFontTx/>
              <a:buNone/>
              <a:defRPr kumimoji="0" sz="2800" i="0" u="none" strike="noStrike" cap="none" spc="0" normalizeH="0" baseline="0">
                <a:ln>
                  <a:noFill/>
                </a:ln>
                <a:solidFill>
                  <a:schemeClr val="tx2"/>
                </a:solidFill>
                <a:effectLst/>
                <a:uLnTx/>
                <a:uFillTx/>
                <a:cs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400" b="1" i="1" u="none" strike="noStrike" kern="1200" cap="none" spc="0" normalizeH="0" baseline="0" noProof="0" dirty="0">
                <a:ln>
                  <a:noFill/>
                </a:ln>
                <a:solidFill>
                  <a:srgbClr val="005BAC"/>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Karot Project benefits to </a:t>
            </a:r>
            <a:r>
              <a:rPr kumimoji="0" lang="en-US" altLang="zh-CN" sz="2400" b="1" i="1" u="none" strike="noStrike" kern="1200" cap="none" spc="0" normalizeH="0" baseline="0" noProof="0" dirty="0" smtClean="0">
                <a:ln>
                  <a:noFill/>
                </a:ln>
                <a:solidFill>
                  <a:srgbClr val="005BAC"/>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AJK/Punjab </a:t>
            </a:r>
            <a:endParaRPr kumimoji="0" lang="en-US" altLang="zh-CN" sz="2400" b="1" i="1" u="none" strike="noStrike" kern="1200" cap="none" spc="0" normalizeH="0" baseline="0" noProof="0" dirty="0">
              <a:ln>
                <a:noFill/>
              </a:ln>
              <a:solidFill>
                <a:srgbClr val="005BAC"/>
              </a:solidFill>
              <a:effectLst/>
              <a:uLnTx/>
              <a:uFillTx/>
              <a:latin typeface="Arial" panose="020B0604020202020204" pitchFamily="34" charset="0"/>
              <a:ea typeface="微软雅黑" panose="020B0503020204020204" pitchFamily="34" charset="-122"/>
              <a:cs typeface="Arial" panose="020B0604020202020204" pitchFamily="34" charset="0"/>
              <a:sym typeface="+mn-lt"/>
            </a:endParaRPr>
          </a:p>
        </p:txBody>
      </p:sp>
      <p:pic>
        <p:nvPicPr>
          <p:cNvPr id="21" name="图片 20"/>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400"/>
                    </a14:imgEffect>
                  </a14:imgLayer>
                </a14:imgProps>
              </a:ext>
              <a:ext uri="{28A0092B-C50C-407E-A947-70E740481C1C}">
                <a14:useLocalDpi xmlns:a14="http://schemas.microsoft.com/office/drawing/2010/main" val="0"/>
              </a:ext>
            </a:extLst>
          </a:blip>
          <a:stretch>
            <a:fillRect/>
          </a:stretch>
        </p:blipFill>
        <p:spPr>
          <a:xfrm>
            <a:off x="36830" y="5320961"/>
            <a:ext cx="12155170" cy="1537039"/>
          </a:xfrm>
          <a:prstGeom prst="rect">
            <a:avLst/>
          </a:prstGeom>
          <a:ln>
            <a:noFill/>
          </a:ln>
          <a:effectLst>
            <a:glow>
              <a:schemeClr val="accent1">
                <a:alpha val="42000"/>
              </a:schemeClr>
            </a:glow>
            <a:outerShdw algn="tl" rotWithShape="0">
              <a:srgbClr val="000000">
                <a:alpha val="49000"/>
              </a:srgbClr>
            </a:outerShdw>
            <a:reflection blurRad="1219200" stA="45000" endPos="98000" dist="50800" dir="5400000" sy="-100000" algn="bl" rotWithShape="0"/>
            <a:softEdge rad="228600"/>
          </a:effectLst>
        </p:spPr>
      </p:pic>
      <p:pic>
        <p:nvPicPr>
          <p:cNvPr id="11" name="Picture 10"/>
          <p:cNvPicPr/>
          <p:nvPr/>
        </p:nvPicPr>
        <p:blipFill>
          <a:blip r:embed="rId5">
            <a:extLst>
              <a:ext uri="{28A0092B-C50C-407E-A947-70E740481C1C}">
                <a14:useLocalDpi xmlns:a14="http://schemas.microsoft.com/office/drawing/2010/main" val="0"/>
              </a:ext>
            </a:extLst>
          </a:blip>
          <a:srcRect/>
          <a:stretch>
            <a:fillRect/>
          </a:stretch>
        </p:blipFill>
        <p:spPr bwMode="auto">
          <a:xfrm>
            <a:off x="202131" y="2188848"/>
            <a:ext cx="6163906" cy="2849548"/>
          </a:xfrm>
          <a:prstGeom prst="rect">
            <a:avLst/>
          </a:prstGeom>
          <a:noFill/>
          <a:ln>
            <a:noFill/>
          </a:ln>
        </p:spPr>
      </p:pic>
    </p:spTree>
    <p:extLst>
      <p:ext uri="{BB962C8B-B14F-4D97-AF65-F5344CB8AC3E}">
        <p14:creationId xmlns:p14="http://schemas.microsoft.com/office/powerpoint/2010/main" val="3917959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36778" y="2271058"/>
            <a:ext cx="6747173" cy="830997"/>
          </a:xfrm>
          <a:prstGeom prst="rect">
            <a:avLst/>
          </a:prstGeom>
        </p:spPr>
        <p:txBody>
          <a:bodyPr wrap="square">
            <a:spAutoFit/>
          </a:bodyPr>
          <a:lstStyle/>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600" b="1" i="0" u="none" strike="noStrike" kern="1200" cap="none" spc="0" normalizeH="0" baseline="0" noProof="0" dirty="0">
                <a:ln>
                  <a:noFill/>
                </a:ln>
                <a:solidFill>
                  <a:srgbClr val="000000"/>
                </a:solidFill>
                <a:effectLst/>
                <a:uLnTx/>
                <a:uFillTx/>
                <a:latin typeface="Calibri" panose="020F0502020204030204"/>
                <a:ea typeface="宋体" panose="02010600030101010101" pitchFamily="2" charset="-122"/>
                <a:cs typeface="+mn-cs"/>
              </a:rPr>
              <a:t>Upon completion of the Karot project, the average annual energy output 3.206 billion </a:t>
            </a:r>
            <a:r>
              <a:rPr kumimoji="0" lang="en-US" altLang="zh-CN" sz="1600" b="1" i="0" u="none" strike="noStrike" kern="1200" cap="none" spc="0" normalizeH="0" baseline="0" noProof="0" dirty="0" smtClean="0">
                <a:ln>
                  <a:noFill/>
                </a:ln>
                <a:solidFill>
                  <a:srgbClr val="000000"/>
                </a:solidFill>
                <a:effectLst/>
                <a:uLnTx/>
                <a:uFillTx/>
                <a:latin typeface="Calibri" panose="020F0502020204030204"/>
                <a:ea typeface="宋体" panose="02010600030101010101" pitchFamily="2" charset="-122"/>
                <a:cs typeface="+mn-cs"/>
              </a:rPr>
              <a:t>kWh</a:t>
            </a:r>
            <a:endParaRPr kumimoji="0" lang="zh-CN" altLang="en-US" sz="1600" b="1" i="0" u="none" strike="noStrike" kern="1200" cap="none" spc="0" normalizeH="0" baseline="0" noProof="0" dirty="0">
              <a:ln>
                <a:noFill/>
              </a:ln>
              <a:solidFill>
                <a:srgbClr val="000000"/>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7999784" y="2615015"/>
            <a:ext cx="73890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FFFFFF"/>
                </a:solidFill>
                <a:effectLst/>
                <a:uLnTx/>
                <a:uFillTx/>
                <a:latin typeface="Calibri" panose="020F0502020204030204"/>
                <a:cs typeface="+mn-cs"/>
              </a:rPr>
              <a:t>27%</a:t>
            </a:r>
            <a:endParaRPr kumimoji="0" lang="zh-CN" altLang="en-US" sz="1100" b="1" i="0" u="none" strike="noStrike" kern="1200" cap="none" spc="0" normalizeH="0" baseline="0" noProof="0" dirty="0">
              <a:ln>
                <a:noFill/>
              </a:ln>
              <a:solidFill>
                <a:srgbClr val="FFFFFF"/>
              </a:solidFill>
              <a:effectLst/>
              <a:uLnTx/>
              <a:uFillTx/>
              <a:latin typeface="Calibri" panose="020F0502020204030204"/>
              <a:cs typeface="+mn-cs"/>
            </a:endParaRPr>
          </a:p>
        </p:txBody>
      </p:sp>
      <p:sp>
        <p:nvSpPr>
          <p:cNvPr id="21" name="文本框 20"/>
          <p:cNvSpPr txBox="1"/>
          <p:nvPr/>
        </p:nvSpPr>
        <p:spPr>
          <a:xfrm>
            <a:off x="7427129" y="3162983"/>
            <a:ext cx="73890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FFFFFF"/>
                </a:solidFill>
                <a:effectLst/>
                <a:uLnTx/>
                <a:uFillTx/>
                <a:latin typeface="Calibri" panose="020F0502020204030204"/>
                <a:cs typeface="+mn-cs"/>
              </a:rPr>
              <a:t>5%</a:t>
            </a:r>
            <a:endParaRPr kumimoji="0" lang="zh-CN" altLang="en-US" sz="1100" b="1" i="0" u="none" strike="noStrike" kern="1200" cap="none" spc="0" normalizeH="0" baseline="0" noProof="0" dirty="0">
              <a:ln>
                <a:noFill/>
              </a:ln>
              <a:solidFill>
                <a:srgbClr val="FFFFFF"/>
              </a:solidFill>
              <a:effectLst/>
              <a:uLnTx/>
              <a:uFillTx/>
              <a:latin typeface="Calibri" panose="020F0502020204030204"/>
              <a:cs typeface="+mn-cs"/>
            </a:endParaRPr>
          </a:p>
        </p:txBody>
      </p:sp>
      <p:sp>
        <p:nvSpPr>
          <p:cNvPr id="22" name="文本框 21"/>
          <p:cNvSpPr txBox="1"/>
          <p:nvPr/>
        </p:nvSpPr>
        <p:spPr>
          <a:xfrm>
            <a:off x="7427128" y="3441935"/>
            <a:ext cx="73890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FFFFFF"/>
                </a:solidFill>
                <a:effectLst/>
                <a:uLnTx/>
                <a:uFillTx/>
                <a:latin typeface="Calibri" panose="020F0502020204030204"/>
                <a:cs typeface="+mn-cs"/>
              </a:rPr>
              <a:t>5%</a:t>
            </a:r>
            <a:endParaRPr kumimoji="0" lang="zh-CN" altLang="en-US" sz="1100" b="1" i="0" u="none" strike="noStrike" kern="1200" cap="none" spc="0" normalizeH="0" baseline="0" noProof="0" dirty="0">
              <a:ln>
                <a:noFill/>
              </a:ln>
              <a:solidFill>
                <a:srgbClr val="FFFFFF"/>
              </a:solidFill>
              <a:effectLst/>
              <a:uLnTx/>
              <a:uFillTx/>
              <a:latin typeface="Calibri" panose="020F0502020204030204"/>
              <a:cs typeface="+mn-cs"/>
            </a:endParaRPr>
          </a:p>
        </p:txBody>
      </p:sp>
      <p:sp>
        <p:nvSpPr>
          <p:cNvPr id="23" name="文本框 22"/>
          <p:cNvSpPr txBox="1"/>
          <p:nvPr/>
        </p:nvSpPr>
        <p:spPr>
          <a:xfrm>
            <a:off x="7875093" y="4014161"/>
            <a:ext cx="73890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FFFFFF"/>
                </a:solidFill>
                <a:effectLst/>
                <a:uLnTx/>
                <a:uFillTx/>
                <a:latin typeface="Calibri" panose="020F0502020204030204"/>
                <a:cs typeface="+mn-cs"/>
              </a:rPr>
              <a:t>9%</a:t>
            </a:r>
            <a:endParaRPr kumimoji="0" lang="zh-CN" altLang="en-US" sz="1100" b="1" i="0" u="none" strike="noStrike" kern="1200" cap="none" spc="0" normalizeH="0" baseline="0" noProof="0" dirty="0">
              <a:ln>
                <a:noFill/>
              </a:ln>
              <a:solidFill>
                <a:srgbClr val="FFFFFF"/>
              </a:solidFill>
              <a:effectLst/>
              <a:uLnTx/>
              <a:uFillTx/>
              <a:latin typeface="Calibri" panose="020F0502020204030204"/>
              <a:cs typeface="+mn-cs"/>
            </a:endParaRPr>
          </a:p>
        </p:txBody>
      </p:sp>
      <p:sp>
        <p:nvSpPr>
          <p:cNvPr id="24" name="文本框 23"/>
          <p:cNvSpPr txBox="1"/>
          <p:nvPr/>
        </p:nvSpPr>
        <p:spPr>
          <a:xfrm>
            <a:off x="8992693" y="4144966"/>
            <a:ext cx="73890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FFFFFF"/>
                </a:solidFill>
                <a:effectLst/>
                <a:uLnTx/>
                <a:uFillTx/>
                <a:latin typeface="Calibri" panose="020F0502020204030204"/>
                <a:cs typeface="+mn-cs"/>
              </a:rPr>
              <a:t>26%</a:t>
            </a:r>
            <a:endParaRPr kumimoji="0" lang="zh-CN" altLang="en-US" sz="1100" b="1" i="0" u="none" strike="noStrike" kern="1200" cap="none" spc="0" normalizeH="0" baseline="0" noProof="0" dirty="0">
              <a:ln>
                <a:noFill/>
              </a:ln>
              <a:solidFill>
                <a:srgbClr val="FFFFFF"/>
              </a:solidFill>
              <a:effectLst/>
              <a:uLnTx/>
              <a:uFillTx/>
              <a:latin typeface="Calibri" panose="020F0502020204030204"/>
              <a:cs typeface="+mn-cs"/>
            </a:endParaRPr>
          </a:p>
        </p:txBody>
      </p:sp>
      <p:sp>
        <p:nvSpPr>
          <p:cNvPr id="25" name="文本框 24"/>
          <p:cNvSpPr txBox="1"/>
          <p:nvPr/>
        </p:nvSpPr>
        <p:spPr>
          <a:xfrm>
            <a:off x="9463747" y="3212746"/>
            <a:ext cx="73890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FFFFFF"/>
                </a:solidFill>
                <a:effectLst/>
                <a:uLnTx/>
                <a:uFillTx/>
                <a:latin typeface="Calibri" panose="020F0502020204030204"/>
                <a:cs typeface="+mn-cs"/>
              </a:rPr>
              <a:t>12%</a:t>
            </a:r>
            <a:endParaRPr kumimoji="0" lang="zh-CN" altLang="en-US" sz="1100" b="1" i="0" u="none" strike="noStrike" kern="1200" cap="none" spc="0" normalizeH="0" baseline="0" noProof="0" dirty="0">
              <a:ln>
                <a:noFill/>
              </a:ln>
              <a:solidFill>
                <a:srgbClr val="FFFFFF"/>
              </a:solidFill>
              <a:effectLst/>
              <a:uLnTx/>
              <a:uFillTx/>
              <a:latin typeface="Calibri" panose="020F0502020204030204"/>
              <a:cs typeface="+mn-cs"/>
            </a:endParaRPr>
          </a:p>
        </p:txBody>
      </p:sp>
      <p:sp>
        <p:nvSpPr>
          <p:cNvPr id="26" name="文本框 25"/>
          <p:cNvSpPr txBox="1"/>
          <p:nvPr/>
        </p:nvSpPr>
        <p:spPr>
          <a:xfrm>
            <a:off x="8909565" y="2563550"/>
            <a:ext cx="73890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FFFFFF"/>
                </a:solidFill>
                <a:effectLst/>
                <a:uLnTx/>
                <a:uFillTx/>
                <a:latin typeface="Calibri" panose="020F0502020204030204"/>
                <a:cs typeface="+mn-cs"/>
              </a:rPr>
              <a:t>16%</a:t>
            </a:r>
            <a:endParaRPr kumimoji="0" lang="zh-CN" altLang="en-US" sz="1100" b="1" i="0" u="none" strike="noStrike" kern="1200" cap="none" spc="0" normalizeH="0" baseline="0" noProof="0" dirty="0">
              <a:ln>
                <a:noFill/>
              </a:ln>
              <a:solidFill>
                <a:srgbClr val="FFFFFF"/>
              </a:solidFill>
              <a:effectLst/>
              <a:uLnTx/>
              <a:uFillTx/>
              <a:latin typeface="Calibri" panose="020F0502020204030204"/>
              <a:cs typeface="+mn-cs"/>
            </a:endParaRPr>
          </a:p>
        </p:txBody>
      </p:sp>
      <p:sp>
        <p:nvSpPr>
          <p:cNvPr id="3" name="文本框 2"/>
          <p:cNvSpPr txBox="1"/>
          <p:nvPr/>
        </p:nvSpPr>
        <p:spPr>
          <a:xfrm>
            <a:off x="85726" y="1255395"/>
            <a:ext cx="4596130" cy="1015663"/>
          </a:xfrm>
          <a:prstGeom prst="rect">
            <a:avLst/>
          </a:prstGeom>
          <a:noFill/>
          <a:ln w="9525">
            <a:noFill/>
            <a:miter lim="800000"/>
          </a:ln>
          <a:extLst>
            <a:ext uri="{909E8E84-426E-40DD-AFC4-6F175D3DCCD1}">
              <a14:hiddenFill xmlns:a14="http://schemas.microsoft.com/office/drawing/2010/main">
                <a:solidFill>
                  <a:schemeClr val="accent5">
                    <a:lumMod val="40000"/>
                    <a:lumOff val="60000"/>
                  </a:schemeClr>
                </a:solidFill>
              </a14:hiddenFill>
            </a:ext>
          </a:extLst>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 typeface="Arial" panose="020B0604020202020204" pitchFamily="34" charset="0"/>
              <a:buNone/>
              <a:tabLst/>
              <a:defRPr/>
            </a:pPr>
            <a:r>
              <a:rPr kumimoji="0" lang="en-US" altLang="zh-CN" sz="6000" b="1" i="1" u="none" strike="noStrike" kern="0" cap="none" spc="0" normalizeH="0" baseline="0" noProof="0" dirty="0" smtClean="0">
                <a:ln>
                  <a:noFill/>
                </a:ln>
                <a:solidFill>
                  <a:srgbClr val="FF0000"/>
                </a:solidFill>
                <a:effectLst/>
                <a:uLnTx/>
                <a:uFillTx/>
                <a:latin typeface="Calibri" panose="020F0502020204030204"/>
                <a:ea typeface="宋体" panose="02010600030101010101" pitchFamily="2" charset="-122"/>
                <a:cs typeface="+mn-cs"/>
              </a:rPr>
              <a:t>3,206</a:t>
            </a:r>
            <a:endParaRPr kumimoji="0" lang="zh-CN" altLang="en-US" sz="6000" b="1" i="1" u="none" strike="noStrike" kern="0" cap="none" spc="0" normalizeH="0" baseline="0" noProof="0" dirty="0">
              <a:ln>
                <a:noFill/>
              </a:ln>
              <a:solidFill>
                <a:srgbClr val="FF0000"/>
              </a:solidFill>
              <a:effectLst/>
              <a:uLnTx/>
              <a:uFillTx/>
              <a:latin typeface="Calibri" panose="020F0502020204030204"/>
              <a:ea typeface="宋体" panose="02010600030101010101" pitchFamily="2" charset="-122"/>
              <a:cs typeface="+mn-cs"/>
            </a:endParaRPr>
          </a:p>
        </p:txBody>
      </p:sp>
      <p:sp>
        <p:nvSpPr>
          <p:cNvPr id="4" name="文本框 3"/>
          <p:cNvSpPr txBox="1"/>
          <p:nvPr/>
        </p:nvSpPr>
        <p:spPr>
          <a:xfrm>
            <a:off x="3381858" y="1145039"/>
            <a:ext cx="1525270" cy="707886"/>
          </a:xfrm>
          <a:prstGeom prst="rect">
            <a:avLst/>
          </a:prstGeom>
          <a:noFill/>
          <a:ln w="9525">
            <a:noFill/>
            <a:miter lim="800000"/>
          </a:ln>
          <a:extLst>
            <a:ext uri="{909E8E84-426E-40DD-AFC4-6F175D3DCCD1}">
              <a14:hiddenFill xmlns:a14="http://schemas.microsoft.com/office/drawing/2010/main">
                <a:solidFill>
                  <a:schemeClr val="accent5">
                    <a:lumMod val="40000"/>
                    <a:lumOff val="60000"/>
                  </a:schemeClr>
                </a:solidFill>
              </a14:hiddenFill>
            </a:ext>
          </a:extLst>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 typeface="Arial" panose="020B0604020202020204" pitchFamily="34" charset="0"/>
              <a:buNone/>
              <a:tabLst/>
              <a:defRPr/>
            </a:pPr>
            <a:r>
              <a:rPr kumimoji="0" lang="en-US" altLang="zh-CN" sz="4000" b="1" i="0" u="none" strike="noStrike" kern="0" cap="none" spc="0" normalizeH="0" baseline="0" noProof="0" dirty="0" err="1" smtClean="0">
                <a:ln>
                  <a:noFill/>
                </a:ln>
                <a:solidFill>
                  <a:srgbClr val="000000"/>
                </a:solidFill>
                <a:effectLst/>
                <a:uLnTx/>
                <a:uFillTx/>
                <a:latin typeface="Calibri" panose="020F0502020204030204"/>
                <a:ea typeface="宋体" panose="02010600030101010101" pitchFamily="2" charset="-122"/>
                <a:cs typeface="+mn-cs"/>
              </a:rPr>
              <a:t>GWh</a:t>
            </a:r>
            <a:endParaRPr kumimoji="0" lang="zh-CN" altLang="en-US" sz="4000" b="1" i="0" u="none" strike="noStrike" kern="0" cap="none" spc="0" normalizeH="0" baseline="0" noProof="0" dirty="0">
              <a:ln>
                <a:noFill/>
              </a:ln>
              <a:solidFill>
                <a:srgbClr val="000000"/>
              </a:solidFill>
              <a:effectLst/>
              <a:uLnTx/>
              <a:uFillTx/>
              <a:latin typeface="Calibri" panose="020F0502020204030204"/>
              <a:ea typeface="宋体" panose="02010600030101010101" pitchFamily="2" charset="-122"/>
              <a:cs typeface="+mn-cs"/>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2401" y="750020"/>
            <a:ext cx="3458618" cy="3458618"/>
          </a:xfrm>
          <a:prstGeom prst="rect">
            <a:avLst/>
          </a:prstGeom>
        </p:spPr>
      </p:pic>
      <p:sp>
        <p:nvSpPr>
          <p:cNvPr id="14" name="矩形 13"/>
          <p:cNvSpPr/>
          <p:nvPr/>
        </p:nvSpPr>
        <p:spPr>
          <a:xfrm>
            <a:off x="416373" y="4825602"/>
            <a:ext cx="6760140" cy="1200329"/>
          </a:xfrm>
          <a:prstGeom prst="rect">
            <a:avLst/>
          </a:prstGeom>
        </p:spPr>
        <p:txBody>
          <a:bodyPr wrap="square">
            <a:spAutoFit/>
          </a:bodyPr>
          <a:lstStyle/>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600" b="1" i="0" u="none" strike="noStrike" kern="1200" cap="none" spc="0" normalizeH="0" baseline="0" noProof="0" dirty="0" smtClean="0">
                <a:ln>
                  <a:noFill/>
                </a:ln>
                <a:solidFill>
                  <a:srgbClr val="000000"/>
                </a:solidFill>
                <a:effectLst/>
                <a:uLnTx/>
                <a:uFillTx/>
                <a:latin typeface="Calibri" panose="020F0502020204030204"/>
                <a:ea typeface="宋体" panose="02010600030101010101" pitchFamily="2" charset="-122"/>
                <a:cs typeface="+mn-cs"/>
              </a:rPr>
              <a:t>Upon </a:t>
            </a:r>
            <a:r>
              <a:rPr kumimoji="0" lang="en-US" altLang="zh-CN" sz="1600" b="1" i="0" u="none" strike="noStrike" kern="1200" cap="none" spc="0" normalizeH="0" baseline="0" noProof="0" dirty="0">
                <a:ln>
                  <a:noFill/>
                </a:ln>
                <a:solidFill>
                  <a:srgbClr val="000000"/>
                </a:solidFill>
                <a:effectLst/>
                <a:uLnTx/>
                <a:uFillTx/>
                <a:latin typeface="Calibri" panose="020F0502020204030204"/>
                <a:ea typeface="宋体" panose="02010600030101010101" pitchFamily="2" charset="-122"/>
                <a:cs typeface="+mn-cs"/>
              </a:rPr>
              <a:t>completion of the Karot project, it is expected to cut annual carbon dioxide emission around 3.5 million tons, uplifting clean energy output mix and optimizing the energy consumption structure.</a:t>
            </a:r>
            <a:endParaRPr kumimoji="0" lang="zh-CN" altLang="en-US" sz="1600" b="1" i="0" u="none" strike="noStrike" kern="1200" cap="none" spc="0" normalizeH="0" baseline="0" noProof="0" dirty="0">
              <a:ln>
                <a:noFill/>
              </a:ln>
              <a:solidFill>
                <a:srgbClr val="000000"/>
              </a:solidFill>
              <a:effectLst/>
              <a:uLnTx/>
              <a:uFillTx/>
              <a:latin typeface="Calibri" panose="020F0502020204030204"/>
              <a:ea typeface="宋体" panose="02010600030101010101" pitchFamily="2" charset="-122"/>
              <a:cs typeface="+mn-cs"/>
            </a:endParaRPr>
          </a:p>
        </p:txBody>
      </p:sp>
      <p:sp>
        <p:nvSpPr>
          <p:cNvPr id="15" name="文本框 14"/>
          <p:cNvSpPr txBox="1"/>
          <p:nvPr/>
        </p:nvSpPr>
        <p:spPr>
          <a:xfrm>
            <a:off x="160188" y="3856107"/>
            <a:ext cx="4025265" cy="1015663"/>
          </a:xfrm>
          <a:prstGeom prst="rect">
            <a:avLst/>
          </a:prstGeom>
          <a:noFill/>
          <a:ln w="9525">
            <a:noFill/>
            <a:miter lim="800000"/>
          </a:ln>
          <a:extLst>
            <a:ext uri="{909E8E84-426E-40DD-AFC4-6F175D3DCCD1}">
              <a14:hiddenFill xmlns:a14="http://schemas.microsoft.com/office/drawing/2010/main">
                <a:solidFill>
                  <a:schemeClr val="accent5">
                    <a:lumMod val="40000"/>
                    <a:lumOff val="60000"/>
                  </a:schemeClr>
                </a:solidFill>
              </a14:hiddenFill>
            </a:ext>
          </a:extLst>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 typeface="Arial" panose="020B0604020202020204" pitchFamily="34" charset="0"/>
              <a:buNone/>
              <a:tabLst/>
              <a:defRPr/>
            </a:pPr>
            <a:r>
              <a:rPr kumimoji="0" lang="en-US" altLang="zh-CN" sz="6000" b="1" i="1" u="none" strike="noStrike" kern="0" cap="none" spc="0" normalizeH="0" baseline="0" noProof="0" dirty="0" smtClean="0">
                <a:ln>
                  <a:noFill/>
                </a:ln>
                <a:solidFill>
                  <a:srgbClr val="FF0000"/>
                </a:solidFill>
                <a:effectLst/>
                <a:uLnTx/>
                <a:uFillTx/>
                <a:latin typeface="Calibri" panose="020F0502020204030204"/>
                <a:ea typeface="宋体" panose="02010600030101010101" pitchFamily="2" charset="-122"/>
                <a:cs typeface="+mn-cs"/>
              </a:rPr>
              <a:t>3.5 </a:t>
            </a:r>
            <a:r>
              <a:rPr kumimoji="0" lang="en-US" altLang="zh-CN" sz="6000" b="1" i="1" u="none" strike="noStrike" kern="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million</a:t>
            </a:r>
            <a:endParaRPr kumimoji="0" lang="zh-CN" altLang="en-US" sz="6000" b="1" i="1" u="none" strike="noStrike" kern="0" cap="none" spc="0" normalizeH="0" baseline="0" noProof="0" dirty="0">
              <a:ln>
                <a:noFill/>
              </a:ln>
              <a:solidFill>
                <a:srgbClr val="FF0000"/>
              </a:solidFill>
              <a:effectLst/>
              <a:uLnTx/>
              <a:uFillTx/>
              <a:latin typeface="Calibri" panose="020F0502020204030204"/>
              <a:ea typeface="宋体" panose="02010600030101010101" pitchFamily="2" charset="-122"/>
              <a:cs typeface="+mn-cs"/>
            </a:endParaRPr>
          </a:p>
        </p:txBody>
      </p:sp>
      <p:sp>
        <p:nvSpPr>
          <p:cNvPr id="16" name="文本框 15"/>
          <p:cNvSpPr txBox="1"/>
          <p:nvPr/>
        </p:nvSpPr>
        <p:spPr>
          <a:xfrm>
            <a:off x="4281020" y="3791023"/>
            <a:ext cx="1525270" cy="707886"/>
          </a:xfrm>
          <a:prstGeom prst="rect">
            <a:avLst/>
          </a:prstGeom>
          <a:noFill/>
          <a:ln w="9525">
            <a:noFill/>
            <a:miter lim="800000"/>
          </a:ln>
          <a:extLst>
            <a:ext uri="{909E8E84-426E-40DD-AFC4-6F175D3DCCD1}">
              <a14:hiddenFill xmlns:a14="http://schemas.microsoft.com/office/drawing/2010/main">
                <a:solidFill>
                  <a:schemeClr val="accent5">
                    <a:lumMod val="40000"/>
                    <a:lumOff val="60000"/>
                  </a:schemeClr>
                </a:solidFill>
              </a14:hiddenFill>
            </a:ext>
          </a:extLst>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 typeface="Arial" panose="020B0604020202020204" pitchFamily="34" charset="0"/>
              <a:buNone/>
              <a:tabLst/>
              <a:defRPr/>
            </a:pPr>
            <a:r>
              <a:rPr kumimoji="0" lang="en-US" altLang="zh-CN" sz="4000" b="1" i="0" u="none" strike="noStrike" kern="0" cap="none" spc="0" normalizeH="0" baseline="0" noProof="0" dirty="0" smtClean="0">
                <a:ln>
                  <a:noFill/>
                </a:ln>
                <a:solidFill>
                  <a:srgbClr val="000000"/>
                </a:solidFill>
                <a:effectLst/>
                <a:uLnTx/>
                <a:uFillTx/>
                <a:latin typeface="Calibri" panose="020F0502020204030204"/>
                <a:ea typeface="宋体" panose="02010600030101010101" pitchFamily="2" charset="-122"/>
                <a:cs typeface="+mn-cs"/>
              </a:rPr>
              <a:t>Tons</a:t>
            </a:r>
            <a:endParaRPr kumimoji="0" lang="zh-CN" altLang="en-US" sz="4000" b="1" i="0" u="none" strike="noStrike" kern="0" cap="none" spc="0" normalizeH="0" baseline="0" noProof="0" dirty="0">
              <a:ln>
                <a:noFill/>
              </a:ln>
              <a:solidFill>
                <a:srgbClr val="000000"/>
              </a:solidFill>
              <a:effectLst/>
              <a:uLnTx/>
              <a:uFillTx/>
              <a:latin typeface="Calibri" panose="020F0502020204030204"/>
              <a:ea typeface="宋体" panose="02010600030101010101" pitchFamily="2" charset="-122"/>
              <a:cs typeface="+mn-cs"/>
            </a:endParaRPr>
          </a:p>
        </p:txBody>
      </p:sp>
      <p:sp>
        <p:nvSpPr>
          <p:cNvPr id="5" name="矩形 4"/>
          <p:cNvSpPr/>
          <p:nvPr/>
        </p:nvSpPr>
        <p:spPr>
          <a:xfrm>
            <a:off x="7083951" y="357573"/>
            <a:ext cx="495360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1" u="none" strike="noStrike" kern="1200" cap="none" spc="0" normalizeH="0" baseline="0" noProof="0" dirty="0">
                <a:ln>
                  <a:noFill/>
                </a:ln>
                <a:solidFill>
                  <a:srgbClr val="005BAC"/>
                </a:solidFill>
                <a:effectLst/>
                <a:uLnTx/>
                <a:uFillTx/>
                <a:latin typeface="Arial" panose="020B0604020202020204" pitchFamily="34" charset="0"/>
                <a:ea typeface="微软雅黑" panose="020B0503020204020204" pitchFamily="34" charset="-122"/>
                <a:cs typeface="Arial" panose="020B0604020202020204" pitchFamily="34" charset="0"/>
              </a:rPr>
              <a:t>Economical clean energy supply</a:t>
            </a:r>
            <a:endParaRPr kumimoji="0" lang="zh-CN" altLang="en-US" sz="2400" b="1" i="1" u="none" strike="noStrike" kern="1200" cap="none" spc="0" normalizeH="0" baseline="0" noProof="0" dirty="0">
              <a:ln>
                <a:noFill/>
              </a:ln>
              <a:solidFill>
                <a:srgbClr val="005BAC"/>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1194" y="3572740"/>
            <a:ext cx="4225105" cy="27885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470296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46048" y="1304950"/>
            <a:ext cx="4025265" cy="1015663"/>
          </a:xfrm>
          <a:prstGeom prst="rect">
            <a:avLst/>
          </a:prstGeom>
          <a:noFill/>
          <a:ln w="9525">
            <a:noFill/>
            <a:miter lim="800000"/>
          </a:ln>
          <a:extLst>
            <a:ext uri="{909E8E84-426E-40DD-AFC4-6F175D3DCCD1}">
              <a14:hiddenFill xmlns:a14="http://schemas.microsoft.com/office/drawing/2010/main">
                <a:solidFill>
                  <a:schemeClr val="accent5">
                    <a:lumMod val="40000"/>
                    <a:lumOff val="60000"/>
                  </a:schemeClr>
                </a:solidFill>
              </a14:hiddenFill>
            </a:ext>
          </a:extLst>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 typeface="Arial" panose="020B0604020202020204" pitchFamily="34" charset="0"/>
              <a:buNone/>
              <a:tabLst/>
              <a:defRPr/>
            </a:pPr>
            <a:endParaRPr kumimoji="0" lang="zh-CN" altLang="en-US" sz="6000" b="1" i="1" u="none" strike="noStrike" kern="0" cap="none" spc="0" normalizeH="0" baseline="0" noProof="0" dirty="0">
              <a:ln>
                <a:noFill/>
              </a:ln>
              <a:solidFill>
                <a:srgbClr val="FF0000"/>
              </a:solidFill>
              <a:effectLst/>
              <a:uLnTx/>
              <a:uFillTx/>
              <a:latin typeface="Calibri" panose="020F0502020204030204"/>
              <a:ea typeface="宋体" panose="02010600030101010101" pitchFamily="2" charset="-122"/>
              <a:cs typeface="+mn-cs"/>
            </a:endParaRPr>
          </a:p>
        </p:txBody>
      </p:sp>
      <p:grpSp>
        <p:nvGrpSpPr>
          <p:cNvPr id="4" name="Group 3"/>
          <p:cNvGrpSpPr/>
          <p:nvPr/>
        </p:nvGrpSpPr>
        <p:grpSpPr>
          <a:xfrm>
            <a:off x="-579429" y="1718064"/>
            <a:ext cx="7731497" cy="4585571"/>
            <a:chOff x="-791142" y="3605782"/>
            <a:chExt cx="7934976" cy="3823498"/>
          </a:xfrm>
        </p:grpSpPr>
        <p:sp>
          <p:nvSpPr>
            <p:cNvPr id="8" name="矩形 7"/>
            <p:cNvSpPr/>
            <p:nvPr/>
          </p:nvSpPr>
          <p:spPr>
            <a:xfrm>
              <a:off x="793120" y="4786018"/>
              <a:ext cx="6350714" cy="2643262"/>
            </a:xfrm>
            <a:prstGeom prst="rect">
              <a:avLst/>
            </a:prstGeom>
            <a:ln w="28575">
              <a:noFill/>
            </a:ln>
          </p:spPr>
          <p:txBody>
            <a:bodyPr wrap="square">
              <a:spAutoFit/>
            </a:bodyPr>
            <a:lstStyle/>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2000" b="1" i="0" u="none" strike="noStrike" kern="1200" cap="none" spc="0" normalizeH="0" baseline="0" noProof="0" dirty="0" smtClean="0">
                  <a:ln>
                    <a:noFill/>
                  </a:ln>
                  <a:solidFill>
                    <a:srgbClr val="000000"/>
                  </a:solidFill>
                  <a:effectLst/>
                  <a:uLnTx/>
                  <a:uFillTx/>
                  <a:latin typeface="Calibri" panose="020F0502020204030204"/>
                  <a:ea typeface="宋体" panose="02010600030101010101" pitchFamily="2" charset="-122"/>
                  <a:cs typeface="+mn-cs"/>
                </a:rPr>
                <a:t>KPCL </a:t>
              </a:r>
              <a:r>
                <a:rPr kumimoji="0" lang="en-US" altLang="zh-CN" sz="2000" b="1" i="0" u="none" strike="noStrike" kern="1200" cap="none" spc="0" normalizeH="0" baseline="0" noProof="0" dirty="0">
                  <a:ln>
                    <a:noFill/>
                  </a:ln>
                  <a:solidFill>
                    <a:srgbClr val="000000"/>
                  </a:solidFill>
                  <a:effectLst/>
                  <a:uLnTx/>
                  <a:uFillTx/>
                  <a:latin typeface="Calibri" panose="020F0502020204030204"/>
                  <a:ea typeface="宋体" panose="02010600030101010101" pitchFamily="2" charset="-122"/>
                  <a:cs typeface="+mn-cs"/>
                </a:rPr>
                <a:t>has developed and implemented a community investment plan (CIP) under Corporate Social Responsibility to improve living environment of local community. It will be implemented over the course of </a:t>
              </a:r>
              <a:r>
                <a:rPr kumimoji="0" lang="en-US" altLang="zh-CN" sz="2000" b="1" i="0" u="none" strike="noStrike" kern="1200" cap="none" spc="0" normalizeH="0" baseline="0" noProof="0" dirty="0" smtClean="0">
                  <a:ln>
                    <a:noFill/>
                  </a:ln>
                  <a:solidFill>
                    <a:srgbClr val="000000"/>
                  </a:solidFill>
                  <a:effectLst/>
                  <a:uLnTx/>
                  <a:uFillTx/>
                  <a:latin typeface="Calibri" panose="020F0502020204030204"/>
                  <a:ea typeface="宋体" panose="02010600030101010101" pitchFamily="2" charset="-122"/>
                  <a:cs typeface="+mn-cs"/>
                </a:rPr>
                <a:t>construction </a:t>
              </a:r>
              <a:r>
                <a:rPr kumimoji="0" lang="en-US" altLang="zh-CN" sz="2000" b="1" i="0" u="none" strike="noStrike" kern="1200" cap="none" spc="0" normalizeH="0" baseline="0" noProof="0" dirty="0">
                  <a:ln>
                    <a:noFill/>
                  </a:ln>
                  <a:solidFill>
                    <a:srgbClr val="000000"/>
                  </a:solidFill>
                  <a:effectLst/>
                  <a:uLnTx/>
                  <a:uFillTx/>
                  <a:latin typeface="Calibri" panose="020F0502020204030204"/>
                  <a:ea typeface="宋体" panose="02010600030101010101" pitchFamily="2" charset="-122"/>
                  <a:cs typeface="+mn-cs"/>
                </a:rPr>
                <a:t>period.</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2000" b="1" i="0" u="none" strike="noStrike" kern="1200" cap="none" spc="0" normalizeH="0" baseline="0" noProof="0" dirty="0">
                <a:ln>
                  <a:noFill/>
                </a:ln>
                <a:solidFill>
                  <a:srgbClr val="000000"/>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91142" y="3867151"/>
              <a:ext cx="6598240" cy="923330"/>
            </a:xfrm>
            <a:prstGeom prst="rect">
              <a:avLst/>
            </a:prstGeom>
            <a:noFill/>
            <a:ln w="9525">
              <a:noFill/>
              <a:miter lim="800000"/>
            </a:ln>
            <a:extLst>
              <a:ext uri="{909E8E84-426E-40DD-AFC4-6F175D3DCCD1}">
                <a14:hiddenFill xmlns:a14="http://schemas.microsoft.com/office/drawing/2010/main">
                  <a:solidFill>
                    <a:schemeClr val="accent5">
                      <a:lumMod val="40000"/>
                      <a:lumOff val="60000"/>
                    </a:schemeClr>
                  </a:solidFill>
                </a14:hiddenFill>
              </a:ext>
            </a:extLst>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 typeface="Arial" panose="020B0604020202020204" pitchFamily="34" charset="0"/>
                <a:buNone/>
                <a:tabLst/>
                <a:defRPr/>
              </a:pPr>
              <a:r>
                <a:rPr kumimoji="0" lang="en-US" altLang="zh-CN" sz="5400" b="1" i="1" u="none" strike="noStrike" kern="0" cap="none" spc="0" normalizeH="0" baseline="0" noProof="0" dirty="0" smtClean="0">
                  <a:ln>
                    <a:noFill/>
                  </a:ln>
                  <a:solidFill>
                    <a:srgbClr val="FF0000"/>
                  </a:solidFill>
                  <a:effectLst/>
                  <a:uLnTx/>
                  <a:uFillTx/>
                  <a:latin typeface="Calibri" panose="020F0502020204030204"/>
                  <a:ea typeface="宋体" panose="02010600030101010101" pitchFamily="2" charset="-122"/>
                  <a:cs typeface="+mn-cs"/>
                </a:rPr>
                <a:t>6 </a:t>
              </a:r>
              <a:r>
                <a:rPr kumimoji="0" lang="en-US" altLang="zh-CN" sz="5400" b="1" i="1" u="none" strike="noStrike" kern="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million</a:t>
              </a:r>
              <a:endParaRPr kumimoji="0" lang="zh-CN" altLang="en-US" sz="5400" b="1" i="1" u="none" strike="noStrike" kern="0" cap="none" spc="0" normalizeH="0" baseline="0" noProof="0" dirty="0">
                <a:ln>
                  <a:noFill/>
                </a:ln>
                <a:solidFill>
                  <a:srgbClr val="FF0000"/>
                </a:solidFill>
                <a:effectLst/>
                <a:uLnTx/>
                <a:uFillTx/>
                <a:latin typeface="Calibri" panose="020F0502020204030204"/>
                <a:ea typeface="宋体" panose="02010600030101010101" pitchFamily="2" charset="-122"/>
                <a:cs typeface="+mn-cs"/>
              </a:endParaRPr>
            </a:p>
          </p:txBody>
        </p:sp>
        <p:sp>
          <p:nvSpPr>
            <p:cNvPr id="10" name="文本框 9"/>
            <p:cNvSpPr txBox="1"/>
            <p:nvPr/>
          </p:nvSpPr>
          <p:spPr>
            <a:xfrm>
              <a:off x="3602206" y="3605782"/>
              <a:ext cx="2149596" cy="769883"/>
            </a:xfrm>
            <a:prstGeom prst="rect">
              <a:avLst/>
            </a:prstGeom>
            <a:noFill/>
            <a:ln w="9525">
              <a:noFill/>
              <a:miter lim="800000"/>
            </a:ln>
            <a:extLst>
              <a:ext uri="{909E8E84-426E-40DD-AFC4-6F175D3DCCD1}">
                <a14:hiddenFill xmlns:a14="http://schemas.microsoft.com/office/drawing/2010/main">
                  <a:solidFill>
                    <a:schemeClr val="accent5">
                      <a:lumMod val="40000"/>
                      <a:lumOff val="60000"/>
                    </a:schemeClr>
                  </a:solidFill>
                </a14:hiddenFill>
              </a:ext>
            </a:extLst>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 typeface="Arial" panose="020B0604020202020204" pitchFamily="34" charset="0"/>
                <a:buNone/>
                <a:tabLst/>
                <a:defRPr/>
              </a:pPr>
              <a:r>
                <a:rPr kumimoji="0" lang="en-US" altLang="zh-CN" sz="5400" b="1" i="0" u="none" strike="noStrike" kern="0" cap="none" spc="0" normalizeH="0" baseline="0" noProof="0" dirty="0" smtClean="0">
                  <a:ln>
                    <a:noFill/>
                  </a:ln>
                  <a:solidFill>
                    <a:srgbClr val="000000"/>
                  </a:solidFill>
                  <a:effectLst/>
                  <a:uLnTx/>
                  <a:uFillTx/>
                  <a:latin typeface="Calibri" panose="020F0502020204030204"/>
                  <a:ea typeface="宋体" panose="02010600030101010101" pitchFamily="2" charset="-122"/>
                  <a:cs typeface="+mn-cs"/>
                </a:rPr>
                <a:t>US $</a:t>
              </a:r>
              <a:endParaRPr kumimoji="0" lang="zh-CN" altLang="en-US" sz="5400" b="1" i="0" u="none" strike="noStrike" kern="0" cap="none" spc="0" normalizeH="0" baseline="0" noProof="0" dirty="0">
                <a:ln>
                  <a:noFill/>
                </a:ln>
                <a:solidFill>
                  <a:srgbClr val="000000"/>
                </a:solidFill>
                <a:effectLst/>
                <a:uLnTx/>
                <a:uFillTx/>
                <a:latin typeface="Calibri" panose="020F0502020204030204"/>
                <a:ea typeface="宋体" panose="02010600030101010101" pitchFamily="2" charset="-122"/>
                <a:cs typeface="+mn-cs"/>
              </a:endParaRPr>
            </a:p>
          </p:txBody>
        </p:sp>
      </p:grpSp>
      <p:sp>
        <p:nvSpPr>
          <p:cNvPr id="12" name="圆角矩形 11"/>
          <p:cNvSpPr/>
          <p:nvPr/>
        </p:nvSpPr>
        <p:spPr>
          <a:xfrm>
            <a:off x="7737867" y="5619847"/>
            <a:ext cx="3250209" cy="75410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13" name="圆角矩形 12"/>
          <p:cNvSpPr/>
          <p:nvPr/>
        </p:nvSpPr>
        <p:spPr>
          <a:xfrm>
            <a:off x="7675158" y="3523237"/>
            <a:ext cx="3250210" cy="78018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smtClean="0">
                <a:ln>
                  <a:noFill/>
                </a:ln>
                <a:solidFill>
                  <a:srgbClr val="000000"/>
                </a:solidFill>
                <a:effectLst/>
                <a:uLnTx/>
                <a:uFillTx/>
                <a:latin typeface="Calibri" panose="020F0502020204030204"/>
                <a:cs typeface="+mn-cs"/>
              </a:rPr>
              <a:t>     Educational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smtClean="0">
                <a:ln>
                  <a:noFill/>
                </a:ln>
                <a:solidFill>
                  <a:srgbClr val="000000"/>
                </a:solidFill>
                <a:effectLst/>
                <a:uLnTx/>
                <a:uFillTx/>
                <a:latin typeface="Calibri" panose="020F0502020204030204"/>
                <a:cs typeface="+mn-cs"/>
              </a:rPr>
              <a:t>Facilities</a:t>
            </a:r>
            <a:endParaRPr kumimoji="0" lang="zh-CN" altLang="en-US" sz="1800" b="0" i="0" u="none" strike="noStrike" kern="1200" cap="none" spc="0" normalizeH="0" baseline="0" noProof="0" dirty="0">
              <a:ln>
                <a:noFill/>
              </a:ln>
              <a:solidFill>
                <a:srgbClr val="000000"/>
              </a:solidFill>
              <a:effectLst/>
              <a:uLnTx/>
              <a:uFillTx/>
              <a:latin typeface="Calibri" panose="020F0502020204030204"/>
              <a:cs typeface="+mn-cs"/>
            </a:endParaRPr>
          </a:p>
        </p:txBody>
      </p:sp>
      <p:sp>
        <p:nvSpPr>
          <p:cNvPr id="14" name="圆角矩形 13"/>
          <p:cNvSpPr/>
          <p:nvPr/>
        </p:nvSpPr>
        <p:spPr>
          <a:xfrm>
            <a:off x="7675159" y="1552619"/>
            <a:ext cx="3250209" cy="76799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pic>
        <p:nvPicPr>
          <p:cNvPr id="15" name="Picture 2" descr="C:\Users\smile\AppData\Local\Temp\360zip$Temp\360$4\图形1_副本.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87872" y="1575454"/>
            <a:ext cx="668258" cy="65906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6" name="矩形 15"/>
          <p:cNvSpPr/>
          <p:nvPr/>
        </p:nvSpPr>
        <p:spPr>
          <a:xfrm>
            <a:off x="8605449" y="1753434"/>
            <a:ext cx="2153987" cy="400110"/>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Calibri" panose="020F0502020204030204"/>
                <a:cs typeface="+mn-cs"/>
              </a:rPr>
              <a:t>Health Facilities</a:t>
            </a:r>
            <a:endParaRPr kumimoji="0" lang="zh-CN" altLang="zh-CN" sz="2000" b="0" i="0" u="none" strike="noStrike" kern="1200" cap="none" spc="0" normalizeH="0" baseline="0" noProof="0" dirty="0">
              <a:ln>
                <a:noFill/>
              </a:ln>
              <a:solidFill>
                <a:srgbClr val="000000"/>
              </a:solidFill>
              <a:effectLst/>
              <a:uLnTx/>
              <a:uFillTx/>
              <a:latin typeface="Calibri" panose="020F0502020204030204"/>
              <a:cs typeface="+mn-cs"/>
            </a:endParaRPr>
          </a:p>
        </p:txBody>
      </p:sp>
      <p:grpSp>
        <p:nvGrpSpPr>
          <p:cNvPr id="17" name="组合 16"/>
          <p:cNvGrpSpPr/>
          <p:nvPr/>
        </p:nvGrpSpPr>
        <p:grpSpPr>
          <a:xfrm>
            <a:off x="7890014" y="3640789"/>
            <a:ext cx="597199" cy="605879"/>
            <a:chOff x="10698163" y="5157414"/>
            <a:chExt cx="661988" cy="901701"/>
          </a:xfrm>
        </p:grpSpPr>
        <p:sp>
          <p:nvSpPr>
            <p:cNvPr id="18" name="Rectangle 78"/>
            <p:cNvSpPr>
              <a:spLocks noChangeArrowheads="1"/>
            </p:cNvSpPr>
            <p:nvPr/>
          </p:nvSpPr>
          <p:spPr bwMode="auto">
            <a:xfrm>
              <a:off x="10788651" y="5849564"/>
              <a:ext cx="571500" cy="179388"/>
            </a:xfrm>
            <a:prstGeom prst="rect">
              <a:avLst/>
            </a:prstGeom>
            <a:solidFill>
              <a:srgbClr val="3A55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19" name="Oval 79"/>
            <p:cNvSpPr>
              <a:spLocks noChangeArrowheads="1"/>
            </p:cNvSpPr>
            <p:nvPr/>
          </p:nvSpPr>
          <p:spPr bwMode="auto">
            <a:xfrm>
              <a:off x="10698163" y="5157414"/>
              <a:ext cx="180975" cy="180975"/>
            </a:xfrm>
            <a:prstGeom prst="ellipse">
              <a:avLst/>
            </a:prstGeom>
            <a:solidFill>
              <a:srgbClr val="3A55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20" name="Oval 80"/>
            <p:cNvSpPr>
              <a:spLocks noChangeArrowheads="1"/>
            </p:cNvSpPr>
            <p:nvPr/>
          </p:nvSpPr>
          <p:spPr bwMode="auto">
            <a:xfrm>
              <a:off x="10698163" y="5849564"/>
              <a:ext cx="180975" cy="179388"/>
            </a:xfrm>
            <a:prstGeom prst="ellipse">
              <a:avLst/>
            </a:prstGeom>
            <a:solidFill>
              <a:srgbClr val="3A55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21" name="Rectangle 81"/>
            <p:cNvSpPr>
              <a:spLocks noChangeArrowheads="1"/>
            </p:cNvSpPr>
            <p:nvPr/>
          </p:nvSpPr>
          <p:spPr bwMode="auto">
            <a:xfrm>
              <a:off x="10788651" y="5157414"/>
              <a:ext cx="571500" cy="692150"/>
            </a:xfrm>
            <a:prstGeom prst="rect">
              <a:avLst/>
            </a:prstGeom>
            <a:solidFill>
              <a:srgbClr val="27A2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22" name="Rectangle 82"/>
            <p:cNvSpPr>
              <a:spLocks noChangeArrowheads="1"/>
            </p:cNvSpPr>
            <p:nvPr/>
          </p:nvSpPr>
          <p:spPr bwMode="auto">
            <a:xfrm>
              <a:off x="10698163" y="5247902"/>
              <a:ext cx="90488" cy="692150"/>
            </a:xfrm>
            <a:prstGeom prst="rect">
              <a:avLst/>
            </a:prstGeom>
            <a:solidFill>
              <a:srgbClr val="3A55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23" name="Oval 83"/>
            <p:cNvSpPr>
              <a:spLocks noChangeArrowheads="1"/>
            </p:cNvSpPr>
            <p:nvPr/>
          </p:nvSpPr>
          <p:spPr bwMode="auto">
            <a:xfrm>
              <a:off x="10728326" y="5879727"/>
              <a:ext cx="120650" cy="120650"/>
            </a:xfrm>
            <a:prstGeom prst="ellipse">
              <a:avLst/>
            </a:prstGeom>
            <a:solidFill>
              <a:srgbClr val="EBF0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24" name="Rectangle 84"/>
            <p:cNvSpPr>
              <a:spLocks noChangeArrowheads="1"/>
            </p:cNvSpPr>
            <p:nvPr/>
          </p:nvSpPr>
          <p:spPr bwMode="auto">
            <a:xfrm>
              <a:off x="11299826" y="5879727"/>
              <a:ext cx="60325" cy="120650"/>
            </a:xfrm>
            <a:prstGeom prst="rect">
              <a:avLst/>
            </a:prstGeom>
            <a:solidFill>
              <a:srgbClr val="647A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25" name="Freeform 85"/>
            <p:cNvSpPr/>
            <p:nvPr/>
          </p:nvSpPr>
          <p:spPr bwMode="auto">
            <a:xfrm>
              <a:off x="10788651" y="5879727"/>
              <a:ext cx="571500" cy="120650"/>
            </a:xfrm>
            <a:custGeom>
              <a:avLst/>
              <a:gdLst>
                <a:gd name="T0" fmla="*/ 136 w 152"/>
                <a:gd name="T1" fmla="*/ 16 h 32"/>
                <a:gd name="T2" fmla="*/ 152 w 152"/>
                <a:gd name="T3" fmla="*/ 0 h 32"/>
                <a:gd name="T4" fmla="*/ 0 w 152"/>
                <a:gd name="T5" fmla="*/ 0 h 32"/>
                <a:gd name="T6" fmla="*/ 0 w 152"/>
                <a:gd name="T7" fmla="*/ 32 h 32"/>
                <a:gd name="T8" fmla="*/ 152 w 152"/>
                <a:gd name="T9" fmla="*/ 32 h 32"/>
                <a:gd name="T10" fmla="*/ 136 w 152"/>
                <a:gd name="T11" fmla="*/ 16 h 32"/>
              </a:gdLst>
              <a:ahLst/>
              <a:cxnLst>
                <a:cxn ang="0">
                  <a:pos x="T0" y="T1"/>
                </a:cxn>
                <a:cxn ang="0">
                  <a:pos x="T2" y="T3"/>
                </a:cxn>
                <a:cxn ang="0">
                  <a:pos x="T4" y="T5"/>
                </a:cxn>
                <a:cxn ang="0">
                  <a:pos x="T6" y="T7"/>
                </a:cxn>
                <a:cxn ang="0">
                  <a:pos x="T8" y="T9"/>
                </a:cxn>
                <a:cxn ang="0">
                  <a:pos x="T10" y="T11"/>
                </a:cxn>
              </a:cxnLst>
              <a:rect l="0" t="0" r="r" b="b"/>
              <a:pathLst>
                <a:path w="152" h="32">
                  <a:moveTo>
                    <a:pt x="136" y="16"/>
                  </a:moveTo>
                  <a:cubicBezTo>
                    <a:pt x="136" y="7"/>
                    <a:pt x="143" y="0"/>
                    <a:pt x="152" y="0"/>
                  </a:cubicBezTo>
                  <a:cubicBezTo>
                    <a:pt x="0" y="0"/>
                    <a:pt x="0" y="0"/>
                    <a:pt x="0" y="0"/>
                  </a:cubicBezTo>
                  <a:cubicBezTo>
                    <a:pt x="0" y="32"/>
                    <a:pt x="0" y="32"/>
                    <a:pt x="0" y="32"/>
                  </a:cubicBezTo>
                  <a:cubicBezTo>
                    <a:pt x="152" y="32"/>
                    <a:pt x="152" y="32"/>
                    <a:pt x="152" y="32"/>
                  </a:cubicBezTo>
                  <a:cubicBezTo>
                    <a:pt x="143" y="32"/>
                    <a:pt x="136" y="25"/>
                    <a:pt x="136" y="16"/>
                  </a:cubicBezTo>
                  <a:close/>
                </a:path>
              </a:pathLst>
            </a:custGeom>
            <a:solidFill>
              <a:srgbClr val="EBF0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26" name="Freeform 86"/>
            <p:cNvSpPr/>
            <p:nvPr/>
          </p:nvSpPr>
          <p:spPr bwMode="auto">
            <a:xfrm>
              <a:off x="10788651" y="5940052"/>
              <a:ext cx="120650" cy="119063"/>
            </a:xfrm>
            <a:custGeom>
              <a:avLst/>
              <a:gdLst>
                <a:gd name="T0" fmla="*/ 76 w 76"/>
                <a:gd name="T1" fmla="*/ 75 h 75"/>
                <a:gd name="T2" fmla="*/ 38 w 76"/>
                <a:gd name="T3" fmla="*/ 56 h 75"/>
                <a:gd name="T4" fmla="*/ 0 w 76"/>
                <a:gd name="T5" fmla="*/ 75 h 75"/>
                <a:gd name="T6" fmla="*/ 0 w 76"/>
                <a:gd name="T7" fmla="*/ 0 h 75"/>
                <a:gd name="T8" fmla="*/ 76 w 76"/>
                <a:gd name="T9" fmla="*/ 0 h 75"/>
                <a:gd name="T10" fmla="*/ 76 w 76"/>
                <a:gd name="T11" fmla="*/ 75 h 75"/>
              </a:gdLst>
              <a:ahLst/>
              <a:cxnLst>
                <a:cxn ang="0">
                  <a:pos x="T0" y="T1"/>
                </a:cxn>
                <a:cxn ang="0">
                  <a:pos x="T2" y="T3"/>
                </a:cxn>
                <a:cxn ang="0">
                  <a:pos x="T4" y="T5"/>
                </a:cxn>
                <a:cxn ang="0">
                  <a:pos x="T6" y="T7"/>
                </a:cxn>
                <a:cxn ang="0">
                  <a:pos x="T8" y="T9"/>
                </a:cxn>
                <a:cxn ang="0">
                  <a:pos x="T10" y="T11"/>
                </a:cxn>
              </a:cxnLst>
              <a:rect l="0" t="0" r="r" b="b"/>
              <a:pathLst>
                <a:path w="76" h="75">
                  <a:moveTo>
                    <a:pt x="76" y="75"/>
                  </a:moveTo>
                  <a:lnTo>
                    <a:pt x="38" y="56"/>
                  </a:lnTo>
                  <a:lnTo>
                    <a:pt x="0" y="75"/>
                  </a:lnTo>
                  <a:lnTo>
                    <a:pt x="0" y="0"/>
                  </a:lnTo>
                  <a:lnTo>
                    <a:pt x="76" y="0"/>
                  </a:lnTo>
                  <a:lnTo>
                    <a:pt x="76" y="75"/>
                  </a:lnTo>
                  <a:close/>
                </a:path>
              </a:pathLst>
            </a:custGeom>
            <a:solidFill>
              <a:srgbClr val="F05F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27" name="Rectangle 87"/>
            <p:cNvSpPr>
              <a:spLocks noChangeArrowheads="1"/>
            </p:cNvSpPr>
            <p:nvPr/>
          </p:nvSpPr>
          <p:spPr bwMode="auto">
            <a:xfrm>
              <a:off x="10879138" y="5398714"/>
              <a:ext cx="390525" cy="2095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28" name="Rectangle 88"/>
            <p:cNvSpPr>
              <a:spLocks noChangeArrowheads="1"/>
            </p:cNvSpPr>
            <p:nvPr/>
          </p:nvSpPr>
          <p:spPr bwMode="auto">
            <a:xfrm>
              <a:off x="10909301" y="5428877"/>
              <a:ext cx="330200" cy="30163"/>
            </a:xfrm>
            <a:prstGeom prst="rect">
              <a:avLst/>
            </a:prstGeom>
            <a:solidFill>
              <a:srgbClr val="647A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29" name="Rectangle 89"/>
            <p:cNvSpPr>
              <a:spLocks noChangeArrowheads="1"/>
            </p:cNvSpPr>
            <p:nvPr/>
          </p:nvSpPr>
          <p:spPr bwMode="auto">
            <a:xfrm>
              <a:off x="10909301" y="5489202"/>
              <a:ext cx="330200" cy="30163"/>
            </a:xfrm>
            <a:prstGeom prst="rect">
              <a:avLst/>
            </a:prstGeom>
            <a:solidFill>
              <a:srgbClr val="647A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30" name="Rectangle 90"/>
            <p:cNvSpPr>
              <a:spLocks noChangeArrowheads="1"/>
            </p:cNvSpPr>
            <p:nvPr/>
          </p:nvSpPr>
          <p:spPr bwMode="auto">
            <a:xfrm>
              <a:off x="10909301" y="5547939"/>
              <a:ext cx="330200" cy="30163"/>
            </a:xfrm>
            <a:prstGeom prst="rect">
              <a:avLst/>
            </a:prstGeom>
            <a:solidFill>
              <a:srgbClr val="647A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grpSp>
      <p:sp>
        <p:nvSpPr>
          <p:cNvPr id="32" name="圆角矩形 31"/>
          <p:cNvSpPr/>
          <p:nvPr/>
        </p:nvSpPr>
        <p:spPr>
          <a:xfrm>
            <a:off x="7667636" y="2591966"/>
            <a:ext cx="3250209" cy="72227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smtClean="0">
                <a:ln>
                  <a:noFill/>
                </a:ln>
                <a:solidFill>
                  <a:srgbClr val="000000"/>
                </a:solidFill>
                <a:effectLst/>
                <a:uLnTx/>
                <a:uFillTx/>
                <a:latin typeface="Calibri" panose="020F0502020204030204"/>
                <a:cs typeface="+mn-cs"/>
              </a:rPr>
              <a:t>            Drinking </a:t>
            </a:r>
            <a:r>
              <a:rPr kumimoji="0" lang="en-US" altLang="zh-CN" sz="1800" b="0" i="0" u="none" strike="noStrike" kern="1200" cap="none" spc="0" normalizeH="0" baseline="0" noProof="0" dirty="0">
                <a:ln>
                  <a:noFill/>
                </a:ln>
                <a:solidFill>
                  <a:srgbClr val="000000"/>
                </a:solidFill>
                <a:effectLst/>
                <a:uLnTx/>
                <a:uFillTx/>
                <a:latin typeface="Calibri" panose="020F0502020204030204"/>
                <a:cs typeface="+mn-cs"/>
              </a:rPr>
              <a:t>water </a:t>
            </a:r>
            <a:endParaRPr kumimoji="0" lang="en-US" altLang="zh-CN" sz="1800" b="0" i="0" u="none" strike="noStrike" kern="1200" cap="none" spc="0" normalizeH="0" baseline="0" noProof="0" dirty="0" smtClean="0">
              <a:ln>
                <a:noFill/>
              </a:ln>
              <a:solidFill>
                <a:srgbClr val="000000"/>
              </a:solidFill>
              <a:effectLst/>
              <a:uLnTx/>
              <a:uFillTx/>
              <a:latin typeface="Calibri" panose="020F0502020204030204"/>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smtClean="0">
                <a:ln>
                  <a:noFill/>
                </a:ln>
                <a:solidFill>
                  <a:srgbClr val="000000"/>
                </a:solidFill>
                <a:effectLst/>
                <a:uLnTx/>
                <a:uFillTx/>
                <a:latin typeface="Calibri" panose="020F0502020204030204"/>
                <a:cs typeface="+mn-cs"/>
              </a:rPr>
              <a:t>facilities</a:t>
            </a:r>
            <a:endParaRPr kumimoji="0" lang="en-US" altLang="zh-CN" sz="1800" b="0" i="0" u="none" strike="noStrike" kern="1200" cap="none" spc="0" normalizeH="0" baseline="0" noProof="0" dirty="0">
              <a:ln>
                <a:noFill/>
              </a:ln>
              <a:solidFill>
                <a:srgbClr val="000000"/>
              </a:solidFill>
              <a:effectLst/>
              <a:uLnTx/>
              <a:uFillTx/>
              <a:latin typeface="Calibri" panose="020F0502020204030204"/>
              <a:cs typeface="+mn-cs"/>
            </a:endParaRPr>
          </a:p>
        </p:txBody>
      </p:sp>
      <p:grpSp>
        <p:nvGrpSpPr>
          <p:cNvPr id="34" name="组合 33"/>
          <p:cNvGrpSpPr/>
          <p:nvPr/>
        </p:nvGrpSpPr>
        <p:grpSpPr>
          <a:xfrm>
            <a:off x="7881698" y="2689740"/>
            <a:ext cx="674737" cy="512178"/>
            <a:chOff x="9867901" y="5287963"/>
            <a:chExt cx="841375" cy="842963"/>
          </a:xfrm>
        </p:grpSpPr>
        <p:sp>
          <p:nvSpPr>
            <p:cNvPr id="35" name="Freeform 116"/>
            <p:cNvSpPr/>
            <p:nvPr/>
          </p:nvSpPr>
          <p:spPr bwMode="auto">
            <a:xfrm>
              <a:off x="9867901" y="5287963"/>
              <a:ext cx="150813" cy="812800"/>
            </a:xfrm>
            <a:custGeom>
              <a:avLst/>
              <a:gdLst>
                <a:gd name="T0" fmla="*/ 24 w 40"/>
                <a:gd name="T1" fmla="*/ 200 h 216"/>
                <a:gd name="T2" fmla="*/ 24 w 40"/>
                <a:gd name="T3" fmla="*/ 0 h 216"/>
                <a:gd name="T4" fmla="*/ 0 w 40"/>
                <a:gd name="T5" fmla="*/ 0 h 216"/>
                <a:gd name="T6" fmla="*/ 0 w 40"/>
                <a:gd name="T7" fmla="*/ 200 h 216"/>
                <a:gd name="T8" fmla="*/ 16 w 40"/>
                <a:gd name="T9" fmla="*/ 216 h 216"/>
                <a:gd name="T10" fmla="*/ 40 w 40"/>
                <a:gd name="T11" fmla="*/ 216 h 216"/>
                <a:gd name="T12" fmla="*/ 24 w 40"/>
                <a:gd name="T13" fmla="*/ 200 h 216"/>
              </a:gdLst>
              <a:ahLst/>
              <a:cxnLst>
                <a:cxn ang="0">
                  <a:pos x="T0" y="T1"/>
                </a:cxn>
                <a:cxn ang="0">
                  <a:pos x="T2" y="T3"/>
                </a:cxn>
                <a:cxn ang="0">
                  <a:pos x="T4" y="T5"/>
                </a:cxn>
                <a:cxn ang="0">
                  <a:pos x="T6" y="T7"/>
                </a:cxn>
                <a:cxn ang="0">
                  <a:pos x="T8" y="T9"/>
                </a:cxn>
                <a:cxn ang="0">
                  <a:pos x="T10" y="T11"/>
                </a:cxn>
                <a:cxn ang="0">
                  <a:pos x="T12" y="T13"/>
                </a:cxn>
              </a:cxnLst>
              <a:rect l="0" t="0" r="r" b="b"/>
              <a:pathLst>
                <a:path w="40" h="216">
                  <a:moveTo>
                    <a:pt x="24" y="200"/>
                  </a:moveTo>
                  <a:cubicBezTo>
                    <a:pt x="24" y="0"/>
                    <a:pt x="24" y="0"/>
                    <a:pt x="24" y="0"/>
                  </a:cubicBezTo>
                  <a:cubicBezTo>
                    <a:pt x="0" y="0"/>
                    <a:pt x="0" y="0"/>
                    <a:pt x="0" y="0"/>
                  </a:cubicBezTo>
                  <a:cubicBezTo>
                    <a:pt x="0" y="200"/>
                    <a:pt x="0" y="200"/>
                    <a:pt x="0" y="200"/>
                  </a:cubicBezTo>
                  <a:cubicBezTo>
                    <a:pt x="0" y="209"/>
                    <a:pt x="7" y="216"/>
                    <a:pt x="16" y="216"/>
                  </a:cubicBezTo>
                  <a:cubicBezTo>
                    <a:pt x="40" y="216"/>
                    <a:pt x="40" y="216"/>
                    <a:pt x="40" y="216"/>
                  </a:cubicBezTo>
                  <a:cubicBezTo>
                    <a:pt x="31" y="216"/>
                    <a:pt x="24" y="209"/>
                    <a:pt x="24" y="200"/>
                  </a:cubicBezTo>
                  <a:close/>
                </a:path>
              </a:pathLst>
            </a:custGeom>
            <a:solidFill>
              <a:srgbClr val="218B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36" name="Freeform 117"/>
            <p:cNvSpPr/>
            <p:nvPr/>
          </p:nvSpPr>
          <p:spPr bwMode="auto">
            <a:xfrm>
              <a:off x="9958388" y="5287963"/>
              <a:ext cx="525463" cy="812800"/>
            </a:xfrm>
            <a:custGeom>
              <a:avLst/>
              <a:gdLst>
                <a:gd name="T0" fmla="*/ 140 w 140"/>
                <a:gd name="T1" fmla="*/ 200 h 216"/>
                <a:gd name="T2" fmla="*/ 140 w 140"/>
                <a:gd name="T3" fmla="*/ 0 h 216"/>
                <a:gd name="T4" fmla="*/ 0 w 140"/>
                <a:gd name="T5" fmla="*/ 0 h 216"/>
                <a:gd name="T6" fmla="*/ 0 w 140"/>
                <a:gd name="T7" fmla="*/ 200 h 216"/>
                <a:gd name="T8" fmla="*/ 16 w 140"/>
                <a:gd name="T9" fmla="*/ 216 h 216"/>
                <a:gd name="T10" fmla="*/ 124 w 140"/>
                <a:gd name="T11" fmla="*/ 216 h 216"/>
                <a:gd name="T12" fmla="*/ 140 w 140"/>
                <a:gd name="T13" fmla="*/ 200 h 216"/>
              </a:gdLst>
              <a:ahLst/>
              <a:cxnLst>
                <a:cxn ang="0">
                  <a:pos x="T0" y="T1"/>
                </a:cxn>
                <a:cxn ang="0">
                  <a:pos x="T2" y="T3"/>
                </a:cxn>
                <a:cxn ang="0">
                  <a:pos x="T4" y="T5"/>
                </a:cxn>
                <a:cxn ang="0">
                  <a:pos x="T6" y="T7"/>
                </a:cxn>
                <a:cxn ang="0">
                  <a:pos x="T8" y="T9"/>
                </a:cxn>
                <a:cxn ang="0">
                  <a:pos x="T10" y="T11"/>
                </a:cxn>
                <a:cxn ang="0">
                  <a:pos x="T12" y="T13"/>
                </a:cxn>
              </a:cxnLst>
              <a:rect l="0" t="0" r="r" b="b"/>
              <a:pathLst>
                <a:path w="140" h="216">
                  <a:moveTo>
                    <a:pt x="140" y="200"/>
                  </a:moveTo>
                  <a:cubicBezTo>
                    <a:pt x="140" y="0"/>
                    <a:pt x="140" y="0"/>
                    <a:pt x="140" y="0"/>
                  </a:cubicBezTo>
                  <a:cubicBezTo>
                    <a:pt x="0" y="0"/>
                    <a:pt x="0" y="0"/>
                    <a:pt x="0" y="0"/>
                  </a:cubicBezTo>
                  <a:cubicBezTo>
                    <a:pt x="0" y="200"/>
                    <a:pt x="0" y="200"/>
                    <a:pt x="0" y="200"/>
                  </a:cubicBezTo>
                  <a:cubicBezTo>
                    <a:pt x="0" y="209"/>
                    <a:pt x="7" y="216"/>
                    <a:pt x="16" y="216"/>
                  </a:cubicBezTo>
                  <a:cubicBezTo>
                    <a:pt x="124" y="216"/>
                    <a:pt x="124" y="216"/>
                    <a:pt x="124" y="216"/>
                  </a:cubicBezTo>
                  <a:cubicBezTo>
                    <a:pt x="133" y="216"/>
                    <a:pt x="140" y="209"/>
                    <a:pt x="140" y="200"/>
                  </a:cubicBezTo>
                  <a:close/>
                </a:path>
              </a:pathLst>
            </a:custGeom>
            <a:solidFill>
              <a:srgbClr val="27A2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37" name="Rectangle 118"/>
            <p:cNvSpPr>
              <a:spLocks noChangeArrowheads="1"/>
            </p:cNvSpPr>
            <p:nvPr/>
          </p:nvSpPr>
          <p:spPr bwMode="auto">
            <a:xfrm>
              <a:off x="9867901" y="5287963"/>
              <a:ext cx="615950" cy="60325"/>
            </a:xfrm>
            <a:prstGeom prst="rect">
              <a:avLst/>
            </a:prstGeom>
            <a:solidFill>
              <a:srgbClr val="1C74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38" name="Freeform 119"/>
            <p:cNvSpPr/>
            <p:nvPr/>
          </p:nvSpPr>
          <p:spPr bwMode="auto">
            <a:xfrm>
              <a:off x="9928226" y="6100763"/>
              <a:ext cx="495300" cy="30163"/>
            </a:xfrm>
            <a:custGeom>
              <a:avLst/>
              <a:gdLst>
                <a:gd name="T0" fmla="*/ 303 w 312"/>
                <a:gd name="T1" fmla="*/ 19 h 19"/>
                <a:gd name="T2" fmla="*/ 9 w 312"/>
                <a:gd name="T3" fmla="*/ 19 h 19"/>
                <a:gd name="T4" fmla="*/ 0 w 312"/>
                <a:gd name="T5" fmla="*/ 0 h 19"/>
                <a:gd name="T6" fmla="*/ 312 w 312"/>
                <a:gd name="T7" fmla="*/ 0 h 19"/>
                <a:gd name="T8" fmla="*/ 303 w 312"/>
                <a:gd name="T9" fmla="*/ 19 h 19"/>
              </a:gdLst>
              <a:ahLst/>
              <a:cxnLst>
                <a:cxn ang="0">
                  <a:pos x="T0" y="T1"/>
                </a:cxn>
                <a:cxn ang="0">
                  <a:pos x="T2" y="T3"/>
                </a:cxn>
                <a:cxn ang="0">
                  <a:pos x="T4" y="T5"/>
                </a:cxn>
                <a:cxn ang="0">
                  <a:pos x="T6" y="T7"/>
                </a:cxn>
                <a:cxn ang="0">
                  <a:pos x="T8" y="T9"/>
                </a:cxn>
              </a:cxnLst>
              <a:rect l="0" t="0" r="r" b="b"/>
              <a:pathLst>
                <a:path w="312" h="19">
                  <a:moveTo>
                    <a:pt x="303" y="19"/>
                  </a:moveTo>
                  <a:lnTo>
                    <a:pt x="9" y="19"/>
                  </a:lnTo>
                  <a:lnTo>
                    <a:pt x="0" y="0"/>
                  </a:lnTo>
                  <a:lnTo>
                    <a:pt x="312" y="0"/>
                  </a:lnTo>
                  <a:lnTo>
                    <a:pt x="303" y="19"/>
                  </a:lnTo>
                  <a:close/>
                </a:path>
              </a:pathLst>
            </a:custGeom>
            <a:solidFill>
              <a:srgbClr val="1C74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39" name="Freeform 120"/>
            <p:cNvSpPr/>
            <p:nvPr/>
          </p:nvSpPr>
          <p:spPr bwMode="auto">
            <a:xfrm>
              <a:off x="10483851" y="5438775"/>
              <a:ext cx="225425" cy="541338"/>
            </a:xfrm>
            <a:custGeom>
              <a:avLst/>
              <a:gdLst>
                <a:gd name="T0" fmla="*/ 60 w 60"/>
                <a:gd name="T1" fmla="*/ 72 h 144"/>
                <a:gd name="T2" fmla="*/ 0 w 60"/>
                <a:gd name="T3" fmla="*/ 0 h 144"/>
                <a:gd name="T4" fmla="*/ 0 w 60"/>
                <a:gd name="T5" fmla="*/ 28 h 144"/>
                <a:gd name="T6" fmla="*/ 36 w 60"/>
                <a:gd name="T7" fmla="*/ 72 h 144"/>
                <a:gd name="T8" fmla="*/ 0 w 60"/>
                <a:gd name="T9" fmla="*/ 116 h 144"/>
                <a:gd name="T10" fmla="*/ 0 w 60"/>
                <a:gd name="T11" fmla="*/ 144 h 144"/>
                <a:gd name="T12" fmla="*/ 60 w 60"/>
                <a:gd name="T13" fmla="*/ 72 h 144"/>
              </a:gdLst>
              <a:ahLst/>
              <a:cxnLst>
                <a:cxn ang="0">
                  <a:pos x="T0" y="T1"/>
                </a:cxn>
                <a:cxn ang="0">
                  <a:pos x="T2" y="T3"/>
                </a:cxn>
                <a:cxn ang="0">
                  <a:pos x="T4" y="T5"/>
                </a:cxn>
                <a:cxn ang="0">
                  <a:pos x="T6" y="T7"/>
                </a:cxn>
                <a:cxn ang="0">
                  <a:pos x="T8" y="T9"/>
                </a:cxn>
                <a:cxn ang="0">
                  <a:pos x="T10" y="T11"/>
                </a:cxn>
                <a:cxn ang="0">
                  <a:pos x="T12" y="T13"/>
                </a:cxn>
              </a:cxnLst>
              <a:rect l="0" t="0" r="r" b="b"/>
              <a:pathLst>
                <a:path w="60" h="144">
                  <a:moveTo>
                    <a:pt x="60" y="72"/>
                  </a:moveTo>
                  <a:cubicBezTo>
                    <a:pt x="60" y="36"/>
                    <a:pt x="36" y="8"/>
                    <a:pt x="0" y="0"/>
                  </a:cubicBezTo>
                  <a:cubicBezTo>
                    <a:pt x="0" y="28"/>
                    <a:pt x="0" y="28"/>
                    <a:pt x="0" y="28"/>
                  </a:cubicBezTo>
                  <a:cubicBezTo>
                    <a:pt x="20" y="32"/>
                    <a:pt x="36" y="49"/>
                    <a:pt x="36" y="72"/>
                  </a:cubicBezTo>
                  <a:cubicBezTo>
                    <a:pt x="36" y="95"/>
                    <a:pt x="20" y="112"/>
                    <a:pt x="0" y="116"/>
                  </a:cubicBezTo>
                  <a:cubicBezTo>
                    <a:pt x="0" y="144"/>
                    <a:pt x="0" y="144"/>
                    <a:pt x="0" y="144"/>
                  </a:cubicBezTo>
                  <a:cubicBezTo>
                    <a:pt x="36" y="136"/>
                    <a:pt x="60" y="108"/>
                    <a:pt x="60" y="72"/>
                  </a:cubicBezTo>
                  <a:close/>
                </a:path>
              </a:pathLst>
            </a:custGeom>
            <a:solidFill>
              <a:srgbClr val="218B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40" name="Rectangle 121"/>
            <p:cNvSpPr>
              <a:spLocks noChangeArrowheads="1"/>
            </p:cNvSpPr>
            <p:nvPr/>
          </p:nvSpPr>
          <p:spPr bwMode="auto">
            <a:xfrm>
              <a:off x="10093326" y="5287963"/>
              <a:ext cx="30163" cy="241300"/>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41" name="Freeform 122"/>
            <p:cNvSpPr/>
            <p:nvPr/>
          </p:nvSpPr>
          <p:spPr bwMode="auto">
            <a:xfrm>
              <a:off x="10018713" y="5529263"/>
              <a:ext cx="179388" cy="179388"/>
            </a:xfrm>
            <a:custGeom>
              <a:avLst/>
              <a:gdLst>
                <a:gd name="T0" fmla="*/ 48 w 48"/>
                <a:gd name="T1" fmla="*/ 40 h 48"/>
                <a:gd name="T2" fmla="*/ 40 w 48"/>
                <a:gd name="T3" fmla="*/ 48 h 48"/>
                <a:gd name="T4" fmla="*/ 8 w 48"/>
                <a:gd name="T5" fmla="*/ 48 h 48"/>
                <a:gd name="T6" fmla="*/ 0 w 48"/>
                <a:gd name="T7" fmla="*/ 40 h 48"/>
                <a:gd name="T8" fmla="*/ 0 w 48"/>
                <a:gd name="T9" fmla="*/ 8 h 48"/>
                <a:gd name="T10" fmla="*/ 8 w 48"/>
                <a:gd name="T11" fmla="*/ 0 h 48"/>
                <a:gd name="T12" fmla="*/ 40 w 48"/>
                <a:gd name="T13" fmla="*/ 0 h 48"/>
                <a:gd name="T14" fmla="*/ 48 w 48"/>
                <a:gd name="T15" fmla="*/ 8 h 48"/>
                <a:gd name="T16" fmla="*/ 48 w 48"/>
                <a:gd name="T17" fmla="*/ 4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48">
                  <a:moveTo>
                    <a:pt x="48" y="40"/>
                  </a:moveTo>
                  <a:cubicBezTo>
                    <a:pt x="48" y="44"/>
                    <a:pt x="44" y="48"/>
                    <a:pt x="40" y="48"/>
                  </a:cubicBezTo>
                  <a:cubicBezTo>
                    <a:pt x="8" y="48"/>
                    <a:pt x="8" y="48"/>
                    <a:pt x="8" y="48"/>
                  </a:cubicBezTo>
                  <a:cubicBezTo>
                    <a:pt x="4" y="48"/>
                    <a:pt x="0" y="44"/>
                    <a:pt x="0" y="40"/>
                  </a:cubicBezTo>
                  <a:cubicBezTo>
                    <a:pt x="0" y="8"/>
                    <a:pt x="0" y="8"/>
                    <a:pt x="0" y="8"/>
                  </a:cubicBezTo>
                  <a:cubicBezTo>
                    <a:pt x="0" y="4"/>
                    <a:pt x="4" y="0"/>
                    <a:pt x="8" y="0"/>
                  </a:cubicBezTo>
                  <a:cubicBezTo>
                    <a:pt x="40" y="0"/>
                    <a:pt x="40" y="0"/>
                    <a:pt x="40" y="0"/>
                  </a:cubicBezTo>
                  <a:cubicBezTo>
                    <a:pt x="44" y="0"/>
                    <a:pt x="48" y="4"/>
                    <a:pt x="48" y="8"/>
                  </a:cubicBezTo>
                  <a:lnTo>
                    <a:pt x="48" y="40"/>
                  </a:lnTo>
                  <a:close/>
                </a:path>
              </a:pathLst>
            </a:custGeom>
            <a:solidFill>
              <a:srgbClr val="FBD4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42" name="Rectangle 123"/>
            <p:cNvSpPr>
              <a:spLocks noChangeArrowheads="1"/>
            </p:cNvSpPr>
            <p:nvPr/>
          </p:nvSpPr>
          <p:spPr bwMode="auto">
            <a:xfrm>
              <a:off x="10048876" y="5559425"/>
              <a:ext cx="119063" cy="120650"/>
            </a:xfrm>
            <a:prstGeom prst="rect">
              <a:avLst/>
            </a:prstGeom>
            <a:solidFill>
              <a:srgbClr val="F05F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grpSp>
      <p:sp>
        <p:nvSpPr>
          <p:cNvPr id="43" name="矩形 42"/>
          <p:cNvSpPr/>
          <p:nvPr/>
        </p:nvSpPr>
        <p:spPr>
          <a:xfrm>
            <a:off x="8802259" y="5627478"/>
            <a:ext cx="2153987" cy="707886"/>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Calibri" panose="020F0502020204030204"/>
                <a:cs typeface="+mn-cs"/>
              </a:rPr>
              <a:t>Recreational Facilities</a:t>
            </a:r>
            <a:endParaRPr kumimoji="0" lang="zh-CN" altLang="zh-CN" sz="2000" b="0" i="0" u="none" strike="noStrike" kern="1200" cap="none" spc="0" normalizeH="0" baseline="0" noProof="0" dirty="0">
              <a:ln>
                <a:noFill/>
              </a:ln>
              <a:solidFill>
                <a:srgbClr val="000000"/>
              </a:solidFill>
              <a:effectLst/>
              <a:uLnTx/>
              <a:uFillTx/>
              <a:latin typeface="Calibri" panose="020F0502020204030204"/>
              <a:cs typeface="+mn-cs"/>
            </a:endParaRPr>
          </a:p>
        </p:txBody>
      </p:sp>
      <p:sp>
        <p:nvSpPr>
          <p:cNvPr id="44" name="圆角矩形 30"/>
          <p:cNvSpPr/>
          <p:nvPr/>
        </p:nvSpPr>
        <p:spPr>
          <a:xfrm>
            <a:off x="7736391" y="4614532"/>
            <a:ext cx="3221873" cy="75792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000000"/>
                </a:solidFill>
                <a:effectLst/>
                <a:uLnTx/>
                <a:uFillTx/>
                <a:latin typeface="Calibri" panose="020F0502020204030204"/>
                <a:cs typeface="+mn-cs"/>
              </a:rPr>
              <a:t>          </a:t>
            </a:r>
            <a:endParaRPr kumimoji="0" lang="zh-CN" altLang="en-US" sz="2000" b="0" i="0" u="none" strike="noStrike" kern="1200" cap="none" spc="0" normalizeH="0" baseline="0" noProof="0" dirty="0">
              <a:ln>
                <a:noFill/>
              </a:ln>
              <a:solidFill>
                <a:srgbClr val="000000"/>
              </a:solidFill>
              <a:effectLst/>
              <a:uLnTx/>
              <a:uFillTx/>
              <a:latin typeface="Calibri" panose="020F0502020204030204"/>
              <a:cs typeface="+mn-cs"/>
            </a:endParaRPr>
          </a:p>
        </p:txBody>
      </p:sp>
      <p:grpSp>
        <p:nvGrpSpPr>
          <p:cNvPr id="45" name="组合 42"/>
          <p:cNvGrpSpPr/>
          <p:nvPr/>
        </p:nvGrpSpPr>
        <p:grpSpPr>
          <a:xfrm>
            <a:off x="7846091" y="4723628"/>
            <a:ext cx="707256" cy="510838"/>
            <a:chOff x="4806950" y="5443538"/>
            <a:chExt cx="960438" cy="722313"/>
          </a:xfrm>
        </p:grpSpPr>
        <p:sp>
          <p:nvSpPr>
            <p:cNvPr id="46" name="Rectangle 29"/>
            <p:cNvSpPr>
              <a:spLocks noChangeArrowheads="1"/>
            </p:cNvSpPr>
            <p:nvPr/>
          </p:nvSpPr>
          <p:spPr bwMode="auto">
            <a:xfrm>
              <a:off x="4881563" y="5503863"/>
              <a:ext cx="811213" cy="631825"/>
            </a:xfrm>
            <a:prstGeom prst="rect">
              <a:avLst/>
            </a:prstGeom>
            <a:solidFill>
              <a:srgbClr val="FFB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47" name="Rectangle 30"/>
            <p:cNvSpPr>
              <a:spLocks noChangeArrowheads="1"/>
            </p:cNvSpPr>
            <p:nvPr/>
          </p:nvSpPr>
          <p:spPr bwMode="auto">
            <a:xfrm>
              <a:off x="4972050" y="5743575"/>
              <a:ext cx="330200" cy="225425"/>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48" name="Rectangle 31"/>
            <p:cNvSpPr>
              <a:spLocks noChangeArrowheads="1"/>
            </p:cNvSpPr>
            <p:nvPr/>
          </p:nvSpPr>
          <p:spPr bwMode="auto">
            <a:xfrm>
              <a:off x="4972050" y="5743575"/>
              <a:ext cx="30163" cy="225425"/>
            </a:xfrm>
            <a:prstGeom prst="rect">
              <a:avLst/>
            </a:prstGeom>
            <a:solidFill>
              <a:srgbClr val="8285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49" name="Rectangle 32"/>
            <p:cNvSpPr>
              <a:spLocks noChangeArrowheads="1"/>
            </p:cNvSpPr>
            <p:nvPr/>
          </p:nvSpPr>
          <p:spPr bwMode="auto">
            <a:xfrm>
              <a:off x="5121275" y="5743575"/>
              <a:ext cx="30163" cy="225425"/>
            </a:xfrm>
            <a:prstGeom prst="rect">
              <a:avLst/>
            </a:prstGeom>
            <a:solidFill>
              <a:srgbClr val="8285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50" name="Rectangle 33"/>
            <p:cNvSpPr>
              <a:spLocks noChangeArrowheads="1"/>
            </p:cNvSpPr>
            <p:nvPr/>
          </p:nvSpPr>
          <p:spPr bwMode="auto">
            <a:xfrm>
              <a:off x="5272088" y="5743575"/>
              <a:ext cx="30163" cy="225425"/>
            </a:xfrm>
            <a:prstGeom prst="rect">
              <a:avLst/>
            </a:prstGeom>
            <a:solidFill>
              <a:srgbClr val="8285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51" name="Rectangle 34"/>
            <p:cNvSpPr>
              <a:spLocks noChangeArrowheads="1"/>
            </p:cNvSpPr>
            <p:nvPr/>
          </p:nvSpPr>
          <p:spPr bwMode="auto">
            <a:xfrm>
              <a:off x="4972050" y="5940425"/>
              <a:ext cx="330200" cy="28575"/>
            </a:xfrm>
            <a:prstGeom prst="rect">
              <a:avLst/>
            </a:prstGeom>
            <a:solidFill>
              <a:srgbClr val="8285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52" name="Rectangle 35"/>
            <p:cNvSpPr>
              <a:spLocks noChangeArrowheads="1"/>
            </p:cNvSpPr>
            <p:nvPr/>
          </p:nvSpPr>
          <p:spPr bwMode="auto">
            <a:xfrm>
              <a:off x="4972050" y="5743575"/>
              <a:ext cx="330200" cy="30163"/>
            </a:xfrm>
            <a:prstGeom prst="rect">
              <a:avLst/>
            </a:prstGeom>
            <a:solidFill>
              <a:srgbClr val="8285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53" name="Rectangle 36"/>
            <p:cNvSpPr>
              <a:spLocks noChangeArrowheads="1"/>
            </p:cNvSpPr>
            <p:nvPr/>
          </p:nvSpPr>
          <p:spPr bwMode="auto">
            <a:xfrm>
              <a:off x="4837113" y="5503863"/>
              <a:ext cx="88900" cy="120650"/>
            </a:xfrm>
            <a:prstGeom prst="rect">
              <a:avLst/>
            </a:prstGeom>
            <a:solidFill>
              <a:srgbClr val="F05F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54" name="Rectangle 37"/>
            <p:cNvSpPr>
              <a:spLocks noChangeArrowheads="1"/>
            </p:cNvSpPr>
            <p:nvPr/>
          </p:nvSpPr>
          <p:spPr bwMode="auto">
            <a:xfrm>
              <a:off x="4926013" y="5503863"/>
              <a:ext cx="90488" cy="120650"/>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55" name="Rectangle 38"/>
            <p:cNvSpPr>
              <a:spLocks noChangeArrowheads="1"/>
            </p:cNvSpPr>
            <p:nvPr/>
          </p:nvSpPr>
          <p:spPr bwMode="auto">
            <a:xfrm>
              <a:off x="5016500" y="5503863"/>
              <a:ext cx="90488" cy="120650"/>
            </a:xfrm>
            <a:prstGeom prst="rect">
              <a:avLst/>
            </a:prstGeom>
            <a:solidFill>
              <a:srgbClr val="F05F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56" name="Rectangle 39"/>
            <p:cNvSpPr>
              <a:spLocks noChangeArrowheads="1"/>
            </p:cNvSpPr>
            <p:nvPr/>
          </p:nvSpPr>
          <p:spPr bwMode="auto">
            <a:xfrm>
              <a:off x="5106988" y="5503863"/>
              <a:ext cx="90488" cy="120650"/>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57" name="Rectangle 40"/>
            <p:cNvSpPr>
              <a:spLocks noChangeArrowheads="1"/>
            </p:cNvSpPr>
            <p:nvPr/>
          </p:nvSpPr>
          <p:spPr bwMode="auto">
            <a:xfrm>
              <a:off x="5197475" y="5503863"/>
              <a:ext cx="88900" cy="120650"/>
            </a:xfrm>
            <a:prstGeom prst="rect">
              <a:avLst/>
            </a:prstGeom>
            <a:solidFill>
              <a:srgbClr val="F05F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58" name="Rectangle 41"/>
            <p:cNvSpPr>
              <a:spLocks noChangeArrowheads="1"/>
            </p:cNvSpPr>
            <p:nvPr/>
          </p:nvSpPr>
          <p:spPr bwMode="auto">
            <a:xfrm>
              <a:off x="5286375" y="5503863"/>
              <a:ext cx="90488" cy="120650"/>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59" name="Rectangle 42"/>
            <p:cNvSpPr>
              <a:spLocks noChangeArrowheads="1"/>
            </p:cNvSpPr>
            <p:nvPr/>
          </p:nvSpPr>
          <p:spPr bwMode="auto">
            <a:xfrm>
              <a:off x="5376863" y="5503863"/>
              <a:ext cx="90488" cy="120650"/>
            </a:xfrm>
            <a:prstGeom prst="rect">
              <a:avLst/>
            </a:prstGeom>
            <a:solidFill>
              <a:srgbClr val="F05F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60" name="Rectangle 43"/>
            <p:cNvSpPr>
              <a:spLocks noChangeArrowheads="1"/>
            </p:cNvSpPr>
            <p:nvPr/>
          </p:nvSpPr>
          <p:spPr bwMode="auto">
            <a:xfrm>
              <a:off x="5557838" y="5503863"/>
              <a:ext cx="90488" cy="120650"/>
            </a:xfrm>
            <a:prstGeom prst="rect">
              <a:avLst/>
            </a:prstGeom>
            <a:solidFill>
              <a:srgbClr val="F05F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61" name="Freeform 44"/>
            <p:cNvSpPr/>
            <p:nvPr/>
          </p:nvSpPr>
          <p:spPr bwMode="auto">
            <a:xfrm>
              <a:off x="5557838" y="5624513"/>
              <a:ext cx="90488" cy="44450"/>
            </a:xfrm>
            <a:custGeom>
              <a:avLst/>
              <a:gdLst>
                <a:gd name="T0" fmla="*/ 24 w 24"/>
                <a:gd name="T1" fmla="*/ 0 h 12"/>
                <a:gd name="T2" fmla="*/ 12 w 24"/>
                <a:gd name="T3" fmla="*/ 12 h 12"/>
                <a:gd name="T4" fmla="*/ 0 w 24"/>
                <a:gd name="T5" fmla="*/ 0 h 12"/>
                <a:gd name="T6" fmla="*/ 24 w 24"/>
                <a:gd name="T7" fmla="*/ 0 h 12"/>
              </a:gdLst>
              <a:ahLst/>
              <a:cxnLst>
                <a:cxn ang="0">
                  <a:pos x="T0" y="T1"/>
                </a:cxn>
                <a:cxn ang="0">
                  <a:pos x="T2" y="T3"/>
                </a:cxn>
                <a:cxn ang="0">
                  <a:pos x="T4" y="T5"/>
                </a:cxn>
                <a:cxn ang="0">
                  <a:pos x="T6" y="T7"/>
                </a:cxn>
              </a:cxnLst>
              <a:rect l="0" t="0" r="r" b="b"/>
              <a:pathLst>
                <a:path w="24" h="12">
                  <a:moveTo>
                    <a:pt x="24" y="0"/>
                  </a:moveTo>
                  <a:cubicBezTo>
                    <a:pt x="24" y="7"/>
                    <a:pt x="19" y="12"/>
                    <a:pt x="12" y="12"/>
                  </a:cubicBezTo>
                  <a:cubicBezTo>
                    <a:pt x="5" y="12"/>
                    <a:pt x="0" y="7"/>
                    <a:pt x="0" y="0"/>
                  </a:cubicBezTo>
                  <a:lnTo>
                    <a:pt x="24" y="0"/>
                  </a:lnTo>
                  <a:close/>
                </a:path>
              </a:pathLst>
            </a:custGeom>
            <a:solidFill>
              <a:srgbClr val="F05F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62" name="Rectangle 45"/>
            <p:cNvSpPr>
              <a:spLocks noChangeArrowheads="1"/>
            </p:cNvSpPr>
            <p:nvPr/>
          </p:nvSpPr>
          <p:spPr bwMode="auto">
            <a:xfrm>
              <a:off x="5467350" y="5503863"/>
              <a:ext cx="90488" cy="120650"/>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63" name="Freeform 46"/>
            <p:cNvSpPr/>
            <p:nvPr/>
          </p:nvSpPr>
          <p:spPr bwMode="auto">
            <a:xfrm>
              <a:off x="5467350" y="5624513"/>
              <a:ext cx="90488" cy="44450"/>
            </a:xfrm>
            <a:custGeom>
              <a:avLst/>
              <a:gdLst>
                <a:gd name="T0" fmla="*/ 24 w 24"/>
                <a:gd name="T1" fmla="*/ 0 h 12"/>
                <a:gd name="T2" fmla="*/ 12 w 24"/>
                <a:gd name="T3" fmla="*/ 12 h 12"/>
                <a:gd name="T4" fmla="*/ 0 w 24"/>
                <a:gd name="T5" fmla="*/ 0 h 12"/>
                <a:gd name="T6" fmla="*/ 24 w 24"/>
                <a:gd name="T7" fmla="*/ 0 h 12"/>
              </a:gdLst>
              <a:ahLst/>
              <a:cxnLst>
                <a:cxn ang="0">
                  <a:pos x="T0" y="T1"/>
                </a:cxn>
                <a:cxn ang="0">
                  <a:pos x="T2" y="T3"/>
                </a:cxn>
                <a:cxn ang="0">
                  <a:pos x="T4" y="T5"/>
                </a:cxn>
                <a:cxn ang="0">
                  <a:pos x="T6" y="T7"/>
                </a:cxn>
              </a:cxnLst>
              <a:rect l="0" t="0" r="r" b="b"/>
              <a:pathLst>
                <a:path w="24" h="12">
                  <a:moveTo>
                    <a:pt x="24" y="0"/>
                  </a:moveTo>
                  <a:cubicBezTo>
                    <a:pt x="24" y="7"/>
                    <a:pt x="19" y="12"/>
                    <a:pt x="12" y="12"/>
                  </a:cubicBezTo>
                  <a:cubicBezTo>
                    <a:pt x="5" y="12"/>
                    <a:pt x="0" y="7"/>
                    <a:pt x="0" y="0"/>
                  </a:cubicBezTo>
                  <a:lnTo>
                    <a:pt x="24" y="0"/>
                  </a:lnTo>
                  <a:close/>
                </a:path>
              </a:pathLst>
            </a:custGeom>
            <a:solidFill>
              <a:srgbClr val="EBF0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64" name="Rectangle 47"/>
            <p:cNvSpPr>
              <a:spLocks noChangeArrowheads="1"/>
            </p:cNvSpPr>
            <p:nvPr/>
          </p:nvSpPr>
          <p:spPr bwMode="auto">
            <a:xfrm>
              <a:off x="5648325" y="5503863"/>
              <a:ext cx="88900" cy="120650"/>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65" name="Freeform 48"/>
            <p:cNvSpPr/>
            <p:nvPr/>
          </p:nvSpPr>
          <p:spPr bwMode="auto">
            <a:xfrm>
              <a:off x="5648325" y="5624513"/>
              <a:ext cx="88900" cy="44450"/>
            </a:xfrm>
            <a:custGeom>
              <a:avLst/>
              <a:gdLst>
                <a:gd name="T0" fmla="*/ 24 w 24"/>
                <a:gd name="T1" fmla="*/ 0 h 12"/>
                <a:gd name="T2" fmla="*/ 12 w 24"/>
                <a:gd name="T3" fmla="*/ 12 h 12"/>
                <a:gd name="T4" fmla="*/ 0 w 24"/>
                <a:gd name="T5" fmla="*/ 0 h 12"/>
                <a:gd name="T6" fmla="*/ 24 w 24"/>
                <a:gd name="T7" fmla="*/ 0 h 12"/>
              </a:gdLst>
              <a:ahLst/>
              <a:cxnLst>
                <a:cxn ang="0">
                  <a:pos x="T0" y="T1"/>
                </a:cxn>
                <a:cxn ang="0">
                  <a:pos x="T2" y="T3"/>
                </a:cxn>
                <a:cxn ang="0">
                  <a:pos x="T4" y="T5"/>
                </a:cxn>
                <a:cxn ang="0">
                  <a:pos x="T6" y="T7"/>
                </a:cxn>
              </a:cxnLst>
              <a:rect l="0" t="0" r="r" b="b"/>
              <a:pathLst>
                <a:path w="24" h="12">
                  <a:moveTo>
                    <a:pt x="24" y="0"/>
                  </a:moveTo>
                  <a:cubicBezTo>
                    <a:pt x="24" y="7"/>
                    <a:pt x="19" y="12"/>
                    <a:pt x="12" y="12"/>
                  </a:cubicBezTo>
                  <a:cubicBezTo>
                    <a:pt x="5" y="12"/>
                    <a:pt x="0" y="7"/>
                    <a:pt x="0" y="0"/>
                  </a:cubicBezTo>
                  <a:lnTo>
                    <a:pt x="24" y="0"/>
                  </a:lnTo>
                  <a:close/>
                </a:path>
              </a:pathLst>
            </a:custGeom>
            <a:solidFill>
              <a:srgbClr val="EBF0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66" name="Freeform 49"/>
            <p:cNvSpPr/>
            <p:nvPr/>
          </p:nvSpPr>
          <p:spPr bwMode="auto">
            <a:xfrm>
              <a:off x="5376863" y="5624513"/>
              <a:ext cx="90488" cy="44450"/>
            </a:xfrm>
            <a:custGeom>
              <a:avLst/>
              <a:gdLst>
                <a:gd name="T0" fmla="*/ 24 w 24"/>
                <a:gd name="T1" fmla="*/ 0 h 12"/>
                <a:gd name="T2" fmla="*/ 12 w 24"/>
                <a:gd name="T3" fmla="*/ 12 h 12"/>
                <a:gd name="T4" fmla="*/ 0 w 24"/>
                <a:gd name="T5" fmla="*/ 0 h 12"/>
                <a:gd name="T6" fmla="*/ 24 w 24"/>
                <a:gd name="T7" fmla="*/ 0 h 12"/>
              </a:gdLst>
              <a:ahLst/>
              <a:cxnLst>
                <a:cxn ang="0">
                  <a:pos x="T0" y="T1"/>
                </a:cxn>
                <a:cxn ang="0">
                  <a:pos x="T2" y="T3"/>
                </a:cxn>
                <a:cxn ang="0">
                  <a:pos x="T4" y="T5"/>
                </a:cxn>
                <a:cxn ang="0">
                  <a:pos x="T6" y="T7"/>
                </a:cxn>
              </a:cxnLst>
              <a:rect l="0" t="0" r="r" b="b"/>
              <a:pathLst>
                <a:path w="24" h="12">
                  <a:moveTo>
                    <a:pt x="24" y="0"/>
                  </a:moveTo>
                  <a:cubicBezTo>
                    <a:pt x="24" y="7"/>
                    <a:pt x="19" y="12"/>
                    <a:pt x="12" y="12"/>
                  </a:cubicBezTo>
                  <a:cubicBezTo>
                    <a:pt x="5" y="12"/>
                    <a:pt x="0" y="7"/>
                    <a:pt x="0" y="0"/>
                  </a:cubicBezTo>
                  <a:lnTo>
                    <a:pt x="24" y="0"/>
                  </a:lnTo>
                  <a:close/>
                </a:path>
              </a:pathLst>
            </a:custGeom>
            <a:solidFill>
              <a:srgbClr val="F05F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67" name="Freeform 50"/>
            <p:cNvSpPr/>
            <p:nvPr/>
          </p:nvSpPr>
          <p:spPr bwMode="auto">
            <a:xfrm>
              <a:off x="5286375" y="5624513"/>
              <a:ext cx="90488" cy="44450"/>
            </a:xfrm>
            <a:custGeom>
              <a:avLst/>
              <a:gdLst>
                <a:gd name="T0" fmla="*/ 24 w 24"/>
                <a:gd name="T1" fmla="*/ 0 h 12"/>
                <a:gd name="T2" fmla="*/ 12 w 24"/>
                <a:gd name="T3" fmla="*/ 12 h 12"/>
                <a:gd name="T4" fmla="*/ 0 w 24"/>
                <a:gd name="T5" fmla="*/ 0 h 12"/>
                <a:gd name="T6" fmla="*/ 24 w 24"/>
                <a:gd name="T7" fmla="*/ 0 h 12"/>
              </a:gdLst>
              <a:ahLst/>
              <a:cxnLst>
                <a:cxn ang="0">
                  <a:pos x="T0" y="T1"/>
                </a:cxn>
                <a:cxn ang="0">
                  <a:pos x="T2" y="T3"/>
                </a:cxn>
                <a:cxn ang="0">
                  <a:pos x="T4" y="T5"/>
                </a:cxn>
                <a:cxn ang="0">
                  <a:pos x="T6" y="T7"/>
                </a:cxn>
              </a:cxnLst>
              <a:rect l="0" t="0" r="r" b="b"/>
              <a:pathLst>
                <a:path w="24" h="12">
                  <a:moveTo>
                    <a:pt x="24" y="0"/>
                  </a:moveTo>
                  <a:cubicBezTo>
                    <a:pt x="24" y="7"/>
                    <a:pt x="19" y="12"/>
                    <a:pt x="12" y="12"/>
                  </a:cubicBezTo>
                  <a:cubicBezTo>
                    <a:pt x="5" y="12"/>
                    <a:pt x="0" y="7"/>
                    <a:pt x="0" y="0"/>
                  </a:cubicBezTo>
                  <a:lnTo>
                    <a:pt x="24" y="0"/>
                  </a:lnTo>
                  <a:close/>
                </a:path>
              </a:pathLst>
            </a:custGeom>
            <a:solidFill>
              <a:srgbClr val="EBF0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68" name="Freeform 51"/>
            <p:cNvSpPr/>
            <p:nvPr/>
          </p:nvSpPr>
          <p:spPr bwMode="auto">
            <a:xfrm>
              <a:off x="5197475" y="5624513"/>
              <a:ext cx="88900" cy="44450"/>
            </a:xfrm>
            <a:custGeom>
              <a:avLst/>
              <a:gdLst>
                <a:gd name="T0" fmla="*/ 24 w 24"/>
                <a:gd name="T1" fmla="*/ 0 h 12"/>
                <a:gd name="T2" fmla="*/ 12 w 24"/>
                <a:gd name="T3" fmla="*/ 12 h 12"/>
                <a:gd name="T4" fmla="*/ 0 w 24"/>
                <a:gd name="T5" fmla="*/ 0 h 12"/>
                <a:gd name="T6" fmla="*/ 24 w 24"/>
                <a:gd name="T7" fmla="*/ 0 h 12"/>
              </a:gdLst>
              <a:ahLst/>
              <a:cxnLst>
                <a:cxn ang="0">
                  <a:pos x="T0" y="T1"/>
                </a:cxn>
                <a:cxn ang="0">
                  <a:pos x="T2" y="T3"/>
                </a:cxn>
                <a:cxn ang="0">
                  <a:pos x="T4" y="T5"/>
                </a:cxn>
                <a:cxn ang="0">
                  <a:pos x="T6" y="T7"/>
                </a:cxn>
              </a:cxnLst>
              <a:rect l="0" t="0" r="r" b="b"/>
              <a:pathLst>
                <a:path w="24" h="12">
                  <a:moveTo>
                    <a:pt x="24" y="0"/>
                  </a:moveTo>
                  <a:cubicBezTo>
                    <a:pt x="24" y="7"/>
                    <a:pt x="19" y="12"/>
                    <a:pt x="12" y="12"/>
                  </a:cubicBezTo>
                  <a:cubicBezTo>
                    <a:pt x="5" y="12"/>
                    <a:pt x="0" y="7"/>
                    <a:pt x="0" y="0"/>
                  </a:cubicBezTo>
                  <a:lnTo>
                    <a:pt x="24" y="0"/>
                  </a:lnTo>
                  <a:close/>
                </a:path>
              </a:pathLst>
            </a:custGeom>
            <a:solidFill>
              <a:srgbClr val="F05F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69" name="Freeform 52"/>
            <p:cNvSpPr/>
            <p:nvPr/>
          </p:nvSpPr>
          <p:spPr bwMode="auto">
            <a:xfrm>
              <a:off x="5106988" y="5624513"/>
              <a:ext cx="90488" cy="44450"/>
            </a:xfrm>
            <a:custGeom>
              <a:avLst/>
              <a:gdLst>
                <a:gd name="T0" fmla="*/ 24 w 24"/>
                <a:gd name="T1" fmla="*/ 0 h 12"/>
                <a:gd name="T2" fmla="*/ 12 w 24"/>
                <a:gd name="T3" fmla="*/ 12 h 12"/>
                <a:gd name="T4" fmla="*/ 0 w 24"/>
                <a:gd name="T5" fmla="*/ 0 h 12"/>
                <a:gd name="T6" fmla="*/ 24 w 24"/>
                <a:gd name="T7" fmla="*/ 0 h 12"/>
              </a:gdLst>
              <a:ahLst/>
              <a:cxnLst>
                <a:cxn ang="0">
                  <a:pos x="T0" y="T1"/>
                </a:cxn>
                <a:cxn ang="0">
                  <a:pos x="T2" y="T3"/>
                </a:cxn>
                <a:cxn ang="0">
                  <a:pos x="T4" y="T5"/>
                </a:cxn>
                <a:cxn ang="0">
                  <a:pos x="T6" y="T7"/>
                </a:cxn>
              </a:cxnLst>
              <a:rect l="0" t="0" r="r" b="b"/>
              <a:pathLst>
                <a:path w="24" h="12">
                  <a:moveTo>
                    <a:pt x="24" y="0"/>
                  </a:moveTo>
                  <a:cubicBezTo>
                    <a:pt x="24" y="7"/>
                    <a:pt x="19" y="12"/>
                    <a:pt x="12" y="12"/>
                  </a:cubicBezTo>
                  <a:cubicBezTo>
                    <a:pt x="5" y="12"/>
                    <a:pt x="0" y="7"/>
                    <a:pt x="0" y="0"/>
                  </a:cubicBezTo>
                  <a:lnTo>
                    <a:pt x="24" y="0"/>
                  </a:lnTo>
                  <a:close/>
                </a:path>
              </a:pathLst>
            </a:custGeom>
            <a:solidFill>
              <a:srgbClr val="EBF0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70" name="Freeform 53"/>
            <p:cNvSpPr/>
            <p:nvPr/>
          </p:nvSpPr>
          <p:spPr bwMode="auto">
            <a:xfrm>
              <a:off x="5016500" y="5624513"/>
              <a:ext cx="90488" cy="44450"/>
            </a:xfrm>
            <a:custGeom>
              <a:avLst/>
              <a:gdLst>
                <a:gd name="T0" fmla="*/ 24 w 24"/>
                <a:gd name="T1" fmla="*/ 0 h 12"/>
                <a:gd name="T2" fmla="*/ 12 w 24"/>
                <a:gd name="T3" fmla="*/ 12 h 12"/>
                <a:gd name="T4" fmla="*/ 0 w 24"/>
                <a:gd name="T5" fmla="*/ 0 h 12"/>
                <a:gd name="T6" fmla="*/ 24 w 24"/>
                <a:gd name="T7" fmla="*/ 0 h 12"/>
              </a:gdLst>
              <a:ahLst/>
              <a:cxnLst>
                <a:cxn ang="0">
                  <a:pos x="T0" y="T1"/>
                </a:cxn>
                <a:cxn ang="0">
                  <a:pos x="T2" y="T3"/>
                </a:cxn>
                <a:cxn ang="0">
                  <a:pos x="T4" y="T5"/>
                </a:cxn>
                <a:cxn ang="0">
                  <a:pos x="T6" y="T7"/>
                </a:cxn>
              </a:cxnLst>
              <a:rect l="0" t="0" r="r" b="b"/>
              <a:pathLst>
                <a:path w="24" h="12">
                  <a:moveTo>
                    <a:pt x="24" y="0"/>
                  </a:moveTo>
                  <a:cubicBezTo>
                    <a:pt x="24" y="7"/>
                    <a:pt x="19" y="12"/>
                    <a:pt x="12" y="12"/>
                  </a:cubicBezTo>
                  <a:cubicBezTo>
                    <a:pt x="5" y="12"/>
                    <a:pt x="0" y="7"/>
                    <a:pt x="0" y="0"/>
                  </a:cubicBezTo>
                  <a:lnTo>
                    <a:pt x="24" y="0"/>
                  </a:lnTo>
                  <a:close/>
                </a:path>
              </a:pathLst>
            </a:custGeom>
            <a:solidFill>
              <a:srgbClr val="F05F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71" name="Freeform 54"/>
            <p:cNvSpPr/>
            <p:nvPr/>
          </p:nvSpPr>
          <p:spPr bwMode="auto">
            <a:xfrm>
              <a:off x="4837113" y="5624513"/>
              <a:ext cx="88900" cy="44450"/>
            </a:xfrm>
            <a:custGeom>
              <a:avLst/>
              <a:gdLst>
                <a:gd name="T0" fmla="*/ 24 w 24"/>
                <a:gd name="T1" fmla="*/ 0 h 12"/>
                <a:gd name="T2" fmla="*/ 12 w 24"/>
                <a:gd name="T3" fmla="*/ 12 h 12"/>
                <a:gd name="T4" fmla="*/ 0 w 24"/>
                <a:gd name="T5" fmla="*/ 0 h 12"/>
                <a:gd name="T6" fmla="*/ 24 w 24"/>
                <a:gd name="T7" fmla="*/ 0 h 12"/>
              </a:gdLst>
              <a:ahLst/>
              <a:cxnLst>
                <a:cxn ang="0">
                  <a:pos x="T0" y="T1"/>
                </a:cxn>
                <a:cxn ang="0">
                  <a:pos x="T2" y="T3"/>
                </a:cxn>
                <a:cxn ang="0">
                  <a:pos x="T4" y="T5"/>
                </a:cxn>
                <a:cxn ang="0">
                  <a:pos x="T6" y="T7"/>
                </a:cxn>
              </a:cxnLst>
              <a:rect l="0" t="0" r="r" b="b"/>
              <a:pathLst>
                <a:path w="24" h="12">
                  <a:moveTo>
                    <a:pt x="24" y="0"/>
                  </a:moveTo>
                  <a:cubicBezTo>
                    <a:pt x="24" y="7"/>
                    <a:pt x="19" y="12"/>
                    <a:pt x="12" y="12"/>
                  </a:cubicBezTo>
                  <a:cubicBezTo>
                    <a:pt x="5" y="12"/>
                    <a:pt x="0" y="7"/>
                    <a:pt x="0" y="0"/>
                  </a:cubicBezTo>
                  <a:lnTo>
                    <a:pt x="24" y="0"/>
                  </a:lnTo>
                  <a:close/>
                </a:path>
              </a:pathLst>
            </a:custGeom>
            <a:solidFill>
              <a:srgbClr val="F05F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72" name="Freeform 55"/>
            <p:cNvSpPr/>
            <p:nvPr/>
          </p:nvSpPr>
          <p:spPr bwMode="auto">
            <a:xfrm>
              <a:off x="4926013" y="5624513"/>
              <a:ext cx="90488" cy="44450"/>
            </a:xfrm>
            <a:custGeom>
              <a:avLst/>
              <a:gdLst>
                <a:gd name="T0" fmla="*/ 24 w 24"/>
                <a:gd name="T1" fmla="*/ 0 h 12"/>
                <a:gd name="T2" fmla="*/ 12 w 24"/>
                <a:gd name="T3" fmla="*/ 12 h 12"/>
                <a:gd name="T4" fmla="*/ 0 w 24"/>
                <a:gd name="T5" fmla="*/ 0 h 12"/>
                <a:gd name="T6" fmla="*/ 24 w 24"/>
                <a:gd name="T7" fmla="*/ 0 h 12"/>
              </a:gdLst>
              <a:ahLst/>
              <a:cxnLst>
                <a:cxn ang="0">
                  <a:pos x="T0" y="T1"/>
                </a:cxn>
                <a:cxn ang="0">
                  <a:pos x="T2" y="T3"/>
                </a:cxn>
                <a:cxn ang="0">
                  <a:pos x="T4" y="T5"/>
                </a:cxn>
                <a:cxn ang="0">
                  <a:pos x="T6" y="T7"/>
                </a:cxn>
              </a:cxnLst>
              <a:rect l="0" t="0" r="r" b="b"/>
              <a:pathLst>
                <a:path w="24" h="12">
                  <a:moveTo>
                    <a:pt x="24" y="0"/>
                  </a:moveTo>
                  <a:cubicBezTo>
                    <a:pt x="24" y="7"/>
                    <a:pt x="19" y="12"/>
                    <a:pt x="12" y="12"/>
                  </a:cubicBezTo>
                  <a:cubicBezTo>
                    <a:pt x="5" y="12"/>
                    <a:pt x="0" y="7"/>
                    <a:pt x="0" y="0"/>
                  </a:cubicBezTo>
                  <a:lnTo>
                    <a:pt x="24" y="0"/>
                  </a:lnTo>
                  <a:close/>
                </a:path>
              </a:pathLst>
            </a:custGeom>
            <a:solidFill>
              <a:srgbClr val="EBF0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73" name="Rectangle 56"/>
            <p:cNvSpPr>
              <a:spLocks noChangeArrowheads="1"/>
            </p:cNvSpPr>
            <p:nvPr/>
          </p:nvSpPr>
          <p:spPr bwMode="auto">
            <a:xfrm>
              <a:off x="5392738" y="5743575"/>
              <a:ext cx="209550" cy="392113"/>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74" name="Rectangle 57"/>
            <p:cNvSpPr>
              <a:spLocks noChangeArrowheads="1"/>
            </p:cNvSpPr>
            <p:nvPr/>
          </p:nvSpPr>
          <p:spPr bwMode="auto">
            <a:xfrm>
              <a:off x="5392738" y="5743575"/>
              <a:ext cx="209550" cy="30163"/>
            </a:xfrm>
            <a:prstGeom prst="rect">
              <a:avLst/>
            </a:prstGeom>
            <a:solidFill>
              <a:srgbClr val="8285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75" name="Rectangle 58"/>
            <p:cNvSpPr>
              <a:spLocks noChangeArrowheads="1"/>
            </p:cNvSpPr>
            <p:nvPr/>
          </p:nvSpPr>
          <p:spPr bwMode="auto">
            <a:xfrm>
              <a:off x="5392738" y="5773738"/>
              <a:ext cx="30163" cy="361950"/>
            </a:xfrm>
            <a:prstGeom prst="rect">
              <a:avLst/>
            </a:prstGeom>
            <a:solidFill>
              <a:srgbClr val="8285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76" name="Rectangle 59"/>
            <p:cNvSpPr>
              <a:spLocks noChangeArrowheads="1"/>
            </p:cNvSpPr>
            <p:nvPr/>
          </p:nvSpPr>
          <p:spPr bwMode="auto">
            <a:xfrm>
              <a:off x="5572125" y="5773738"/>
              <a:ext cx="30163" cy="361950"/>
            </a:xfrm>
            <a:prstGeom prst="rect">
              <a:avLst/>
            </a:prstGeom>
            <a:solidFill>
              <a:srgbClr val="8285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77" name="Rectangle 60"/>
            <p:cNvSpPr>
              <a:spLocks noChangeArrowheads="1"/>
            </p:cNvSpPr>
            <p:nvPr/>
          </p:nvSpPr>
          <p:spPr bwMode="auto">
            <a:xfrm>
              <a:off x="4881563" y="6135688"/>
              <a:ext cx="811213" cy="30163"/>
            </a:xfrm>
            <a:prstGeom prst="rect">
              <a:avLst/>
            </a:prstGeom>
            <a:solidFill>
              <a:srgbClr val="8285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78" name="Rectangle 61"/>
            <p:cNvSpPr>
              <a:spLocks noChangeArrowheads="1"/>
            </p:cNvSpPr>
            <p:nvPr/>
          </p:nvSpPr>
          <p:spPr bwMode="auto">
            <a:xfrm>
              <a:off x="5422900" y="5940425"/>
              <a:ext cx="149225" cy="28575"/>
            </a:xfrm>
            <a:prstGeom prst="rect">
              <a:avLst/>
            </a:prstGeom>
            <a:solidFill>
              <a:srgbClr val="8285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79" name="Freeform 62"/>
            <p:cNvSpPr/>
            <p:nvPr/>
          </p:nvSpPr>
          <p:spPr bwMode="auto">
            <a:xfrm>
              <a:off x="4806950" y="5443538"/>
              <a:ext cx="960438" cy="60325"/>
            </a:xfrm>
            <a:custGeom>
              <a:avLst/>
              <a:gdLst>
                <a:gd name="T0" fmla="*/ 248 w 256"/>
                <a:gd name="T1" fmla="*/ 0 h 16"/>
                <a:gd name="T2" fmla="*/ 8 w 256"/>
                <a:gd name="T3" fmla="*/ 0 h 16"/>
                <a:gd name="T4" fmla="*/ 0 w 256"/>
                <a:gd name="T5" fmla="*/ 8 h 16"/>
                <a:gd name="T6" fmla="*/ 8 w 256"/>
                <a:gd name="T7" fmla="*/ 16 h 16"/>
                <a:gd name="T8" fmla="*/ 248 w 256"/>
                <a:gd name="T9" fmla="*/ 16 h 16"/>
                <a:gd name="T10" fmla="*/ 256 w 256"/>
                <a:gd name="T11" fmla="*/ 8 h 16"/>
                <a:gd name="T12" fmla="*/ 248 w 256"/>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256" h="16">
                  <a:moveTo>
                    <a:pt x="248" y="0"/>
                  </a:moveTo>
                  <a:cubicBezTo>
                    <a:pt x="8" y="0"/>
                    <a:pt x="8" y="0"/>
                    <a:pt x="8" y="0"/>
                  </a:cubicBezTo>
                  <a:cubicBezTo>
                    <a:pt x="4" y="0"/>
                    <a:pt x="0" y="4"/>
                    <a:pt x="0" y="8"/>
                  </a:cubicBezTo>
                  <a:cubicBezTo>
                    <a:pt x="0" y="12"/>
                    <a:pt x="4" y="16"/>
                    <a:pt x="8" y="16"/>
                  </a:cubicBezTo>
                  <a:cubicBezTo>
                    <a:pt x="248" y="16"/>
                    <a:pt x="248" y="16"/>
                    <a:pt x="248" y="16"/>
                  </a:cubicBezTo>
                  <a:cubicBezTo>
                    <a:pt x="252" y="16"/>
                    <a:pt x="256" y="12"/>
                    <a:pt x="256" y="8"/>
                  </a:cubicBezTo>
                  <a:cubicBezTo>
                    <a:pt x="256" y="4"/>
                    <a:pt x="252" y="0"/>
                    <a:pt x="248" y="0"/>
                  </a:cubicBezTo>
                  <a:close/>
                </a:path>
              </a:pathLst>
            </a:custGeom>
            <a:solidFill>
              <a:srgbClr val="8285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grpSp>
      <p:pic>
        <p:nvPicPr>
          <p:cNvPr id="80" name="Picture 115" descr="Image result for Images of infrastructure"/>
          <p:cNvPicPr/>
          <p:nvPr/>
        </p:nvPicPr>
        <p:blipFill>
          <a:blip r:embed="rId4" cstate="print"/>
          <a:srcRect/>
          <a:stretch>
            <a:fillRect/>
          </a:stretch>
        </p:blipFill>
        <p:spPr bwMode="auto">
          <a:xfrm>
            <a:off x="7913019" y="5673058"/>
            <a:ext cx="705498" cy="639746"/>
          </a:xfrm>
          <a:prstGeom prst="rect">
            <a:avLst/>
          </a:prstGeom>
          <a:noFill/>
          <a:ln w="9525">
            <a:noFill/>
            <a:miter lim="800000"/>
            <a:headEnd/>
            <a:tailEnd/>
          </a:ln>
        </p:spPr>
      </p:pic>
      <p:sp>
        <p:nvSpPr>
          <p:cNvPr id="81" name="矩形 80"/>
          <p:cNvSpPr/>
          <p:nvPr/>
        </p:nvSpPr>
        <p:spPr>
          <a:xfrm>
            <a:off x="8788691" y="4640372"/>
            <a:ext cx="2117975" cy="707886"/>
          </a:xfrm>
          <a:prstGeom prst="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Calibri" panose="020F0502020204030204"/>
                <a:cs typeface="+mn-cs"/>
              </a:rPr>
              <a:t>Infrastructure            Improvement</a:t>
            </a:r>
          </a:p>
        </p:txBody>
      </p:sp>
      <p:sp>
        <p:nvSpPr>
          <p:cNvPr id="82" name="TextBox 3"/>
          <p:cNvSpPr txBox="1"/>
          <p:nvPr/>
        </p:nvSpPr>
        <p:spPr>
          <a:xfrm>
            <a:off x="4539773" y="358759"/>
            <a:ext cx="7459546" cy="461665"/>
          </a:xfrm>
          <a:prstGeom prst="rect">
            <a:avLst/>
          </a:prstGeom>
          <a:noFill/>
        </p:spPr>
        <p:txBody>
          <a:bodyPr wrap="square" rtlCol="0">
            <a:spAutoFit/>
          </a:bodyPr>
          <a:lstStyle>
            <a:defPPr>
              <a:defRPr lang="en-US"/>
            </a:defPPr>
            <a:lvl1pPr marR="0" lvl="0" indent="0" algn="r" fontAlgn="auto">
              <a:lnSpc>
                <a:spcPct val="100000"/>
              </a:lnSpc>
              <a:spcBef>
                <a:spcPts val="0"/>
              </a:spcBef>
              <a:spcAft>
                <a:spcPts val="0"/>
              </a:spcAft>
              <a:buClrTx/>
              <a:buSzTx/>
              <a:buFontTx/>
              <a:buNone/>
              <a:defRPr kumimoji="0" sz="2800" i="0" u="none" strike="noStrike" cap="none" spc="0" normalizeH="0" baseline="0">
                <a:ln>
                  <a:noFill/>
                </a:ln>
                <a:solidFill>
                  <a:schemeClr val="tx2"/>
                </a:solidFill>
                <a:effectLst/>
                <a:uLnTx/>
                <a:uFillTx/>
                <a:cs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400" b="1" i="1" u="none" strike="noStrike" kern="1200" cap="none" spc="0" normalizeH="0" baseline="0" noProof="0" dirty="0" smtClean="0">
                <a:ln>
                  <a:noFill/>
                </a:ln>
                <a:solidFill>
                  <a:srgbClr val="005BAC"/>
                </a:solidFill>
                <a:effectLst/>
                <a:uLnTx/>
                <a:uFillTx/>
                <a:latin typeface="Arial" panose="020B0604020202020204" pitchFamily="34" charset="0"/>
                <a:ea typeface="微软雅黑" panose="020B0503020204020204" pitchFamily="34" charset="-122"/>
                <a:cs typeface="Arial" panose="020B0604020202020204" pitchFamily="34" charset="0"/>
              </a:rPr>
              <a:t>CSR Activities </a:t>
            </a:r>
            <a:endParaRPr kumimoji="0" lang="en-US" altLang="zh-CN" sz="2400" b="1" i="1" u="none" strike="noStrike" kern="1200" cap="none" spc="0" normalizeH="0" baseline="0" noProof="0" dirty="0">
              <a:ln>
                <a:noFill/>
              </a:ln>
              <a:solidFill>
                <a:srgbClr val="005BAC"/>
              </a:solidFill>
              <a:effectLst/>
              <a:uLnTx/>
              <a:uFillTx/>
              <a:latin typeface="Arial" panose="020B0604020202020204" pitchFamily="34" charset="0"/>
              <a:ea typeface="微软雅黑" panose="020B0503020204020204" pitchFamily="34" charset="-122"/>
              <a:cs typeface="Arial" panose="020B0604020202020204" pitchFamily="34" charset="0"/>
              <a:sym typeface="+mn-lt"/>
            </a:endParaRPr>
          </a:p>
        </p:txBody>
      </p:sp>
    </p:spTree>
    <p:extLst>
      <p:ext uri="{BB962C8B-B14F-4D97-AF65-F5344CB8AC3E}">
        <p14:creationId xmlns:p14="http://schemas.microsoft.com/office/powerpoint/2010/main" val="1544148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3"/>
          <p:cNvSpPr>
            <a:spLocks noChangeArrowheads="1"/>
          </p:cNvSpPr>
          <p:nvPr/>
        </p:nvSpPr>
        <p:spPr bwMode="auto">
          <a:xfrm>
            <a:off x="719552" y="304800"/>
            <a:ext cx="10716197" cy="820008"/>
          </a:xfrm>
          <a:prstGeom prst="flowChartAlternateProcess">
            <a:avLst/>
          </a:prstGeom>
          <a:ln>
            <a:headEnd type="none" w="sm" len="sm"/>
            <a:tailEnd type="none" w="sm" len="sm"/>
          </a:ln>
        </p:spPr>
        <p:style>
          <a:lnRef idx="1">
            <a:schemeClr val="accent1"/>
          </a:lnRef>
          <a:fillRef idx="3">
            <a:schemeClr val="accent1"/>
          </a:fillRef>
          <a:effectRef idx="2">
            <a:schemeClr val="accent1"/>
          </a:effectRef>
          <a:fontRef idx="minor">
            <a:schemeClr val="lt1"/>
          </a:fontRef>
        </p:style>
        <p:txBody>
          <a:bodyPr lIns="121725" tIns="60862" rIns="121725" bIns="60862" anchor="ctr"/>
          <a:lstStyle/>
          <a:p>
            <a:pPr algn="ctr">
              <a:lnSpc>
                <a:spcPct val="90000"/>
              </a:lnSpc>
              <a:defRPr/>
            </a:pPr>
            <a:r>
              <a:rPr lang="en-US" sz="4000" b="1" kern="0" dirty="0">
                <a:solidFill>
                  <a:schemeClr val="bg1"/>
                </a:solidFill>
                <a:latin typeface="Arial Black" panose="020B0A04020102020204" pitchFamily="34" charset="0"/>
              </a:rPr>
              <a:t>Contents</a:t>
            </a:r>
            <a:endParaRPr lang="pt-BR" sz="4000" b="1" kern="0" dirty="0">
              <a:solidFill>
                <a:schemeClr val="bg1"/>
              </a:solidFill>
              <a:latin typeface="Arial Black" panose="020B0A04020102020204" pitchFamily="34" charset="0"/>
            </a:endParaRPr>
          </a:p>
        </p:txBody>
      </p:sp>
      <p:sp>
        <p:nvSpPr>
          <p:cNvPr id="9" name="Rectangle 3"/>
          <p:cNvSpPr>
            <a:spLocks noChangeArrowheads="1"/>
          </p:cNvSpPr>
          <p:nvPr/>
        </p:nvSpPr>
        <p:spPr bwMode="auto">
          <a:xfrm>
            <a:off x="719553" y="1297043"/>
            <a:ext cx="10908213" cy="4224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725" tIns="60862" rIns="121725" bIns="60862"/>
          <a:lstStyle>
            <a:lvl1pPr marL="457200" indent="-457200" eaLnBrk="0" hangingPunct="0">
              <a:spcBef>
                <a:spcPts val="400"/>
              </a:spcBef>
              <a:buClr>
                <a:schemeClr val="accent1"/>
              </a:buClr>
              <a:buSzPct val="68000"/>
              <a:buFont typeface="Wingdings 3" pitchFamily="18" charset="2"/>
              <a:buChar char=""/>
              <a:defRPr sz="2700">
                <a:solidFill>
                  <a:schemeClr val="tx1"/>
                </a:solidFill>
                <a:latin typeface="Calibri"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Calibri"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Calibri"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Calibri"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Calibri"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Calibri"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Calibri"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Calibri"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Calibri" pitchFamily="34" charset="0"/>
              </a:defRPr>
            </a:lvl9pPr>
          </a:lstStyle>
          <a:p>
            <a:pPr algn="just">
              <a:lnSpc>
                <a:spcPct val="120000"/>
              </a:lnSpc>
              <a:spcBef>
                <a:spcPts val="799"/>
              </a:spcBef>
              <a:buClr>
                <a:srgbClr val="FF0000"/>
              </a:buClr>
              <a:buSzPct val="70000"/>
              <a:buFont typeface="Wingdings" pitchFamily="2" charset="2"/>
              <a:buChar char="l"/>
            </a:pPr>
            <a:r>
              <a:rPr lang="en-US" altLang="en-US" sz="2400" b="1" dirty="0" smtClean="0">
                <a:latin typeface="+mn-lt"/>
                <a:cs typeface="Arial" panose="020B0604020202020204" pitchFamily="34" charset="0"/>
              </a:rPr>
              <a:t>CTG- CSAIL  </a:t>
            </a:r>
            <a:endParaRPr lang="en-US" altLang="en-US" sz="2400" b="1" dirty="0">
              <a:latin typeface="+mn-lt"/>
              <a:cs typeface="Arial" panose="020B0604020202020204" pitchFamily="34" charset="0"/>
            </a:endParaRPr>
          </a:p>
          <a:p>
            <a:pPr algn="just">
              <a:lnSpc>
                <a:spcPct val="120000"/>
              </a:lnSpc>
              <a:spcBef>
                <a:spcPts val="799"/>
              </a:spcBef>
              <a:buClr>
                <a:srgbClr val="FF0000"/>
              </a:buClr>
              <a:buSzPct val="70000"/>
              <a:buFont typeface="Wingdings" pitchFamily="2" charset="2"/>
              <a:buChar char="l"/>
            </a:pPr>
            <a:r>
              <a:rPr lang="en-US" altLang="en-US" sz="2400" b="1" dirty="0" smtClean="0">
                <a:latin typeface="+mn-lt"/>
                <a:cs typeface="Arial" panose="020B0604020202020204" pitchFamily="34" charset="0"/>
              </a:rPr>
              <a:t>CSAIL Hydro </a:t>
            </a:r>
            <a:r>
              <a:rPr lang="en-US" altLang="en-US" sz="2400" b="1" dirty="0" err="1" smtClean="0">
                <a:latin typeface="+mn-lt"/>
                <a:cs typeface="Arial" panose="020B0604020202020204" pitchFamily="34" charset="0"/>
              </a:rPr>
              <a:t>ower</a:t>
            </a:r>
            <a:r>
              <a:rPr lang="en-US" altLang="en-US" sz="2400" b="1" dirty="0" smtClean="0">
                <a:latin typeface="+mn-lt"/>
                <a:cs typeface="Arial" panose="020B0604020202020204" pitchFamily="34" charset="0"/>
              </a:rPr>
              <a:t> Projects in Pakistan</a:t>
            </a:r>
          </a:p>
          <a:p>
            <a:pPr algn="just">
              <a:lnSpc>
                <a:spcPct val="120000"/>
              </a:lnSpc>
              <a:spcBef>
                <a:spcPts val="799"/>
              </a:spcBef>
              <a:buClr>
                <a:srgbClr val="FF0000"/>
              </a:buClr>
              <a:buSzPct val="70000"/>
              <a:buFont typeface="Wingdings" pitchFamily="2" charset="2"/>
              <a:buChar char="l"/>
            </a:pPr>
            <a:r>
              <a:rPr lang="en-US" altLang="en-US" sz="2400" b="1" dirty="0" smtClean="0">
                <a:latin typeface="+mn-lt"/>
                <a:cs typeface="Arial" panose="020B0604020202020204" pitchFamily="34" charset="0"/>
              </a:rPr>
              <a:t>Karot Hydro Power Project</a:t>
            </a:r>
          </a:p>
          <a:p>
            <a:pPr lvl="1" algn="just">
              <a:lnSpc>
                <a:spcPct val="120000"/>
              </a:lnSpc>
              <a:spcBef>
                <a:spcPts val="799"/>
              </a:spcBef>
              <a:buClr>
                <a:srgbClr val="FF0000"/>
              </a:buClr>
              <a:buSzPct val="70000"/>
              <a:buFont typeface="Wingdings" pitchFamily="2" charset="2"/>
              <a:buChar char="l"/>
            </a:pPr>
            <a:r>
              <a:rPr lang="en-US" altLang="en-US" sz="2400" b="1" dirty="0" smtClean="0">
                <a:latin typeface="+mn-lt"/>
                <a:cs typeface="Arial" panose="020B0604020202020204" pitchFamily="34" charset="0"/>
              </a:rPr>
              <a:t>Key Features, Major Milestones </a:t>
            </a:r>
          </a:p>
          <a:p>
            <a:pPr lvl="1" algn="just">
              <a:lnSpc>
                <a:spcPct val="120000"/>
              </a:lnSpc>
              <a:spcBef>
                <a:spcPts val="799"/>
              </a:spcBef>
              <a:buClr>
                <a:srgbClr val="FF0000"/>
              </a:buClr>
              <a:buSzPct val="70000"/>
              <a:buFont typeface="Wingdings" pitchFamily="2" charset="2"/>
              <a:buChar char="l"/>
            </a:pPr>
            <a:r>
              <a:rPr lang="en-US" altLang="en-US" sz="2400" b="1" dirty="0" smtClean="0">
                <a:latin typeface="+mn-lt"/>
                <a:cs typeface="Arial" panose="020B0604020202020204" pitchFamily="34" charset="0"/>
              </a:rPr>
              <a:t>Major Benefits </a:t>
            </a:r>
          </a:p>
          <a:p>
            <a:pPr lvl="1" algn="just">
              <a:lnSpc>
                <a:spcPct val="120000"/>
              </a:lnSpc>
              <a:spcBef>
                <a:spcPts val="799"/>
              </a:spcBef>
              <a:buClr>
                <a:srgbClr val="FF0000"/>
              </a:buClr>
              <a:buSzPct val="70000"/>
              <a:buFont typeface="Wingdings" pitchFamily="2" charset="2"/>
              <a:buChar char="l"/>
            </a:pPr>
            <a:r>
              <a:rPr lang="en-US" altLang="en-US" sz="2400" b="1" dirty="0" smtClean="0">
                <a:latin typeface="+mn-lt"/>
                <a:cs typeface="Arial" panose="020B0604020202020204" pitchFamily="34" charset="0"/>
              </a:rPr>
              <a:t>Project Updates </a:t>
            </a:r>
          </a:p>
          <a:p>
            <a:pPr lvl="1" algn="just">
              <a:lnSpc>
                <a:spcPct val="120000"/>
              </a:lnSpc>
              <a:spcBef>
                <a:spcPts val="799"/>
              </a:spcBef>
              <a:buClr>
                <a:srgbClr val="FF0000"/>
              </a:buClr>
              <a:buSzPct val="70000"/>
              <a:buFont typeface="Wingdings" pitchFamily="2" charset="2"/>
              <a:buChar char="l"/>
            </a:pPr>
            <a:r>
              <a:rPr lang="en-US" altLang="en-US" sz="2400" b="1" dirty="0" smtClean="0">
                <a:latin typeface="+mn-lt"/>
                <a:cs typeface="Arial" panose="020B0604020202020204" pitchFamily="34" charset="0"/>
              </a:rPr>
              <a:t>Construction Progress- Pictures</a:t>
            </a:r>
          </a:p>
          <a:p>
            <a:pPr lvl="1" algn="just">
              <a:lnSpc>
                <a:spcPct val="120000"/>
              </a:lnSpc>
              <a:spcBef>
                <a:spcPts val="799"/>
              </a:spcBef>
              <a:buClr>
                <a:srgbClr val="FF0000"/>
              </a:buClr>
              <a:buSzPct val="70000"/>
              <a:buFont typeface="Wingdings" pitchFamily="2" charset="2"/>
              <a:buChar char="l"/>
            </a:pPr>
            <a:r>
              <a:rPr lang="en-US" altLang="en-US" sz="2400" b="1" dirty="0" smtClean="0">
                <a:latin typeface="+mn-lt"/>
                <a:cs typeface="Arial" panose="020B0604020202020204" pitchFamily="34" charset="0"/>
              </a:rPr>
              <a:t>Success Story </a:t>
            </a:r>
          </a:p>
          <a:p>
            <a:pPr algn="just">
              <a:lnSpc>
                <a:spcPct val="120000"/>
              </a:lnSpc>
              <a:spcBef>
                <a:spcPts val="799"/>
              </a:spcBef>
              <a:buClr>
                <a:srgbClr val="FF0000"/>
              </a:buClr>
              <a:buSzPct val="70000"/>
              <a:buFont typeface="Wingdings" pitchFamily="2" charset="2"/>
              <a:buChar char="l"/>
            </a:pPr>
            <a:r>
              <a:rPr lang="en-US" altLang="en-US" sz="2400" b="1" dirty="0" smtClean="0">
                <a:latin typeface="+mn-lt"/>
                <a:cs typeface="Arial" panose="020B0604020202020204" pitchFamily="34" charset="0"/>
              </a:rPr>
              <a:t>Conclusion </a:t>
            </a:r>
            <a:endParaRPr lang="en-US" altLang="en-US" sz="2400" b="1" dirty="0">
              <a:latin typeface="+mn-lt"/>
              <a:cs typeface="Arial" panose="020B0604020202020204" pitchFamily="34" charset="0"/>
            </a:endParaRPr>
          </a:p>
        </p:txBody>
      </p:sp>
      <p:sp>
        <p:nvSpPr>
          <p:cNvPr id="10" name="Slide Number Placeholder 3"/>
          <p:cNvSpPr>
            <a:spLocks noGrp="1"/>
          </p:cNvSpPr>
          <p:nvPr>
            <p:ph type="sldNum" sz="quarter" idx="11"/>
          </p:nvPr>
        </p:nvSpPr>
        <p:spPr>
          <a:xfrm>
            <a:off x="9264264" y="6117226"/>
            <a:ext cx="2844800" cy="486833"/>
          </a:xfrm>
        </p:spPr>
        <p:txBody>
          <a:bodyPr/>
          <a:lstStyle/>
          <a:p>
            <a:pPr>
              <a:defRPr/>
            </a:pPr>
            <a:fld id="{6A249380-1C81-41FC-BD60-CA0A3DD9C7BC}" type="slidenum">
              <a:rPr lang="en-US" smtClean="0"/>
              <a:pPr>
                <a:defRPr/>
              </a:pPr>
              <a:t>2</a:t>
            </a:fld>
            <a:endParaRPr lang="en-US" dirty="0"/>
          </a:p>
        </p:txBody>
      </p:sp>
    </p:spTree>
    <p:extLst>
      <p:ext uri="{BB962C8B-B14F-4D97-AF65-F5344CB8AC3E}">
        <p14:creationId xmlns:p14="http://schemas.microsoft.com/office/powerpoint/2010/main" val="7210713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57CB6D-4A2A-45F2-AA53-ED4BF0E20593}"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 name="TextBox 3"/>
          <p:cNvSpPr txBox="1"/>
          <p:nvPr/>
        </p:nvSpPr>
        <p:spPr>
          <a:xfrm>
            <a:off x="2168701" y="2502547"/>
            <a:ext cx="7704748" cy="936078"/>
          </a:xfrm>
          <a:prstGeom prst="rect">
            <a:avLst/>
          </a:pr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anchor="ctr"/>
          <a:lstStyle>
            <a:defPPr>
              <a:defRPr lang="zh-CN"/>
            </a:defPPr>
            <a:lvl1pPr algn="ctr" fontAlgn="auto">
              <a:lnSpc>
                <a:spcPct val="90000"/>
              </a:lnSpc>
              <a:spcBef>
                <a:spcPts val="0"/>
              </a:spcBef>
              <a:spcAft>
                <a:spcPts val="0"/>
              </a:spcAft>
              <a:defRPr sz="2400" b="1" kern="0">
                <a:solidFill>
                  <a:schemeClr val="bg1"/>
                </a:solidFill>
                <a:latin typeface="Arial Black" panose="020B0A04020102020204" pitchFamily="34"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latin typeface="Arial Black" panose="020B0A04020102020204" pitchFamily="34" charset="0"/>
                <a:ea typeface="+mn-ea"/>
                <a:cs typeface="+mn-cs"/>
              </a:rPr>
              <a:t>Project Key Features </a:t>
            </a:r>
            <a:endParaRPr kumimoji="0" lang="en-US" sz="2400" b="1" i="0" u="none" strike="noStrike" kern="0" cap="none" spc="0" normalizeH="0" baseline="0" noProof="0" dirty="0">
              <a:ln>
                <a:noFill/>
              </a:ln>
              <a:solidFill>
                <a:prstClr val="white"/>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15241298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09292" y="133618"/>
            <a:ext cx="7589286" cy="58477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Calibri"/>
                <a:ea typeface="Arial Unicode MS" panose="020B0604020202020204" pitchFamily="34" charset="-122"/>
                <a:cs typeface="Arial Unicode MS" panose="020B0604020202020204" pitchFamily="34" charset="-122"/>
              </a:rPr>
              <a:t>Project Updates</a:t>
            </a:r>
          </a:p>
        </p:txBody>
      </p:sp>
      <p:sp>
        <p:nvSpPr>
          <p:cNvPr id="3" name="灯片编号占位符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57CB6D-4A2A-45F2-AA53-ED4BF0E20593}"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 name="Rectangle 3"/>
          <p:cNvSpPr/>
          <p:nvPr/>
        </p:nvSpPr>
        <p:spPr>
          <a:xfrm>
            <a:off x="600173" y="1629768"/>
            <a:ext cx="10972800" cy="4416552"/>
          </a:xfrm>
          <a:prstGeom prst="rect">
            <a:avLst/>
          </a:prstGeom>
          <a:ln>
            <a:solidFill>
              <a:schemeClr val="tx1"/>
            </a:solidFill>
          </a:ln>
        </p:spPr>
        <p:txBody>
          <a:bodyPr vert="horz" lIns="91440" tIns="45720" rIns="91440" bIns="45720" rtlCol="0">
            <a:normAutofit/>
          </a:bodyPr>
          <a:lstStyle/>
          <a:p>
            <a:pPr marL="0" marR="0" lvl="0" indent="0" algn="just" defTabSz="914400" rtl="0" eaLnBrk="1" fontAlgn="auto" latinLnBrk="0" hangingPunct="1">
              <a:lnSpc>
                <a:spcPct val="200000"/>
              </a:lnSpc>
              <a:spcBef>
                <a:spcPts val="900"/>
              </a:spcBef>
              <a:spcAft>
                <a:spcPts val="0"/>
              </a:spcAft>
              <a:buClr>
                <a:srgbClr val="FF0000"/>
              </a:buClr>
              <a:buSzPct val="70000"/>
              <a:buFont typeface="Arial" pitchFamily="34" charset="0"/>
              <a:buNone/>
              <a:tabLst/>
              <a:defRPr/>
            </a:pPr>
            <a:endParaRPr kumimoji="0" lang="en-US" sz="2000" b="1" i="0" u="none" strike="noStrike" kern="12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endParaRPr>
          </a:p>
        </p:txBody>
      </p:sp>
      <p:sp>
        <p:nvSpPr>
          <p:cNvPr id="5" name="Rectangle 3"/>
          <p:cNvSpPr/>
          <p:nvPr/>
        </p:nvSpPr>
        <p:spPr>
          <a:xfrm>
            <a:off x="609600" y="933295"/>
            <a:ext cx="4648200" cy="68580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720 MW Karot Hydropower Project</a:t>
            </a:r>
            <a:endParaRPr kumimoji="0" lang="pt-BR" altLang="zh-CN" sz="24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6" name="Rectangle 3"/>
          <p:cNvSpPr>
            <a:spLocks noChangeArrowheads="1"/>
          </p:cNvSpPr>
          <p:nvPr/>
        </p:nvSpPr>
        <p:spPr bwMode="auto">
          <a:xfrm>
            <a:off x="685801" y="1705968"/>
            <a:ext cx="10773887" cy="4267200"/>
          </a:xfrm>
          <a:prstGeom prst="rect">
            <a:avLst/>
          </a:prstGeom>
          <a:solidFill>
            <a:schemeClr val="bg1"/>
          </a:solidFill>
          <a:ln>
            <a:noFill/>
          </a:ln>
          <a:extLst/>
        </p:spPr>
        <p:txBody>
          <a:bodyPr/>
          <a:lstStyle>
            <a:lvl1pPr marL="457200" indent="-457200" eaLnBrk="0" hangingPunct="0">
              <a:spcBef>
                <a:spcPts val="400"/>
              </a:spcBef>
              <a:buClr>
                <a:schemeClr val="accent1"/>
              </a:buClr>
              <a:buSzPct val="68000"/>
              <a:buFont typeface="Wingdings 3" pitchFamily="18" charset="2"/>
              <a:buChar char=""/>
              <a:defRPr sz="2700">
                <a:solidFill>
                  <a:schemeClr val="tx1"/>
                </a:solidFill>
                <a:latin typeface="Calibri"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Calibri"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Calibri"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Calibri"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Calibri"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Calibri"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Calibri"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Calibri"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Calibri" pitchFamily="34" charset="0"/>
              </a:defRPr>
            </a:lvl9pPr>
          </a:lstStyle>
          <a:p>
            <a:pPr marL="0" marR="0" lvl="0" indent="0" algn="just" defTabSz="914400" rtl="0" eaLnBrk="0" fontAlgn="auto" latinLnBrk="0" hangingPunct="0">
              <a:lnSpc>
                <a:spcPct val="120000"/>
              </a:lnSpc>
              <a:spcBef>
                <a:spcPts val="600"/>
              </a:spcBef>
              <a:spcAft>
                <a:spcPts val="0"/>
              </a:spcAft>
              <a:buClr>
                <a:srgbClr val="FF0000"/>
              </a:buClr>
              <a:buSzPct val="70000"/>
              <a:buFont typeface="Wingdings 3" pitchFamily="18" charset="2"/>
              <a:buNone/>
              <a:tabLst/>
              <a:defRPr/>
            </a:pPr>
            <a:r>
              <a:rPr kumimoji="0" lang="en-US" altLang="en-US" sz="2000" b="1" i="0" u="none" strike="noStrike" kern="1200" cap="none" spc="0" normalizeH="0" baseline="0" noProof="0" dirty="0" smtClean="0">
                <a:ln>
                  <a:noFill/>
                </a:ln>
                <a:solidFill>
                  <a:srgbClr val="FF0000"/>
                </a:solidFill>
                <a:effectLst/>
                <a:uLnTx/>
                <a:uFillTx/>
                <a:latin typeface="Arial Unicode MS" pitchFamily="34" charset="-122"/>
                <a:ea typeface="Arial Unicode MS" pitchFamily="34" charset="-122"/>
                <a:cs typeface="Arial Unicode MS" pitchFamily="34" charset="-122"/>
              </a:rPr>
              <a:t>Project Features</a:t>
            </a:r>
          </a:p>
          <a:p>
            <a:pPr marL="457200" marR="0" lvl="0" indent="-457200" algn="l" defTabSz="914400" rtl="0" eaLnBrk="0" fontAlgn="auto" latinLnBrk="0" hangingPunct="0">
              <a:lnSpc>
                <a:spcPct val="100000"/>
              </a:lnSpc>
              <a:spcBef>
                <a:spcPts val="400"/>
              </a:spcBef>
              <a:spcAft>
                <a:spcPts val="0"/>
              </a:spcAft>
              <a:buClr>
                <a:srgbClr val="FF0000"/>
              </a:buClr>
              <a:buSzPct val="170000"/>
              <a:buFont typeface="Arial" panose="020B0604020202020204" pitchFamily="34" charset="0"/>
              <a:buChar char="•"/>
              <a:tabLst/>
              <a:defRPr/>
            </a:pPr>
            <a:r>
              <a:rPr kumimoji="0" lang="en-US" sz="1600" b="1" i="0" u="none" strike="noStrike" kern="1200" cap="none" spc="0" normalizeH="0" baseline="0" noProof="0" dirty="0" smtClean="0">
                <a:ln>
                  <a:noFill/>
                </a:ln>
                <a:solidFill>
                  <a:srgbClr val="008000"/>
                </a:solidFill>
                <a:effectLst/>
                <a:uLnTx/>
                <a:uFillTx/>
                <a:latin typeface="Calibri" pitchFamily="34" charset="0"/>
                <a:ea typeface="+mn-ea"/>
                <a:cs typeface="+mn-cs"/>
              </a:rPr>
              <a:t>Location </a:t>
            </a:r>
            <a:r>
              <a:rPr kumimoji="0" lang="en-US" sz="1600" b="1" i="0" u="none" strike="noStrike" kern="1200" cap="none" spc="0" normalizeH="0" baseline="0" noProof="0" dirty="0">
                <a:ln>
                  <a:noFill/>
                </a:ln>
                <a:solidFill>
                  <a:srgbClr val="008000"/>
                </a:solidFill>
                <a:effectLst/>
                <a:uLnTx/>
                <a:uFillTx/>
                <a:latin typeface="Calibri" pitchFamily="34" charset="0"/>
                <a:ea typeface="+mn-ea"/>
                <a:cs typeface="+mn-cs"/>
              </a:rPr>
              <a:t>			</a:t>
            </a:r>
            <a:r>
              <a:rPr kumimoji="0" lang="en-US" sz="1600" b="1" i="0" u="none" strike="noStrike" kern="1200" cap="none" spc="0" normalizeH="0" baseline="0" noProof="0" dirty="0" smtClean="0">
                <a:ln>
                  <a:noFill/>
                </a:ln>
                <a:solidFill>
                  <a:srgbClr val="008000"/>
                </a:solidFill>
                <a:effectLst/>
                <a:uLnTx/>
                <a:uFillTx/>
                <a:latin typeface="Calibri" pitchFamily="34" charset="0"/>
                <a:ea typeface="+mn-ea"/>
                <a:cs typeface="+mn-cs"/>
              </a:rPr>
              <a:t>: </a:t>
            </a:r>
            <a:r>
              <a:rPr kumimoji="0" lang="en-US" sz="1600" b="1" i="0" u="none" strike="noStrike" kern="1200" cap="none" spc="0" normalizeH="0" baseline="0" noProof="0" dirty="0" err="1">
                <a:ln>
                  <a:noFill/>
                </a:ln>
                <a:solidFill>
                  <a:srgbClr val="008000"/>
                </a:solidFill>
                <a:effectLst/>
                <a:uLnTx/>
                <a:uFillTx/>
                <a:latin typeface="Calibri" pitchFamily="34" charset="0"/>
                <a:ea typeface="+mn-ea"/>
                <a:cs typeface="+mn-cs"/>
              </a:rPr>
              <a:t>Distt</a:t>
            </a:r>
            <a:r>
              <a:rPr kumimoji="0" lang="en-US" sz="1600" b="1" i="0" u="none" strike="noStrike" kern="1200" cap="none" spc="0" normalizeH="0" baseline="0" noProof="0" dirty="0">
                <a:ln>
                  <a:noFill/>
                </a:ln>
                <a:solidFill>
                  <a:srgbClr val="008000"/>
                </a:solidFill>
                <a:effectLst/>
                <a:uLnTx/>
                <a:uFillTx/>
                <a:latin typeface="Calibri" pitchFamily="34" charset="0"/>
                <a:ea typeface="+mn-ea"/>
                <a:cs typeface="+mn-cs"/>
              </a:rPr>
              <a:t>. Rawalpindi, Punjab &amp; AJK</a:t>
            </a:r>
          </a:p>
          <a:p>
            <a:pPr marL="457200" marR="0" lvl="0" indent="-457200" algn="l" defTabSz="914400" rtl="0" eaLnBrk="0" fontAlgn="auto" latinLnBrk="0" hangingPunct="0">
              <a:lnSpc>
                <a:spcPct val="100000"/>
              </a:lnSpc>
              <a:spcBef>
                <a:spcPts val="400"/>
              </a:spcBef>
              <a:spcAft>
                <a:spcPts val="0"/>
              </a:spcAft>
              <a:buClr>
                <a:srgbClr val="FF0000"/>
              </a:buClr>
              <a:buSzPct val="170000"/>
              <a:buFont typeface="Arial" panose="020B0604020202020204" pitchFamily="34" charset="0"/>
              <a:buChar char="•"/>
              <a:tabLst/>
              <a:defRPr/>
            </a:pPr>
            <a:r>
              <a:rPr kumimoji="0" lang="en-US" sz="1600" b="1" i="0" u="none" strike="noStrike" kern="1200" cap="none" spc="0" normalizeH="0" baseline="0" noProof="0" dirty="0">
                <a:ln>
                  <a:noFill/>
                </a:ln>
                <a:solidFill>
                  <a:srgbClr val="008000"/>
                </a:solidFill>
                <a:effectLst/>
                <a:uLnTx/>
                <a:uFillTx/>
                <a:latin typeface="Calibri" pitchFamily="34" charset="0"/>
                <a:ea typeface="+mn-ea"/>
                <a:cs typeface="+mn-cs"/>
              </a:rPr>
              <a:t>River				: Jhelum River</a:t>
            </a:r>
          </a:p>
          <a:p>
            <a:pPr marL="457200" marR="0" lvl="0" indent="-457200" algn="l" defTabSz="914400" rtl="0" eaLnBrk="0" fontAlgn="auto" latinLnBrk="0" hangingPunct="0">
              <a:lnSpc>
                <a:spcPct val="100000"/>
              </a:lnSpc>
              <a:spcBef>
                <a:spcPts val="400"/>
              </a:spcBef>
              <a:spcAft>
                <a:spcPts val="0"/>
              </a:spcAft>
              <a:buClr>
                <a:srgbClr val="FF0000"/>
              </a:buClr>
              <a:buSzPct val="170000"/>
              <a:buFont typeface="Arial" panose="020B0604020202020204" pitchFamily="34" charset="0"/>
              <a:buChar char="•"/>
              <a:tabLst/>
              <a:defRPr/>
            </a:pPr>
            <a:r>
              <a:rPr kumimoji="0" lang="en-US" sz="1600" b="1" i="0" u="none" strike="noStrike" kern="1200" cap="none" spc="0" normalizeH="0" baseline="0" noProof="0" dirty="0">
                <a:ln>
                  <a:noFill/>
                </a:ln>
                <a:solidFill>
                  <a:srgbClr val="008000"/>
                </a:solidFill>
                <a:effectLst/>
                <a:uLnTx/>
                <a:uFillTx/>
                <a:latin typeface="Calibri" pitchFamily="34" charset="0"/>
                <a:ea typeface="+mn-ea"/>
                <a:cs typeface="+mn-cs"/>
              </a:rPr>
              <a:t>Project Importance    	            </a:t>
            </a:r>
            <a:r>
              <a:rPr kumimoji="0" lang="en-US" sz="1600" b="1" i="0" u="none" strike="noStrike" kern="1200" cap="none" spc="0" normalizeH="0" baseline="0" noProof="0" dirty="0" smtClean="0">
                <a:ln>
                  <a:noFill/>
                </a:ln>
                <a:solidFill>
                  <a:srgbClr val="008000"/>
                </a:solidFill>
                <a:effectLst/>
                <a:uLnTx/>
                <a:uFillTx/>
                <a:latin typeface="Calibri" pitchFamily="34" charset="0"/>
                <a:ea typeface="+mn-ea"/>
                <a:cs typeface="+mn-cs"/>
              </a:rPr>
              <a:t>  	: </a:t>
            </a:r>
            <a:r>
              <a:rPr kumimoji="0" lang="en-US" sz="1600" b="1" i="0" u="none" strike="noStrike" kern="1200" cap="none" spc="0" normalizeH="0" baseline="0" noProof="0" dirty="0">
                <a:ln>
                  <a:noFill/>
                </a:ln>
                <a:solidFill>
                  <a:srgbClr val="008000"/>
                </a:solidFill>
                <a:effectLst/>
                <a:uLnTx/>
                <a:uFillTx/>
                <a:latin typeface="Calibri" pitchFamily="34" charset="0"/>
                <a:ea typeface="+mn-ea"/>
                <a:cs typeface="+mn-cs"/>
              </a:rPr>
              <a:t>The Project is </a:t>
            </a:r>
            <a:r>
              <a:rPr kumimoji="0" lang="en-US" sz="1600" b="1" i="0" u="none" strike="noStrike" kern="1200" cap="none" spc="0" normalizeH="0" baseline="0" noProof="0" dirty="0" smtClean="0">
                <a:ln>
                  <a:noFill/>
                </a:ln>
                <a:solidFill>
                  <a:srgbClr val="008000"/>
                </a:solidFill>
                <a:effectLst/>
                <a:uLnTx/>
                <a:uFillTx/>
                <a:latin typeface="Calibri" pitchFamily="34" charset="0"/>
                <a:ea typeface="+mn-ea"/>
                <a:cs typeface="+mn-cs"/>
              </a:rPr>
              <a:t> </a:t>
            </a:r>
            <a:r>
              <a:rPr kumimoji="0" lang="en-US" sz="1600" b="1" i="0" u="none" strike="noStrike" kern="1200" cap="none" spc="0" normalizeH="0" baseline="0" noProof="0" dirty="0">
                <a:ln>
                  <a:noFill/>
                </a:ln>
                <a:solidFill>
                  <a:srgbClr val="008000"/>
                </a:solidFill>
                <a:effectLst/>
                <a:uLnTx/>
                <a:uFillTx/>
                <a:latin typeface="Calibri" pitchFamily="34" charset="0"/>
                <a:ea typeface="+mn-ea"/>
                <a:cs typeface="+mn-cs"/>
              </a:rPr>
              <a:t>under CPEC </a:t>
            </a:r>
            <a:endParaRPr kumimoji="0" lang="en-US" sz="1600" b="1" i="0" u="none" strike="noStrike" kern="1200" cap="none" spc="0" normalizeH="0" baseline="0" noProof="0" dirty="0" smtClean="0">
              <a:ln>
                <a:noFill/>
              </a:ln>
              <a:solidFill>
                <a:srgbClr val="008000"/>
              </a:solidFill>
              <a:effectLst/>
              <a:uLnTx/>
              <a:uFillTx/>
              <a:latin typeface="Calibri" pitchFamily="34" charset="0"/>
              <a:ea typeface="+mn-ea"/>
              <a:cs typeface="+mn-cs"/>
            </a:endParaRPr>
          </a:p>
          <a:p>
            <a:pPr marL="457200" marR="0" lvl="0" indent="-457200" algn="l" defTabSz="914400" rtl="0" eaLnBrk="0" fontAlgn="auto" latinLnBrk="0" hangingPunct="0">
              <a:lnSpc>
                <a:spcPct val="100000"/>
              </a:lnSpc>
              <a:spcBef>
                <a:spcPts val="400"/>
              </a:spcBef>
              <a:spcAft>
                <a:spcPts val="0"/>
              </a:spcAft>
              <a:buClr>
                <a:srgbClr val="FF0000"/>
              </a:buClr>
              <a:buSzPct val="170000"/>
              <a:buFont typeface="Arial" panose="020B0604020202020204" pitchFamily="34" charset="0"/>
              <a:buChar char="•"/>
              <a:tabLst/>
              <a:defRPr/>
            </a:pPr>
            <a:r>
              <a:rPr kumimoji="0" lang="en-US" sz="1600" b="1" i="0" u="none" strike="noStrike" kern="1200" cap="none" spc="0" normalizeH="0" baseline="0" noProof="0" dirty="0" smtClean="0">
                <a:ln>
                  <a:noFill/>
                </a:ln>
                <a:solidFill>
                  <a:srgbClr val="008000"/>
                </a:solidFill>
                <a:effectLst/>
                <a:uLnTx/>
                <a:uFillTx/>
                <a:latin typeface="Calibri" pitchFamily="34" charset="0"/>
                <a:ea typeface="+mn-ea"/>
                <a:cs typeface="+mn-cs"/>
              </a:rPr>
              <a:t>Capacity </a:t>
            </a:r>
            <a:r>
              <a:rPr kumimoji="0" lang="en-US" sz="1600" b="1" i="0" u="none" strike="noStrike" kern="1200" cap="none" spc="0" normalizeH="0" baseline="0" noProof="0" dirty="0">
                <a:ln>
                  <a:noFill/>
                </a:ln>
                <a:solidFill>
                  <a:srgbClr val="008000"/>
                </a:solidFill>
                <a:effectLst/>
                <a:uLnTx/>
                <a:uFillTx/>
                <a:latin typeface="Calibri" pitchFamily="34" charset="0"/>
                <a:ea typeface="+mn-ea"/>
                <a:cs typeface="+mn-cs"/>
              </a:rPr>
              <a:t>			: 720 MW</a:t>
            </a:r>
          </a:p>
          <a:p>
            <a:pPr marL="457200" marR="0" lvl="0" indent="-457200" algn="l" defTabSz="914400" rtl="0" eaLnBrk="0" fontAlgn="auto" latinLnBrk="0" hangingPunct="0">
              <a:lnSpc>
                <a:spcPct val="100000"/>
              </a:lnSpc>
              <a:spcBef>
                <a:spcPts val="400"/>
              </a:spcBef>
              <a:spcAft>
                <a:spcPts val="0"/>
              </a:spcAft>
              <a:buClr>
                <a:srgbClr val="FF0000"/>
              </a:buClr>
              <a:buSzPct val="170000"/>
              <a:buFont typeface="Arial" panose="020B0604020202020204" pitchFamily="34" charset="0"/>
              <a:buChar char="•"/>
              <a:tabLst/>
              <a:defRPr/>
            </a:pPr>
            <a:r>
              <a:rPr kumimoji="0" lang="en-US" sz="1600" b="1" i="0" u="none" strike="noStrike" kern="1200" cap="none" spc="0" normalizeH="0" baseline="0" noProof="0" dirty="0">
                <a:ln>
                  <a:noFill/>
                </a:ln>
                <a:solidFill>
                  <a:srgbClr val="008000"/>
                </a:solidFill>
                <a:effectLst/>
                <a:uLnTx/>
                <a:uFillTx/>
                <a:latin typeface="Calibri" pitchFamily="34" charset="0"/>
                <a:ea typeface="+mn-ea"/>
                <a:cs typeface="+mn-cs"/>
              </a:rPr>
              <a:t>Av. Annual Energy	 </a:t>
            </a:r>
            <a:r>
              <a:rPr kumimoji="0" lang="en-US" sz="1600" b="1" i="0" u="none" strike="noStrike" kern="1200" cap="none" spc="0" normalizeH="0" baseline="0" noProof="0" dirty="0" smtClean="0">
                <a:ln>
                  <a:noFill/>
                </a:ln>
                <a:solidFill>
                  <a:srgbClr val="008000"/>
                </a:solidFill>
                <a:effectLst/>
                <a:uLnTx/>
                <a:uFillTx/>
                <a:latin typeface="Calibri" pitchFamily="34" charset="0"/>
                <a:ea typeface="+mn-ea"/>
                <a:cs typeface="+mn-cs"/>
              </a:rPr>
              <a:t>	: </a:t>
            </a:r>
            <a:r>
              <a:rPr kumimoji="0" lang="en-US" sz="1600" b="1" i="0" u="none" strike="noStrike" kern="1200" cap="none" spc="0" normalizeH="0" baseline="0" noProof="0" dirty="0">
                <a:ln>
                  <a:noFill/>
                </a:ln>
                <a:solidFill>
                  <a:srgbClr val="008000"/>
                </a:solidFill>
                <a:effectLst/>
                <a:uLnTx/>
                <a:uFillTx/>
                <a:latin typeface="Calibri" pitchFamily="34" charset="0"/>
                <a:ea typeface="+mn-ea"/>
                <a:cs typeface="+mn-cs"/>
              </a:rPr>
              <a:t>3206 </a:t>
            </a:r>
            <a:r>
              <a:rPr kumimoji="0" lang="en-US" sz="1600" b="1" i="0" u="none" strike="noStrike" kern="1200" cap="none" spc="0" normalizeH="0" baseline="0" noProof="0" dirty="0" err="1" smtClean="0">
                <a:ln>
                  <a:noFill/>
                </a:ln>
                <a:solidFill>
                  <a:srgbClr val="008000"/>
                </a:solidFill>
                <a:effectLst/>
                <a:uLnTx/>
                <a:uFillTx/>
                <a:latin typeface="Calibri" pitchFamily="34" charset="0"/>
                <a:ea typeface="+mn-ea"/>
                <a:cs typeface="+mn-cs"/>
              </a:rPr>
              <a:t>GWh</a:t>
            </a:r>
            <a:endParaRPr kumimoji="0" lang="en-US" sz="1600" b="1" i="0" u="none" strike="noStrike" kern="1200" cap="none" spc="0" normalizeH="0" baseline="0" noProof="0" dirty="0" smtClean="0">
              <a:ln>
                <a:noFill/>
              </a:ln>
              <a:solidFill>
                <a:srgbClr val="008000"/>
              </a:solidFill>
              <a:effectLst/>
              <a:uLnTx/>
              <a:uFillTx/>
              <a:latin typeface="Calibri" pitchFamily="34" charset="0"/>
              <a:ea typeface="+mn-ea"/>
              <a:cs typeface="+mn-cs"/>
            </a:endParaRPr>
          </a:p>
          <a:p>
            <a:pPr marL="457200" marR="0" lvl="0" indent="-457200" algn="l" defTabSz="914400" rtl="0" eaLnBrk="0" fontAlgn="auto" latinLnBrk="0" hangingPunct="0">
              <a:lnSpc>
                <a:spcPct val="100000"/>
              </a:lnSpc>
              <a:spcBef>
                <a:spcPts val="400"/>
              </a:spcBef>
              <a:spcAft>
                <a:spcPts val="0"/>
              </a:spcAft>
              <a:buClr>
                <a:srgbClr val="FF0000"/>
              </a:buClr>
              <a:buSzPct val="170000"/>
              <a:buFont typeface="Arial" panose="020B0604020202020204" pitchFamily="34" charset="0"/>
              <a:buChar char="•"/>
              <a:tabLst/>
              <a:defRPr/>
            </a:pPr>
            <a:r>
              <a:rPr kumimoji="0" lang="en-US" sz="1600" b="1" i="0" u="none" strike="noStrike" kern="1200" cap="none" spc="0" normalizeH="0" baseline="0" noProof="0" dirty="0" smtClean="0">
                <a:ln>
                  <a:noFill/>
                </a:ln>
                <a:solidFill>
                  <a:srgbClr val="008000"/>
                </a:solidFill>
                <a:effectLst/>
                <a:uLnTx/>
                <a:uFillTx/>
                <a:latin typeface="Calibri" pitchFamily="34" charset="0"/>
                <a:ea typeface="+mn-ea"/>
                <a:cs typeface="+mn-cs"/>
              </a:rPr>
              <a:t>Design Discharge		: 1200 m</a:t>
            </a:r>
            <a:r>
              <a:rPr kumimoji="0" lang="en-US" sz="1600" b="1" i="0" u="none" strike="noStrike" kern="1200" cap="none" spc="0" normalizeH="0" baseline="30000" noProof="0" dirty="0" smtClean="0">
                <a:ln>
                  <a:noFill/>
                </a:ln>
                <a:solidFill>
                  <a:srgbClr val="008000"/>
                </a:solidFill>
                <a:effectLst/>
                <a:uLnTx/>
                <a:uFillTx/>
                <a:latin typeface="Calibri" pitchFamily="34" charset="0"/>
                <a:ea typeface="+mn-ea"/>
                <a:cs typeface="+mn-cs"/>
              </a:rPr>
              <a:t>3</a:t>
            </a:r>
            <a:r>
              <a:rPr kumimoji="0" lang="en-US" sz="1600" b="1" i="0" u="none" strike="noStrike" kern="1200" cap="none" spc="0" normalizeH="0" baseline="0" noProof="0" dirty="0" smtClean="0">
                <a:ln>
                  <a:noFill/>
                </a:ln>
                <a:solidFill>
                  <a:srgbClr val="008000"/>
                </a:solidFill>
                <a:effectLst/>
                <a:uLnTx/>
                <a:uFillTx/>
                <a:latin typeface="Calibri" pitchFamily="34" charset="0"/>
                <a:ea typeface="+mn-ea"/>
                <a:cs typeface="+mn-cs"/>
              </a:rPr>
              <a:t>/s</a:t>
            </a:r>
          </a:p>
          <a:p>
            <a:pPr marL="457200" marR="0" lvl="0" indent="-457200" algn="l" defTabSz="914400" rtl="0" eaLnBrk="0" fontAlgn="auto" latinLnBrk="0" hangingPunct="0">
              <a:lnSpc>
                <a:spcPct val="100000"/>
              </a:lnSpc>
              <a:spcBef>
                <a:spcPts val="400"/>
              </a:spcBef>
              <a:spcAft>
                <a:spcPts val="0"/>
              </a:spcAft>
              <a:buClr>
                <a:srgbClr val="FF0000"/>
              </a:buClr>
              <a:buSzPct val="170000"/>
              <a:buFont typeface="Arial" panose="020B0604020202020204" pitchFamily="34" charset="0"/>
              <a:buChar char="•"/>
              <a:tabLst/>
              <a:defRPr/>
            </a:pPr>
            <a:r>
              <a:rPr kumimoji="0" lang="en-US" sz="1600" b="1" i="0" u="none" strike="noStrike" kern="1200" cap="none" spc="0" normalizeH="0" baseline="0" noProof="0" dirty="0" smtClean="0">
                <a:ln>
                  <a:noFill/>
                </a:ln>
                <a:solidFill>
                  <a:srgbClr val="008000"/>
                </a:solidFill>
                <a:effectLst/>
                <a:uLnTx/>
                <a:uFillTx/>
                <a:latin typeface="Calibri" pitchFamily="34" charset="0"/>
                <a:ea typeface="+mn-ea"/>
                <a:cs typeface="+mn-cs"/>
              </a:rPr>
              <a:t>Gross </a:t>
            </a:r>
            <a:r>
              <a:rPr kumimoji="0" lang="en-US" sz="1600" b="1" i="0" u="none" strike="noStrike" kern="1200" cap="none" spc="0" normalizeH="0" baseline="0" noProof="0" dirty="0">
                <a:ln>
                  <a:noFill/>
                </a:ln>
                <a:solidFill>
                  <a:srgbClr val="008000"/>
                </a:solidFill>
                <a:effectLst/>
                <a:uLnTx/>
                <a:uFillTx/>
                <a:latin typeface="Calibri" pitchFamily="34" charset="0"/>
                <a:ea typeface="+mn-ea"/>
                <a:cs typeface="+mn-cs"/>
              </a:rPr>
              <a:t>Head			: 79 m </a:t>
            </a:r>
          </a:p>
          <a:p>
            <a:pPr marL="457200" marR="0" lvl="0" indent="-457200" algn="l" defTabSz="914400" rtl="0" eaLnBrk="0" fontAlgn="auto" latinLnBrk="0" hangingPunct="0">
              <a:lnSpc>
                <a:spcPct val="100000"/>
              </a:lnSpc>
              <a:spcBef>
                <a:spcPts val="400"/>
              </a:spcBef>
              <a:spcAft>
                <a:spcPts val="0"/>
              </a:spcAft>
              <a:buClr>
                <a:srgbClr val="FF0000"/>
              </a:buClr>
              <a:buSzPct val="170000"/>
              <a:buFont typeface="Arial" panose="020B0604020202020204" pitchFamily="34" charset="0"/>
              <a:buChar char="•"/>
              <a:tabLst/>
              <a:defRPr/>
            </a:pPr>
            <a:r>
              <a:rPr kumimoji="0" lang="en-US" sz="1600" b="1" i="0" u="none" strike="noStrike" kern="1200" cap="none" spc="0" normalizeH="0" baseline="0" noProof="0" dirty="0">
                <a:ln>
                  <a:noFill/>
                </a:ln>
                <a:solidFill>
                  <a:srgbClr val="008000"/>
                </a:solidFill>
                <a:effectLst/>
                <a:uLnTx/>
                <a:uFillTx/>
                <a:latin typeface="Calibri" pitchFamily="34" charset="0"/>
                <a:ea typeface="+mn-ea"/>
                <a:cs typeface="+mn-cs"/>
              </a:rPr>
              <a:t>No. and Type of Units		: 4 Francis Turbine Units</a:t>
            </a:r>
          </a:p>
          <a:p>
            <a:pPr marL="457200" marR="0" lvl="0" indent="-457200" algn="l" defTabSz="914400" rtl="0" eaLnBrk="0" fontAlgn="auto" latinLnBrk="0" hangingPunct="0">
              <a:lnSpc>
                <a:spcPct val="100000"/>
              </a:lnSpc>
              <a:spcBef>
                <a:spcPts val="400"/>
              </a:spcBef>
              <a:spcAft>
                <a:spcPts val="0"/>
              </a:spcAft>
              <a:buClr>
                <a:srgbClr val="FF0000"/>
              </a:buClr>
              <a:buSzPct val="170000"/>
              <a:buFont typeface="Arial" panose="020B0604020202020204" pitchFamily="34" charset="0"/>
              <a:buChar char="•"/>
              <a:tabLst/>
              <a:defRPr/>
            </a:pPr>
            <a:r>
              <a:rPr kumimoji="0" lang="en-US" sz="1600" b="1" i="0" u="none" strike="noStrike" kern="1200" cap="none" spc="0" normalizeH="0" baseline="0" noProof="0" dirty="0">
                <a:ln>
                  <a:noFill/>
                </a:ln>
                <a:solidFill>
                  <a:srgbClr val="008000"/>
                </a:solidFill>
                <a:effectLst/>
                <a:uLnTx/>
                <a:uFillTx/>
                <a:latin typeface="Calibri" pitchFamily="34" charset="0"/>
                <a:ea typeface="+mn-ea"/>
                <a:cs typeface="+mn-cs"/>
              </a:rPr>
              <a:t>Project Cost			: US$ 1740 million  </a:t>
            </a:r>
          </a:p>
          <a:p>
            <a:pPr marL="457200" marR="0" lvl="0" indent="-457200" algn="l" defTabSz="914400" rtl="0" eaLnBrk="0" fontAlgn="auto" latinLnBrk="0" hangingPunct="0">
              <a:lnSpc>
                <a:spcPct val="100000"/>
              </a:lnSpc>
              <a:spcBef>
                <a:spcPts val="400"/>
              </a:spcBef>
              <a:spcAft>
                <a:spcPts val="0"/>
              </a:spcAft>
              <a:buClr>
                <a:srgbClr val="FF0000"/>
              </a:buClr>
              <a:buSzPct val="170000"/>
              <a:buFont typeface="Arial" panose="020B0604020202020204" pitchFamily="34" charset="0"/>
              <a:buChar char="•"/>
              <a:tabLst/>
              <a:defRPr/>
            </a:pPr>
            <a:r>
              <a:rPr kumimoji="0" lang="en-US" sz="1600" b="1" i="0" u="none" strike="noStrike" kern="1200" cap="none" spc="0" normalizeH="0" baseline="0" noProof="0" dirty="0">
                <a:ln>
                  <a:noFill/>
                </a:ln>
                <a:solidFill>
                  <a:srgbClr val="008000"/>
                </a:solidFill>
                <a:effectLst/>
                <a:uLnTx/>
                <a:uFillTx/>
                <a:latin typeface="Calibri" pitchFamily="34" charset="0"/>
                <a:ea typeface="+mn-ea"/>
                <a:cs typeface="+mn-cs"/>
              </a:rPr>
              <a:t>FS Tariff			: US cents 6.5005 kWh (not confirmed)(Term 30 Years) approved by NEPRA</a:t>
            </a:r>
          </a:p>
          <a:p>
            <a:pPr marL="457200" marR="0" lvl="0" indent="-457200" algn="l" defTabSz="914400" rtl="0" eaLnBrk="0" fontAlgn="auto" latinLnBrk="0" hangingPunct="0">
              <a:lnSpc>
                <a:spcPct val="100000"/>
              </a:lnSpc>
              <a:spcBef>
                <a:spcPts val="400"/>
              </a:spcBef>
              <a:spcAft>
                <a:spcPts val="0"/>
              </a:spcAft>
              <a:buClr>
                <a:srgbClr val="FF0000"/>
              </a:buClr>
              <a:buSzPct val="170000"/>
              <a:buFont typeface="Arial" panose="020B0604020202020204" pitchFamily="34" charset="0"/>
              <a:buChar char="•"/>
              <a:tabLst/>
              <a:defRPr/>
            </a:pPr>
            <a:r>
              <a:rPr kumimoji="0" lang="en-US" sz="1600" b="1" i="0" u="none" strike="noStrike" kern="1200" cap="none" spc="0" normalizeH="0" baseline="0" noProof="0" dirty="0">
                <a:ln>
                  <a:noFill/>
                </a:ln>
                <a:solidFill>
                  <a:srgbClr val="008000"/>
                </a:solidFill>
                <a:effectLst/>
                <a:uLnTx/>
                <a:uFillTx/>
                <a:latin typeface="Calibri" pitchFamily="34" charset="0"/>
                <a:ea typeface="+mn-ea"/>
                <a:cs typeface="+mn-cs"/>
              </a:rPr>
              <a:t>EPC Stage Tariff                           </a:t>
            </a:r>
            <a:r>
              <a:rPr kumimoji="0" lang="en-US" sz="1600" b="1" i="0" u="none" strike="noStrike" kern="1200" cap="none" spc="0" normalizeH="0" baseline="0" noProof="0" dirty="0" smtClean="0">
                <a:ln>
                  <a:noFill/>
                </a:ln>
                <a:solidFill>
                  <a:srgbClr val="008000"/>
                </a:solidFill>
                <a:effectLst/>
                <a:uLnTx/>
                <a:uFillTx/>
                <a:latin typeface="Calibri" pitchFamily="34" charset="0"/>
                <a:ea typeface="+mn-ea"/>
                <a:cs typeface="+mn-cs"/>
              </a:rPr>
              <a:t>	: </a:t>
            </a:r>
            <a:r>
              <a:rPr kumimoji="0" lang="en-US" sz="1600" b="1" i="0" u="none" strike="noStrike" kern="1200" cap="none" spc="0" normalizeH="0" baseline="0" noProof="0" dirty="0">
                <a:ln>
                  <a:noFill/>
                </a:ln>
                <a:solidFill>
                  <a:srgbClr val="008000"/>
                </a:solidFill>
                <a:effectLst/>
                <a:uLnTx/>
                <a:uFillTx/>
                <a:latin typeface="Calibri" pitchFamily="34" charset="0"/>
                <a:ea typeface="+mn-ea"/>
                <a:cs typeface="+mn-cs"/>
              </a:rPr>
              <a:t>US cents7.6152 kWh (Term 30 Years)  </a:t>
            </a:r>
          </a:p>
          <a:p>
            <a:pPr marL="457200" marR="0" lvl="0" indent="-457200" algn="l" defTabSz="914400" rtl="0" eaLnBrk="0" fontAlgn="auto" latinLnBrk="0" hangingPunct="0">
              <a:lnSpc>
                <a:spcPct val="100000"/>
              </a:lnSpc>
              <a:spcBef>
                <a:spcPts val="400"/>
              </a:spcBef>
              <a:spcAft>
                <a:spcPts val="0"/>
              </a:spcAft>
              <a:buClr>
                <a:srgbClr val="FF0000"/>
              </a:buClr>
              <a:buSzPct val="170000"/>
              <a:buFont typeface="Arial" panose="020B0604020202020204" pitchFamily="34" charset="0"/>
              <a:buChar char="•"/>
              <a:tabLst/>
              <a:defRPr/>
            </a:pPr>
            <a:r>
              <a:rPr kumimoji="0" lang="en-US" sz="1600" b="1" i="0" u="none" strike="noStrike" kern="1200" cap="none" spc="0" normalizeH="0" baseline="0" noProof="0" dirty="0">
                <a:ln>
                  <a:noFill/>
                </a:ln>
                <a:solidFill>
                  <a:srgbClr val="008000"/>
                </a:solidFill>
                <a:effectLst/>
                <a:uLnTx/>
                <a:uFillTx/>
                <a:latin typeface="Calibri" pitchFamily="34" charset="0"/>
                <a:ea typeface="+mn-ea"/>
                <a:cs typeface="+mn-cs"/>
              </a:rPr>
              <a:t>EPC Project Cost </a:t>
            </a:r>
            <a:r>
              <a:rPr kumimoji="0" lang="en-US" sz="1600" b="1" i="0" u="none" strike="noStrike" kern="1200" cap="none" spc="0" normalizeH="0" baseline="0" noProof="0" dirty="0" smtClean="0">
                <a:ln>
                  <a:noFill/>
                </a:ln>
                <a:solidFill>
                  <a:srgbClr val="008000"/>
                </a:solidFill>
                <a:effectLst/>
                <a:uLnTx/>
                <a:uFillTx/>
                <a:latin typeface="Calibri" pitchFamily="34" charset="0"/>
                <a:ea typeface="+mn-ea"/>
                <a:cs typeface="+mn-cs"/>
              </a:rPr>
              <a:t>		: </a:t>
            </a:r>
            <a:r>
              <a:rPr kumimoji="0" lang="en-US" sz="1600" b="1" i="0" u="none" strike="noStrike" kern="1200" cap="none" spc="0" normalizeH="0" baseline="0" noProof="0" dirty="0">
                <a:ln>
                  <a:noFill/>
                </a:ln>
                <a:solidFill>
                  <a:srgbClr val="008000"/>
                </a:solidFill>
                <a:effectLst/>
                <a:uLnTx/>
                <a:uFillTx/>
                <a:latin typeface="Calibri" pitchFamily="34" charset="0"/>
                <a:ea typeface="+mn-ea"/>
                <a:cs typeface="+mn-cs"/>
              </a:rPr>
              <a:t>US$ 1277.80million</a:t>
            </a:r>
          </a:p>
          <a:p>
            <a:pPr marL="0" marR="0" lvl="0" indent="0" algn="just" defTabSz="914400" rtl="0" eaLnBrk="0" fontAlgn="auto" latinLnBrk="0" hangingPunct="0">
              <a:lnSpc>
                <a:spcPct val="140000"/>
              </a:lnSpc>
              <a:spcBef>
                <a:spcPts val="600"/>
              </a:spcBef>
              <a:spcAft>
                <a:spcPts val="0"/>
              </a:spcAft>
              <a:buClr>
                <a:srgbClr val="FF0000"/>
              </a:buClr>
              <a:buSzPct val="170000"/>
              <a:buFont typeface="Wingdings 3" pitchFamily="18" charset="2"/>
              <a:buNone/>
              <a:tabLst/>
              <a:defRPr/>
            </a:pPr>
            <a:endParaRPr kumimoji="0" lang="en-US" altLang="en-US" sz="1400" b="0" i="0" u="none" strike="noStrike" kern="1200" cap="none" spc="0" normalizeH="0" baseline="0" noProof="0" dirty="0">
              <a:ln>
                <a:noFill/>
              </a:ln>
              <a:solidFill>
                <a:srgbClr val="008000"/>
              </a:solidFill>
              <a:effectLst/>
              <a:uLnTx/>
              <a:uFillTx/>
              <a:latin typeface="Arial Unicode MS" pitchFamily="34" charset="-122"/>
              <a:ea typeface="Arial Unicode MS" pitchFamily="34" charset="-122"/>
              <a:cs typeface="Arial Unicode MS" pitchFamily="34" charset="-122"/>
            </a:endParaRPr>
          </a:p>
          <a:p>
            <a:pPr marL="225425" marR="0" lvl="0" indent="-225425" algn="just" defTabSz="914400" rtl="0" eaLnBrk="0" fontAlgn="auto" latinLnBrk="0" hangingPunct="0">
              <a:lnSpc>
                <a:spcPct val="140000"/>
              </a:lnSpc>
              <a:spcBef>
                <a:spcPts val="600"/>
              </a:spcBef>
              <a:spcAft>
                <a:spcPts val="0"/>
              </a:spcAft>
              <a:buClr>
                <a:srgbClr val="FF0000"/>
              </a:buClr>
              <a:buSzPct val="70000"/>
              <a:buFont typeface="Wingdings" pitchFamily="2" charset="2"/>
              <a:buChar char="l"/>
              <a:tabLst/>
              <a:defRPr/>
            </a:pPr>
            <a:endParaRPr kumimoji="0" lang="en-US" altLang="en-US" sz="1400" b="0" i="0" u="none" strike="noStrike" kern="1200" cap="none" spc="0" normalizeH="0" baseline="0" noProof="0" dirty="0">
              <a:ln>
                <a:noFill/>
              </a:ln>
              <a:solidFill>
                <a:srgbClr val="0000FF"/>
              </a:solidFill>
              <a:effectLst/>
              <a:uLnTx/>
              <a:uFillTx/>
              <a:latin typeface="Arial Unicode MS" pitchFamily="34" charset="-122"/>
              <a:ea typeface="Arial Unicode MS" pitchFamily="34" charset="-122"/>
              <a:cs typeface="Arial Unicode MS" pitchFamily="34" charset="-122"/>
            </a:endParaRPr>
          </a:p>
          <a:p>
            <a:pPr marL="225425" marR="0" lvl="0" indent="-225425" algn="just" defTabSz="914400" rtl="0" eaLnBrk="0" fontAlgn="auto" latinLnBrk="0" hangingPunct="0">
              <a:lnSpc>
                <a:spcPct val="140000"/>
              </a:lnSpc>
              <a:spcBef>
                <a:spcPts val="600"/>
              </a:spcBef>
              <a:spcAft>
                <a:spcPts val="0"/>
              </a:spcAft>
              <a:buClr>
                <a:srgbClr val="FF0000"/>
              </a:buClr>
              <a:buSzPct val="70000"/>
              <a:buFont typeface="Wingdings" pitchFamily="2" charset="2"/>
              <a:buChar char="l"/>
              <a:tabLst/>
              <a:defRPr/>
            </a:pPr>
            <a:endParaRPr kumimoji="0" lang="en-US" altLang="en-US" sz="1050" b="0" i="0" u="none" strike="noStrike" kern="1200" cap="none" spc="0" normalizeH="0" baseline="0" noProof="0" dirty="0">
              <a:ln>
                <a:noFill/>
              </a:ln>
              <a:solidFill>
                <a:srgbClr val="0000FF"/>
              </a:solidFill>
              <a:effectLst/>
              <a:uLnTx/>
              <a:uFillTx/>
              <a:latin typeface="Arial Unicode MS" pitchFamily="34" charset="-122"/>
              <a:ea typeface="Arial Unicode MS" pitchFamily="34" charset="-122"/>
              <a:cs typeface="Arial Unicode MS" pitchFamily="34" charset="-122"/>
            </a:endParaRPr>
          </a:p>
          <a:p>
            <a:pPr marL="225425" marR="0" lvl="0" indent="-225425" algn="just" defTabSz="914400" rtl="0" eaLnBrk="0" fontAlgn="auto" latinLnBrk="0" hangingPunct="0">
              <a:lnSpc>
                <a:spcPct val="120000"/>
              </a:lnSpc>
              <a:spcBef>
                <a:spcPts val="600"/>
              </a:spcBef>
              <a:spcAft>
                <a:spcPts val="0"/>
              </a:spcAft>
              <a:buClr>
                <a:srgbClr val="FF0000"/>
              </a:buClr>
              <a:buSzPct val="70000"/>
              <a:buFont typeface="Wingdings" pitchFamily="2" charset="2"/>
              <a:buChar char="l"/>
              <a:tabLst/>
              <a:defRPr/>
            </a:pPr>
            <a:endParaRPr kumimoji="0" lang="en-US" altLang="en-US" sz="1050" b="0" i="0" u="none" strike="noStrike" kern="1200" cap="none" spc="0" normalizeH="0" baseline="0" noProof="0" dirty="0">
              <a:ln>
                <a:noFill/>
              </a:ln>
              <a:solidFill>
                <a:srgbClr val="0000FF"/>
              </a:solidFill>
              <a:effectLst/>
              <a:uLnTx/>
              <a:uFillTx/>
              <a:latin typeface="Arial Unicode MS" pitchFamily="34" charset="-122"/>
              <a:ea typeface="Arial Unicode MS" pitchFamily="34" charset="-122"/>
              <a:cs typeface="Arial Unicode MS" pitchFamily="34" charset="-122"/>
            </a:endParaRPr>
          </a:p>
          <a:p>
            <a:pPr marL="0" marR="0" lvl="0" indent="0" algn="just" defTabSz="914400" rtl="0" eaLnBrk="0" fontAlgn="auto" latinLnBrk="0" hangingPunct="0">
              <a:lnSpc>
                <a:spcPct val="120000"/>
              </a:lnSpc>
              <a:spcBef>
                <a:spcPts val="600"/>
              </a:spcBef>
              <a:spcAft>
                <a:spcPts val="0"/>
              </a:spcAft>
              <a:buClr>
                <a:srgbClr val="FF0000"/>
              </a:buClr>
              <a:buSzPct val="70000"/>
              <a:buFont typeface="Wingdings 3" pitchFamily="18" charset="2"/>
              <a:buNone/>
              <a:tabLst/>
              <a:defRPr/>
            </a:pPr>
            <a:endParaRPr kumimoji="0" lang="en-US" altLang="en-US" sz="1050" b="0" i="0" u="none" strike="noStrike" kern="1200" cap="none" spc="0" normalizeH="0" baseline="0" noProof="0" dirty="0" smtClean="0">
              <a:ln>
                <a:noFill/>
              </a:ln>
              <a:solidFill>
                <a:srgbClr val="0000FF"/>
              </a:solidFill>
              <a:effectLst/>
              <a:uLnTx/>
              <a:uFillTx/>
              <a:latin typeface="Arial Unicode MS" pitchFamily="34" charset="-122"/>
              <a:ea typeface="Arial Unicode MS" pitchFamily="34" charset="-122"/>
              <a:cs typeface="Arial Unicode MS" pitchFamily="34" charset="-122"/>
            </a:endParaRPr>
          </a:p>
        </p:txBody>
      </p:sp>
    </p:spTree>
    <p:extLst>
      <p:ext uri="{BB962C8B-B14F-4D97-AF65-F5344CB8AC3E}">
        <p14:creationId xmlns:p14="http://schemas.microsoft.com/office/powerpoint/2010/main" val="21465752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09292" y="133618"/>
            <a:ext cx="7589286" cy="58477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Calibri"/>
                <a:ea typeface="Arial Unicode MS" panose="020B0604020202020204" pitchFamily="34" charset="-122"/>
                <a:cs typeface="Arial Unicode MS" panose="020B0604020202020204" pitchFamily="34" charset="-122"/>
              </a:rPr>
              <a:t>Project Updates</a:t>
            </a:r>
          </a:p>
        </p:txBody>
      </p:sp>
      <p:sp>
        <p:nvSpPr>
          <p:cNvPr id="3" name="灯片编号占位符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57CB6D-4A2A-45F2-AA53-ED4BF0E20593}"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 name="Rectangle 6"/>
          <p:cNvSpPr/>
          <p:nvPr/>
        </p:nvSpPr>
        <p:spPr>
          <a:xfrm>
            <a:off x="600173" y="1581632"/>
            <a:ext cx="10972800" cy="4416552"/>
          </a:xfrm>
          <a:prstGeom prst="rect">
            <a:avLst/>
          </a:prstGeom>
          <a:ln>
            <a:solidFill>
              <a:schemeClr val="tx1"/>
            </a:solidFill>
          </a:ln>
        </p:spPr>
        <p:txBody>
          <a:bodyPr vert="horz" lIns="91440" tIns="45720" rIns="91440" bIns="45720" rtlCol="0">
            <a:normAutofit/>
          </a:bodyPr>
          <a:lstStyle/>
          <a:p>
            <a:pPr marL="0" marR="0" lvl="0" indent="0" algn="just" defTabSz="914400" rtl="0" eaLnBrk="1" fontAlgn="auto" latinLnBrk="0" hangingPunct="1">
              <a:lnSpc>
                <a:spcPct val="200000"/>
              </a:lnSpc>
              <a:spcBef>
                <a:spcPts val="900"/>
              </a:spcBef>
              <a:spcAft>
                <a:spcPts val="0"/>
              </a:spcAft>
              <a:buClr>
                <a:srgbClr val="FF0000"/>
              </a:buClr>
              <a:buSzPct val="70000"/>
              <a:buFont typeface="Arial" pitchFamily="34" charset="0"/>
              <a:buNone/>
              <a:tabLst/>
              <a:defRPr/>
            </a:pPr>
            <a:endParaRPr kumimoji="0" lang="en-US" sz="2000" b="1" i="0" u="none" strike="noStrike" kern="12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endParaRPr>
          </a:p>
        </p:txBody>
      </p:sp>
      <p:sp>
        <p:nvSpPr>
          <p:cNvPr id="8" name="Rectangle 3"/>
          <p:cNvSpPr/>
          <p:nvPr/>
        </p:nvSpPr>
        <p:spPr>
          <a:xfrm>
            <a:off x="600173" y="895831"/>
            <a:ext cx="4648200" cy="68580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720 MW Karot Hydropower Project</a:t>
            </a:r>
            <a:endParaRPr kumimoji="0" lang="pt-BR" altLang="zh-CN" sz="24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9" name="Rectangle 3"/>
          <p:cNvSpPr>
            <a:spLocks noChangeArrowheads="1"/>
          </p:cNvSpPr>
          <p:nvPr/>
        </p:nvSpPr>
        <p:spPr bwMode="auto">
          <a:xfrm>
            <a:off x="685801" y="1638300"/>
            <a:ext cx="10887172" cy="4267200"/>
          </a:xfrm>
          <a:prstGeom prst="rect">
            <a:avLst/>
          </a:prstGeom>
          <a:solidFill>
            <a:schemeClr val="bg1"/>
          </a:solidFill>
          <a:ln>
            <a:noFill/>
          </a:ln>
          <a:extLst/>
        </p:spPr>
        <p:txBody>
          <a:bodyPr/>
          <a:lstStyle>
            <a:lvl1pPr marL="457200" indent="-457200" eaLnBrk="0" hangingPunct="0">
              <a:spcBef>
                <a:spcPts val="400"/>
              </a:spcBef>
              <a:buClr>
                <a:schemeClr val="accent1"/>
              </a:buClr>
              <a:buSzPct val="68000"/>
              <a:buFont typeface="Wingdings 3" pitchFamily="18" charset="2"/>
              <a:buChar char=""/>
              <a:defRPr sz="2700">
                <a:solidFill>
                  <a:schemeClr val="tx1"/>
                </a:solidFill>
                <a:latin typeface="Calibri"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Calibri"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Calibri"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Calibri"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Calibri"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Calibri"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Calibri"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Calibri"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Calibri" pitchFamily="34" charset="0"/>
              </a:defRPr>
            </a:lvl9pPr>
          </a:lstStyle>
          <a:p>
            <a:pPr marL="0" marR="0" lvl="0" indent="0" algn="just" defTabSz="914400" rtl="0" eaLnBrk="0" fontAlgn="auto" latinLnBrk="0" hangingPunct="0">
              <a:lnSpc>
                <a:spcPct val="130000"/>
              </a:lnSpc>
              <a:spcBef>
                <a:spcPts val="600"/>
              </a:spcBef>
              <a:spcAft>
                <a:spcPts val="0"/>
              </a:spcAft>
              <a:buClr>
                <a:srgbClr val="FF0000"/>
              </a:buClr>
              <a:buSzPct val="70000"/>
              <a:buFont typeface="Wingdings 3" pitchFamily="18" charset="2"/>
              <a:buNone/>
              <a:tabLst/>
              <a:defRPr/>
            </a:pPr>
            <a:r>
              <a:rPr kumimoji="0" lang="en-US" altLang="en-US" sz="2000" b="1" i="0" u="none" strike="noStrike" kern="1200" cap="none" spc="0" normalizeH="0" baseline="0" noProof="0" dirty="0" smtClean="0">
                <a:ln>
                  <a:noFill/>
                </a:ln>
                <a:solidFill>
                  <a:srgbClr val="FF0000"/>
                </a:solidFill>
                <a:effectLst/>
                <a:uLnTx/>
                <a:uFillTx/>
                <a:latin typeface="Arial Unicode MS" pitchFamily="34" charset="-122"/>
                <a:ea typeface="Arial Unicode MS" pitchFamily="34" charset="-122"/>
                <a:cs typeface="Arial Unicode MS" pitchFamily="34" charset="-122"/>
              </a:rPr>
              <a:t>Key Milestones </a:t>
            </a:r>
          </a:p>
          <a:p>
            <a:pPr marL="457200" marR="0" lvl="0" indent="-457200" algn="l" defTabSz="914400" rtl="0" eaLnBrk="0" fontAlgn="auto" latinLnBrk="0" hangingPunct="0">
              <a:lnSpc>
                <a:spcPct val="130000"/>
              </a:lnSpc>
              <a:spcBef>
                <a:spcPts val="1200"/>
              </a:spcBef>
              <a:spcAft>
                <a:spcPts val="0"/>
              </a:spcAft>
              <a:buClr>
                <a:srgbClr val="FF0000"/>
              </a:buClr>
              <a:buSzPct val="100000"/>
              <a:buFont typeface="Calibri" panose="020F0502020204030204" pitchFamily="34" charset="0"/>
              <a:buChar char="●"/>
              <a:tabLst/>
              <a:defRPr/>
            </a:pPr>
            <a:r>
              <a:rPr kumimoji="0" lang="en-US" sz="2000" b="1" i="0" u="none" strike="noStrike" kern="1200" cap="none" spc="0" normalizeH="0" baseline="0" noProof="0" dirty="0" smtClean="0">
                <a:ln>
                  <a:noFill/>
                </a:ln>
                <a:solidFill>
                  <a:srgbClr val="008000"/>
                </a:solidFill>
                <a:effectLst/>
                <a:uLnTx/>
                <a:uFillTx/>
                <a:latin typeface="Calibri" pitchFamily="34" charset="0"/>
                <a:ea typeface="+mn-ea"/>
                <a:cs typeface="+mn-cs"/>
              </a:rPr>
              <a:t>Issuance </a:t>
            </a:r>
            <a:r>
              <a:rPr kumimoji="0" lang="en-US" sz="2000" b="1" i="0" u="none" strike="noStrike" kern="1200" cap="none" spc="0" normalizeH="0" baseline="0" noProof="0" dirty="0">
                <a:ln>
                  <a:noFill/>
                </a:ln>
                <a:solidFill>
                  <a:srgbClr val="008000"/>
                </a:solidFill>
                <a:effectLst/>
                <a:uLnTx/>
                <a:uFillTx/>
                <a:latin typeface="Calibri" pitchFamily="34" charset="0"/>
                <a:ea typeface="+mn-ea"/>
                <a:cs typeface="+mn-cs"/>
              </a:rPr>
              <a:t>of LOI				</a:t>
            </a:r>
            <a:r>
              <a:rPr kumimoji="0" lang="en-US" sz="2000" b="1" i="0" u="none" strike="noStrike" kern="1200" cap="none" spc="0" normalizeH="0" baseline="0" noProof="0" dirty="0" smtClean="0">
                <a:ln>
                  <a:noFill/>
                </a:ln>
                <a:solidFill>
                  <a:srgbClr val="008000"/>
                </a:solidFill>
                <a:effectLst/>
                <a:uLnTx/>
                <a:uFillTx/>
                <a:latin typeface="Calibri" pitchFamily="34" charset="0"/>
                <a:ea typeface="+mn-ea"/>
                <a:cs typeface="+mn-cs"/>
              </a:rPr>
              <a:t>: </a:t>
            </a:r>
            <a:r>
              <a:rPr kumimoji="0" lang="en-US" sz="2000" b="1" i="0" u="none" strike="noStrike" kern="1200" cap="none" spc="0" normalizeH="0" baseline="0" noProof="0" dirty="0">
                <a:ln>
                  <a:noFill/>
                </a:ln>
                <a:solidFill>
                  <a:srgbClr val="008000"/>
                </a:solidFill>
                <a:effectLst/>
                <a:uLnTx/>
                <a:uFillTx/>
                <a:latin typeface="Calibri" pitchFamily="34" charset="0"/>
                <a:ea typeface="+mn-ea"/>
                <a:cs typeface="+mn-cs"/>
              </a:rPr>
              <a:t>2007.05.19</a:t>
            </a:r>
          </a:p>
          <a:p>
            <a:pPr marL="457200" marR="0" lvl="0" indent="-457200" algn="l" defTabSz="914400" rtl="0" eaLnBrk="0" fontAlgn="auto" latinLnBrk="0" hangingPunct="0">
              <a:lnSpc>
                <a:spcPct val="130000"/>
              </a:lnSpc>
              <a:spcBef>
                <a:spcPts val="1200"/>
              </a:spcBef>
              <a:spcAft>
                <a:spcPts val="0"/>
              </a:spcAft>
              <a:buClr>
                <a:srgbClr val="FF0000"/>
              </a:buClr>
              <a:buSzPct val="100000"/>
              <a:buFont typeface="Calibri" panose="020F0502020204030204" pitchFamily="34" charset="0"/>
              <a:buChar char="●"/>
              <a:tabLst/>
              <a:defRPr/>
            </a:pPr>
            <a:r>
              <a:rPr kumimoji="0" lang="en-US" sz="2000" b="1" i="0" u="none" strike="noStrike" kern="1200" cap="none" spc="0" normalizeH="0" baseline="0" noProof="0" dirty="0" smtClean="0">
                <a:ln>
                  <a:noFill/>
                </a:ln>
                <a:solidFill>
                  <a:srgbClr val="008000"/>
                </a:solidFill>
                <a:effectLst/>
                <a:uLnTx/>
                <a:uFillTx/>
                <a:latin typeface="Calibri" pitchFamily="34" charset="0"/>
                <a:ea typeface="+mn-ea"/>
                <a:cs typeface="+mn-cs"/>
              </a:rPr>
              <a:t>Approval </a:t>
            </a:r>
            <a:r>
              <a:rPr kumimoji="0" lang="en-US" sz="2000" b="1" i="0" u="none" strike="noStrike" kern="1200" cap="none" spc="0" normalizeH="0" baseline="0" noProof="0" dirty="0">
                <a:ln>
                  <a:noFill/>
                </a:ln>
                <a:solidFill>
                  <a:srgbClr val="008000"/>
                </a:solidFill>
                <a:effectLst/>
                <a:uLnTx/>
                <a:uFillTx/>
                <a:latin typeface="Calibri" pitchFamily="34" charset="0"/>
                <a:ea typeface="+mn-ea"/>
                <a:cs typeface="+mn-cs"/>
              </a:rPr>
              <a:t>of Feasibility Study			: 2009.10.07</a:t>
            </a:r>
          </a:p>
          <a:p>
            <a:pPr marL="457200" marR="0" lvl="0" indent="-457200" algn="l" defTabSz="914400" rtl="0" eaLnBrk="0" fontAlgn="auto" latinLnBrk="0" hangingPunct="0">
              <a:lnSpc>
                <a:spcPct val="130000"/>
              </a:lnSpc>
              <a:spcBef>
                <a:spcPts val="1200"/>
              </a:spcBef>
              <a:spcAft>
                <a:spcPts val="0"/>
              </a:spcAft>
              <a:buClr>
                <a:srgbClr val="FF0000"/>
              </a:buClr>
              <a:buSzPct val="100000"/>
              <a:buFont typeface="Calibri" panose="020F0502020204030204" pitchFamily="34" charset="0"/>
              <a:buChar char="●"/>
              <a:tabLst/>
              <a:defRPr/>
            </a:pPr>
            <a:r>
              <a:rPr kumimoji="0" lang="en-US" sz="2000" b="1" i="0" u="none" strike="noStrike" kern="1200" cap="none" spc="0" normalizeH="0" baseline="0" noProof="0" dirty="0" smtClean="0">
                <a:ln>
                  <a:noFill/>
                </a:ln>
                <a:solidFill>
                  <a:srgbClr val="008000"/>
                </a:solidFill>
                <a:effectLst/>
                <a:uLnTx/>
                <a:uFillTx/>
                <a:latin typeface="Calibri" pitchFamily="34" charset="0"/>
                <a:ea typeface="+mn-ea"/>
                <a:cs typeface="+mn-cs"/>
              </a:rPr>
              <a:t>Feasibility </a:t>
            </a:r>
            <a:r>
              <a:rPr kumimoji="0" lang="en-US" sz="2000" b="1" i="0" u="none" strike="noStrike" kern="1200" cap="none" spc="0" normalizeH="0" baseline="0" noProof="0" dirty="0">
                <a:ln>
                  <a:noFill/>
                </a:ln>
                <a:solidFill>
                  <a:srgbClr val="008000"/>
                </a:solidFill>
                <a:effectLst/>
                <a:uLnTx/>
                <a:uFillTx/>
                <a:latin typeface="Calibri" pitchFamily="34" charset="0"/>
                <a:ea typeface="+mn-ea"/>
                <a:cs typeface="+mn-cs"/>
              </a:rPr>
              <a:t>stage Tariff			</a:t>
            </a:r>
            <a:r>
              <a:rPr kumimoji="0" lang="en-US" sz="2000" b="1" i="0" u="none" strike="noStrike" kern="1200" cap="none" spc="0" normalizeH="0" baseline="0" noProof="0" dirty="0" smtClean="0">
                <a:ln>
                  <a:noFill/>
                </a:ln>
                <a:solidFill>
                  <a:srgbClr val="008000"/>
                </a:solidFill>
                <a:effectLst/>
                <a:uLnTx/>
                <a:uFillTx/>
                <a:latin typeface="Calibri" pitchFamily="34" charset="0"/>
                <a:ea typeface="+mn-ea"/>
                <a:cs typeface="+mn-cs"/>
              </a:rPr>
              <a:t>	: </a:t>
            </a:r>
            <a:r>
              <a:rPr kumimoji="0" lang="en-US" sz="2000" b="1" i="0" u="none" strike="noStrike" kern="1200" cap="none" spc="0" normalizeH="0" baseline="0" noProof="0" dirty="0">
                <a:ln>
                  <a:noFill/>
                </a:ln>
                <a:solidFill>
                  <a:srgbClr val="008000"/>
                </a:solidFill>
                <a:effectLst/>
                <a:uLnTx/>
                <a:uFillTx/>
                <a:latin typeface="Calibri" pitchFamily="34" charset="0"/>
                <a:ea typeface="+mn-ea"/>
                <a:cs typeface="+mn-cs"/>
              </a:rPr>
              <a:t>2012.12.12</a:t>
            </a:r>
          </a:p>
          <a:p>
            <a:pPr marL="457200" marR="0" lvl="0" indent="-457200" algn="l" defTabSz="914400" rtl="0" eaLnBrk="0" fontAlgn="auto" latinLnBrk="0" hangingPunct="0">
              <a:lnSpc>
                <a:spcPct val="130000"/>
              </a:lnSpc>
              <a:spcBef>
                <a:spcPts val="1200"/>
              </a:spcBef>
              <a:spcAft>
                <a:spcPts val="0"/>
              </a:spcAft>
              <a:buClr>
                <a:srgbClr val="FF0000"/>
              </a:buClr>
              <a:buSzPct val="100000"/>
              <a:buFont typeface="Calibri" panose="020F0502020204030204" pitchFamily="34" charset="0"/>
              <a:buChar char="●"/>
              <a:tabLst/>
              <a:defRPr/>
            </a:pPr>
            <a:r>
              <a:rPr kumimoji="0" lang="en-US" sz="2000" b="1" i="0" u="none" strike="noStrike" kern="1200" cap="none" spc="0" normalizeH="0" baseline="0" noProof="0" dirty="0" smtClean="0">
                <a:ln>
                  <a:noFill/>
                </a:ln>
                <a:solidFill>
                  <a:srgbClr val="008000"/>
                </a:solidFill>
                <a:effectLst/>
                <a:uLnTx/>
                <a:uFillTx/>
                <a:latin typeface="Calibri" pitchFamily="34" charset="0"/>
                <a:ea typeface="+mn-ea"/>
                <a:cs typeface="+mn-cs"/>
              </a:rPr>
              <a:t>Issuance </a:t>
            </a:r>
            <a:r>
              <a:rPr kumimoji="0" lang="en-US" sz="2000" b="1" i="0" u="none" strike="noStrike" kern="1200" cap="none" spc="0" normalizeH="0" baseline="0" noProof="0" dirty="0">
                <a:ln>
                  <a:noFill/>
                </a:ln>
                <a:solidFill>
                  <a:srgbClr val="008000"/>
                </a:solidFill>
                <a:effectLst/>
                <a:uLnTx/>
                <a:uFillTx/>
                <a:latin typeface="Calibri" pitchFamily="34" charset="0"/>
                <a:ea typeface="+mn-ea"/>
                <a:cs typeface="+mn-cs"/>
              </a:rPr>
              <a:t>of Letter of Support (LOS)		: 2013.08.29</a:t>
            </a:r>
          </a:p>
          <a:p>
            <a:pPr marL="457200" marR="0" lvl="0" indent="-457200" algn="l" defTabSz="914400" rtl="0" eaLnBrk="0" fontAlgn="auto" latinLnBrk="0" hangingPunct="0">
              <a:lnSpc>
                <a:spcPct val="130000"/>
              </a:lnSpc>
              <a:spcBef>
                <a:spcPts val="1200"/>
              </a:spcBef>
              <a:spcAft>
                <a:spcPts val="0"/>
              </a:spcAft>
              <a:buClr>
                <a:srgbClr val="FF0000"/>
              </a:buClr>
              <a:buSzPct val="100000"/>
              <a:buFont typeface="Calibri" panose="020F0502020204030204" pitchFamily="34" charset="0"/>
              <a:buChar char="●"/>
              <a:tabLst/>
              <a:defRPr/>
            </a:pPr>
            <a:r>
              <a:rPr kumimoji="0" lang="en-US" sz="2000" b="1" i="0" u="none" strike="noStrike" kern="1200" cap="none" spc="0" normalizeH="0" baseline="0" noProof="0" dirty="0" smtClean="0">
                <a:ln>
                  <a:noFill/>
                </a:ln>
                <a:solidFill>
                  <a:srgbClr val="008000"/>
                </a:solidFill>
                <a:effectLst/>
                <a:uLnTx/>
                <a:uFillTx/>
                <a:latin typeface="Calibri" pitchFamily="34" charset="0"/>
                <a:ea typeface="+mn-ea"/>
                <a:cs typeface="+mn-cs"/>
              </a:rPr>
              <a:t>Construction Start Date			: 2016.04.02</a:t>
            </a:r>
          </a:p>
          <a:p>
            <a:pPr marL="457200" marR="0" lvl="0" indent="-457200" algn="l" defTabSz="914400" rtl="0" eaLnBrk="0" fontAlgn="auto" latinLnBrk="0" hangingPunct="0">
              <a:lnSpc>
                <a:spcPct val="130000"/>
              </a:lnSpc>
              <a:spcBef>
                <a:spcPts val="1200"/>
              </a:spcBef>
              <a:spcAft>
                <a:spcPts val="0"/>
              </a:spcAft>
              <a:buClr>
                <a:srgbClr val="FF0000"/>
              </a:buClr>
              <a:buSzPct val="100000"/>
              <a:buFont typeface="Calibri" panose="020F0502020204030204" pitchFamily="34" charset="0"/>
              <a:buChar char="●"/>
              <a:tabLst/>
              <a:defRPr/>
            </a:pPr>
            <a:r>
              <a:rPr kumimoji="0" lang="en-US" sz="2000" b="1" i="0" u="none" strike="noStrike" kern="1200" cap="none" spc="0" normalizeH="0" baseline="0" noProof="0" dirty="0" smtClean="0">
                <a:ln>
                  <a:noFill/>
                </a:ln>
                <a:solidFill>
                  <a:srgbClr val="008000"/>
                </a:solidFill>
                <a:effectLst/>
                <a:uLnTx/>
                <a:uFillTx/>
                <a:latin typeface="Calibri" pitchFamily="34" charset="0"/>
                <a:ea typeface="+mn-ea"/>
                <a:cs typeface="+mn-cs"/>
              </a:rPr>
              <a:t>Financial </a:t>
            </a:r>
            <a:r>
              <a:rPr kumimoji="0" lang="en-US" sz="2000" b="1" i="0" u="none" strike="noStrike" kern="1200" cap="none" spc="0" normalizeH="0" baseline="0" noProof="0" dirty="0">
                <a:ln>
                  <a:noFill/>
                </a:ln>
                <a:solidFill>
                  <a:srgbClr val="008000"/>
                </a:solidFill>
                <a:effectLst/>
                <a:uLnTx/>
                <a:uFillTx/>
                <a:latin typeface="Calibri" pitchFamily="34" charset="0"/>
                <a:ea typeface="+mn-ea"/>
                <a:cs typeface="+mn-cs"/>
              </a:rPr>
              <a:t>Close				: 2017.02.22</a:t>
            </a:r>
          </a:p>
          <a:p>
            <a:pPr marL="457200" marR="0" lvl="0" indent="-457200" algn="l" defTabSz="914400" rtl="0" eaLnBrk="0" fontAlgn="auto" latinLnBrk="0" hangingPunct="0">
              <a:lnSpc>
                <a:spcPct val="130000"/>
              </a:lnSpc>
              <a:spcBef>
                <a:spcPts val="1200"/>
              </a:spcBef>
              <a:spcAft>
                <a:spcPts val="0"/>
              </a:spcAft>
              <a:buClr>
                <a:srgbClr val="FF0000"/>
              </a:buClr>
              <a:buSzPct val="100000"/>
              <a:buFont typeface="Calibri" panose="020F0502020204030204" pitchFamily="34" charset="0"/>
              <a:buChar char="●"/>
              <a:tabLst/>
              <a:defRPr/>
            </a:pPr>
            <a:r>
              <a:rPr kumimoji="0" lang="en-US" sz="2000" b="1" i="0" u="none" strike="noStrike" kern="1200" cap="none" spc="0" normalizeH="0" baseline="0" noProof="0" dirty="0" smtClean="0">
                <a:ln>
                  <a:noFill/>
                </a:ln>
                <a:solidFill>
                  <a:srgbClr val="008000"/>
                </a:solidFill>
                <a:effectLst/>
                <a:uLnTx/>
                <a:uFillTx/>
                <a:latin typeface="Calibri" pitchFamily="34" charset="0"/>
                <a:ea typeface="+mn-ea"/>
                <a:cs typeface="+mn-cs"/>
              </a:rPr>
              <a:t>Expected COD				: By mid of year 2022</a:t>
            </a:r>
          </a:p>
        </p:txBody>
      </p:sp>
    </p:spTree>
    <p:extLst>
      <p:ext uri="{BB962C8B-B14F-4D97-AF65-F5344CB8AC3E}">
        <p14:creationId xmlns:p14="http://schemas.microsoft.com/office/powerpoint/2010/main" val="18823507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09292" y="133618"/>
            <a:ext cx="7589286" cy="58477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Calibri"/>
                <a:ea typeface="Arial Unicode MS" panose="020B0604020202020204" pitchFamily="34" charset="-122"/>
                <a:cs typeface="Arial Unicode MS" panose="020B0604020202020204" pitchFamily="34" charset="-122"/>
              </a:rPr>
              <a:t>Project Updates</a:t>
            </a:r>
          </a:p>
        </p:txBody>
      </p:sp>
      <p:sp>
        <p:nvSpPr>
          <p:cNvPr id="3" name="灯片编号占位符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57CB6D-4A2A-45F2-AA53-ED4BF0E20593}"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 name="Rectangle 6"/>
          <p:cNvSpPr/>
          <p:nvPr/>
        </p:nvSpPr>
        <p:spPr>
          <a:xfrm>
            <a:off x="600173" y="1670712"/>
            <a:ext cx="10972800" cy="4416552"/>
          </a:xfrm>
          <a:prstGeom prst="rect">
            <a:avLst/>
          </a:prstGeom>
          <a:ln>
            <a:solidFill>
              <a:schemeClr val="tx1"/>
            </a:solidFill>
          </a:ln>
        </p:spPr>
        <p:txBody>
          <a:bodyPr vert="horz" lIns="91440" tIns="45720" rIns="91440" bIns="45720" rtlCol="0">
            <a:normAutofit/>
          </a:bodyPr>
          <a:lstStyle/>
          <a:p>
            <a:pPr marL="0" marR="0" lvl="0" indent="0" algn="just" defTabSz="914400" rtl="0" eaLnBrk="1" fontAlgn="auto" latinLnBrk="0" hangingPunct="1">
              <a:lnSpc>
                <a:spcPct val="200000"/>
              </a:lnSpc>
              <a:spcBef>
                <a:spcPts val="900"/>
              </a:spcBef>
              <a:spcAft>
                <a:spcPts val="0"/>
              </a:spcAft>
              <a:buClr>
                <a:srgbClr val="FF0000"/>
              </a:buClr>
              <a:buSzPct val="70000"/>
              <a:buFont typeface="Arial" pitchFamily="34" charset="0"/>
              <a:buNone/>
              <a:tabLst/>
              <a:defRPr/>
            </a:pPr>
            <a:endParaRPr kumimoji="0" lang="en-US" sz="2000" b="1" i="0" u="none" strike="noStrike" kern="12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endParaRPr>
          </a:p>
        </p:txBody>
      </p:sp>
      <p:sp>
        <p:nvSpPr>
          <p:cNvPr id="8" name="Rectangle 3"/>
          <p:cNvSpPr/>
          <p:nvPr/>
        </p:nvSpPr>
        <p:spPr>
          <a:xfrm>
            <a:off x="609600" y="974239"/>
            <a:ext cx="4648200" cy="68580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720 MW Karot Hydropower Project</a:t>
            </a:r>
            <a:endParaRPr kumimoji="0" lang="pt-BR" altLang="zh-CN" sz="24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9" name="Rectangle 3"/>
          <p:cNvSpPr>
            <a:spLocks noChangeArrowheads="1"/>
          </p:cNvSpPr>
          <p:nvPr/>
        </p:nvSpPr>
        <p:spPr bwMode="auto">
          <a:xfrm>
            <a:off x="685801" y="1746912"/>
            <a:ext cx="10773887" cy="4267200"/>
          </a:xfrm>
          <a:prstGeom prst="rect">
            <a:avLst/>
          </a:prstGeom>
          <a:solidFill>
            <a:schemeClr val="bg1"/>
          </a:solidFill>
          <a:ln>
            <a:noFill/>
          </a:ln>
          <a:extLst/>
        </p:spPr>
        <p:txBody>
          <a:bodyPr/>
          <a:lstStyle>
            <a:lvl1pPr marL="457200" indent="-457200" eaLnBrk="0" hangingPunct="0">
              <a:spcBef>
                <a:spcPts val="400"/>
              </a:spcBef>
              <a:buClr>
                <a:schemeClr val="accent1"/>
              </a:buClr>
              <a:buSzPct val="68000"/>
              <a:buFont typeface="Wingdings 3" pitchFamily="18" charset="2"/>
              <a:buChar char=""/>
              <a:defRPr sz="2700">
                <a:solidFill>
                  <a:schemeClr val="tx1"/>
                </a:solidFill>
                <a:latin typeface="Calibri"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Calibri"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Calibri"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Calibri"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Calibri"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Calibri"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Calibri"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Calibri"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Calibri" pitchFamily="34" charset="0"/>
              </a:defRPr>
            </a:lvl9pPr>
          </a:lstStyle>
          <a:p>
            <a:pPr marL="0" marR="0" lvl="0" indent="0" algn="just" defTabSz="914400" rtl="0" eaLnBrk="0" fontAlgn="auto" latinLnBrk="0" hangingPunct="0">
              <a:lnSpc>
                <a:spcPct val="120000"/>
              </a:lnSpc>
              <a:spcBef>
                <a:spcPts val="600"/>
              </a:spcBef>
              <a:spcAft>
                <a:spcPts val="0"/>
              </a:spcAft>
              <a:buClr>
                <a:srgbClr val="FF0000"/>
              </a:buClr>
              <a:buSzPct val="70000"/>
              <a:buFont typeface="Wingdings 3" pitchFamily="18" charset="2"/>
              <a:buNone/>
              <a:tabLst/>
              <a:defRPr/>
            </a:pPr>
            <a:r>
              <a:rPr kumimoji="0" lang="en-US" altLang="en-US" sz="2000" b="1" i="0" u="none" strike="noStrike" kern="1200" cap="none" spc="0" normalizeH="0" baseline="0" noProof="0" dirty="0">
                <a:ln>
                  <a:noFill/>
                </a:ln>
                <a:solidFill>
                  <a:srgbClr val="FF0000"/>
                </a:solidFill>
                <a:effectLst/>
                <a:uLnTx/>
                <a:uFillTx/>
                <a:latin typeface="Arial Unicode MS" pitchFamily="34" charset="-122"/>
                <a:ea typeface="Arial Unicode MS" pitchFamily="34" charset="-122"/>
                <a:cs typeface="Arial Unicode MS" pitchFamily="34" charset="-122"/>
              </a:rPr>
              <a:t>Key Events </a:t>
            </a:r>
          </a:p>
          <a:p>
            <a:pPr marL="457200" marR="0" lvl="0" indent="-457200" algn="l" defTabSz="914400" rtl="0" eaLnBrk="0" fontAlgn="auto" latinLnBrk="0" hangingPunct="0">
              <a:lnSpc>
                <a:spcPct val="100000"/>
              </a:lnSpc>
              <a:spcBef>
                <a:spcPts val="400"/>
              </a:spcBef>
              <a:spcAft>
                <a:spcPts val="0"/>
              </a:spcAft>
              <a:buClr>
                <a:srgbClr val="FF0000"/>
              </a:buClr>
              <a:buSzPct val="170000"/>
              <a:buFont typeface="Arial" panose="020B0604020202020204" pitchFamily="34" charset="0"/>
              <a:buChar char="•"/>
              <a:tabLst/>
              <a:defRPr/>
            </a:pPr>
            <a:r>
              <a:rPr kumimoji="0" lang="en-US" sz="2000" b="1" i="0" u="none" strike="noStrike" kern="1200" cap="none" spc="0" normalizeH="0" baseline="0" noProof="0" dirty="0" smtClean="0">
                <a:ln>
                  <a:noFill/>
                </a:ln>
                <a:solidFill>
                  <a:srgbClr val="008000"/>
                </a:solidFill>
                <a:effectLst/>
                <a:uLnTx/>
                <a:uFillTx/>
                <a:latin typeface="Calibri" pitchFamily="34" charset="0"/>
                <a:ea typeface="+mn-ea"/>
                <a:cs typeface="+mn-cs"/>
              </a:rPr>
              <a:t>PPA </a:t>
            </a:r>
            <a:r>
              <a:rPr kumimoji="0" lang="en-US" sz="2000" b="1" i="0" u="none" strike="noStrike" kern="1200" cap="none" spc="0" normalizeH="0" baseline="0" noProof="0" dirty="0">
                <a:ln>
                  <a:noFill/>
                </a:ln>
                <a:solidFill>
                  <a:srgbClr val="008000"/>
                </a:solidFill>
                <a:effectLst/>
                <a:uLnTx/>
                <a:uFillTx/>
                <a:latin typeface="Calibri" pitchFamily="34" charset="0"/>
                <a:ea typeface="+mn-ea"/>
                <a:cs typeface="+mn-cs"/>
              </a:rPr>
              <a:t>signed                                                     </a:t>
            </a:r>
            <a:r>
              <a:rPr kumimoji="0" lang="en-US" sz="2000" b="1" i="0" u="none" strike="noStrike" kern="1200" cap="none" spc="0" normalizeH="0" baseline="0" noProof="0" dirty="0" smtClean="0">
                <a:ln>
                  <a:noFill/>
                </a:ln>
                <a:solidFill>
                  <a:srgbClr val="008000"/>
                </a:solidFill>
                <a:effectLst/>
                <a:uLnTx/>
                <a:uFillTx/>
                <a:latin typeface="Calibri" pitchFamily="34" charset="0"/>
                <a:ea typeface="+mn-ea"/>
                <a:cs typeface="+mn-cs"/>
              </a:rPr>
              <a:t>			 </a:t>
            </a:r>
            <a:r>
              <a:rPr kumimoji="0" lang="en-US" sz="2000" b="1" i="0" u="none" strike="noStrike" kern="1200" cap="none" spc="0" normalizeH="0" baseline="0" noProof="0" dirty="0">
                <a:ln>
                  <a:noFill/>
                </a:ln>
                <a:solidFill>
                  <a:srgbClr val="008000"/>
                </a:solidFill>
                <a:effectLst/>
                <a:uLnTx/>
                <a:uFillTx/>
                <a:latin typeface="Calibri" pitchFamily="34" charset="0"/>
                <a:ea typeface="+mn-ea"/>
                <a:cs typeface="+mn-cs"/>
              </a:rPr>
              <a:t>: 2016.08.30</a:t>
            </a:r>
          </a:p>
          <a:p>
            <a:pPr marL="457200" marR="0" lvl="0" indent="-457200" algn="l" defTabSz="914400" rtl="0" eaLnBrk="0" fontAlgn="auto" latinLnBrk="0" hangingPunct="0">
              <a:lnSpc>
                <a:spcPct val="100000"/>
              </a:lnSpc>
              <a:spcBef>
                <a:spcPts val="400"/>
              </a:spcBef>
              <a:spcAft>
                <a:spcPts val="0"/>
              </a:spcAft>
              <a:buClr>
                <a:srgbClr val="FF0000"/>
              </a:buClr>
              <a:buSzPct val="170000"/>
              <a:buFont typeface="Arial" panose="020B0604020202020204" pitchFamily="34" charset="0"/>
              <a:buChar char="•"/>
              <a:tabLst/>
              <a:defRPr/>
            </a:pPr>
            <a:r>
              <a:rPr kumimoji="0" lang="en-US" sz="2000" b="1" i="0" u="none" strike="noStrike" kern="1200" cap="none" spc="0" normalizeH="0" baseline="0" noProof="0" dirty="0" smtClean="0">
                <a:ln>
                  <a:noFill/>
                </a:ln>
                <a:solidFill>
                  <a:srgbClr val="008000"/>
                </a:solidFill>
                <a:effectLst/>
                <a:uLnTx/>
                <a:uFillTx/>
                <a:latin typeface="Calibri" pitchFamily="34" charset="0"/>
                <a:ea typeface="+mn-ea"/>
                <a:cs typeface="+mn-cs"/>
              </a:rPr>
              <a:t>GOP </a:t>
            </a:r>
            <a:r>
              <a:rPr kumimoji="0" lang="en-US" sz="2000" b="1" i="0" u="none" strike="noStrike" kern="1200" cap="none" spc="0" normalizeH="0" baseline="0" noProof="0" dirty="0">
                <a:ln>
                  <a:noFill/>
                </a:ln>
                <a:solidFill>
                  <a:srgbClr val="008000"/>
                </a:solidFill>
                <a:effectLst/>
                <a:uLnTx/>
                <a:uFillTx/>
                <a:latin typeface="Calibri" pitchFamily="34" charset="0"/>
                <a:ea typeface="+mn-ea"/>
                <a:cs typeface="+mn-cs"/>
              </a:rPr>
              <a:t>IA and SA signed                                  </a:t>
            </a:r>
            <a:r>
              <a:rPr kumimoji="0" lang="en-US" sz="2000" b="1" i="0" u="none" strike="noStrike" kern="1200" cap="none" spc="0" normalizeH="0" baseline="0" noProof="0" dirty="0" smtClean="0">
                <a:ln>
                  <a:noFill/>
                </a:ln>
                <a:solidFill>
                  <a:srgbClr val="008000"/>
                </a:solidFill>
                <a:effectLst/>
                <a:uLnTx/>
                <a:uFillTx/>
                <a:latin typeface="Calibri" pitchFamily="34" charset="0"/>
                <a:ea typeface="+mn-ea"/>
                <a:cs typeface="+mn-cs"/>
              </a:rPr>
              <a:t>			 </a:t>
            </a:r>
            <a:r>
              <a:rPr kumimoji="0" lang="en-US" sz="2000" b="1" i="0" u="none" strike="noStrike" kern="1200" cap="none" spc="0" normalizeH="0" baseline="0" noProof="0" dirty="0">
                <a:ln>
                  <a:noFill/>
                </a:ln>
                <a:solidFill>
                  <a:srgbClr val="008000"/>
                </a:solidFill>
                <a:effectLst/>
                <a:uLnTx/>
                <a:uFillTx/>
                <a:latin typeface="Calibri" pitchFamily="34" charset="0"/>
                <a:ea typeface="+mn-ea"/>
                <a:cs typeface="+mn-cs"/>
              </a:rPr>
              <a:t>: 2016.09.08</a:t>
            </a:r>
          </a:p>
          <a:p>
            <a:pPr marL="457200" marR="0" lvl="0" indent="-457200" algn="l" defTabSz="914400" rtl="0" eaLnBrk="0" fontAlgn="auto" latinLnBrk="0" hangingPunct="0">
              <a:lnSpc>
                <a:spcPct val="100000"/>
              </a:lnSpc>
              <a:spcBef>
                <a:spcPts val="400"/>
              </a:spcBef>
              <a:spcAft>
                <a:spcPts val="0"/>
              </a:spcAft>
              <a:buClr>
                <a:srgbClr val="FF0000"/>
              </a:buClr>
              <a:buSzPct val="170000"/>
              <a:buFont typeface="Arial" panose="020B0604020202020204" pitchFamily="34" charset="0"/>
              <a:buChar char="•"/>
              <a:tabLst/>
              <a:defRPr/>
            </a:pPr>
            <a:r>
              <a:rPr kumimoji="0" lang="en-US" sz="2000" b="1" i="0" u="none" strike="noStrike" kern="1200" cap="none" spc="0" normalizeH="0" baseline="0" noProof="0" dirty="0" smtClean="0">
                <a:ln>
                  <a:noFill/>
                </a:ln>
                <a:solidFill>
                  <a:srgbClr val="008000"/>
                </a:solidFill>
                <a:effectLst/>
                <a:uLnTx/>
                <a:uFillTx/>
                <a:latin typeface="Calibri" pitchFamily="34" charset="0"/>
                <a:ea typeface="+mn-ea"/>
                <a:cs typeface="+mn-cs"/>
              </a:rPr>
              <a:t>AJK </a:t>
            </a:r>
            <a:r>
              <a:rPr kumimoji="0" lang="en-US" sz="2000" b="1" i="0" u="none" strike="noStrike" kern="1200" cap="none" spc="0" normalizeH="0" baseline="0" noProof="0" dirty="0">
                <a:ln>
                  <a:noFill/>
                </a:ln>
                <a:solidFill>
                  <a:srgbClr val="008000"/>
                </a:solidFill>
                <a:effectLst/>
                <a:uLnTx/>
                <a:uFillTx/>
                <a:latin typeface="Calibri" pitchFamily="34" charset="0"/>
                <a:ea typeface="+mn-ea"/>
                <a:cs typeface="+mn-cs"/>
              </a:rPr>
              <a:t>IA and AJK WUA signed                     </a:t>
            </a:r>
            <a:r>
              <a:rPr kumimoji="0" lang="en-US" sz="2000" b="1" i="0" u="none" strike="noStrike" kern="1200" cap="none" spc="0" normalizeH="0" baseline="0" noProof="0" dirty="0" smtClean="0">
                <a:ln>
                  <a:noFill/>
                </a:ln>
                <a:solidFill>
                  <a:srgbClr val="008000"/>
                </a:solidFill>
                <a:effectLst/>
                <a:uLnTx/>
                <a:uFillTx/>
                <a:latin typeface="Calibri" pitchFamily="34" charset="0"/>
                <a:ea typeface="+mn-ea"/>
                <a:cs typeface="+mn-cs"/>
              </a:rPr>
              <a:t>				 </a:t>
            </a:r>
            <a:r>
              <a:rPr kumimoji="0" lang="en-US" sz="2000" b="1" i="0" u="none" strike="noStrike" kern="1200" cap="none" spc="0" normalizeH="0" baseline="0" noProof="0" dirty="0">
                <a:ln>
                  <a:noFill/>
                </a:ln>
                <a:solidFill>
                  <a:srgbClr val="008000"/>
                </a:solidFill>
                <a:effectLst/>
                <a:uLnTx/>
                <a:uFillTx/>
                <a:latin typeface="Calibri" pitchFamily="34" charset="0"/>
                <a:ea typeface="+mn-ea"/>
                <a:cs typeface="+mn-cs"/>
              </a:rPr>
              <a:t>: 2016.09.28</a:t>
            </a:r>
          </a:p>
          <a:p>
            <a:pPr marL="457200" marR="0" lvl="0" indent="-457200" algn="l" defTabSz="914400" rtl="0" eaLnBrk="0" fontAlgn="auto" latinLnBrk="0" hangingPunct="0">
              <a:lnSpc>
                <a:spcPct val="100000"/>
              </a:lnSpc>
              <a:spcBef>
                <a:spcPts val="400"/>
              </a:spcBef>
              <a:spcAft>
                <a:spcPts val="0"/>
              </a:spcAft>
              <a:buClr>
                <a:srgbClr val="FF0000"/>
              </a:buClr>
              <a:buSzPct val="170000"/>
              <a:buFont typeface="Arial" panose="020B0604020202020204" pitchFamily="34" charset="0"/>
              <a:buChar char="•"/>
              <a:tabLst/>
              <a:defRPr/>
            </a:pPr>
            <a:r>
              <a:rPr kumimoji="0" lang="en-US" sz="2000" b="1" i="0" u="none" strike="noStrike" kern="1200" cap="none" spc="0" normalizeH="0" baseline="0" noProof="0" dirty="0" err="1" smtClean="0">
                <a:ln>
                  <a:noFill/>
                </a:ln>
                <a:solidFill>
                  <a:srgbClr val="008000"/>
                </a:solidFill>
                <a:effectLst/>
                <a:uLnTx/>
                <a:uFillTx/>
                <a:latin typeface="Calibri" pitchFamily="34" charset="0"/>
                <a:ea typeface="+mn-ea"/>
                <a:cs typeface="+mn-cs"/>
              </a:rPr>
              <a:t>GOPb</a:t>
            </a:r>
            <a:r>
              <a:rPr kumimoji="0" lang="en-US" sz="2000" b="1" i="0" u="none" strike="noStrike" kern="1200" cap="none" spc="0" normalizeH="0" baseline="0" noProof="0" dirty="0" smtClean="0">
                <a:ln>
                  <a:noFill/>
                </a:ln>
                <a:solidFill>
                  <a:srgbClr val="008000"/>
                </a:solidFill>
                <a:effectLst/>
                <a:uLnTx/>
                <a:uFillTx/>
                <a:latin typeface="Calibri" pitchFamily="34" charset="0"/>
                <a:ea typeface="+mn-ea"/>
                <a:cs typeface="+mn-cs"/>
              </a:rPr>
              <a:t> </a:t>
            </a:r>
            <a:r>
              <a:rPr kumimoji="0" lang="en-US" sz="2000" b="1" i="0" u="none" strike="noStrike" kern="1200" cap="none" spc="0" normalizeH="0" baseline="0" noProof="0" dirty="0">
                <a:ln>
                  <a:noFill/>
                </a:ln>
                <a:solidFill>
                  <a:srgbClr val="008000"/>
                </a:solidFill>
                <a:effectLst/>
                <a:uLnTx/>
                <a:uFillTx/>
                <a:latin typeface="Calibri" pitchFamily="34" charset="0"/>
                <a:ea typeface="+mn-ea"/>
                <a:cs typeface="+mn-cs"/>
              </a:rPr>
              <a:t>WUA signed 				 </a:t>
            </a:r>
            <a:r>
              <a:rPr kumimoji="0" lang="en-US" sz="2000" b="1" i="0" u="none" strike="noStrike" kern="1200" cap="none" spc="0" normalizeH="0" baseline="0" noProof="0" dirty="0" smtClean="0">
                <a:ln>
                  <a:noFill/>
                </a:ln>
                <a:solidFill>
                  <a:srgbClr val="008000"/>
                </a:solidFill>
                <a:effectLst/>
                <a:uLnTx/>
                <a:uFillTx/>
                <a:latin typeface="Calibri" pitchFamily="34" charset="0"/>
                <a:ea typeface="+mn-ea"/>
                <a:cs typeface="+mn-cs"/>
              </a:rPr>
              <a:t>		 : </a:t>
            </a:r>
            <a:r>
              <a:rPr kumimoji="0" lang="en-US" sz="2000" b="1" i="0" u="none" strike="noStrike" kern="1200" cap="none" spc="0" normalizeH="0" baseline="0" noProof="0" dirty="0">
                <a:ln>
                  <a:noFill/>
                </a:ln>
                <a:solidFill>
                  <a:srgbClr val="008000"/>
                </a:solidFill>
                <a:effectLst/>
                <a:uLnTx/>
                <a:uFillTx/>
                <a:latin typeface="Calibri" pitchFamily="34" charset="0"/>
                <a:ea typeface="+mn-ea"/>
                <a:cs typeface="+mn-cs"/>
              </a:rPr>
              <a:t>2016.10.25</a:t>
            </a:r>
          </a:p>
          <a:p>
            <a:pPr marL="457200" marR="0" lvl="0" indent="-457200" algn="l" defTabSz="914400" rtl="0" eaLnBrk="0" fontAlgn="auto" latinLnBrk="0" hangingPunct="0">
              <a:lnSpc>
                <a:spcPct val="100000"/>
              </a:lnSpc>
              <a:spcBef>
                <a:spcPts val="400"/>
              </a:spcBef>
              <a:spcAft>
                <a:spcPts val="0"/>
              </a:spcAft>
              <a:buClr>
                <a:srgbClr val="FF0000"/>
              </a:buClr>
              <a:buSzPct val="170000"/>
              <a:buFont typeface="Arial" panose="020B0604020202020204" pitchFamily="34" charset="0"/>
              <a:buChar char="•"/>
              <a:tabLst/>
              <a:defRPr/>
            </a:pPr>
            <a:r>
              <a:rPr kumimoji="0" lang="en-US" sz="2000" b="1" i="0" u="none" strike="noStrike" kern="1200" cap="none" spc="0" normalizeH="0" baseline="0" noProof="0" dirty="0" smtClean="0">
                <a:ln>
                  <a:noFill/>
                </a:ln>
                <a:solidFill>
                  <a:srgbClr val="008000"/>
                </a:solidFill>
                <a:effectLst/>
                <a:uLnTx/>
                <a:uFillTx/>
                <a:latin typeface="Calibri" pitchFamily="34" charset="0"/>
                <a:ea typeface="+mn-ea"/>
                <a:cs typeface="+mn-cs"/>
              </a:rPr>
              <a:t>CTA </a:t>
            </a:r>
            <a:r>
              <a:rPr kumimoji="0" lang="en-US" sz="2000" b="1" i="0" u="none" strike="noStrike" kern="1200" cap="none" spc="0" normalizeH="0" baseline="0" noProof="0" dirty="0">
                <a:ln>
                  <a:noFill/>
                </a:ln>
                <a:solidFill>
                  <a:srgbClr val="008000"/>
                </a:solidFill>
                <a:effectLst/>
                <a:uLnTx/>
                <a:uFillTx/>
                <a:latin typeface="Calibri" pitchFamily="34" charset="0"/>
                <a:ea typeface="+mn-ea"/>
                <a:cs typeface="+mn-cs"/>
              </a:rPr>
              <a:t>signed					</a:t>
            </a:r>
            <a:r>
              <a:rPr kumimoji="0" lang="en-US" sz="2000" b="1" i="0" u="none" strike="noStrike" kern="1200" cap="none" spc="0" normalizeH="0" baseline="0" noProof="0" dirty="0" smtClean="0">
                <a:ln>
                  <a:noFill/>
                </a:ln>
                <a:solidFill>
                  <a:srgbClr val="008000"/>
                </a:solidFill>
                <a:effectLst/>
                <a:uLnTx/>
                <a:uFillTx/>
                <a:latin typeface="Calibri" pitchFamily="34" charset="0"/>
                <a:ea typeface="+mn-ea"/>
                <a:cs typeface="+mn-cs"/>
              </a:rPr>
              <a:t>		 </a:t>
            </a:r>
            <a:r>
              <a:rPr kumimoji="0" lang="en-US" sz="2000" b="1" i="0" u="none" strike="noStrike" kern="1200" cap="none" spc="0" normalizeH="0" baseline="0" noProof="0" dirty="0">
                <a:ln>
                  <a:noFill/>
                </a:ln>
                <a:solidFill>
                  <a:srgbClr val="008000"/>
                </a:solidFill>
                <a:effectLst/>
                <a:uLnTx/>
                <a:uFillTx/>
                <a:latin typeface="Calibri" pitchFamily="34" charset="0"/>
                <a:ea typeface="+mn-ea"/>
                <a:cs typeface="+mn-cs"/>
              </a:rPr>
              <a:t>: 2016.11.25</a:t>
            </a:r>
          </a:p>
          <a:p>
            <a:pPr marL="457200" marR="0" lvl="0" indent="-457200" algn="l" defTabSz="914400" rtl="0" eaLnBrk="0" fontAlgn="auto" latinLnBrk="0" hangingPunct="0">
              <a:lnSpc>
                <a:spcPct val="100000"/>
              </a:lnSpc>
              <a:spcBef>
                <a:spcPts val="400"/>
              </a:spcBef>
              <a:spcAft>
                <a:spcPts val="0"/>
              </a:spcAft>
              <a:buClr>
                <a:srgbClr val="FF0000"/>
              </a:buClr>
              <a:buSzPct val="170000"/>
              <a:buFont typeface="Arial" panose="020B0604020202020204" pitchFamily="34" charset="0"/>
              <a:buChar char="•"/>
              <a:tabLst/>
              <a:defRPr/>
            </a:pPr>
            <a:r>
              <a:rPr kumimoji="0" lang="en-US" sz="2000" b="1" i="0" u="none" strike="noStrike" kern="1200" cap="none" spc="0" normalizeH="0" baseline="0" noProof="0" dirty="0" smtClean="0">
                <a:ln>
                  <a:noFill/>
                </a:ln>
                <a:solidFill>
                  <a:srgbClr val="008000"/>
                </a:solidFill>
                <a:effectLst/>
                <a:uLnTx/>
                <a:uFillTx/>
                <a:latin typeface="Calibri" pitchFamily="34" charset="0"/>
                <a:ea typeface="+mn-ea"/>
                <a:cs typeface="+mn-cs"/>
              </a:rPr>
              <a:t>Notice </a:t>
            </a:r>
            <a:r>
              <a:rPr kumimoji="0" lang="en-US" sz="2000" b="1" i="0" u="none" strike="noStrike" kern="1200" cap="none" spc="0" normalizeH="0" baseline="0" noProof="0" dirty="0">
                <a:ln>
                  <a:noFill/>
                </a:ln>
                <a:solidFill>
                  <a:srgbClr val="008000"/>
                </a:solidFill>
                <a:effectLst/>
                <a:uLnTx/>
                <a:uFillTx/>
                <a:latin typeface="Calibri" pitchFamily="34" charset="0"/>
                <a:ea typeface="+mn-ea"/>
                <a:cs typeface="+mn-cs"/>
              </a:rPr>
              <a:t>to Proceed				</a:t>
            </a:r>
            <a:r>
              <a:rPr kumimoji="0" lang="en-US" sz="2000" b="1" i="0" u="none" strike="noStrike" kern="1200" cap="none" spc="0" normalizeH="0" baseline="0" noProof="0" dirty="0" smtClean="0">
                <a:ln>
                  <a:noFill/>
                </a:ln>
                <a:solidFill>
                  <a:srgbClr val="008000"/>
                </a:solidFill>
                <a:effectLst/>
                <a:uLnTx/>
                <a:uFillTx/>
                <a:latin typeface="Calibri" pitchFamily="34" charset="0"/>
                <a:ea typeface="+mn-ea"/>
                <a:cs typeface="+mn-cs"/>
              </a:rPr>
              <a:t>	 	: </a:t>
            </a:r>
            <a:r>
              <a:rPr kumimoji="0" lang="en-US" sz="2000" b="1" i="0" u="none" strike="noStrike" kern="1200" cap="none" spc="0" normalizeH="0" baseline="0" noProof="0" dirty="0">
                <a:ln>
                  <a:noFill/>
                </a:ln>
                <a:solidFill>
                  <a:srgbClr val="008000"/>
                </a:solidFill>
                <a:effectLst/>
                <a:uLnTx/>
                <a:uFillTx/>
                <a:latin typeface="Calibri" pitchFamily="34" charset="0"/>
                <a:ea typeface="+mn-ea"/>
                <a:cs typeface="+mn-cs"/>
              </a:rPr>
              <a:t>2016.12.01</a:t>
            </a:r>
          </a:p>
          <a:p>
            <a:pPr marL="457200" marR="0" lvl="0" indent="-457200" algn="l" defTabSz="914400" rtl="0" eaLnBrk="0" fontAlgn="auto" latinLnBrk="0" hangingPunct="0">
              <a:lnSpc>
                <a:spcPct val="100000"/>
              </a:lnSpc>
              <a:spcBef>
                <a:spcPts val="400"/>
              </a:spcBef>
              <a:spcAft>
                <a:spcPts val="0"/>
              </a:spcAft>
              <a:buClr>
                <a:srgbClr val="FF0000"/>
              </a:buClr>
              <a:buSzPct val="170000"/>
              <a:buFont typeface="Arial" panose="020B0604020202020204" pitchFamily="34" charset="0"/>
              <a:buChar char="•"/>
              <a:tabLst/>
              <a:defRPr/>
            </a:pPr>
            <a:r>
              <a:rPr kumimoji="0" lang="en-US" sz="2000" b="1" i="0" u="none" strike="noStrike" kern="1200" cap="none" spc="0" normalizeH="0" baseline="0" noProof="0" dirty="0" smtClean="0">
                <a:ln>
                  <a:noFill/>
                </a:ln>
                <a:solidFill>
                  <a:srgbClr val="008000"/>
                </a:solidFill>
                <a:effectLst/>
                <a:uLnTx/>
                <a:uFillTx/>
                <a:latin typeface="Calibri" pitchFamily="34" charset="0"/>
                <a:ea typeface="+mn-ea"/>
                <a:cs typeface="+mn-cs"/>
              </a:rPr>
              <a:t>PPA </a:t>
            </a:r>
            <a:r>
              <a:rPr kumimoji="0" lang="en-US" sz="2000" b="1" i="0" u="none" strike="noStrike" kern="1200" cap="none" spc="0" normalizeH="0" baseline="0" noProof="0" dirty="0">
                <a:ln>
                  <a:noFill/>
                </a:ln>
                <a:solidFill>
                  <a:srgbClr val="008000"/>
                </a:solidFill>
                <a:effectLst/>
                <a:uLnTx/>
                <a:uFillTx/>
                <a:latin typeface="Calibri" pitchFamily="34" charset="0"/>
                <a:ea typeface="+mn-ea"/>
                <a:cs typeface="+mn-cs"/>
              </a:rPr>
              <a:t>DA and RAA signed			</a:t>
            </a:r>
            <a:r>
              <a:rPr kumimoji="0" lang="en-US" sz="2000" b="1" i="0" u="none" strike="noStrike" kern="1200" cap="none" spc="0" normalizeH="0" baseline="0" noProof="0" dirty="0" smtClean="0">
                <a:ln>
                  <a:noFill/>
                </a:ln>
                <a:solidFill>
                  <a:srgbClr val="008000"/>
                </a:solidFill>
                <a:effectLst/>
                <a:uLnTx/>
                <a:uFillTx/>
                <a:latin typeface="Calibri" pitchFamily="34" charset="0"/>
                <a:ea typeface="+mn-ea"/>
                <a:cs typeface="+mn-cs"/>
              </a:rPr>
              <a:t>		: </a:t>
            </a:r>
            <a:r>
              <a:rPr kumimoji="0" lang="en-US" sz="2000" b="1" i="0" u="none" strike="noStrike" kern="1200" cap="none" spc="0" normalizeH="0" baseline="0" noProof="0" dirty="0">
                <a:ln>
                  <a:noFill/>
                </a:ln>
                <a:solidFill>
                  <a:srgbClr val="008000"/>
                </a:solidFill>
                <a:effectLst/>
                <a:uLnTx/>
                <a:uFillTx/>
                <a:latin typeface="Calibri" pitchFamily="34" charset="0"/>
                <a:ea typeface="+mn-ea"/>
                <a:cs typeface="+mn-cs"/>
              </a:rPr>
              <a:t>2016.12.14</a:t>
            </a:r>
          </a:p>
          <a:p>
            <a:pPr marL="457200" marR="0" lvl="0" indent="-457200" algn="l" defTabSz="914400" rtl="0" eaLnBrk="0" fontAlgn="auto" latinLnBrk="0" hangingPunct="0">
              <a:lnSpc>
                <a:spcPct val="100000"/>
              </a:lnSpc>
              <a:spcBef>
                <a:spcPts val="400"/>
              </a:spcBef>
              <a:spcAft>
                <a:spcPts val="0"/>
              </a:spcAft>
              <a:buClr>
                <a:srgbClr val="FF0000"/>
              </a:buClr>
              <a:buSzPct val="170000"/>
              <a:buFont typeface="Arial" panose="020B0604020202020204" pitchFamily="34" charset="0"/>
              <a:buChar char="•"/>
              <a:tabLst/>
              <a:defRPr/>
            </a:pPr>
            <a:r>
              <a:rPr kumimoji="0" lang="en-US" sz="2000" b="1" i="0" u="none" strike="noStrike" kern="1200" cap="none" spc="0" normalizeH="0" baseline="0" noProof="0" dirty="0" smtClean="0">
                <a:ln>
                  <a:noFill/>
                </a:ln>
                <a:solidFill>
                  <a:srgbClr val="008000"/>
                </a:solidFill>
                <a:effectLst/>
                <a:uLnTx/>
                <a:uFillTx/>
                <a:latin typeface="Calibri" pitchFamily="34" charset="0"/>
                <a:ea typeface="+mn-ea"/>
                <a:cs typeface="+mn-cs"/>
              </a:rPr>
              <a:t>GOPIA </a:t>
            </a:r>
            <a:r>
              <a:rPr kumimoji="0" lang="en-US" sz="2000" b="1" i="0" u="none" strike="noStrike" kern="1200" cap="none" spc="0" normalizeH="0" baseline="0" noProof="0" dirty="0">
                <a:ln>
                  <a:noFill/>
                </a:ln>
                <a:solidFill>
                  <a:srgbClr val="008000"/>
                </a:solidFill>
                <a:effectLst/>
                <a:uLnTx/>
                <a:uFillTx/>
                <a:latin typeface="Calibri" pitchFamily="34" charset="0"/>
                <a:ea typeface="+mn-ea"/>
                <a:cs typeface="+mn-cs"/>
              </a:rPr>
              <a:t>DA, AJKIA DA, AJKWUA DA,</a:t>
            </a:r>
          </a:p>
          <a:p>
            <a:pPr marL="0" marR="0" lvl="0" indent="0" algn="l" defTabSz="914400" rtl="0" eaLnBrk="0" fontAlgn="auto" latinLnBrk="0" hangingPunct="0">
              <a:lnSpc>
                <a:spcPct val="100000"/>
              </a:lnSpc>
              <a:spcBef>
                <a:spcPts val="400"/>
              </a:spcBef>
              <a:spcAft>
                <a:spcPts val="0"/>
              </a:spcAft>
              <a:buClr>
                <a:srgbClr val="FF0000"/>
              </a:buClr>
              <a:buSzPct val="170000"/>
              <a:buFont typeface="Wingdings 3" pitchFamily="18" charset="2"/>
              <a:buNone/>
              <a:tabLst/>
              <a:defRPr/>
            </a:pPr>
            <a:r>
              <a:rPr kumimoji="0" lang="en-US" sz="2000" b="1" i="0" u="none" strike="noStrike" kern="1200" cap="none" spc="0" normalizeH="0" baseline="0" noProof="0" dirty="0">
                <a:ln>
                  <a:noFill/>
                </a:ln>
                <a:solidFill>
                  <a:srgbClr val="008000"/>
                </a:solidFill>
                <a:effectLst/>
                <a:uLnTx/>
                <a:uFillTx/>
                <a:latin typeface="Calibri" pitchFamily="34" charset="0"/>
                <a:ea typeface="+mn-ea"/>
                <a:cs typeface="+mn-cs"/>
              </a:rPr>
              <a:t> </a:t>
            </a:r>
            <a:r>
              <a:rPr kumimoji="0" lang="en-US" sz="2000" b="1" i="0" u="none" strike="noStrike" kern="1200" cap="none" spc="0" normalizeH="0" baseline="0" noProof="0" dirty="0" smtClean="0">
                <a:ln>
                  <a:noFill/>
                </a:ln>
                <a:solidFill>
                  <a:srgbClr val="008000"/>
                </a:solidFill>
                <a:effectLst/>
                <a:uLnTx/>
                <a:uFillTx/>
                <a:latin typeface="Calibri" pitchFamily="34" charset="0"/>
                <a:ea typeface="+mn-ea"/>
                <a:cs typeface="+mn-cs"/>
              </a:rPr>
              <a:t>       GOPBWUA </a:t>
            </a:r>
            <a:r>
              <a:rPr kumimoji="0" lang="en-US" sz="2000" b="1" i="0" u="none" strike="noStrike" kern="1200" cap="none" spc="0" normalizeH="0" baseline="0" noProof="0" dirty="0">
                <a:ln>
                  <a:noFill/>
                </a:ln>
                <a:solidFill>
                  <a:srgbClr val="008000"/>
                </a:solidFill>
                <a:effectLst/>
                <a:uLnTx/>
                <a:uFillTx/>
                <a:latin typeface="Calibri" pitchFamily="34" charset="0"/>
                <a:ea typeface="+mn-ea"/>
                <a:cs typeface="+mn-cs"/>
              </a:rPr>
              <a:t>DA signed			 </a:t>
            </a:r>
            <a:r>
              <a:rPr kumimoji="0" lang="en-US" sz="2000" b="1" i="0" u="none" strike="noStrike" kern="1200" cap="none" spc="0" normalizeH="0" baseline="0" noProof="0" dirty="0" smtClean="0">
                <a:ln>
                  <a:noFill/>
                </a:ln>
                <a:solidFill>
                  <a:srgbClr val="008000"/>
                </a:solidFill>
                <a:effectLst/>
                <a:uLnTx/>
                <a:uFillTx/>
                <a:latin typeface="Calibri" pitchFamily="34" charset="0"/>
                <a:ea typeface="+mn-ea"/>
                <a:cs typeface="+mn-cs"/>
              </a:rPr>
              <a:t>			: </a:t>
            </a:r>
            <a:r>
              <a:rPr kumimoji="0" lang="en-US" sz="2000" b="1" i="0" u="none" strike="noStrike" kern="1200" cap="none" spc="0" normalizeH="0" baseline="0" noProof="0" dirty="0">
                <a:ln>
                  <a:noFill/>
                </a:ln>
                <a:solidFill>
                  <a:srgbClr val="008000"/>
                </a:solidFill>
                <a:effectLst/>
                <a:uLnTx/>
                <a:uFillTx/>
                <a:latin typeface="Calibri" pitchFamily="34" charset="0"/>
                <a:ea typeface="+mn-ea"/>
                <a:cs typeface="+mn-cs"/>
              </a:rPr>
              <a:t>2016.12.15</a:t>
            </a:r>
          </a:p>
          <a:p>
            <a:pPr marL="457200" marR="0" lvl="0" indent="-457200" algn="l" defTabSz="914400" rtl="0" eaLnBrk="0" fontAlgn="auto" latinLnBrk="0" hangingPunct="0">
              <a:lnSpc>
                <a:spcPct val="100000"/>
              </a:lnSpc>
              <a:spcBef>
                <a:spcPts val="400"/>
              </a:spcBef>
              <a:spcAft>
                <a:spcPts val="0"/>
              </a:spcAft>
              <a:buClr>
                <a:srgbClr val="FF0000"/>
              </a:buClr>
              <a:buSzPct val="170000"/>
              <a:buFont typeface="Arial" panose="020B0604020202020204" pitchFamily="34" charset="0"/>
              <a:buChar char="•"/>
              <a:tabLst/>
              <a:defRPr/>
            </a:pPr>
            <a:r>
              <a:rPr kumimoji="0" lang="en-US" sz="2000" b="1" i="0" u="none" strike="noStrike" kern="1200" cap="none" spc="0" normalizeH="0" baseline="0" noProof="0" dirty="0" smtClean="0">
                <a:ln>
                  <a:noFill/>
                </a:ln>
                <a:solidFill>
                  <a:srgbClr val="008000"/>
                </a:solidFill>
                <a:effectLst/>
                <a:uLnTx/>
                <a:uFillTx/>
                <a:latin typeface="Calibri" pitchFamily="34" charset="0"/>
                <a:ea typeface="+mn-ea"/>
                <a:cs typeface="+mn-cs"/>
              </a:rPr>
              <a:t>Financial </a:t>
            </a:r>
            <a:r>
              <a:rPr kumimoji="0" lang="en-US" sz="2000" b="1" i="0" u="none" strike="noStrike" kern="1200" cap="none" spc="0" normalizeH="0" baseline="0" noProof="0" dirty="0">
                <a:ln>
                  <a:noFill/>
                </a:ln>
                <a:solidFill>
                  <a:srgbClr val="008000"/>
                </a:solidFill>
                <a:effectLst/>
                <a:uLnTx/>
                <a:uFillTx/>
                <a:latin typeface="Calibri" pitchFamily="34" charset="0"/>
                <a:ea typeface="+mn-ea"/>
                <a:cs typeface="+mn-cs"/>
              </a:rPr>
              <a:t>Closing				</a:t>
            </a:r>
            <a:r>
              <a:rPr kumimoji="0" lang="en-US" sz="2000" b="1" i="0" u="none" strike="noStrike" kern="1200" cap="none" spc="0" normalizeH="0" baseline="0" noProof="0" dirty="0" smtClean="0">
                <a:ln>
                  <a:noFill/>
                </a:ln>
                <a:solidFill>
                  <a:srgbClr val="008000"/>
                </a:solidFill>
                <a:effectLst/>
                <a:uLnTx/>
                <a:uFillTx/>
                <a:latin typeface="Calibri" pitchFamily="34" charset="0"/>
                <a:ea typeface="+mn-ea"/>
                <a:cs typeface="+mn-cs"/>
              </a:rPr>
              <a:t>		: </a:t>
            </a:r>
            <a:r>
              <a:rPr kumimoji="0" lang="en-US" sz="2000" b="1" i="0" u="none" strike="noStrike" kern="1200" cap="none" spc="0" normalizeH="0" baseline="0" noProof="0" dirty="0">
                <a:ln>
                  <a:noFill/>
                </a:ln>
                <a:solidFill>
                  <a:srgbClr val="008000"/>
                </a:solidFill>
                <a:effectLst/>
                <a:uLnTx/>
                <a:uFillTx/>
                <a:latin typeface="Calibri" pitchFamily="34" charset="0"/>
                <a:ea typeface="+mn-ea"/>
                <a:cs typeface="+mn-cs"/>
              </a:rPr>
              <a:t>2017.02.22</a:t>
            </a:r>
          </a:p>
          <a:p>
            <a:pPr marL="457200" marR="0" lvl="0" indent="-457200" algn="just" defTabSz="914400" rtl="0" eaLnBrk="0" fontAlgn="auto" latinLnBrk="0" hangingPunct="0">
              <a:lnSpc>
                <a:spcPct val="140000"/>
              </a:lnSpc>
              <a:spcBef>
                <a:spcPts val="600"/>
              </a:spcBef>
              <a:spcAft>
                <a:spcPts val="0"/>
              </a:spcAft>
              <a:buClr>
                <a:srgbClr val="FF0000"/>
              </a:buClr>
              <a:buSzPct val="170000"/>
              <a:buFont typeface="Arial" panose="020B0604020202020204" pitchFamily="34" charset="0"/>
              <a:buChar char="•"/>
              <a:tabLst/>
              <a:defRPr/>
            </a:pPr>
            <a:endParaRPr kumimoji="0" lang="en-US" altLang="en-US" sz="1400" b="0" i="0" u="none" strike="noStrike" kern="1200" cap="none" spc="0" normalizeH="0" baseline="0" noProof="0" dirty="0">
              <a:ln>
                <a:noFill/>
              </a:ln>
              <a:solidFill>
                <a:srgbClr val="008000"/>
              </a:solidFill>
              <a:effectLst/>
              <a:uLnTx/>
              <a:uFillTx/>
              <a:latin typeface="Arial Unicode MS" pitchFamily="34" charset="-122"/>
              <a:ea typeface="Arial Unicode MS" pitchFamily="34" charset="-122"/>
              <a:cs typeface="Arial Unicode MS" pitchFamily="34" charset="-122"/>
            </a:endParaRPr>
          </a:p>
          <a:p>
            <a:pPr marL="225425" marR="0" lvl="0" indent="-225425" algn="just" defTabSz="914400" rtl="0" eaLnBrk="0" fontAlgn="auto" latinLnBrk="0" hangingPunct="0">
              <a:lnSpc>
                <a:spcPct val="140000"/>
              </a:lnSpc>
              <a:spcBef>
                <a:spcPts val="600"/>
              </a:spcBef>
              <a:spcAft>
                <a:spcPts val="0"/>
              </a:spcAft>
              <a:buClr>
                <a:srgbClr val="FF0000"/>
              </a:buClr>
              <a:buSzPct val="70000"/>
              <a:buFont typeface="Wingdings" pitchFamily="2" charset="2"/>
              <a:buChar char="l"/>
              <a:tabLst/>
              <a:defRPr/>
            </a:pPr>
            <a:endParaRPr kumimoji="0" lang="en-US" altLang="en-US" sz="1400" b="0" i="0" u="none" strike="noStrike" kern="1200" cap="none" spc="0" normalizeH="0" baseline="0" noProof="0" dirty="0">
              <a:ln>
                <a:noFill/>
              </a:ln>
              <a:solidFill>
                <a:srgbClr val="0000FF"/>
              </a:solidFill>
              <a:effectLst/>
              <a:uLnTx/>
              <a:uFillTx/>
              <a:latin typeface="Arial Unicode MS" pitchFamily="34" charset="-122"/>
              <a:ea typeface="Arial Unicode MS" pitchFamily="34" charset="-122"/>
              <a:cs typeface="Arial Unicode MS" pitchFamily="34" charset="-122"/>
            </a:endParaRPr>
          </a:p>
          <a:p>
            <a:pPr marL="225425" marR="0" lvl="0" indent="-225425" algn="just" defTabSz="914400" rtl="0" eaLnBrk="0" fontAlgn="auto" latinLnBrk="0" hangingPunct="0">
              <a:lnSpc>
                <a:spcPct val="140000"/>
              </a:lnSpc>
              <a:spcBef>
                <a:spcPts val="600"/>
              </a:spcBef>
              <a:spcAft>
                <a:spcPts val="0"/>
              </a:spcAft>
              <a:buClr>
                <a:srgbClr val="FF0000"/>
              </a:buClr>
              <a:buSzPct val="70000"/>
              <a:buFont typeface="Wingdings" pitchFamily="2" charset="2"/>
              <a:buChar char="l"/>
              <a:tabLst/>
              <a:defRPr/>
            </a:pPr>
            <a:endParaRPr kumimoji="0" lang="en-US" altLang="en-US" sz="1050" b="0" i="0" u="none" strike="noStrike" kern="1200" cap="none" spc="0" normalizeH="0" baseline="0" noProof="0" dirty="0">
              <a:ln>
                <a:noFill/>
              </a:ln>
              <a:solidFill>
                <a:srgbClr val="0000FF"/>
              </a:solidFill>
              <a:effectLst/>
              <a:uLnTx/>
              <a:uFillTx/>
              <a:latin typeface="Arial Unicode MS" pitchFamily="34" charset="-122"/>
              <a:ea typeface="Arial Unicode MS" pitchFamily="34" charset="-122"/>
              <a:cs typeface="Arial Unicode MS" pitchFamily="34" charset="-122"/>
            </a:endParaRPr>
          </a:p>
          <a:p>
            <a:pPr marL="225425" marR="0" lvl="0" indent="-225425" algn="just" defTabSz="914400" rtl="0" eaLnBrk="0" fontAlgn="auto" latinLnBrk="0" hangingPunct="0">
              <a:lnSpc>
                <a:spcPct val="120000"/>
              </a:lnSpc>
              <a:spcBef>
                <a:spcPts val="600"/>
              </a:spcBef>
              <a:spcAft>
                <a:spcPts val="0"/>
              </a:spcAft>
              <a:buClr>
                <a:srgbClr val="FF0000"/>
              </a:buClr>
              <a:buSzPct val="70000"/>
              <a:buFont typeface="Wingdings" pitchFamily="2" charset="2"/>
              <a:buChar char="l"/>
              <a:tabLst/>
              <a:defRPr/>
            </a:pPr>
            <a:endParaRPr kumimoji="0" lang="en-US" altLang="en-US" sz="1050" b="0" i="0" u="none" strike="noStrike" kern="1200" cap="none" spc="0" normalizeH="0" baseline="0" noProof="0" dirty="0">
              <a:ln>
                <a:noFill/>
              </a:ln>
              <a:solidFill>
                <a:srgbClr val="0000FF"/>
              </a:solidFill>
              <a:effectLst/>
              <a:uLnTx/>
              <a:uFillTx/>
              <a:latin typeface="Arial Unicode MS" pitchFamily="34" charset="-122"/>
              <a:ea typeface="Arial Unicode MS" pitchFamily="34" charset="-122"/>
              <a:cs typeface="Arial Unicode MS" pitchFamily="34" charset="-122"/>
            </a:endParaRPr>
          </a:p>
          <a:p>
            <a:pPr marL="0" marR="0" lvl="0" indent="0" algn="just" defTabSz="914400" rtl="0" eaLnBrk="0" fontAlgn="auto" latinLnBrk="0" hangingPunct="0">
              <a:lnSpc>
                <a:spcPct val="120000"/>
              </a:lnSpc>
              <a:spcBef>
                <a:spcPts val="600"/>
              </a:spcBef>
              <a:spcAft>
                <a:spcPts val="0"/>
              </a:spcAft>
              <a:buClr>
                <a:srgbClr val="FF0000"/>
              </a:buClr>
              <a:buSzPct val="70000"/>
              <a:buFont typeface="Wingdings 3" pitchFamily="18" charset="2"/>
              <a:buNone/>
              <a:tabLst/>
              <a:defRPr/>
            </a:pPr>
            <a:endParaRPr kumimoji="0" lang="en-US" altLang="en-US" sz="1050" b="0" i="0" u="none" strike="noStrike" kern="1200" cap="none" spc="0" normalizeH="0" baseline="0" noProof="0" dirty="0" smtClean="0">
              <a:ln>
                <a:noFill/>
              </a:ln>
              <a:solidFill>
                <a:srgbClr val="0000FF"/>
              </a:solidFill>
              <a:effectLst/>
              <a:uLnTx/>
              <a:uFillTx/>
              <a:latin typeface="Arial Unicode MS" pitchFamily="34" charset="-122"/>
              <a:ea typeface="Arial Unicode MS" pitchFamily="34" charset="-122"/>
              <a:cs typeface="Arial Unicode MS" pitchFamily="34" charset="-122"/>
            </a:endParaRPr>
          </a:p>
        </p:txBody>
      </p:sp>
    </p:spTree>
    <p:extLst>
      <p:ext uri="{BB962C8B-B14F-4D97-AF65-F5344CB8AC3E}">
        <p14:creationId xmlns:p14="http://schemas.microsoft.com/office/powerpoint/2010/main" val="11487976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4294967295"/>
          </p:nvPr>
        </p:nvSpPr>
        <p:spPr>
          <a:xfrm>
            <a:off x="0" y="6448425"/>
            <a:ext cx="46355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57CB6D-4A2A-45F2-AA53-ED4BF0E20593}" type="slidenum">
              <a:rPr kumimoji="0" lang="zh-CN" altLang="en-US" sz="1800" b="0" i="0" u="none" strike="noStrike" kern="1200" cap="none" spc="0" normalizeH="0" baseline="0" noProof="0" smtClean="0">
                <a:ln>
                  <a:noFill/>
                </a:ln>
                <a:solidFill>
                  <a:srgbClr val="000000"/>
                </a:solidFill>
                <a:effectLst/>
                <a:uLnTx/>
                <a:uFillTx/>
                <a:latin typeface="Arial"/>
                <a:cs typeface="+mn-ea"/>
                <a:sym typeface="+mn-lt"/>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zh-CN" altLang="en-US" sz="1800" b="0" i="0" u="none" strike="noStrike" kern="1200" cap="none" spc="0" normalizeH="0" baseline="0" noProof="0">
              <a:ln>
                <a:noFill/>
              </a:ln>
              <a:solidFill>
                <a:srgbClr val="000000"/>
              </a:solidFill>
              <a:effectLst/>
              <a:uLnTx/>
              <a:uFillTx/>
              <a:latin typeface="Arial"/>
              <a:cs typeface="+mn-ea"/>
              <a:sym typeface="+mn-lt"/>
            </a:endParaRPr>
          </a:p>
        </p:txBody>
      </p:sp>
      <p:sp>
        <p:nvSpPr>
          <p:cNvPr id="15" name="Rectangle 3"/>
          <p:cNvSpPr/>
          <p:nvPr/>
        </p:nvSpPr>
        <p:spPr>
          <a:xfrm>
            <a:off x="525465" y="1190672"/>
            <a:ext cx="4648200" cy="398780"/>
          </a:xfrm>
          <a:prstGeom prst="rect">
            <a:avLst/>
          </a:prstGeom>
          <a:solidFill>
            <a:srgbClr val="005BA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a:cs typeface="+mn-ea"/>
                <a:sym typeface="+mn-lt"/>
              </a:rPr>
              <a:t>720 MW Karot Hydropower Project</a:t>
            </a:r>
            <a:endParaRPr kumimoji="0" lang="pt-BR" altLang="zh-CN" sz="2000" b="1" i="0" u="none" strike="noStrike" kern="1200" cap="none" spc="0" normalizeH="0" baseline="0" noProof="0" dirty="0">
              <a:ln>
                <a:noFill/>
              </a:ln>
              <a:solidFill>
                <a:srgbClr val="FFFFFF"/>
              </a:solidFill>
              <a:effectLst/>
              <a:uLnTx/>
              <a:uFillTx/>
              <a:latin typeface="Arial"/>
              <a:cs typeface="+mn-ea"/>
              <a:sym typeface="+mn-lt"/>
            </a:endParaRPr>
          </a:p>
        </p:txBody>
      </p:sp>
      <p:sp>
        <p:nvSpPr>
          <p:cNvPr id="7" name="TextBox 3"/>
          <p:cNvSpPr txBox="1"/>
          <p:nvPr/>
        </p:nvSpPr>
        <p:spPr>
          <a:xfrm>
            <a:off x="4564662" y="389405"/>
            <a:ext cx="7459546" cy="461665"/>
          </a:xfrm>
          <a:prstGeom prst="rect">
            <a:avLst/>
          </a:prstGeom>
          <a:noFill/>
        </p:spPr>
        <p:txBody>
          <a:bodyPr wrap="square" rtlCol="0">
            <a:spAutoFit/>
          </a:bodyPr>
          <a:lstStyle>
            <a:defPPr>
              <a:defRPr lang="en-US"/>
            </a:defPPr>
            <a:lvl1pPr marR="0" lvl="0" indent="0" algn="r" fontAlgn="auto">
              <a:lnSpc>
                <a:spcPct val="100000"/>
              </a:lnSpc>
              <a:spcBef>
                <a:spcPts val="0"/>
              </a:spcBef>
              <a:spcAft>
                <a:spcPts val="0"/>
              </a:spcAft>
              <a:buClrTx/>
              <a:buSzTx/>
              <a:buFontTx/>
              <a:buNone/>
              <a:defRPr kumimoji="0" sz="2800" i="0" u="none" strike="noStrike" cap="none" spc="0" normalizeH="0" baseline="0">
                <a:ln>
                  <a:noFill/>
                </a:ln>
                <a:solidFill>
                  <a:schemeClr val="tx2"/>
                </a:solidFill>
                <a:effectLst/>
                <a:uLnTx/>
                <a:uFillTx/>
                <a:cs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400" b="1" i="1" u="none" strike="noStrike" kern="1200" cap="none" spc="0" normalizeH="0" baseline="0" noProof="0" dirty="0">
                <a:ln>
                  <a:noFill/>
                </a:ln>
                <a:solidFill>
                  <a:srgbClr val="005BAC"/>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Project Updates</a:t>
            </a:r>
          </a:p>
        </p:txBody>
      </p:sp>
      <p:grpSp>
        <p:nvGrpSpPr>
          <p:cNvPr id="9" name="组合 14"/>
          <p:cNvGrpSpPr/>
          <p:nvPr/>
        </p:nvGrpSpPr>
        <p:grpSpPr bwMode="auto">
          <a:xfrm>
            <a:off x="719282" y="1792827"/>
            <a:ext cx="10416032" cy="787668"/>
            <a:chOff x="2067610" y="4324016"/>
            <a:chExt cx="7282356" cy="576000"/>
          </a:xfrm>
          <a:solidFill>
            <a:srgbClr val="005BAC"/>
          </a:solidFill>
        </p:grpSpPr>
        <p:sp>
          <p:nvSpPr>
            <p:cNvPr id="10" name="右箭头 48"/>
            <p:cNvSpPr>
              <a:spLocks noChangeArrowheads="1"/>
            </p:cNvSpPr>
            <p:nvPr/>
          </p:nvSpPr>
          <p:spPr bwMode="auto">
            <a:xfrm>
              <a:off x="2320542" y="4324016"/>
              <a:ext cx="7029424" cy="576000"/>
            </a:xfrm>
            <a:prstGeom prst="rightArrow">
              <a:avLst>
                <a:gd name="adj1" fmla="val 50000"/>
                <a:gd name="adj2" fmla="val 50000"/>
              </a:avLst>
            </a:prstGeom>
            <a:grpFill/>
            <a:ln>
              <a:noFill/>
            </a:ln>
          </p:spPr>
          <p:txBody>
            <a:bodyPr lIns="35631" tIns="13704" rIns="35631" bIns="13704" anchor="ctr"/>
            <a:lstStyle>
              <a:lvl1pPr defTabSz="728345">
                <a:tabLst>
                  <a:tab pos="4286250" algn="l"/>
                </a:tabLst>
                <a:defRPr sz="1200">
                  <a:solidFill>
                    <a:schemeClr val="tx1"/>
                  </a:solidFill>
                  <a:latin typeface="Credit Suisse Type Roman"/>
                  <a:ea typeface="宋体" panose="02010600030101010101" pitchFamily="2" charset="-122"/>
                </a:defRPr>
              </a:lvl1pPr>
              <a:lvl2pPr marL="742950" indent="-285750" defTabSz="728345">
                <a:tabLst>
                  <a:tab pos="4286250" algn="l"/>
                </a:tabLst>
                <a:defRPr sz="1200">
                  <a:solidFill>
                    <a:schemeClr val="tx1"/>
                  </a:solidFill>
                  <a:latin typeface="Credit Suisse Type Roman"/>
                  <a:ea typeface="宋体" panose="02010600030101010101" pitchFamily="2" charset="-122"/>
                </a:defRPr>
              </a:lvl2pPr>
              <a:lvl3pPr marL="1143000" indent="-228600" defTabSz="728345">
                <a:tabLst>
                  <a:tab pos="4286250" algn="l"/>
                </a:tabLst>
                <a:defRPr sz="1200">
                  <a:solidFill>
                    <a:schemeClr val="tx1"/>
                  </a:solidFill>
                  <a:latin typeface="Credit Suisse Type Roman"/>
                  <a:ea typeface="宋体" panose="02010600030101010101" pitchFamily="2" charset="-122"/>
                </a:defRPr>
              </a:lvl3pPr>
              <a:lvl4pPr marL="1600200" indent="-228600" defTabSz="728345">
                <a:tabLst>
                  <a:tab pos="4286250" algn="l"/>
                </a:tabLst>
                <a:defRPr sz="1200">
                  <a:solidFill>
                    <a:schemeClr val="tx1"/>
                  </a:solidFill>
                  <a:latin typeface="Credit Suisse Type Roman"/>
                  <a:ea typeface="宋体" panose="02010600030101010101" pitchFamily="2" charset="-122"/>
                </a:defRPr>
              </a:lvl4pPr>
              <a:lvl5pPr marL="2057400" indent="-228600" defTabSz="728345">
                <a:tabLst>
                  <a:tab pos="4286250" algn="l"/>
                </a:tabLst>
                <a:defRPr sz="1200">
                  <a:solidFill>
                    <a:schemeClr val="tx1"/>
                  </a:solidFill>
                  <a:latin typeface="Credit Suisse Type Roman"/>
                  <a:ea typeface="宋体" panose="02010600030101010101" pitchFamily="2" charset="-122"/>
                </a:defRPr>
              </a:lvl5pPr>
              <a:lvl6pPr marL="2514600" indent="-228600" defTabSz="728345" eaLnBrk="0" fontAlgn="base" hangingPunct="0">
                <a:spcBef>
                  <a:spcPct val="0"/>
                </a:spcBef>
                <a:spcAft>
                  <a:spcPct val="0"/>
                </a:spcAft>
                <a:tabLst>
                  <a:tab pos="4286250" algn="l"/>
                </a:tabLst>
                <a:defRPr sz="1200">
                  <a:solidFill>
                    <a:schemeClr val="tx1"/>
                  </a:solidFill>
                  <a:latin typeface="Credit Suisse Type Roman"/>
                  <a:ea typeface="宋体" panose="02010600030101010101" pitchFamily="2" charset="-122"/>
                </a:defRPr>
              </a:lvl6pPr>
              <a:lvl7pPr marL="2971800" indent="-228600" defTabSz="728345" eaLnBrk="0" fontAlgn="base" hangingPunct="0">
                <a:spcBef>
                  <a:spcPct val="0"/>
                </a:spcBef>
                <a:spcAft>
                  <a:spcPct val="0"/>
                </a:spcAft>
                <a:tabLst>
                  <a:tab pos="4286250" algn="l"/>
                </a:tabLst>
                <a:defRPr sz="1200">
                  <a:solidFill>
                    <a:schemeClr val="tx1"/>
                  </a:solidFill>
                  <a:latin typeface="Credit Suisse Type Roman"/>
                  <a:ea typeface="宋体" panose="02010600030101010101" pitchFamily="2" charset="-122"/>
                </a:defRPr>
              </a:lvl7pPr>
              <a:lvl8pPr marL="3429000" indent="-228600" defTabSz="728345" eaLnBrk="0" fontAlgn="base" hangingPunct="0">
                <a:spcBef>
                  <a:spcPct val="0"/>
                </a:spcBef>
                <a:spcAft>
                  <a:spcPct val="0"/>
                </a:spcAft>
                <a:tabLst>
                  <a:tab pos="4286250" algn="l"/>
                </a:tabLst>
                <a:defRPr sz="1200">
                  <a:solidFill>
                    <a:schemeClr val="tx1"/>
                  </a:solidFill>
                  <a:latin typeface="Credit Suisse Type Roman"/>
                  <a:ea typeface="宋体" panose="02010600030101010101" pitchFamily="2" charset="-122"/>
                </a:defRPr>
              </a:lvl8pPr>
              <a:lvl9pPr marL="3886200" indent="-228600" defTabSz="728345" eaLnBrk="0" fontAlgn="base" hangingPunct="0">
                <a:spcBef>
                  <a:spcPct val="0"/>
                </a:spcBef>
                <a:spcAft>
                  <a:spcPct val="0"/>
                </a:spcAft>
                <a:tabLst>
                  <a:tab pos="4286250" algn="l"/>
                </a:tabLst>
                <a:defRPr sz="1200">
                  <a:solidFill>
                    <a:schemeClr val="tx1"/>
                  </a:solidFill>
                  <a:latin typeface="Credit Suisse Type Roman"/>
                  <a:ea typeface="宋体" panose="02010600030101010101" pitchFamily="2" charset="-122"/>
                </a:defRPr>
              </a:lvl9pPr>
            </a:lstStyle>
            <a:p>
              <a:pPr marL="0" marR="0" lvl="0" indent="0" algn="ctr" defTabSz="728345" rtl="0" eaLnBrk="1" fontAlgn="auto" latinLnBrk="0" hangingPunct="1">
                <a:lnSpc>
                  <a:spcPct val="95000"/>
                </a:lnSpc>
                <a:spcBef>
                  <a:spcPts val="0"/>
                </a:spcBef>
                <a:spcAft>
                  <a:spcPts val="0"/>
                </a:spcAft>
                <a:buClr>
                  <a:srgbClr val="FFFFFF"/>
                </a:buClr>
                <a:buSzTx/>
                <a:buFontTx/>
                <a:buNone/>
                <a:tabLst>
                  <a:tab pos="4286250" algn="l"/>
                </a:tabLst>
                <a:defRPr/>
              </a:pPr>
              <a:endParaRPr kumimoji="0" lang="zh-CN" altLang="en-US" sz="1200" b="0" i="0" u="none" strike="noStrike" kern="1200" cap="none" spc="0" normalizeH="0" baseline="0" noProof="0" dirty="0">
                <a:ln>
                  <a:noFill/>
                </a:ln>
                <a:solidFill>
                  <a:srgbClr val="000000"/>
                </a:solidFill>
                <a:effectLst/>
                <a:uLnTx/>
                <a:uFillTx/>
                <a:latin typeface="Calibri" panose="020F0502020204030204"/>
                <a:ea typeface="宋体" panose="02010600030101010101" pitchFamily="2" charset="-122"/>
                <a:cs typeface="+mn-cs"/>
              </a:endParaRPr>
            </a:p>
          </p:txBody>
        </p:sp>
        <p:sp>
          <p:nvSpPr>
            <p:cNvPr id="11" name="直角三角形 50"/>
            <p:cNvSpPr>
              <a:spLocks noChangeArrowheads="1"/>
            </p:cNvSpPr>
            <p:nvPr/>
          </p:nvSpPr>
          <p:spPr bwMode="auto">
            <a:xfrm rot="10800000" flipV="1">
              <a:off x="2067610" y="4465630"/>
              <a:ext cx="256470" cy="287999"/>
            </a:xfrm>
            <a:prstGeom prst="rtTriangle">
              <a:avLst/>
            </a:prstGeom>
            <a:grpFill/>
            <a:ln>
              <a:noFill/>
            </a:ln>
          </p:spPr>
          <p:txBody>
            <a:bodyPr lIns="35631" tIns="13704" rIns="35631" bIns="13704" anchor="ctr"/>
            <a:lstStyle>
              <a:lvl1pPr defTabSz="728345">
                <a:tabLst>
                  <a:tab pos="4286250" algn="l"/>
                </a:tabLst>
                <a:defRPr sz="1200">
                  <a:solidFill>
                    <a:schemeClr val="tx1"/>
                  </a:solidFill>
                  <a:latin typeface="Credit Suisse Type Roman"/>
                  <a:ea typeface="宋体" panose="02010600030101010101" pitchFamily="2" charset="-122"/>
                </a:defRPr>
              </a:lvl1pPr>
              <a:lvl2pPr marL="742950" indent="-285750" defTabSz="728345">
                <a:tabLst>
                  <a:tab pos="4286250" algn="l"/>
                </a:tabLst>
                <a:defRPr sz="1200">
                  <a:solidFill>
                    <a:schemeClr val="tx1"/>
                  </a:solidFill>
                  <a:latin typeface="Credit Suisse Type Roman"/>
                  <a:ea typeface="宋体" panose="02010600030101010101" pitchFamily="2" charset="-122"/>
                </a:defRPr>
              </a:lvl2pPr>
              <a:lvl3pPr marL="1143000" indent="-228600" defTabSz="728345">
                <a:tabLst>
                  <a:tab pos="4286250" algn="l"/>
                </a:tabLst>
                <a:defRPr sz="1200">
                  <a:solidFill>
                    <a:schemeClr val="tx1"/>
                  </a:solidFill>
                  <a:latin typeface="Credit Suisse Type Roman"/>
                  <a:ea typeface="宋体" panose="02010600030101010101" pitchFamily="2" charset="-122"/>
                </a:defRPr>
              </a:lvl3pPr>
              <a:lvl4pPr marL="1600200" indent="-228600" defTabSz="728345">
                <a:tabLst>
                  <a:tab pos="4286250" algn="l"/>
                </a:tabLst>
                <a:defRPr sz="1200">
                  <a:solidFill>
                    <a:schemeClr val="tx1"/>
                  </a:solidFill>
                  <a:latin typeface="Credit Suisse Type Roman"/>
                  <a:ea typeface="宋体" panose="02010600030101010101" pitchFamily="2" charset="-122"/>
                </a:defRPr>
              </a:lvl4pPr>
              <a:lvl5pPr marL="2057400" indent="-228600" defTabSz="728345">
                <a:tabLst>
                  <a:tab pos="4286250" algn="l"/>
                </a:tabLst>
                <a:defRPr sz="1200">
                  <a:solidFill>
                    <a:schemeClr val="tx1"/>
                  </a:solidFill>
                  <a:latin typeface="Credit Suisse Type Roman"/>
                  <a:ea typeface="宋体" panose="02010600030101010101" pitchFamily="2" charset="-122"/>
                </a:defRPr>
              </a:lvl5pPr>
              <a:lvl6pPr marL="2514600" indent="-228600" defTabSz="728345" eaLnBrk="0" fontAlgn="base" hangingPunct="0">
                <a:spcBef>
                  <a:spcPct val="0"/>
                </a:spcBef>
                <a:spcAft>
                  <a:spcPct val="0"/>
                </a:spcAft>
                <a:tabLst>
                  <a:tab pos="4286250" algn="l"/>
                </a:tabLst>
                <a:defRPr sz="1200">
                  <a:solidFill>
                    <a:schemeClr val="tx1"/>
                  </a:solidFill>
                  <a:latin typeface="Credit Suisse Type Roman"/>
                  <a:ea typeface="宋体" panose="02010600030101010101" pitchFamily="2" charset="-122"/>
                </a:defRPr>
              </a:lvl6pPr>
              <a:lvl7pPr marL="2971800" indent="-228600" defTabSz="728345" eaLnBrk="0" fontAlgn="base" hangingPunct="0">
                <a:spcBef>
                  <a:spcPct val="0"/>
                </a:spcBef>
                <a:spcAft>
                  <a:spcPct val="0"/>
                </a:spcAft>
                <a:tabLst>
                  <a:tab pos="4286250" algn="l"/>
                </a:tabLst>
                <a:defRPr sz="1200">
                  <a:solidFill>
                    <a:schemeClr val="tx1"/>
                  </a:solidFill>
                  <a:latin typeface="Credit Suisse Type Roman"/>
                  <a:ea typeface="宋体" panose="02010600030101010101" pitchFamily="2" charset="-122"/>
                </a:defRPr>
              </a:lvl7pPr>
              <a:lvl8pPr marL="3429000" indent="-228600" defTabSz="728345" eaLnBrk="0" fontAlgn="base" hangingPunct="0">
                <a:spcBef>
                  <a:spcPct val="0"/>
                </a:spcBef>
                <a:spcAft>
                  <a:spcPct val="0"/>
                </a:spcAft>
                <a:tabLst>
                  <a:tab pos="4286250" algn="l"/>
                </a:tabLst>
                <a:defRPr sz="1200">
                  <a:solidFill>
                    <a:schemeClr val="tx1"/>
                  </a:solidFill>
                  <a:latin typeface="Credit Suisse Type Roman"/>
                  <a:ea typeface="宋体" panose="02010600030101010101" pitchFamily="2" charset="-122"/>
                </a:defRPr>
              </a:lvl8pPr>
              <a:lvl9pPr marL="3886200" indent="-228600" defTabSz="728345" eaLnBrk="0" fontAlgn="base" hangingPunct="0">
                <a:spcBef>
                  <a:spcPct val="0"/>
                </a:spcBef>
                <a:spcAft>
                  <a:spcPct val="0"/>
                </a:spcAft>
                <a:tabLst>
                  <a:tab pos="4286250" algn="l"/>
                </a:tabLst>
                <a:defRPr sz="1200">
                  <a:solidFill>
                    <a:schemeClr val="tx1"/>
                  </a:solidFill>
                  <a:latin typeface="Credit Suisse Type Roman"/>
                  <a:ea typeface="宋体" panose="02010600030101010101" pitchFamily="2" charset="-122"/>
                </a:defRPr>
              </a:lvl9pPr>
            </a:lstStyle>
            <a:p>
              <a:pPr marL="0" marR="0" lvl="0" indent="0" algn="ctr" defTabSz="728345" rtl="0" eaLnBrk="1" fontAlgn="auto" latinLnBrk="0" hangingPunct="1">
                <a:lnSpc>
                  <a:spcPct val="95000"/>
                </a:lnSpc>
                <a:spcBef>
                  <a:spcPts val="0"/>
                </a:spcBef>
                <a:spcAft>
                  <a:spcPts val="0"/>
                </a:spcAft>
                <a:buClr>
                  <a:srgbClr val="FFFFFF"/>
                </a:buClr>
                <a:buSzTx/>
                <a:buFontTx/>
                <a:buNone/>
                <a:tabLst>
                  <a:tab pos="4286250" algn="l"/>
                </a:tabLst>
                <a:defRPr/>
              </a:pPr>
              <a:endParaRPr kumimoji="0" lang="zh-CN" altLang="en-US" sz="1200" b="0" i="0" u="none" strike="noStrike" kern="1200" cap="none" spc="0" normalizeH="0" baseline="0" noProof="0" dirty="0">
                <a:ln>
                  <a:noFill/>
                </a:ln>
                <a:solidFill>
                  <a:srgbClr val="000000"/>
                </a:solidFill>
                <a:effectLst/>
                <a:uLnTx/>
                <a:uFillTx/>
                <a:latin typeface="Calibri" panose="020F0502020204030204"/>
                <a:ea typeface="宋体" panose="02010600030101010101" pitchFamily="2" charset="-122"/>
                <a:cs typeface="+mn-cs"/>
              </a:endParaRPr>
            </a:p>
          </p:txBody>
        </p:sp>
      </p:grpSp>
      <p:sp>
        <p:nvSpPr>
          <p:cNvPr id="12" name="Text Box 76"/>
          <p:cNvSpPr txBox="1">
            <a:spLocks noChangeArrowheads="1"/>
          </p:cNvSpPr>
          <p:nvPr>
            <p:custDataLst>
              <p:tags r:id="rId1"/>
            </p:custDataLst>
          </p:nvPr>
        </p:nvSpPr>
        <p:spPr bwMode="auto">
          <a:xfrm>
            <a:off x="2152662" y="2094664"/>
            <a:ext cx="972000" cy="250825"/>
          </a:xfrm>
          <a:prstGeom prst="rect">
            <a:avLst/>
          </a:prstGeom>
          <a:noFill/>
          <a:ln>
            <a:noFill/>
          </a:ln>
        </p:spPr>
        <p:txBody>
          <a:bodyPr anchor="ctr" anchorCtr="1"/>
          <a:lstStyle>
            <a:lvl1pPr marL="269875" indent="-269875">
              <a:defRPr sz="1200">
                <a:solidFill>
                  <a:schemeClr val="tx1"/>
                </a:solidFill>
                <a:latin typeface="Credit Suisse Type Roman"/>
                <a:ea typeface="宋体" panose="02010600030101010101" pitchFamily="2" charset="-122"/>
              </a:defRPr>
            </a:lvl1pPr>
            <a:lvl2pPr marL="742950" indent="-285750">
              <a:defRPr sz="1200">
                <a:solidFill>
                  <a:schemeClr val="tx1"/>
                </a:solidFill>
                <a:latin typeface="Credit Suisse Type Roman"/>
                <a:ea typeface="宋体" panose="02010600030101010101" pitchFamily="2" charset="-122"/>
              </a:defRPr>
            </a:lvl2pPr>
            <a:lvl3pPr marL="1143000" indent="-228600">
              <a:defRPr sz="1200">
                <a:solidFill>
                  <a:schemeClr val="tx1"/>
                </a:solidFill>
                <a:latin typeface="Credit Suisse Type Roman"/>
                <a:ea typeface="宋体" panose="02010600030101010101" pitchFamily="2" charset="-122"/>
              </a:defRPr>
            </a:lvl3pPr>
            <a:lvl4pPr marL="1600200" indent="-228600">
              <a:defRPr sz="1200">
                <a:solidFill>
                  <a:schemeClr val="tx1"/>
                </a:solidFill>
                <a:latin typeface="Credit Suisse Type Roman"/>
                <a:ea typeface="宋体" panose="02010600030101010101" pitchFamily="2" charset="-122"/>
              </a:defRPr>
            </a:lvl4pPr>
            <a:lvl5pPr marL="2057400" indent="-228600">
              <a:defRPr sz="1200">
                <a:solidFill>
                  <a:schemeClr val="tx1"/>
                </a:solidFill>
                <a:latin typeface="Credit Suisse Type Roman"/>
                <a:ea typeface="宋体" panose="02010600030101010101" pitchFamily="2" charset="-122"/>
              </a:defRPr>
            </a:lvl5pPr>
            <a:lvl6pPr marL="25146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6pPr>
            <a:lvl7pPr marL="29718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7pPr>
            <a:lvl8pPr marL="34290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8pPr>
            <a:lvl9pPr marL="38862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9pPr>
          </a:lstStyle>
          <a:p>
            <a:pPr marL="269875" marR="0" lvl="0" indent="-269875" algn="l" defTabSz="914400" rtl="0" eaLnBrk="1" fontAlgn="auto" latinLnBrk="0" hangingPunct="1">
              <a:lnSpc>
                <a:spcPts val="122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楷体_GB2312"/>
              </a:rPr>
              <a:t>2014.04</a:t>
            </a:r>
          </a:p>
        </p:txBody>
      </p:sp>
      <p:sp>
        <p:nvSpPr>
          <p:cNvPr id="14" name="Line 99"/>
          <p:cNvSpPr>
            <a:spLocks noChangeShapeType="1"/>
          </p:cNvSpPr>
          <p:nvPr/>
        </p:nvSpPr>
        <p:spPr bwMode="auto">
          <a:xfrm flipV="1">
            <a:off x="2065571" y="2505925"/>
            <a:ext cx="0" cy="1260000"/>
          </a:xfrm>
          <a:prstGeom prst="line">
            <a:avLst/>
          </a:prstGeom>
          <a:noFill/>
          <a:ln w="19050" cap="rnd">
            <a:solidFill>
              <a:srgbClr val="333333"/>
            </a:solidFill>
            <a:prstDash val="sysDot"/>
            <a:round/>
            <a:tailEnd type="oval"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000000"/>
              </a:solidFill>
              <a:effectLst/>
              <a:uLnTx/>
              <a:uFillTx/>
              <a:latin typeface="Calibri" panose="020F0502020204030204"/>
              <a:ea typeface="宋体" panose="02010600030101010101" pitchFamily="2" charset="-122"/>
              <a:cs typeface="+mn-cs"/>
            </a:endParaRPr>
          </a:p>
        </p:txBody>
      </p:sp>
      <p:sp>
        <p:nvSpPr>
          <p:cNvPr id="16" name="矩形 17"/>
          <p:cNvSpPr>
            <a:spLocks noChangeArrowheads="1"/>
          </p:cNvSpPr>
          <p:nvPr/>
        </p:nvSpPr>
        <p:spPr bwMode="auto">
          <a:xfrm>
            <a:off x="2125000" y="2520246"/>
            <a:ext cx="1253941" cy="1126462"/>
          </a:xfrm>
          <a:prstGeom prst="rect">
            <a:avLst/>
          </a:prstGeom>
          <a:solidFill>
            <a:srgbClr val="008000"/>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20000"/>
              </a:lnSpc>
              <a:spcBef>
                <a:spcPct val="35000"/>
              </a:spcBef>
              <a:spcAft>
                <a:spcPts val="0"/>
              </a:spcAft>
              <a:buClr>
                <a:srgbClr val="003366"/>
              </a:buClr>
              <a:buSzTx/>
              <a:buFontTx/>
              <a:buNone/>
              <a:tabLst/>
              <a:defRPr/>
            </a:pPr>
            <a:r>
              <a:rPr kumimoji="0" lang="en-US" altLang="zh-CN" sz="1400" b="1" i="0" u="none" strike="noStrike" kern="1200" cap="none" spc="0" normalizeH="0" baseline="0" noProof="0" dirty="0">
                <a:ln>
                  <a:noFill/>
                </a:ln>
                <a:solidFill>
                  <a:srgbClr val="FFFFFF"/>
                </a:solidFill>
                <a:effectLst/>
                <a:uLnTx/>
                <a:uFillTx/>
                <a:latin typeface="Calibri" panose="020F0502020204030204"/>
                <a:ea typeface="宋体" panose="02010600030101010101" pitchFamily="2" charset="-122"/>
                <a:cs typeface="楷体_GB2312"/>
              </a:rPr>
              <a:t>Chosen as one of the Priority Project under the CPEC</a:t>
            </a:r>
          </a:p>
        </p:txBody>
      </p:sp>
      <p:sp>
        <p:nvSpPr>
          <p:cNvPr id="17" name="Line 99"/>
          <p:cNvSpPr>
            <a:spLocks noChangeShapeType="1"/>
          </p:cNvSpPr>
          <p:nvPr/>
        </p:nvSpPr>
        <p:spPr bwMode="auto">
          <a:xfrm flipV="1">
            <a:off x="3424921" y="2520246"/>
            <a:ext cx="0" cy="1260000"/>
          </a:xfrm>
          <a:prstGeom prst="line">
            <a:avLst/>
          </a:prstGeom>
          <a:noFill/>
          <a:ln w="19050" cap="rnd">
            <a:solidFill>
              <a:srgbClr val="333333"/>
            </a:solidFill>
            <a:prstDash val="sysDot"/>
            <a:round/>
            <a:tailEnd type="oval"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000000"/>
              </a:solidFill>
              <a:effectLst/>
              <a:uLnTx/>
              <a:uFillTx/>
              <a:latin typeface="Calibri" panose="020F0502020204030204"/>
              <a:ea typeface="宋体" panose="02010600030101010101" pitchFamily="2" charset="-122"/>
              <a:cs typeface="+mn-cs"/>
            </a:endParaRPr>
          </a:p>
        </p:txBody>
      </p:sp>
      <p:sp>
        <p:nvSpPr>
          <p:cNvPr id="18" name="Text Box 76"/>
          <p:cNvSpPr txBox="1">
            <a:spLocks noChangeArrowheads="1"/>
          </p:cNvSpPr>
          <p:nvPr>
            <p:custDataLst>
              <p:tags r:id="rId2"/>
            </p:custDataLst>
          </p:nvPr>
        </p:nvSpPr>
        <p:spPr bwMode="auto">
          <a:xfrm>
            <a:off x="3416696" y="2094664"/>
            <a:ext cx="972000" cy="250825"/>
          </a:xfrm>
          <a:prstGeom prst="rect">
            <a:avLst/>
          </a:prstGeom>
          <a:noFill/>
          <a:ln>
            <a:noFill/>
          </a:ln>
        </p:spPr>
        <p:txBody>
          <a:bodyPr anchor="ctr" anchorCtr="1"/>
          <a:lstStyle>
            <a:lvl1pPr marL="269875" indent="-269875">
              <a:defRPr sz="1200">
                <a:solidFill>
                  <a:schemeClr val="tx1"/>
                </a:solidFill>
                <a:latin typeface="Credit Suisse Type Roman"/>
                <a:ea typeface="宋体" panose="02010600030101010101" pitchFamily="2" charset="-122"/>
              </a:defRPr>
            </a:lvl1pPr>
            <a:lvl2pPr marL="742950" indent="-285750">
              <a:defRPr sz="1200">
                <a:solidFill>
                  <a:schemeClr val="tx1"/>
                </a:solidFill>
                <a:latin typeface="Credit Suisse Type Roman"/>
                <a:ea typeface="宋体" panose="02010600030101010101" pitchFamily="2" charset="-122"/>
              </a:defRPr>
            </a:lvl2pPr>
            <a:lvl3pPr marL="1143000" indent="-228600">
              <a:defRPr sz="1200">
                <a:solidFill>
                  <a:schemeClr val="tx1"/>
                </a:solidFill>
                <a:latin typeface="Credit Suisse Type Roman"/>
                <a:ea typeface="宋体" panose="02010600030101010101" pitchFamily="2" charset="-122"/>
              </a:defRPr>
            </a:lvl3pPr>
            <a:lvl4pPr marL="1600200" indent="-228600">
              <a:defRPr sz="1200">
                <a:solidFill>
                  <a:schemeClr val="tx1"/>
                </a:solidFill>
                <a:latin typeface="Credit Suisse Type Roman"/>
                <a:ea typeface="宋体" panose="02010600030101010101" pitchFamily="2" charset="-122"/>
              </a:defRPr>
            </a:lvl4pPr>
            <a:lvl5pPr marL="2057400" indent="-228600">
              <a:defRPr sz="1200">
                <a:solidFill>
                  <a:schemeClr val="tx1"/>
                </a:solidFill>
                <a:latin typeface="Credit Suisse Type Roman"/>
                <a:ea typeface="宋体" panose="02010600030101010101" pitchFamily="2" charset="-122"/>
              </a:defRPr>
            </a:lvl5pPr>
            <a:lvl6pPr marL="25146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6pPr>
            <a:lvl7pPr marL="29718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7pPr>
            <a:lvl8pPr marL="34290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8pPr>
            <a:lvl9pPr marL="38862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9pPr>
          </a:lstStyle>
          <a:p>
            <a:pPr marL="269875" marR="0" lvl="0" indent="-269875" algn="l" defTabSz="914400" rtl="0" eaLnBrk="1" fontAlgn="auto" latinLnBrk="0" hangingPunct="1">
              <a:lnSpc>
                <a:spcPts val="122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楷体_GB2312"/>
              </a:rPr>
              <a:t>2015.02</a:t>
            </a:r>
          </a:p>
        </p:txBody>
      </p:sp>
      <p:sp>
        <p:nvSpPr>
          <p:cNvPr id="19" name="矩形 17"/>
          <p:cNvSpPr>
            <a:spLocks noChangeArrowheads="1"/>
          </p:cNvSpPr>
          <p:nvPr/>
        </p:nvSpPr>
        <p:spPr bwMode="auto">
          <a:xfrm>
            <a:off x="3424920" y="2520246"/>
            <a:ext cx="1198971" cy="609398"/>
          </a:xfrm>
          <a:prstGeom prst="rect">
            <a:avLst/>
          </a:prstGeom>
          <a:solidFill>
            <a:srgbClr val="008000"/>
          </a:solidFill>
          <a:ln/>
        </p:spPr>
        <p:style>
          <a:lnRef idx="0">
            <a:schemeClr val="accent2"/>
          </a:lnRef>
          <a:fillRef idx="3">
            <a:schemeClr val="accent2"/>
          </a:fillRef>
          <a:effectRef idx="3">
            <a:schemeClr val="accent2"/>
          </a:effectRef>
          <a:fontRef idx="minor">
            <a:schemeClr val="lt1"/>
          </a:fontRef>
        </p:style>
        <p:txBody>
          <a:bodyPr wrap="square">
            <a:spAutoFit/>
          </a:bodyPr>
          <a:lstStyle>
            <a:lvl1pPr marL="180975" indent="-180975">
              <a:defRPr sz="1200">
                <a:solidFill>
                  <a:schemeClr val="tx1"/>
                </a:solidFill>
                <a:latin typeface="Credit Suisse Type Roman"/>
                <a:ea typeface="宋体" panose="02010600030101010101" pitchFamily="2" charset="-122"/>
              </a:defRPr>
            </a:lvl1pPr>
            <a:lvl2pPr marL="742950" indent="-285750">
              <a:defRPr sz="1200">
                <a:solidFill>
                  <a:schemeClr val="tx1"/>
                </a:solidFill>
                <a:latin typeface="Credit Suisse Type Roman"/>
                <a:ea typeface="宋体" panose="02010600030101010101" pitchFamily="2" charset="-122"/>
              </a:defRPr>
            </a:lvl2pPr>
            <a:lvl3pPr marL="1143000" indent="-228600">
              <a:defRPr sz="1200">
                <a:solidFill>
                  <a:schemeClr val="tx1"/>
                </a:solidFill>
                <a:latin typeface="Credit Suisse Type Roman"/>
                <a:ea typeface="宋体" panose="02010600030101010101" pitchFamily="2" charset="-122"/>
              </a:defRPr>
            </a:lvl3pPr>
            <a:lvl4pPr marL="1600200" indent="-228600">
              <a:defRPr sz="1200">
                <a:solidFill>
                  <a:schemeClr val="tx1"/>
                </a:solidFill>
                <a:latin typeface="Credit Suisse Type Roman"/>
                <a:ea typeface="宋体" panose="02010600030101010101" pitchFamily="2" charset="-122"/>
              </a:defRPr>
            </a:lvl4pPr>
            <a:lvl5pPr marL="2057400" indent="-228600">
              <a:defRPr sz="1200">
                <a:solidFill>
                  <a:schemeClr val="tx1"/>
                </a:solidFill>
                <a:latin typeface="Credit Suisse Type Roman"/>
                <a:ea typeface="宋体" panose="02010600030101010101" pitchFamily="2" charset="-122"/>
              </a:defRPr>
            </a:lvl5pPr>
            <a:lvl6pPr marL="25146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6pPr>
            <a:lvl7pPr marL="29718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7pPr>
            <a:lvl8pPr marL="34290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8pPr>
            <a:lvl9pPr marL="38862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9pPr>
          </a:lstStyle>
          <a:p>
            <a:pPr marL="0" marR="0" lvl="0" indent="0" algn="ctr" defTabSz="914400" rtl="0" eaLnBrk="1" fontAlgn="auto" latinLnBrk="0" hangingPunct="1">
              <a:lnSpc>
                <a:spcPct val="120000"/>
              </a:lnSpc>
              <a:spcBef>
                <a:spcPct val="35000"/>
              </a:spcBef>
              <a:spcAft>
                <a:spcPts val="0"/>
              </a:spcAft>
              <a:buClr>
                <a:srgbClr val="003366"/>
              </a:buClr>
              <a:buSzTx/>
              <a:buFontTx/>
              <a:buNone/>
              <a:tabLst/>
              <a:defRPr/>
            </a:pPr>
            <a:r>
              <a:rPr kumimoji="0" lang="en-US" altLang="zh-CN" sz="1400" b="1" i="0" u="none" strike="noStrike" kern="1200" cap="none" spc="0" normalizeH="0" baseline="0" noProof="0" dirty="0">
                <a:ln>
                  <a:noFill/>
                </a:ln>
                <a:solidFill>
                  <a:srgbClr val="FFFFFF"/>
                </a:solidFill>
                <a:effectLst/>
                <a:uLnTx/>
                <a:uFillTx/>
                <a:latin typeface="Calibri" panose="020F0502020204030204"/>
                <a:ea typeface="宋体" panose="02010600030101010101" pitchFamily="2" charset="-122"/>
                <a:cs typeface="楷体_GB2312"/>
              </a:rPr>
              <a:t>Signing of the EPC contract</a:t>
            </a:r>
            <a:endParaRPr kumimoji="0" lang="zh-CN" altLang="en-US" sz="1400" b="1" i="0" u="none" strike="noStrike" kern="1200" cap="none" spc="0" normalizeH="0" baseline="0" noProof="0" dirty="0">
              <a:ln>
                <a:noFill/>
              </a:ln>
              <a:solidFill>
                <a:srgbClr val="FFFFFF"/>
              </a:solidFill>
              <a:effectLst/>
              <a:uLnTx/>
              <a:uFillTx/>
              <a:latin typeface="Calibri" panose="020F0502020204030204"/>
              <a:ea typeface="宋体" panose="02010600030101010101" pitchFamily="2" charset="-122"/>
              <a:cs typeface="楷体_GB2312"/>
            </a:endParaRPr>
          </a:p>
        </p:txBody>
      </p:sp>
      <p:sp>
        <p:nvSpPr>
          <p:cNvPr id="20" name="Text Box 76"/>
          <p:cNvSpPr txBox="1">
            <a:spLocks noChangeArrowheads="1"/>
          </p:cNvSpPr>
          <p:nvPr>
            <p:custDataLst>
              <p:tags r:id="rId3"/>
            </p:custDataLst>
          </p:nvPr>
        </p:nvSpPr>
        <p:spPr bwMode="auto">
          <a:xfrm>
            <a:off x="983323" y="2094664"/>
            <a:ext cx="893763" cy="252412"/>
          </a:xfrm>
          <a:prstGeom prst="rect">
            <a:avLst/>
          </a:prstGeom>
          <a:noFill/>
          <a:ln>
            <a:noFill/>
          </a:ln>
        </p:spPr>
        <p:txBody>
          <a:bodyPr anchor="ctr" anchorCtr="1"/>
          <a:lstStyle>
            <a:lvl1pPr marL="269875" indent="-269875">
              <a:defRPr sz="1200">
                <a:solidFill>
                  <a:schemeClr val="tx1"/>
                </a:solidFill>
                <a:latin typeface="Credit Suisse Type Roman"/>
                <a:ea typeface="宋体" panose="02010600030101010101" pitchFamily="2" charset="-122"/>
              </a:defRPr>
            </a:lvl1pPr>
            <a:lvl2pPr marL="742950" indent="-285750">
              <a:defRPr sz="1200">
                <a:solidFill>
                  <a:schemeClr val="tx1"/>
                </a:solidFill>
                <a:latin typeface="Credit Suisse Type Roman"/>
                <a:ea typeface="宋体" panose="02010600030101010101" pitchFamily="2" charset="-122"/>
              </a:defRPr>
            </a:lvl2pPr>
            <a:lvl3pPr marL="1143000" indent="-228600">
              <a:defRPr sz="1200">
                <a:solidFill>
                  <a:schemeClr val="tx1"/>
                </a:solidFill>
                <a:latin typeface="Credit Suisse Type Roman"/>
                <a:ea typeface="宋体" panose="02010600030101010101" pitchFamily="2" charset="-122"/>
              </a:defRPr>
            </a:lvl3pPr>
            <a:lvl4pPr marL="1600200" indent="-228600">
              <a:defRPr sz="1200">
                <a:solidFill>
                  <a:schemeClr val="tx1"/>
                </a:solidFill>
                <a:latin typeface="Credit Suisse Type Roman"/>
                <a:ea typeface="宋体" panose="02010600030101010101" pitchFamily="2" charset="-122"/>
              </a:defRPr>
            </a:lvl4pPr>
            <a:lvl5pPr marL="2057400" indent="-228600">
              <a:defRPr sz="1200">
                <a:solidFill>
                  <a:schemeClr val="tx1"/>
                </a:solidFill>
                <a:latin typeface="Credit Suisse Type Roman"/>
                <a:ea typeface="宋体" panose="02010600030101010101" pitchFamily="2" charset="-122"/>
              </a:defRPr>
            </a:lvl5pPr>
            <a:lvl6pPr marL="25146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6pPr>
            <a:lvl7pPr marL="29718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7pPr>
            <a:lvl8pPr marL="34290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8pPr>
            <a:lvl9pPr marL="38862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9pPr>
          </a:lstStyle>
          <a:p>
            <a:pPr marL="269875" marR="0" lvl="0" indent="-269875" algn="l" defTabSz="914400" rtl="0" eaLnBrk="1" fontAlgn="auto" latinLnBrk="0" hangingPunct="1">
              <a:lnSpc>
                <a:spcPts val="122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楷体_GB2312"/>
              </a:rPr>
              <a:t>2010.06</a:t>
            </a:r>
          </a:p>
        </p:txBody>
      </p:sp>
      <p:sp>
        <p:nvSpPr>
          <p:cNvPr id="21" name="矩形 98"/>
          <p:cNvSpPr/>
          <p:nvPr/>
        </p:nvSpPr>
        <p:spPr>
          <a:xfrm>
            <a:off x="706163" y="2488908"/>
            <a:ext cx="1357343" cy="1126462"/>
          </a:xfrm>
          <a:prstGeom prst="rect">
            <a:avLst/>
          </a:prstGeom>
          <a:solidFill>
            <a:srgbClr val="008000"/>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FFFFFF"/>
                </a:solidFill>
                <a:effectLst/>
                <a:uLnTx/>
                <a:uFillTx/>
                <a:latin typeface="Calibri" panose="020F0502020204030204"/>
                <a:ea typeface="宋体" panose="02010600030101010101" pitchFamily="2" charset="-122"/>
                <a:cs typeface="+mn-cs"/>
              </a:rPr>
              <a:t>Incorporation of Karot Power Company (Pvt.) Limited (KPCL)</a:t>
            </a:r>
            <a:endParaRPr kumimoji="0" lang="zh-CN" altLang="en-US" sz="1400" b="1" i="0" u="none" strike="noStrike" kern="1200" cap="none" spc="0" normalizeH="0" baseline="0" noProof="0" dirty="0">
              <a:ln>
                <a:noFill/>
              </a:ln>
              <a:solidFill>
                <a:srgbClr val="FFFFFF"/>
              </a:solidFill>
              <a:effectLst/>
              <a:uLnTx/>
              <a:uFillTx/>
              <a:latin typeface="Calibri" panose="020F0502020204030204"/>
              <a:ea typeface="宋体" panose="02010600030101010101" pitchFamily="2" charset="-122"/>
              <a:cs typeface="+mn-cs"/>
            </a:endParaRPr>
          </a:p>
        </p:txBody>
      </p:sp>
      <p:sp>
        <p:nvSpPr>
          <p:cNvPr id="22" name="Text Box 76"/>
          <p:cNvSpPr txBox="1">
            <a:spLocks noChangeArrowheads="1"/>
          </p:cNvSpPr>
          <p:nvPr>
            <p:custDataLst>
              <p:tags r:id="rId4"/>
            </p:custDataLst>
          </p:nvPr>
        </p:nvSpPr>
        <p:spPr bwMode="auto">
          <a:xfrm>
            <a:off x="5772176" y="2094664"/>
            <a:ext cx="972000" cy="250825"/>
          </a:xfrm>
          <a:prstGeom prst="rect">
            <a:avLst/>
          </a:prstGeom>
          <a:noFill/>
          <a:ln>
            <a:noFill/>
          </a:ln>
        </p:spPr>
        <p:txBody>
          <a:bodyPr anchor="ctr" anchorCtr="1"/>
          <a:lstStyle>
            <a:lvl1pPr marL="269875" indent="-269875">
              <a:defRPr sz="1200">
                <a:solidFill>
                  <a:schemeClr val="tx1"/>
                </a:solidFill>
                <a:latin typeface="Credit Suisse Type Roman"/>
                <a:ea typeface="宋体" panose="02010600030101010101" pitchFamily="2" charset="-122"/>
              </a:defRPr>
            </a:lvl1pPr>
            <a:lvl2pPr marL="742950" indent="-285750">
              <a:defRPr sz="1200">
                <a:solidFill>
                  <a:schemeClr val="tx1"/>
                </a:solidFill>
                <a:latin typeface="Credit Suisse Type Roman"/>
                <a:ea typeface="宋体" panose="02010600030101010101" pitchFamily="2" charset="-122"/>
              </a:defRPr>
            </a:lvl2pPr>
            <a:lvl3pPr marL="1143000" indent="-228600">
              <a:defRPr sz="1200">
                <a:solidFill>
                  <a:schemeClr val="tx1"/>
                </a:solidFill>
                <a:latin typeface="Credit Suisse Type Roman"/>
                <a:ea typeface="宋体" panose="02010600030101010101" pitchFamily="2" charset="-122"/>
              </a:defRPr>
            </a:lvl3pPr>
            <a:lvl4pPr marL="1600200" indent="-228600">
              <a:defRPr sz="1200">
                <a:solidFill>
                  <a:schemeClr val="tx1"/>
                </a:solidFill>
                <a:latin typeface="Credit Suisse Type Roman"/>
                <a:ea typeface="宋体" panose="02010600030101010101" pitchFamily="2" charset="-122"/>
              </a:defRPr>
            </a:lvl4pPr>
            <a:lvl5pPr marL="2057400" indent="-228600">
              <a:defRPr sz="1200">
                <a:solidFill>
                  <a:schemeClr val="tx1"/>
                </a:solidFill>
                <a:latin typeface="Credit Suisse Type Roman"/>
                <a:ea typeface="宋体" panose="02010600030101010101" pitchFamily="2" charset="-122"/>
              </a:defRPr>
            </a:lvl5pPr>
            <a:lvl6pPr marL="25146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6pPr>
            <a:lvl7pPr marL="29718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7pPr>
            <a:lvl8pPr marL="34290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8pPr>
            <a:lvl9pPr marL="38862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9pPr>
          </a:lstStyle>
          <a:p>
            <a:pPr marL="269875" marR="0" lvl="0" indent="-269875" algn="l" defTabSz="914400" rtl="0" eaLnBrk="1" fontAlgn="auto" latinLnBrk="0" hangingPunct="1">
              <a:lnSpc>
                <a:spcPts val="122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楷体_GB2312"/>
              </a:rPr>
              <a:t>2017.02</a:t>
            </a:r>
          </a:p>
        </p:txBody>
      </p:sp>
      <p:sp>
        <p:nvSpPr>
          <p:cNvPr id="23" name="Text Box 85"/>
          <p:cNvSpPr txBox="1">
            <a:spLocks noChangeArrowheads="1"/>
          </p:cNvSpPr>
          <p:nvPr/>
        </p:nvSpPr>
        <p:spPr bwMode="auto">
          <a:xfrm>
            <a:off x="5853170" y="2511804"/>
            <a:ext cx="1010034" cy="609398"/>
          </a:xfrm>
          <a:prstGeom prst="rect">
            <a:avLst/>
          </a:prstGeom>
          <a:solidFill>
            <a:srgbClr val="008000"/>
          </a:solidFill>
          <a:ln/>
        </p:spPr>
        <p:style>
          <a:lnRef idx="0">
            <a:schemeClr val="accent2"/>
          </a:lnRef>
          <a:fillRef idx="3">
            <a:schemeClr val="accent2"/>
          </a:fillRef>
          <a:effectRef idx="3">
            <a:schemeClr val="accent2"/>
          </a:effectRef>
          <a:fontRef idx="minor">
            <a:schemeClr val="lt1"/>
          </a:fontRef>
        </p:style>
        <p:txBody>
          <a:bodyPr wrap="square">
            <a:spAutoFit/>
          </a:bodyPr>
          <a:lstStyle>
            <a:defPPr>
              <a:defRPr lang="zh-CN"/>
            </a:defPPr>
            <a:lvl1pPr marL="0" indent="0">
              <a:lnSpc>
                <a:spcPct val="120000"/>
              </a:lnSpc>
              <a:spcBef>
                <a:spcPct val="35000"/>
              </a:spcBef>
              <a:buClr>
                <a:srgbClr val="003366"/>
              </a:buClr>
              <a:defRPr sz="1400">
                <a:latin typeface="微软雅黑" panose="020B0503020204020204" pitchFamily="34" charset="-122"/>
                <a:ea typeface="微软雅黑" panose="020B0503020204020204" pitchFamily="34" charset="-122"/>
                <a:cs typeface="楷体_GB2312"/>
              </a:defRPr>
            </a:lvl1pPr>
            <a:lvl2pPr marL="742950" indent="-285750">
              <a:defRPr sz="1200">
                <a:latin typeface="Credit Suisse Type Roman"/>
                <a:ea typeface="宋体" panose="02010600030101010101" pitchFamily="2" charset="-122"/>
              </a:defRPr>
            </a:lvl2pPr>
            <a:lvl3pPr marL="1143000" indent="-228600">
              <a:defRPr sz="1200">
                <a:latin typeface="Credit Suisse Type Roman"/>
                <a:ea typeface="宋体" panose="02010600030101010101" pitchFamily="2" charset="-122"/>
              </a:defRPr>
            </a:lvl3pPr>
            <a:lvl4pPr marL="1600200" indent="-228600">
              <a:defRPr sz="1200">
                <a:latin typeface="Credit Suisse Type Roman"/>
                <a:ea typeface="宋体" panose="02010600030101010101" pitchFamily="2" charset="-122"/>
              </a:defRPr>
            </a:lvl4pPr>
            <a:lvl5pPr marL="2057400" indent="-228600">
              <a:defRPr sz="1200">
                <a:latin typeface="Credit Suisse Type Roman"/>
                <a:ea typeface="宋体" panose="02010600030101010101" pitchFamily="2" charset="-122"/>
              </a:defRPr>
            </a:lvl5pPr>
            <a:lvl6pPr marL="2514600" indent="-228600" eaLnBrk="0" fontAlgn="base" hangingPunct="0">
              <a:spcBef>
                <a:spcPct val="0"/>
              </a:spcBef>
              <a:spcAft>
                <a:spcPct val="0"/>
              </a:spcAft>
              <a:defRPr sz="1200">
                <a:latin typeface="Credit Suisse Type Roman"/>
                <a:ea typeface="宋体" panose="02010600030101010101" pitchFamily="2" charset="-122"/>
              </a:defRPr>
            </a:lvl6pPr>
            <a:lvl7pPr marL="2971800" indent="-228600" eaLnBrk="0" fontAlgn="base" hangingPunct="0">
              <a:spcBef>
                <a:spcPct val="0"/>
              </a:spcBef>
              <a:spcAft>
                <a:spcPct val="0"/>
              </a:spcAft>
              <a:defRPr sz="1200">
                <a:latin typeface="Credit Suisse Type Roman"/>
                <a:ea typeface="宋体" panose="02010600030101010101" pitchFamily="2" charset="-122"/>
              </a:defRPr>
            </a:lvl7pPr>
            <a:lvl8pPr marL="3429000" indent="-228600" eaLnBrk="0" fontAlgn="base" hangingPunct="0">
              <a:spcBef>
                <a:spcPct val="0"/>
              </a:spcBef>
              <a:spcAft>
                <a:spcPct val="0"/>
              </a:spcAft>
              <a:defRPr sz="1200">
                <a:latin typeface="Credit Suisse Type Roman"/>
                <a:ea typeface="宋体" panose="02010600030101010101" pitchFamily="2" charset="-122"/>
              </a:defRPr>
            </a:lvl8pPr>
            <a:lvl9pPr marL="3886200" indent="-228600" eaLnBrk="0" fontAlgn="base" hangingPunct="0">
              <a:spcBef>
                <a:spcPct val="0"/>
              </a:spcBef>
              <a:spcAft>
                <a:spcPct val="0"/>
              </a:spcAft>
              <a:defRPr sz="1200">
                <a:latin typeface="Credit Suisse Type Roman"/>
                <a:ea typeface="宋体" panose="02010600030101010101" pitchFamily="2" charset="-122"/>
              </a:defRPr>
            </a:lvl9pPr>
          </a:lstStyle>
          <a:p>
            <a:pPr marL="0" marR="0" lvl="0" indent="0" algn="ctr" defTabSz="914400" rtl="0" eaLnBrk="1" fontAlgn="auto" latinLnBrk="0" hangingPunct="1">
              <a:lnSpc>
                <a:spcPct val="120000"/>
              </a:lnSpc>
              <a:spcBef>
                <a:spcPct val="35000"/>
              </a:spcBef>
              <a:spcAft>
                <a:spcPts val="0"/>
              </a:spcAft>
              <a:buClr>
                <a:srgbClr val="003366"/>
              </a:buClr>
              <a:buSzTx/>
              <a:buFontTx/>
              <a:buNone/>
              <a:tabLst/>
              <a:defRPr/>
            </a:pPr>
            <a:r>
              <a:rPr kumimoji="0" lang="en-US" altLang="zh-CN" sz="1400" b="1" i="0" u="none" strike="noStrike" kern="1200" cap="none" spc="0" normalizeH="0" baseline="0" noProof="0" dirty="0">
                <a:ln>
                  <a:noFill/>
                </a:ln>
                <a:solidFill>
                  <a:srgbClr val="FFFFFF"/>
                </a:solidFill>
                <a:effectLst/>
                <a:uLnTx/>
                <a:uFillTx/>
                <a:latin typeface="Calibri" panose="020F0502020204030204"/>
                <a:ea typeface="宋体" panose="02010600030101010101" pitchFamily="2" charset="-122"/>
              </a:rPr>
              <a:t>Financial Close</a:t>
            </a:r>
          </a:p>
        </p:txBody>
      </p:sp>
      <p:pic>
        <p:nvPicPr>
          <p:cNvPr id="24" name="Picture 2" descr="E:\影像记忆-2014-2017\20150420-习近平高访\2.JPG2"/>
          <p:cNvPicPr>
            <a:picLocks noChangeArrowheads="1"/>
          </p:cNvPicPr>
          <p:nvPr/>
        </p:nvPicPr>
        <p:blipFill>
          <a:blip r:embed="rId9" cstate="print"/>
          <a:srcRect b="9457"/>
          <a:stretch>
            <a:fillRect/>
          </a:stretch>
        </p:blipFill>
        <p:spPr bwMode="auto">
          <a:xfrm>
            <a:off x="3124662" y="4142006"/>
            <a:ext cx="2880000" cy="2088000"/>
          </a:xfrm>
          <a:prstGeom prst="rect">
            <a:avLst/>
          </a:prstGeom>
          <a:ln>
            <a:noFill/>
          </a:ln>
          <a:effectLst>
            <a:softEdge rad="112500"/>
          </a:effectLst>
        </p:spPr>
      </p:pic>
      <p:pic>
        <p:nvPicPr>
          <p:cNvPr id="25" name="Picture 3" descr="E:\影像记忆-2014-2017\20170310-融资关闭仪式\融资关闭照片资料\CSAIL\CSAIL (888).JPGCSAIL (888)"/>
          <p:cNvPicPr/>
          <p:nvPr/>
        </p:nvPicPr>
        <p:blipFill>
          <a:blip r:embed="rId10" cstate="print"/>
          <a:srcRect/>
          <a:stretch>
            <a:fillRect/>
          </a:stretch>
        </p:blipFill>
        <p:spPr bwMode="auto">
          <a:xfrm>
            <a:off x="214493" y="4162400"/>
            <a:ext cx="2880000" cy="2088000"/>
          </a:xfrm>
          <a:prstGeom prst="rect">
            <a:avLst/>
          </a:prstGeom>
          <a:ln>
            <a:noFill/>
          </a:ln>
          <a:effectLst>
            <a:softEdge rad="112500"/>
          </a:effectLst>
        </p:spPr>
      </p:pic>
      <p:sp>
        <p:nvSpPr>
          <p:cNvPr id="26" name="Text Box 76"/>
          <p:cNvSpPr txBox="1">
            <a:spLocks noChangeArrowheads="1"/>
          </p:cNvSpPr>
          <p:nvPr>
            <p:custDataLst>
              <p:tags r:id="rId5"/>
            </p:custDataLst>
          </p:nvPr>
        </p:nvSpPr>
        <p:spPr bwMode="auto">
          <a:xfrm>
            <a:off x="6907101" y="2094664"/>
            <a:ext cx="972000" cy="250825"/>
          </a:xfrm>
          <a:prstGeom prst="rect">
            <a:avLst/>
          </a:prstGeom>
          <a:noFill/>
          <a:ln>
            <a:noFill/>
          </a:ln>
        </p:spPr>
        <p:txBody>
          <a:bodyPr anchor="ctr" anchorCtr="1"/>
          <a:lstStyle>
            <a:lvl1pPr marL="269875" indent="-269875">
              <a:defRPr sz="1200">
                <a:solidFill>
                  <a:schemeClr val="tx1"/>
                </a:solidFill>
                <a:latin typeface="Credit Suisse Type Roman"/>
                <a:ea typeface="宋体" panose="02010600030101010101" pitchFamily="2" charset="-122"/>
              </a:defRPr>
            </a:lvl1pPr>
            <a:lvl2pPr marL="742950" indent="-285750">
              <a:defRPr sz="1200">
                <a:solidFill>
                  <a:schemeClr val="tx1"/>
                </a:solidFill>
                <a:latin typeface="Credit Suisse Type Roman"/>
                <a:ea typeface="宋体" panose="02010600030101010101" pitchFamily="2" charset="-122"/>
              </a:defRPr>
            </a:lvl2pPr>
            <a:lvl3pPr marL="1143000" indent="-228600">
              <a:defRPr sz="1200">
                <a:solidFill>
                  <a:schemeClr val="tx1"/>
                </a:solidFill>
                <a:latin typeface="Credit Suisse Type Roman"/>
                <a:ea typeface="宋体" panose="02010600030101010101" pitchFamily="2" charset="-122"/>
              </a:defRPr>
            </a:lvl3pPr>
            <a:lvl4pPr marL="1600200" indent="-228600">
              <a:defRPr sz="1200">
                <a:solidFill>
                  <a:schemeClr val="tx1"/>
                </a:solidFill>
                <a:latin typeface="Credit Suisse Type Roman"/>
                <a:ea typeface="宋体" panose="02010600030101010101" pitchFamily="2" charset="-122"/>
              </a:defRPr>
            </a:lvl4pPr>
            <a:lvl5pPr marL="2057400" indent="-228600">
              <a:defRPr sz="1200">
                <a:solidFill>
                  <a:schemeClr val="tx1"/>
                </a:solidFill>
                <a:latin typeface="Credit Suisse Type Roman"/>
                <a:ea typeface="宋体" panose="02010600030101010101" pitchFamily="2" charset="-122"/>
              </a:defRPr>
            </a:lvl5pPr>
            <a:lvl6pPr marL="25146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6pPr>
            <a:lvl7pPr marL="29718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7pPr>
            <a:lvl8pPr marL="34290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8pPr>
            <a:lvl9pPr marL="38862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9pPr>
          </a:lstStyle>
          <a:p>
            <a:pPr marL="269875" marR="0" lvl="0" indent="-269875" algn="l" defTabSz="914400" rtl="0" eaLnBrk="1" fontAlgn="auto" latinLnBrk="0" hangingPunct="1">
              <a:lnSpc>
                <a:spcPts val="122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楷体_GB2312"/>
              </a:rPr>
              <a:t>2018.09</a:t>
            </a:r>
          </a:p>
        </p:txBody>
      </p:sp>
      <p:sp>
        <p:nvSpPr>
          <p:cNvPr id="27" name="矩形 26"/>
          <p:cNvSpPr/>
          <p:nvPr/>
        </p:nvSpPr>
        <p:spPr>
          <a:xfrm>
            <a:off x="6927750" y="2505925"/>
            <a:ext cx="1170243" cy="333617"/>
          </a:xfrm>
          <a:prstGeom prst="rect">
            <a:avLst/>
          </a:prstGeom>
          <a:solidFill>
            <a:srgbClr val="008000"/>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20000"/>
              </a:lnSpc>
              <a:spcBef>
                <a:spcPct val="35000"/>
              </a:spcBef>
              <a:spcAft>
                <a:spcPts val="0"/>
              </a:spcAft>
              <a:buClr>
                <a:srgbClr val="003366"/>
              </a:buClr>
              <a:buSzTx/>
              <a:buFontTx/>
              <a:buNone/>
              <a:tabLst/>
              <a:defRPr/>
            </a:pPr>
            <a:r>
              <a:rPr kumimoji="0" lang="en-US" altLang="zh-CN" sz="1400" b="1" i="0" u="none" strike="noStrike" kern="1200" cap="none" spc="0" normalizeH="0" baseline="0" noProof="0" dirty="0">
                <a:ln>
                  <a:noFill/>
                </a:ln>
                <a:solidFill>
                  <a:srgbClr val="FFFFFF"/>
                </a:solidFill>
                <a:effectLst/>
                <a:uLnTx/>
                <a:uFillTx/>
                <a:latin typeface="Calibri" panose="020F0502020204030204"/>
                <a:ea typeface="宋体" panose="02010600030101010101" pitchFamily="2" charset="-122"/>
                <a:cs typeface="楷体_GB2312"/>
              </a:rPr>
              <a:t>River Closure</a:t>
            </a:r>
            <a:endParaRPr kumimoji="0" lang="zh-CN" altLang="en-US" sz="1400" b="1" i="0" u="none" strike="noStrike" kern="1200" cap="none" spc="0" normalizeH="0" baseline="0" noProof="0" dirty="0">
              <a:ln>
                <a:noFill/>
              </a:ln>
              <a:solidFill>
                <a:srgbClr val="FFFFFF"/>
              </a:solidFill>
              <a:effectLst/>
              <a:uLnTx/>
              <a:uFillTx/>
              <a:latin typeface="Calibri" panose="020F0502020204030204"/>
              <a:ea typeface="宋体" panose="02010600030101010101" pitchFamily="2" charset="-122"/>
              <a:cs typeface="楷体_GB2312"/>
            </a:endParaRPr>
          </a:p>
        </p:txBody>
      </p:sp>
      <p:sp>
        <p:nvSpPr>
          <p:cNvPr id="28" name="矩形 27"/>
          <p:cNvSpPr/>
          <p:nvPr/>
        </p:nvSpPr>
        <p:spPr>
          <a:xfrm>
            <a:off x="4812271" y="2094664"/>
            <a:ext cx="864339" cy="261867"/>
          </a:xfrm>
          <a:prstGeom prst="rect">
            <a:avLst/>
          </a:prstGeom>
        </p:spPr>
        <p:txBody>
          <a:bodyPr wrap="none">
            <a:spAutoFit/>
          </a:bodyPr>
          <a:lstStyle/>
          <a:p>
            <a:pPr marL="269875" marR="0" lvl="0" indent="-269875" algn="l" defTabSz="914400" rtl="0" eaLnBrk="1" fontAlgn="auto" latinLnBrk="0" hangingPunct="1">
              <a:lnSpc>
                <a:spcPts val="122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楷体_GB2312"/>
              </a:rPr>
              <a:t>2016.12</a:t>
            </a:r>
          </a:p>
        </p:txBody>
      </p:sp>
      <p:sp>
        <p:nvSpPr>
          <p:cNvPr id="29" name="矩形 17"/>
          <p:cNvSpPr>
            <a:spLocks noChangeArrowheads="1"/>
          </p:cNvSpPr>
          <p:nvPr/>
        </p:nvSpPr>
        <p:spPr bwMode="auto">
          <a:xfrm>
            <a:off x="4669871" y="2513832"/>
            <a:ext cx="1137319" cy="867930"/>
          </a:xfrm>
          <a:prstGeom prst="rect">
            <a:avLst/>
          </a:prstGeom>
          <a:solidFill>
            <a:srgbClr val="008000"/>
          </a:solidFill>
          <a:ln/>
        </p:spPr>
        <p:style>
          <a:lnRef idx="0">
            <a:schemeClr val="accent2"/>
          </a:lnRef>
          <a:fillRef idx="3">
            <a:schemeClr val="accent2"/>
          </a:fillRef>
          <a:effectRef idx="3">
            <a:schemeClr val="accent2"/>
          </a:effectRef>
          <a:fontRef idx="minor">
            <a:schemeClr val="lt1"/>
          </a:fontRef>
        </p:style>
        <p:txBody>
          <a:bodyPr wrap="square">
            <a:spAutoFit/>
          </a:bodyPr>
          <a:lstStyle>
            <a:lvl1pPr marL="180975" indent="-180975">
              <a:defRPr sz="1200">
                <a:solidFill>
                  <a:schemeClr val="tx1"/>
                </a:solidFill>
                <a:latin typeface="Credit Suisse Type Roman"/>
                <a:ea typeface="宋体" panose="02010600030101010101" pitchFamily="2" charset="-122"/>
              </a:defRPr>
            </a:lvl1pPr>
            <a:lvl2pPr marL="742950" indent="-285750">
              <a:defRPr sz="1200">
                <a:solidFill>
                  <a:schemeClr val="tx1"/>
                </a:solidFill>
                <a:latin typeface="Credit Suisse Type Roman"/>
                <a:ea typeface="宋体" panose="02010600030101010101" pitchFamily="2" charset="-122"/>
              </a:defRPr>
            </a:lvl2pPr>
            <a:lvl3pPr marL="1143000" indent="-228600">
              <a:defRPr sz="1200">
                <a:solidFill>
                  <a:schemeClr val="tx1"/>
                </a:solidFill>
                <a:latin typeface="Credit Suisse Type Roman"/>
                <a:ea typeface="宋体" panose="02010600030101010101" pitchFamily="2" charset="-122"/>
              </a:defRPr>
            </a:lvl3pPr>
            <a:lvl4pPr marL="1600200" indent="-228600">
              <a:defRPr sz="1200">
                <a:solidFill>
                  <a:schemeClr val="tx1"/>
                </a:solidFill>
                <a:latin typeface="Credit Suisse Type Roman"/>
                <a:ea typeface="宋体" panose="02010600030101010101" pitchFamily="2" charset="-122"/>
              </a:defRPr>
            </a:lvl4pPr>
            <a:lvl5pPr marL="2057400" indent="-228600">
              <a:defRPr sz="1200">
                <a:solidFill>
                  <a:schemeClr val="tx1"/>
                </a:solidFill>
                <a:latin typeface="Credit Suisse Type Roman"/>
                <a:ea typeface="宋体" panose="02010600030101010101" pitchFamily="2" charset="-122"/>
              </a:defRPr>
            </a:lvl5pPr>
            <a:lvl6pPr marL="25146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6pPr>
            <a:lvl7pPr marL="29718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7pPr>
            <a:lvl8pPr marL="34290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8pPr>
            <a:lvl9pPr marL="38862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9pPr>
          </a:lstStyle>
          <a:p>
            <a:pPr marL="0" marR="0" lvl="0" indent="0" algn="ctr" defTabSz="914400" rtl="0" eaLnBrk="1" fontAlgn="auto" latinLnBrk="0" hangingPunct="1">
              <a:lnSpc>
                <a:spcPct val="120000"/>
              </a:lnSpc>
              <a:spcBef>
                <a:spcPct val="35000"/>
              </a:spcBef>
              <a:spcAft>
                <a:spcPts val="0"/>
              </a:spcAft>
              <a:buClr>
                <a:srgbClr val="003366"/>
              </a:buClr>
              <a:buSzTx/>
              <a:buFontTx/>
              <a:buNone/>
              <a:tabLst/>
              <a:defRPr/>
            </a:pPr>
            <a:r>
              <a:rPr kumimoji="0" lang="en-US" altLang="zh-CN" sz="1400" b="1" i="0" u="none" strike="noStrike" kern="1200" cap="none" spc="0" normalizeH="0" baseline="0" noProof="0" dirty="0">
                <a:ln>
                  <a:noFill/>
                </a:ln>
                <a:solidFill>
                  <a:srgbClr val="FFFFFF"/>
                </a:solidFill>
                <a:effectLst/>
                <a:uLnTx/>
                <a:uFillTx/>
                <a:latin typeface="Calibri" panose="020F0502020204030204"/>
                <a:ea typeface="宋体" panose="02010600030101010101" pitchFamily="2" charset="-122"/>
                <a:cs typeface="楷体_GB2312"/>
              </a:rPr>
              <a:t>Officially started the construction</a:t>
            </a:r>
            <a:endParaRPr kumimoji="0" lang="zh-CN" altLang="en-US" sz="1400" b="1" i="0" u="none" strike="noStrike" kern="1200" cap="none" spc="0" normalizeH="0" baseline="0" noProof="0" dirty="0">
              <a:ln>
                <a:noFill/>
              </a:ln>
              <a:solidFill>
                <a:srgbClr val="FFFFFF"/>
              </a:solidFill>
              <a:effectLst/>
              <a:uLnTx/>
              <a:uFillTx/>
              <a:latin typeface="Calibri" panose="020F0502020204030204"/>
              <a:ea typeface="宋体" panose="02010600030101010101" pitchFamily="2" charset="-122"/>
              <a:cs typeface="楷体_GB2312"/>
            </a:endParaRPr>
          </a:p>
        </p:txBody>
      </p:sp>
      <p:sp>
        <p:nvSpPr>
          <p:cNvPr id="30" name="Line 99"/>
          <p:cNvSpPr>
            <a:spLocks noChangeShapeType="1"/>
          </p:cNvSpPr>
          <p:nvPr/>
        </p:nvSpPr>
        <p:spPr bwMode="auto">
          <a:xfrm flipV="1">
            <a:off x="5769885" y="2520246"/>
            <a:ext cx="0" cy="1260000"/>
          </a:xfrm>
          <a:prstGeom prst="line">
            <a:avLst/>
          </a:prstGeom>
          <a:noFill/>
          <a:ln w="19050" cap="rnd">
            <a:solidFill>
              <a:srgbClr val="333333"/>
            </a:solidFill>
            <a:prstDash val="sysDot"/>
            <a:round/>
            <a:tailEnd type="oval"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000000"/>
              </a:solidFill>
              <a:effectLst/>
              <a:uLnTx/>
              <a:uFillTx/>
              <a:latin typeface="Calibri" panose="020F0502020204030204"/>
              <a:ea typeface="宋体" panose="02010600030101010101" pitchFamily="2" charset="-122"/>
              <a:cs typeface="+mn-cs"/>
            </a:endParaRPr>
          </a:p>
        </p:txBody>
      </p:sp>
      <p:sp>
        <p:nvSpPr>
          <p:cNvPr id="31" name="Line 99"/>
          <p:cNvSpPr>
            <a:spLocks noChangeShapeType="1"/>
          </p:cNvSpPr>
          <p:nvPr/>
        </p:nvSpPr>
        <p:spPr bwMode="auto">
          <a:xfrm flipV="1">
            <a:off x="6924699" y="2513832"/>
            <a:ext cx="0" cy="1260000"/>
          </a:xfrm>
          <a:prstGeom prst="line">
            <a:avLst/>
          </a:prstGeom>
          <a:noFill/>
          <a:ln w="19050" cap="rnd">
            <a:solidFill>
              <a:srgbClr val="333333"/>
            </a:solidFill>
            <a:prstDash val="sysDot"/>
            <a:round/>
            <a:tailEnd type="oval"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000000"/>
              </a:solidFill>
              <a:effectLst/>
              <a:uLnTx/>
              <a:uFillTx/>
              <a:latin typeface="Calibri" panose="020F0502020204030204"/>
              <a:ea typeface="宋体" panose="02010600030101010101" pitchFamily="2" charset="-122"/>
              <a:cs typeface="+mn-cs"/>
            </a:endParaRPr>
          </a:p>
        </p:txBody>
      </p:sp>
      <p:sp>
        <p:nvSpPr>
          <p:cNvPr id="32" name="Line 99"/>
          <p:cNvSpPr>
            <a:spLocks noChangeShapeType="1"/>
          </p:cNvSpPr>
          <p:nvPr/>
        </p:nvSpPr>
        <p:spPr bwMode="auto">
          <a:xfrm flipV="1">
            <a:off x="4615424" y="2520246"/>
            <a:ext cx="0" cy="1260000"/>
          </a:xfrm>
          <a:prstGeom prst="line">
            <a:avLst/>
          </a:prstGeom>
          <a:noFill/>
          <a:ln w="19050" cap="rnd">
            <a:solidFill>
              <a:srgbClr val="333333"/>
            </a:solidFill>
            <a:prstDash val="sysDot"/>
            <a:round/>
            <a:tailEnd type="oval"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000000"/>
              </a:solidFill>
              <a:effectLst/>
              <a:uLnTx/>
              <a:uFillTx/>
              <a:latin typeface="Calibri" panose="020F0502020204030204"/>
              <a:ea typeface="宋体" panose="02010600030101010101" pitchFamily="2" charset="-122"/>
              <a:cs typeface="+mn-cs"/>
            </a:endParaRPr>
          </a:p>
        </p:txBody>
      </p:sp>
      <p:pic>
        <p:nvPicPr>
          <p:cNvPr id="33" name="Picture 2" descr="D:\WORK\外宣\影像记忆\20180922-截流仪式\照片\TIM图片20180922205330.jpgTIM图片20180922205330"/>
          <p:cNvPicPr>
            <a:picLocks noChangeArrowheads="1"/>
          </p:cNvPicPr>
          <p:nvPr/>
        </p:nvPicPr>
        <p:blipFill>
          <a:blip r:embed="rId11" cstate="print"/>
          <a:srcRect/>
          <a:stretch>
            <a:fillRect/>
          </a:stretch>
        </p:blipFill>
        <p:spPr bwMode="auto">
          <a:xfrm>
            <a:off x="5995899" y="4142006"/>
            <a:ext cx="2880000" cy="2088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Line 99"/>
          <p:cNvSpPr>
            <a:spLocks noChangeShapeType="1"/>
          </p:cNvSpPr>
          <p:nvPr/>
        </p:nvSpPr>
        <p:spPr bwMode="auto">
          <a:xfrm flipV="1">
            <a:off x="8097993" y="2520182"/>
            <a:ext cx="0" cy="1260000"/>
          </a:xfrm>
          <a:prstGeom prst="line">
            <a:avLst/>
          </a:prstGeom>
          <a:noFill/>
          <a:ln w="19050" cap="rnd">
            <a:solidFill>
              <a:srgbClr val="333333"/>
            </a:solidFill>
            <a:prstDash val="sysDot"/>
            <a:round/>
            <a:tailEnd type="oval"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000000"/>
              </a:solidFill>
              <a:effectLst/>
              <a:uLnTx/>
              <a:uFillTx/>
              <a:latin typeface="Calibri" panose="020F0502020204030204"/>
              <a:ea typeface="宋体" panose="02010600030101010101" pitchFamily="2" charset="-122"/>
              <a:cs typeface="+mn-cs"/>
            </a:endParaRPr>
          </a:p>
        </p:txBody>
      </p:sp>
      <p:sp>
        <p:nvSpPr>
          <p:cNvPr id="35" name="Text Box 76"/>
          <p:cNvSpPr txBox="1">
            <a:spLocks noChangeArrowheads="1"/>
          </p:cNvSpPr>
          <p:nvPr>
            <p:custDataLst>
              <p:tags r:id="rId6"/>
            </p:custDataLst>
          </p:nvPr>
        </p:nvSpPr>
        <p:spPr bwMode="auto">
          <a:xfrm>
            <a:off x="8230856" y="2094664"/>
            <a:ext cx="972000" cy="250825"/>
          </a:xfrm>
          <a:prstGeom prst="rect">
            <a:avLst/>
          </a:prstGeom>
          <a:noFill/>
          <a:ln>
            <a:noFill/>
          </a:ln>
        </p:spPr>
        <p:txBody>
          <a:bodyPr anchor="ctr" anchorCtr="1"/>
          <a:lstStyle>
            <a:lvl1pPr marL="269875" indent="-269875">
              <a:defRPr sz="1200">
                <a:solidFill>
                  <a:schemeClr val="tx1"/>
                </a:solidFill>
                <a:latin typeface="Credit Suisse Type Roman"/>
                <a:ea typeface="宋体" panose="02010600030101010101" pitchFamily="2" charset="-122"/>
              </a:defRPr>
            </a:lvl1pPr>
            <a:lvl2pPr marL="742950" indent="-285750">
              <a:defRPr sz="1200">
                <a:solidFill>
                  <a:schemeClr val="tx1"/>
                </a:solidFill>
                <a:latin typeface="Credit Suisse Type Roman"/>
                <a:ea typeface="宋体" panose="02010600030101010101" pitchFamily="2" charset="-122"/>
              </a:defRPr>
            </a:lvl2pPr>
            <a:lvl3pPr marL="1143000" indent="-228600">
              <a:defRPr sz="1200">
                <a:solidFill>
                  <a:schemeClr val="tx1"/>
                </a:solidFill>
                <a:latin typeface="Credit Suisse Type Roman"/>
                <a:ea typeface="宋体" panose="02010600030101010101" pitchFamily="2" charset="-122"/>
              </a:defRPr>
            </a:lvl3pPr>
            <a:lvl4pPr marL="1600200" indent="-228600">
              <a:defRPr sz="1200">
                <a:solidFill>
                  <a:schemeClr val="tx1"/>
                </a:solidFill>
                <a:latin typeface="Credit Suisse Type Roman"/>
                <a:ea typeface="宋体" panose="02010600030101010101" pitchFamily="2" charset="-122"/>
              </a:defRPr>
            </a:lvl4pPr>
            <a:lvl5pPr marL="2057400" indent="-228600">
              <a:defRPr sz="1200">
                <a:solidFill>
                  <a:schemeClr val="tx1"/>
                </a:solidFill>
                <a:latin typeface="Credit Suisse Type Roman"/>
                <a:ea typeface="宋体" panose="02010600030101010101" pitchFamily="2" charset="-122"/>
              </a:defRPr>
            </a:lvl5pPr>
            <a:lvl6pPr marL="25146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6pPr>
            <a:lvl7pPr marL="29718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7pPr>
            <a:lvl8pPr marL="34290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8pPr>
            <a:lvl9pPr marL="38862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9pPr>
          </a:lstStyle>
          <a:p>
            <a:pPr marL="269875" marR="0" lvl="0" indent="-269875" algn="l" defTabSz="914400" rtl="0" eaLnBrk="1" fontAlgn="auto" latinLnBrk="0" hangingPunct="1">
              <a:lnSpc>
                <a:spcPts val="122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楷体_GB2312"/>
              </a:rPr>
              <a:t>2021.05</a:t>
            </a:r>
          </a:p>
        </p:txBody>
      </p:sp>
      <p:sp>
        <p:nvSpPr>
          <p:cNvPr id="36" name="矩形 35"/>
          <p:cNvSpPr/>
          <p:nvPr/>
        </p:nvSpPr>
        <p:spPr>
          <a:xfrm>
            <a:off x="9561338" y="2602923"/>
            <a:ext cx="1271182" cy="333617"/>
          </a:xfrm>
          <a:prstGeom prst="rect">
            <a:avLst/>
          </a:prstGeom>
          <a:solidFill>
            <a:srgbClr val="008000"/>
          </a:solidFill>
          <a:ln/>
        </p:spPr>
        <p:style>
          <a:lnRef idx="0">
            <a:schemeClr val="accent2"/>
          </a:lnRef>
          <a:fillRef idx="3">
            <a:schemeClr val="accent2"/>
          </a:fillRef>
          <a:effectRef idx="3">
            <a:schemeClr val="accent2"/>
          </a:effectRef>
          <a:fontRef idx="minor">
            <a:schemeClr val="lt1"/>
          </a:fontRef>
        </p:style>
        <p:txBody>
          <a:bodyPr wrap="none">
            <a:spAutoFit/>
          </a:bodyPr>
          <a:lstStyle/>
          <a:p>
            <a:pPr marL="0" marR="0" lvl="0" indent="0" algn="ctr" defTabSz="914400" rtl="0" eaLnBrk="1" fontAlgn="auto" latinLnBrk="0" hangingPunct="1">
              <a:lnSpc>
                <a:spcPct val="120000"/>
              </a:lnSpc>
              <a:spcBef>
                <a:spcPct val="35000"/>
              </a:spcBef>
              <a:spcAft>
                <a:spcPts val="0"/>
              </a:spcAft>
              <a:buClr>
                <a:srgbClr val="003366"/>
              </a:buClr>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宋体" panose="02010600030101010101" pitchFamily="2" charset="-122"/>
                <a:cs typeface="楷体_GB2312"/>
              </a:rPr>
              <a:t> E</a:t>
            </a:r>
            <a:r>
              <a:rPr kumimoji="0" lang="en-US" altLang="zh-CN" sz="1400" b="1" i="0" u="none" strike="noStrike" kern="1200" cap="none" spc="0" normalizeH="0" baseline="0" noProof="0" dirty="0">
                <a:ln>
                  <a:noFill/>
                </a:ln>
                <a:solidFill>
                  <a:srgbClr val="FFFFFF"/>
                </a:solidFill>
                <a:effectLst/>
                <a:uLnTx/>
                <a:uFillTx/>
                <a:latin typeface="Calibri" panose="020F0502020204030204"/>
                <a:ea typeface="宋体" panose="02010600030101010101" pitchFamily="2" charset="-122"/>
                <a:cs typeface="楷体_GB2312"/>
              </a:rPr>
              <a:t>xpected </a:t>
            </a:r>
            <a:r>
              <a:rPr kumimoji="0" lang="en-US" sz="1400" b="1" i="0" u="none" strike="noStrike" kern="1200" cap="none" spc="0" normalizeH="0" baseline="0" noProof="0" dirty="0">
                <a:ln>
                  <a:noFill/>
                </a:ln>
                <a:solidFill>
                  <a:srgbClr val="FFFFFF"/>
                </a:solidFill>
                <a:effectLst/>
                <a:uLnTx/>
                <a:uFillTx/>
                <a:latin typeface="Calibri" panose="020F0502020204030204"/>
                <a:ea typeface="宋体" panose="02010600030101010101" pitchFamily="2" charset="-122"/>
                <a:cs typeface="楷体_GB2312"/>
              </a:rPr>
              <a:t>COD</a:t>
            </a:r>
          </a:p>
        </p:txBody>
      </p:sp>
      <p:sp>
        <p:nvSpPr>
          <p:cNvPr id="63" name="Text Box 76"/>
          <p:cNvSpPr txBox="1">
            <a:spLocks noChangeArrowheads="1"/>
          </p:cNvSpPr>
          <p:nvPr>
            <p:custDataLst>
              <p:tags r:id="rId7"/>
            </p:custDataLst>
          </p:nvPr>
        </p:nvSpPr>
        <p:spPr bwMode="auto">
          <a:xfrm>
            <a:off x="9552616" y="2094664"/>
            <a:ext cx="972000" cy="250825"/>
          </a:xfrm>
          <a:prstGeom prst="rect">
            <a:avLst/>
          </a:prstGeom>
          <a:noFill/>
          <a:ln>
            <a:noFill/>
          </a:ln>
        </p:spPr>
        <p:txBody>
          <a:bodyPr anchor="ctr" anchorCtr="1"/>
          <a:lstStyle>
            <a:lvl1pPr marL="269875" indent="-269875">
              <a:defRPr sz="1200">
                <a:solidFill>
                  <a:schemeClr val="tx1"/>
                </a:solidFill>
                <a:latin typeface="Credit Suisse Type Roman"/>
                <a:ea typeface="宋体" panose="02010600030101010101" pitchFamily="2" charset="-122"/>
              </a:defRPr>
            </a:lvl1pPr>
            <a:lvl2pPr marL="742950" indent="-285750">
              <a:defRPr sz="1200">
                <a:solidFill>
                  <a:schemeClr val="tx1"/>
                </a:solidFill>
                <a:latin typeface="Credit Suisse Type Roman"/>
                <a:ea typeface="宋体" panose="02010600030101010101" pitchFamily="2" charset="-122"/>
              </a:defRPr>
            </a:lvl2pPr>
            <a:lvl3pPr marL="1143000" indent="-228600">
              <a:defRPr sz="1200">
                <a:solidFill>
                  <a:schemeClr val="tx1"/>
                </a:solidFill>
                <a:latin typeface="Credit Suisse Type Roman"/>
                <a:ea typeface="宋体" panose="02010600030101010101" pitchFamily="2" charset="-122"/>
              </a:defRPr>
            </a:lvl3pPr>
            <a:lvl4pPr marL="1600200" indent="-228600">
              <a:defRPr sz="1200">
                <a:solidFill>
                  <a:schemeClr val="tx1"/>
                </a:solidFill>
                <a:latin typeface="Credit Suisse Type Roman"/>
                <a:ea typeface="宋体" panose="02010600030101010101" pitchFamily="2" charset="-122"/>
              </a:defRPr>
            </a:lvl4pPr>
            <a:lvl5pPr marL="2057400" indent="-228600">
              <a:defRPr sz="1200">
                <a:solidFill>
                  <a:schemeClr val="tx1"/>
                </a:solidFill>
                <a:latin typeface="Credit Suisse Type Roman"/>
                <a:ea typeface="宋体" panose="02010600030101010101" pitchFamily="2" charset="-122"/>
              </a:defRPr>
            </a:lvl5pPr>
            <a:lvl6pPr marL="25146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6pPr>
            <a:lvl7pPr marL="29718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7pPr>
            <a:lvl8pPr marL="34290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8pPr>
            <a:lvl9pPr marL="38862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9pPr>
          </a:lstStyle>
          <a:p>
            <a:pPr marL="269875" marR="0" lvl="0" indent="-269875" algn="l" defTabSz="914400" rtl="0" eaLnBrk="1" fontAlgn="auto" latinLnBrk="0" hangingPunct="1">
              <a:lnSpc>
                <a:spcPts val="1220"/>
              </a:lnSpc>
              <a:spcBef>
                <a:spcPts val="0"/>
              </a:spcBef>
              <a:spcAft>
                <a:spcPts val="0"/>
              </a:spcAft>
              <a:buClrTx/>
              <a:buSzTx/>
              <a:buFontTx/>
              <a:buNone/>
              <a:tabLst/>
              <a:defRPr/>
            </a:pPr>
            <a:r>
              <a:rPr kumimoji="0" lang="en-US" altLang="zh-CN" sz="1600" b="1" i="0" u="none" strike="noStrike" kern="0" cap="none" spc="0" normalizeH="0" baseline="0" noProof="0" dirty="0" smtClean="0">
                <a:ln>
                  <a:noFill/>
                </a:ln>
                <a:solidFill>
                  <a:sysClr val="window" lastClr="FFFFFF"/>
                </a:solidFill>
                <a:effectLst/>
                <a:uLnTx/>
                <a:uFillTx/>
                <a:latin typeface="Calibri" panose="020F0502020204030204"/>
                <a:ea typeface="宋体" panose="02010600030101010101" pitchFamily="2" charset="-122"/>
                <a:cs typeface="楷体_GB2312"/>
              </a:rPr>
              <a:t>2022.06</a:t>
            </a:r>
            <a:endParaRPr kumimoji="0" lang="en-US" altLang="zh-CN" sz="1600" b="1"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楷体_GB2312"/>
            </a:endParaRPr>
          </a:p>
        </p:txBody>
      </p:sp>
      <p:sp>
        <p:nvSpPr>
          <p:cNvPr id="64" name="Line 99"/>
          <p:cNvSpPr>
            <a:spLocks noChangeShapeType="1"/>
          </p:cNvSpPr>
          <p:nvPr/>
        </p:nvSpPr>
        <p:spPr bwMode="auto">
          <a:xfrm flipV="1">
            <a:off x="9457401" y="2458545"/>
            <a:ext cx="0" cy="1260000"/>
          </a:xfrm>
          <a:prstGeom prst="line">
            <a:avLst/>
          </a:prstGeom>
          <a:noFill/>
          <a:ln w="19050" cap="rnd">
            <a:solidFill>
              <a:srgbClr val="333333"/>
            </a:solidFill>
            <a:prstDash val="sysDot"/>
            <a:round/>
            <a:tailEnd type="oval"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000000"/>
              </a:solidFill>
              <a:effectLst/>
              <a:uLnTx/>
              <a:uFillTx/>
              <a:latin typeface="Calibri" panose="020F0502020204030204"/>
              <a:ea typeface="宋体" panose="02010600030101010101" pitchFamily="2" charset="-122"/>
              <a:cs typeface="+mn-cs"/>
            </a:endParaRPr>
          </a:p>
        </p:txBody>
      </p:sp>
      <p:sp>
        <p:nvSpPr>
          <p:cNvPr id="65" name="矩形 64"/>
          <p:cNvSpPr/>
          <p:nvPr/>
        </p:nvSpPr>
        <p:spPr>
          <a:xfrm>
            <a:off x="8159488" y="2520182"/>
            <a:ext cx="1170243" cy="609398"/>
          </a:xfrm>
          <a:prstGeom prst="rect">
            <a:avLst/>
          </a:prstGeom>
          <a:solidFill>
            <a:srgbClr val="008000"/>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20000"/>
              </a:lnSpc>
              <a:spcBef>
                <a:spcPct val="35000"/>
              </a:spcBef>
              <a:spcAft>
                <a:spcPts val="0"/>
              </a:spcAft>
              <a:buClr>
                <a:srgbClr val="003366"/>
              </a:buClr>
              <a:buSzTx/>
              <a:buFontTx/>
              <a:buNone/>
              <a:tabLst/>
              <a:defRPr/>
            </a:pPr>
            <a:r>
              <a:rPr kumimoji="0" lang="en-US" altLang="zh-CN" sz="1400" b="1" i="0" u="none" strike="noStrike" kern="1200" cap="none" spc="0" normalizeH="0" baseline="0" noProof="0" dirty="0">
                <a:ln>
                  <a:noFill/>
                </a:ln>
                <a:solidFill>
                  <a:srgbClr val="FFFFFF"/>
                </a:solidFill>
                <a:effectLst/>
                <a:uLnTx/>
                <a:uFillTx/>
                <a:latin typeface="Calibri" panose="020F0502020204030204"/>
                <a:ea typeface="宋体" panose="02010600030101010101" pitchFamily="2" charset="-122"/>
                <a:cs typeface="楷体_GB2312"/>
              </a:rPr>
              <a:t>First </a:t>
            </a:r>
            <a:r>
              <a:rPr kumimoji="0" lang="en-US" altLang="zh-CN" sz="1400" b="1" i="0" u="none" strike="noStrike" kern="1200" cap="none" spc="0" normalizeH="0" baseline="0" noProof="0" dirty="0" err="1">
                <a:ln>
                  <a:noFill/>
                </a:ln>
                <a:solidFill>
                  <a:srgbClr val="FFFFFF"/>
                </a:solidFill>
                <a:effectLst/>
                <a:uLnTx/>
                <a:uFillTx/>
                <a:latin typeface="Calibri" panose="020F0502020204030204"/>
                <a:ea typeface="宋体" panose="02010600030101010101" pitchFamily="2" charset="-122"/>
                <a:cs typeface="楷体_GB2312"/>
              </a:rPr>
              <a:t>roter</a:t>
            </a:r>
            <a:r>
              <a:rPr kumimoji="0" lang="en-US" altLang="zh-CN" sz="1400" b="1" i="0" u="none" strike="noStrike" kern="1200" cap="none" spc="0" normalizeH="0" baseline="0" noProof="0" dirty="0">
                <a:ln>
                  <a:noFill/>
                </a:ln>
                <a:solidFill>
                  <a:srgbClr val="FFFFFF"/>
                </a:solidFill>
                <a:effectLst/>
                <a:uLnTx/>
                <a:uFillTx/>
                <a:latin typeface="Calibri" panose="020F0502020204030204"/>
                <a:ea typeface="宋体" panose="02010600030101010101" pitchFamily="2" charset="-122"/>
                <a:cs typeface="楷体_GB2312"/>
              </a:rPr>
              <a:t> lifted </a:t>
            </a:r>
          </a:p>
        </p:txBody>
      </p:sp>
      <p:pic>
        <p:nvPicPr>
          <p:cNvPr id="2" name="图片 1"/>
          <p:cNvPicPr>
            <a:picLocks/>
          </p:cNvPicPr>
          <p:nvPr/>
        </p:nvPicPr>
        <p:blipFill>
          <a:blip r:embed="rId12"/>
          <a:stretch>
            <a:fillRect/>
          </a:stretch>
        </p:blipFill>
        <p:spPr>
          <a:xfrm>
            <a:off x="8875899" y="4142006"/>
            <a:ext cx="2880000" cy="2088000"/>
          </a:xfrm>
          <a:prstGeom prst="rect">
            <a:avLst/>
          </a:prstGeom>
          <a:ln>
            <a:noFill/>
          </a:ln>
          <a:effectLst>
            <a:softEdge rad="112500"/>
          </a:effectLst>
        </p:spPr>
      </p:pic>
    </p:spTree>
    <p:extLst>
      <p:ext uri="{BB962C8B-B14F-4D97-AF65-F5344CB8AC3E}">
        <p14:creationId xmlns:p14="http://schemas.microsoft.com/office/powerpoint/2010/main" val="33047619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57CB6D-4A2A-45F2-AA53-ED4BF0E20593}"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 name="TextBox 3"/>
          <p:cNvSpPr txBox="1"/>
          <p:nvPr/>
        </p:nvSpPr>
        <p:spPr>
          <a:xfrm>
            <a:off x="2168701" y="2502547"/>
            <a:ext cx="7704748" cy="936078"/>
          </a:xfrm>
          <a:prstGeom prst="rect">
            <a:avLst/>
          </a:pr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anchor="ctr"/>
          <a:lstStyle>
            <a:defPPr>
              <a:defRPr lang="zh-CN"/>
            </a:defPPr>
            <a:lvl1pPr algn="ctr" fontAlgn="auto">
              <a:lnSpc>
                <a:spcPct val="90000"/>
              </a:lnSpc>
              <a:spcBef>
                <a:spcPts val="0"/>
              </a:spcBef>
              <a:spcAft>
                <a:spcPts val="0"/>
              </a:spcAft>
              <a:defRPr sz="2400" b="1" kern="0">
                <a:solidFill>
                  <a:schemeClr val="bg1"/>
                </a:solidFill>
                <a:latin typeface="Arial Black" panose="020B0A04020102020204" pitchFamily="34"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latin typeface="Arial Black" panose="020B0A04020102020204" pitchFamily="34" charset="0"/>
                <a:ea typeface="+mn-ea"/>
                <a:cs typeface="+mn-cs"/>
              </a:rPr>
              <a:t>Project Construction Progress </a:t>
            </a:r>
            <a:endParaRPr kumimoji="0" lang="en-US" sz="2400" b="1" i="0" u="none" strike="noStrike" kern="0" cap="none" spc="0" normalizeH="0" baseline="0" noProof="0" dirty="0">
              <a:ln>
                <a:noFill/>
              </a:ln>
              <a:solidFill>
                <a:prstClr val="white"/>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39875373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4294967295"/>
          </p:nvPr>
        </p:nvSpPr>
        <p:spPr>
          <a:xfrm>
            <a:off x="0" y="6448425"/>
            <a:ext cx="46355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57CB6D-4A2A-45F2-AA53-ED4BF0E20593}" type="slidenum">
              <a:rPr kumimoji="0" lang="zh-CN" altLang="en-US" sz="1200" b="0" i="0" u="none" strike="noStrike" kern="1200" cap="none" spc="0" normalizeH="0" baseline="0" noProof="0" smtClean="0">
                <a:ln>
                  <a:noFill/>
                </a:ln>
                <a:solidFill>
                  <a:prstClr val="black"/>
                </a:solidFill>
                <a:effectLst/>
                <a:uLnTx/>
                <a:uFillTx/>
                <a:latin typeface="Arial"/>
                <a:cs typeface="+mn-ea"/>
                <a:sym typeface="+mn-lt"/>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Arial"/>
              <a:cs typeface="+mn-ea"/>
              <a:sym typeface="+mn-lt"/>
            </a:endParaRPr>
          </a:p>
        </p:txBody>
      </p:sp>
      <p:graphicFrame>
        <p:nvGraphicFramePr>
          <p:cNvPr id="6" name="Table 5"/>
          <p:cNvGraphicFramePr>
            <a:graphicFrameLocks noGrp="1"/>
          </p:cNvGraphicFramePr>
          <p:nvPr>
            <p:custDataLst>
              <p:tags r:id="rId1"/>
            </p:custDataLst>
            <p:extLst>
              <p:ext uri="{D42A27DB-BD31-4B8C-83A1-F6EECF244321}">
                <p14:modId xmlns:p14="http://schemas.microsoft.com/office/powerpoint/2010/main" val="4144073728"/>
              </p:ext>
            </p:extLst>
          </p:nvPr>
        </p:nvGraphicFramePr>
        <p:xfrm>
          <a:off x="1177886" y="1724212"/>
          <a:ext cx="7335493" cy="4914151"/>
        </p:xfrm>
        <a:graphic>
          <a:graphicData uri="http://schemas.openxmlformats.org/drawingml/2006/table">
            <a:tbl>
              <a:tblPr firstRow="1" firstCol="1" bandRow="1">
                <a:tableStyleId>{5C22544A-7EE6-4342-B048-85BDC9FD1C3A}</a:tableStyleId>
              </a:tblPr>
              <a:tblGrid>
                <a:gridCol w="1194013">
                  <a:extLst>
                    <a:ext uri="{9D8B030D-6E8A-4147-A177-3AD203B41FA5}">
                      <a16:colId xmlns:a16="http://schemas.microsoft.com/office/drawing/2014/main" val="20000"/>
                    </a:ext>
                  </a:extLst>
                </a:gridCol>
                <a:gridCol w="3738726">
                  <a:extLst>
                    <a:ext uri="{9D8B030D-6E8A-4147-A177-3AD203B41FA5}">
                      <a16:colId xmlns:a16="http://schemas.microsoft.com/office/drawing/2014/main" val="20001"/>
                    </a:ext>
                  </a:extLst>
                </a:gridCol>
                <a:gridCol w="2402754">
                  <a:extLst>
                    <a:ext uri="{9D8B030D-6E8A-4147-A177-3AD203B41FA5}">
                      <a16:colId xmlns:a16="http://schemas.microsoft.com/office/drawing/2014/main" val="20002"/>
                    </a:ext>
                  </a:extLst>
                </a:gridCol>
              </a:tblGrid>
              <a:tr h="707633">
                <a:tc>
                  <a:txBody>
                    <a:bodyPr/>
                    <a:lstStyle/>
                    <a:p>
                      <a:pPr marL="0" marR="0" algn="ctr">
                        <a:spcBef>
                          <a:spcPts val="0"/>
                        </a:spcBef>
                        <a:spcAft>
                          <a:spcPts val="0"/>
                        </a:spcAft>
                      </a:pPr>
                      <a:r>
                        <a:rPr lang="en-US" sz="2400" b="1" dirty="0">
                          <a:solidFill>
                            <a:schemeClr val="bg1"/>
                          </a:solidFill>
                          <a:effectLst/>
                          <a:latin typeface="+mn-lt"/>
                          <a:ea typeface="+mn-ea"/>
                          <a:cs typeface="+mn-ea"/>
                          <a:sym typeface="+mn-lt"/>
                        </a:rPr>
                        <a:t>Sr. No.</a:t>
                      </a:r>
                    </a:p>
                  </a:txBody>
                  <a:tcPr marL="68580" marR="68580" marT="0" marB="0" anchor="ctr">
                    <a:solidFill>
                      <a:srgbClr val="005BAC"/>
                    </a:solidFill>
                  </a:tcPr>
                </a:tc>
                <a:tc>
                  <a:txBody>
                    <a:bodyPr/>
                    <a:lstStyle/>
                    <a:p>
                      <a:pPr marL="0" marR="0" algn="ctr">
                        <a:spcBef>
                          <a:spcPts val="0"/>
                        </a:spcBef>
                        <a:spcAft>
                          <a:spcPts val="0"/>
                        </a:spcAft>
                      </a:pPr>
                      <a:r>
                        <a:rPr lang="en-US" sz="2400" b="1" dirty="0">
                          <a:solidFill>
                            <a:schemeClr val="bg1"/>
                          </a:solidFill>
                          <a:effectLst/>
                          <a:latin typeface="+mn-lt"/>
                          <a:ea typeface="+mn-ea"/>
                          <a:cs typeface="+mn-ea"/>
                          <a:sym typeface="+mn-lt"/>
                        </a:rPr>
                        <a:t>Activity</a:t>
                      </a:r>
                    </a:p>
                  </a:txBody>
                  <a:tcPr marL="68580" marR="68580" marT="0" marB="0" anchor="ctr">
                    <a:solidFill>
                      <a:srgbClr val="005BAC"/>
                    </a:solidFill>
                  </a:tcPr>
                </a:tc>
                <a:tc>
                  <a:txBody>
                    <a:bodyPr/>
                    <a:lstStyle/>
                    <a:p>
                      <a:pPr marL="0" marR="0" algn="ctr">
                        <a:spcBef>
                          <a:spcPts val="0"/>
                        </a:spcBef>
                        <a:spcAft>
                          <a:spcPts val="0"/>
                        </a:spcAft>
                      </a:pPr>
                      <a:r>
                        <a:rPr lang="en-US" sz="2400" b="1" dirty="0">
                          <a:solidFill>
                            <a:schemeClr val="bg1"/>
                          </a:solidFill>
                          <a:effectLst/>
                          <a:latin typeface="+mn-lt"/>
                          <a:ea typeface="+mn-ea"/>
                          <a:cs typeface="+mn-ea"/>
                          <a:sym typeface="+mn-lt"/>
                        </a:rPr>
                        <a:t>Progress</a:t>
                      </a:r>
                    </a:p>
                  </a:txBody>
                  <a:tcPr marL="68580" marR="68580" marT="0" marB="0" anchor="ctr">
                    <a:solidFill>
                      <a:srgbClr val="005BAC"/>
                    </a:solidFill>
                  </a:tcPr>
                </a:tc>
                <a:extLst>
                  <a:ext uri="{0D108BD9-81ED-4DB2-BD59-A6C34878D82A}">
                    <a16:rowId xmlns:a16="http://schemas.microsoft.com/office/drawing/2014/main" val="10000"/>
                  </a:ext>
                </a:extLst>
              </a:tr>
              <a:tr h="1501058">
                <a:tc>
                  <a:txBody>
                    <a:bodyPr/>
                    <a:lstStyle/>
                    <a:p>
                      <a:pPr marL="0" marR="0" algn="ctr">
                        <a:spcBef>
                          <a:spcPts val="0"/>
                        </a:spcBef>
                        <a:spcAft>
                          <a:spcPts val="0"/>
                        </a:spcAft>
                      </a:pPr>
                      <a:r>
                        <a:rPr lang="en-US" sz="2400" b="1" dirty="0">
                          <a:solidFill>
                            <a:schemeClr val="bg1"/>
                          </a:solidFill>
                          <a:effectLst/>
                          <a:latin typeface="+mn-lt"/>
                          <a:ea typeface="+mn-ea"/>
                          <a:cs typeface="+mn-ea"/>
                          <a:sym typeface="+mn-lt"/>
                        </a:rPr>
                        <a:t>1</a:t>
                      </a:r>
                    </a:p>
                  </a:txBody>
                  <a:tcPr marL="68580" marR="68580" marT="0" marB="0" anchor="ctr">
                    <a:solidFill>
                      <a:srgbClr val="005BAC"/>
                    </a:solidFill>
                  </a:tcPr>
                </a:tc>
                <a:tc>
                  <a:txBody>
                    <a:bodyPr/>
                    <a:lstStyle/>
                    <a:p>
                      <a:pPr marL="0" marR="0" algn="ctr">
                        <a:spcBef>
                          <a:spcPts val="0"/>
                        </a:spcBef>
                        <a:spcAft>
                          <a:spcPts val="0"/>
                        </a:spcAft>
                      </a:pPr>
                      <a:r>
                        <a:rPr lang="en-US" sz="2000" b="1" dirty="0">
                          <a:solidFill>
                            <a:srgbClr val="00B0F0"/>
                          </a:solidFill>
                          <a:effectLst/>
                          <a:latin typeface="+mn-lt"/>
                          <a:ea typeface="+mn-ea"/>
                          <a:cs typeface="+mn-ea"/>
                          <a:sym typeface="+mn-lt"/>
                        </a:rPr>
                        <a:t>Overall Construction</a:t>
                      </a:r>
                    </a:p>
                  </a:txBody>
                  <a:tcPr marL="68580" marR="68580" marT="0" marB="0" anchor="ctr"/>
                </a:tc>
                <a:tc>
                  <a:txBody>
                    <a:bodyPr/>
                    <a:lstStyle/>
                    <a:p>
                      <a:pPr marL="0" marR="0" algn="ctr">
                        <a:spcBef>
                          <a:spcPts val="0"/>
                        </a:spcBef>
                        <a:spcAft>
                          <a:spcPts val="0"/>
                        </a:spcAft>
                      </a:pPr>
                      <a:r>
                        <a:rPr lang="zh-CN" altLang="en-US" sz="2000" b="1" kern="1200" dirty="0" smtClean="0">
                          <a:solidFill>
                            <a:srgbClr val="FF0000"/>
                          </a:solidFill>
                          <a:effectLst/>
                          <a:latin typeface="+mn-lt"/>
                          <a:ea typeface="+mn-ea"/>
                          <a:cs typeface="+mn-ea"/>
                        </a:rPr>
                        <a:t>92.37%</a:t>
                      </a:r>
                      <a:endParaRPr lang="en-US" sz="2000" b="1" kern="1200" dirty="0">
                        <a:solidFill>
                          <a:srgbClr val="FF0000"/>
                        </a:solidFill>
                        <a:effectLst/>
                        <a:latin typeface="+mn-lt"/>
                        <a:ea typeface="+mn-ea"/>
                        <a:cs typeface="+mn-ea"/>
                        <a:sym typeface="+mn-lt"/>
                      </a:endParaRPr>
                    </a:p>
                  </a:txBody>
                  <a:tcPr marL="68580" marR="68580" marT="0" marB="0" anchor="ctr"/>
                </a:tc>
                <a:extLst>
                  <a:ext uri="{0D108BD9-81ED-4DB2-BD59-A6C34878D82A}">
                    <a16:rowId xmlns:a16="http://schemas.microsoft.com/office/drawing/2014/main" val="10001"/>
                  </a:ext>
                </a:extLst>
              </a:tr>
              <a:tr h="450910">
                <a:tc>
                  <a:txBody>
                    <a:bodyPr/>
                    <a:lstStyle/>
                    <a:p>
                      <a:pPr marL="0" marR="0" algn="ctr">
                        <a:spcBef>
                          <a:spcPts val="0"/>
                        </a:spcBef>
                        <a:spcAft>
                          <a:spcPts val="0"/>
                        </a:spcAft>
                      </a:pPr>
                      <a:r>
                        <a:rPr lang="en-US" sz="2400" b="1" dirty="0">
                          <a:solidFill>
                            <a:schemeClr val="bg1"/>
                          </a:solidFill>
                          <a:effectLst/>
                          <a:latin typeface="+mn-lt"/>
                          <a:ea typeface="+mn-ea"/>
                          <a:cs typeface="+mn-ea"/>
                          <a:sym typeface="+mn-lt"/>
                        </a:rPr>
                        <a:t>2</a:t>
                      </a:r>
                    </a:p>
                  </a:txBody>
                  <a:tcPr marL="68580" marR="68580" marT="0" marB="0" anchor="ctr">
                    <a:solidFill>
                      <a:srgbClr val="005BAC"/>
                    </a:solidFill>
                  </a:tcPr>
                </a:tc>
                <a:tc>
                  <a:txBody>
                    <a:bodyPr/>
                    <a:lstStyle/>
                    <a:p>
                      <a:pPr marL="0" marR="0" algn="ctr">
                        <a:spcBef>
                          <a:spcPts val="0"/>
                        </a:spcBef>
                        <a:spcAft>
                          <a:spcPts val="0"/>
                        </a:spcAft>
                      </a:pPr>
                      <a:r>
                        <a:rPr lang="en-US" sz="2000" b="1" dirty="0">
                          <a:solidFill>
                            <a:srgbClr val="00B0F0"/>
                          </a:solidFill>
                          <a:effectLst/>
                          <a:latin typeface="+mn-lt"/>
                          <a:ea typeface="+mn-ea"/>
                          <a:cs typeface="+mn-ea"/>
                          <a:sym typeface="+mn-lt"/>
                        </a:rPr>
                        <a:t>Diversion tunnel</a:t>
                      </a:r>
                    </a:p>
                  </a:txBody>
                  <a:tcPr marL="68580" marR="68580" marT="0" marB="0" anchor="ctr"/>
                </a:tc>
                <a:tc>
                  <a:txBody>
                    <a:bodyPr/>
                    <a:lstStyle/>
                    <a:p>
                      <a:pPr marL="0" marR="0" algn="ctr">
                        <a:spcBef>
                          <a:spcPts val="0"/>
                        </a:spcBef>
                        <a:spcAft>
                          <a:spcPts val="0"/>
                        </a:spcAft>
                      </a:pPr>
                      <a:r>
                        <a:rPr lang="en-US" sz="2000" b="1" kern="1200" dirty="0">
                          <a:solidFill>
                            <a:srgbClr val="FF0000"/>
                          </a:solidFill>
                          <a:effectLst/>
                          <a:latin typeface="+mn-lt"/>
                          <a:ea typeface="+mn-ea"/>
                          <a:cs typeface="+mn-ea"/>
                          <a:sym typeface="+mn-lt"/>
                        </a:rPr>
                        <a:t>100%</a:t>
                      </a:r>
                    </a:p>
                  </a:txBody>
                  <a:tcPr marL="68580" marR="68580" marT="0" marB="0" anchor="ctr"/>
                </a:tc>
                <a:extLst>
                  <a:ext uri="{0D108BD9-81ED-4DB2-BD59-A6C34878D82A}">
                    <a16:rowId xmlns:a16="http://schemas.microsoft.com/office/drawing/2014/main" val="10002"/>
                  </a:ext>
                </a:extLst>
              </a:tr>
              <a:tr h="450910">
                <a:tc>
                  <a:txBody>
                    <a:bodyPr/>
                    <a:lstStyle/>
                    <a:p>
                      <a:pPr marL="0" marR="0" algn="ctr">
                        <a:spcBef>
                          <a:spcPts val="0"/>
                        </a:spcBef>
                        <a:spcAft>
                          <a:spcPts val="0"/>
                        </a:spcAft>
                      </a:pPr>
                      <a:r>
                        <a:rPr lang="en-US" sz="2400" b="1" dirty="0">
                          <a:solidFill>
                            <a:schemeClr val="bg1"/>
                          </a:solidFill>
                          <a:effectLst/>
                          <a:latin typeface="+mn-lt"/>
                          <a:ea typeface="+mn-ea"/>
                          <a:cs typeface="+mn-ea"/>
                          <a:sym typeface="+mn-lt"/>
                        </a:rPr>
                        <a:t>3</a:t>
                      </a:r>
                    </a:p>
                  </a:txBody>
                  <a:tcPr marL="68580" marR="68580" marT="0" marB="0" anchor="ctr">
                    <a:solidFill>
                      <a:srgbClr val="005BAC"/>
                    </a:solidFill>
                  </a:tcPr>
                </a:tc>
                <a:tc>
                  <a:txBody>
                    <a:bodyPr/>
                    <a:lstStyle/>
                    <a:p>
                      <a:pPr marL="0" marR="0" algn="ctr">
                        <a:spcBef>
                          <a:spcPts val="0"/>
                        </a:spcBef>
                        <a:spcAft>
                          <a:spcPts val="0"/>
                        </a:spcAft>
                      </a:pPr>
                      <a:r>
                        <a:rPr lang="en-US" sz="2000" b="1" dirty="0">
                          <a:solidFill>
                            <a:srgbClr val="00B0F0"/>
                          </a:solidFill>
                          <a:effectLst/>
                          <a:latin typeface="+mn-lt"/>
                          <a:ea typeface="+mn-ea"/>
                          <a:cs typeface="+mn-ea"/>
                          <a:sym typeface="+mn-lt"/>
                        </a:rPr>
                        <a:t>Rock fill dam </a:t>
                      </a:r>
                    </a:p>
                  </a:txBody>
                  <a:tcPr marL="68580" marR="68580" marT="0" marB="0" anchor="ctr"/>
                </a:tc>
                <a:tc>
                  <a:txBody>
                    <a:bodyPr/>
                    <a:lstStyle/>
                    <a:p>
                      <a:pPr marL="0" marR="0" algn="ctr">
                        <a:spcBef>
                          <a:spcPts val="0"/>
                        </a:spcBef>
                        <a:spcAft>
                          <a:spcPts val="0"/>
                        </a:spcAft>
                      </a:pPr>
                      <a:r>
                        <a:rPr lang="en-US" altLang="zh-CN" sz="2000" b="1" kern="1200" dirty="0" smtClean="0">
                          <a:solidFill>
                            <a:srgbClr val="FF0000"/>
                          </a:solidFill>
                          <a:effectLst/>
                          <a:latin typeface="+mn-lt"/>
                          <a:ea typeface="+mn-ea"/>
                          <a:cs typeface="+mn-ea"/>
                          <a:sym typeface="+mn-lt"/>
                        </a:rPr>
                        <a:t>87.55%</a:t>
                      </a:r>
                      <a:endParaRPr lang="en-US" sz="2000" b="1" kern="1200" dirty="0">
                        <a:solidFill>
                          <a:srgbClr val="FF0000"/>
                        </a:solidFill>
                        <a:effectLst/>
                        <a:latin typeface="+mn-lt"/>
                        <a:ea typeface="+mn-ea"/>
                        <a:cs typeface="+mn-ea"/>
                        <a:sym typeface="+mn-lt"/>
                      </a:endParaRPr>
                    </a:p>
                  </a:txBody>
                  <a:tcPr marL="68580" marR="68580" marT="0" marB="0" anchor="ctr"/>
                </a:tc>
                <a:extLst>
                  <a:ext uri="{0D108BD9-81ED-4DB2-BD59-A6C34878D82A}">
                    <a16:rowId xmlns:a16="http://schemas.microsoft.com/office/drawing/2014/main" val="10003"/>
                  </a:ext>
                </a:extLst>
              </a:tr>
              <a:tr h="450910">
                <a:tc>
                  <a:txBody>
                    <a:bodyPr/>
                    <a:lstStyle/>
                    <a:p>
                      <a:pPr marL="0" marR="0" algn="ctr">
                        <a:spcBef>
                          <a:spcPts val="0"/>
                        </a:spcBef>
                        <a:spcAft>
                          <a:spcPts val="0"/>
                        </a:spcAft>
                      </a:pPr>
                      <a:r>
                        <a:rPr lang="en-US" sz="2400" b="1" dirty="0">
                          <a:solidFill>
                            <a:schemeClr val="bg1"/>
                          </a:solidFill>
                          <a:effectLst/>
                          <a:latin typeface="+mn-lt"/>
                          <a:ea typeface="+mn-ea"/>
                          <a:cs typeface="+mn-ea"/>
                          <a:sym typeface="+mn-lt"/>
                        </a:rPr>
                        <a:t>4</a:t>
                      </a:r>
                    </a:p>
                  </a:txBody>
                  <a:tcPr marL="68580" marR="68580" marT="0" marB="0" anchor="ctr">
                    <a:solidFill>
                      <a:srgbClr val="005BAC"/>
                    </a:solidFill>
                  </a:tcPr>
                </a:tc>
                <a:tc>
                  <a:txBody>
                    <a:bodyPr/>
                    <a:lstStyle/>
                    <a:p>
                      <a:pPr marL="0" marR="0" algn="ctr">
                        <a:spcBef>
                          <a:spcPts val="0"/>
                        </a:spcBef>
                        <a:spcAft>
                          <a:spcPts val="0"/>
                        </a:spcAft>
                      </a:pPr>
                      <a:r>
                        <a:rPr lang="en-US" sz="2000" b="1" kern="1200" dirty="0">
                          <a:solidFill>
                            <a:srgbClr val="00B0F0"/>
                          </a:solidFill>
                          <a:effectLst/>
                          <a:latin typeface="+mn-lt"/>
                          <a:ea typeface="+mn-ea"/>
                          <a:cs typeface="+mn-ea"/>
                          <a:sym typeface="+mn-lt"/>
                        </a:rPr>
                        <a:t>Spillway</a:t>
                      </a:r>
                    </a:p>
                  </a:txBody>
                  <a:tcPr marL="68580" marR="68580" marT="0" marB="0" anchor="ctr"/>
                </a:tc>
                <a:tc>
                  <a:txBody>
                    <a:bodyPr/>
                    <a:lstStyle/>
                    <a:p>
                      <a:pPr marL="0" marR="0" lvl="0" indent="0" algn="ctr" defTabSz="828675" rtl="0" eaLnBrk="1" fontAlgn="auto" latinLnBrk="0" hangingPunct="1">
                        <a:lnSpc>
                          <a:spcPct val="100000"/>
                        </a:lnSpc>
                        <a:spcBef>
                          <a:spcPts val="0"/>
                        </a:spcBef>
                        <a:spcAft>
                          <a:spcPts val="0"/>
                        </a:spcAft>
                        <a:buClrTx/>
                        <a:buSzTx/>
                        <a:buFontTx/>
                        <a:buNone/>
                        <a:tabLst/>
                        <a:defRPr/>
                      </a:pPr>
                      <a:r>
                        <a:rPr lang="en-US" altLang="zh-CN" sz="2000" b="1" kern="1200" dirty="0" smtClean="0">
                          <a:solidFill>
                            <a:srgbClr val="FF0000"/>
                          </a:solidFill>
                          <a:effectLst/>
                          <a:latin typeface="+mn-lt"/>
                          <a:ea typeface="+mn-ea"/>
                          <a:cs typeface="+mn-ea"/>
                          <a:sym typeface="+mn-lt"/>
                        </a:rPr>
                        <a:t>88.27%</a:t>
                      </a:r>
                    </a:p>
                  </a:txBody>
                  <a:tcPr marL="68580" marR="68580" marT="0" marB="0" anchor="ctr"/>
                </a:tc>
                <a:extLst>
                  <a:ext uri="{0D108BD9-81ED-4DB2-BD59-A6C34878D82A}">
                    <a16:rowId xmlns:a16="http://schemas.microsoft.com/office/drawing/2014/main" val="10004"/>
                  </a:ext>
                </a:extLst>
              </a:tr>
              <a:tr h="450910">
                <a:tc>
                  <a:txBody>
                    <a:bodyPr/>
                    <a:lstStyle/>
                    <a:p>
                      <a:pPr marL="0" marR="0" algn="ctr">
                        <a:spcBef>
                          <a:spcPts val="0"/>
                        </a:spcBef>
                        <a:spcAft>
                          <a:spcPts val="0"/>
                        </a:spcAft>
                      </a:pPr>
                      <a:r>
                        <a:rPr lang="en-US" sz="2400" b="1" dirty="0">
                          <a:solidFill>
                            <a:schemeClr val="bg1"/>
                          </a:solidFill>
                          <a:effectLst/>
                          <a:latin typeface="+mn-lt"/>
                          <a:ea typeface="+mn-ea"/>
                          <a:cs typeface="+mn-ea"/>
                          <a:sym typeface="+mn-lt"/>
                        </a:rPr>
                        <a:t>5</a:t>
                      </a:r>
                    </a:p>
                  </a:txBody>
                  <a:tcPr marL="68580" marR="68580" marT="0" marB="0" anchor="ctr">
                    <a:solidFill>
                      <a:srgbClr val="005BAC"/>
                    </a:solidFill>
                  </a:tcPr>
                </a:tc>
                <a:tc>
                  <a:txBody>
                    <a:bodyPr/>
                    <a:lstStyle/>
                    <a:p>
                      <a:pPr marL="0" marR="0" algn="ctr">
                        <a:spcBef>
                          <a:spcPts val="0"/>
                        </a:spcBef>
                        <a:spcAft>
                          <a:spcPts val="0"/>
                        </a:spcAft>
                      </a:pPr>
                      <a:r>
                        <a:rPr lang="en-US" sz="2000" b="1" kern="1200" dirty="0">
                          <a:solidFill>
                            <a:srgbClr val="00B0F0"/>
                          </a:solidFill>
                          <a:effectLst/>
                          <a:latin typeface="+mn-lt"/>
                          <a:ea typeface="+mn-ea"/>
                          <a:cs typeface="+mn-ea"/>
                          <a:sym typeface="+mn-lt"/>
                        </a:rPr>
                        <a:t>Powerhouse</a:t>
                      </a:r>
                    </a:p>
                  </a:txBody>
                  <a:tcPr marL="68580" marR="68580" marT="0" marB="0" anchor="ctr"/>
                </a:tc>
                <a:tc>
                  <a:txBody>
                    <a:bodyPr/>
                    <a:lstStyle/>
                    <a:p>
                      <a:pPr marL="0" marR="0" lvl="0" indent="0" algn="ctr" defTabSz="828675" rtl="0" eaLnBrk="1" fontAlgn="auto" latinLnBrk="0" hangingPunct="1">
                        <a:lnSpc>
                          <a:spcPct val="100000"/>
                        </a:lnSpc>
                        <a:spcBef>
                          <a:spcPts val="0"/>
                        </a:spcBef>
                        <a:spcAft>
                          <a:spcPts val="0"/>
                        </a:spcAft>
                        <a:buClrTx/>
                        <a:buSzTx/>
                        <a:buFontTx/>
                        <a:buNone/>
                        <a:tabLst/>
                        <a:defRPr/>
                      </a:pPr>
                      <a:r>
                        <a:rPr lang="en-US" altLang="zh-CN" sz="2000" b="1" kern="1200" dirty="0" smtClean="0">
                          <a:solidFill>
                            <a:srgbClr val="FF0000"/>
                          </a:solidFill>
                          <a:effectLst/>
                          <a:latin typeface="+mn-lt"/>
                          <a:ea typeface="+mn-ea"/>
                          <a:cs typeface="+mn-ea"/>
                          <a:sym typeface="+mn-lt"/>
                        </a:rPr>
                        <a:t>91.26%</a:t>
                      </a:r>
                    </a:p>
                  </a:txBody>
                  <a:tcPr marL="68580" marR="68580" marT="0" marB="0" anchor="ctr"/>
                </a:tc>
                <a:extLst>
                  <a:ext uri="{0D108BD9-81ED-4DB2-BD59-A6C34878D82A}">
                    <a16:rowId xmlns:a16="http://schemas.microsoft.com/office/drawing/2014/main" val="10005"/>
                  </a:ext>
                </a:extLst>
              </a:tr>
              <a:tr h="450910">
                <a:tc>
                  <a:txBody>
                    <a:bodyPr/>
                    <a:lstStyle/>
                    <a:p>
                      <a:pPr marL="0" marR="0" algn="ctr">
                        <a:spcBef>
                          <a:spcPts val="0"/>
                        </a:spcBef>
                        <a:spcAft>
                          <a:spcPts val="0"/>
                        </a:spcAft>
                      </a:pPr>
                      <a:r>
                        <a:rPr lang="en-US" sz="2400" b="1" dirty="0" smtClean="0">
                          <a:solidFill>
                            <a:schemeClr val="bg1"/>
                          </a:solidFill>
                          <a:effectLst/>
                          <a:latin typeface="+mn-lt"/>
                          <a:ea typeface="+mn-ea"/>
                          <a:cs typeface="+mn-ea"/>
                          <a:sym typeface="+mn-lt"/>
                        </a:rPr>
                        <a:t>6</a:t>
                      </a:r>
                      <a:endParaRPr lang="en-US" sz="2400" b="1" dirty="0">
                        <a:solidFill>
                          <a:schemeClr val="bg1"/>
                        </a:solidFill>
                        <a:effectLst/>
                        <a:latin typeface="+mn-lt"/>
                        <a:ea typeface="+mn-ea"/>
                        <a:cs typeface="+mn-ea"/>
                        <a:sym typeface="+mn-lt"/>
                      </a:endParaRPr>
                    </a:p>
                  </a:txBody>
                  <a:tcPr marL="68580" marR="68580" marT="0" marB="0" anchor="ctr">
                    <a:solidFill>
                      <a:srgbClr val="005BAC"/>
                    </a:solidFill>
                  </a:tcPr>
                </a:tc>
                <a:tc>
                  <a:txBody>
                    <a:bodyPr/>
                    <a:lstStyle/>
                    <a:p>
                      <a:pPr marL="0" marR="0" lvl="0" indent="0" algn="ctr" defTabSz="828675" rtl="0" eaLnBrk="1" fontAlgn="auto" latinLnBrk="0" hangingPunct="1">
                        <a:lnSpc>
                          <a:spcPct val="100000"/>
                        </a:lnSpc>
                        <a:spcBef>
                          <a:spcPts val="0"/>
                        </a:spcBef>
                        <a:spcAft>
                          <a:spcPts val="0"/>
                        </a:spcAft>
                        <a:buClrTx/>
                        <a:buSzTx/>
                        <a:buFontTx/>
                        <a:buNone/>
                        <a:tabLst/>
                        <a:defRPr/>
                      </a:pPr>
                      <a:r>
                        <a:rPr lang="en-US" altLang="zh-CN" sz="2000" b="1" kern="1200" dirty="0" smtClean="0">
                          <a:solidFill>
                            <a:srgbClr val="00B0F0"/>
                          </a:solidFill>
                          <a:effectLst/>
                          <a:latin typeface="+mn-lt"/>
                          <a:ea typeface="+mn-ea"/>
                          <a:cs typeface="+mn-ea"/>
                          <a:sym typeface="+mn-lt"/>
                        </a:rPr>
                        <a:t>Intake tower</a:t>
                      </a:r>
                    </a:p>
                  </a:txBody>
                  <a:tcPr marL="68580" marR="68580" marT="0" marB="0" anchor="ctr"/>
                </a:tc>
                <a:tc>
                  <a:txBody>
                    <a:bodyPr/>
                    <a:lstStyle/>
                    <a:p>
                      <a:pPr marL="0" marR="0" lvl="0" indent="0" algn="ctr" defTabSz="828675" rtl="0" eaLnBrk="1" fontAlgn="auto" latinLnBrk="0" hangingPunct="1">
                        <a:lnSpc>
                          <a:spcPct val="100000"/>
                        </a:lnSpc>
                        <a:spcBef>
                          <a:spcPts val="0"/>
                        </a:spcBef>
                        <a:spcAft>
                          <a:spcPts val="0"/>
                        </a:spcAft>
                        <a:buClrTx/>
                        <a:buSzTx/>
                        <a:buFontTx/>
                        <a:buNone/>
                        <a:tabLst/>
                        <a:defRPr/>
                      </a:pPr>
                      <a:r>
                        <a:rPr lang="en-US" altLang="zh-CN" sz="2000" b="1" kern="1200" dirty="0" smtClean="0">
                          <a:solidFill>
                            <a:srgbClr val="FF0000"/>
                          </a:solidFill>
                          <a:effectLst/>
                          <a:latin typeface="+mn-lt"/>
                          <a:ea typeface="+mn-ea"/>
                          <a:cs typeface="+mn-ea"/>
                          <a:sym typeface="+mn-lt"/>
                        </a:rPr>
                        <a:t>98.14%</a:t>
                      </a:r>
                    </a:p>
                  </a:txBody>
                  <a:tcPr marL="68580" marR="68580" marT="0" marB="0" anchor="ctr"/>
                </a:tc>
                <a:extLst>
                  <a:ext uri="{0D108BD9-81ED-4DB2-BD59-A6C34878D82A}">
                    <a16:rowId xmlns:a16="http://schemas.microsoft.com/office/drawing/2014/main" val="10007"/>
                  </a:ext>
                </a:extLst>
              </a:tr>
              <a:tr h="450910">
                <a:tc>
                  <a:txBody>
                    <a:bodyPr/>
                    <a:lstStyle/>
                    <a:p>
                      <a:pPr marL="0" marR="0" algn="ctr">
                        <a:spcBef>
                          <a:spcPts val="0"/>
                        </a:spcBef>
                        <a:spcAft>
                          <a:spcPts val="0"/>
                        </a:spcAft>
                      </a:pPr>
                      <a:r>
                        <a:rPr lang="en-US" sz="2400" b="1" dirty="0" smtClean="0">
                          <a:solidFill>
                            <a:schemeClr val="bg1"/>
                          </a:solidFill>
                          <a:effectLst/>
                          <a:latin typeface="+mn-lt"/>
                          <a:ea typeface="+mn-ea"/>
                          <a:cs typeface="+mn-ea"/>
                          <a:sym typeface="+mn-lt"/>
                        </a:rPr>
                        <a:t>7</a:t>
                      </a:r>
                      <a:endParaRPr lang="en-US" sz="2400" b="1" dirty="0">
                        <a:solidFill>
                          <a:schemeClr val="bg1"/>
                        </a:solidFill>
                        <a:effectLst/>
                        <a:latin typeface="+mn-lt"/>
                        <a:ea typeface="+mn-ea"/>
                        <a:cs typeface="+mn-ea"/>
                        <a:sym typeface="+mn-lt"/>
                      </a:endParaRPr>
                    </a:p>
                  </a:txBody>
                  <a:tcPr marL="68580" marR="68580" marT="0" marB="0" anchor="ctr">
                    <a:solidFill>
                      <a:srgbClr val="005BAC"/>
                    </a:solidFill>
                  </a:tcPr>
                </a:tc>
                <a:tc>
                  <a:txBody>
                    <a:bodyPr/>
                    <a:lstStyle/>
                    <a:p>
                      <a:pPr marL="0" marR="0" algn="ctr">
                        <a:spcBef>
                          <a:spcPts val="0"/>
                        </a:spcBef>
                        <a:spcAft>
                          <a:spcPts val="0"/>
                        </a:spcAft>
                      </a:pPr>
                      <a:r>
                        <a:rPr lang="en-US" sz="2000" b="1" kern="1200" dirty="0" smtClean="0">
                          <a:solidFill>
                            <a:srgbClr val="00B0F0"/>
                          </a:solidFill>
                          <a:effectLst/>
                          <a:latin typeface="+mn-lt"/>
                          <a:ea typeface="+mn-ea"/>
                          <a:cs typeface="+mn-ea"/>
                          <a:sym typeface="+mn-lt"/>
                        </a:rPr>
                        <a:t>Headrace </a:t>
                      </a:r>
                      <a:r>
                        <a:rPr lang="en-US" sz="2000" b="1" kern="1200" dirty="0">
                          <a:solidFill>
                            <a:srgbClr val="00B0F0"/>
                          </a:solidFill>
                          <a:effectLst/>
                          <a:latin typeface="+mn-lt"/>
                          <a:ea typeface="+mn-ea"/>
                          <a:cs typeface="+mn-ea"/>
                          <a:sym typeface="+mn-lt"/>
                        </a:rPr>
                        <a:t>tunnels</a:t>
                      </a:r>
                    </a:p>
                  </a:txBody>
                  <a:tcPr marL="68580" marR="68580" marT="0" marB="0" anchor="ctr"/>
                </a:tc>
                <a:tc>
                  <a:txBody>
                    <a:bodyPr/>
                    <a:lstStyle/>
                    <a:p>
                      <a:pPr marL="0" marR="0" algn="ctr">
                        <a:spcBef>
                          <a:spcPts val="0"/>
                        </a:spcBef>
                        <a:spcAft>
                          <a:spcPts val="0"/>
                        </a:spcAft>
                      </a:pPr>
                      <a:r>
                        <a:rPr lang="en-US" sz="2000" b="1" kern="1200" dirty="0">
                          <a:solidFill>
                            <a:srgbClr val="FF0000"/>
                          </a:solidFill>
                          <a:effectLst/>
                          <a:latin typeface="+mn-lt"/>
                          <a:ea typeface="+mn-ea"/>
                          <a:cs typeface="+mn-ea"/>
                          <a:sym typeface="+mn-lt"/>
                        </a:rPr>
                        <a:t>100%</a:t>
                      </a:r>
                    </a:p>
                  </a:txBody>
                  <a:tcPr marL="68580" marR="68580" marT="0" marB="0" anchor="ctr"/>
                </a:tc>
                <a:extLst>
                  <a:ext uri="{0D108BD9-81ED-4DB2-BD59-A6C34878D82A}">
                    <a16:rowId xmlns:a16="http://schemas.microsoft.com/office/drawing/2014/main" val="10006"/>
                  </a:ext>
                </a:extLst>
              </a:tr>
            </a:tbl>
          </a:graphicData>
        </a:graphic>
      </p:graphicFrame>
      <p:sp>
        <p:nvSpPr>
          <p:cNvPr id="7" name="TextBox 3"/>
          <p:cNvSpPr txBox="1"/>
          <p:nvPr/>
        </p:nvSpPr>
        <p:spPr>
          <a:xfrm>
            <a:off x="7137399" y="388846"/>
            <a:ext cx="4943387" cy="476278"/>
          </a:xfrm>
          <a:prstGeom prst="rect">
            <a:avLst/>
          </a:prstGeom>
          <a:noFill/>
        </p:spPr>
        <p:txBody>
          <a:bodyPr wrap="square" rtlCol="0">
            <a:spAutoFit/>
          </a:bodyPr>
          <a:lstStyle>
            <a:defPPr>
              <a:defRPr lang="en-US"/>
            </a:defPPr>
            <a:lvl1pPr marR="0" lvl="0" indent="0" algn="r" fontAlgn="auto">
              <a:lnSpc>
                <a:spcPct val="100000"/>
              </a:lnSpc>
              <a:spcBef>
                <a:spcPts val="0"/>
              </a:spcBef>
              <a:spcAft>
                <a:spcPts val="0"/>
              </a:spcAft>
              <a:buClrTx/>
              <a:buSzTx/>
              <a:buFontTx/>
              <a:buNone/>
              <a:defRPr kumimoji="0" sz="2800" i="0" u="none" strike="noStrike" cap="none" spc="0" normalizeH="0" baseline="0">
                <a:ln>
                  <a:noFill/>
                </a:ln>
                <a:solidFill>
                  <a:schemeClr val="tx2"/>
                </a:solidFill>
                <a:effectLst/>
                <a:uLnTx/>
                <a:uFillTx/>
                <a:cs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400" b="1" i="1" u="none" strike="noStrike" kern="1200" cap="none" spc="0" normalizeH="0" baseline="0" noProof="0" dirty="0">
                <a:ln>
                  <a:noFill/>
                </a:ln>
                <a:solidFill>
                  <a:srgbClr val="005BAC"/>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Overall Construction Progress</a:t>
            </a:r>
          </a:p>
        </p:txBody>
      </p:sp>
      <p:grpSp>
        <p:nvGrpSpPr>
          <p:cNvPr id="76" name="组合 75"/>
          <p:cNvGrpSpPr/>
          <p:nvPr/>
        </p:nvGrpSpPr>
        <p:grpSpPr>
          <a:xfrm>
            <a:off x="9096230" y="2133600"/>
            <a:ext cx="2435371" cy="2425782"/>
            <a:chOff x="463550" y="4635500"/>
            <a:chExt cx="1409340" cy="1397572"/>
          </a:xfrm>
        </p:grpSpPr>
        <p:grpSp>
          <p:nvGrpSpPr>
            <p:cNvPr id="77" name="组合 76"/>
            <p:cNvGrpSpPr/>
            <p:nvPr/>
          </p:nvGrpSpPr>
          <p:grpSpPr>
            <a:xfrm>
              <a:off x="463550" y="4635500"/>
              <a:ext cx="1409340" cy="1397572"/>
              <a:chOff x="998722" y="2077464"/>
              <a:chExt cx="1800000" cy="1800000"/>
            </a:xfrm>
          </p:grpSpPr>
          <p:sp>
            <p:nvSpPr>
              <p:cNvPr id="81" name="椭圆 80"/>
              <p:cNvSpPr/>
              <p:nvPr/>
            </p:nvSpPr>
            <p:spPr>
              <a:xfrm>
                <a:off x="998722" y="2077464"/>
                <a:ext cx="1800000" cy="1800000"/>
              </a:xfrm>
              <a:prstGeom prst="ellipse">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sp>
            <p:nvSpPr>
              <p:cNvPr id="82" name="弧形 81"/>
              <p:cNvSpPr/>
              <p:nvPr/>
            </p:nvSpPr>
            <p:spPr>
              <a:xfrm>
                <a:off x="998722" y="2077464"/>
                <a:ext cx="1800000" cy="1800000"/>
              </a:xfrm>
              <a:prstGeom prst="arc">
                <a:avLst>
                  <a:gd name="adj1" fmla="val 16200000"/>
                  <a:gd name="adj2" fmla="val 14609923"/>
                </a:avLst>
              </a:prstGeom>
              <a:gradFill>
                <a:gsLst>
                  <a:gs pos="71000">
                    <a:srgbClr val="6D49E1">
                      <a:alpha val="0"/>
                    </a:srgbClr>
                  </a:gs>
                  <a:gs pos="100000">
                    <a:srgbClr val="2AA4E8"/>
                  </a:gs>
                </a:gsLst>
                <a:lin ang="13500000" scaled="0"/>
              </a:gradFill>
              <a:ln w="127000" cap="rnd">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cs typeface="+mn-cs"/>
                </a:endParaRPr>
              </a:p>
            </p:txBody>
          </p:sp>
        </p:grpSp>
        <p:grpSp>
          <p:nvGrpSpPr>
            <p:cNvPr id="78" name="组合 77"/>
            <p:cNvGrpSpPr/>
            <p:nvPr/>
          </p:nvGrpSpPr>
          <p:grpSpPr>
            <a:xfrm>
              <a:off x="665834" y="4836610"/>
              <a:ext cx="1012253" cy="976405"/>
              <a:chOff x="1252301" y="2348685"/>
              <a:chExt cx="1292843" cy="1257558"/>
            </a:xfrm>
          </p:grpSpPr>
          <p:sp>
            <p:nvSpPr>
              <p:cNvPr id="79" name="椭圆 78"/>
              <p:cNvSpPr/>
              <p:nvPr/>
            </p:nvSpPr>
            <p:spPr>
              <a:xfrm>
                <a:off x="1269943" y="2348685"/>
                <a:ext cx="1257558" cy="1257558"/>
              </a:xfrm>
              <a:prstGeom prst="ellipse">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sp>
            <p:nvSpPr>
              <p:cNvPr id="80" name="矩形 79"/>
              <p:cNvSpPr/>
              <p:nvPr/>
            </p:nvSpPr>
            <p:spPr>
              <a:xfrm>
                <a:off x="1252301" y="2737667"/>
                <a:ext cx="1292843" cy="479596"/>
              </a:xfrm>
              <a:prstGeom prst="rect">
                <a:avLst/>
              </a:prstGeom>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smtClean="0">
                    <a:ln>
                      <a:noFill/>
                    </a:ln>
                    <a:solidFill>
                      <a:srgbClr val="FFFFFF"/>
                    </a:solidFill>
                    <a:effectLst/>
                    <a:uLnTx/>
                    <a:uFillTx/>
                    <a:latin typeface="Arial"/>
                    <a:cs typeface="+mn-cs"/>
                  </a:rPr>
                  <a:t>92</a:t>
                </a:r>
                <a:r>
                  <a:rPr kumimoji="0" lang="zh-CN" altLang="en-US" sz="3600" b="0" i="0" u="none" strike="noStrike" kern="1200" cap="none" spc="0" normalizeH="0" baseline="0" noProof="0" dirty="0">
                    <a:ln>
                      <a:noFill/>
                    </a:ln>
                    <a:solidFill>
                      <a:srgbClr val="FFFFFF"/>
                    </a:solidFill>
                    <a:effectLst/>
                    <a:uLnTx/>
                    <a:uFillTx/>
                    <a:latin typeface="Arial"/>
                    <a:cs typeface="+mn-cs"/>
                  </a:rPr>
                  <a:t>.37%</a:t>
                </a:r>
              </a:p>
            </p:txBody>
          </p:sp>
        </p:grpSp>
      </p:grpSp>
      <p:sp>
        <p:nvSpPr>
          <p:cNvPr id="4" name="矩形 3"/>
          <p:cNvSpPr/>
          <p:nvPr/>
        </p:nvSpPr>
        <p:spPr>
          <a:xfrm>
            <a:off x="8970394" y="4908451"/>
            <a:ext cx="2719014"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sng" strike="noStrike" kern="1200" cap="none" spc="0" normalizeH="0" baseline="0" noProof="0" dirty="0">
                <a:ln>
                  <a:noFill/>
                </a:ln>
                <a:solidFill>
                  <a:srgbClr val="005BAC"/>
                </a:solidFill>
                <a:effectLst/>
                <a:uLnTx/>
                <a:uFillTx/>
                <a:latin typeface="Arial"/>
                <a:cs typeface="+mn-ea"/>
                <a:sym typeface="+mn-lt"/>
              </a:rPr>
              <a:t>Overall Construction</a:t>
            </a:r>
          </a:p>
        </p:txBody>
      </p:sp>
    </p:spTree>
    <p:extLst>
      <p:ext uri="{BB962C8B-B14F-4D97-AF65-F5344CB8AC3E}">
        <p14:creationId xmlns:p14="http://schemas.microsoft.com/office/powerpoint/2010/main" val="24062700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57CB6D-4A2A-45F2-AA53-ED4BF0E20593}"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 name="TextBox 3"/>
          <p:cNvSpPr txBox="1"/>
          <p:nvPr/>
        </p:nvSpPr>
        <p:spPr>
          <a:xfrm>
            <a:off x="2168701" y="2502547"/>
            <a:ext cx="7704748" cy="936078"/>
          </a:xfrm>
          <a:prstGeom prst="rect">
            <a:avLst/>
          </a:pr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anchor="ctr"/>
          <a:lstStyle>
            <a:defPPr>
              <a:defRPr lang="zh-CN"/>
            </a:defPPr>
            <a:lvl1pPr algn="ctr" fontAlgn="auto">
              <a:lnSpc>
                <a:spcPct val="90000"/>
              </a:lnSpc>
              <a:spcBef>
                <a:spcPts val="0"/>
              </a:spcBef>
              <a:spcAft>
                <a:spcPts val="0"/>
              </a:spcAft>
              <a:defRPr sz="2400" b="1" kern="0">
                <a:solidFill>
                  <a:schemeClr val="bg1"/>
                </a:solidFill>
                <a:latin typeface="Arial Black" panose="020B0A04020102020204" pitchFamily="34"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latin typeface="Arial Black" panose="020B0A04020102020204" pitchFamily="34" charset="0"/>
                <a:ea typeface="+mn-ea"/>
                <a:cs typeface="+mn-cs"/>
              </a:rPr>
              <a:t>Pictures on Project Progress </a:t>
            </a:r>
            <a:endParaRPr kumimoji="0" lang="en-US" sz="2400" b="1" i="0" u="none" strike="noStrike" kern="0" cap="none" spc="0" normalizeH="0" baseline="0" noProof="0" dirty="0">
              <a:ln>
                <a:noFill/>
              </a:ln>
              <a:solidFill>
                <a:prstClr val="white"/>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7261253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007" y="1588965"/>
            <a:ext cx="11466576" cy="4128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灯片编号占位符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57CB6D-4A2A-45F2-AA53-ED4BF0E2059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 name="TextBox 5"/>
          <p:cNvSpPr txBox="1"/>
          <p:nvPr/>
        </p:nvSpPr>
        <p:spPr>
          <a:xfrm>
            <a:off x="3074908" y="5799366"/>
            <a:ext cx="558677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smtClean="0">
                <a:ln>
                  <a:noFill/>
                </a:ln>
                <a:solidFill>
                  <a:prstClr val="black"/>
                </a:solidFill>
                <a:effectLst/>
                <a:uLnTx/>
                <a:uFillTx/>
                <a:latin typeface="Arial Narrow" panose="020B0606020202030204" pitchFamily="34" charset="0"/>
                <a:ea typeface="Arial Unicode MS" panose="020B0604020202020204" pitchFamily="34" charset="-122"/>
                <a:cs typeface="Arial Unicode MS" panose="020B0604020202020204" pitchFamily="34" charset="-122"/>
              </a:rPr>
              <a:t>Karot Hydropower Project Overall Progress Image 1</a:t>
            </a:r>
            <a:endParaRPr kumimoji="0" lang="zh-CN" altLang="en-US" sz="1400" b="0" i="0" u="none" strike="noStrike" kern="1200" cap="none" spc="0" normalizeH="0" baseline="0" noProof="0" dirty="0">
              <a:ln>
                <a:noFill/>
              </a:ln>
              <a:solidFill>
                <a:prstClr val="black"/>
              </a:solidFill>
              <a:effectLst/>
              <a:uLnTx/>
              <a:uFillTx/>
              <a:latin typeface="Arial Narrow" panose="020B0606020202030204" pitchFamily="34" charset="0"/>
              <a:ea typeface="Arial Unicode MS" panose="020B0604020202020204" pitchFamily="34" charset="-122"/>
              <a:cs typeface="Arial Unicode MS" panose="020B0604020202020204" pitchFamily="34" charset="-122"/>
            </a:endParaRPr>
          </a:p>
        </p:txBody>
      </p:sp>
      <p:sp>
        <p:nvSpPr>
          <p:cNvPr id="10" name="线形标注 2 9"/>
          <p:cNvSpPr/>
          <p:nvPr/>
        </p:nvSpPr>
        <p:spPr>
          <a:xfrm>
            <a:off x="10340411" y="2495371"/>
            <a:ext cx="931492" cy="367469"/>
          </a:xfrm>
          <a:prstGeom prst="borderCallout2">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smtClean="0">
                <a:ln>
                  <a:noFill/>
                </a:ln>
                <a:solidFill>
                  <a:prstClr val="white"/>
                </a:solidFill>
                <a:effectLst/>
                <a:uLnTx/>
                <a:uFillTx/>
                <a:latin typeface="Arial Narrow" panose="020B0606020202030204" pitchFamily="34" charset="0"/>
                <a:ea typeface="宋体" panose="02010600030101010101" pitchFamily="2" charset="-122"/>
                <a:cs typeface="+mn-cs"/>
              </a:rPr>
              <a:t>No.3 Spoil Disposal Area</a:t>
            </a:r>
            <a:endParaRPr kumimoji="0" lang="zh-CN" altLang="en-US" sz="1100" b="0" i="0" u="none" strike="noStrike" kern="1200" cap="none" spc="0" normalizeH="0" baseline="0" noProof="0" dirty="0">
              <a:ln>
                <a:noFill/>
              </a:ln>
              <a:solidFill>
                <a:prstClr val="white"/>
              </a:solidFill>
              <a:effectLst/>
              <a:uLnTx/>
              <a:uFillTx/>
              <a:latin typeface="Arial Narrow" panose="020B0606020202030204" pitchFamily="34" charset="0"/>
              <a:ea typeface="宋体" panose="02010600030101010101" pitchFamily="2" charset="-122"/>
              <a:cs typeface="+mn-cs"/>
            </a:endParaRPr>
          </a:p>
        </p:txBody>
      </p:sp>
      <p:sp>
        <p:nvSpPr>
          <p:cNvPr id="11" name="线形标注 2 10"/>
          <p:cNvSpPr/>
          <p:nvPr/>
        </p:nvSpPr>
        <p:spPr>
          <a:xfrm>
            <a:off x="10082613" y="3525396"/>
            <a:ext cx="958553" cy="275530"/>
          </a:xfrm>
          <a:prstGeom prst="borderCallout2">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smtClean="0">
                <a:ln>
                  <a:noFill/>
                </a:ln>
                <a:solidFill>
                  <a:prstClr val="white"/>
                </a:solidFill>
                <a:effectLst/>
                <a:uLnTx/>
                <a:uFillTx/>
                <a:latin typeface="Arial Narrow" panose="020B0606020202030204" pitchFamily="34" charset="0"/>
                <a:ea typeface="宋体" panose="02010600030101010101" pitchFamily="2" charset="-122"/>
                <a:cs typeface="+mn-cs"/>
              </a:rPr>
              <a:t>Dam Left Bank</a:t>
            </a:r>
            <a:endParaRPr kumimoji="0" lang="zh-CN" altLang="en-US" sz="1100" b="0" i="0" u="none" strike="noStrike" kern="1200" cap="none" spc="0" normalizeH="0" baseline="0" noProof="0" dirty="0">
              <a:ln>
                <a:noFill/>
              </a:ln>
              <a:solidFill>
                <a:prstClr val="white"/>
              </a:solidFill>
              <a:effectLst/>
              <a:uLnTx/>
              <a:uFillTx/>
              <a:latin typeface="Arial Narrow" panose="020B0606020202030204" pitchFamily="34" charset="0"/>
              <a:ea typeface="宋体" panose="02010600030101010101" pitchFamily="2" charset="-122"/>
              <a:cs typeface="+mn-cs"/>
            </a:endParaRPr>
          </a:p>
        </p:txBody>
      </p:sp>
      <p:sp>
        <p:nvSpPr>
          <p:cNvPr id="12" name="线形标注 2 11"/>
          <p:cNvSpPr/>
          <p:nvPr/>
        </p:nvSpPr>
        <p:spPr>
          <a:xfrm>
            <a:off x="823108" y="3878366"/>
            <a:ext cx="931492" cy="367469"/>
          </a:xfrm>
          <a:prstGeom prst="borderCallout2">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smtClean="0">
                <a:ln>
                  <a:noFill/>
                </a:ln>
                <a:solidFill>
                  <a:prstClr val="white"/>
                </a:solidFill>
                <a:effectLst/>
                <a:uLnTx/>
                <a:uFillTx/>
                <a:latin typeface="Arial Narrow" panose="020B0606020202030204" pitchFamily="34" charset="0"/>
                <a:ea typeface="宋体" panose="02010600030101010101" pitchFamily="2" charset="-122"/>
                <a:cs typeface="+mn-cs"/>
              </a:rPr>
              <a:t>No.1 Spoil Disposal Area</a:t>
            </a:r>
            <a:endParaRPr kumimoji="0" lang="zh-CN" altLang="en-US" sz="1100" b="0" i="0" u="none" strike="noStrike" kern="1200" cap="none" spc="0" normalizeH="0" baseline="0" noProof="0" dirty="0">
              <a:ln>
                <a:noFill/>
              </a:ln>
              <a:solidFill>
                <a:prstClr val="white"/>
              </a:solidFill>
              <a:effectLst/>
              <a:uLnTx/>
              <a:uFillTx/>
              <a:latin typeface="Arial Narrow" panose="020B0606020202030204" pitchFamily="34" charset="0"/>
              <a:ea typeface="宋体" panose="02010600030101010101" pitchFamily="2" charset="-122"/>
              <a:cs typeface="+mn-cs"/>
            </a:endParaRPr>
          </a:p>
        </p:txBody>
      </p:sp>
      <p:sp>
        <p:nvSpPr>
          <p:cNvPr id="13" name="线形标注 2 12"/>
          <p:cNvSpPr/>
          <p:nvPr/>
        </p:nvSpPr>
        <p:spPr>
          <a:xfrm>
            <a:off x="2557190" y="3019770"/>
            <a:ext cx="958553" cy="372910"/>
          </a:xfrm>
          <a:prstGeom prst="borderCallout2">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smtClean="0">
                <a:ln>
                  <a:noFill/>
                </a:ln>
                <a:solidFill>
                  <a:prstClr val="white"/>
                </a:solidFill>
                <a:effectLst/>
                <a:uLnTx/>
                <a:uFillTx/>
                <a:latin typeface="Arial Narrow" panose="020B0606020202030204" pitchFamily="34" charset="0"/>
                <a:ea typeface="宋体" panose="02010600030101010101" pitchFamily="2" charset="-122"/>
                <a:cs typeface="+mn-cs"/>
              </a:rPr>
              <a:t>Reconstructed Bridge</a:t>
            </a:r>
            <a:endParaRPr kumimoji="0" lang="zh-CN" altLang="en-US" sz="1100" b="0" i="0" u="none" strike="noStrike" kern="1200" cap="none" spc="0" normalizeH="0" baseline="0" noProof="0" dirty="0">
              <a:ln>
                <a:noFill/>
              </a:ln>
              <a:solidFill>
                <a:prstClr val="white"/>
              </a:solidFill>
              <a:effectLst/>
              <a:uLnTx/>
              <a:uFillTx/>
              <a:latin typeface="Arial Narrow" panose="020B0606020202030204" pitchFamily="34" charset="0"/>
              <a:ea typeface="宋体" panose="02010600030101010101" pitchFamily="2" charset="-122"/>
              <a:cs typeface="+mn-cs"/>
            </a:endParaRPr>
          </a:p>
        </p:txBody>
      </p:sp>
      <p:sp>
        <p:nvSpPr>
          <p:cNvPr id="14" name="线形标注 2 13"/>
          <p:cNvSpPr/>
          <p:nvPr/>
        </p:nvSpPr>
        <p:spPr>
          <a:xfrm>
            <a:off x="6731238" y="4080744"/>
            <a:ext cx="891612" cy="330181"/>
          </a:xfrm>
          <a:prstGeom prst="borderCallout2">
            <a:avLst>
              <a:gd name="adj1" fmla="val 18750"/>
              <a:gd name="adj2" fmla="val -8333"/>
              <a:gd name="adj3" fmla="val 18750"/>
              <a:gd name="adj4" fmla="val -16667"/>
              <a:gd name="adj5" fmla="val 172029"/>
              <a:gd name="adj6" fmla="val -41875"/>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smtClean="0">
                <a:ln>
                  <a:noFill/>
                </a:ln>
                <a:solidFill>
                  <a:prstClr val="white"/>
                </a:solidFill>
                <a:effectLst/>
                <a:uLnTx/>
                <a:uFillTx/>
                <a:latin typeface="Arial Narrow" panose="020B0606020202030204" pitchFamily="34" charset="0"/>
                <a:ea typeface="宋体" panose="02010600030101010101" pitchFamily="2" charset="-122"/>
                <a:cs typeface="+mn-cs"/>
              </a:rPr>
              <a:t>Diversion Tunnel Outlet</a:t>
            </a:r>
            <a:endParaRPr kumimoji="0" lang="zh-CN" altLang="en-US" sz="1100" b="0" i="0" u="none" strike="noStrike" kern="1200" cap="none" spc="0" normalizeH="0" baseline="0" noProof="0" dirty="0">
              <a:ln>
                <a:noFill/>
              </a:ln>
              <a:solidFill>
                <a:prstClr val="white"/>
              </a:solidFill>
              <a:effectLst/>
              <a:uLnTx/>
              <a:uFillTx/>
              <a:latin typeface="Arial Narrow" panose="020B0606020202030204" pitchFamily="34" charset="0"/>
              <a:ea typeface="宋体" panose="02010600030101010101" pitchFamily="2" charset="-122"/>
              <a:cs typeface="+mn-cs"/>
            </a:endParaRPr>
          </a:p>
        </p:txBody>
      </p:sp>
      <p:sp>
        <p:nvSpPr>
          <p:cNvPr id="15" name="线形标注 2 14"/>
          <p:cNvSpPr/>
          <p:nvPr/>
        </p:nvSpPr>
        <p:spPr>
          <a:xfrm>
            <a:off x="4628972" y="4135395"/>
            <a:ext cx="883065" cy="275530"/>
          </a:xfrm>
          <a:prstGeom prst="borderCallout2">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smtClean="0">
                <a:ln>
                  <a:noFill/>
                </a:ln>
                <a:solidFill>
                  <a:prstClr val="white"/>
                </a:solidFill>
                <a:effectLst/>
                <a:uLnTx/>
                <a:uFillTx/>
                <a:latin typeface="Arial Narrow" panose="020B0606020202030204" pitchFamily="34" charset="0"/>
                <a:ea typeface="宋体" panose="02010600030101010101" pitchFamily="2" charset="-122"/>
                <a:cs typeface="+mn-cs"/>
              </a:rPr>
              <a:t>Powerhouse</a:t>
            </a:r>
            <a:endParaRPr kumimoji="0" lang="zh-CN" altLang="en-US" sz="1100" b="0" i="0" u="none" strike="noStrike" kern="1200" cap="none" spc="0" normalizeH="0" baseline="0" noProof="0" dirty="0">
              <a:ln>
                <a:noFill/>
              </a:ln>
              <a:solidFill>
                <a:prstClr val="white"/>
              </a:solidFill>
              <a:effectLst/>
              <a:uLnTx/>
              <a:uFillTx/>
              <a:latin typeface="Arial Narrow" panose="020B0606020202030204" pitchFamily="34" charset="0"/>
              <a:ea typeface="宋体" panose="02010600030101010101" pitchFamily="2" charset="-122"/>
              <a:cs typeface="+mn-cs"/>
            </a:endParaRPr>
          </a:p>
        </p:txBody>
      </p:sp>
      <p:sp>
        <p:nvSpPr>
          <p:cNvPr id="16" name="线形标注 2 15"/>
          <p:cNvSpPr/>
          <p:nvPr/>
        </p:nvSpPr>
        <p:spPr>
          <a:xfrm>
            <a:off x="3926793" y="3740601"/>
            <a:ext cx="952856" cy="275530"/>
          </a:xfrm>
          <a:prstGeom prst="borderCallout2">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smtClean="0">
                <a:ln>
                  <a:noFill/>
                </a:ln>
                <a:solidFill>
                  <a:prstClr val="white"/>
                </a:solidFill>
                <a:effectLst/>
                <a:uLnTx/>
                <a:uFillTx/>
                <a:latin typeface="Arial Narrow" panose="020B0606020202030204" pitchFamily="34" charset="0"/>
                <a:ea typeface="宋体" panose="02010600030101010101" pitchFamily="2" charset="-122"/>
                <a:cs typeface="+mn-cs"/>
              </a:rPr>
              <a:t>Access Tunnel</a:t>
            </a:r>
            <a:endParaRPr kumimoji="0" lang="zh-CN" altLang="en-US" sz="1100" b="0" i="0" u="none" strike="noStrike" kern="1200" cap="none" spc="0" normalizeH="0" baseline="0" noProof="0" dirty="0">
              <a:ln>
                <a:noFill/>
              </a:ln>
              <a:solidFill>
                <a:prstClr val="white"/>
              </a:solidFill>
              <a:effectLst/>
              <a:uLnTx/>
              <a:uFillTx/>
              <a:latin typeface="Arial Narrow" panose="020B0606020202030204" pitchFamily="34" charset="0"/>
              <a:ea typeface="宋体" panose="02010600030101010101" pitchFamily="2" charset="-122"/>
              <a:cs typeface="+mn-cs"/>
            </a:endParaRPr>
          </a:p>
        </p:txBody>
      </p:sp>
      <p:sp>
        <p:nvSpPr>
          <p:cNvPr id="18" name="线形标注 2 17"/>
          <p:cNvSpPr/>
          <p:nvPr/>
        </p:nvSpPr>
        <p:spPr>
          <a:xfrm>
            <a:off x="8980409" y="4531697"/>
            <a:ext cx="1400065" cy="230299"/>
          </a:xfrm>
          <a:prstGeom prst="borderCallout2">
            <a:avLst>
              <a:gd name="adj1" fmla="val 18750"/>
              <a:gd name="adj2" fmla="val -8333"/>
              <a:gd name="adj3" fmla="val 18750"/>
              <a:gd name="adj4" fmla="val -16667"/>
              <a:gd name="adj5" fmla="val 172029"/>
              <a:gd name="adj6" fmla="val -41875"/>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smtClean="0">
                <a:ln>
                  <a:noFill/>
                </a:ln>
                <a:solidFill>
                  <a:prstClr val="white"/>
                </a:solidFill>
                <a:effectLst/>
                <a:uLnTx/>
                <a:uFillTx/>
                <a:latin typeface="Arial Narrow" panose="020B0606020202030204" pitchFamily="34" charset="0"/>
                <a:ea typeface="宋体" panose="02010600030101010101" pitchFamily="2" charset="-122"/>
                <a:cs typeface="+mn-cs"/>
              </a:rPr>
              <a:t>Downstream Cofferdam</a:t>
            </a:r>
            <a:endParaRPr kumimoji="0" lang="zh-CN" altLang="en-US" sz="1100" b="0" i="0" u="none" strike="noStrike" kern="1200" cap="none" spc="0" normalizeH="0" baseline="0" noProof="0" dirty="0">
              <a:ln>
                <a:noFill/>
              </a:ln>
              <a:solidFill>
                <a:prstClr val="white"/>
              </a:solidFill>
              <a:effectLst/>
              <a:uLnTx/>
              <a:uFillTx/>
              <a:latin typeface="Arial Narrow" panose="020B0606020202030204" pitchFamily="34" charset="0"/>
              <a:ea typeface="宋体" panose="02010600030101010101" pitchFamily="2" charset="-122"/>
              <a:cs typeface="+mn-cs"/>
            </a:endParaRPr>
          </a:p>
        </p:txBody>
      </p:sp>
      <p:sp>
        <p:nvSpPr>
          <p:cNvPr id="20" name="文本框 1"/>
          <p:cNvSpPr txBox="1"/>
          <p:nvPr/>
        </p:nvSpPr>
        <p:spPr>
          <a:xfrm>
            <a:off x="549641" y="1061720"/>
            <a:ext cx="4836920"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lang="en-US" altLang="zh-CN" b="1" dirty="0" smtClean="0">
                <a:solidFill>
                  <a:prstClr val="black"/>
                </a:solidFill>
                <a:latin typeface="Calibri" pitchFamily="34" charset="0"/>
                <a:ea typeface="宋体" panose="02010600030101010101" pitchFamily="2" charset="-122"/>
              </a:rPr>
              <a:t>Project Major Components</a:t>
            </a:r>
            <a:endParaRPr kumimoji="0" lang="zh-CN" altLang="en-US" sz="1800" b="1" i="0" u="none" strike="noStrike" kern="1200" cap="none" spc="0" normalizeH="0" baseline="0" noProof="0" dirty="0">
              <a:ln>
                <a:noFill/>
              </a:ln>
              <a:solidFill>
                <a:prstClr val="black"/>
              </a:solidFill>
              <a:effectLst/>
              <a:uLnTx/>
              <a:uFillTx/>
              <a:latin typeface="Calibri" pitchFamily="34" charset="0"/>
              <a:ea typeface="宋体" panose="02010600030101010101" pitchFamily="2" charset="-122"/>
              <a:cs typeface="+mn-cs"/>
            </a:endParaRPr>
          </a:p>
        </p:txBody>
      </p:sp>
      <p:sp>
        <p:nvSpPr>
          <p:cNvPr id="17" name="TextBox 16"/>
          <p:cNvSpPr txBox="1"/>
          <p:nvPr/>
        </p:nvSpPr>
        <p:spPr>
          <a:xfrm>
            <a:off x="4109292" y="133618"/>
            <a:ext cx="7589286" cy="58477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Calibri"/>
                <a:ea typeface="Arial Unicode MS" panose="020B0604020202020204" pitchFamily="34" charset="-122"/>
                <a:cs typeface="Arial Unicode MS" panose="020B0604020202020204" pitchFamily="34" charset="-122"/>
              </a:rPr>
              <a:t>Construction </a:t>
            </a:r>
            <a:r>
              <a:rPr kumimoji="0" lang="en-US" altLang="zh-CN" sz="3200" b="1" i="0" u="none" strike="noStrike" kern="1200" cap="none" spc="0" normalizeH="0" baseline="0" noProof="0" dirty="0" smtClean="0">
                <a:ln>
                  <a:noFill/>
                </a:ln>
                <a:solidFill>
                  <a:prstClr val="white"/>
                </a:solidFill>
                <a:effectLst/>
                <a:uLnTx/>
                <a:uFillTx/>
                <a:latin typeface="Calibri"/>
                <a:ea typeface="Arial Unicode MS" panose="020B0604020202020204" pitchFamily="34" charset="-122"/>
                <a:cs typeface="Arial Unicode MS" panose="020B0604020202020204" pitchFamily="34" charset="-122"/>
              </a:rPr>
              <a:t>Progress</a:t>
            </a:r>
            <a:endParaRPr kumimoji="0" lang="en-US" altLang="zh-CN" sz="3200" b="1" i="0" u="none" strike="noStrike" kern="1200" cap="none" spc="0" normalizeH="0" baseline="0" noProof="0" dirty="0">
              <a:ln>
                <a:noFill/>
              </a:ln>
              <a:solidFill>
                <a:prstClr val="white"/>
              </a:solidFill>
              <a:effectLst/>
              <a:uLnTx/>
              <a:uFillTx/>
              <a:latin typeface="Calibri"/>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13247811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57CB6D-4A2A-45F2-AA53-ED4BF0E2059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2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684" y="1613140"/>
            <a:ext cx="10972800" cy="4296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5"/>
          <p:cNvSpPr txBox="1"/>
          <p:nvPr/>
        </p:nvSpPr>
        <p:spPr>
          <a:xfrm>
            <a:off x="3021697" y="5902138"/>
            <a:ext cx="558677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smtClean="0">
                <a:ln>
                  <a:noFill/>
                </a:ln>
                <a:solidFill>
                  <a:prstClr val="black"/>
                </a:solidFill>
                <a:effectLst/>
                <a:uLnTx/>
                <a:uFillTx/>
                <a:latin typeface="Arial Narrow" panose="020B0606020202030204" pitchFamily="34" charset="0"/>
                <a:ea typeface="Arial Unicode MS" panose="020B0604020202020204" pitchFamily="34" charset="-122"/>
                <a:cs typeface="Arial Unicode MS" panose="020B0604020202020204" pitchFamily="34" charset="-122"/>
              </a:rPr>
              <a:t>Karot Hydropower Project Overall Progress Image 2</a:t>
            </a:r>
            <a:endParaRPr kumimoji="0" lang="zh-CN" altLang="en-US" sz="1400" b="0" i="0" u="none" strike="noStrike" kern="1200" cap="none" spc="0" normalizeH="0" baseline="0" noProof="0" dirty="0">
              <a:ln>
                <a:noFill/>
              </a:ln>
              <a:solidFill>
                <a:prstClr val="black"/>
              </a:solidFill>
              <a:effectLst/>
              <a:uLnTx/>
              <a:uFillTx/>
              <a:latin typeface="Arial Narrow" panose="020B0606020202030204" pitchFamily="34" charset="0"/>
              <a:ea typeface="Arial Unicode MS" panose="020B0604020202020204" pitchFamily="34" charset="-122"/>
              <a:cs typeface="Arial Unicode MS" panose="020B0604020202020204" pitchFamily="34" charset="-122"/>
            </a:endParaRPr>
          </a:p>
        </p:txBody>
      </p:sp>
      <p:sp>
        <p:nvSpPr>
          <p:cNvPr id="23" name="线形标注 2 20"/>
          <p:cNvSpPr/>
          <p:nvPr/>
        </p:nvSpPr>
        <p:spPr>
          <a:xfrm>
            <a:off x="2968101" y="4038143"/>
            <a:ext cx="753454" cy="337303"/>
          </a:xfrm>
          <a:prstGeom prst="borderCallout2">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smtClean="0">
                <a:ln>
                  <a:noFill/>
                </a:ln>
                <a:solidFill>
                  <a:prstClr val="white"/>
                </a:solidFill>
                <a:effectLst/>
                <a:uLnTx/>
                <a:uFillTx/>
                <a:latin typeface="Arial Narrow" panose="020B0606020202030204" pitchFamily="34" charset="0"/>
                <a:ea typeface="宋体" panose="02010600030101010101" pitchFamily="2" charset="-122"/>
                <a:cs typeface="+mn-cs"/>
              </a:rPr>
              <a:t>Dam Right Bank</a:t>
            </a:r>
            <a:endParaRPr kumimoji="0" lang="zh-CN" altLang="en-US" sz="1100" b="0" i="0" u="none" strike="noStrike" kern="1200" cap="none" spc="0" normalizeH="0" baseline="0" noProof="0" dirty="0">
              <a:ln>
                <a:noFill/>
              </a:ln>
              <a:solidFill>
                <a:prstClr val="white"/>
              </a:solidFill>
              <a:effectLst/>
              <a:uLnTx/>
              <a:uFillTx/>
              <a:latin typeface="Arial Narrow" panose="020B0606020202030204" pitchFamily="34" charset="0"/>
              <a:ea typeface="宋体" panose="02010600030101010101" pitchFamily="2" charset="-122"/>
              <a:cs typeface="+mn-cs"/>
            </a:endParaRPr>
          </a:p>
        </p:txBody>
      </p:sp>
      <p:sp>
        <p:nvSpPr>
          <p:cNvPr id="24" name="线形标注 2 21"/>
          <p:cNvSpPr/>
          <p:nvPr/>
        </p:nvSpPr>
        <p:spPr>
          <a:xfrm>
            <a:off x="7543088" y="3961103"/>
            <a:ext cx="891612" cy="330181"/>
          </a:xfrm>
          <a:prstGeom prst="borderCallout2">
            <a:avLst>
              <a:gd name="adj1" fmla="val 18750"/>
              <a:gd name="adj2" fmla="val -8333"/>
              <a:gd name="adj3" fmla="val 18750"/>
              <a:gd name="adj4" fmla="val -16667"/>
              <a:gd name="adj5" fmla="val 172029"/>
              <a:gd name="adj6" fmla="val -41875"/>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smtClean="0">
                <a:ln>
                  <a:noFill/>
                </a:ln>
                <a:solidFill>
                  <a:prstClr val="white"/>
                </a:solidFill>
                <a:effectLst/>
                <a:uLnTx/>
                <a:uFillTx/>
                <a:latin typeface="Arial Narrow" panose="020B0606020202030204" pitchFamily="34" charset="0"/>
                <a:ea typeface="宋体" panose="02010600030101010101" pitchFamily="2" charset="-122"/>
                <a:cs typeface="+mn-cs"/>
              </a:rPr>
              <a:t>Diversion Tunnel Inlet</a:t>
            </a:r>
            <a:endParaRPr kumimoji="0" lang="zh-CN" altLang="en-US" sz="1100" b="0" i="0" u="none" strike="noStrike" kern="1200" cap="none" spc="0" normalizeH="0" baseline="0" noProof="0" dirty="0">
              <a:ln>
                <a:noFill/>
              </a:ln>
              <a:solidFill>
                <a:prstClr val="white"/>
              </a:solidFill>
              <a:effectLst/>
              <a:uLnTx/>
              <a:uFillTx/>
              <a:latin typeface="Arial Narrow" panose="020B0606020202030204" pitchFamily="34" charset="0"/>
              <a:ea typeface="宋体" panose="02010600030101010101" pitchFamily="2" charset="-122"/>
              <a:cs typeface="+mn-cs"/>
            </a:endParaRPr>
          </a:p>
        </p:txBody>
      </p:sp>
      <p:sp>
        <p:nvSpPr>
          <p:cNvPr id="25" name="线形标注 2 22"/>
          <p:cNvSpPr/>
          <p:nvPr/>
        </p:nvSpPr>
        <p:spPr>
          <a:xfrm>
            <a:off x="7632819" y="3401502"/>
            <a:ext cx="712150" cy="275530"/>
          </a:xfrm>
          <a:prstGeom prst="borderCallout2">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smtClean="0">
                <a:ln>
                  <a:noFill/>
                </a:ln>
                <a:solidFill>
                  <a:prstClr val="white"/>
                </a:solidFill>
                <a:effectLst/>
                <a:uLnTx/>
                <a:uFillTx/>
                <a:latin typeface="Arial Narrow" panose="020B0606020202030204" pitchFamily="34" charset="0"/>
                <a:ea typeface="宋体" panose="02010600030101010101" pitchFamily="2" charset="-122"/>
                <a:cs typeface="+mn-cs"/>
              </a:rPr>
              <a:t>Spillway</a:t>
            </a:r>
            <a:endParaRPr kumimoji="0" lang="zh-CN" altLang="en-US" sz="1100" b="0" i="0" u="none" strike="noStrike" kern="1200" cap="none" spc="0" normalizeH="0" baseline="0" noProof="0" dirty="0">
              <a:ln>
                <a:noFill/>
              </a:ln>
              <a:solidFill>
                <a:prstClr val="white"/>
              </a:solidFill>
              <a:effectLst/>
              <a:uLnTx/>
              <a:uFillTx/>
              <a:latin typeface="Arial Narrow" panose="020B0606020202030204" pitchFamily="34" charset="0"/>
              <a:ea typeface="宋体" panose="02010600030101010101" pitchFamily="2" charset="-122"/>
              <a:cs typeface="+mn-cs"/>
            </a:endParaRPr>
          </a:p>
        </p:txBody>
      </p:sp>
      <p:sp>
        <p:nvSpPr>
          <p:cNvPr id="26" name="线形标注 2 23"/>
          <p:cNvSpPr/>
          <p:nvPr/>
        </p:nvSpPr>
        <p:spPr>
          <a:xfrm>
            <a:off x="7801046" y="4575355"/>
            <a:ext cx="1267307" cy="230299"/>
          </a:xfrm>
          <a:prstGeom prst="borderCallout2">
            <a:avLst>
              <a:gd name="adj1" fmla="val 18750"/>
              <a:gd name="adj2" fmla="val -8333"/>
              <a:gd name="adj3" fmla="val 18750"/>
              <a:gd name="adj4" fmla="val -16667"/>
              <a:gd name="adj5" fmla="val 172029"/>
              <a:gd name="adj6" fmla="val -41875"/>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smtClean="0">
                <a:ln>
                  <a:noFill/>
                </a:ln>
                <a:solidFill>
                  <a:prstClr val="white"/>
                </a:solidFill>
                <a:effectLst/>
                <a:uLnTx/>
                <a:uFillTx/>
                <a:latin typeface="Arial Narrow" panose="020B0606020202030204" pitchFamily="34" charset="0"/>
                <a:ea typeface="宋体" panose="02010600030101010101" pitchFamily="2" charset="-122"/>
                <a:cs typeface="+mn-cs"/>
              </a:rPr>
              <a:t>Upstream Cofferdam</a:t>
            </a:r>
            <a:endParaRPr kumimoji="0" lang="zh-CN" altLang="en-US" sz="1100" b="0" i="0" u="none" strike="noStrike" kern="1200" cap="none" spc="0" normalizeH="0" baseline="0" noProof="0" dirty="0">
              <a:ln>
                <a:noFill/>
              </a:ln>
              <a:solidFill>
                <a:prstClr val="white"/>
              </a:solidFill>
              <a:effectLst/>
              <a:uLnTx/>
              <a:uFillTx/>
              <a:latin typeface="Arial Narrow" panose="020B0606020202030204" pitchFamily="34" charset="0"/>
              <a:ea typeface="宋体" panose="02010600030101010101" pitchFamily="2" charset="-122"/>
              <a:cs typeface="+mn-cs"/>
            </a:endParaRPr>
          </a:p>
        </p:txBody>
      </p:sp>
      <p:sp>
        <p:nvSpPr>
          <p:cNvPr id="27" name="线形标注 2 24"/>
          <p:cNvSpPr/>
          <p:nvPr/>
        </p:nvSpPr>
        <p:spPr>
          <a:xfrm>
            <a:off x="4752907" y="3895894"/>
            <a:ext cx="1400065" cy="230299"/>
          </a:xfrm>
          <a:prstGeom prst="borderCallout2">
            <a:avLst>
              <a:gd name="adj1" fmla="val 18750"/>
              <a:gd name="adj2" fmla="val -8333"/>
              <a:gd name="adj3" fmla="val 18750"/>
              <a:gd name="adj4" fmla="val -16667"/>
              <a:gd name="adj5" fmla="val 172029"/>
              <a:gd name="adj6" fmla="val -41875"/>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smtClean="0">
                <a:ln>
                  <a:noFill/>
                </a:ln>
                <a:solidFill>
                  <a:prstClr val="white"/>
                </a:solidFill>
                <a:effectLst/>
                <a:uLnTx/>
                <a:uFillTx/>
                <a:latin typeface="Arial Narrow" panose="020B0606020202030204" pitchFamily="34" charset="0"/>
                <a:ea typeface="宋体" panose="02010600030101010101" pitchFamily="2" charset="-122"/>
                <a:cs typeface="+mn-cs"/>
              </a:rPr>
              <a:t>Downstream Cofferdam</a:t>
            </a:r>
            <a:endParaRPr kumimoji="0" lang="zh-CN" altLang="en-US" sz="1100" b="0" i="0" u="none" strike="noStrike" kern="1200" cap="none" spc="0" normalizeH="0" baseline="0" noProof="0" dirty="0">
              <a:ln>
                <a:noFill/>
              </a:ln>
              <a:solidFill>
                <a:prstClr val="white"/>
              </a:solidFill>
              <a:effectLst/>
              <a:uLnTx/>
              <a:uFillTx/>
              <a:latin typeface="Arial Narrow" panose="020B0606020202030204" pitchFamily="34" charset="0"/>
              <a:ea typeface="宋体" panose="02010600030101010101" pitchFamily="2" charset="-122"/>
              <a:cs typeface="+mn-cs"/>
            </a:endParaRPr>
          </a:p>
        </p:txBody>
      </p:sp>
      <p:sp>
        <p:nvSpPr>
          <p:cNvPr id="28" name="线形标注 2 25"/>
          <p:cNvSpPr/>
          <p:nvPr/>
        </p:nvSpPr>
        <p:spPr>
          <a:xfrm>
            <a:off x="4287161" y="3217767"/>
            <a:ext cx="931492" cy="367469"/>
          </a:xfrm>
          <a:prstGeom prst="borderCallout2">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smtClean="0">
                <a:ln>
                  <a:noFill/>
                </a:ln>
                <a:solidFill>
                  <a:prstClr val="white"/>
                </a:solidFill>
                <a:effectLst/>
                <a:uLnTx/>
                <a:uFillTx/>
                <a:latin typeface="Arial Narrow" panose="020B0606020202030204" pitchFamily="34" charset="0"/>
                <a:ea typeface="宋体" panose="02010600030101010101" pitchFamily="2" charset="-122"/>
                <a:cs typeface="+mn-cs"/>
              </a:rPr>
              <a:t>No.1 Spoil Disposal Area</a:t>
            </a:r>
            <a:endParaRPr kumimoji="0" lang="zh-CN" altLang="en-US" sz="1100" b="0" i="0" u="none" strike="noStrike" kern="1200" cap="none" spc="0" normalizeH="0" baseline="0" noProof="0" dirty="0">
              <a:ln>
                <a:noFill/>
              </a:ln>
              <a:solidFill>
                <a:prstClr val="white"/>
              </a:solidFill>
              <a:effectLst/>
              <a:uLnTx/>
              <a:uFillTx/>
              <a:latin typeface="Arial Narrow" panose="020B0606020202030204" pitchFamily="34" charset="0"/>
              <a:ea typeface="宋体" panose="02010600030101010101" pitchFamily="2" charset="-122"/>
              <a:cs typeface="+mn-cs"/>
            </a:endParaRPr>
          </a:p>
        </p:txBody>
      </p:sp>
      <p:sp>
        <p:nvSpPr>
          <p:cNvPr id="29" name="线形标注 2 26"/>
          <p:cNvSpPr/>
          <p:nvPr/>
        </p:nvSpPr>
        <p:spPr>
          <a:xfrm>
            <a:off x="7170596" y="2895397"/>
            <a:ext cx="1358069" cy="222034"/>
          </a:xfrm>
          <a:prstGeom prst="borderCallout2">
            <a:avLst>
              <a:gd name="adj1" fmla="val 18750"/>
              <a:gd name="adj2" fmla="val -8333"/>
              <a:gd name="adj3" fmla="val 18750"/>
              <a:gd name="adj4" fmla="val -16667"/>
              <a:gd name="adj5" fmla="val 181780"/>
              <a:gd name="adj6" fmla="val -36599"/>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smtClean="0">
                <a:ln>
                  <a:noFill/>
                </a:ln>
                <a:solidFill>
                  <a:prstClr val="white"/>
                </a:solidFill>
                <a:effectLst/>
                <a:uLnTx/>
                <a:uFillTx/>
                <a:latin typeface="Arial Narrow" panose="020B0606020202030204" pitchFamily="34" charset="0"/>
                <a:ea typeface="宋体" panose="02010600030101010101" pitchFamily="2" charset="-122"/>
                <a:cs typeface="+mn-cs"/>
              </a:rPr>
              <a:t>Reconstructed Bridge</a:t>
            </a:r>
            <a:endParaRPr kumimoji="0" lang="zh-CN" altLang="en-US" sz="1100" b="0" i="0" u="none" strike="noStrike" kern="1200" cap="none" spc="0" normalizeH="0" baseline="0" noProof="0" dirty="0">
              <a:ln>
                <a:noFill/>
              </a:ln>
              <a:solidFill>
                <a:prstClr val="white"/>
              </a:solidFill>
              <a:effectLst/>
              <a:uLnTx/>
              <a:uFillTx/>
              <a:latin typeface="Arial Narrow" panose="020B0606020202030204" pitchFamily="34" charset="0"/>
              <a:ea typeface="宋体" panose="02010600030101010101" pitchFamily="2" charset="-122"/>
              <a:cs typeface="+mn-cs"/>
            </a:endParaRPr>
          </a:p>
        </p:txBody>
      </p:sp>
      <p:sp>
        <p:nvSpPr>
          <p:cNvPr id="15" name="文本框 1"/>
          <p:cNvSpPr txBox="1"/>
          <p:nvPr/>
        </p:nvSpPr>
        <p:spPr>
          <a:xfrm>
            <a:off x="549641" y="1061720"/>
            <a:ext cx="4836920"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lang="en-US" altLang="zh-CN" b="1" dirty="0" smtClean="0">
                <a:solidFill>
                  <a:prstClr val="black"/>
                </a:solidFill>
                <a:latin typeface="Calibri" pitchFamily="34" charset="0"/>
                <a:ea typeface="宋体" panose="02010600030101010101" pitchFamily="2" charset="-122"/>
              </a:rPr>
              <a:t>Project Major Components</a:t>
            </a:r>
            <a:endParaRPr kumimoji="0" lang="zh-CN" altLang="en-US" sz="1800" b="1" i="0" u="none" strike="noStrike" kern="1200" cap="none" spc="0" normalizeH="0" baseline="0" noProof="0" dirty="0">
              <a:ln>
                <a:noFill/>
              </a:ln>
              <a:solidFill>
                <a:prstClr val="black"/>
              </a:solidFill>
              <a:effectLst/>
              <a:uLnTx/>
              <a:uFillTx/>
              <a:latin typeface="Calibri" pitchFamily="34" charset="0"/>
              <a:ea typeface="宋体" panose="02010600030101010101" pitchFamily="2" charset="-122"/>
              <a:cs typeface="+mn-cs"/>
            </a:endParaRPr>
          </a:p>
        </p:txBody>
      </p:sp>
      <p:sp>
        <p:nvSpPr>
          <p:cNvPr id="16" name="TextBox 15"/>
          <p:cNvSpPr txBox="1"/>
          <p:nvPr/>
        </p:nvSpPr>
        <p:spPr>
          <a:xfrm>
            <a:off x="4109292" y="133618"/>
            <a:ext cx="7589286" cy="58477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Calibri"/>
                <a:ea typeface="Arial Unicode MS" panose="020B0604020202020204" pitchFamily="34" charset="-122"/>
                <a:cs typeface="Arial Unicode MS" panose="020B0604020202020204" pitchFamily="34" charset="-122"/>
              </a:rPr>
              <a:t>Construction </a:t>
            </a:r>
            <a:r>
              <a:rPr kumimoji="0" lang="en-US" altLang="zh-CN" sz="3200" b="1" i="0" u="none" strike="noStrike" kern="1200" cap="none" spc="0" normalizeH="0" baseline="0" noProof="0" dirty="0" smtClean="0">
                <a:ln>
                  <a:noFill/>
                </a:ln>
                <a:solidFill>
                  <a:prstClr val="white"/>
                </a:solidFill>
                <a:effectLst/>
                <a:uLnTx/>
                <a:uFillTx/>
                <a:latin typeface="Calibri"/>
                <a:ea typeface="Arial Unicode MS" panose="020B0604020202020204" pitchFamily="34" charset="-122"/>
                <a:cs typeface="Arial Unicode MS" panose="020B0604020202020204" pitchFamily="34" charset="-122"/>
              </a:rPr>
              <a:t>Progress</a:t>
            </a:r>
            <a:endParaRPr kumimoji="0" lang="en-US" altLang="zh-CN" sz="3200" b="1" i="0" u="none" strike="noStrike" kern="1200" cap="none" spc="0" normalizeH="0" baseline="0" noProof="0" dirty="0">
              <a:ln>
                <a:noFill/>
              </a:ln>
              <a:solidFill>
                <a:prstClr val="white"/>
              </a:solidFill>
              <a:effectLst/>
              <a:uLnTx/>
              <a:uFillTx/>
              <a:latin typeface="Calibri"/>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7073612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traight Connector 9"/>
          <p:cNvSpPr/>
          <p:nvPr/>
        </p:nvSpPr>
        <p:spPr>
          <a:xfrm flipV="1">
            <a:off x="3359842" y="2003637"/>
            <a:ext cx="0" cy="3749040"/>
          </a:xfrm>
          <a:prstGeom prst="line">
            <a:avLst/>
          </a:prstGeom>
          <a:ln w="9525" cap="rnd">
            <a:solidFill>
              <a:schemeClr val="bg1">
                <a:lumMod val="85000"/>
              </a:schemeClr>
            </a:solidFill>
            <a:prstDash val="solid"/>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cs typeface="+mn-cs"/>
            </a:endParaRPr>
          </a:p>
        </p:txBody>
      </p:sp>
      <p:sp>
        <p:nvSpPr>
          <p:cNvPr id="6" name="Straight Connector 10"/>
          <p:cNvSpPr/>
          <p:nvPr/>
        </p:nvSpPr>
        <p:spPr>
          <a:xfrm flipV="1">
            <a:off x="8857481" y="1944912"/>
            <a:ext cx="0" cy="3749040"/>
          </a:xfrm>
          <a:prstGeom prst="line">
            <a:avLst/>
          </a:prstGeom>
          <a:ln w="9525" cap="rnd">
            <a:solidFill>
              <a:schemeClr val="bg1">
                <a:lumMod val="85000"/>
              </a:schemeClr>
            </a:solidFill>
            <a:prstDash val="solid"/>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cs typeface="+mn-cs"/>
            </a:endParaRPr>
          </a:p>
        </p:txBody>
      </p:sp>
      <p:sp>
        <p:nvSpPr>
          <p:cNvPr id="7" name="Straight Connector 11"/>
          <p:cNvSpPr/>
          <p:nvPr/>
        </p:nvSpPr>
        <p:spPr>
          <a:xfrm flipV="1">
            <a:off x="6166564" y="1944912"/>
            <a:ext cx="0" cy="3749040"/>
          </a:xfrm>
          <a:prstGeom prst="line">
            <a:avLst/>
          </a:prstGeom>
          <a:ln w="9525" cap="rnd">
            <a:solidFill>
              <a:schemeClr val="bg1">
                <a:lumMod val="85000"/>
              </a:schemeClr>
            </a:solidFill>
            <a:prstDash val="solid"/>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cs typeface="+mn-cs"/>
            </a:endParaRPr>
          </a:p>
        </p:txBody>
      </p:sp>
      <p:sp>
        <p:nvSpPr>
          <p:cNvPr id="29" name="TextBox 11"/>
          <p:cNvSpPr txBox="1"/>
          <p:nvPr/>
        </p:nvSpPr>
        <p:spPr>
          <a:xfrm>
            <a:off x="745587" y="4090684"/>
            <a:ext cx="2317527" cy="1495794"/>
          </a:xfrm>
          <a:prstGeom prst="rect">
            <a:avLst/>
          </a:prstGeom>
          <a:noFill/>
        </p:spPr>
        <p:txBody>
          <a:bodyPr wrap="square" lIns="0" tIns="0" rIns="0" bIns="0" rtlCol="0">
            <a:spAutoFit/>
            <a:scene3d>
              <a:camera prst="orthographicFront"/>
              <a:lightRig rig="threePt" dir="t"/>
            </a:scene3d>
            <a:sp3d contourW="12700"/>
          </a:bodyPr>
          <a:lstStyle/>
          <a:p>
            <a:pPr marL="0" marR="0" lvl="0" indent="0" algn="l" defTabSz="888978" rtl="0" eaLnBrk="1" fontAlgn="auto" latinLnBrk="0" hangingPunct="1">
              <a:lnSpc>
                <a:spcPct val="90000"/>
              </a:lnSpc>
              <a:spcBef>
                <a:spcPct val="0"/>
              </a:spcBef>
              <a:spcAft>
                <a:spcPct val="35000"/>
              </a:spcAft>
              <a:buClrTx/>
              <a:buSzTx/>
              <a:buFontTx/>
              <a:buNone/>
              <a:tabLst/>
              <a:defRPr/>
            </a:pPr>
            <a:r>
              <a:rPr kumimoji="0" lang="en-GB" altLang="zh-CN" sz="1800" b="1" i="0" u="none" strike="noStrike" kern="1200" cap="none" spc="0" normalizeH="0" baseline="0" noProof="0" dirty="0">
                <a:ln>
                  <a:noFill/>
                </a:ln>
                <a:solidFill>
                  <a:srgbClr val="000000"/>
                </a:solidFill>
                <a:effectLst/>
                <a:uLnTx/>
                <a:uFillTx/>
                <a:latin typeface="Arial"/>
                <a:cs typeface="+mn-ea"/>
                <a:sym typeface="+mn-lt"/>
              </a:rPr>
              <a:t>Owner, developer and operator of world largest </a:t>
            </a:r>
            <a:r>
              <a:rPr kumimoji="0" lang="en-GB" altLang="zh-CN" sz="1800" b="1" i="0" u="none" strike="noStrike" kern="1200" cap="none" spc="0" normalizeH="0" baseline="0" noProof="0" dirty="0">
                <a:ln>
                  <a:noFill/>
                </a:ln>
                <a:solidFill>
                  <a:srgbClr val="FF0000"/>
                </a:solidFill>
                <a:effectLst/>
                <a:uLnTx/>
                <a:uFillTx/>
                <a:latin typeface="Arial"/>
                <a:cs typeface="+mn-ea"/>
                <a:sym typeface="+mn-lt"/>
              </a:rPr>
              <a:t>Three Gorges Dam (22,500 MW</a:t>
            </a:r>
            <a:r>
              <a:rPr kumimoji="0" lang="en-GB" altLang="zh-CN" sz="1800" b="1" i="0" u="none" strike="noStrike" kern="1200" cap="none" spc="0" normalizeH="0" baseline="0" noProof="0" dirty="0">
                <a:ln>
                  <a:noFill/>
                </a:ln>
                <a:solidFill>
                  <a:srgbClr val="000000"/>
                </a:solidFill>
                <a:effectLst/>
                <a:uLnTx/>
                <a:uFillTx/>
                <a:latin typeface="Arial"/>
                <a:cs typeface="+mn-ea"/>
                <a:sym typeface="+mn-lt"/>
              </a:rPr>
              <a:t> installed capacity).</a:t>
            </a:r>
            <a:endParaRPr kumimoji="0" lang="zh-CN" altLang="en-US" sz="1800" b="1" i="0" u="none" strike="noStrike" kern="1200" cap="none" spc="0" normalizeH="0" baseline="0" noProof="0" dirty="0">
              <a:ln>
                <a:noFill/>
              </a:ln>
              <a:solidFill>
                <a:srgbClr val="000000"/>
              </a:solidFill>
              <a:effectLst/>
              <a:uLnTx/>
              <a:uFillTx/>
              <a:latin typeface="Arial"/>
              <a:cs typeface="+mn-ea"/>
              <a:sym typeface="+mn-lt"/>
            </a:endParaRPr>
          </a:p>
        </p:txBody>
      </p:sp>
      <p:sp>
        <p:nvSpPr>
          <p:cNvPr id="44" name="TextBox 11"/>
          <p:cNvSpPr txBox="1"/>
          <p:nvPr/>
        </p:nvSpPr>
        <p:spPr>
          <a:xfrm>
            <a:off x="3552000" y="4090684"/>
            <a:ext cx="2471509" cy="1994392"/>
          </a:xfrm>
          <a:prstGeom prst="rect">
            <a:avLst/>
          </a:prstGeom>
          <a:noFill/>
        </p:spPr>
        <p:txBody>
          <a:bodyPr wrap="square" lIns="0" tIns="0" rIns="0" bIns="0" rtlCol="0">
            <a:spAutoFit/>
            <a:scene3d>
              <a:camera prst="orthographicFront"/>
              <a:lightRig rig="threePt" dir="t"/>
            </a:scene3d>
            <a:sp3d contourW="12700"/>
          </a:bodyPr>
          <a:lstStyle/>
          <a:p>
            <a:pPr marL="0" marR="0" lvl="0" indent="0" algn="l" defTabSz="888978" rtl="0" eaLnBrk="1" fontAlgn="auto" latinLnBrk="0" hangingPunct="1">
              <a:lnSpc>
                <a:spcPct val="90000"/>
              </a:lnSpc>
              <a:spcBef>
                <a:spcPts val="0"/>
              </a:spcBef>
              <a:spcAft>
                <a:spcPct val="3500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Arial"/>
                <a:cs typeface="+mn-ea"/>
                <a:sym typeface="+mn-lt"/>
              </a:rPr>
              <a:t>The world’s largest hydropower developer with installed and under construction </a:t>
            </a:r>
            <a:r>
              <a:rPr kumimoji="0" lang="en-US" altLang="zh-CN" sz="1800" b="1" i="0" u="none" strike="noStrike" kern="1200" cap="none" spc="0" normalizeH="0" baseline="0" noProof="0" dirty="0">
                <a:ln>
                  <a:noFill/>
                </a:ln>
                <a:solidFill>
                  <a:srgbClr val="FF0000"/>
                </a:solidFill>
                <a:effectLst/>
                <a:uLnTx/>
                <a:uFillTx/>
                <a:latin typeface="Arial"/>
                <a:cs typeface="+mn-ea"/>
                <a:sym typeface="+mn-lt"/>
              </a:rPr>
              <a:t>capacity of over </a:t>
            </a:r>
            <a:r>
              <a:rPr kumimoji="0" lang="en-US" altLang="zh-CN" sz="1800" b="1" i="0" u="none" strike="noStrike" kern="1200" cap="none" spc="0" normalizeH="0" baseline="0" noProof="0" dirty="0" smtClean="0">
                <a:ln>
                  <a:noFill/>
                </a:ln>
                <a:solidFill>
                  <a:srgbClr val="FF0000"/>
                </a:solidFill>
                <a:effectLst/>
                <a:uLnTx/>
                <a:uFillTx/>
                <a:latin typeface="Arial"/>
                <a:cs typeface="+mn-ea"/>
                <a:sym typeface="+mn-lt"/>
              </a:rPr>
              <a:t>139,000 </a:t>
            </a:r>
            <a:r>
              <a:rPr kumimoji="0" lang="en-US" altLang="zh-CN" sz="1800" b="1" i="0" u="none" strike="noStrike" kern="1200" cap="none" spc="0" normalizeH="0" baseline="0" noProof="0" dirty="0">
                <a:ln>
                  <a:noFill/>
                </a:ln>
                <a:solidFill>
                  <a:srgbClr val="FF0000"/>
                </a:solidFill>
                <a:effectLst/>
                <a:uLnTx/>
                <a:uFillTx/>
                <a:latin typeface="Arial"/>
                <a:cs typeface="+mn-ea"/>
                <a:sym typeface="+mn-lt"/>
              </a:rPr>
              <a:t>MW</a:t>
            </a:r>
            <a:r>
              <a:rPr kumimoji="0" lang="en-US" altLang="zh-CN" sz="1800" b="1" i="0" u="none" strike="noStrike" kern="1200" cap="none" spc="0" normalizeH="0" baseline="0" noProof="0" dirty="0">
                <a:ln>
                  <a:noFill/>
                </a:ln>
                <a:solidFill>
                  <a:srgbClr val="000000"/>
                </a:solidFill>
                <a:effectLst/>
                <a:uLnTx/>
                <a:uFillTx/>
                <a:latin typeface="Arial"/>
                <a:cs typeface="+mn-ea"/>
                <a:sym typeface="+mn-lt"/>
              </a:rPr>
              <a:t>, Annual Energy Generation of over 290 </a:t>
            </a:r>
            <a:r>
              <a:rPr kumimoji="0" lang="en-US" altLang="zh-CN" sz="1800" b="1" i="0" u="none" strike="noStrike" kern="1200" cap="none" spc="0" normalizeH="0" baseline="0" noProof="0" dirty="0" err="1">
                <a:ln>
                  <a:noFill/>
                </a:ln>
                <a:solidFill>
                  <a:srgbClr val="000000"/>
                </a:solidFill>
                <a:effectLst/>
                <a:uLnTx/>
                <a:uFillTx/>
                <a:latin typeface="Arial"/>
                <a:cs typeface="+mn-ea"/>
                <a:sym typeface="+mn-lt"/>
              </a:rPr>
              <a:t>TWh</a:t>
            </a:r>
            <a:endParaRPr kumimoji="0" lang="zh-CN" altLang="en-US" sz="1800" b="1" i="0" u="none" strike="noStrike" kern="1200" cap="none" spc="0" normalizeH="0" baseline="0" noProof="0" dirty="0">
              <a:ln>
                <a:noFill/>
              </a:ln>
              <a:solidFill>
                <a:srgbClr val="000000"/>
              </a:solidFill>
              <a:effectLst/>
              <a:uLnTx/>
              <a:uFillTx/>
              <a:latin typeface="Arial"/>
              <a:cs typeface="+mn-ea"/>
              <a:sym typeface="+mn-lt"/>
            </a:endParaRPr>
          </a:p>
        </p:txBody>
      </p:sp>
      <p:pic>
        <p:nvPicPr>
          <p:cNvPr id="32" name="图片 31"/>
          <p:cNvPicPr>
            <a:picLocks/>
          </p:cNvPicPr>
          <p:nvPr/>
        </p:nvPicPr>
        <p:blipFill>
          <a:blip r:embed="rId3"/>
          <a:stretch>
            <a:fillRect/>
          </a:stretch>
        </p:blipFill>
        <p:spPr>
          <a:xfrm>
            <a:off x="520595" y="2052373"/>
            <a:ext cx="2736000" cy="1699820"/>
          </a:xfrm>
          <a:prstGeom prst="rect">
            <a:avLst/>
          </a:prstGeom>
          <a:ln>
            <a:noFill/>
          </a:ln>
          <a:effectLst>
            <a:softEdge rad="112500"/>
          </a:effectLst>
        </p:spPr>
      </p:pic>
      <p:pic>
        <p:nvPicPr>
          <p:cNvPr id="3" name="图片 2"/>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3406591" y="2052373"/>
            <a:ext cx="2736000" cy="1699820"/>
          </a:xfrm>
          <a:prstGeom prst="rect">
            <a:avLst/>
          </a:prstGeom>
          <a:ln>
            <a:noFill/>
          </a:ln>
          <a:effectLst>
            <a:softEdge rad="112500"/>
          </a:effectLst>
        </p:spPr>
      </p:pic>
      <p:sp>
        <p:nvSpPr>
          <p:cNvPr id="14" name="矩形 13"/>
          <p:cNvSpPr/>
          <p:nvPr/>
        </p:nvSpPr>
        <p:spPr>
          <a:xfrm>
            <a:off x="6265316" y="4090684"/>
            <a:ext cx="2636563" cy="1089529"/>
          </a:xfrm>
          <a:prstGeom prst="rect">
            <a:avLst/>
          </a:prstGeom>
        </p:spPr>
        <p:txBody>
          <a:bodyPr wrap="square">
            <a:spAutoFit/>
          </a:bodyPr>
          <a:lstStyle/>
          <a:p>
            <a:pPr marL="0" marR="0" lvl="0" indent="0" algn="l" defTabSz="888978" rtl="0" eaLnBrk="1" fontAlgn="auto" latinLnBrk="0" hangingPunct="1">
              <a:lnSpc>
                <a:spcPct val="90000"/>
              </a:lnSpc>
              <a:spcBef>
                <a:spcPct val="0"/>
              </a:spcBef>
              <a:spcAft>
                <a:spcPct val="35000"/>
              </a:spcAft>
              <a:buClrTx/>
              <a:buSzTx/>
              <a:buFontTx/>
              <a:buNone/>
              <a:tabLst/>
              <a:defRPr/>
            </a:pPr>
            <a:r>
              <a:rPr kumimoji="0" lang="en-GB" altLang="zh-CN" sz="1800" b="1" i="0" u="none" strike="noStrike" kern="1200" cap="none" spc="0" normalizeH="0" baseline="0" noProof="0" dirty="0">
                <a:ln>
                  <a:noFill/>
                </a:ln>
                <a:solidFill>
                  <a:srgbClr val="000000"/>
                </a:solidFill>
                <a:effectLst/>
                <a:uLnTx/>
                <a:uFillTx/>
                <a:latin typeface="Arial"/>
                <a:cs typeface="+mn-ea"/>
                <a:sym typeface="+mn-lt"/>
              </a:rPr>
              <a:t>A wholly state-owned enterprise with operation in over </a:t>
            </a:r>
            <a:r>
              <a:rPr kumimoji="0" lang="en-GB" altLang="zh-CN" sz="1800" b="1" i="0" u="none" strike="noStrike" kern="1200" cap="none" spc="0" normalizeH="0" baseline="0" noProof="0" dirty="0">
                <a:ln>
                  <a:noFill/>
                </a:ln>
                <a:solidFill>
                  <a:srgbClr val="FF0000"/>
                </a:solidFill>
                <a:effectLst/>
                <a:uLnTx/>
                <a:uFillTx/>
                <a:latin typeface="Arial"/>
                <a:cs typeface="+mn-ea"/>
                <a:sym typeface="+mn-lt"/>
              </a:rPr>
              <a:t>40 countries.</a:t>
            </a:r>
            <a:endParaRPr kumimoji="0" lang="zh-CN" altLang="en-US" sz="1800" b="1" i="0" u="none" strike="noStrike" kern="1200" cap="none" spc="0" normalizeH="0" baseline="0" noProof="0" dirty="0">
              <a:ln>
                <a:noFill/>
              </a:ln>
              <a:solidFill>
                <a:srgbClr val="FF0000"/>
              </a:solidFill>
              <a:effectLst/>
              <a:uLnTx/>
              <a:uFillTx/>
              <a:latin typeface="Arial"/>
              <a:cs typeface="+mn-ea"/>
              <a:sym typeface="+mn-lt"/>
            </a:endParaRPr>
          </a:p>
        </p:txBody>
      </p:sp>
      <p:pic>
        <p:nvPicPr>
          <p:cNvPr id="37" name="图片 1">
            <a:extLst>
              <a:ext uri="{FF2B5EF4-FFF2-40B4-BE49-F238E27FC236}">
                <a16:creationId xmlns:a16="http://schemas.microsoft.com/office/drawing/2014/main" id="{89649C38-0530-4299-AD09-DEA03CB58362}"/>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6563" y="2052373"/>
            <a:ext cx="2736000" cy="16998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矩形 15"/>
          <p:cNvSpPr/>
          <p:nvPr/>
        </p:nvSpPr>
        <p:spPr>
          <a:xfrm>
            <a:off x="9000630" y="4090684"/>
            <a:ext cx="2876307" cy="1588127"/>
          </a:xfrm>
          <a:prstGeom prst="rect">
            <a:avLst/>
          </a:prstGeom>
        </p:spPr>
        <p:txBody>
          <a:bodyPr wrap="square">
            <a:spAutoFit/>
          </a:bodyPr>
          <a:lstStyle/>
          <a:p>
            <a:pPr marL="0" marR="0" lvl="0" indent="0" algn="l" defTabSz="888978" rtl="0" eaLnBrk="1" fontAlgn="auto" latinLnBrk="0" hangingPunct="1">
              <a:lnSpc>
                <a:spcPct val="90000"/>
              </a:lnSpc>
              <a:spcBef>
                <a:spcPct val="0"/>
              </a:spcBef>
              <a:spcAft>
                <a:spcPct val="35000"/>
              </a:spcAft>
              <a:buClrTx/>
              <a:buSzTx/>
              <a:buFontTx/>
              <a:buNone/>
              <a:tabLst/>
              <a:defRPr/>
            </a:pPr>
            <a:r>
              <a:rPr kumimoji="0" lang="en-US" altLang="zh-CN" sz="1800" b="1" i="0" u="none" strike="noStrike" kern="1200" cap="none" spc="0" normalizeH="0" baseline="0" noProof="0" dirty="0">
                <a:ln>
                  <a:noFill/>
                </a:ln>
                <a:solidFill>
                  <a:srgbClr val="FF0000"/>
                </a:solidFill>
                <a:effectLst/>
                <a:uLnTx/>
                <a:uFillTx/>
                <a:latin typeface="Arial"/>
                <a:cs typeface="+mn-ea"/>
                <a:sym typeface="+mn-lt"/>
              </a:rPr>
              <a:t>Total Assets of over US$ 100 Billion </a:t>
            </a:r>
            <a:r>
              <a:rPr kumimoji="0" lang="en-US" altLang="zh-CN" sz="1800" b="1" i="0" u="none" strike="noStrike" kern="1200" cap="none" spc="0" normalizeH="0" baseline="0" noProof="0" dirty="0">
                <a:ln>
                  <a:noFill/>
                </a:ln>
                <a:solidFill>
                  <a:srgbClr val="000000"/>
                </a:solidFill>
                <a:effectLst/>
                <a:uLnTx/>
                <a:uFillTx/>
                <a:latin typeface="Arial"/>
                <a:cs typeface="+mn-ea"/>
                <a:sym typeface="+mn-lt"/>
              </a:rPr>
              <a:t>and </a:t>
            </a:r>
            <a:r>
              <a:rPr kumimoji="0" lang="en-US" altLang="zh-CN" sz="1800" b="1" i="0" u="none" strike="noStrike" kern="1200" cap="none" spc="0" normalizeH="0" baseline="0" noProof="0" dirty="0">
                <a:ln>
                  <a:noFill/>
                </a:ln>
                <a:solidFill>
                  <a:srgbClr val="FF0000"/>
                </a:solidFill>
                <a:effectLst/>
                <a:uLnTx/>
                <a:uFillTx/>
                <a:latin typeface="Arial"/>
                <a:cs typeface="+mn-ea"/>
                <a:sym typeface="+mn-lt"/>
              </a:rPr>
              <a:t>Annual Profit of around US $ 5 </a:t>
            </a:r>
            <a:r>
              <a:rPr kumimoji="0" lang="en-US" altLang="zh-CN" sz="1800" b="1" i="0" u="none" strike="noStrike" kern="1200" cap="none" spc="0" normalizeH="0" baseline="0" noProof="0" dirty="0" err="1">
                <a:ln>
                  <a:noFill/>
                </a:ln>
                <a:solidFill>
                  <a:srgbClr val="FF0000"/>
                </a:solidFill>
                <a:effectLst/>
                <a:uLnTx/>
                <a:uFillTx/>
                <a:latin typeface="Arial"/>
                <a:cs typeface="+mn-ea"/>
                <a:sym typeface="+mn-lt"/>
              </a:rPr>
              <a:t>Bln</a:t>
            </a:r>
            <a:r>
              <a:rPr kumimoji="0" lang="en-US" altLang="zh-CN" sz="1800" b="1" i="0" u="none" strike="noStrike" kern="1200" cap="none" spc="0" normalizeH="0" baseline="0" noProof="0" dirty="0">
                <a:ln>
                  <a:noFill/>
                </a:ln>
                <a:solidFill>
                  <a:srgbClr val="FF0000"/>
                </a:solidFill>
                <a:effectLst/>
                <a:uLnTx/>
                <a:uFillTx/>
                <a:latin typeface="Arial"/>
                <a:cs typeface="+mn-ea"/>
                <a:sym typeface="+mn-lt"/>
              </a:rPr>
              <a:t> </a:t>
            </a:r>
            <a:r>
              <a:rPr kumimoji="0" lang="en-US" altLang="zh-CN" sz="1800" b="1" i="0" u="none" strike="noStrike" kern="1200" cap="none" spc="0" normalizeH="0" baseline="0" noProof="0" dirty="0">
                <a:ln>
                  <a:noFill/>
                </a:ln>
                <a:solidFill>
                  <a:srgbClr val="000000"/>
                </a:solidFill>
                <a:effectLst/>
                <a:uLnTx/>
                <a:uFillTx/>
                <a:latin typeface="Arial"/>
                <a:cs typeface="+mn-ea"/>
                <a:sym typeface="+mn-lt"/>
              </a:rPr>
              <a:t> and having more than </a:t>
            </a:r>
            <a:r>
              <a:rPr kumimoji="0" lang="en-US" altLang="zh-CN" sz="1800" b="1" i="0" u="none" strike="noStrike" kern="1200" cap="none" spc="0" normalizeH="0" baseline="0" noProof="0" dirty="0">
                <a:ln>
                  <a:noFill/>
                </a:ln>
                <a:solidFill>
                  <a:srgbClr val="FF0000"/>
                </a:solidFill>
                <a:effectLst/>
                <a:uLnTx/>
                <a:uFillTx/>
                <a:latin typeface="Arial"/>
                <a:cs typeface="+mn-ea"/>
                <a:sym typeface="+mn-lt"/>
              </a:rPr>
              <a:t>37,000 employees </a:t>
            </a:r>
            <a:r>
              <a:rPr kumimoji="0" lang="en-US" altLang="zh-CN" sz="1800" b="1" i="0" u="none" strike="noStrike" kern="1200" cap="none" spc="0" normalizeH="0" baseline="0" noProof="0" dirty="0">
                <a:ln>
                  <a:noFill/>
                </a:ln>
                <a:solidFill>
                  <a:srgbClr val="000000"/>
                </a:solidFill>
                <a:effectLst/>
                <a:uLnTx/>
                <a:uFillTx/>
                <a:latin typeface="Arial"/>
                <a:cs typeface="+mn-ea"/>
                <a:sym typeface="+mn-lt"/>
              </a:rPr>
              <a:t>around the world. </a:t>
            </a:r>
            <a:endParaRPr kumimoji="0" lang="en-GB" altLang="zh-CN" sz="1800" b="1" i="0" u="none" strike="noStrike" kern="1200" cap="none" spc="0" normalizeH="0" baseline="0" noProof="0" dirty="0">
              <a:ln>
                <a:noFill/>
              </a:ln>
              <a:solidFill>
                <a:srgbClr val="000000"/>
              </a:solidFill>
              <a:effectLst/>
              <a:uLnTx/>
              <a:uFillTx/>
              <a:latin typeface="Arial"/>
              <a:cs typeface="+mn-ea"/>
              <a:sym typeface="+mn-lt"/>
            </a:endParaRPr>
          </a:p>
        </p:txBody>
      </p:sp>
      <p:pic>
        <p:nvPicPr>
          <p:cNvPr id="17" name="图片 16"/>
          <p:cNvPicPr>
            <a:picLocks/>
          </p:cNvPicPr>
          <p:nvPr/>
        </p:nvPicPr>
        <p:blipFill>
          <a:blip r:embed="rId6"/>
          <a:stretch>
            <a:fillRect/>
          </a:stretch>
        </p:blipFill>
        <p:spPr>
          <a:xfrm>
            <a:off x="8973286" y="2052373"/>
            <a:ext cx="2736000" cy="1699820"/>
          </a:xfrm>
          <a:prstGeom prst="rect">
            <a:avLst/>
          </a:prstGeom>
          <a:ln>
            <a:noFill/>
          </a:ln>
          <a:effectLst>
            <a:softEdge rad="112500"/>
          </a:effectLst>
        </p:spPr>
      </p:pic>
      <p:sp>
        <p:nvSpPr>
          <p:cNvPr id="41" name="TextBox 22">
            <a:extLst>
              <a:ext uri="{FF2B5EF4-FFF2-40B4-BE49-F238E27FC236}">
                <a16:creationId xmlns:a16="http://schemas.microsoft.com/office/drawing/2014/main" id="{4DB2E54C-B6C1-424E-AA53-51D443F291ED}"/>
              </a:ext>
            </a:extLst>
          </p:cNvPr>
          <p:cNvSpPr txBox="1"/>
          <p:nvPr/>
        </p:nvSpPr>
        <p:spPr>
          <a:xfrm>
            <a:off x="4666507" y="380088"/>
            <a:ext cx="7459546" cy="461665"/>
          </a:xfrm>
          <a:prstGeom prst="rect">
            <a:avLst/>
          </a:prstGeom>
          <a:noFill/>
        </p:spPr>
        <p:txBody>
          <a:bodyPr wrap="square" rtlCol="0">
            <a:spAutoFit/>
          </a:bodyPr>
          <a:lstStyle>
            <a:defPPr>
              <a:defRPr lang="en-US"/>
            </a:defPPr>
            <a:lvl1pPr marR="0" lvl="0" indent="0" algn="r" fontAlgn="auto">
              <a:lnSpc>
                <a:spcPct val="100000"/>
              </a:lnSpc>
              <a:spcBef>
                <a:spcPts val="0"/>
              </a:spcBef>
              <a:spcAft>
                <a:spcPts val="0"/>
              </a:spcAft>
              <a:buClrTx/>
              <a:buSzTx/>
              <a:buFontTx/>
              <a:buNone/>
              <a:tabLst/>
              <a:defRPr kumimoji="0" sz="2800" i="0" u="none" strike="noStrike" cap="none" spc="0" normalizeH="0" baseline="0">
                <a:ln>
                  <a:noFill/>
                </a:ln>
                <a:solidFill>
                  <a:schemeClr val="tx2"/>
                </a:solidFill>
                <a:effectLst/>
                <a:uLnTx/>
                <a:uFillTx/>
                <a:cs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400" b="1" i="1" u="none" strike="noStrike" kern="1200" cap="none" spc="0" normalizeH="0" baseline="0" noProof="0" dirty="0">
                <a:ln>
                  <a:noFill/>
                </a:ln>
                <a:solidFill>
                  <a:srgbClr val="005BAC"/>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China Three Gorges Corporation (CTG)</a:t>
            </a:r>
          </a:p>
        </p:txBody>
      </p:sp>
      <p:sp>
        <p:nvSpPr>
          <p:cNvPr id="52" name="TextBox 1"/>
          <p:cNvSpPr txBox="1"/>
          <p:nvPr/>
        </p:nvSpPr>
        <p:spPr>
          <a:xfrm>
            <a:off x="602338" y="1228288"/>
            <a:ext cx="6585384" cy="523220"/>
          </a:xfrm>
          <a:prstGeom prst="rect">
            <a:avLst/>
          </a:prstGeom>
          <a:solidFill>
            <a:schemeClr val="accent1">
              <a:lumMod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Arial" panose="020B0604020202020204" pitchFamily="34" charset="0"/>
              </a:rPr>
              <a:t>A World-Class Clean Energy Group</a:t>
            </a:r>
          </a:p>
        </p:txBody>
      </p:sp>
      <p:cxnSp>
        <p:nvCxnSpPr>
          <p:cNvPr id="20" name="直接连接符 19"/>
          <p:cNvCxnSpPr/>
          <p:nvPr/>
        </p:nvCxnSpPr>
        <p:spPr>
          <a:xfrm flipV="1">
            <a:off x="274320" y="3904488"/>
            <a:ext cx="11695176" cy="36576"/>
          </a:xfrm>
          <a:prstGeom prst="line">
            <a:avLst/>
          </a:prstGeom>
          <a:ln/>
        </p:spPr>
        <p:style>
          <a:lnRef idx="1">
            <a:schemeClr val="accent5"/>
          </a:lnRef>
          <a:fillRef idx="0">
            <a:schemeClr val="accent5"/>
          </a:fillRef>
          <a:effectRef idx="0">
            <a:schemeClr val="accent5"/>
          </a:effectRef>
          <a:fontRef idx="minor">
            <a:schemeClr val="tx1"/>
          </a:fontRef>
        </p:style>
      </p:cxnSp>
      <mc:AlternateContent xmlns:mc="http://schemas.openxmlformats.org/markup-compatibility/2006" xmlns:p14="http://schemas.microsoft.com/office/powerpoint/2010/main">
        <mc:Choice Requires="p14">
          <p:contentPart p14:bwMode="auto" r:id="rId7">
            <p14:nvContentPartPr>
              <p14:cNvPr id="4" name="Ink 3"/>
              <p14:cNvContentPartPr/>
              <p14:nvPr/>
            </p14:nvContentPartPr>
            <p14:xfrm>
              <a:off x="2050086" y="-86779"/>
              <a:ext cx="360" cy="360"/>
            </p14:xfrm>
          </p:contentPart>
        </mc:Choice>
        <mc:Fallback xmlns="">
          <p:pic>
            <p:nvPicPr>
              <p:cNvPr id="4" name="Ink 3"/>
              <p:cNvPicPr/>
              <p:nvPr/>
            </p:nvPicPr>
            <p:blipFill>
              <a:blip r:embed="rId8"/>
              <a:stretch>
                <a:fillRect/>
              </a:stretch>
            </p:blipFill>
            <p:spPr>
              <a:xfrm>
                <a:off x="2032086" y="-104779"/>
                <a:ext cx="36360" cy="363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p14:cNvContentPartPr/>
              <p14:nvPr/>
            </p14:nvContentPartPr>
            <p14:xfrm>
              <a:off x="2512326" y="-308179"/>
              <a:ext cx="360" cy="10080"/>
            </p14:xfrm>
          </p:contentPart>
        </mc:Choice>
        <mc:Fallback xmlns="">
          <p:pic>
            <p:nvPicPr>
              <p:cNvPr id="8" name="Ink 7"/>
              <p:cNvPicPr/>
              <p:nvPr/>
            </p:nvPicPr>
            <p:blipFill>
              <a:blip r:embed="rId10"/>
              <a:stretch>
                <a:fillRect/>
              </a:stretch>
            </p:blipFill>
            <p:spPr>
              <a:xfrm>
                <a:off x="2440326" y="-452179"/>
                <a:ext cx="144360" cy="298080"/>
              </a:xfrm>
              <a:prstGeom prst="rect">
                <a:avLst/>
              </a:prstGeom>
            </p:spPr>
          </p:pic>
        </mc:Fallback>
      </mc:AlternateContent>
    </p:spTree>
    <p:extLst>
      <p:ext uri="{BB962C8B-B14F-4D97-AF65-F5344CB8AC3E}">
        <p14:creationId xmlns:p14="http://schemas.microsoft.com/office/powerpoint/2010/main" val="636334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par>
                          <p:cTn id="14" fill="hold">
                            <p:stCondLst>
                              <p:cond delay="500"/>
                            </p:stCondLst>
                            <p:childTnLst>
                              <p:par>
                                <p:cTn id="15" presetID="22" presetClass="entr" presetSubtype="1"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57CB6D-4A2A-45F2-AA53-ED4BF0E20593}"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 name="TextBox 3">
            <a:extLst>
              <a:ext uri="{FF2B5EF4-FFF2-40B4-BE49-F238E27FC236}">
                <a16:creationId xmlns:a16="http://schemas.microsoft.com/office/drawing/2014/main" id="{A76C1CE1-A357-4AAD-9007-54EA8713B346}"/>
              </a:ext>
            </a:extLst>
          </p:cNvPr>
          <p:cNvSpPr txBox="1"/>
          <p:nvPr/>
        </p:nvSpPr>
        <p:spPr>
          <a:xfrm>
            <a:off x="4289111" y="175518"/>
            <a:ext cx="7459546"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black"/>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rPr>
              <a:t>Pictures of Karot Project Activities</a:t>
            </a:r>
          </a:p>
        </p:txBody>
      </p:sp>
      <p:pic>
        <p:nvPicPr>
          <p:cNvPr id="5" name="Picture 3">
            <a:extLst>
              <a:ext uri="{FF2B5EF4-FFF2-40B4-BE49-F238E27FC236}">
                <a16:creationId xmlns:a16="http://schemas.microsoft.com/office/drawing/2014/main" id="{6B04D354-7DBF-43AC-8CC6-D6447F93E36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2487"/>
          <a:stretch/>
        </p:blipFill>
        <p:spPr bwMode="auto">
          <a:xfrm>
            <a:off x="4958709" y="1155858"/>
            <a:ext cx="6692964" cy="4542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a:extLst>
              <a:ext uri="{FF2B5EF4-FFF2-40B4-BE49-F238E27FC236}">
                <a16:creationId xmlns:a16="http://schemas.microsoft.com/office/drawing/2014/main" id="{A1CF4DCB-1C51-41F8-92A1-093D8480FC7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770" b="11130"/>
          <a:stretch/>
        </p:blipFill>
        <p:spPr bwMode="auto">
          <a:xfrm>
            <a:off x="657096" y="1155858"/>
            <a:ext cx="4301613" cy="2271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a:extLst>
              <a:ext uri="{FF2B5EF4-FFF2-40B4-BE49-F238E27FC236}">
                <a16:creationId xmlns:a16="http://schemas.microsoft.com/office/drawing/2014/main" id="{B56949D0-2C34-45D8-A025-569C3960B3F3}"/>
              </a:ext>
            </a:extLst>
          </p:cNvPr>
          <p:cNvPicPr>
            <a:picLocks noChangeAspect="1"/>
          </p:cNvPicPr>
          <p:nvPr/>
        </p:nvPicPr>
        <p:blipFill>
          <a:blip r:embed="rId4"/>
          <a:stretch>
            <a:fillRect/>
          </a:stretch>
        </p:blipFill>
        <p:spPr>
          <a:xfrm>
            <a:off x="657096" y="3427235"/>
            <a:ext cx="4301613" cy="2271377"/>
          </a:xfrm>
          <a:prstGeom prst="rect">
            <a:avLst/>
          </a:prstGeom>
        </p:spPr>
      </p:pic>
    </p:spTree>
    <p:extLst>
      <p:ext uri="{BB962C8B-B14F-4D97-AF65-F5344CB8AC3E}">
        <p14:creationId xmlns:p14="http://schemas.microsoft.com/office/powerpoint/2010/main" val="11155334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57CB6D-4A2A-45F2-AA53-ED4BF0E20593}"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 name="TextBox 3">
            <a:extLst>
              <a:ext uri="{FF2B5EF4-FFF2-40B4-BE49-F238E27FC236}">
                <a16:creationId xmlns:a16="http://schemas.microsoft.com/office/drawing/2014/main" id="{A76C1CE1-A357-4AAD-9007-54EA8713B346}"/>
              </a:ext>
            </a:extLst>
          </p:cNvPr>
          <p:cNvSpPr txBox="1"/>
          <p:nvPr/>
        </p:nvSpPr>
        <p:spPr>
          <a:xfrm>
            <a:off x="4289111" y="175518"/>
            <a:ext cx="7459546"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black"/>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rPr>
              <a:t>Pictures of Karot Project Activities</a:t>
            </a:r>
          </a:p>
        </p:txBody>
      </p:sp>
      <p:pic>
        <p:nvPicPr>
          <p:cNvPr id="8" name="Picture 7">
            <a:extLst>
              <a:ext uri="{FF2B5EF4-FFF2-40B4-BE49-F238E27FC236}">
                <a16:creationId xmlns:a16="http://schemas.microsoft.com/office/drawing/2014/main" id="{5C3BB9E9-D889-4FCF-81E6-A33C91F0474A}"/>
              </a:ext>
            </a:extLst>
          </p:cNvPr>
          <p:cNvPicPr>
            <a:picLocks noChangeAspect="1"/>
          </p:cNvPicPr>
          <p:nvPr/>
        </p:nvPicPr>
        <p:blipFill>
          <a:blip r:embed="rId2"/>
          <a:stretch>
            <a:fillRect/>
          </a:stretch>
        </p:blipFill>
        <p:spPr>
          <a:xfrm>
            <a:off x="4546814" y="1853596"/>
            <a:ext cx="6916429" cy="4049212"/>
          </a:xfrm>
          <a:prstGeom prst="rect">
            <a:avLst/>
          </a:prstGeom>
        </p:spPr>
      </p:pic>
      <p:pic>
        <p:nvPicPr>
          <p:cNvPr id="9" name="Picture 8">
            <a:extLst>
              <a:ext uri="{FF2B5EF4-FFF2-40B4-BE49-F238E27FC236}">
                <a16:creationId xmlns:a16="http://schemas.microsoft.com/office/drawing/2014/main" id="{DD5865F3-9CA9-4FC4-99DC-0CB8A00EBA6C}"/>
              </a:ext>
            </a:extLst>
          </p:cNvPr>
          <p:cNvPicPr>
            <a:picLocks noChangeAspect="1"/>
          </p:cNvPicPr>
          <p:nvPr/>
        </p:nvPicPr>
        <p:blipFill rotWithShape="1">
          <a:blip r:embed="rId3"/>
          <a:srcRect l="8425"/>
          <a:stretch/>
        </p:blipFill>
        <p:spPr>
          <a:xfrm>
            <a:off x="282862" y="923405"/>
            <a:ext cx="4267341" cy="2505595"/>
          </a:xfrm>
          <a:prstGeom prst="rect">
            <a:avLst/>
          </a:prstGeom>
        </p:spPr>
      </p:pic>
    </p:spTree>
    <p:extLst>
      <p:ext uri="{BB962C8B-B14F-4D97-AF65-F5344CB8AC3E}">
        <p14:creationId xmlns:p14="http://schemas.microsoft.com/office/powerpoint/2010/main" val="21393368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57CB6D-4A2A-45F2-AA53-ED4BF0E20593}"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 name="TextBox 3">
            <a:extLst>
              <a:ext uri="{FF2B5EF4-FFF2-40B4-BE49-F238E27FC236}">
                <a16:creationId xmlns:a16="http://schemas.microsoft.com/office/drawing/2014/main" id="{A76C1CE1-A357-4AAD-9007-54EA8713B346}"/>
              </a:ext>
            </a:extLst>
          </p:cNvPr>
          <p:cNvSpPr txBox="1"/>
          <p:nvPr/>
        </p:nvSpPr>
        <p:spPr>
          <a:xfrm>
            <a:off x="4289111" y="175518"/>
            <a:ext cx="7459546"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black"/>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rPr>
              <a:t>Pictures of Karot Project Activities</a:t>
            </a:r>
          </a:p>
        </p:txBody>
      </p:sp>
      <p:pic>
        <p:nvPicPr>
          <p:cNvPr id="6" name="图片 2">
            <a:extLst>
              <a:ext uri="{FF2B5EF4-FFF2-40B4-BE49-F238E27FC236}">
                <a16:creationId xmlns:a16="http://schemas.microsoft.com/office/drawing/2014/main" id="{C9EC3F09-B195-4317-B60C-A426D78F3C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7302"/>
            <a:ext cx="12192000" cy="5024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1">
            <a:extLst>
              <a:ext uri="{FF2B5EF4-FFF2-40B4-BE49-F238E27FC236}">
                <a16:creationId xmlns:a16="http://schemas.microsoft.com/office/drawing/2014/main" id="{15982A43-B32E-4099-9262-7C76C0F7F9CE}"/>
              </a:ext>
            </a:extLst>
          </p:cNvPr>
          <p:cNvSpPr>
            <a:spLocks noChangeArrowheads="1"/>
          </p:cNvSpPr>
          <p:nvPr/>
        </p:nvSpPr>
        <p:spPr bwMode="auto">
          <a:xfrm>
            <a:off x="4465585" y="6016629"/>
            <a:ext cx="4451860" cy="261610"/>
          </a:xfrm>
          <a:prstGeom prst="rect">
            <a:avLst/>
          </a:prstGeom>
          <a:solidFill>
            <a:srgbClr val="8064A2"/>
          </a:solidFill>
          <a:ln w="127000" cmpd="dbl" algn="ctr">
            <a:solidFill>
              <a:srgbClr val="8064A2"/>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US" altLang="en-US" sz="1100" b="0" i="0" u="none" strike="noStrike" kern="1200" cap="none" spc="0" normalizeH="0" baseline="0" noProof="0" dirty="0">
                <a:ln>
                  <a:noFill/>
                </a:ln>
                <a:solidFill>
                  <a:srgbClr val="FFFFFF"/>
                </a:solidFill>
                <a:effectLst/>
                <a:uLnTx/>
                <a:uFillTx/>
                <a:latin typeface="Arial" pitchFamily="34" charset="0"/>
                <a:ea typeface="黑体" pitchFamily="49" charset="-122"/>
                <a:cs typeface="Arial" pitchFamily="34" charset="0"/>
              </a:rPr>
              <a:t>Panoramic view of project site for 720MW Karot Hydropower Project</a:t>
            </a:r>
            <a:endParaRPr kumimoji="0" lang="en-US" alt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6599274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C:/Users/DELL/AppData/Local/Temp/picturecompress_20210704152811/output_1.jpgoutput_1"/>
          <p:cNvPicPr>
            <a:picLocks noChangeAspect="1"/>
          </p:cNvPicPr>
          <p:nvPr/>
        </p:nvPicPr>
        <p:blipFill>
          <a:blip r:embed="rId2"/>
          <a:srcRect t="33252"/>
          <a:stretch>
            <a:fillRect/>
          </a:stretch>
        </p:blipFill>
        <p:spPr>
          <a:xfrm>
            <a:off x="1006163" y="1066800"/>
            <a:ext cx="10259568" cy="5136042"/>
          </a:xfrm>
          <a:prstGeom prst="rect">
            <a:avLst/>
          </a:prstGeom>
          <a:noFill/>
          <a:ln>
            <a:noFill/>
          </a:ln>
        </p:spPr>
      </p:pic>
      <p:sp>
        <p:nvSpPr>
          <p:cNvPr id="6" name="矩形 5"/>
          <p:cNvSpPr/>
          <p:nvPr/>
        </p:nvSpPr>
        <p:spPr>
          <a:xfrm>
            <a:off x="3276600" y="1066800"/>
            <a:ext cx="5718695" cy="461665"/>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800100" marR="0" lvl="1" indent="-342900" algn="l" defTabSz="914400" rtl="0" eaLnBrk="1" fontAlgn="auto" latinLnBrk="0" hangingPunct="1">
              <a:lnSpc>
                <a:spcPct val="120000"/>
              </a:lnSpc>
              <a:spcBef>
                <a:spcPts val="0"/>
              </a:spcBef>
              <a:spcAft>
                <a:spcPts val="0"/>
              </a:spcAft>
              <a:buClrTx/>
              <a:buSzTx/>
              <a:buFont typeface="Wingdings" panose="05000000000000000000" pitchFamily="2" charset="2"/>
              <a:buChar char="n"/>
              <a:tabLst/>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Dam percentage completion         </a:t>
            </a:r>
            <a:r>
              <a:rPr kumimoji="0" lang="en-US" altLang="zh-CN"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87.55%</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sp>
        <p:nvSpPr>
          <p:cNvPr id="7" name="TextBox 6">
            <a:extLst>
              <a:ext uri="{FF2B5EF4-FFF2-40B4-BE49-F238E27FC236}">
                <a16:creationId xmlns:a16="http://schemas.microsoft.com/office/drawing/2014/main" id="{A76C1CE1-A357-4AAD-9007-54EA8713B346}"/>
              </a:ext>
            </a:extLst>
          </p:cNvPr>
          <p:cNvSpPr txBox="1"/>
          <p:nvPr/>
        </p:nvSpPr>
        <p:spPr>
          <a:xfrm>
            <a:off x="4289111" y="175518"/>
            <a:ext cx="7459546"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black"/>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rPr>
              <a:t>Pictures of Karot Project Activities</a:t>
            </a:r>
          </a:p>
        </p:txBody>
      </p:sp>
    </p:spTree>
    <p:extLst>
      <p:ext uri="{BB962C8B-B14F-4D97-AF65-F5344CB8AC3E}">
        <p14:creationId xmlns:p14="http://schemas.microsoft.com/office/powerpoint/2010/main" val="19943516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57CB6D-4A2A-45F2-AA53-ED4BF0E20593}"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 name="Rectangle 8"/>
          <p:cNvSpPr>
            <a:spLocks noChangeArrowheads="1"/>
          </p:cNvSpPr>
          <p:nvPr/>
        </p:nvSpPr>
        <p:spPr bwMode="auto">
          <a:xfrm>
            <a:off x="-95536" y="61531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smtClean="0">
                <a:ln>
                  <a:noFill/>
                </a:ln>
                <a:solidFill>
                  <a:srgbClr val="FF0000"/>
                </a:solidFill>
                <a:effectLst/>
                <a:uLnTx/>
                <a:uFillTx/>
                <a:latin typeface="Calibri" panose="020F0502020204030204" pitchFamily="34" charset="0"/>
                <a:ea typeface="华文仿宋" panose="02010600040101010101" pitchFamily="2" charset="-122"/>
                <a:cs typeface="Times New Roman" panose="02020603050405020304" pitchFamily="18" charset="0"/>
              </a:rPr>
              <a:t> </a:t>
            </a:r>
            <a:endParaRPr kumimoji="0" lang="en-US" altLang="zh-CN"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pic>
        <p:nvPicPr>
          <p:cNvPr id="5" name="图片 16"/>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00464" y="2921174"/>
            <a:ext cx="5965181" cy="339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1"/>
          <p:cNvSpPr>
            <a:spLocks noChangeArrowheads="1"/>
          </p:cNvSpPr>
          <p:nvPr/>
        </p:nvSpPr>
        <p:spPr bwMode="auto">
          <a:xfrm>
            <a:off x="7640666" y="2561401"/>
            <a:ext cx="2291012" cy="261610"/>
          </a:xfrm>
          <a:prstGeom prst="rect">
            <a:avLst/>
          </a:prstGeom>
          <a:solidFill>
            <a:srgbClr val="8064A2"/>
          </a:solidFill>
          <a:ln w="127000" cmpd="dbl" algn="ctr">
            <a:solidFill>
              <a:srgbClr val="8064A2"/>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US" altLang="en-US" sz="1100" b="0" i="0" u="none" strike="noStrike" kern="1200" cap="none" spc="0" normalizeH="0" baseline="0" noProof="0" dirty="0">
                <a:ln>
                  <a:noFill/>
                </a:ln>
                <a:solidFill>
                  <a:srgbClr val="FFFFFF"/>
                </a:solidFill>
                <a:effectLst/>
                <a:uLnTx/>
                <a:uFillTx/>
                <a:latin typeface="Arial" pitchFamily="34" charset="0"/>
                <a:ea typeface="黑体" pitchFamily="49" charset="-122"/>
                <a:cs typeface="Arial" pitchFamily="34" charset="0"/>
              </a:rPr>
              <a:t>Construction management camps</a:t>
            </a:r>
            <a:endParaRPr kumimoji="0" lang="en-US" altLang="en-US" sz="12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p:txBody>
      </p:sp>
      <p:pic>
        <p:nvPicPr>
          <p:cNvPr id="6" name="Picture 5"/>
          <p:cNvPicPr>
            <a:picLocks noChangeAspect="1"/>
          </p:cNvPicPr>
          <p:nvPr/>
        </p:nvPicPr>
        <p:blipFill>
          <a:blip r:embed="rId4"/>
          <a:stretch>
            <a:fillRect/>
          </a:stretch>
        </p:blipFill>
        <p:spPr>
          <a:xfrm>
            <a:off x="855258" y="1247329"/>
            <a:ext cx="4194412" cy="2889754"/>
          </a:xfrm>
          <a:prstGeom prst="rect">
            <a:avLst/>
          </a:prstGeom>
        </p:spPr>
      </p:pic>
      <p:sp>
        <p:nvSpPr>
          <p:cNvPr id="10" name="矩形 1"/>
          <p:cNvSpPr>
            <a:spLocks noChangeArrowheads="1"/>
          </p:cNvSpPr>
          <p:nvPr/>
        </p:nvSpPr>
        <p:spPr bwMode="auto">
          <a:xfrm>
            <a:off x="1984127" y="4666019"/>
            <a:ext cx="1481496" cy="261610"/>
          </a:xfrm>
          <a:prstGeom prst="rect">
            <a:avLst/>
          </a:prstGeom>
          <a:solidFill>
            <a:srgbClr val="8064A2"/>
          </a:solidFill>
          <a:ln w="127000" cmpd="dbl" algn="ctr">
            <a:solidFill>
              <a:srgbClr val="8064A2"/>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US" altLang="en-US" sz="1100" b="0" i="0" u="none" strike="noStrike" kern="1200" cap="none" spc="0" normalizeH="0" baseline="0" noProof="0" dirty="0">
                <a:ln>
                  <a:noFill/>
                </a:ln>
                <a:solidFill>
                  <a:srgbClr val="FFFFFF"/>
                </a:solidFill>
                <a:effectLst/>
                <a:uLnTx/>
                <a:uFillTx/>
                <a:latin typeface="Arial" pitchFamily="34" charset="0"/>
                <a:ea typeface="黑体" pitchFamily="49" charset="-122"/>
                <a:cs typeface="Arial" pitchFamily="34" charset="0"/>
              </a:rPr>
              <a:t>Water storage at site</a:t>
            </a:r>
            <a:endParaRPr kumimoji="0" lang="en-US" altLang="en-US" sz="12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p:txBody>
      </p:sp>
      <p:sp>
        <p:nvSpPr>
          <p:cNvPr id="9" name="TextBox 8">
            <a:extLst>
              <a:ext uri="{FF2B5EF4-FFF2-40B4-BE49-F238E27FC236}">
                <a16:creationId xmlns:a16="http://schemas.microsoft.com/office/drawing/2014/main" id="{A76C1CE1-A357-4AAD-9007-54EA8713B346}"/>
              </a:ext>
            </a:extLst>
          </p:cNvPr>
          <p:cNvSpPr txBox="1"/>
          <p:nvPr/>
        </p:nvSpPr>
        <p:spPr>
          <a:xfrm>
            <a:off x="4289111" y="175518"/>
            <a:ext cx="7459546"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black"/>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rPr>
              <a:t>Pictures of Karot Project Activities</a:t>
            </a:r>
          </a:p>
        </p:txBody>
      </p:sp>
    </p:spTree>
    <p:extLst>
      <p:ext uri="{BB962C8B-B14F-4D97-AF65-F5344CB8AC3E}">
        <p14:creationId xmlns:p14="http://schemas.microsoft.com/office/powerpoint/2010/main" val="19790721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Rectangle 8"/>
          <p:cNvSpPr>
            <a:spLocks noChangeArrowheads="1"/>
          </p:cNvSpPr>
          <p:nvPr/>
        </p:nvSpPr>
        <p:spPr bwMode="auto">
          <a:xfrm>
            <a:off x="0" y="61531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dirty="0" smtClean="0">
                <a:ln>
                  <a:noFill/>
                </a:ln>
                <a:solidFill>
                  <a:srgbClr val="FF0000"/>
                </a:solidFill>
                <a:effectLst/>
                <a:uLnTx/>
                <a:uFillTx/>
                <a:latin typeface="Calibri" panose="020F0502020204030204" pitchFamily="34" charset="0"/>
                <a:ea typeface="华文仿宋" panose="02010600040101010101" pitchFamily="2" charset="-122"/>
                <a:cs typeface="Times New Roman" panose="02020603050405020304" pitchFamily="18" charset="0"/>
              </a:rPr>
              <a:t> </a:t>
            </a:r>
            <a:endParaRPr kumimoji="0" lang="en-US" altLang="zh-CN" sz="1800" b="0" i="0" u="none" strike="noStrike" kern="1200" cap="none" spc="0" normalizeH="0" baseline="0" noProof="0" dirty="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8" name="Rectangle 10"/>
          <p:cNvSpPr>
            <a:spLocks noChangeArrowheads="1"/>
          </p:cNvSpPr>
          <p:nvPr/>
        </p:nvSpPr>
        <p:spPr bwMode="auto">
          <a:xfrm>
            <a:off x="0" y="97631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dirty="0" smtClean="0">
                <a:ln>
                  <a:noFill/>
                </a:ln>
                <a:solidFill>
                  <a:srgbClr val="FF0000"/>
                </a:solidFill>
                <a:effectLst/>
                <a:uLnTx/>
                <a:uFillTx/>
                <a:latin typeface="Calibri" panose="020F0502020204030204" pitchFamily="34" charset="0"/>
                <a:ea typeface="华文仿宋" panose="02010600040101010101" pitchFamily="2" charset="-122"/>
                <a:cs typeface="Times New Roman" panose="02020603050405020304" pitchFamily="18" charset="0"/>
              </a:rPr>
              <a:t> </a:t>
            </a:r>
            <a:endParaRPr kumimoji="0" lang="en-US" altLang="zh-CN" sz="1800" b="0" i="0" u="none" strike="noStrike" kern="1200" cap="none" spc="0" normalizeH="0" baseline="0" noProof="0" dirty="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1" name="Rectangle 16"/>
          <p:cNvSpPr>
            <a:spLocks noChangeArrowheads="1"/>
          </p:cNvSpPr>
          <p:nvPr/>
        </p:nvSpPr>
        <p:spPr bwMode="auto">
          <a:xfrm>
            <a:off x="7467600" y="-48577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2" name="Rectangle 17"/>
          <p:cNvSpPr>
            <a:spLocks noChangeArrowheads="1"/>
          </p:cNvSpPr>
          <p:nvPr/>
        </p:nvSpPr>
        <p:spPr bwMode="auto">
          <a:xfrm>
            <a:off x="7467600" y="169545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dirty="0" smtClean="0">
                <a:ln>
                  <a:noFill/>
                </a:ln>
                <a:solidFill>
                  <a:srgbClr val="FF0000"/>
                </a:solidFill>
                <a:effectLst/>
                <a:uLnTx/>
                <a:uFillTx/>
                <a:latin typeface="Calibri" panose="020F0502020204030204" pitchFamily="34" charset="0"/>
                <a:ea typeface="华文仿宋" panose="02010600040101010101" pitchFamily="2" charset="-122"/>
                <a:cs typeface="Times New Roman" panose="02020603050405020304" pitchFamily="18" charset="0"/>
              </a:rPr>
              <a:t> </a:t>
            </a:r>
            <a:endParaRPr kumimoji="0" lang="en-US" altLang="zh-CN" sz="1800" b="0" i="0" u="none" strike="noStrike" kern="1200" cap="none" spc="0" normalizeH="0" baseline="0" noProof="0" dirty="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5" name="Rectangle 20"/>
          <p:cNvSpPr>
            <a:spLocks noChangeArrowheads="1"/>
          </p:cNvSpPr>
          <p:nvPr/>
        </p:nvSpPr>
        <p:spPr bwMode="auto">
          <a:xfrm>
            <a:off x="7467600" y="687705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 name="灯片编号占位符 2"/>
          <p:cNvSpPr>
            <a:spLocks noGrp="1"/>
          </p:cNvSpPr>
          <p:nvPr>
            <p:ph type="sldNum" sz="quarter" idx="12"/>
          </p:nvPr>
        </p:nvSpPr>
        <p:spPr>
          <a:xfrm>
            <a:off x="82848" y="6448252"/>
            <a:ext cx="46325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57CB6D-4A2A-45F2-AA53-ED4BF0E20593}"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pic>
        <p:nvPicPr>
          <p:cNvPr id="2050" name="Picture 2" descr="G:\mmexport15739821907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2800" y="479459"/>
            <a:ext cx="4554537" cy="32076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图片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800" y="3376226"/>
            <a:ext cx="4554537" cy="30353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21" descr="D:\用户目录\我的文档\Tencent Files\861775318\FileRecv\MobileFile\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8794" y="742564"/>
            <a:ext cx="6480508" cy="49813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矩形 1"/>
          <p:cNvSpPr>
            <a:spLocks noChangeArrowheads="1"/>
          </p:cNvSpPr>
          <p:nvPr/>
        </p:nvSpPr>
        <p:spPr bwMode="auto">
          <a:xfrm>
            <a:off x="5301551" y="171682"/>
            <a:ext cx="1588897" cy="307777"/>
          </a:xfrm>
          <a:prstGeom prst="rect">
            <a:avLst/>
          </a:prstGeom>
          <a:solidFill>
            <a:srgbClr val="8064A2"/>
          </a:solidFill>
          <a:ln w="127000" cmpd="dbl" algn="ctr">
            <a:solidFill>
              <a:srgbClr val="8064A2"/>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US" altLang="en-US" sz="1400" b="0" i="0" u="none" strike="noStrike" kern="1200" cap="none" spc="0" normalizeH="0" baseline="0" noProof="0" dirty="0">
                <a:ln>
                  <a:noFill/>
                </a:ln>
                <a:solidFill>
                  <a:srgbClr val="FFFFFF"/>
                </a:solidFill>
                <a:effectLst/>
                <a:uLnTx/>
                <a:uFillTx/>
                <a:latin typeface="Arial" pitchFamily="34" charset="0"/>
                <a:ea typeface="黑体" pitchFamily="49" charset="-122"/>
                <a:cs typeface="Arial" pitchFamily="34" charset="0"/>
              </a:rPr>
              <a:t>Karot New Bridge</a:t>
            </a:r>
            <a:endParaRPr kumimoji="0" lang="en-US" altLang="en-US"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5233193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406503" y="845127"/>
            <a:ext cx="9396000" cy="5405444"/>
          </a:xfrm>
          <a:prstGeom prst="rect">
            <a:avLst/>
          </a:prstGeom>
        </p:spPr>
      </p:pic>
      <p:sp>
        <p:nvSpPr>
          <p:cNvPr id="6" name="矩形 5"/>
          <p:cNvSpPr/>
          <p:nvPr/>
        </p:nvSpPr>
        <p:spPr>
          <a:xfrm>
            <a:off x="3245155" y="861049"/>
            <a:ext cx="5718695" cy="461665"/>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800100" marR="0" lvl="1" indent="-342900" algn="ctr" defTabSz="914400" rtl="0" eaLnBrk="1" fontAlgn="auto" latinLnBrk="0" hangingPunct="1">
              <a:lnSpc>
                <a:spcPct val="120000"/>
              </a:lnSpc>
              <a:spcBef>
                <a:spcPts val="0"/>
              </a:spcBef>
              <a:spcAft>
                <a:spcPts val="0"/>
              </a:spcAft>
              <a:buClrTx/>
              <a:buSzTx/>
              <a:buFont typeface="Wingdings" panose="05000000000000000000" pitchFamily="2" charset="2"/>
              <a:buChar char="n"/>
              <a:tabLst/>
              <a:defRPr/>
            </a:pPr>
            <a:r>
              <a:rPr kumimoji="0" lang="en-US" altLang="zh-CN"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Spillway completion        </a:t>
            </a:r>
            <a:r>
              <a:rPr kumimoji="0" lang="en-US" altLang="zh-CN"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88.27%</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sp>
        <p:nvSpPr>
          <p:cNvPr id="7" name="TextBox 6">
            <a:extLst>
              <a:ext uri="{FF2B5EF4-FFF2-40B4-BE49-F238E27FC236}">
                <a16:creationId xmlns:a16="http://schemas.microsoft.com/office/drawing/2014/main" id="{A76C1CE1-A357-4AAD-9007-54EA8713B346}"/>
              </a:ext>
            </a:extLst>
          </p:cNvPr>
          <p:cNvSpPr txBox="1"/>
          <p:nvPr/>
        </p:nvSpPr>
        <p:spPr>
          <a:xfrm>
            <a:off x="4289111" y="175518"/>
            <a:ext cx="7459546"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black"/>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rPr>
              <a:t>Pictures of Karot Project Activities</a:t>
            </a:r>
          </a:p>
        </p:txBody>
      </p:sp>
    </p:spTree>
    <p:extLst>
      <p:ext uri="{BB962C8B-B14F-4D97-AF65-F5344CB8AC3E}">
        <p14:creationId xmlns:p14="http://schemas.microsoft.com/office/powerpoint/2010/main" val="11441979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546100" y="1591512"/>
            <a:ext cx="5515744" cy="4284000"/>
          </a:xfrm>
          <a:prstGeom prst="rect">
            <a:avLst/>
          </a:prstGeom>
        </p:spPr>
      </p:pic>
      <p:pic>
        <p:nvPicPr>
          <p:cNvPr id="4" name="图片 3"/>
          <p:cNvPicPr>
            <a:picLocks noChangeAspect="1"/>
          </p:cNvPicPr>
          <p:nvPr/>
        </p:nvPicPr>
        <p:blipFill rotWithShape="1">
          <a:blip r:embed="rId3"/>
          <a:srcRect l="33816"/>
          <a:stretch/>
        </p:blipFill>
        <p:spPr>
          <a:xfrm>
            <a:off x="6172200" y="1591512"/>
            <a:ext cx="5498805" cy="4284000"/>
          </a:xfrm>
          <a:prstGeom prst="rect">
            <a:avLst/>
          </a:prstGeom>
        </p:spPr>
      </p:pic>
      <p:sp>
        <p:nvSpPr>
          <p:cNvPr id="6" name="矩形 5"/>
          <p:cNvSpPr/>
          <p:nvPr/>
        </p:nvSpPr>
        <p:spPr>
          <a:xfrm>
            <a:off x="3303972" y="919758"/>
            <a:ext cx="5718695" cy="461665"/>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800100" marR="0" lvl="1" indent="-342900" algn="l" defTabSz="914400" rtl="0" eaLnBrk="1" fontAlgn="auto" latinLnBrk="0" hangingPunct="1">
              <a:lnSpc>
                <a:spcPct val="120000"/>
              </a:lnSpc>
              <a:spcBef>
                <a:spcPts val="0"/>
              </a:spcBef>
              <a:spcAft>
                <a:spcPts val="0"/>
              </a:spcAft>
              <a:buClrTx/>
              <a:buSzTx/>
              <a:buFont typeface="Wingdings" panose="05000000000000000000" pitchFamily="2" charset="2"/>
              <a:buChar char="n"/>
              <a:tabLst/>
              <a:defRPr/>
            </a:pPr>
            <a:r>
              <a:rPr kumimoji="0" lang="en-US" altLang="zh-CN"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Intake tower completion         </a:t>
            </a:r>
            <a:r>
              <a:rPr kumimoji="0" lang="en-US" altLang="zh-CN"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98.14%</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sp>
        <p:nvSpPr>
          <p:cNvPr id="7" name="TextBox 6">
            <a:extLst>
              <a:ext uri="{FF2B5EF4-FFF2-40B4-BE49-F238E27FC236}">
                <a16:creationId xmlns:a16="http://schemas.microsoft.com/office/drawing/2014/main" id="{A76C1CE1-A357-4AAD-9007-54EA8713B346}"/>
              </a:ext>
            </a:extLst>
          </p:cNvPr>
          <p:cNvSpPr txBox="1"/>
          <p:nvPr/>
        </p:nvSpPr>
        <p:spPr>
          <a:xfrm>
            <a:off x="4289111" y="175518"/>
            <a:ext cx="7459546"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black"/>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rPr>
              <a:t>Pictures of Karot Project Activities</a:t>
            </a:r>
          </a:p>
        </p:txBody>
      </p:sp>
    </p:spTree>
    <p:extLst>
      <p:ext uri="{BB962C8B-B14F-4D97-AF65-F5344CB8AC3E}">
        <p14:creationId xmlns:p14="http://schemas.microsoft.com/office/powerpoint/2010/main" val="22842623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8488" y="1450075"/>
            <a:ext cx="6228363" cy="4176000"/>
          </a:xfrm>
          <a:prstGeom prst="rect">
            <a:avLst/>
          </a:prstGeom>
        </p:spPr>
      </p:pic>
      <p:pic>
        <p:nvPicPr>
          <p:cNvPr id="9" name="图片 8"/>
          <p:cNvPicPr>
            <a:picLocks noChangeAspect="1"/>
          </p:cNvPicPr>
          <p:nvPr/>
        </p:nvPicPr>
        <p:blipFill>
          <a:blip r:embed="rId3"/>
          <a:stretch>
            <a:fillRect/>
          </a:stretch>
        </p:blipFill>
        <p:spPr>
          <a:xfrm>
            <a:off x="76200" y="1447800"/>
            <a:ext cx="5568887" cy="4176000"/>
          </a:xfrm>
          <a:prstGeom prst="rect">
            <a:avLst/>
          </a:prstGeom>
        </p:spPr>
      </p:pic>
      <p:sp>
        <p:nvSpPr>
          <p:cNvPr id="8" name="矩形 7"/>
          <p:cNvSpPr/>
          <p:nvPr/>
        </p:nvSpPr>
        <p:spPr>
          <a:xfrm>
            <a:off x="2785739" y="838200"/>
            <a:ext cx="5718695" cy="461665"/>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800100" marR="0" lvl="1" indent="-342900" algn="l" defTabSz="914400" rtl="0" eaLnBrk="1" fontAlgn="auto" latinLnBrk="0" hangingPunct="1">
              <a:lnSpc>
                <a:spcPct val="120000"/>
              </a:lnSpc>
              <a:spcBef>
                <a:spcPts val="0"/>
              </a:spcBef>
              <a:spcAft>
                <a:spcPts val="0"/>
              </a:spcAft>
              <a:buClrTx/>
              <a:buSzTx/>
              <a:buFont typeface="Wingdings" panose="05000000000000000000" pitchFamily="2" charset="2"/>
              <a:buChar char="n"/>
              <a:tabLst/>
              <a:defRPr/>
            </a:pPr>
            <a:r>
              <a:rPr kumimoji="0" lang="en-US" altLang="zh-CN"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Power house completion         </a:t>
            </a:r>
            <a:r>
              <a:rPr kumimoji="0" lang="en-US" altLang="zh-CN"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91.26</a:t>
            </a:r>
            <a:r>
              <a:rPr kumimoji="0" lang="en-US" altLang="zh-CN" sz="2000" b="0" i="0" u="none" strike="noStrike" kern="1200" cap="none" spc="0" normalizeH="0" noProof="0" dirty="0" smtClean="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 </a:t>
            </a:r>
            <a:r>
              <a:rPr kumimoji="0" lang="en-US" altLang="zh-CN"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sp>
        <p:nvSpPr>
          <p:cNvPr id="11" name="TextBox 10">
            <a:extLst>
              <a:ext uri="{FF2B5EF4-FFF2-40B4-BE49-F238E27FC236}">
                <a16:creationId xmlns:a16="http://schemas.microsoft.com/office/drawing/2014/main" id="{A76C1CE1-A357-4AAD-9007-54EA8713B346}"/>
              </a:ext>
            </a:extLst>
          </p:cNvPr>
          <p:cNvSpPr txBox="1"/>
          <p:nvPr/>
        </p:nvSpPr>
        <p:spPr>
          <a:xfrm>
            <a:off x="4289111" y="175518"/>
            <a:ext cx="7459546"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black"/>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rPr>
              <a:t>Pictures of Karot Project Activities</a:t>
            </a:r>
          </a:p>
        </p:txBody>
      </p:sp>
    </p:spTree>
    <p:extLst>
      <p:ext uri="{BB962C8B-B14F-4D97-AF65-F5344CB8AC3E}">
        <p14:creationId xmlns:p14="http://schemas.microsoft.com/office/powerpoint/2010/main" val="12282517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52400" y="1524000"/>
            <a:ext cx="5960512" cy="4176000"/>
          </a:xfrm>
          <a:prstGeom prst="rect">
            <a:avLst/>
          </a:prstGeom>
        </p:spPr>
      </p:pic>
      <p:pic>
        <p:nvPicPr>
          <p:cNvPr id="5" name="图片 4"/>
          <p:cNvPicPr>
            <a:picLocks noChangeAspect="1"/>
          </p:cNvPicPr>
          <p:nvPr/>
        </p:nvPicPr>
        <p:blipFill>
          <a:blip r:embed="rId3"/>
          <a:stretch>
            <a:fillRect/>
          </a:stretch>
        </p:blipFill>
        <p:spPr>
          <a:xfrm>
            <a:off x="6209483" y="1524000"/>
            <a:ext cx="5571783" cy="4176000"/>
          </a:xfrm>
          <a:prstGeom prst="rect">
            <a:avLst/>
          </a:prstGeom>
        </p:spPr>
      </p:pic>
      <p:sp>
        <p:nvSpPr>
          <p:cNvPr id="7" name="矩形 6"/>
          <p:cNvSpPr/>
          <p:nvPr/>
        </p:nvSpPr>
        <p:spPr>
          <a:xfrm>
            <a:off x="3341055" y="844378"/>
            <a:ext cx="5718695" cy="461665"/>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800100" marR="0" lvl="1" indent="-342900" algn="l" defTabSz="914400" rtl="0" eaLnBrk="1" fontAlgn="auto" latinLnBrk="0" hangingPunct="1">
              <a:lnSpc>
                <a:spcPct val="120000"/>
              </a:lnSpc>
              <a:spcBef>
                <a:spcPts val="0"/>
              </a:spcBef>
              <a:spcAft>
                <a:spcPts val="0"/>
              </a:spcAft>
              <a:buClrTx/>
              <a:buSzTx/>
              <a:buFont typeface="Wingdings" panose="05000000000000000000" pitchFamily="2" charset="2"/>
              <a:buChar char="n"/>
              <a:tabLst/>
              <a:defRPr/>
            </a:pPr>
            <a:r>
              <a:rPr kumimoji="0" lang="en-US" altLang="zh-CN"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Power house completion         </a:t>
            </a:r>
            <a:r>
              <a:rPr kumimoji="0" lang="en-US" altLang="zh-CN"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91.26</a:t>
            </a:r>
            <a:r>
              <a:rPr kumimoji="0" lang="en-US" altLang="zh-CN" sz="2000" b="0" i="0" u="none" strike="noStrike" kern="1200" cap="none" spc="0" normalizeH="0" noProof="0" dirty="0" smtClean="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 </a:t>
            </a:r>
            <a:r>
              <a:rPr kumimoji="0" lang="en-US" altLang="zh-CN"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sp>
        <p:nvSpPr>
          <p:cNvPr id="8" name="TextBox 7">
            <a:extLst>
              <a:ext uri="{FF2B5EF4-FFF2-40B4-BE49-F238E27FC236}">
                <a16:creationId xmlns:a16="http://schemas.microsoft.com/office/drawing/2014/main" id="{A76C1CE1-A357-4AAD-9007-54EA8713B346}"/>
              </a:ext>
            </a:extLst>
          </p:cNvPr>
          <p:cNvSpPr txBox="1"/>
          <p:nvPr/>
        </p:nvSpPr>
        <p:spPr>
          <a:xfrm>
            <a:off x="4289111" y="175518"/>
            <a:ext cx="7459546"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black"/>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rPr>
              <a:t>Pictures of Karot Project Activities</a:t>
            </a:r>
          </a:p>
        </p:txBody>
      </p:sp>
    </p:spTree>
    <p:extLst>
      <p:ext uri="{BB962C8B-B14F-4D97-AF65-F5344CB8AC3E}">
        <p14:creationId xmlns:p14="http://schemas.microsoft.com/office/powerpoint/2010/main" val="739810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19290" y="1148067"/>
            <a:ext cx="6203503" cy="400110"/>
          </a:xfrm>
          <a:prstGeom prst="rect">
            <a:avLst/>
          </a:prstGeom>
          <a:solidFill>
            <a:schemeClr val="accent1">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a:cs typeface="+mn-ea"/>
                <a:sym typeface="+mn-lt"/>
              </a:rPr>
              <a:t>Current Ownership &amp; Financing Structure</a:t>
            </a:r>
          </a:p>
        </p:txBody>
      </p:sp>
      <p:sp>
        <p:nvSpPr>
          <p:cNvPr id="3" name="灯片编号占位符 2"/>
          <p:cNvSpPr>
            <a:spLocks noGrp="1"/>
          </p:cNvSpPr>
          <p:nvPr>
            <p:ph type="sldNum" sz="quarter" idx="4294967295"/>
          </p:nvPr>
        </p:nvSpPr>
        <p:spPr>
          <a:xfrm>
            <a:off x="0" y="6448425"/>
            <a:ext cx="46355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57CB6D-4A2A-45F2-AA53-ED4BF0E20593}" type="slidenum">
              <a:rPr kumimoji="0" lang="zh-CN" altLang="en-US" sz="1200" b="0" i="0" u="none" strike="noStrike" kern="1200" cap="none" spc="0" normalizeH="0" baseline="0" noProof="0" smtClean="0">
                <a:ln>
                  <a:noFill/>
                </a:ln>
                <a:solidFill>
                  <a:prstClr val="black"/>
                </a:solidFill>
                <a:effectLst/>
                <a:uLnTx/>
                <a:uFillTx/>
                <a:latin typeface="Arial"/>
                <a:cs typeface="+mn-ea"/>
                <a:sym typeface="+mn-lt"/>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Arial"/>
              <a:cs typeface="+mn-ea"/>
              <a:sym typeface="+mn-lt"/>
            </a:endParaRPr>
          </a:p>
        </p:txBody>
      </p:sp>
      <p:grpSp>
        <p:nvGrpSpPr>
          <p:cNvPr id="46" name="Group 45"/>
          <p:cNvGrpSpPr/>
          <p:nvPr/>
        </p:nvGrpSpPr>
        <p:grpSpPr>
          <a:xfrm>
            <a:off x="231005" y="2013624"/>
            <a:ext cx="8227321" cy="4450409"/>
            <a:chOff x="961527" y="1006810"/>
            <a:chExt cx="9481282" cy="5068653"/>
          </a:xfrm>
        </p:grpSpPr>
        <p:sp>
          <p:nvSpPr>
            <p:cNvPr id="47" name="TextBox 4"/>
            <p:cNvSpPr txBox="1">
              <a:spLocks noChangeArrowheads="1"/>
            </p:cNvSpPr>
            <p:nvPr/>
          </p:nvSpPr>
          <p:spPr bwMode="auto">
            <a:xfrm>
              <a:off x="5779182" y="3008751"/>
              <a:ext cx="589356" cy="246757"/>
            </a:xfrm>
            <a:prstGeom prst="rect">
              <a:avLst/>
            </a:prstGeom>
            <a:solidFill>
              <a:schemeClr val="bg1"/>
            </a:solidFill>
            <a:ln>
              <a:noFill/>
            </a:ln>
          </p:spPr>
          <p:txBody>
            <a:bodyPr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srgbClr val="000000"/>
                  </a:solidFill>
                  <a:effectLst/>
                  <a:uLnTx/>
                  <a:uFillTx/>
                  <a:latin typeface="Arial"/>
                  <a:ea typeface="+mn-ea"/>
                  <a:cs typeface="+mn-ea"/>
                  <a:sym typeface="+mn-lt"/>
                </a:rPr>
                <a:t>100%</a:t>
              </a:r>
              <a:endParaRPr kumimoji="0" lang="zh-CN" altLang="en-US" sz="900" b="0" i="0" u="none" strike="noStrike" kern="1200" cap="none" spc="0" normalizeH="0" baseline="0" noProof="0" dirty="0">
                <a:ln>
                  <a:noFill/>
                </a:ln>
                <a:solidFill>
                  <a:srgbClr val="000000"/>
                </a:solidFill>
                <a:effectLst/>
                <a:uLnTx/>
                <a:uFillTx/>
                <a:latin typeface="Arial"/>
                <a:ea typeface="+mn-ea"/>
                <a:cs typeface="+mn-ea"/>
                <a:sym typeface="+mn-lt"/>
              </a:endParaRPr>
            </a:p>
          </p:txBody>
        </p:sp>
        <p:sp>
          <p:nvSpPr>
            <p:cNvPr id="48" name="TextBox 4"/>
            <p:cNvSpPr txBox="1">
              <a:spLocks noChangeArrowheads="1"/>
            </p:cNvSpPr>
            <p:nvPr/>
          </p:nvSpPr>
          <p:spPr bwMode="auto">
            <a:xfrm>
              <a:off x="4897760" y="1422927"/>
              <a:ext cx="589356" cy="246757"/>
            </a:xfrm>
            <a:prstGeom prst="rect">
              <a:avLst/>
            </a:prstGeom>
            <a:solidFill>
              <a:schemeClr val="bg1"/>
            </a:solidFill>
            <a:ln>
              <a:noFill/>
            </a:ln>
          </p:spPr>
          <p:txBody>
            <a:bodyPr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srgbClr val="000000"/>
                  </a:solidFill>
                  <a:effectLst/>
                  <a:uLnTx/>
                  <a:uFillTx/>
                  <a:latin typeface="Arial"/>
                  <a:ea typeface="+mn-ea"/>
                  <a:cs typeface="+mn-ea"/>
                  <a:sym typeface="+mn-lt"/>
                </a:rPr>
                <a:t>100%</a:t>
              </a:r>
              <a:endParaRPr kumimoji="0" lang="zh-CN" altLang="en-US" sz="900" b="0" i="0" u="none" strike="noStrike" kern="1200" cap="none" spc="0" normalizeH="0" baseline="0" noProof="0" dirty="0">
                <a:ln>
                  <a:noFill/>
                </a:ln>
                <a:solidFill>
                  <a:srgbClr val="000000"/>
                </a:solidFill>
                <a:effectLst/>
                <a:uLnTx/>
                <a:uFillTx/>
                <a:latin typeface="Arial"/>
                <a:ea typeface="+mn-ea"/>
                <a:cs typeface="+mn-ea"/>
                <a:sym typeface="+mn-lt"/>
              </a:endParaRPr>
            </a:p>
          </p:txBody>
        </p:sp>
        <p:cxnSp>
          <p:nvCxnSpPr>
            <p:cNvPr id="55" name="直接连接符 44"/>
            <p:cNvCxnSpPr/>
            <p:nvPr/>
          </p:nvCxnSpPr>
          <p:spPr>
            <a:xfrm rot="5400000">
              <a:off x="4778749" y="1542608"/>
              <a:ext cx="365760" cy="0"/>
            </a:xfrm>
            <a:prstGeom prst="line">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59" name="TextBox 4"/>
            <p:cNvSpPr txBox="1">
              <a:spLocks noChangeArrowheads="1"/>
            </p:cNvSpPr>
            <p:nvPr/>
          </p:nvSpPr>
          <p:spPr bwMode="auto">
            <a:xfrm>
              <a:off x="5301170" y="2224745"/>
              <a:ext cx="589356" cy="246757"/>
            </a:xfrm>
            <a:prstGeom prst="rect">
              <a:avLst/>
            </a:prstGeom>
            <a:solidFill>
              <a:schemeClr val="bg1"/>
            </a:solidFill>
            <a:ln>
              <a:noFill/>
            </a:ln>
          </p:spPr>
          <p:txBody>
            <a:bodyPr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srgbClr val="000000"/>
                  </a:solidFill>
                  <a:effectLst/>
                  <a:uLnTx/>
                  <a:uFillTx/>
                  <a:latin typeface="Arial"/>
                  <a:ea typeface="+mn-ea"/>
                  <a:cs typeface="+mn-ea"/>
                  <a:sym typeface="+mn-lt"/>
                </a:rPr>
                <a:t>100%</a:t>
              </a:r>
              <a:endParaRPr kumimoji="0" lang="zh-CN" altLang="en-US" sz="900" b="0" i="0" u="none" strike="noStrike" kern="1200" cap="none" spc="0" normalizeH="0" baseline="0" noProof="0" dirty="0">
                <a:ln>
                  <a:noFill/>
                </a:ln>
                <a:solidFill>
                  <a:srgbClr val="000000"/>
                </a:solidFill>
                <a:effectLst/>
                <a:uLnTx/>
                <a:uFillTx/>
                <a:latin typeface="Arial"/>
                <a:ea typeface="+mn-ea"/>
                <a:cs typeface="+mn-ea"/>
                <a:sym typeface="+mn-lt"/>
              </a:endParaRPr>
            </a:p>
          </p:txBody>
        </p:sp>
        <p:cxnSp>
          <p:nvCxnSpPr>
            <p:cNvPr id="60" name="直接连接符 46"/>
            <p:cNvCxnSpPr/>
            <p:nvPr/>
          </p:nvCxnSpPr>
          <p:spPr>
            <a:xfrm rot="5400000">
              <a:off x="5200967" y="2330098"/>
              <a:ext cx="365760" cy="0"/>
            </a:xfrm>
            <a:prstGeom prst="line">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Rounded Rectangle 87"/>
            <p:cNvSpPr/>
            <p:nvPr/>
          </p:nvSpPr>
          <p:spPr bwMode="auto">
            <a:xfrm>
              <a:off x="3386242" y="5450888"/>
              <a:ext cx="6810342" cy="624575"/>
            </a:xfrm>
            <a:prstGeom prst="round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lstStyle/>
            <a:p>
              <a:pPr marL="116205" marR="0" lvl="0" indent="-116205" algn="l" defTabSz="914400" rtl="0" eaLnBrk="1" fontAlgn="base" latinLnBrk="0" hangingPunct="1">
                <a:lnSpc>
                  <a:spcPct val="100000"/>
                </a:lnSpc>
                <a:spcBef>
                  <a:spcPct val="50000"/>
                </a:spcBef>
                <a:spcAft>
                  <a:spcPct val="0"/>
                </a:spcAft>
                <a:buClrTx/>
                <a:buSzTx/>
                <a:buFontTx/>
                <a:buChar char="•"/>
                <a:tabLst/>
                <a:defRPr/>
              </a:pPr>
              <a:endParaRPr kumimoji="0" lang="en-US" sz="900" b="0" i="0" u="none" strike="noStrike" kern="1200" cap="none" spc="0" normalizeH="0" baseline="0" noProof="0">
                <a:ln>
                  <a:noFill/>
                </a:ln>
                <a:solidFill>
                  <a:srgbClr val="000000"/>
                </a:solidFill>
                <a:effectLst/>
                <a:uLnTx/>
                <a:uFillTx/>
                <a:latin typeface="Arial"/>
                <a:cs typeface="+mn-ea"/>
                <a:sym typeface="+mn-lt"/>
              </a:endParaRPr>
            </a:p>
          </p:txBody>
        </p:sp>
        <p:sp>
          <p:nvSpPr>
            <p:cNvPr id="64" name="TextBox 4"/>
            <p:cNvSpPr txBox="1">
              <a:spLocks noChangeArrowheads="1"/>
            </p:cNvSpPr>
            <p:nvPr/>
          </p:nvSpPr>
          <p:spPr bwMode="auto">
            <a:xfrm>
              <a:off x="5179573" y="3817972"/>
              <a:ext cx="589356" cy="246757"/>
            </a:xfrm>
            <a:prstGeom prst="rect">
              <a:avLst/>
            </a:prstGeom>
            <a:solidFill>
              <a:schemeClr val="bg1"/>
            </a:solidFill>
            <a:ln>
              <a:noFill/>
            </a:ln>
          </p:spPr>
          <p:txBody>
            <a:bodyPr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srgbClr val="000000"/>
                  </a:solidFill>
                  <a:effectLst/>
                  <a:uLnTx/>
                  <a:uFillTx/>
                  <a:latin typeface="Arial"/>
                  <a:ea typeface="+mn-ea"/>
                  <a:cs typeface="+mn-ea"/>
                  <a:sym typeface="+mn-lt"/>
                </a:rPr>
                <a:t>70%</a:t>
              </a:r>
              <a:endParaRPr kumimoji="0" lang="zh-CN" altLang="en-US" sz="900" b="0" i="0" u="none" strike="noStrike" kern="1200" cap="none" spc="0" normalizeH="0" baseline="0" noProof="0" dirty="0">
                <a:ln>
                  <a:noFill/>
                </a:ln>
                <a:solidFill>
                  <a:srgbClr val="000000"/>
                </a:solidFill>
                <a:effectLst/>
                <a:uLnTx/>
                <a:uFillTx/>
                <a:latin typeface="Arial"/>
                <a:ea typeface="+mn-ea"/>
                <a:cs typeface="+mn-ea"/>
                <a:sym typeface="+mn-lt"/>
              </a:endParaRPr>
            </a:p>
          </p:txBody>
        </p:sp>
        <p:sp>
          <p:nvSpPr>
            <p:cNvPr id="74" name="TextBox 14"/>
            <p:cNvSpPr txBox="1">
              <a:spLocks noChangeArrowheads="1"/>
            </p:cNvSpPr>
            <p:nvPr/>
          </p:nvSpPr>
          <p:spPr bwMode="auto">
            <a:xfrm>
              <a:off x="8082996" y="5085604"/>
              <a:ext cx="588237" cy="246757"/>
            </a:xfrm>
            <a:prstGeom prst="rect">
              <a:avLst/>
            </a:prstGeom>
            <a:solidFill>
              <a:schemeClr val="bg1"/>
            </a:solidFill>
            <a:ln>
              <a:noFill/>
            </a:ln>
          </p:spPr>
          <p:txBody>
            <a:bodyPr wrap="squar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srgbClr val="6D6E71"/>
                  </a:solidFill>
                  <a:effectLst/>
                  <a:uLnTx/>
                  <a:uFillTx/>
                  <a:latin typeface="Arial"/>
                  <a:ea typeface="+mn-ea"/>
                  <a:cs typeface="+mn-ea"/>
                  <a:sym typeface="+mn-lt"/>
                </a:rPr>
                <a:t>97%</a:t>
              </a:r>
              <a:endParaRPr kumimoji="0" lang="zh-CN" altLang="en-US" sz="900" b="0" i="0" u="none" strike="noStrike" kern="1200" cap="none" spc="0" normalizeH="0" baseline="0" noProof="0" dirty="0">
                <a:ln>
                  <a:noFill/>
                </a:ln>
                <a:solidFill>
                  <a:srgbClr val="6D6E71"/>
                </a:solidFill>
                <a:effectLst/>
                <a:uLnTx/>
                <a:uFillTx/>
                <a:latin typeface="Arial"/>
                <a:ea typeface="+mn-ea"/>
                <a:cs typeface="+mn-ea"/>
                <a:sym typeface="+mn-lt"/>
              </a:endParaRPr>
            </a:p>
          </p:txBody>
        </p:sp>
        <p:sp>
          <p:nvSpPr>
            <p:cNvPr id="76" name="TextBox 14"/>
            <p:cNvSpPr txBox="1">
              <a:spLocks noChangeArrowheads="1"/>
            </p:cNvSpPr>
            <p:nvPr/>
          </p:nvSpPr>
          <p:spPr bwMode="auto">
            <a:xfrm>
              <a:off x="9049950" y="5085604"/>
              <a:ext cx="673666" cy="262899"/>
            </a:xfrm>
            <a:prstGeom prst="rect">
              <a:avLst/>
            </a:prstGeom>
            <a:solidFill>
              <a:schemeClr val="bg1"/>
            </a:solidFill>
            <a:ln>
              <a:noFill/>
            </a:ln>
          </p:spPr>
          <p:txBody>
            <a:bodyPr wrap="squar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srgbClr val="6D6E71"/>
                  </a:solidFill>
                  <a:effectLst/>
                  <a:uLnTx/>
                  <a:uFillTx/>
                  <a:latin typeface="Arial"/>
                  <a:ea typeface="+mn-ea"/>
                  <a:cs typeface="+mn-ea"/>
                  <a:sym typeface="+mn-lt"/>
                </a:rPr>
                <a:t>99.99%</a:t>
              </a:r>
              <a:endParaRPr kumimoji="0" lang="zh-CN" altLang="en-US" sz="900" b="0" i="0" u="none" strike="noStrike" kern="1200" cap="none" spc="0" normalizeH="0" baseline="0" noProof="0" dirty="0">
                <a:ln>
                  <a:noFill/>
                </a:ln>
                <a:solidFill>
                  <a:srgbClr val="6D6E71"/>
                </a:solidFill>
                <a:effectLst/>
                <a:uLnTx/>
                <a:uFillTx/>
                <a:latin typeface="Arial"/>
                <a:ea typeface="+mn-ea"/>
                <a:cs typeface="+mn-ea"/>
                <a:sym typeface="+mn-lt"/>
              </a:endParaRPr>
            </a:p>
          </p:txBody>
        </p:sp>
        <p:sp>
          <p:nvSpPr>
            <p:cNvPr id="77" name="TextBox 14"/>
            <p:cNvSpPr txBox="1">
              <a:spLocks noChangeArrowheads="1"/>
            </p:cNvSpPr>
            <p:nvPr/>
          </p:nvSpPr>
          <p:spPr bwMode="auto">
            <a:xfrm>
              <a:off x="6872819" y="5085604"/>
              <a:ext cx="727626" cy="245728"/>
            </a:xfrm>
            <a:prstGeom prst="rect">
              <a:avLst/>
            </a:prstGeom>
            <a:solidFill>
              <a:schemeClr val="bg1"/>
            </a:solidFill>
            <a:ln>
              <a:noFill/>
            </a:ln>
          </p:spPr>
          <p:txBody>
            <a:bodyPr wrap="squar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srgbClr val="6D6E71"/>
                  </a:solidFill>
                  <a:effectLst/>
                  <a:uLnTx/>
                  <a:uFillTx/>
                  <a:latin typeface="Arial"/>
                  <a:ea typeface="+mn-ea"/>
                  <a:cs typeface="+mn-ea"/>
                  <a:sym typeface="+mn-lt"/>
                </a:rPr>
                <a:t>99.99%</a:t>
              </a:r>
              <a:endParaRPr kumimoji="0" lang="zh-CN" altLang="en-US" sz="900" b="0" i="0" u="none" strike="noStrike" kern="1200" cap="none" spc="0" normalizeH="0" baseline="0" noProof="0" dirty="0">
                <a:ln>
                  <a:noFill/>
                </a:ln>
                <a:solidFill>
                  <a:srgbClr val="6D6E71"/>
                </a:solidFill>
                <a:effectLst/>
                <a:uLnTx/>
                <a:uFillTx/>
                <a:latin typeface="Arial"/>
                <a:ea typeface="+mn-ea"/>
                <a:cs typeface="+mn-ea"/>
                <a:sym typeface="+mn-lt"/>
              </a:endParaRPr>
            </a:p>
          </p:txBody>
        </p:sp>
        <p:sp>
          <p:nvSpPr>
            <p:cNvPr id="78" name="TextBox 14"/>
            <p:cNvSpPr txBox="1">
              <a:spLocks noChangeArrowheads="1"/>
            </p:cNvSpPr>
            <p:nvPr/>
          </p:nvSpPr>
          <p:spPr bwMode="auto">
            <a:xfrm>
              <a:off x="5666138" y="5085604"/>
              <a:ext cx="767965" cy="262899"/>
            </a:xfrm>
            <a:prstGeom prst="rect">
              <a:avLst/>
            </a:prstGeom>
            <a:solidFill>
              <a:schemeClr val="bg1"/>
            </a:solidFill>
            <a:ln>
              <a:noFill/>
            </a:ln>
          </p:spPr>
          <p:txBody>
            <a:bodyPr wrap="squar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srgbClr val="6D6E71"/>
                  </a:solidFill>
                  <a:effectLst/>
                  <a:uLnTx/>
                  <a:uFillTx/>
                  <a:latin typeface="Arial"/>
                  <a:ea typeface="+mn-ea"/>
                  <a:cs typeface="+mn-ea"/>
                  <a:sym typeface="+mn-lt"/>
                </a:rPr>
                <a:t>99.99%</a:t>
              </a:r>
              <a:endParaRPr kumimoji="0" lang="zh-CN" altLang="en-US" sz="900" b="0" i="0" u="none" strike="noStrike" kern="1200" cap="none" spc="0" normalizeH="0" baseline="0" noProof="0" dirty="0">
                <a:ln>
                  <a:noFill/>
                </a:ln>
                <a:solidFill>
                  <a:srgbClr val="6D6E71"/>
                </a:solidFill>
                <a:effectLst/>
                <a:uLnTx/>
                <a:uFillTx/>
                <a:latin typeface="Arial"/>
                <a:ea typeface="+mn-ea"/>
                <a:cs typeface="+mn-ea"/>
                <a:sym typeface="+mn-lt"/>
              </a:endParaRPr>
            </a:p>
          </p:txBody>
        </p:sp>
        <p:sp>
          <p:nvSpPr>
            <p:cNvPr id="79" name="TextBox 14"/>
            <p:cNvSpPr txBox="1">
              <a:spLocks noChangeArrowheads="1"/>
            </p:cNvSpPr>
            <p:nvPr/>
          </p:nvSpPr>
          <p:spPr bwMode="auto">
            <a:xfrm>
              <a:off x="3534516" y="5085604"/>
              <a:ext cx="674622" cy="262899"/>
            </a:xfrm>
            <a:prstGeom prst="rect">
              <a:avLst/>
            </a:prstGeom>
            <a:solidFill>
              <a:schemeClr val="bg1"/>
            </a:solidFill>
            <a:ln>
              <a:noFill/>
            </a:ln>
          </p:spPr>
          <p:txBody>
            <a:bodyPr wrap="squar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srgbClr val="6D6E71"/>
                  </a:solidFill>
                  <a:effectLst/>
                  <a:uLnTx/>
                  <a:uFillTx/>
                  <a:latin typeface="Arial"/>
                  <a:ea typeface="+mn-ea"/>
                  <a:cs typeface="+mn-ea"/>
                  <a:sym typeface="+mn-lt"/>
                </a:rPr>
                <a:t>99.99%</a:t>
              </a:r>
              <a:endParaRPr kumimoji="0" lang="zh-CN" altLang="en-US" sz="900" b="0" i="0" u="none" strike="noStrike" kern="1200" cap="none" spc="0" normalizeH="0" baseline="0" noProof="0" dirty="0">
                <a:ln>
                  <a:noFill/>
                </a:ln>
                <a:solidFill>
                  <a:srgbClr val="6D6E71"/>
                </a:solidFill>
                <a:effectLst/>
                <a:uLnTx/>
                <a:uFillTx/>
                <a:latin typeface="Arial"/>
                <a:ea typeface="+mn-ea"/>
                <a:cs typeface="+mn-ea"/>
                <a:sym typeface="+mn-lt"/>
              </a:endParaRPr>
            </a:p>
          </p:txBody>
        </p:sp>
        <p:sp>
          <p:nvSpPr>
            <p:cNvPr id="80" name="TextBox 14"/>
            <p:cNvSpPr txBox="1">
              <a:spLocks noChangeArrowheads="1"/>
            </p:cNvSpPr>
            <p:nvPr/>
          </p:nvSpPr>
          <p:spPr bwMode="auto">
            <a:xfrm>
              <a:off x="4612368" y="5085604"/>
              <a:ext cx="702401" cy="262899"/>
            </a:xfrm>
            <a:prstGeom prst="rect">
              <a:avLst/>
            </a:prstGeom>
            <a:solidFill>
              <a:schemeClr val="bg1"/>
            </a:solidFill>
            <a:ln>
              <a:noFill/>
            </a:ln>
          </p:spPr>
          <p:txBody>
            <a:bodyPr wrap="squar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srgbClr val="6D6E71"/>
                  </a:solidFill>
                  <a:effectLst/>
                  <a:uLnTx/>
                  <a:uFillTx/>
                  <a:latin typeface="Arial"/>
                  <a:ea typeface="+mn-ea"/>
                  <a:cs typeface="+mn-ea"/>
                  <a:sym typeface="+mn-lt"/>
                </a:rPr>
                <a:t>99.99%</a:t>
              </a:r>
              <a:endParaRPr kumimoji="0" lang="zh-CN" altLang="en-US" sz="900" b="0" i="0" u="none" strike="noStrike" kern="1200" cap="none" spc="0" normalizeH="0" baseline="0" noProof="0" dirty="0">
                <a:ln>
                  <a:noFill/>
                </a:ln>
                <a:solidFill>
                  <a:srgbClr val="6D6E71"/>
                </a:solidFill>
                <a:effectLst/>
                <a:uLnTx/>
                <a:uFillTx/>
                <a:latin typeface="Arial"/>
                <a:ea typeface="+mn-ea"/>
                <a:cs typeface="+mn-ea"/>
                <a:sym typeface="+mn-lt"/>
              </a:endParaRPr>
            </a:p>
          </p:txBody>
        </p:sp>
        <p:sp>
          <p:nvSpPr>
            <p:cNvPr id="81" name="矩形 24"/>
            <p:cNvSpPr/>
            <p:nvPr/>
          </p:nvSpPr>
          <p:spPr bwMode="auto">
            <a:xfrm>
              <a:off x="3332737" y="3271808"/>
              <a:ext cx="3327265" cy="444859"/>
            </a:xfrm>
            <a:prstGeom prst="rect">
              <a:avLst/>
            </a:prstGeom>
            <a:solidFill>
              <a:schemeClr val="bg2">
                <a:lumMod val="20000"/>
                <a:lumOff val="80000"/>
              </a:schemeClr>
            </a:solidFill>
            <a:ln/>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chemeClr val="tx1"/>
                  </a:solidFill>
                  <a:effectLst/>
                  <a:uLnTx/>
                  <a:uFillTx/>
                  <a:latin typeface="Arial"/>
                  <a:cs typeface="+mn-ea"/>
                  <a:sym typeface="+mn-lt"/>
                </a:rPr>
                <a:t>China Three Gorges </a:t>
              </a:r>
              <a:r>
                <a:rPr kumimoji="0" lang="en-US" altLang="zh-CN" sz="1100" b="1" i="0" u="none" strike="noStrike" kern="1200" cap="none" spc="0" normalizeH="0" baseline="0" noProof="0" dirty="0" smtClean="0">
                  <a:ln>
                    <a:noFill/>
                  </a:ln>
                  <a:solidFill>
                    <a:schemeClr val="tx1"/>
                  </a:solidFill>
                  <a:effectLst/>
                  <a:uLnTx/>
                  <a:uFillTx/>
                  <a:latin typeface="Arial"/>
                  <a:cs typeface="+mn-ea"/>
                  <a:sym typeface="+mn-lt"/>
                </a:rPr>
                <a:t>Hong Kong </a:t>
              </a:r>
              <a:r>
                <a:rPr kumimoji="0" lang="en-US" altLang="zh-CN" sz="1100" b="1" i="0" u="none" strike="noStrike" kern="1200" cap="none" spc="0" normalizeH="0" baseline="0" noProof="0" dirty="0">
                  <a:ln>
                    <a:noFill/>
                  </a:ln>
                  <a:solidFill>
                    <a:schemeClr val="tx1"/>
                  </a:solidFill>
                  <a:effectLst/>
                  <a:uLnTx/>
                  <a:uFillTx/>
                  <a:latin typeface="Arial"/>
                  <a:cs typeface="+mn-ea"/>
                  <a:sym typeface="+mn-lt"/>
                </a:rPr>
                <a:t>Investment Company Limited</a:t>
              </a:r>
              <a:endParaRPr kumimoji="0" lang="zh-CN" altLang="en-US" sz="1100" b="1" i="0" u="none" strike="noStrike" kern="1200" cap="none" spc="0" normalizeH="0" baseline="0" noProof="0" dirty="0">
                <a:ln>
                  <a:noFill/>
                </a:ln>
                <a:solidFill>
                  <a:schemeClr val="tx1"/>
                </a:solidFill>
                <a:effectLst/>
                <a:uLnTx/>
                <a:uFillTx/>
                <a:latin typeface="Arial"/>
                <a:cs typeface="+mn-ea"/>
                <a:sym typeface="+mn-lt"/>
              </a:endParaRPr>
            </a:p>
          </p:txBody>
        </p:sp>
        <p:sp>
          <p:nvSpPr>
            <p:cNvPr id="83" name="矩形 25"/>
            <p:cNvSpPr/>
            <p:nvPr/>
          </p:nvSpPr>
          <p:spPr bwMode="auto">
            <a:xfrm>
              <a:off x="3715828" y="5515471"/>
              <a:ext cx="873407" cy="464454"/>
            </a:xfrm>
            <a:prstGeom prst="rect">
              <a:avLst/>
            </a:prstGeom>
            <a:solidFill>
              <a:srgbClr val="1B7BE5"/>
            </a:solidFill>
            <a:ln/>
          </p:spPr>
          <p:style>
            <a:lnRef idx="0">
              <a:schemeClr val="accent1"/>
            </a:lnRef>
            <a:fillRef idx="3">
              <a:schemeClr val="accent1"/>
            </a:fillRef>
            <a:effectRef idx="3">
              <a:schemeClr val="accent1"/>
            </a:effectRef>
            <a:fontRef idx="minor">
              <a:schemeClr val="lt1"/>
            </a:fontRef>
          </p:style>
          <p:txBody>
            <a:bodyPr lIns="0" r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FFFFFF"/>
                  </a:solidFill>
                  <a:effectLst/>
                  <a:uLnTx/>
                  <a:uFillTx/>
                  <a:latin typeface="Arial"/>
                  <a:cs typeface="+mn-ea"/>
                  <a:sym typeface="+mn-lt"/>
                </a:rPr>
                <a:t>TGF</a:t>
              </a:r>
              <a:endParaRPr kumimoji="0" lang="zh-CN" altLang="en-US" sz="1200" b="0" i="0" u="none" strike="noStrike" kern="1200" cap="none" spc="0" normalizeH="0" baseline="0" noProof="0" dirty="0">
                <a:ln>
                  <a:noFill/>
                </a:ln>
                <a:solidFill>
                  <a:srgbClr val="FFFFFF"/>
                </a:solidFill>
                <a:effectLst/>
                <a:uLnTx/>
                <a:uFillTx/>
                <a:latin typeface="Arial"/>
                <a:cs typeface="+mn-ea"/>
                <a:sym typeface="+mn-lt"/>
              </a:endParaRPr>
            </a:p>
          </p:txBody>
        </p:sp>
        <p:sp>
          <p:nvSpPr>
            <p:cNvPr id="86" name="矩形 26"/>
            <p:cNvSpPr/>
            <p:nvPr/>
          </p:nvSpPr>
          <p:spPr bwMode="auto">
            <a:xfrm>
              <a:off x="4357385" y="4162656"/>
              <a:ext cx="6085424" cy="375508"/>
            </a:xfrm>
            <a:prstGeom prst="rect">
              <a:avLst/>
            </a:prstGeom>
            <a:solidFill>
              <a:srgbClr val="00B050"/>
            </a:solidFill>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50" b="0" i="0" u="none" strike="noStrike" kern="1200" cap="none" spc="0" normalizeH="0" baseline="0" noProof="0" dirty="0">
                  <a:ln>
                    <a:noFill/>
                  </a:ln>
                  <a:solidFill>
                    <a:srgbClr val="FFFFFF"/>
                  </a:solidFill>
                  <a:effectLst/>
                  <a:uLnTx/>
                  <a:uFillTx/>
                  <a:latin typeface="Arial"/>
                  <a:cs typeface="+mn-ea"/>
                  <a:sym typeface="+mn-lt"/>
                </a:rPr>
                <a:t>China Three Gorges South Asia Investment Ltd</a:t>
              </a:r>
              <a:r>
                <a:rPr kumimoji="0" lang="en-US" altLang="zh-CN" sz="1350" b="0" i="0" u="none" strike="noStrike" kern="1200" cap="none" spc="0" normalizeH="0" baseline="0" noProof="0" dirty="0">
                  <a:ln>
                    <a:noFill/>
                  </a:ln>
                  <a:solidFill>
                    <a:srgbClr val="6D6E71"/>
                  </a:solidFill>
                  <a:effectLst/>
                  <a:uLnTx/>
                  <a:uFillTx/>
                  <a:latin typeface="Arial"/>
                  <a:cs typeface="+mn-ea"/>
                  <a:sym typeface="+mn-lt"/>
                </a:rPr>
                <a:t>.</a:t>
              </a:r>
              <a:endParaRPr kumimoji="0" lang="zh-CN" altLang="en-US" sz="1350" b="0" i="0" u="none" strike="noStrike" kern="1200" cap="none" spc="0" normalizeH="0" baseline="0" noProof="0" dirty="0">
                <a:ln>
                  <a:noFill/>
                </a:ln>
                <a:solidFill>
                  <a:srgbClr val="6D6E71"/>
                </a:solidFill>
                <a:effectLst/>
                <a:uLnTx/>
                <a:uFillTx/>
                <a:latin typeface="Arial"/>
                <a:cs typeface="+mn-ea"/>
                <a:sym typeface="+mn-lt"/>
              </a:endParaRPr>
            </a:p>
          </p:txBody>
        </p:sp>
        <p:sp>
          <p:nvSpPr>
            <p:cNvPr id="88" name="矩形 27"/>
            <p:cNvSpPr/>
            <p:nvPr/>
          </p:nvSpPr>
          <p:spPr bwMode="auto">
            <a:xfrm>
              <a:off x="5926051" y="5515471"/>
              <a:ext cx="873407" cy="464454"/>
            </a:xfrm>
            <a:prstGeom prst="rect">
              <a:avLst/>
            </a:prstGeom>
            <a:solidFill>
              <a:srgbClr val="1B7BE5"/>
            </a:solidFill>
            <a:ln/>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FFFFFF"/>
                  </a:solidFill>
                  <a:effectLst/>
                  <a:uLnTx/>
                  <a:uFillTx/>
                  <a:latin typeface="Arial"/>
                  <a:cs typeface="+mn-ea"/>
                  <a:sym typeface="+mn-lt"/>
                </a:rPr>
                <a:t>TGT</a:t>
              </a:r>
              <a:endParaRPr kumimoji="0" lang="zh-CN" altLang="en-US" sz="1200" b="0" i="0" u="none" strike="noStrike" kern="1200" cap="none" spc="0" normalizeH="0" baseline="0" noProof="0" dirty="0">
                <a:ln>
                  <a:noFill/>
                </a:ln>
                <a:solidFill>
                  <a:srgbClr val="FFFFFF"/>
                </a:solidFill>
                <a:effectLst/>
                <a:uLnTx/>
                <a:uFillTx/>
                <a:latin typeface="Arial"/>
                <a:cs typeface="+mn-ea"/>
                <a:sym typeface="+mn-lt"/>
              </a:endParaRPr>
            </a:p>
          </p:txBody>
        </p:sp>
        <p:sp>
          <p:nvSpPr>
            <p:cNvPr id="89" name="矩形 33"/>
            <p:cNvSpPr/>
            <p:nvPr/>
          </p:nvSpPr>
          <p:spPr bwMode="auto">
            <a:xfrm>
              <a:off x="7031161" y="5515471"/>
              <a:ext cx="873407" cy="464454"/>
            </a:xfrm>
            <a:prstGeom prst="rect">
              <a:avLst/>
            </a:prstGeom>
            <a:solidFill>
              <a:srgbClr val="1B7BE5"/>
            </a:solidFill>
            <a:ln/>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FFFFFF"/>
                  </a:solidFill>
                  <a:effectLst/>
                  <a:uLnTx/>
                  <a:uFillTx/>
                  <a:latin typeface="Arial"/>
                  <a:cs typeface="+mn-ea"/>
                  <a:sym typeface="+mn-lt"/>
                </a:rPr>
                <a:t>KHCL</a:t>
              </a:r>
              <a:endParaRPr kumimoji="0" lang="zh-CN" altLang="en-US" sz="1200" b="0" i="0" u="none" strike="noStrike" kern="1200" cap="none" spc="0" normalizeH="0" baseline="0" noProof="0" dirty="0">
                <a:ln>
                  <a:noFill/>
                </a:ln>
                <a:solidFill>
                  <a:srgbClr val="FFFFFF"/>
                </a:solidFill>
                <a:effectLst/>
                <a:uLnTx/>
                <a:uFillTx/>
                <a:latin typeface="Arial"/>
                <a:cs typeface="+mn-ea"/>
                <a:sym typeface="+mn-lt"/>
              </a:endParaRPr>
            </a:p>
          </p:txBody>
        </p:sp>
        <p:sp>
          <p:nvSpPr>
            <p:cNvPr id="90" name="矩形 34"/>
            <p:cNvSpPr/>
            <p:nvPr/>
          </p:nvSpPr>
          <p:spPr bwMode="auto">
            <a:xfrm>
              <a:off x="9241385" y="5515471"/>
              <a:ext cx="873407" cy="464454"/>
            </a:xfrm>
            <a:prstGeom prst="rect">
              <a:avLst/>
            </a:prstGeom>
            <a:solidFill>
              <a:srgbClr val="FF0000"/>
            </a:solidFill>
            <a:ln/>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FFFFFF"/>
                  </a:solidFill>
                  <a:effectLst/>
                  <a:uLnTx/>
                  <a:uFillTx/>
                  <a:latin typeface="Arial"/>
                  <a:cs typeface="+mn-ea"/>
                  <a:sym typeface="+mn-lt"/>
                </a:rPr>
                <a:t>KPCL</a:t>
              </a:r>
              <a:endParaRPr kumimoji="0" lang="zh-CN" altLang="en-US" sz="1200" b="0" i="0" u="none" strike="noStrike" kern="1200" cap="none" spc="0" normalizeH="0" baseline="0" noProof="0" dirty="0">
                <a:ln>
                  <a:noFill/>
                </a:ln>
                <a:solidFill>
                  <a:srgbClr val="FFFFFF"/>
                </a:solidFill>
                <a:effectLst/>
                <a:uLnTx/>
                <a:uFillTx/>
                <a:latin typeface="Arial"/>
                <a:cs typeface="+mn-ea"/>
                <a:sym typeface="+mn-lt"/>
              </a:endParaRPr>
            </a:p>
          </p:txBody>
        </p:sp>
        <p:cxnSp>
          <p:nvCxnSpPr>
            <p:cNvPr id="91" name="肘形连接符 35"/>
            <p:cNvCxnSpPr>
              <a:stCxn id="86" idx="2"/>
              <a:endCxn id="83" idx="0"/>
            </p:cNvCxnSpPr>
            <p:nvPr/>
          </p:nvCxnSpPr>
          <p:spPr>
            <a:xfrm rot="5400000">
              <a:off x="5287662" y="3403035"/>
              <a:ext cx="977307" cy="3247565"/>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2" name="肘形连接符 36"/>
            <p:cNvCxnSpPr>
              <a:stCxn id="86" idx="2"/>
              <a:endCxn id="88" idx="0"/>
            </p:cNvCxnSpPr>
            <p:nvPr/>
          </p:nvCxnSpPr>
          <p:spPr>
            <a:xfrm rot="5400000">
              <a:off x="6392773" y="4508146"/>
              <a:ext cx="977307" cy="1037342"/>
            </a:xfrm>
            <a:prstGeom prst="bentConnector3">
              <a:avLst>
                <a:gd name="adj1" fmla="val 50000"/>
              </a:avLst>
            </a:prstGeom>
            <a:solidFill>
              <a:schemeClr val="accent3">
                <a:lumMod val="20000"/>
                <a:lumOff val="80000"/>
              </a:schemeClr>
            </a:solidFill>
            <a:ln>
              <a:tailEnd type="triangle"/>
            </a:ln>
          </p:spPr>
          <p:style>
            <a:lnRef idx="1">
              <a:schemeClr val="accent1"/>
            </a:lnRef>
            <a:fillRef idx="0">
              <a:schemeClr val="accent1"/>
            </a:fillRef>
            <a:effectRef idx="0">
              <a:schemeClr val="accent1"/>
            </a:effectRef>
            <a:fontRef idx="minor">
              <a:schemeClr val="tx1"/>
            </a:fontRef>
          </p:style>
        </p:cxnSp>
        <p:cxnSp>
          <p:nvCxnSpPr>
            <p:cNvPr id="93" name="肘形连接符 37"/>
            <p:cNvCxnSpPr>
              <a:stCxn id="86" idx="2"/>
              <a:endCxn id="89" idx="0"/>
            </p:cNvCxnSpPr>
            <p:nvPr/>
          </p:nvCxnSpPr>
          <p:spPr>
            <a:xfrm rot="16200000" flipH="1">
              <a:off x="6945328" y="4992933"/>
              <a:ext cx="977307" cy="67768"/>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4" name="肘形连接符 38"/>
            <p:cNvCxnSpPr>
              <a:stCxn id="86" idx="2"/>
              <a:endCxn id="90" idx="0"/>
            </p:cNvCxnSpPr>
            <p:nvPr/>
          </p:nvCxnSpPr>
          <p:spPr>
            <a:xfrm rot="16200000" flipH="1">
              <a:off x="8050440" y="3887821"/>
              <a:ext cx="977307" cy="2277992"/>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96" name="矩形 40"/>
            <p:cNvSpPr/>
            <p:nvPr/>
          </p:nvSpPr>
          <p:spPr bwMode="auto">
            <a:xfrm>
              <a:off x="4820939" y="5515471"/>
              <a:ext cx="873407" cy="464454"/>
            </a:xfrm>
            <a:prstGeom prst="rect">
              <a:avLst/>
            </a:prstGeom>
            <a:solidFill>
              <a:srgbClr val="1B7BE5"/>
            </a:solidFill>
            <a:ln/>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FFFFFF"/>
                  </a:solidFill>
                  <a:effectLst/>
                  <a:uLnTx/>
                  <a:uFillTx/>
                  <a:latin typeface="Arial"/>
                  <a:cs typeface="+mn-ea"/>
                  <a:sym typeface="+mn-lt"/>
                </a:rPr>
                <a:t>TGS</a:t>
              </a:r>
              <a:endParaRPr kumimoji="0" lang="zh-CN" altLang="en-US" sz="1200" b="0" i="0" u="none" strike="noStrike" kern="1200" cap="none" spc="0" normalizeH="0" baseline="0" noProof="0" dirty="0">
                <a:ln>
                  <a:noFill/>
                </a:ln>
                <a:solidFill>
                  <a:srgbClr val="FFFFFF"/>
                </a:solidFill>
                <a:effectLst/>
                <a:uLnTx/>
                <a:uFillTx/>
                <a:latin typeface="Arial"/>
                <a:cs typeface="+mn-ea"/>
                <a:sym typeface="+mn-lt"/>
              </a:endParaRPr>
            </a:p>
          </p:txBody>
        </p:sp>
        <p:sp>
          <p:nvSpPr>
            <p:cNvPr id="97" name="矩形 41"/>
            <p:cNvSpPr/>
            <p:nvPr/>
          </p:nvSpPr>
          <p:spPr bwMode="auto">
            <a:xfrm>
              <a:off x="8136273" y="5515471"/>
              <a:ext cx="873407" cy="464454"/>
            </a:xfrm>
            <a:prstGeom prst="rect">
              <a:avLst/>
            </a:prstGeom>
            <a:solidFill>
              <a:srgbClr val="1B7BE5"/>
            </a:solidFill>
            <a:ln/>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FFFFFF"/>
                  </a:solidFill>
                  <a:effectLst/>
                  <a:uLnTx/>
                  <a:uFillTx/>
                  <a:latin typeface="Arial"/>
                  <a:cs typeface="+mn-ea"/>
                  <a:sym typeface="+mn-lt"/>
                </a:rPr>
                <a:t>MPCL</a:t>
              </a:r>
              <a:endParaRPr kumimoji="0" lang="zh-CN" altLang="en-US" sz="1200" b="0" i="0" u="none" strike="noStrike" kern="1200" cap="none" spc="0" normalizeH="0" baseline="0" noProof="0" dirty="0">
                <a:ln>
                  <a:noFill/>
                </a:ln>
                <a:solidFill>
                  <a:srgbClr val="FFFFFF"/>
                </a:solidFill>
                <a:effectLst/>
                <a:uLnTx/>
                <a:uFillTx/>
                <a:latin typeface="Arial"/>
                <a:cs typeface="+mn-ea"/>
                <a:sym typeface="+mn-lt"/>
              </a:endParaRPr>
            </a:p>
          </p:txBody>
        </p:sp>
        <p:cxnSp>
          <p:nvCxnSpPr>
            <p:cNvPr id="98" name="肘形连接符 62"/>
            <p:cNvCxnSpPr>
              <a:stCxn id="86" idx="2"/>
              <a:endCxn id="97" idx="0"/>
            </p:cNvCxnSpPr>
            <p:nvPr/>
          </p:nvCxnSpPr>
          <p:spPr>
            <a:xfrm rot="16200000" flipH="1">
              <a:off x="7497884" y="4440377"/>
              <a:ext cx="977307" cy="1172880"/>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9" name="肘形连接符 62"/>
            <p:cNvCxnSpPr>
              <a:stCxn id="86" idx="2"/>
              <a:endCxn id="96" idx="0"/>
            </p:cNvCxnSpPr>
            <p:nvPr/>
          </p:nvCxnSpPr>
          <p:spPr>
            <a:xfrm rot="5400000">
              <a:off x="5840217" y="3955590"/>
              <a:ext cx="977307" cy="2142454"/>
            </a:xfrm>
            <a:prstGeom prst="bentConnector3">
              <a:avLst>
                <a:gd name="adj1" fmla="val 50000"/>
              </a:avLst>
            </a:prstGeom>
            <a:solidFill>
              <a:schemeClr val="accent3">
                <a:lumMod val="20000"/>
                <a:lumOff val="80000"/>
              </a:schemeClr>
            </a:solidFill>
            <a:ln>
              <a:tailEnd type="triangle"/>
            </a:ln>
          </p:spPr>
          <p:style>
            <a:lnRef idx="1">
              <a:schemeClr val="accent1"/>
            </a:lnRef>
            <a:fillRef idx="0">
              <a:schemeClr val="accent1"/>
            </a:fillRef>
            <a:effectRef idx="0">
              <a:schemeClr val="accent1"/>
            </a:effectRef>
            <a:fontRef idx="minor">
              <a:schemeClr val="tx1"/>
            </a:fontRef>
          </p:style>
        </p:cxnSp>
        <p:cxnSp>
          <p:nvCxnSpPr>
            <p:cNvPr id="100" name="直接连接符 47"/>
            <p:cNvCxnSpPr/>
            <p:nvPr/>
          </p:nvCxnSpPr>
          <p:spPr>
            <a:xfrm>
              <a:off x="5274255" y="3706183"/>
              <a:ext cx="0" cy="459252"/>
            </a:xfrm>
            <a:prstGeom prst="line">
              <a:avLst/>
            </a:prstGeom>
            <a:ln>
              <a:tailEnd type="triangle"/>
            </a:ln>
          </p:spPr>
          <p:style>
            <a:lnRef idx="1">
              <a:schemeClr val="accent1"/>
            </a:lnRef>
            <a:fillRef idx="0">
              <a:schemeClr val="accent1"/>
            </a:fillRef>
            <a:effectRef idx="0">
              <a:schemeClr val="accent1"/>
            </a:effectRef>
            <a:fontRef idx="minor">
              <a:schemeClr val="tx1"/>
            </a:fontRef>
          </p:style>
        </p:cxnSp>
        <p:sp>
          <p:nvSpPr>
            <p:cNvPr id="101" name="TextBox 4"/>
            <p:cNvSpPr txBox="1">
              <a:spLocks noChangeArrowheads="1"/>
            </p:cNvSpPr>
            <p:nvPr/>
          </p:nvSpPr>
          <p:spPr bwMode="auto">
            <a:xfrm>
              <a:off x="7011020" y="3237466"/>
              <a:ext cx="589356" cy="262899"/>
            </a:xfrm>
            <a:prstGeom prst="rect">
              <a:avLst/>
            </a:prstGeom>
            <a:solidFill>
              <a:schemeClr val="bg1"/>
            </a:solidFill>
            <a:ln>
              <a:noFill/>
            </a:ln>
          </p:spPr>
          <p:txBody>
            <a:bodyPr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6D6E71"/>
                  </a:solidFill>
                  <a:effectLst/>
                  <a:uLnTx/>
                  <a:uFillTx/>
                  <a:latin typeface="Arial"/>
                  <a:ea typeface="+mn-ea"/>
                  <a:cs typeface="+mn-ea"/>
                  <a:sym typeface="+mn-lt"/>
                </a:rPr>
                <a:t>15%</a:t>
              </a:r>
              <a:endParaRPr kumimoji="0" lang="zh-CN" altLang="en-US" sz="900" b="1" i="0" u="none" strike="noStrike" kern="1200" cap="none" spc="0" normalizeH="0" baseline="0" noProof="0" dirty="0">
                <a:ln>
                  <a:noFill/>
                </a:ln>
                <a:solidFill>
                  <a:srgbClr val="6D6E71"/>
                </a:solidFill>
                <a:effectLst/>
                <a:uLnTx/>
                <a:uFillTx/>
                <a:latin typeface="Arial"/>
                <a:ea typeface="+mn-ea"/>
                <a:cs typeface="+mn-ea"/>
                <a:sym typeface="+mn-lt"/>
              </a:endParaRPr>
            </a:p>
          </p:txBody>
        </p:sp>
        <p:cxnSp>
          <p:nvCxnSpPr>
            <p:cNvPr id="102" name="直接连接符 49"/>
            <p:cNvCxnSpPr/>
            <p:nvPr/>
          </p:nvCxnSpPr>
          <p:spPr>
            <a:xfrm rot="5400000">
              <a:off x="6463324" y="3501275"/>
              <a:ext cx="1300472" cy="0"/>
            </a:xfrm>
            <a:prstGeom prst="line">
              <a:avLst/>
            </a:prstGeom>
            <a:ln>
              <a:tailEnd type="triangle"/>
            </a:ln>
          </p:spPr>
          <p:style>
            <a:lnRef idx="1">
              <a:schemeClr val="accent1"/>
            </a:lnRef>
            <a:fillRef idx="0">
              <a:schemeClr val="accent1"/>
            </a:fillRef>
            <a:effectRef idx="0">
              <a:schemeClr val="accent1"/>
            </a:effectRef>
            <a:fontRef idx="minor">
              <a:schemeClr val="tx1"/>
            </a:fontRef>
          </p:style>
        </p:cxnSp>
        <p:sp>
          <p:nvSpPr>
            <p:cNvPr id="103" name="TextBox 4"/>
            <p:cNvSpPr txBox="1">
              <a:spLocks noChangeArrowheads="1"/>
            </p:cNvSpPr>
            <p:nvPr/>
          </p:nvSpPr>
          <p:spPr bwMode="auto">
            <a:xfrm>
              <a:off x="8930792" y="3254576"/>
              <a:ext cx="589356" cy="246757"/>
            </a:xfrm>
            <a:prstGeom prst="rect">
              <a:avLst/>
            </a:prstGeom>
            <a:solidFill>
              <a:schemeClr val="bg1"/>
            </a:solidFill>
            <a:ln>
              <a:noFill/>
            </a:ln>
          </p:spPr>
          <p:txBody>
            <a:bodyPr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srgbClr val="6D6E71"/>
                  </a:solidFill>
                  <a:effectLst/>
                  <a:uLnTx/>
                  <a:uFillTx/>
                  <a:latin typeface="Arial"/>
                  <a:ea typeface="+mn-ea"/>
                  <a:cs typeface="+mn-ea"/>
                  <a:sym typeface="+mn-lt"/>
                </a:rPr>
                <a:t>15%</a:t>
              </a:r>
              <a:endParaRPr kumimoji="0" lang="zh-CN" altLang="en-US" sz="900" b="0" i="0" u="none" strike="noStrike" kern="1200" cap="none" spc="0" normalizeH="0" baseline="0" noProof="0" dirty="0">
                <a:ln>
                  <a:noFill/>
                </a:ln>
                <a:solidFill>
                  <a:srgbClr val="6D6E71"/>
                </a:solidFill>
                <a:effectLst/>
                <a:uLnTx/>
                <a:uFillTx/>
                <a:latin typeface="Arial"/>
                <a:ea typeface="+mn-ea"/>
                <a:cs typeface="+mn-ea"/>
                <a:sym typeface="+mn-lt"/>
              </a:endParaRPr>
            </a:p>
          </p:txBody>
        </p:sp>
        <p:cxnSp>
          <p:nvCxnSpPr>
            <p:cNvPr id="104" name="直接连接符 51"/>
            <p:cNvCxnSpPr/>
            <p:nvPr/>
          </p:nvCxnSpPr>
          <p:spPr>
            <a:xfrm rot="5400000">
              <a:off x="8375238" y="3519778"/>
              <a:ext cx="1300472" cy="0"/>
            </a:xfrm>
            <a:prstGeom prst="line">
              <a:avLst/>
            </a:prstGeom>
            <a:ln>
              <a:prstDash val="solid"/>
              <a:tailEnd type="triangle"/>
            </a:ln>
          </p:spPr>
          <p:style>
            <a:lnRef idx="1">
              <a:schemeClr val="accent1"/>
            </a:lnRef>
            <a:fillRef idx="0">
              <a:schemeClr val="accent1"/>
            </a:fillRef>
            <a:effectRef idx="0">
              <a:schemeClr val="accent1"/>
            </a:effectRef>
            <a:fontRef idx="minor">
              <a:schemeClr val="tx1"/>
            </a:fontRef>
          </p:style>
        </p:cxnSp>
        <p:pic>
          <p:nvPicPr>
            <p:cNvPr id="105" name="图片 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6297" y="1974696"/>
              <a:ext cx="1379965" cy="974675"/>
            </a:xfrm>
            <a:prstGeom prst="rect">
              <a:avLst/>
            </a:prstGeom>
          </p:spPr>
        </p:pic>
        <p:pic>
          <p:nvPicPr>
            <p:cNvPr id="106" name="Picture 2" descr="https://www.good-design.com/wp-content/uploads/2016/04/Silk-Road-Fund-Final-01-5-1200x67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184" t="26451" r="33846" b="27219"/>
            <a:stretch>
              <a:fillRect/>
            </a:stretch>
          </p:blipFill>
          <p:spPr bwMode="auto">
            <a:xfrm>
              <a:off x="8458193" y="1992210"/>
              <a:ext cx="1219897" cy="957162"/>
            </a:xfrm>
            <a:prstGeom prst="rect">
              <a:avLst/>
            </a:prstGeom>
            <a:noFill/>
            <a:extLst>
              <a:ext uri="{909E8E84-426E-40DD-AFC4-6F175D3DCCD1}">
                <a14:hiddenFill xmlns:a14="http://schemas.microsoft.com/office/drawing/2010/main">
                  <a:solidFill>
                    <a:srgbClr val="FFFFFF"/>
                  </a:solidFill>
                </a14:hiddenFill>
              </a:ext>
            </a:extLst>
          </p:spPr>
        </p:pic>
        <p:sp>
          <p:nvSpPr>
            <p:cNvPr id="107" name="Rectangle 106"/>
            <p:cNvSpPr/>
            <p:nvPr/>
          </p:nvSpPr>
          <p:spPr bwMode="auto">
            <a:xfrm>
              <a:off x="961527" y="5450889"/>
              <a:ext cx="2094802" cy="624574"/>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ctr" anchorCtr="0" compatLnSpc="1"/>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1" u="none" strike="noStrike" kern="1200" cap="none" spc="0" normalizeH="0" baseline="0" noProof="0" dirty="0">
                  <a:ln>
                    <a:noFill/>
                  </a:ln>
                  <a:solidFill>
                    <a:srgbClr val="004364"/>
                  </a:solidFill>
                  <a:effectLst/>
                  <a:uLnTx/>
                  <a:uFillTx/>
                  <a:latin typeface="Arial"/>
                  <a:cs typeface="+mn-ea"/>
                  <a:sym typeface="+mn-lt"/>
                </a:rPr>
                <a:t>Pakistan Incorporated Project Companies</a:t>
              </a:r>
            </a:p>
          </p:txBody>
        </p:sp>
        <p:sp>
          <p:nvSpPr>
            <p:cNvPr id="108" name="Arrow: Right 1"/>
            <p:cNvSpPr/>
            <p:nvPr/>
          </p:nvSpPr>
          <p:spPr>
            <a:xfrm>
              <a:off x="3078255" y="5575784"/>
              <a:ext cx="289547" cy="2760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cs typeface="+mn-ea"/>
                <a:sym typeface="+mn-lt"/>
              </a:endParaRPr>
            </a:p>
          </p:txBody>
        </p:sp>
        <p:cxnSp>
          <p:nvCxnSpPr>
            <p:cNvPr id="109" name="直接连接符 46"/>
            <p:cNvCxnSpPr/>
            <p:nvPr/>
          </p:nvCxnSpPr>
          <p:spPr>
            <a:xfrm rot="5400000">
              <a:off x="5620357" y="3064928"/>
              <a:ext cx="433491" cy="0"/>
            </a:xfrm>
            <a:prstGeom prst="line">
              <a:avLst/>
            </a:prstGeom>
            <a:ln>
              <a:tailEnd type="triangle"/>
            </a:ln>
          </p:spPr>
          <p:style>
            <a:lnRef idx="1">
              <a:schemeClr val="accent1"/>
            </a:lnRef>
            <a:fillRef idx="0">
              <a:schemeClr val="accent1"/>
            </a:fillRef>
            <a:effectRef idx="0">
              <a:schemeClr val="accent1"/>
            </a:effectRef>
            <a:fontRef idx="minor">
              <a:schemeClr val="tx1"/>
            </a:fontRef>
          </p:style>
        </p:cxnSp>
        <p:sp>
          <p:nvSpPr>
            <p:cNvPr id="110" name="矩形 23"/>
            <p:cNvSpPr/>
            <p:nvPr/>
          </p:nvSpPr>
          <p:spPr bwMode="auto">
            <a:xfrm>
              <a:off x="3001119" y="2502736"/>
              <a:ext cx="3327265" cy="480342"/>
            </a:xfrm>
            <a:prstGeom prst="rect">
              <a:avLst/>
            </a:prstGeom>
            <a:solidFill>
              <a:schemeClr val="bg2">
                <a:lumMod val="20000"/>
                <a:lumOff val="80000"/>
              </a:schemeClr>
            </a:solidFill>
            <a:ln/>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chemeClr val="tx1"/>
                  </a:solidFill>
                  <a:effectLst/>
                  <a:uLnTx/>
                  <a:uFillTx/>
                  <a:latin typeface="Arial"/>
                  <a:cs typeface="+mn-ea"/>
                  <a:sym typeface="+mn-lt"/>
                </a:rPr>
                <a:t>China Three Gorges International Limited.</a:t>
              </a:r>
              <a:endParaRPr kumimoji="0" lang="zh-CN" altLang="en-US" sz="1100" b="1" i="0" u="none" strike="noStrike" kern="1200" cap="none" spc="0" normalizeH="0" baseline="0" noProof="0" dirty="0">
                <a:ln>
                  <a:noFill/>
                </a:ln>
                <a:solidFill>
                  <a:schemeClr val="tx1"/>
                </a:solidFill>
                <a:effectLst/>
                <a:uLnTx/>
                <a:uFillTx/>
                <a:latin typeface="Arial"/>
                <a:cs typeface="+mn-ea"/>
                <a:sym typeface="+mn-lt"/>
              </a:endParaRPr>
            </a:p>
          </p:txBody>
        </p:sp>
        <p:sp>
          <p:nvSpPr>
            <p:cNvPr id="111" name="矩形 22"/>
            <p:cNvSpPr/>
            <p:nvPr/>
          </p:nvSpPr>
          <p:spPr bwMode="auto">
            <a:xfrm>
              <a:off x="1690347" y="1006810"/>
              <a:ext cx="3327265" cy="371563"/>
            </a:xfrm>
            <a:prstGeom prst="rect">
              <a:avLst/>
            </a:prstGeom>
            <a:solidFill>
              <a:schemeClr val="bg2">
                <a:lumMod val="20000"/>
                <a:lumOff val="80000"/>
              </a:schemeClr>
            </a:solidFill>
            <a:ln/>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smtClean="0">
                  <a:ln>
                    <a:noFill/>
                  </a:ln>
                  <a:solidFill>
                    <a:schemeClr val="tx1"/>
                  </a:solidFill>
                  <a:effectLst/>
                  <a:uLnTx/>
                  <a:uFillTx/>
                  <a:latin typeface="Arial"/>
                  <a:cs typeface="+mn-ea"/>
                  <a:sym typeface="+mn-lt"/>
                </a:rPr>
                <a:t>China Three </a:t>
              </a:r>
              <a:r>
                <a:rPr kumimoji="0" lang="en-US" altLang="zh-CN" sz="1100" b="1" i="0" u="none" strike="noStrike" kern="1200" cap="none" spc="0" normalizeH="0" baseline="0" noProof="0" dirty="0">
                  <a:ln>
                    <a:noFill/>
                  </a:ln>
                  <a:solidFill>
                    <a:schemeClr val="tx1"/>
                  </a:solidFill>
                  <a:effectLst/>
                  <a:uLnTx/>
                  <a:uFillTx/>
                  <a:latin typeface="Arial"/>
                  <a:cs typeface="+mn-ea"/>
                  <a:sym typeface="+mn-lt"/>
                </a:rPr>
                <a:t>Gorges Corporation</a:t>
              </a:r>
              <a:endParaRPr kumimoji="0" lang="zh-CN" altLang="en-US" sz="1100" b="1" i="0" u="none" strike="noStrike" kern="1200" cap="none" spc="0" normalizeH="0" baseline="0" noProof="0" dirty="0">
                <a:ln>
                  <a:noFill/>
                </a:ln>
                <a:solidFill>
                  <a:schemeClr val="tx1"/>
                </a:solidFill>
                <a:effectLst/>
                <a:uLnTx/>
                <a:uFillTx/>
                <a:latin typeface="Arial"/>
                <a:cs typeface="+mn-ea"/>
                <a:sym typeface="+mn-lt"/>
              </a:endParaRPr>
            </a:p>
          </p:txBody>
        </p:sp>
        <p:sp>
          <p:nvSpPr>
            <p:cNvPr id="112" name="矩形 23"/>
            <p:cNvSpPr/>
            <p:nvPr/>
          </p:nvSpPr>
          <p:spPr bwMode="auto">
            <a:xfrm>
              <a:off x="2225136" y="1707643"/>
              <a:ext cx="3327265" cy="480342"/>
            </a:xfrm>
            <a:prstGeom prst="rect">
              <a:avLst/>
            </a:prstGeom>
            <a:solidFill>
              <a:schemeClr val="bg2">
                <a:lumMod val="20000"/>
                <a:lumOff val="80000"/>
              </a:schemeClr>
            </a:solidFill>
            <a:ln/>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chemeClr val="tx1"/>
                  </a:solidFill>
                  <a:effectLst/>
                  <a:uLnTx/>
                  <a:uFillTx/>
                  <a:latin typeface="Arial"/>
                  <a:cs typeface="+mn-ea"/>
                  <a:sym typeface="+mn-lt"/>
                </a:rPr>
                <a:t>China Three Gorges International Corporation</a:t>
              </a:r>
              <a:endParaRPr kumimoji="0" lang="zh-CN" altLang="en-US" sz="1100" b="0" i="0" u="none" strike="noStrike" kern="1200" cap="none" spc="0" normalizeH="0" baseline="0" noProof="0" dirty="0">
                <a:ln>
                  <a:noFill/>
                </a:ln>
                <a:solidFill>
                  <a:schemeClr val="tx1"/>
                </a:solidFill>
                <a:effectLst/>
                <a:uLnTx/>
                <a:uFillTx/>
                <a:latin typeface="Arial"/>
                <a:cs typeface="+mn-ea"/>
                <a:sym typeface="+mn-lt"/>
              </a:endParaRPr>
            </a:p>
          </p:txBody>
        </p:sp>
      </p:grpSp>
      <p:sp>
        <p:nvSpPr>
          <p:cNvPr id="49" name="AutoShape 12"/>
          <p:cNvSpPr>
            <a:spLocks noChangeArrowheads="1"/>
          </p:cNvSpPr>
          <p:nvPr/>
        </p:nvSpPr>
        <p:spPr bwMode="auto">
          <a:xfrm>
            <a:off x="3750647" y="372854"/>
            <a:ext cx="5278333" cy="568114"/>
          </a:xfrm>
          <a:prstGeom prst="roundRect">
            <a:avLst>
              <a:gd name="adj" fmla="val 16667"/>
            </a:avLst>
          </a:prstGeom>
          <a:noFill/>
          <a:ln w="28575" algn="ctr">
            <a:noFill/>
            <a:round/>
          </a:ln>
          <a:effectLst/>
        </p:spPr>
        <p:txBody>
          <a:bodyPr wrap="none" lIns="24384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1" u="none" strike="noStrike" kern="1200" cap="none" spc="0" normalizeH="0" baseline="0" noProof="0" dirty="0">
                <a:ln>
                  <a:noFill/>
                </a:ln>
                <a:solidFill>
                  <a:srgbClr val="005BAC"/>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China Three Gorges South Asia Investment Ltd (CSAIL)</a:t>
            </a:r>
          </a:p>
        </p:txBody>
      </p:sp>
      <p:sp>
        <p:nvSpPr>
          <p:cNvPr id="50" name="文本框 49"/>
          <p:cNvSpPr txBox="1"/>
          <p:nvPr/>
        </p:nvSpPr>
        <p:spPr>
          <a:xfrm>
            <a:off x="8489046" y="5398322"/>
            <a:ext cx="1373555"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700" b="1" i="0" u="none" strike="noStrike" kern="1200" cap="none" spc="0" normalizeH="0" baseline="0" noProof="0" dirty="0">
                <a:ln>
                  <a:noFill/>
                </a:ln>
                <a:solidFill>
                  <a:srgbClr val="FF0000"/>
                </a:solidFill>
                <a:effectLst/>
                <a:uLnTx/>
                <a:uFillTx/>
                <a:latin typeface="Arial"/>
                <a:cs typeface="+mn-cs"/>
              </a:rPr>
              <a:t>Islamabad</a:t>
            </a:r>
            <a:endParaRPr kumimoji="0" lang="zh-CN" altLang="en-US" sz="1700" b="1" i="0" u="none" strike="noStrike" kern="1200" cap="none" spc="0" normalizeH="0" baseline="0" noProof="0" dirty="0">
              <a:ln>
                <a:noFill/>
              </a:ln>
              <a:solidFill>
                <a:srgbClr val="FF0000"/>
              </a:solidFill>
              <a:effectLst/>
              <a:uLnTx/>
              <a:uFillTx/>
              <a:latin typeface="Arial"/>
              <a:cs typeface="+mn-cs"/>
            </a:endParaRPr>
          </a:p>
        </p:txBody>
      </p:sp>
      <p:sp>
        <p:nvSpPr>
          <p:cNvPr id="51" name="文本框 50"/>
          <p:cNvSpPr txBox="1"/>
          <p:nvPr/>
        </p:nvSpPr>
        <p:spPr>
          <a:xfrm>
            <a:off x="8761529" y="2275092"/>
            <a:ext cx="963838"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700" b="1" i="0" u="none" strike="noStrike" kern="1200" cap="none" spc="0" normalizeH="0" baseline="0" noProof="0" dirty="0" smtClean="0">
                <a:ln>
                  <a:noFill/>
                </a:ln>
                <a:solidFill>
                  <a:srgbClr val="FF0000"/>
                </a:solidFill>
                <a:effectLst/>
                <a:uLnTx/>
                <a:uFillTx/>
                <a:latin typeface="Arial"/>
                <a:cs typeface="+mn-cs"/>
              </a:rPr>
              <a:t>Beijing</a:t>
            </a:r>
            <a:endParaRPr kumimoji="0" lang="zh-CN" altLang="en-US" sz="1700" b="1" i="0" u="none" strike="noStrike" kern="1200" cap="none" spc="0" normalizeH="0" baseline="0" noProof="0" dirty="0">
              <a:ln>
                <a:noFill/>
              </a:ln>
              <a:solidFill>
                <a:srgbClr val="FF0000"/>
              </a:solidFill>
              <a:effectLst/>
              <a:uLnTx/>
              <a:uFillTx/>
              <a:latin typeface="Arial"/>
              <a:cs typeface="+mn-cs"/>
            </a:endParaRPr>
          </a:p>
        </p:txBody>
      </p:sp>
      <p:sp>
        <p:nvSpPr>
          <p:cNvPr id="52" name="文本框 51"/>
          <p:cNvSpPr txBox="1"/>
          <p:nvPr/>
        </p:nvSpPr>
        <p:spPr>
          <a:xfrm>
            <a:off x="8946399" y="3872558"/>
            <a:ext cx="916202"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700" b="1" i="0" u="none" strike="noStrike" kern="1200" cap="none" spc="0" normalizeH="0" baseline="0" noProof="0" dirty="0">
                <a:ln>
                  <a:noFill/>
                </a:ln>
                <a:solidFill>
                  <a:srgbClr val="FF0000"/>
                </a:solidFill>
                <a:effectLst/>
                <a:uLnTx/>
                <a:uFillTx/>
                <a:latin typeface="Arial"/>
                <a:cs typeface="+mn-cs"/>
              </a:rPr>
              <a:t>Hong Kong</a:t>
            </a:r>
            <a:endParaRPr kumimoji="0" lang="zh-CN" altLang="en-US" sz="1700" b="1" i="0" u="none" strike="noStrike" kern="1200" cap="none" spc="0" normalizeH="0" baseline="0" noProof="0" dirty="0">
              <a:ln>
                <a:noFill/>
              </a:ln>
              <a:solidFill>
                <a:srgbClr val="FF0000"/>
              </a:solidFill>
              <a:effectLst/>
              <a:uLnTx/>
              <a:uFillTx/>
              <a:latin typeface="Arial"/>
              <a:cs typeface="+mn-cs"/>
            </a:endParaRPr>
          </a:p>
        </p:txBody>
      </p:sp>
      <p:pic>
        <p:nvPicPr>
          <p:cNvPr id="53" name="图片 52"/>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9756087" y="3294713"/>
            <a:ext cx="2268000" cy="1512000"/>
          </a:xfrm>
          <a:prstGeom prst="rect">
            <a:avLst/>
          </a:prstGeom>
        </p:spPr>
      </p:pic>
      <p:pic>
        <p:nvPicPr>
          <p:cNvPr id="54" name="图片 53"/>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9756087" y="1701259"/>
            <a:ext cx="2268000" cy="1512000"/>
          </a:xfrm>
          <a:prstGeom prst="rect">
            <a:avLst/>
          </a:prstGeom>
        </p:spPr>
      </p:pic>
      <p:pic>
        <p:nvPicPr>
          <p:cNvPr id="4" name="Picture 3"/>
          <p:cNvPicPr>
            <a:picLocks noChangeAspect="1"/>
          </p:cNvPicPr>
          <p:nvPr/>
        </p:nvPicPr>
        <p:blipFill>
          <a:blip r:embed="rId6"/>
          <a:stretch>
            <a:fillRect/>
          </a:stretch>
        </p:blipFill>
        <p:spPr>
          <a:xfrm>
            <a:off x="9789539" y="4933938"/>
            <a:ext cx="2234547" cy="1256796"/>
          </a:xfrm>
          <a:prstGeom prst="rect">
            <a:avLst/>
          </a:prstGeom>
        </p:spPr>
      </p:pic>
    </p:spTree>
    <p:extLst>
      <p:ext uri="{BB962C8B-B14F-4D97-AF65-F5344CB8AC3E}">
        <p14:creationId xmlns:p14="http://schemas.microsoft.com/office/powerpoint/2010/main" val="4253110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blob:https://web.whatsapp.com/cc9c3dfc-c3a1-4f2f-a5df-17faba88649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3" name="图片 2"/>
          <p:cNvPicPr>
            <a:picLocks noChangeAspect="1"/>
          </p:cNvPicPr>
          <p:nvPr/>
        </p:nvPicPr>
        <p:blipFill rotWithShape="1">
          <a:blip r:embed="rId2"/>
          <a:srcRect l="24294" r="558"/>
          <a:stretch/>
        </p:blipFill>
        <p:spPr>
          <a:xfrm>
            <a:off x="130554" y="1447800"/>
            <a:ext cx="5562600" cy="4176000"/>
          </a:xfrm>
          <a:prstGeom prst="rect">
            <a:avLst/>
          </a:prstGeom>
        </p:spPr>
      </p:pic>
      <p:pic>
        <p:nvPicPr>
          <p:cNvPr id="4" name="图片 3"/>
          <p:cNvPicPr>
            <a:picLocks noChangeAspect="1"/>
          </p:cNvPicPr>
          <p:nvPr/>
        </p:nvPicPr>
        <p:blipFill rotWithShape="1">
          <a:blip r:embed="rId3"/>
          <a:srcRect l="16625" r="18861"/>
          <a:stretch/>
        </p:blipFill>
        <p:spPr>
          <a:xfrm>
            <a:off x="5791200" y="1447800"/>
            <a:ext cx="6096000" cy="4176000"/>
          </a:xfrm>
          <a:prstGeom prst="rect">
            <a:avLst/>
          </a:prstGeom>
        </p:spPr>
      </p:pic>
      <p:sp>
        <p:nvSpPr>
          <p:cNvPr id="7" name="矩形 6"/>
          <p:cNvSpPr/>
          <p:nvPr/>
        </p:nvSpPr>
        <p:spPr>
          <a:xfrm>
            <a:off x="2785739" y="838200"/>
            <a:ext cx="5718695" cy="461665"/>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800100" marR="0" lvl="1" indent="-342900" algn="l" defTabSz="914400" rtl="0" eaLnBrk="1" fontAlgn="auto" latinLnBrk="0" hangingPunct="1">
              <a:lnSpc>
                <a:spcPct val="120000"/>
              </a:lnSpc>
              <a:spcBef>
                <a:spcPts val="0"/>
              </a:spcBef>
              <a:spcAft>
                <a:spcPts val="0"/>
              </a:spcAft>
              <a:buClrTx/>
              <a:buSzTx/>
              <a:buFont typeface="Wingdings" panose="05000000000000000000" pitchFamily="2" charset="2"/>
              <a:buChar char="n"/>
              <a:tabLst/>
              <a:defRPr/>
            </a:pPr>
            <a:r>
              <a:rPr kumimoji="0" lang="en-US" altLang="zh-CN"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Power house completion         </a:t>
            </a:r>
            <a:r>
              <a:rPr kumimoji="0" lang="en-US" altLang="zh-CN"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91.26</a:t>
            </a:r>
            <a:r>
              <a:rPr kumimoji="0" lang="en-US" altLang="zh-CN" sz="2000" b="0" i="0" u="none" strike="noStrike" kern="1200" cap="none" spc="0" normalizeH="0" noProof="0" dirty="0" smtClean="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 </a:t>
            </a:r>
            <a:r>
              <a:rPr kumimoji="0" lang="en-US" altLang="zh-CN"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sp>
        <p:nvSpPr>
          <p:cNvPr id="8" name="TextBox 7">
            <a:extLst>
              <a:ext uri="{FF2B5EF4-FFF2-40B4-BE49-F238E27FC236}">
                <a16:creationId xmlns:a16="http://schemas.microsoft.com/office/drawing/2014/main" id="{A76C1CE1-A357-4AAD-9007-54EA8713B346}"/>
              </a:ext>
            </a:extLst>
          </p:cNvPr>
          <p:cNvSpPr txBox="1"/>
          <p:nvPr/>
        </p:nvSpPr>
        <p:spPr>
          <a:xfrm>
            <a:off x="4289111" y="175518"/>
            <a:ext cx="7459546"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black"/>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rPr>
              <a:t>Pictures of Karot Project Activities</a:t>
            </a:r>
          </a:p>
        </p:txBody>
      </p:sp>
    </p:spTree>
    <p:extLst>
      <p:ext uri="{BB962C8B-B14F-4D97-AF65-F5344CB8AC3E}">
        <p14:creationId xmlns:p14="http://schemas.microsoft.com/office/powerpoint/2010/main" val="21110491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srcRect l="3130" r="1943"/>
          <a:stretch/>
        </p:blipFill>
        <p:spPr>
          <a:xfrm>
            <a:off x="5996426" y="1465997"/>
            <a:ext cx="5943601" cy="4176000"/>
          </a:xfrm>
          <a:prstGeom prst="rect">
            <a:avLst/>
          </a:prstGeom>
        </p:spPr>
      </p:pic>
      <p:pic>
        <p:nvPicPr>
          <p:cNvPr id="4" name="图片 3"/>
          <p:cNvPicPr>
            <a:picLocks noChangeAspect="1"/>
          </p:cNvPicPr>
          <p:nvPr/>
        </p:nvPicPr>
        <p:blipFill>
          <a:blip r:embed="rId3"/>
          <a:stretch>
            <a:fillRect/>
          </a:stretch>
        </p:blipFill>
        <p:spPr>
          <a:xfrm>
            <a:off x="228600" y="1465997"/>
            <a:ext cx="5699012" cy="4176000"/>
          </a:xfrm>
          <a:prstGeom prst="rect">
            <a:avLst/>
          </a:prstGeom>
        </p:spPr>
      </p:pic>
      <p:sp>
        <p:nvSpPr>
          <p:cNvPr id="6" name="矩形 5"/>
          <p:cNvSpPr/>
          <p:nvPr/>
        </p:nvSpPr>
        <p:spPr>
          <a:xfrm>
            <a:off x="2785739" y="838200"/>
            <a:ext cx="5718695" cy="461665"/>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800100" marR="0" lvl="1" indent="-342900" algn="l" defTabSz="914400" rtl="0" eaLnBrk="1" fontAlgn="auto" latinLnBrk="0" hangingPunct="1">
              <a:lnSpc>
                <a:spcPct val="120000"/>
              </a:lnSpc>
              <a:spcBef>
                <a:spcPts val="0"/>
              </a:spcBef>
              <a:spcAft>
                <a:spcPts val="0"/>
              </a:spcAft>
              <a:buClrTx/>
              <a:buSzTx/>
              <a:buFont typeface="Wingdings" panose="05000000000000000000" pitchFamily="2" charset="2"/>
              <a:buChar char="n"/>
              <a:tabLst/>
              <a:defRPr/>
            </a:pPr>
            <a:r>
              <a:rPr kumimoji="0" lang="en-US" altLang="zh-CN"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Power house completion         </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90.38%</a:t>
            </a:r>
          </a:p>
        </p:txBody>
      </p:sp>
      <p:sp>
        <p:nvSpPr>
          <p:cNvPr id="7" name="TextBox 6">
            <a:extLst>
              <a:ext uri="{FF2B5EF4-FFF2-40B4-BE49-F238E27FC236}">
                <a16:creationId xmlns:a16="http://schemas.microsoft.com/office/drawing/2014/main" id="{A76C1CE1-A357-4AAD-9007-54EA8713B346}"/>
              </a:ext>
            </a:extLst>
          </p:cNvPr>
          <p:cNvSpPr txBox="1"/>
          <p:nvPr/>
        </p:nvSpPr>
        <p:spPr>
          <a:xfrm>
            <a:off x="4289111" y="175518"/>
            <a:ext cx="7459546"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black"/>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rPr>
              <a:t>Pictures of Karot Project Activities</a:t>
            </a:r>
          </a:p>
        </p:txBody>
      </p:sp>
    </p:spTree>
    <p:extLst>
      <p:ext uri="{BB962C8B-B14F-4D97-AF65-F5344CB8AC3E}">
        <p14:creationId xmlns:p14="http://schemas.microsoft.com/office/powerpoint/2010/main" val="37228950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2400" y="1295400"/>
            <a:ext cx="3708000" cy="4944000"/>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1800" y="1295400"/>
            <a:ext cx="3708000" cy="4944000"/>
          </a:xfrm>
          <a:prstGeom prst="rect">
            <a:avLst/>
          </a:prstGeom>
        </p:spPr>
      </p:pic>
      <p:sp>
        <p:nvSpPr>
          <p:cNvPr id="6" name="矩形 5"/>
          <p:cNvSpPr/>
          <p:nvPr/>
        </p:nvSpPr>
        <p:spPr>
          <a:xfrm>
            <a:off x="3566400" y="723695"/>
            <a:ext cx="5718695" cy="429413"/>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800100" marR="0" lvl="1" indent="-342900" algn="l" defTabSz="914400" rtl="0" eaLnBrk="1" fontAlgn="auto" latinLnBrk="0" hangingPunct="1">
              <a:lnSpc>
                <a:spcPct val="120000"/>
              </a:lnSpc>
              <a:spcBef>
                <a:spcPts val="0"/>
              </a:spcBef>
              <a:spcAft>
                <a:spcPts val="0"/>
              </a:spcAft>
              <a:buClrTx/>
              <a:buSzTx/>
              <a:buFont typeface="Wingdings" panose="05000000000000000000" pitchFamily="2" charset="2"/>
              <a:buChar char="n"/>
              <a:tabLst/>
              <a:defRPr/>
            </a:pPr>
            <a:r>
              <a:rPr kumimoji="0" lang="en-US" altLang="zh-CN"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Transmission Line Construction</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sp>
        <p:nvSpPr>
          <p:cNvPr id="7" name="TextBox 6">
            <a:extLst>
              <a:ext uri="{FF2B5EF4-FFF2-40B4-BE49-F238E27FC236}">
                <a16:creationId xmlns:a16="http://schemas.microsoft.com/office/drawing/2014/main" id="{A76C1CE1-A357-4AAD-9007-54EA8713B346}"/>
              </a:ext>
            </a:extLst>
          </p:cNvPr>
          <p:cNvSpPr txBox="1"/>
          <p:nvPr/>
        </p:nvSpPr>
        <p:spPr>
          <a:xfrm>
            <a:off x="4289111" y="175518"/>
            <a:ext cx="7459546"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black"/>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rPr>
              <a:t>Pictures of Karot Project Activities</a:t>
            </a:r>
          </a:p>
        </p:txBody>
      </p:sp>
    </p:spTree>
    <p:extLst>
      <p:ext uri="{BB962C8B-B14F-4D97-AF65-F5344CB8AC3E}">
        <p14:creationId xmlns:p14="http://schemas.microsoft.com/office/powerpoint/2010/main" val="17523469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57CB6D-4A2A-45F2-AA53-ED4BF0E20593}"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 name="TextBox 3"/>
          <p:cNvSpPr txBox="1"/>
          <p:nvPr/>
        </p:nvSpPr>
        <p:spPr>
          <a:xfrm>
            <a:off x="2168701" y="2502547"/>
            <a:ext cx="7704748" cy="936078"/>
          </a:xfrm>
          <a:prstGeom prst="rect">
            <a:avLst/>
          </a:pr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anchor="ctr"/>
          <a:lstStyle>
            <a:defPPr>
              <a:defRPr lang="zh-CN"/>
            </a:defPPr>
            <a:lvl1pPr algn="ctr" fontAlgn="auto">
              <a:lnSpc>
                <a:spcPct val="90000"/>
              </a:lnSpc>
              <a:spcBef>
                <a:spcPts val="0"/>
              </a:spcBef>
              <a:spcAft>
                <a:spcPts val="0"/>
              </a:spcAft>
              <a:defRPr sz="2400" b="1" kern="0">
                <a:solidFill>
                  <a:schemeClr val="bg1"/>
                </a:solidFill>
                <a:latin typeface="Arial Black" panose="020B0A04020102020204" pitchFamily="34"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nSpc>
                <a:spcPct val="100000"/>
              </a:lnSpc>
            </a:pPr>
            <a:r>
              <a:rPr lang="en-US" dirty="0">
                <a:solidFill>
                  <a:prstClr val="white"/>
                </a:solidFill>
              </a:rPr>
              <a:t>COVID – 19 </a:t>
            </a:r>
            <a:r>
              <a:rPr lang="en-US" dirty="0" smtClean="0">
                <a:solidFill>
                  <a:prstClr val="white"/>
                </a:solidFill>
              </a:rPr>
              <a:t>Preventive Measures</a:t>
            </a:r>
            <a:endParaRPr kumimoji="0" lang="en-US" sz="2400" b="1" i="0" u="none" strike="noStrike" kern="0" cap="none" spc="0" normalizeH="0" baseline="0" noProof="0" dirty="0">
              <a:ln>
                <a:noFill/>
              </a:ln>
              <a:solidFill>
                <a:prstClr val="white"/>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8163184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3"/>
          <p:cNvSpPr txBox="1"/>
          <p:nvPr/>
        </p:nvSpPr>
        <p:spPr>
          <a:xfrm>
            <a:off x="2475230" y="381000"/>
            <a:ext cx="9584055" cy="523220"/>
          </a:xfrm>
          <a:prstGeom prst="rect">
            <a:avLst/>
          </a:prstGeom>
          <a:noFill/>
        </p:spPr>
        <p:txBody>
          <a:bodyPr wrap="square" rtlCol="0">
            <a:spAutoFit/>
          </a:bodyPr>
          <a:lstStyle>
            <a:defPPr>
              <a:defRPr lang="en-US"/>
            </a:defPPr>
            <a:lvl1pPr marR="0" lvl="0" indent="0" algn="r" fontAlgn="auto">
              <a:lnSpc>
                <a:spcPct val="100000"/>
              </a:lnSpc>
              <a:spcBef>
                <a:spcPts val="0"/>
              </a:spcBef>
              <a:spcAft>
                <a:spcPts val="0"/>
              </a:spcAft>
              <a:buClrTx/>
              <a:buSzTx/>
              <a:buFontTx/>
              <a:buNone/>
              <a:defRPr kumimoji="0" sz="2800" i="0" u="none" strike="noStrike" cap="none" spc="0" normalizeH="0" baseline="0">
                <a:ln>
                  <a:noFill/>
                </a:ln>
                <a:solidFill>
                  <a:schemeClr val="tx2"/>
                </a:solidFill>
                <a:effectLst/>
                <a:uLnTx/>
                <a:uFillTx/>
                <a:cs typeface="+mn-ea"/>
              </a:defRPr>
            </a:lvl1pPr>
          </a:lstStyle>
          <a:p>
            <a:pPr lvl="0"/>
            <a:r>
              <a:rPr kumimoji="0" lang="en-US" altLang="en-GB" b="1" i="1" u="none" strike="noStrike" kern="1200" cap="none" spc="0" normalizeH="0" baseline="0" noProof="0" dirty="0">
                <a:ln>
                  <a:noFill/>
                </a:ln>
                <a:solidFill>
                  <a:srgbClr val="005BAC"/>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COVID – 19 </a:t>
            </a:r>
            <a:r>
              <a:rPr lang="en-US" altLang="en-GB" b="1" i="1" dirty="0">
                <a:solidFill>
                  <a:srgbClr val="005BAC"/>
                </a:solidFill>
                <a:latin typeface="Arial" panose="020B0604020202020204" pitchFamily="34" charset="0"/>
                <a:ea typeface="微软雅黑" panose="020B0503020204020204" pitchFamily="34" charset="-122"/>
                <a:cs typeface="Arial" panose="020B0604020202020204" pitchFamily="34" charset="0"/>
                <a:sym typeface="+mn-lt"/>
              </a:rPr>
              <a:t>Preventive Measures</a:t>
            </a:r>
            <a:endParaRPr kumimoji="0" lang="en-US" altLang="zh-CN" b="1" i="1" u="none" strike="noStrike" kern="1200" cap="none" spc="0" normalizeH="0" baseline="0" noProof="0" dirty="0">
              <a:ln>
                <a:noFill/>
              </a:ln>
              <a:solidFill>
                <a:srgbClr val="005BAC"/>
              </a:solidFill>
              <a:effectLst/>
              <a:uLnTx/>
              <a:uFillTx/>
              <a:latin typeface="Arial" panose="020B0604020202020204" pitchFamily="34" charset="0"/>
              <a:ea typeface="微软雅黑" panose="020B0503020204020204" pitchFamily="34" charset="-122"/>
              <a:cs typeface="Arial" panose="020B0604020202020204" pitchFamily="34" charset="0"/>
              <a:sym typeface="+mn-lt"/>
            </a:endParaRPr>
          </a:p>
        </p:txBody>
      </p:sp>
      <p:sp>
        <p:nvSpPr>
          <p:cNvPr id="2" name="文本框 1"/>
          <p:cNvSpPr txBox="1"/>
          <p:nvPr/>
        </p:nvSpPr>
        <p:spPr>
          <a:xfrm>
            <a:off x="528319" y="1900598"/>
            <a:ext cx="7450557" cy="4736168"/>
          </a:xfrm>
          <a:prstGeom prst="rect">
            <a:avLst/>
          </a:prstGeom>
          <a:noFill/>
        </p:spPr>
        <p:txBody>
          <a:bodyPr vert="horz" wrap="square" lIns="91440" tIns="45720" rIns="91440" bIns="45720" rtlCol="0" anchor="t">
            <a:spAutoFit/>
          </a:bodyPr>
          <a:lstStyle/>
          <a:p>
            <a:pPr marL="342900" marR="0" lvl="0" indent="-342900" algn="l" defTabSz="914400" rtl="0" eaLnBrk="1" fontAlgn="auto" latinLnBrk="0" hangingPunct="1">
              <a:lnSpc>
                <a:spcPct val="130000"/>
              </a:lnSpc>
              <a:spcBef>
                <a:spcPts val="0"/>
              </a:spcBef>
              <a:spcAft>
                <a:spcPts val="0"/>
              </a:spcAft>
              <a:buClrTx/>
              <a:buSzTx/>
              <a:buFont typeface="Wingdings" panose="05000000000000000000" charset="0"/>
              <a:buChar char="Ø"/>
              <a:tabLst/>
              <a:defRPr/>
            </a:pPr>
            <a:r>
              <a:rPr kumimoji="0" lang="en-US" altLang="zh-CN" b="1" i="0" u="none" strike="noStrike" kern="1200" cap="none" spc="0" normalizeH="0" baseline="0" noProof="0" dirty="0" smtClean="0">
                <a:ln>
                  <a:noFill/>
                </a:ln>
                <a:solidFill>
                  <a:srgbClr val="000000"/>
                </a:solidFill>
                <a:effectLst/>
                <a:uLnTx/>
                <a:uFillTx/>
                <a:latin typeface="Arial" panose="020B0604020202020204"/>
              </a:rPr>
              <a:t>Company provided </a:t>
            </a:r>
          </a:p>
          <a:p>
            <a:pPr marL="800100" lvl="1" indent="-342900">
              <a:lnSpc>
                <a:spcPct val="130000"/>
              </a:lnSpc>
              <a:buFont typeface="Wingdings" panose="05000000000000000000" charset="0"/>
              <a:buChar char="Ø"/>
            </a:pPr>
            <a:r>
              <a:rPr kumimoji="0" lang="en-US" altLang="zh-CN" b="1" i="0" u="none" strike="noStrike" kern="1200" cap="none" spc="0" normalizeH="0" baseline="0" noProof="0" dirty="0" smtClean="0">
                <a:ln>
                  <a:noFill/>
                </a:ln>
                <a:solidFill>
                  <a:srgbClr val="FF0000"/>
                </a:solidFill>
                <a:effectLst/>
                <a:uLnTx/>
                <a:uFillTx/>
                <a:latin typeface="Arial" panose="020B0604020202020204"/>
              </a:rPr>
              <a:t>F</a:t>
            </a:r>
            <a:r>
              <a:rPr kumimoji="0" lang="zh-CN" altLang="en-US" b="1" i="0" u="none" strike="noStrike" kern="1200" cap="none" spc="0" normalizeH="0" baseline="0" noProof="0" dirty="0" smtClean="0">
                <a:ln>
                  <a:noFill/>
                </a:ln>
                <a:solidFill>
                  <a:srgbClr val="FF0000"/>
                </a:solidFill>
                <a:effectLst/>
                <a:uLnTx/>
                <a:uFillTx/>
                <a:latin typeface="Arial" panose="020B0604020202020204"/>
              </a:rPr>
              <a:t>r</a:t>
            </a:r>
            <a:r>
              <a:rPr kumimoji="0" lang="zh-CN" altLang="en-US" b="1" i="0" u="none" strike="noStrike" kern="1200" cap="none" spc="0" normalizeH="0" baseline="0" noProof="0" dirty="0">
                <a:ln>
                  <a:noFill/>
                </a:ln>
                <a:solidFill>
                  <a:srgbClr val="FF0000"/>
                </a:solidFill>
                <a:effectLst/>
                <a:uLnTx/>
                <a:uFillTx/>
                <a:latin typeface="Arial" panose="020B0604020202020204"/>
              </a:rPr>
              <a:t>ee </a:t>
            </a:r>
            <a:r>
              <a:rPr kumimoji="0" lang="en-US" altLang="zh-CN" b="1" i="0" u="none" strike="noStrike" kern="1200" cap="none" spc="0" normalizeH="0" baseline="0" noProof="0" dirty="0" smtClean="0">
                <a:ln>
                  <a:noFill/>
                </a:ln>
                <a:solidFill>
                  <a:srgbClr val="FF0000"/>
                </a:solidFill>
                <a:effectLst/>
                <a:uLnTx/>
                <a:uFillTx/>
                <a:latin typeface="Arial" panose="020B0604020202020204"/>
              </a:rPr>
              <a:t>COVID-19 </a:t>
            </a:r>
            <a:r>
              <a:rPr kumimoji="0" lang="zh-CN" altLang="en-US" b="1" i="0" u="none" strike="noStrike" kern="1200" cap="none" spc="0" normalizeH="0" baseline="0" noProof="0" dirty="0" smtClean="0">
                <a:ln>
                  <a:noFill/>
                </a:ln>
                <a:solidFill>
                  <a:srgbClr val="FF0000"/>
                </a:solidFill>
                <a:effectLst/>
                <a:uLnTx/>
                <a:uFillTx/>
                <a:latin typeface="Arial" panose="020B0604020202020204"/>
              </a:rPr>
              <a:t>t</a:t>
            </a:r>
            <a:r>
              <a:rPr kumimoji="0" lang="zh-CN" altLang="en-US" b="1" i="0" u="none" strike="noStrike" kern="1200" cap="none" spc="0" normalizeH="0" baseline="0" noProof="0" dirty="0">
                <a:ln>
                  <a:noFill/>
                </a:ln>
                <a:solidFill>
                  <a:srgbClr val="FF0000"/>
                </a:solidFill>
                <a:effectLst/>
                <a:uLnTx/>
                <a:uFillTx/>
                <a:latin typeface="Arial" panose="020B0604020202020204"/>
              </a:rPr>
              <a:t>estin</a:t>
            </a:r>
            <a:r>
              <a:rPr kumimoji="0" lang="zh-CN" altLang="en-US" b="1" i="0" u="none" strike="noStrike" kern="1200" cap="none" spc="0" normalizeH="0" baseline="0" noProof="0" dirty="0" smtClean="0">
                <a:ln>
                  <a:noFill/>
                </a:ln>
                <a:solidFill>
                  <a:srgbClr val="FF0000"/>
                </a:solidFill>
                <a:effectLst/>
                <a:uLnTx/>
                <a:uFillTx/>
                <a:latin typeface="Arial" panose="020B0604020202020204"/>
              </a:rPr>
              <a:t>g </a:t>
            </a:r>
            <a:endParaRPr kumimoji="0" lang="en-US" altLang="zh-CN" b="1" i="0" u="none" strike="noStrike" kern="1200" cap="none" spc="0" normalizeH="0" baseline="0" noProof="0" dirty="0" smtClean="0">
              <a:ln>
                <a:noFill/>
              </a:ln>
              <a:solidFill>
                <a:srgbClr val="FF0000"/>
              </a:solidFill>
              <a:effectLst/>
              <a:uLnTx/>
              <a:uFillTx/>
              <a:latin typeface="Arial" panose="020B0604020202020204"/>
            </a:endParaRPr>
          </a:p>
          <a:p>
            <a:pPr marL="800100" lvl="1" indent="-342900">
              <a:lnSpc>
                <a:spcPct val="130000"/>
              </a:lnSpc>
              <a:buFont typeface="Wingdings" panose="05000000000000000000" charset="0"/>
              <a:buChar char="Ø"/>
            </a:pPr>
            <a:r>
              <a:rPr kumimoji="0" lang="en-US" altLang="zh-CN" b="1" i="0" u="none" strike="noStrike" kern="1200" cap="none" spc="0" normalizeH="0" baseline="0" noProof="0" dirty="0" smtClean="0">
                <a:ln>
                  <a:noFill/>
                </a:ln>
                <a:solidFill>
                  <a:srgbClr val="FF0000"/>
                </a:solidFill>
                <a:effectLst/>
                <a:uLnTx/>
                <a:uFillTx/>
                <a:latin typeface="Arial" panose="020B0604020202020204"/>
              </a:rPr>
              <a:t>M</a:t>
            </a:r>
            <a:r>
              <a:rPr kumimoji="0" lang="zh-CN" altLang="en-US" b="1" i="0" u="none" strike="noStrike" kern="1200" cap="none" spc="0" normalizeH="0" baseline="0" noProof="0" dirty="0" smtClean="0">
                <a:ln>
                  <a:noFill/>
                </a:ln>
                <a:solidFill>
                  <a:srgbClr val="FF0000"/>
                </a:solidFill>
                <a:effectLst/>
                <a:uLnTx/>
                <a:uFillTx/>
                <a:latin typeface="Arial" panose="020B0604020202020204"/>
              </a:rPr>
              <a:t>a</a:t>
            </a:r>
            <a:r>
              <a:rPr kumimoji="0" lang="zh-CN" altLang="en-US" b="1" i="0" u="none" strike="noStrike" kern="1200" cap="none" spc="0" normalizeH="0" baseline="0" noProof="0" dirty="0">
                <a:ln>
                  <a:noFill/>
                </a:ln>
                <a:solidFill>
                  <a:srgbClr val="FF0000"/>
                </a:solidFill>
                <a:effectLst/>
                <a:uLnTx/>
                <a:uFillTx/>
                <a:latin typeface="Arial" panose="020B0604020202020204"/>
              </a:rPr>
              <a:t>sk</a:t>
            </a:r>
            <a:r>
              <a:rPr kumimoji="0" lang="zh-CN" altLang="en-US" b="1" i="0" u="none" strike="noStrike" kern="1200" cap="none" spc="0" normalizeH="0" baseline="0" noProof="0" dirty="0" smtClean="0">
                <a:ln>
                  <a:noFill/>
                </a:ln>
                <a:solidFill>
                  <a:srgbClr val="FF0000"/>
                </a:solidFill>
                <a:effectLst/>
                <a:uLnTx/>
                <a:uFillTx/>
                <a:latin typeface="Arial" panose="020B0604020202020204"/>
              </a:rPr>
              <a:t>s </a:t>
            </a:r>
            <a:r>
              <a:rPr kumimoji="0" lang="en-US" altLang="zh-CN" b="1" i="0" u="none" strike="noStrike" kern="1200" cap="none" spc="0" normalizeH="0" baseline="0" noProof="0" dirty="0" smtClean="0">
                <a:ln>
                  <a:noFill/>
                </a:ln>
                <a:solidFill>
                  <a:srgbClr val="FF0000"/>
                </a:solidFill>
                <a:effectLst/>
                <a:uLnTx/>
                <a:uFillTx/>
                <a:latin typeface="Arial" panose="020B0604020202020204"/>
              </a:rPr>
              <a:t>and other PPEs</a:t>
            </a:r>
          </a:p>
          <a:p>
            <a:pPr marL="800100" lvl="1" indent="-342900">
              <a:lnSpc>
                <a:spcPct val="130000"/>
              </a:lnSpc>
              <a:buFont typeface="Wingdings" panose="05000000000000000000" charset="0"/>
              <a:buChar char="Ø"/>
            </a:pPr>
            <a:r>
              <a:rPr lang="en-US" altLang="zh-CN" b="1" dirty="0" smtClean="0">
                <a:solidFill>
                  <a:srgbClr val="FF0000"/>
                </a:solidFill>
              </a:rPr>
              <a:t>PCR </a:t>
            </a:r>
            <a:r>
              <a:rPr lang="en-US" altLang="zh-CN" b="1" dirty="0">
                <a:solidFill>
                  <a:srgbClr val="FF0000"/>
                </a:solidFill>
              </a:rPr>
              <a:t>testing on weekly </a:t>
            </a:r>
            <a:r>
              <a:rPr lang="en-US" altLang="zh-CN" b="1" dirty="0" smtClean="0">
                <a:solidFill>
                  <a:srgbClr val="FF0000"/>
                </a:solidFill>
              </a:rPr>
              <a:t>basis</a:t>
            </a:r>
            <a:endParaRPr kumimoji="0" lang="zh-CN" altLang="en-US" b="1" i="0" u="none" strike="noStrike" kern="1200" cap="none" spc="0" normalizeH="0" baseline="0" noProof="0" dirty="0">
              <a:ln>
                <a:noFill/>
              </a:ln>
              <a:solidFill>
                <a:srgbClr val="FF0000"/>
              </a:solidFill>
              <a:effectLst/>
              <a:uLnTx/>
              <a:uFillTx/>
              <a:latin typeface="Arial" panose="020B0604020202020204"/>
            </a:endParaRPr>
          </a:p>
          <a:p>
            <a:pPr marL="342900" marR="0" lvl="0" indent="-342900" algn="l" defTabSz="914400" rtl="0" eaLnBrk="1" fontAlgn="auto" latinLnBrk="0" hangingPunct="1">
              <a:lnSpc>
                <a:spcPct val="130000"/>
              </a:lnSpc>
              <a:spcBef>
                <a:spcPts val="0"/>
              </a:spcBef>
              <a:spcAft>
                <a:spcPts val="0"/>
              </a:spcAft>
              <a:buClrTx/>
              <a:buSzTx/>
              <a:buFont typeface="Wingdings" panose="05000000000000000000" charset="0"/>
              <a:buChar char="Ø"/>
              <a:tabLst/>
              <a:defRPr/>
            </a:pPr>
            <a:r>
              <a:rPr kumimoji="0" lang="en-US" altLang="zh-CN" b="1" i="0" u="none" strike="noStrike" kern="1200" cap="none" spc="0" normalizeH="0" baseline="0" noProof="0" dirty="0" smtClean="0">
                <a:ln>
                  <a:noFill/>
                </a:ln>
                <a:solidFill>
                  <a:srgbClr val="000000"/>
                </a:solidFill>
                <a:effectLst/>
                <a:uLnTx/>
                <a:uFillTx/>
                <a:latin typeface="Arial" panose="020B0604020202020204"/>
              </a:rPr>
              <a:t>Company formulated SOPs to prevent</a:t>
            </a:r>
            <a:r>
              <a:rPr kumimoji="0" lang="en-US" altLang="zh-CN" b="1" i="0" u="none" strike="noStrike" kern="1200" cap="none" spc="0" normalizeH="0" noProof="0" dirty="0" smtClean="0">
                <a:ln>
                  <a:noFill/>
                </a:ln>
                <a:solidFill>
                  <a:srgbClr val="000000"/>
                </a:solidFill>
                <a:effectLst/>
                <a:uLnTx/>
                <a:uFillTx/>
                <a:latin typeface="Arial" panose="020B0604020202020204"/>
              </a:rPr>
              <a:t> COVID-19 at site which included: </a:t>
            </a:r>
          </a:p>
          <a:p>
            <a:pPr marL="800100" lvl="1" indent="-342900">
              <a:lnSpc>
                <a:spcPct val="130000"/>
              </a:lnSpc>
              <a:buFont typeface="Wingdings" panose="05000000000000000000" charset="0"/>
              <a:buChar char="Ø"/>
            </a:pPr>
            <a:r>
              <a:rPr kumimoji="0" lang="en-US" altLang="zh-CN" b="1" i="0" u="none" strike="noStrike" kern="1200" cap="none" spc="0" normalizeH="0" baseline="0" noProof="0" dirty="0" smtClean="0">
                <a:ln>
                  <a:noFill/>
                </a:ln>
                <a:solidFill>
                  <a:srgbClr val="FF0000"/>
                </a:solidFill>
                <a:effectLst/>
                <a:uLnTx/>
                <a:uFillTx/>
                <a:latin typeface="Arial" panose="020B0604020202020204"/>
              </a:rPr>
              <a:t>r</a:t>
            </a:r>
            <a:r>
              <a:rPr kumimoji="0" lang="zh-CN" altLang="en-US" b="1" i="0" u="none" strike="noStrike" kern="1200" cap="none" spc="0" normalizeH="0" baseline="0" noProof="0" dirty="0" smtClean="0">
                <a:ln>
                  <a:noFill/>
                </a:ln>
                <a:solidFill>
                  <a:srgbClr val="FF0000"/>
                </a:solidFill>
                <a:effectLst/>
                <a:uLnTx/>
                <a:uFillTx/>
                <a:latin typeface="Arial" panose="020B0604020202020204"/>
              </a:rPr>
              <a:t>e</a:t>
            </a:r>
            <a:r>
              <a:rPr kumimoji="0" lang="zh-CN" altLang="en-US" b="1" i="0" u="none" strike="noStrike" kern="1200" cap="none" spc="0" normalizeH="0" baseline="0" noProof="0" dirty="0">
                <a:ln>
                  <a:noFill/>
                </a:ln>
                <a:solidFill>
                  <a:srgbClr val="FF0000"/>
                </a:solidFill>
                <a:effectLst/>
                <a:uLnTx/>
                <a:uFillTx/>
                <a:latin typeface="Arial" panose="020B0604020202020204"/>
              </a:rPr>
              <a:t>striction of wearing masks</a:t>
            </a:r>
            <a:r>
              <a:rPr kumimoji="0" lang="zh-CN" altLang="en-US" b="1" i="0" u="none" strike="noStrike" kern="1200" cap="none" spc="0" normalizeH="0" baseline="0" noProof="0" dirty="0" smtClean="0">
                <a:ln>
                  <a:noFill/>
                </a:ln>
                <a:solidFill>
                  <a:srgbClr val="FF0000"/>
                </a:solidFill>
                <a:effectLst/>
                <a:uLnTx/>
                <a:uFillTx/>
                <a:latin typeface="Arial" panose="020B0604020202020204"/>
              </a:rPr>
              <a:t>;</a:t>
            </a:r>
            <a:endParaRPr lang="en-US" altLang="zh-CN" b="1" dirty="0">
              <a:solidFill>
                <a:srgbClr val="FF0000"/>
              </a:solidFill>
              <a:latin typeface="Arial" panose="020B0604020202020204"/>
            </a:endParaRPr>
          </a:p>
          <a:p>
            <a:pPr marL="800100" lvl="1" indent="-342900">
              <a:lnSpc>
                <a:spcPct val="130000"/>
              </a:lnSpc>
              <a:buFont typeface="Wingdings" panose="05000000000000000000" charset="0"/>
              <a:buChar char="Ø"/>
            </a:pPr>
            <a:r>
              <a:rPr kumimoji="0" lang="zh-CN" altLang="en-US" b="1" i="0" u="none" strike="noStrike" kern="1200" cap="none" spc="0" normalizeH="0" baseline="0" noProof="0" dirty="0" smtClean="0">
                <a:ln>
                  <a:noFill/>
                </a:ln>
                <a:solidFill>
                  <a:srgbClr val="FF0000"/>
                </a:solidFill>
                <a:effectLst/>
                <a:uLnTx/>
                <a:uFillTx/>
                <a:latin typeface="Arial" panose="020B0604020202020204"/>
              </a:rPr>
              <a:t>W</a:t>
            </a:r>
            <a:r>
              <a:rPr kumimoji="0" lang="zh-CN" altLang="en-US" b="1" i="0" u="none" strike="noStrike" kern="1200" cap="none" spc="0" normalizeH="0" baseline="0" noProof="0" dirty="0">
                <a:ln>
                  <a:noFill/>
                </a:ln>
                <a:solidFill>
                  <a:srgbClr val="FF0000"/>
                </a:solidFill>
                <a:effectLst/>
                <a:uLnTx/>
                <a:uFillTx/>
                <a:latin typeface="Arial" panose="020B0604020202020204"/>
              </a:rPr>
              <a:t>ashing of all project entering vehicles; </a:t>
            </a:r>
            <a:endParaRPr kumimoji="0" lang="en-US" altLang="zh-CN" b="1" i="0" u="none" strike="noStrike" kern="1200" cap="none" spc="0" normalizeH="0" baseline="0" noProof="0" dirty="0" smtClean="0">
              <a:ln>
                <a:noFill/>
              </a:ln>
              <a:solidFill>
                <a:srgbClr val="FF0000"/>
              </a:solidFill>
              <a:effectLst/>
              <a:uLnTx/>
              <a:uFillTx/>
              <a:latin typeface="Arial" panose="020B0604020202020204"/>
            </a:endParaRPr>
          </a:p>
          <a:p>
            <a:pPr marL="800100" lvl="1" indent="-342900">
              <a:lnSpc>
                <a:spcPct val="130000"/>
              </a:lnSpc>
              <a:buFont typeface="Wingdings" panose="05000000000000000000" charset="0"/>
              <a:buChar char="Ø"/>
            </a:pPr>
            <a:r>
              <a:rPr kumimoji="0" lang="zh-CN" altLang="en-US" b="1" i="0" u="none" strike="noStrike" kern="1200" cap="none" spc="0" normalizeH="0" baseline="0" noProof="0" dirty="0" smtClean="0">
                <a:ln>
                  <a:noFill/>
                </a:ln>
                <a:solidFill>
                  <a:srgbClr val="FF0000"/>
                </a:solidFill>
                <a:effectLst/>
                <a:uLnTx/>
                <a:uFillTx/>
                <a:latin typeface="Arial" panose="020B0604020202020204"/>
              </a:rPr>
              <a:t>F</a:t>
            </a:r>
            <a:r>
              <a:rPr kumimoji="0" lang="zh-CN" altLang="en-US" b="1" i="0" u="none" strike="noStrike" kern="1200" cap="none" spc="0" normalizeH="0" baseline="0" noProof="0" dirty="0">
                <a:ln>
                  <a:noFill/>
                </a:ln>
                <a:solidFill>
                  <a:srgbClr val="FF0000"/>
                </a:solidFill>
                <a:effectLst/>
                <a:uLnTx/>
                <a:uFillTx/>
                <a:latin typeface="Arial" panose="020B0604020202020204"/>
              </a:rPr>
              <a:t>ollowing possible social distancing; </a:t>
            </a:r>
            <a:endParaRPr kumimoji="0" lang="en-US" altLang="zh-CN" b="1" i="0" u="none" strike="noStrike" kern="1200" cap="none" spc="0" normalizeH="0" baseline="0" noProof="0" dirty="0" smtClean="0">
              <a:ln>
                <a:noFill/>
              </a:ln>
              <a:solidFill>
                <a:srgbClr val="FF0000"/>
              </a:solidFill>
              <a:effectLst/>
              <a:uLnTx/>
              <a:uFillTx/>
              <a:latin typeface="Arial" panose="020B0604020202020204"/>
            </a:endParaRPr>
          </a:p>
          <a:p>
            <a:pPr marL="800100" lvl="1" indent="-342900">
              <a:lnSpc>
                <a:spcPct val="130000"/>
              </a:lnSpc>
              <a:buFont typeface="Wingdings" panose="05000000000000000000" charset="0"/>
              <a:buChar char="Ø"/>
            </a:pPr>
            <a:r>
              <a:rPr kumimoji="0" lang="zh-CN" altLang="en-US" b="1" i="0" u="none" strike="noStrike" kern="1200" cap="none" spc="0" normalizeH="0" baseline="0" noProof="0" dirty="0" smtClean="0">
                <a:ln>
                  <a:noFill/>
                </a:ln>
                <a:solidFill>
                  <a:srgbClr val="FF0000"/>
                </a:solidFill>
                <a:effectLst/>
                <a:uLnTx/>
                <a:uFillTx/>
                <a:latin typeface="Arial" panose="020B0604020202020204"/>
              </a:rPr>
              <a:t>A</a:t>
            </a:r>
            <a:r>
              <a:rPr kumimoji="0" lang="zh-CN" altLang="en-US" b="1" i="0" u="none" strike="noStrike" kern="1200" cap="none" spc="0" normalizeH="0" baseline="0" noProof="0" dirty="0">
                <a:ln>
                  <a:noFill/>
                </a:ln>
                <a:solidFill>
                  <a:srgbClr val="FF0000"/>
                </a:solidFill>
                <a:effectLst/>
                <a:uLnTx/>
                <a:uFillTx/>
                <a:latin typeface="Arial" panose="020B0604020202020204"/>
              </a:rPr>
              <a:t>wareness of workers; </a:t>
            </a:r>
            <a:endParaRPr kumimoji="0" lang="en-US" altLang="zh-CN" b="1" i="0" u="none" strike="noStrike" kern="1200" cap="none" spc="0" normalizeH="0" baseline="0" noProof="0" dirty="0" smtClean="0">
              <a:ln>
                <a:noFill/>
              </a:ln>
              <a:solidFill>
                <a:srgbClr val="FF0000"/>
              </a:solidFill>
              <a:effectLst/>
              <a:uLnTx/>
              <a:uFillTx/>
              <a:latin typeface="Arial" panose="020B0604020202020204"/>
            </a:endParaRPr>
          </a:p>
          <a:p>
            <a:pPr marL="800100" lvl="1" indent="-342900">
              <a:lnSpc>
                <a:spcPct val="130000"/>
              </a:lnSpc>
              <a:buFont typeface="Wingdings" panose="05000000000000000000" charset="0"/>
              <a:buChar char="Ø"/>
            </a:pPr>
            <a:r>
              <a:rPr kumimoji="0" lang="zh-CN" altLang="en-US" b="1" i="0" u="none" strike="noStrike" kern="1200" cap="none" spc="0" normalizeH="0" baseline="0" noProof="0" dirty="0" smtClean="0">
                <a:ln>
                  <a:noFill/>
                </a:ln>
                <a:solidFill>
                  <a:srgbClr val="FF0000"/>
                </a:solidFill>
                <a:effectLst/>
                <a:uLnTx/>
                <a:uFillTx/>
                <a:latin typeface="Arial" panose="020B0604020202020204"/>
              </a:rPr>
              <a:t>D</a:t>
            </a:r>
            <a:r>
              <a:rPr kumimoji="0" lang="zh-CN" altLang="en-US" b="1" i="0" u="none" strike="noStrike" kern="1200" cap="none" spc="0" normalizeH="0" baseline="0" noProof="0" dirty="0">
                <a:ln>
                  <a:noFill/>
                </a:ln>
                <a:solidFill>
                  <a:srgbClr val="FF0000"/>
                </a:solidFill>
                <a:effectLst/>
                <a:uLnTx/>
                <a:uFillTx/>
                <a:latin typeface="Arial" panose="020B0604020202020204"/>
              </a:rPr>
              <a:t>isinfectant spry in camps, offices, at working sites and in transportation vehicles; </a:t>
            </a:r>
            <a:endParaRPr kumimoji="0" lang="en-US" altLang="zh-CN" b="1" i="0" u="none" strike="noStrike" kern="1200" cap="none" spc="0" normalizeH="0" baseline="0" noProof="0" dirty="0" smtClean="0">
              <a:ln>
                <a:noFill/>
              </a:ln>
              <a:solidFill>
                <a:srgbClr val="FF0000"/>
              </a:solidFill>
              <a:effectLst/>
              <a:uLnTx/>
              <a:uFillTx/>
              <a:latin typeface="Arial" panose="020B0604020202020204"/>
            </a:endParaRPr>
          </a:p>
          <a:p>
            <a:pPr marL="800100" lvl="1" indent="-342900">
              <a:lnSpc>
                <a:spcPct val="130000"/>
              </a:lnSpc>
              <a:buFont typeface="Wingdings" panose="05000000000000000000" charset="0"/>
              <a:buChar char="Ø"/>
            </a:pPr>
            <a:r>
              <a:rPr kumimoji="0" lang="zh-CN" altLang="en-US" b="1" i="0" u="none" strike="noStrike" kern="1200" cap="none" spc="0" normalizeH="0" baseline="0" noProof="0" dirty="0" smtClean="0">
                <a:ln>
                  <a:noFill/>
                </a:ln>
                <a:solidFill>
                  <a:srgbClr val="FF0000"/>
                </a:solidFill>
                <a:effectLst/>
                <a:uLnTx/>
                <a:uFillTx/>
                <a:latin typeface="Arial" panose="020B0604020202020204"/>
              </a:rPr>
              <a:t>V</a:t>
            </a:r>
            <a:r>
              <a:rPr kumimoji="0" lang="zh-CN" altLang="en-US" b="1" i="0" u="none" strike="noStrike" kern="1200" cap="none" spc="0" normalizeH="0" baseline="0" noProof="0" dirty="0">
                <a:ln>
                  <a:noFill/>
                </a:ln>
                <a:solidFill>
                  <a:srgbClr val="FF0000"/>
                </a:solidFill>
                <a:effectLst/>
                <a:uLnTx/>
                <a:uFillTx/>
                <a:latin typeface="Arial" panose="020B0604020202020204"/>
              </a:rPr>
              <a:t>accination of all employees (vaccination is ongoing)</a:t>
            </a:r>
          </a:p>
        </p:txBody>
      </p:sp>
      <p:sp>
        <p:nvSpPr>
          <p:cNvPr id="8" name="文本框 7"/>
          <p:cNvSpPr txBox="1"/>
          <p:nvPr/>
        </p:nvSpPr>
        <p:spPr>
          <a:xfrm>
            <a:off x="528319" y="1170874"/>
            <a:ext cx="1118876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8000"/>
                </a:solidFill>
                <a:effectLst/>
                <a:uLnTx/>
                <a:uFillTx/>
                <a:latin typeface="Arial"/>
                <a:cs typeface="+mn-ea"/>
                <a:sym typeface="+mn-lt"/>
              </a:rPr>
              <a:t>In order to prevent the spread of COVID-19 </a:t>
            </a:r>
            <a:r>
              <a:rPr lang="en-US" sz="2000" b="1" dirty="0" smtClean="0">
                <a:solidFill>
                  <a:srgbClr val="008000"/>
                </a:solidFill>
                <a:latin typeface="Arial"/>
                <a:cs typeface="+mn-ea"/>
                <a:sym typeface="+mn-lt"/>
              </a:rPr>
              <a:t>at the project site, the following actions were taken for health and safety of all workers and employees:</a:t>
            </a:r>
            <a:endParaRPr kumimoji="0" lang="en-US" sz="2000" b="1" i="0" u="none" strike="noStrike" kern="1200" cap="none" spc="0" normalizeH="0" baseline="0" noProof="0" dirty="0">
              <a:ln>
                <a:noFill/>
              </a:ln>
              <a:solidFill>
                <a:srgbClr val="008000"/>
              </a:solidFill>
              <a:effectLst/>
              <a:uLnTx/>
              <a:uFillTx/>
              <a:latin typeface="Arial"/>
              <a:cs typeface="+mn-ea"/>
              <a:sym typeface="+mn-lt"/>
            </a:endParaRPr>
          </a:p>
        </p:txBody>
      </p:sp>
      <p:grpSp>
        <p:nvGrpSpPr>
          <p:cNvPr id="3" name="Group 2"/>
          <p:cNvGrpSpPr/>
          <p:nvPr/>
        </p:nvGrpSpPr>
        <p:grpSpPr>
          <a:xfrm>
            <a:off x="8404483" y="1979650"/>
            <a:ext cx="3376389" cy="4580638"/>
            <a:chOff x="8447016" y="1979650"/>
            <a:chExt cx="2373908" cy="3540986"/>
          </a:xfrm>
        </p:grpSpPr>
        <p:pic>
          <p:nvPicPr>
            <p:cNvPr id="7" name="图片 6"/>
            <p:cNvPicPr>
              <a:picLocks noChangeAspect="1"/>
            </p:cNvPicPr>
            <p:nvPr/>
          </p:nvPicPr>
          <p:blipFill>
            <a:blip r:embed="rId2"/>
            <a:stretch>
              <a:fillRect/>
            </a:stretch>
          </p:blipFill>
          <p:spPr>
            <a:xfrm>
              <a:off x="8447016" y="1979650"/>
              <a:ext cx="2373908" cy="1698809"/>
            </a:xfrm>
            <a:prstGeom prst="rect">
              <a:avLst/>
            </a:prstGeom>
          </p:spPr>
        </p:pic>
        <p:pic>
          <p:nvPicPr>
            <p:cNvPr id="9" name="图片 8"/>
            <p:cNvPicPr>
              <a:picLocks noChangeAspect="1"/>
            </p:cNvPicPr>
            <p:nvPr/>
          </p:nvPicPr>
          <p:blipFill>
            <a:blip r:embed="rId3"/>
            <a:stretch>
              <a:fillRect/>
            </a:stretch>
          </p:blipFill>
          <p:spPr>
            <a:xfrm>
              <a:off x="8447016" y="3810792"/>
              <a:ext cx="2373908" cy="1709844"/>
            </a:xfrm>
            <a:prstGeom prst="rect">
              <a:avLst/>
            </a:prstGeom>
          </p:spPr>
        </p:pic>
      </p:grpSp>
    </p:spTree>
    <p:extLst>
      <p:ext uri="{BB962C8B-B14F-4D97-AF65-F5344CB8AC3E}">
        <p14:creationId xmlns:p14="http://schemas.microsoft.com/office/powerpoint/2010/main" val="23464851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57CB6D-4A2A-45F2-AA53-ED4BF0E20593}"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 name="TextBox 3"/>
          <p:cNvSpPr txBox="1"/>
          <p:nvPr/>
        </p:nvSpPr>
        <p:spPr>
          <a:xfrm>
            <a:off x="2168701" y="2502547"/>
            <a:ext cx="7704748" cy="936078"/>
          </a:xfrm>
          <a:prstGeom prst="rect">
            <a:avLst/>
          </a:pr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anchor="ctr"/>
          <a:lstStyle>
            <a:defPPr>
              <a:defRPr lang="zh-CN"/>
            </a:defPPr>
            <a:lvl1pPr algn="ctr" fontAlgn="auto">
              <a:lnSpc>
                <a:spcPct val="90000"/>
              </a:lnSpc>
              <a:spcBef>
                <a:spcPts val="0"/>
              </a:spcBef>
              <a:spcAft>
                <a:spcPts val="0"/>
              </a:spcAft>
              <a:defRPr sz="2400" b="1" kern="0">
                <a:solidFill>
                  <a:schemeClr val="bg1"/>
                </a:solidFill>
                <a:latin typeface="Arial Black" panose="020B0A04020102020204" pitchFamily="34"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latin typeface="Arial Black" panose="020B0A04020102020204" pitchFamily="34" charset="0"/>
                <a:ea typeface="+mn-ea"/>
                <a:cs typeface="+mn-cs"/>
              </a:rPr>
              <a:t>Corporate Awards </a:t>
            </a:r>
            <a:endParaRPr kumimoji="0" lang="en-US" sz="2400" b="1" i="0" u="none" strike="noStrike" kern="0" cap="none" spc="0" normalizeH="0" baseline="0" noProof="0" dirty="0">
              <a:ln>
                <a:noFill/>
              </a:ln>
              <a:solidFill>
                <a:prstClr val="white"/>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28394049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Rectangle 8"/>
          <p:cNvSpPr>
            <a:spLocks noChangeArrowheads="1"/>
          </p:cNvSpPr>
          <p:nvPr/>
        </p:nvSpPr>
        <p:spPr bwMode="auto">
          <a:xfrm>
            <a:off x="0" y="61531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smtClean="0">
                <a:ln>
                  <a:noFill/>
                </a:ln>
                <a:solidFill>
                  <a:srgbClr val="FF0000"/>
                </a:solidFill>
                <a:effectLst/>
                <a:uLnTx/>
                <a:uFillTx/>
                <a:latin typeface="Calibri" panose="020F0502020204030204" pitchFamily="34" charset="0"/>
                <a:ea typeface="华文仿宋" panose="02010600040101010101" pitchFamily="2" charset="-122"/>
                <a:cs typeface="Times New Roman" panose="02020603050405020304" pitchFamily="18" charset="0"/>
              </a:rPr>
              <a:t> </a:t>
            </a:r>
            <a:endParaRPr kumimoji="0" lang="en-US" altLang="zh-CN"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8" name="Rectangle 10"/>
          <p:cNvSpPr>
            <a:spLocks noChangeArrowheads="1"/>
          </p:cNvSpPr>
          <p:nvPr/>
        </p:nvSpPr>
        <p:spPr bwMode="auto">
          <a:xfrm>
            <a:off x="0" y="97631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smtClean="0">
                <a:ln>
                  <a:noFill/>
                </a:ln>
                <a:solidFill>
                  <a:srgbClr val="FF0000"/>
                </a:solidFill>
                <a:effectLst/>
                <a:uLnTx/>
                <a:uFillTx/>
                <a:latin typeface="Calibri" panose="020F0502020204030204" pitchFamily="34" charset="0"/>
                <a:ea typeface="华文仿宋" panose="02010600040101010101" pitchFamily="2" charset="-122"/>
                <a:cs typeface="Times New Roman" panose="02020603050405020304" pitchFamily="18" charset="0"/>
              </a:rPr>
              <a:t> </a:t>
            </a:r>
            <a:endParaRPr kumimoji="0" lang="en-US" altLang="zh-CN"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9" name="Rectangle 11"/>
          <p:cNvSpPr>
            <a:spLocks noChangeArrowheads="1"/>
          </p:cNvSpPr>
          <p:nvPr/>
        </p:nvSpPr>
        <p:spPr bwMode="auto">
          <a:xfrm>
            <a:off x="0" y="116395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Dam left abutment excavation               Dam right abutment excavation</a:t>
            </a:r>
            <a:endParaRPr kumimoji="0" lang="en-US" altLang="zh-CN" sz="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1" name="Rectangle 16"/>
          <p:cNvSpPr>
            <a:spLocks noChangeArrowheads="1"/>
          </p:cNvSpPr>
          <p:nvPr/>
        </p:nvSpPr>
        <p:spPr bwMode="auto">
          <a:xfrm>
            <a:off x="7467600" y="-48577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2" name="Rectangle 17"/>
          <p:cNvSpPr>
            <a:spLocks noChangeArrowheads="1"/>
          </p:cNvSpPr>
          <p:nvPr/>
        </p:nvSpPr>
        <p:spPr bwMode="auto">
          <a:xfrm>
            <a:off x="7467600" y="169545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smtClean="0">
                <a:ln>
                  <a:noFill/>
                </a:ln>
                <a:solidFill>
                  <a:srgbClr val="FF0000"/>
                </a:solidFill>
                <a:effectLst/>
                <a:uLnTx/>
                <a:uFillTx/>
                <a:latin typeface="Calibri" panose="020F0502020204030204" pitchFamily="34" charset="0"/>
                <a:ea typeface="华文仿宋" panose="02010600040101010101" pitchFamily="2" charset="-122"/>
                <a:cs typeface="Times New Roman" panose="02020603050405020304" pitchFamily="18" charset="0"/>
              </a:rPr>
              <a:t> </a:t>
            </a:r>
            <a:endParaRPr kumimoji="0" lang="en-US" altLang="zh-CN"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5" name="Rectangle 20"/>
          <p:cNvSpPr>
            <a:spLocks noChangeArrowheads="1"/>
          </p:cNvSpPr>
          <p:nvPr/>
        </p:nvSpPr>
        <p:spPr bwMode="auto">
          <a:xfrm>
            <a:off x="7467600" y="687705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2" name="矩形 1"/>
          <p:cNvSpPr>
            <a:spLocks noChangeArrowheads="1"/>
          </p:cNvSpPr>
          <p:nvPr/>
        </p:nvSpPr>
        <p:spPr bwMode="auto">
          <a:xfrm>
            <a:off x="1187094" y="4718233"/>
            <a:ext cx="4948232" cy="430887"/>
          </a:xfrm>
          <a:prstGeom prst="rect">
            <a:avLst/>
          </a:prstGeom>
          <a:solidFill>
            <a:srgbClr val="8064A2"/>
          </a:solidFill>
          <a:ln w="127000" cmpd="dbl" algn="ctr">
            <a:solidFill>
              <a:srgbClr val="8064A2"/>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ts val="500"/>
              </a:spcBef>
              <a:spcAft>
                <a:spcPts val="500"/>
              </a:spcAft>
              <a:buClrTx/>
              <a:buSzTx/>
              <a:buFontTx/>
              <a:buNone/>
              <a:tabLst/>
              <a:defRPr/>
            </a:pPr>
            <a:r>
              <a:rPr kumimoji="0" lang="en-US" altLang="en-US" sz="1100" b="0" i="0" u="none" strike="noStrike" kern="1200" cap="none" spc="0" normalizeH="0" baseline="0" noProof="0" dirty="0" smtClean="0">
                <a:ln>
                  <a:noFill/>
                </a:ln>
                <a:solidFill>
                  <a:srgbClr val="FFFFFF"/>
                </a:solidFill>
                <a:effectLst/>
                <a:uLnTx/>
                <a:uFillTx/>
                <a:latin typeface="Arial" pitchFamily="34" charset="0"/>
                <a:ea typeface="黑体" pitchFamily="49" charset="-122"/>
                <a:cs typeface="Arial" pitchFamily="34" charset="0"/>
              </a:rPr>
              <a:t>A </a:t>
            </a:r>
            <a:r>
              <a:rPr kumimoji="0" lang="en-US" altLang="en-US" sz="1100" b="0" i="0" u="none" strike="noStrike" kern="1200" cap="none" spc="0" normalizeH="0" baseline="0" noProof="0" dirty="0">
                <a:ln>
                  <a:noFill/>
                </a:ln>
                <a:solidFill>
                  <a:srgbClr val="FFFFFF"/>
                </a:solidFill>
                <a:effectLst/>
                <a:uLnTx/>
                <a:uFillTx/>
                <a:latin typeface="Arial" pitchFamily="34" charset="0"/>
                <a:ea typeface="黑体" pitchFamily="49" charset="-122"/>
                <a:cs typeface="Arial" pitchFamily="34" charset="0"/>
              </a:rPr>
              <a:t>Pakistani employees of </a:t>
            </a:r>
            <a:r>
              <a:rPr kumimoji="0" lang="en-US" altLang="en-US" sz="1100" b="0" i="0" u="none" strike="noStrike" kern="1200" cap="none" spc="0" normalizeH="0" baseline="0" noProof="0" dirty="0" smtClean="0">
                <a:ln>
                  <a:noFill/>
                </a:ln>
                <a:solidFill>
                  <a:srgbClr val="FFFFFF"/>
                </a:solidFill>
                <a:effectLst/>
                <a:uLnTx/>
                <a:uFillTx/>
                <a:latin typeface="Arial" pitchFamily="34" charset="0"/>
                <a:ea typeface="黑体" pitchFamily="49" charset="-122"/>
                <a:cs typeface="Arial" pitchFamily="34" charset="0"/>
              </a:rPr>
              <a:t>KPCL was awarded </a:t>
            </a:r>
            <a:r>
              <a:rPr kumimoji="0" lang="en-US" altLang="en-US" sz="1100" b="0" i="0" u="none" strike="noStrike" kern="1200" cap="none" spc="0" normalizeH="0" baseline="0" noProof="0" dirty="0">
                <a:ln>
                  <a:noFill/>
                </a:ln>
                <a:solidFill>
                  <a:srgbClr val="FFFFFF"/>
                </a:solidFill>
                <a:effectLst/>
                <a:uLnTx/>
                <a:uFillTx/>
                <a:latin typeface="Arial" pitchFamily="34" charset="0"/>
                <a:ea typeface="黑体" pitchFamily="49" charset="-122"/>
                <a:cs typeface="Arial" pitchFamily="34" charset="0"/>
              </a:rPr>
              <a:t>the Pakistan excellent employee </a:t>
            </a:r>
            <a:r>
              <a:rPr kumimoji="0" lang="en-US" altLang="en-US" sz="1100" b="0" i="0" u="none" strike="noStrike" kern="1200" cap="none" spc="0" normalizeH="0" baseline="0" noProof="0" dirty="0" smtClean="0">
                <a:ln>
                  <a:noFill/>
                </a:ln>
                <a:solidFill>
                  <a:srgbClr val="FFFFFF"/>
                </a:solidFill>
                <a:effectLst/>
                <a:uLnTx/>
                <a:uFillTx/>
                <a:latin typeface="Arial" pitchFamily="34" charset="0"/>
                <a:ea typeface="黑体" pitchFamily="49" charset="-122"/>
                <a:cs typeface="Arial" pitchFamily="34" charset="0"/>
              </a:rPr>
              <a:t>award of </a:t>
            </a:r>
            <a:r>
              <a:rPr kumimoji="0" lang="en-US" altLang="en-US" sz="1100" b="0" i="0" u="none" strike="noStrike" kern="1200" cap="none" spc="0" normalizeH="0" baseline="0" noProof="0" dirty="0">
                <a:ln>
                  <a:noFill/>
                </a:ln>
                <a:solidFill>
                  <a:srgbClr val="FFFFFF"/>
                </a:solidFill>
                <a:effectLst/>
                <a:uLnTx/>
                <a:uFillTx/>
                <a:latin typeface="Arial" pitchFamily="34" charset="0"/>
                <a:ea typeface="黑体" pitchFamily="49" charset="-122"/>
                <a:cs typeface="Arial" pitchFamily="34" charset="0"/>
              </a:rPr>
              <a:t>the China-Pakistan Economic </a:t>
            </a:r>
            <a:r>
              <a:rPr kumimoji="0" lang="en-US" altLang="en-US" sz="1100" b="0" i="0" u="none" strike="noStrike" kern="1200" cap="none" spc="0" normalizeH="0" baseline="0" noProof="0" dirty="0" smtClean="0">
                <a:ln>
                  <a:noFill/>
                </a:ln>
                <a:solidFill>
                  <a:srgbClr val="FFFFFF"/>
                </a:solidFill>
                <a:effectLst/>
                <a:uLnTx/>
                <a:uFillTx/>
                <a:latin typeface="Arial" pitchFamily="34" charset="0"/>
                <a:ea typeface="黑体" pitchFamily="49" charset="-122"/>
                <a:cs typeface="Arial" pitchFamily="34" charset="0"/>
              </a:rPr>
              <a:t>Corridor (</a:t>
            </a:r>
            <a:r>
              <a:rPr kumimoji="0" lang="en-US" altLang="en-US" sz="1100" b="0" i="0" u="none" strike="noStrike" kern="1200" cap="none" spc="0" normalizeH="0" baseline="0" noProof="0" dirty="0">
                <a:ln>
                  <a:noFill/>
                </a:ln>
                <a:solidFill>
                  <a:srgbClr val="FFFFFF"/>
                </a:solidFill>
                <a:effectLst/>
                <a:uLnTx/>
                <a:uFillTx/>
                <a:latin typeface="Arial" pitchFamily="34" charset="0"/>
                <a:ea typeface="黑体" pitchFamily="49" charset="-122"/>
                <a:cs typeface="Arial" pitchFamily="34" charset="0"/>
              </a:rPr>
              <a:t>CPEC) project</a:t>
            </a:r>
            <a:endParaRPr kumimoji="0" lang="en-US" altLang="en-US" sz="12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p:txBody>
      </p:sp>
      <p:sp>
        <p:nvSpPr>
          <p:cNvPr id="34" name="矩形 1"/>
          <p:cNvSpPr>
            <a:spLocks noChangeArrowheads="1"/>
          </p:cNvSpPr>
          <p:nvPr/>
        </p:nvSpPr>
        <p:spPr bwMode="auto">
          <a:xfrm>
            <a:off x="7467600" y="5930643"/>
            <a:ext cx="4046109" cy="600164"/>
          </a:xfrm>
          <a:prstGeom prst="rect">
            <a:avLst/>
          </a:prstGeom>
          <a:solidFill>
            <a:srgbClr val="8064A2"/>
          </a:solidFill>
          <a:ln w="127000" cmpd="dbl" algn="ctr">
            <a:solidFill>
              <a:srgbClr val="8064A2"/>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ts val="500"/>
              </a:spcBef>
              <a:spcAft>
                <a:spcPts val="500"/>
              </a:spcAft>
              <a:buClrTx/>
              <a:buSzTx/>
              <a:buFontTx/>
              <a:buNone/>
              <a:tabLst/>
              <a:defRPr/>
            </a:pPr>
            <a:r>
              <a:rPr kumimoji="0" lang="en-US" altLang="en-US" sz="1100" b="0" i="0" u="none" strike="noStrike" kern="1200" cap="none" spc="0" normalizeH="0" baseline="0" noProof="0" dirty="0">
                <a:ln>
                  <a:noFill/>
                </a:ln>
                <a:solidFill>
                  <a:srgbClr val="FFFFFF"/>
                </a:solidFill>
                <a:effectLst/>
                <a:uLnTx/>
                <a:uFillTx/>
                <a:latin typeface="Arial" pitchFamily="34" charset="0"/>
                <a:ea typeface="黑体" pitchFamily="49" charset="-122"/>
                <a:cs typeface="Arial" pitchFamily="34" charset="0"/>
              </a:rPr>
              <a:t>720 MW Karot </a:t>
            </a:r>
            <a:r>
              <a:rPr kumimoji="0" lang="en-US" altLang="en-US" sz="1100" b="0" i="0" u="none" strike="noStrike" kern="1200" cap="none" spc="0" normalizeH="0" baseline="0" noProof="0" dirty="0" smtClean="0">
                <a:ln>
                  <a:noFill/>
                </a:ln>
                <a:solidFill>
                  <a:srgbClr val="FFFFFF"/>
                </a:solidFill>
                <a:effectLst/>
                <a:uLnTx/>
                <a:uFillTx/>
                <a:latin typeface="Arial" pitchFamily="34" charset="0"/>
                <a:ea typeface="黑体" pitchFamily="49" charset="-122"/>
                <a:cs typeface="Arial" pitchFamily="34" charset="0"/>
              </a:rPr>
              <a:t>Hydropower Project </a:t>
            </a:r>
            <a:r>
              <a:rPr kumimoji="0" lang="en-US" altLang="en-US" sz="1100" b="0" i="0" u="none" strike="noStrike" kern="1200" cap="none" spc="0" normalizeH="0" baseline="0" noProof="0" dirty="0">
                <a:ln>
                  <a:noFill/>
                </a:ln>
                <a:solidFill>
                  <a:srgbClr val="FFFFFF"/>
                </a:solidFill>
                <a:effectLst/>
                <a:uLnTx/>
                <a:uFillTx/>
                <a:latin typeface="Arial" pitchFamily="34" charset="0"/>
                <a:ea typeface="黑体" pitchFamily="49" charset="-122"/>
                <a:cs typeface="Arial" pitchFamily="34" charset="0"/>
              </a:rPr>
              <a:t>won the Asia Pacific </a:t>
            </a:r>
            <a:r>
              <a:rPr kumimoji="0" lang="en-US" altLang="en-US" sz="1100" b="0" i="0" u="none" strike="noStrike" kern="1200" cap="none" spc="0" normalizeH="0" baseline="0" noProof="0" dirty="0" smtClean="0">
                <a:ln>
                  <a:noFill/>
                </a:ln>
                <a:solidFill>
                  <a:srgbClr val="FFFFFF"/>
                </a:solidFill>
                <a:effectLst/>
                <a:uLnTx/>
                <a:uFillTx/>
                <a:latin typeface="Arial" pitchFamily="34" charset="0"/>
                <a:ea typeface="黑体" pitchFamily="49" charset="-122"/>
                <a:cs typeface="Arial" pitchFamily="34" charset="0"/>
              </a:rPr>
              <a:t>Hydro Deal of the </a:t>
            </a:r>
            <a:r>
              <a:rPr kumimoji="0" lang="en-US" altLang="en-US" sz="1100" b="0" i="0" u="none" strike="noStrike" kern="1200" cap="none" spc="0" normalizeH="0" baseline="0" noProof="0" dirty="0">
                <a:ln>
                  <a:noFill/>
                </a:ln>
                <a:solidFill>
                  <a:srgbClr val="FFFFFF"/>
                </a:solidFill>
                <a:effectLst/>
                <a:uLnTx/>
                <a:uFillTx/>
                <a:latin typeface="Arial" pitchFamily="34" charset="0"/>
                <a:ea typeface="黑体" pitchFamily="49" charset="-122"/>
                <a:cs typeface="Arial" pitchFamily="34" charset="0"/>
              </a:rPr>
              <a:t>Year (2017), awarded </a:t>
            </a:r>
            <a:r>
              <a:rPr kumimoji="0" lang="en-US" altLang="en-US" sz="1100" b="0" i="0" u="none" strike="noStrike" kern="1200" cap="none" spc="0" normalizeH="0" baseline="0" noProof="0" dirty="0" smtClean="0">
                <a:ln>
                  <a:noFill/>
                </a:ln>
                <a:solidFill>
                  <a:srgbClr val="FFFFFF"/>
                </a:solidFill>
                <a:effectLst/>
                <a:uLnTx/>
                <a:uFillTx/>
                <a:latin typeface="Arial" pitchFamily="34" charset="0"/>
                <a:ea typeface="黑体" pitchFamily="49" charset="-122"/>
                <a:cs typeface="Arial" pitchFamily="34" charset="0"/>
              </a:rPr>
              <a:t>by IJ </a:t>
            </a:r>
            <a:r>
              <a:rPr kumimoji="0" lang="en-US" altLang="en-US" sz="1100" b="0" i="0" u="none" strike="noStrike" kern="1200" cap="none" spc="0" normalizeH="0" baseline="0" noProof="0" dirty="0">
                <a:ln>
                  <a:noFill/>
                </a:ln>
                <a:solidFill>
                  <a:srgbClr val="FFFFFF"/>
                </a:solidFill>
                <a:effectLst/>
                <a:uLnTx/>
                <a:uFillTx/>
                <a:latin typeface="Arial" pitchFamily="34" charset="0"/>
                <a:ea typeface="黑体" pitchFamily="49" charset="-122"/>
                <a:cs typeface="Arial" pitchFamily="34" charset="0"/>
              </a:rPr>
              <a:t>Global, the global </a:t>
            </a:r>
            <a:r>
              <a:rPr kumimoji="0" lang="en-US" altLang="en-US" sz="1100" b="0" i="0" u="none" strike="noStrike" kern="1200" cap="none" spc="0" normalizeH="0" baseline="0" noProof="0" dirty="0" smtClean="0">
                <a:ln>
                  <a:noFill/>
                </a:ln>
                <a:solidFill>
                  <a:srgbClr val="FFFFFF"/>
                </a:solidFill>
                <a:effectLst/>
                <a:uLnTx/>
                <a:uFillTx/>
                <a:latin typeface="Arial" pitchFamily="34" charset="0"/>
                <a:ea typeface="黑体" pitchFamily="49" charset="-122"/>
                <a:cs typeface="Arial" pitchFamily="34" charset="0"/>
              </a:rPr>
              <a:t> energy infrastructure </a:t>
            </a:r>
            <a:r>
              <a:rPr kumimoji="0" lang="en-US" altLang="en-US" sz="1100" b="0" i="0" u="none" strike="noStrike" kern="1200" cap="none" spc="0" normalizeH="0" baseline="0" noProof="0" dirty="0">
                <a:ln>
                  <a:noFill/>
                </a:ln>
                <a:solidFill>
                  <a:srgbClr val="FFFFFF"/>
                </a:solidFill>
                <a:effectLst/>
                <a:uLnTx/>
                <a:uFillTx/>
                <a:latin typeface="Arial" pitchFamily="34" charset="0"/>
                <a:ea typeface="黑体" pitchFamily="49" charset="-122"/>
                <a:cs typeface="Arial" pitchFamily="34" charset="0"/>
              </a:rPr>
              <a:t>authority</a:t>
            </a:r>
            <a:endParaRPr kumimoji="0" lang="en-US" altLang="en-US" sz="12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p:txBody>
      </p:sp>
      <p:sp>
        <p:nvSpPr>
          <p:cNvPr id="23" name="灯片编号占位符 2"/>
          <p:cNvSpPr>
            <a:spLocks noGrp="1"/>
          </p:cNvSpPr>
          <p:nvPr>
            <p:ph type="sldNum" sz="quarter" idx="12"/>
          </p:nvPr>
        </p:nvSpPr>
        <p:spPr>
          <a:xfrm>
            <a:off x="82848" y="6448252"/>
            <a:ext cx="46325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57CB6D-4A2A-45F2-AA53-ED4BF0E20593}"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pic>
        <p:nvPicPr>
          <p:cNvPr id="2" name="Picture 1"/>
          <p:cNvPicPr>
            <a:picLocks noChangeAspect="1"/>
          </p:cNvPicPr>
          <p:nvPr/>
        </p:nvPicPr>
        <p:blipFill>
          <a:blip r:embed="rId2"/>
          <a:stretch>
            <a:fillRect/>
          </a:stretch>
        </p:blipFill>
        <p:spPr>
          <a:xfrm>
            <a:off x="573139" y="457199"/>
            <a:ext cx="6173809" cy="4155251"/>
          </a:xfrm>
          <a:prstGeom prst="rect">
            <a:avLst/>
          </a:prstGeom>
        </p:spPr>
      </p:pic>
      <p:pic>
        <p:nvPicPr>
          <p:cNvPr id="5" name="Picture 4"/>
          <p:cNvPicPr>
            <a:picLocks noChangeAspect="1"/>
          </p:cNvPicPr>
          <p:nvPr/>
        </p:nvPicPr>
        <p:blipFill>
          <a:blip r:embed="rId3"/>
          <a:stretch>
            <a:fillRect/>
          </a:stretch>
        </p:blipFill>
        <p:spPr>
          <a:xfrm>
            <a:off x="7219268" y="143049"/>
            <a:ext cx="4314825" cy="5715000"/>
          </a:xfrm>
          <a:prstGeom prst="rect">
            <a:avLst/>
          </a:prstGeom>
        </p:spPr>
      </p:pic>
    </p:spTree>
    <p:extLst>
      <p:ext uri="{BB962C8B-B14F-4D97-AF65-F5344CB8AC3E}">
        <p14:creationId xmlns:p14="http://schemas.microsoft.com/office/powerpoint/2010/main" val="41961172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Rectangle 8"/>
          <p:cNvSpPr>
            <a:spLocks noChangeArrowheads="1"/>
          </p:cNvSpPr>
          <p:nvPr/>
        </p:nvSpPr>
        <p:spPr bwMode="auto">
          <a:xfrm>
            <a:off x="0" y="61531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smtClean="0">
                <a:ln>
                  <a:noFill/>
                </a:ln>
                <a:solidFill>
                  <a:srgbClr val="FF0000"/>
                </a:solidFill>
                <a:effectLst/>
                <a:uLnTx/>
                <a:uFillTx/>
                <a:latin typeface="Calibri" panose="020F0502020204030204" pitchFamily="34" charset="0"/>
                <a:ea typeface="华文仿宋" panose="02010600040101010101" pitchFamily="2" charset="-122"/>
                <a:cs typeface="Times New Roman" panose="02020603050405020304" pitchFamily="18" charset="0"/>
              </a:rPr>
              <a:t> </a:t>
            </a:r>
            <a:endParaRPr kumimoji="0" lang="en-US" altLang="zh-CN"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8" name="Rectangle 10"/>
          <p:cNvSpPr>
            <a:spLocks noChangeArrowheads="1"/>
          </p:cNvSpPr>
          <p:nvPr/>
        </p:nvSpPr>
        <p:spPr bwMode="auto">
          <a:xfrm>
            <a:off x="0" y="97631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smtClean="0">
                <a:ln>
                  <a:noFill/>
                </a:ln>
                <a:solidFill>
                  <a:srgbClr val="FF0000"/>
                </a:solidFill>
                <a:effectLst/>
                <a:uLnTx/>
                <a:uFillTx/>
                <a:latin typeface="Calibri" panose="020F0502020204030204" pitchFamily="34" charset="0"/>
                <a:ea typeface="华文仿宋" panose="02010600040101010101" pitchFamily="2" charset="-122"/>
                <a:cs typeface="Times New Roman" panose="02020603050405020304" pitchFamily="18" charset="0"/>
              </a:rPr>
              <a:t> </a:t>
            </a:r>
            <a:endParaRPr kumimoji="0" lang="en-US" altLang="zh-CN"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9" name="Rectangle 11"/>
          <p:cNvSpPr>
            <a:spLocks noChangeArrowheads="1"/>
          </p:cNvSpPr>
          <p:nvPr/>
        </p:nvSpPr>
        <p:spPr bwMode="auto">
          <a:xfrm>
            <a:off x="0" y="116395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Dam left abutment excavation               Dam right abutment excavation</a:t>
            </a:r>
            <a:endParaRPr kumimoji="0" lang="en-US" altLang="zh-CN" sz="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1" name="Rectangle 16"/>
          <p:cNvSpPr>
            <a:spLocks noChangeArrowheads="1"/>
          </p:cNvSpPr>
          <p:nvPr/>
        </p:nvSpPr>
        <p:spPr bwMode="auto">
          <a:xfrm>
            <a:off x="7467600" y="-48577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2" name="Rectangle 17"/>
          <p:cNvSpPr>
            <a:spLocks noChangeArrowheads="1"/>
          </p:cNvSpPr>
          <p:nvPr/>
        </p:nvSpPr>
        <p:spPr bwMode="auto">
          <a:xfrm>
            <a:off x="7467600" y="169545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smtClean="0">
                <a:ln>
                  <a:noFill/>
                </a:ln>
                <a:solidFill>
                  <a:srgbClr val="FF0000"/>
                </a:solidFill>
                <a:effectLst/>
                <a:uLnTx/>
                <a:uFillTx/>
                <a:latin typeface="Calibri" panose="020F0502020204030204" pitchFamily="34" charset="0"/>
                <a:ea typeface="华文仿宋" panose="02010600040101010101" pitchFamily="2" charset="-122"/>
                <a:cs typeface="Times New Roman" panose="02020603050405020304" pitchFamily="18" charset="0"/>
              </a:rPr>
              <a:t> </a:t>
            </a:r>
            <a:endParaRPr kumimoji="0" lang="en-US" altLang="zh-CN"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5" name="Rectangle 20"/>
          <p:cNvSpPr>
            <a:spLocks noChangeArrowheads="1"/>
          </p:cNvSpPr>
          <p:nvPr/>
        </p:nvSpPr>
        <p:spPr bwMode="auto">
          <a:xfrm>
            <a:off x="7467600" y="687705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2" name="矩形 1"/>
          <p:cNvSpPr>
            <a:spLocks noChangeArrowheads="1"/>
          </p:cNvSpPr>
          <p:nvPr/>
        </p:nvSpPr>
        <p:spPr bwMode="auto">
          <a:xfrm>
            <a:off x="3254828" y="6234345"/>
            <a:ext cx="5682343" cy="276999"/>
          </a:xfrm>
          <a:prstGeom prst="rect">
            <a:avLst/>
          </a:prstGeom>
          <a:solidFill>
            <a:srgbClr val="8064A2"/>
          </a:solidFill>
          <a:ln w="127000" cmpd="dbl" algn="ctr">
            <a:solidFill>
              <a:srgbClr val="8064A2"/>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ts val="500"/>
              </a:spcBef>
              <a:spcAft>
                <a:spcPts val="50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itchFamily="34" charset="0"/>
                <a:ea typeface="黑体" pitchFamily="49" charset="-122"/>
                <a:cs typeface="Arial" pitchFamily="34" charset="0"/>
              </a:rPr>
              <a:t>Karot project camp won the 2018 </a:t>
            </a:r>
            <a:r>
              <a:rPr kumimoji="0" lang="en-US" altLang="en-US" sz="1200" b="0" i="0" u="none" strike="noStrike" kern="1200" cap="none" spc="0" normalizeH="0" baseline="0" noProof="0" dirty="0" smtClean="0">
                <a:ln>
                  <a:noFill/>
                </a:ln>
                <a:solidFill>
                  <a:srgbClr val="FFFFFF"/>
                </a:solidFill>
                <a:effectLst/>
                <a:uLnTx/>
                <a:uFillTx/>
                <a:latin typeface="Arial" pitchFamily="34" charset="0"/>
                <a:ea typeface="黑体" pitchFamily="49" charset="-122"/>
                <a:cs typeface="Arial" pitchFamily="34" charset="0"/>
              </a:rPr>
              <a:t>China overseas </a:t>
            </a:r>
            <a:r>
              <a:rPr kumimoji="0" lang="en-US" altLang="en-US" sz="1200" b="0" i="0" u="none" strike="noStrike" kern="1200" cap="none" spc="0" normalizeH="0" baseline="0" noProof="0" dirty="0">
                <a:ln>
                  <a:noFill/>
                </a:ln>
                <a:solidFill>
                  <a:srgbClr val="FFFFFF"/>
                </a:solidFill>
                <a:effectLst/>
                <a:uLnTx/>
                <a:uFillTx/>
                <a:latin typeface="Arial" pitchFamily="34" charset="0"/>
                <a:ea typeface="黑体" pitchFamily="49" charset="-122"/>
                <a:cs typeface="Arial" pitchFamily="34" charset="0"/>
              </a:rPr>
              <a:t>project excellent camp award</a:t>
            </a:r>
            <a:endParaRPr kumimoji="0" lang="en-US" alt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p:txBody>
      </p:sp>
      <p:sp>
        <p:nvSpPr>
          <p:cNvPr id="23" name="灯片编号占位符 2"/>
          <p:cNvSpPr>
            <a:spLocks noGrp="1"/>
          </p:cNvSpPr>
          <p:nvPr>
            <p:ph type="sldNum" sz="quarter" idx="12"/>
          </p:nvPr>
        </p:nvSpPr>
        <p:spPr>
          <a:xfrm>
            <a:off x="82848" y="6448252"/>
            <a:ext cx="46325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57CB6D-4A2A-45F2-AA53-ED4BF0E20593}"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pic>
        <p:nvPicPr>
          <p:cNvPr id="7" name="Picture 6"/>
          <p:cNvPicPr>
            <a:picLocks noChangeAspect="1"/>
          </p:cNvPicPr>
          <p:nvPr/>
        </p:nvPicPr>
        <p:blipFill>
          <a:blip r:embed="rId2"/>
          <a:stretch>
            <a:fillRect/>
          </a:stretch>
        </p:blipFill>
        <p:spPr>
          <a:xfrm>
            <a:off x="1473286" y="164695"/>
            <a:ext cx="9245428" cy="5971637"/>
          </a:xfrm>
          <a:prstGeom prst="rect">
            <a:avLst/>
          </a:prstGeom>
        </p:spPr>
      </p:pic>
    </p:spTree>
    <p:extLst>
      <p:ext uri="{BB962C8B-B14F-4D97-AF65-F5344CB8AC3E}">
        <p14:creationId xmlns:p14="http://schemas.microsoft.com/office/powerpoint/2010/main" val="4405116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Rectangle 8"/>
          <p:cNvSpPr>
            <a:spLocks noChangeArrowheads="1"/>
          </p:cNvSpPr>
          <p:nvPr/>
        </p:nvSpPr>
        <p:spPr bwMode="auto">
          <a:xfrm>
            <a:off x="0" y="61531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smtClean="0">
                <a:ln>
                  <a:noFill/>
                </a:ln>
                <a:solidFill>
                  <a:srgbClr val="FF0000"/>
                </a:solidFill>
                <a:effectLst/>
                <a:uLnTx/>
                <a:uFillTx/>
                <a:latin typeface="Calibri" panose="020F0502020204030204" pitchFamily="34" charset="0"/>
                <a:ea typeface="华文仿宋" panose="02010600040101010101" pitchFamily="2" charset="-122"/>
                <a:cs typeface="Times New Roman" panose="02020603050405020304" pitchFamily="18" charset="0"/>
              </a:rPr>
              <a:t> </a:t>
            </a:r>
            <a:endParaRPr kumimoji="0" lang="en-US" altLang="zh-CN"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8" name="Rectangle 10"/>
          <p:cNvSpPr>
            <a:spLocks noChangeArrowheads="1"/>
          </p:cNvSpPr>
          <p:nvPr/>
        </p:nvSpPr>
        <p:spPr bwMode="auto">
          <a:xfrm>
            <a:off x="0" y="97631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smtClean="0">
                <a:ln>
                  <a:noFill/>
                </a:ln>
                <a:solidFill>
                  <a:srgbClr val="FF0000"/>
                </a:solidFill>
                <a:effectLst/>
                <a:uLnTx/>
                <a:uFillTx/>
                <a:latin typeface="Calibri" panose="020F0502020204030204" pitchFamily="34" charset="0"/>
                <a:ea typeface="华文仿宋" panose="02010600040101010101" pitchFamily="2" charset="-122"/>
                <a:cs typeface="Times New Roman" panose="02020603050405020304" pitchFamily="18" charset="0"/>
              </a:rPr>
              <a:t> </a:t>
            </a:r>
            <a:endParaRPr kumimoji="0" lang="en-US" altLang="zh-CN"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9" name="Rectangle 11"/>
          <p:cNvSpPr>
            <a:spLocks noChangeArrowheads="1"/>
          </p:cNvSpPr>
          <p:nvPr/>
        </p:nvSpPr>
        <p:spPr bwMode="auto">
          <a:xfrm>
            <a:off x="0" y="116395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Dam left abutment excavation               Dam right abutment excavation</a:t>
            </a:r>
            <a:endParaRPr kumimoji="0" lang="en-US" altLang="zh-CN" sz="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1" name="Rectangle 16"/>
          <p:cNvSpPr>
            <a:spLocks noChangeArrowheads="1"/>
          </p:cNvSpPr>
          <p:nvPr/>
        </p:nvSpPr>
        <p:spPr bwMode="auto">
          <a:xfrm>
            <a:off x="7467600" y="-48577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2" name="Rectangle 17"/>
          <p:cNvSpPr>
            <a:spLocks noChangeArrowheads="1"/>
          </p:cNvSpPr>
          <p:nvPr/>
        </p:nvSpPr>
        <p:spPr bwMode="auto">
          <a:xfrm>
            <a:off x="7467600" y="169545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smtClean="0">
                <a:ln>
                  <a:noFill/>
                </a:ln>
                <a:solidFill>
                  <a:srgbClr val="FF0000"/>
                </a:solidFill>
                <a:effectLst/>
                <a:uLnTx/>
                <a:uFillTx/>
                <a:latin typeface="Calibri" panose="020F0502020204030204" pitchFamily="34" charset="0"/>
                <a:ea typeface="华文仿宋" panose="02010600040101010101" pitchFamily="2" charset="-122"/>
                <a:cs typeface="Times New Roman" panose="02020603050405020304" pitchFamily="18" charset="0"/>
              </a:rPr>
              <a:t> </a:t>
            </a:r>
            <a:endParaRPr kumimoji="0" lang="en-US" altLang="zh-CN"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5" name="Rectangle 20"/>
          <p:cNvSpPr>
            <a:spLocks noChangeArrowheads="1"/>
          </p:cNvSpPr>
          <p:nvPr/>
        </p:nvSpPr>
        <p:spPr bwMode="auto">
          <a:xfrm>
            <a:off x="7467600" y="687705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2" name="矩形 1"/>
          <p:cNvSpPr>
            <a:spLocks noChangeArrowheads="1"/>
          </p:cNvSpPr>
          <p:nvPr/>
        </p:nvSpPr>
        <p:spPr bwMode="auto">
          <a:xfrm>
            <a:off x="2909140" y="5922317"/>
            <a:ext cx="7171562" cy="461665"/>
          </a:xfrm>
          <a:prstGeom prst="rect">
            <a:avLst/>
          </a:prstGeom>
          <a:solidFill>
            <a:srgbClr val="8064A2"/>
          </a:solidFill>
          <a:ln w="127000" cmpd="dbl" algn="ctr">
            <a:solidFill>
              <a:srgbClr val="8064A2"/>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spAutoFit/>
          </a:bodyPr>
          <a:lstStyle/>
          <a:p>
            <a:pPr lvl="0" algn="ctr" fontAlgn="base">
              <a:spcBef>
                <a:spcPts val="500"/>
              </a:spcBef>
              <a:spcAft>
                <a:spcPts val="500"/>
              </a:spcAft>
            </a:pPr>
            <a:r>
              <a:rPr lang="en-US" altLang="en-US" sz="1200" dirty="0" smtClean="0">
                <a:solidFill>
                  <a:srgbClr val="FFFFFF"/>
                </a:solidFill>
                <a:latin typeface="Arial" pitchFamily="34" charset="0"/>
                <a:ea typeface="黑体" pitchFamily="49" charset="-122"/>
                <a:cs typeface="Arial" pitchFamily="34" charset="0"/>
              </a:rPr>
              <a:t>Karot </a:t>
            </a:r>
            <a:r>
              <a:rPr lang="en-US" altLang="en-US" sz="1200" dirty="0">
                <a:solidFill>
                  <a:srgbClr val="FFFFFF"/>
                </a:solidFill>
                <a:latin typeface="Arial" pitchFamily="34" charset="0"/>
                <a:ea typeface="黑体" pitchFamily="49" charset="-122"/>
                <a:cs typeface="Arial" pitchFamily="34" charset="0"/>
              </a:rPr>
              <a:t>Hydropower Project won the "2019 China International Sustainable Infrastructure Project Award", awarded </a:t>
            </a:r>
            <a:r>
              <a:rPr lang="en-US" altLang="en-US" sz="1200" dirty="0" smtClean="0">
                <a:solidFill>
                  <a:srgbClr val="FFFFFF"/>
                </a:solidFill>
                <a:latin typeface="Arial" pitchFamily="34" charset="0"/>
                <a:ea typeface="黑体" pitchFamily="49" charset="-122"/>
                <a:cs typeface="Arial" pitchFamily="34" charset="0"/>
              </a:rPr>
              <a:t>by China </a:t>
            </a:r>
            <a:r>
              <a:rPr lang="en-US" altLang="en-US" sz="1200" dirty="0">
                <a:solidFill>
                  <a:srgbClr val="FFFFFF"/>
                </a:solidFill>
                <a:latin typeface="Arial" pitchFamily="34" charset="0"/>
                <a:ea typeface="黑体" pitchFamily="49" charset="-122"/>
                <a:cs typeface="Arial" pitchFamily="34" charset="0"/>
              </a:rPr>
              <a:t>International Contractors Association in December 2019 in Changsha, China</a:t>
            </a:r>
            <a:endParaRPr kumimoji="0" lang="en-US" alt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p:txBody>
      </p:sp>
      <p:sp>
        <p:nvSpPr>
          <p:cNvPr id="23" name="灯片编号占位符 2"/>
          <p:cNvSpPr>
            <a:spLocks noGrp="1"/>
          </p:cNvSpPr>
          <p:nvPr>
            <p:ph type="sldNum" sz="quarter" idx="12"/>
          </p:nvPr>
        </p:nvSpPr>
        <p:spPr>
          <a:xfrm>
            <a:off x="82848" y="6448252"/>
            <a:ext cx="46325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57CB6D-4A2A-45F2-AA53-ED4BF0E20593}"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pic>
        <p:nvPicPr>
          <p:cNvPr id="2" name="Picture 1"/>
          <p:cNvPicPr>
            <a:picLocks noChangeAspect="1"/>
          </p:cNvPicPr>
          <p:nvPr/>
        </p:nvPicPr>
        <p:blipFill>
          <a:blip r:embed="rId2"/>
          <a:stretch>
            <a:fillRect/>
          </a:stretch>
        </p:blipFill>
        <p:spPr>
          <a:xfrm>
            <a:off x="546100" y="457200"/>
            <a:ext cx="8601075" cy="5276850"/>
          </a:xfrm>
          <a:prstGeom prst="rect">
            <a:avLst/>
          </a:prstGeom>
        </p:spPr>
      </p:pic>
      <p:pic>
        <p:nvPicPr>
          <p:cNvPr id="3" name="Picture 2"/>
          <p:cNvPicPr>
            <a:picLocks noChangeAspect="1"/>
          </p:cNvPicPr>
          <p:nvPr/>
        </p:nvPicPr>
        <p:blipFill>
          <a:blip r:embed="rId3"/>
          <a:stretch>
            <a:fillRect/>
          </a:stretch>
        </p:blipFill>
        <p:spPr>
          <a:xfrm>
            <a:off x="9323950" y="457200"/>
            <a:ext cx="2583711" cy="5276850"/>
          </a:xfrm>
          <a:prstGeom prst="rect">
            <a:avLst/>
          </a:prstGeom>
        </p:spPr>
      </p:pic>
    </p:spTree>
    <p:extLst>
      <p:ext uri="{BB962C8B-B14F-4D97-AF65-F5344CB8AC3E}">
        <p14:creationId xmlns:p14="http://schemas.microsoft.com/office/powerpoint/2010/main" val="19962166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Rectangle 8"/>
          <p:cNvSpPr>
            <a:spLocks noChangeArrowheads="1"/>
          </p:cNvSpPr>
          <p:nvPr/>
        </p:nvSpPr>
        <p:spPr bwMode="auto">
          <a:xfrm>
            <a:off x="0" y="61531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smtClean="0">
                <a:ln>
                  <a:noFill/>
                </a:ln>
                <a:solidFill>
                  <a:srgbClr val="FF0000"/>
                </a:solidFill>
                <a:effectLst/>
                <a:uLnTx/>
                <a:uFillTx/>
                <a:latin typeface="Calibri" panose="020F0502020204030204" pitchFamily="34" charset="0"/>
                <a:ea typeface="华文仿宋" panose="02010600040101010101" pitchFamily="2" charset="-122"/>
                <a:cs typeface="Times New Roman" panose="02020603050405020304" pitchFamily="18" charset="0"/>
              </a:rPr>
              <a:t> </a:t>
            </a:r>
            <a:endParaRPr kumimoji="0" lang="en-US" altLang="zh-CN"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8" name="Rectangle 10"/>
          <p:cNvSpPr>
            <a:spLocks noChangeArrowheads="1"/>
          </p:cNvSpPr>
          <p:nvPr/>
        </p:nvSpPr>
        <p:spPr bwMode="auto">
          <a:xfrm>
            <a:off x="0" y="97631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smtClean="0">
                <a:ln>
                  <a:noFill/>
                </a:ln>
                <a:solidFill>
                  <a:srgbClr val="FF0000"/>
                </a:solidFill>
                <a:effectLst/>
                <a:uLnTx/>
                <a:uFillTx/>
                <a:latin typeface="Calibri" panose="020F0502020204030204" pitchFamily="34" charset="0"/>
                <a:ea typeface="华文仿宋" panose="02010600040101010101" pitchFamily="2" charset="-122"/>
                <a:cs typeface="Times New Roman" panose="02020603050405020304" pitchFamily="18" charset="0"/>
              </a:rPr>
              <a:t> </a:t>
            </a:r>
            <a:endParaRPr kumimoji="0" lang="en-US" altLang="zh-CN"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9" name="Rectangle 11"/>
          <p:cNvSpPr>
            <a:spLocks noChangeArrowheads="1"/>
          </p:cNvSpPr>
          <p:nvPr/>
        </p:nvSpPr>
        <p:spPr bwMode="auto">
          <a:xfrm>
            <a:off x="0" y="116395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Dam left abutment excavation               Dam right abutment excavation</a:t>
            </a:r>
            <a:endParaRPr kumimoji="0" lang="en-US" altLang="zh-CN" sz="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1" name="Rectangle 16"/>
          <p:cNvSpPr>
            <a:spLocks noChangeArrowheads="1"/>
          </p:cNvSpPr>
          <p:nvPr/>
        </p:nvSpPr>
        <p:spPr bwMode="auto">
          <a:xfrm>
            <a:off x="7467600" y="-48577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2" name="Rectangle 17"/>
          <p:cNvSpPr>
            <a:spLocks noChangeArrowheads="1"/>
          </p:cNvSpPr>
          <p:nvPr/>
        </p:nvSpPr>
        <p:spPr bwMode="auto">
          <a:xfrm>
            <a:off x="7467600" y="169545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smtClean="0">
                <a:ln>
                  <a:noFill/>
                </a:ln>
                <a:solidFill>
                  <a:srgbClr val="FF0000"/>
                </a:solidFill>
                <a:effectLst/>
                <a:uLnTx/>
                <a:uFillTx/>
                <a:latin typeface="Calibri" panose="020F0502020204030204" pitchFamily="34" charset="0"/>
                <a:ea typeface="华文仿宋" panose="02010600040101010101" pitchFamily="2" charset="-122"/>
                <a:cs typeface="Times New Roman" panose="02020603050405020304" pitchFamily="18" charset="0"/>
              </a:rPr>
              <a:t> </a:t>
            </a:r>
            <a:endParaRPr kumimoji="0" lang="en-US" altLang="zh-CN"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5" name="Rectangle 20"/>
          <p:cNvSpPr>
            <a:spLocks noChangeArrowheads="1"/>
          </p:cNvSpPr>
          <p:nvPr/>
        </p:nvSpPr>
        <p:spPr bwMode="auto">
          <a:xfrm>
            <a:off x="7467600" y="687705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2" name="矩形 1"/>
          <p:cNvSpPr>
            <a:spLocks noChangeArrowheads="1"/>
          </p:cNvSpPr>
          <p:nvPr/>
        </p:nvSpPr>
        <p:spPr bwMode="auto">
          <a:xfrm>
            <a:off x="2674965" y="5166926"/>
            <a:ext cx="7171562" cy="369332"/>
          </a:xfrm>
          <a:prstGeom prst="rect">
            <a:avLst/>
          </a:prstGeom>
          <a:solidFill>
            <a:srgbClr val="8064A2"/>
          </a:solidFill>
          <a:ln w="127000" cmpd="dbl" algn="ctr">
            <a:solidFill>
              <a:srgbClr val="8064A2"/>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spAutoFit/>
          </a:bodyPr>
          <a:lstStyle/>
          <a:p>
            <a:pPr lvl="0" algn="ctr" fontAlgn="base">
              <a:spcBef>
                <a:spcPts val="500"/>
              </a:spcBef>
              <a:spcAft>
                <a:spcPts val="500"/>
              </a:spcAft>
            </a:pPr>
            <a:r>
              <a:rPr lang="en-US" altLang="en-US" dirty="0">
                <a:solidFill>
                  <a:srgbClr val="FFFFFF"/>
                </a:solidFill>
                <a:latin typeface="Arial" pitchFamily="34" charset="0"/>
                <a:ea typeface="黑体" pitchFamily="49" charset="-122"/>
                <a:cs typeface="Arial" pitchFamily="34" charset="0"/>
              </a:rPr>
              <a:t>CSR Awards Achievement during 2019 for Education and Health</a:t>
            </a:r>
            <a:endParaRPr kumimoji="0" lang="en-US" altLang="en-US" sz="20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p:txBody>
      </p:sp>
      <p:sp>
        <p:nvSpPr>
          <p:cNvPr id="23" name="灯片编号占位符 2"/>
          <p:cNvSpPr>
            <a:spLocks noGrp="1"/>
          </p:cNvSpPr>
          <p:nvPr>
            <p:ph type="sldNum" sz="quarter" idx="12"/>
          </p:nvPr>
        </p:nvSpPr>
        <p:spPr>
          <a:xfrm>
            <a:off x="82848" y="6448252"/>
            <a:ext cx="46325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57CB6D-4A2A-45F2-AA53-ED4BF0E20593}"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grpSp>
        <p:nvGrpSpPr>
          <p:cNvPr id="13" name="Group 12"/>
          <p:cNvGrpSpPr/>
          <p:nvPr/>
        </p:nvGrpSpPr>
        <p:grpSpPr>
          <a:xfrm>
            <a:off x="82848" y="1371462"/>
            <a:ext cx="11871259" cy="3198166"/>
            <a:chOff x="546100" y="928688"/>
            <a:chExt cx="13481870" cy="3781425"/>
          </a:xfrm>
        </p:grpSpPr>
        <p:pic>
          <p:nvPicPr>
            <p:cNvPr id="5" name="Picture 4"/>
            <p:cNvPicPr>
              <a:picLocks noChangeAspect="1"/>
            </p:cNvPicPr>
            <p:nvPr/>
          </p:nvPicPr>
          <p:blipFill>
            <a:blip r:embed="rId2"/>
            <a:stretch>
              <a:fillRect/>
            </a:stretch>
          </p:blipFill>
          <p:spPr>
            <a:xfrm>
              <a:off x="546100" y="928688"/>
              <a:ext cx="4438650" cy="3781425"/>
            </a:xfrm>
            <a:prstGeom prst="rect">
              <a:avLst/>
            </a:prstGeom>
          </p:spPr>
        </p:pic>
        <p:pic>
          <p:nvPicPr>
            <p:cNvPr id="7" name="Picture 6"/>
            <p:cNvPicPr>
              <a:picLocks noChangeAspect="1"/>
            </p:cNvPicPr>
            <p:nvPr/>
          </p:nvPicPr>
          <p:blipFill>
            <a:blip r:embed="rId3"/>
            <a:stretch>
              <a:fillRect/>
            </a:stretch>
          </p:blipFill>
          <p:spPr>
            <a:xfrm>
              <a:off x="4984750" y="952414"/>
              <a:ext cx="4628385" cy="3757699"/>
            </a:xfrm>
            <a:prstGeom prst="rect">
              <a:avLst/>
            </a:prstGeom>
          </p:spPr>
        </p:pic>
        <p:pic>
          <p:nvPicPr>
            <p:cNvPr id="10" name="Picture 9"/>
            <p:cNvPicPr>
              <a:picLocks noChangeAspect="1"/>
            </p:cNvPicPr>
            <p:nvPr/>
          </p:nvPicPr>
          <p:blipFill>
            <a:blip r:embed="rId4"/>
            <a:stretch>
              <a:fillRect/>
            </a:stretch>
          </p:blipFill>
          <p:spPr>
            <a:xfrm>
              <a:off x="9613136" y="952414"/>
              <a:ext cx="4414834" cy="3757699"/>
            </a:xfrm>
            <a:prstGeom prst="rect">
              <a:avLst/>
            </a:prstGeom>
          </p:spPr>
        </p:pic>
      </p:grpSp>
    </p:spTree>
    <p:extLst>
      <p:ext uri="{BB962C8B-B14F-4D97-AF65-F5344CB8AC3E}">
        <p14:creationId xmlns:p14="http://schemas.microsoft.com/office/powerpoint/2010/main" val="17075711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1066A0-3383-4917-B67E-C1F7A7F86B9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aphicFrame>
        <p:nvGraphicFramePr>
          <p:cNvPr id="28" name="Object 27"/>
          <p:cNvGraphicFramePr>
            <a:graphicFrameLocks/>
          </p:cNvGraphicFramePr>
          <p:nvPr>
            <p:extLst/>
          </p:nvPr>
        </p:nvGraphicFramePr>
        <p:xfrm>
          <a:off x="-166255" y="-142504"/>
          <a:ext cx="12358255" cy="7000504"/>
        </p:xfrm>
        <a:graphic>
          <a:graphicData uri="http://schemas.openxmlformats.org/presentationml/2006/ole">
            <mc:AlternateContent xmlns:mc="http://schemas.openxmlformats.org/markup-compatibility/2006">
              <mc:Choice xmlns:v="urn:schemas-microsoft-com:vml" Requires="v">
                <p:oleObj spid="_x0000_s3149" name="Document" r:id="rId3" imgW="10434217" imgH="7416922" progId="Word.Document.12">
                  <p:embed/>
                </p:oleObj>
              </mc:Choice>
              <mc:Fallback>
                <p:oleObj name="Document" r:id="rId3" imgW="10434217" imgH="7416922" progId="Word.Document.12">
                  <p:embed/>
                  <p:pic>
                    <p:nvPicPr>
                      <p:cNvPr id="28" name="Object 27"/>
                      <p:cNvPicPr/>
                      <p:nvPr/>
                    </p:nvPicPr>
                    <p:blipFill>
                      <a:blip r:embed="rId4"/>
                      <a:stretch>
                        <a:fillRect/>
                      </a:stretch>
                    </p:blipFill>
                    <p:spPr>
                      <a:xfrm>
                        <a:off x="-166255" y="-142504"/>
                        <a:ext cx="12358255" cy="7000504"/>
                      </a:xfrm>
                      <a:prstGeom prst="rect">
                        <a:avLst/>
                      </a:prstGeom>
                    </p:spPr>
                  </p:pic>
                </p:oleObj>
              </mc:Fallback>
            </mc:AlternateContent>
          </a:graphicData>
        </a:graphic>
      </p:graphicFrame>
    </p:spTree>
    <p:extLst>
      <p:ext uri="{BB962C8B-B14F-4D97-AF65-F5344CB8AC3E}">
        <p14:creationId xmlns:p14="http://schemas.microsoft.com/office/powerpoint/2010/main" val="30755375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57CB6D-4A2A-45F2-AA53-ED4BF0E20593}"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 name="TextBox 3"/>
          <p:cNvSpPr txBox="1"/>
          <p:nvPr/>
        </p:nvSpPr>
        <p:spPr>
          <a:xfrm>
            <a:off x="2168701" y="2502547"/>
            <a:ext cx="7704748" cy="936078"/>
          </a:xfrm>
          <a:prstGeom prst="rect">
            <a:avLst/>
          </a:pr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anchor="ctr"/>
          <a:lstStyle>
            <a:defPPr>
              <a:defRPr lang="zh-CN"/>
            </a:defPPr>
            <a:lvl1pPr algn="ctr" fontAlgn="auto">
              <a:lnSpc>
                <a:spcPct val="90000"/>
              </a:lnSpc>
              <a:spcBef>
                <a:spcPts val="0"/>
              </a:spcBef>
              <a:spcAft>
                <a:spcPts val="0"/>
              </a:spcAft>
              <a:defRPr sz="2400" b="1" kern="0">
                <a:solidFill>
                  <a:schemeClr val="bg1"/>
                </a:solidFill>
                <a:latin typeface="Arial Black" panose="020B0A04020102020204" pitchFamily="34"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latin typeface="Arial Black" panose="020B0A04020102020204" pitchFamily="34" charset="0"/>
                <a:ea typeface="+mn-ea"/>
                <a:cs typeface="+mn-cs"/>
              </a:rPr>
              <a:t>Karot Project Key Successes and Challenges   </a:t>
            </a:r>
            <a:endParaRPr kumimoji="0" lang="en-US" sz="2400" b="1" i="0" u="none" strike="noStrike" kern="0" cap="none" spc="0" normalizeH="0" baseline="0" noProof="0" dirty="0">
              <a:ln>
                <a:noFill/>
              </a:ln>
              <a:solidFill>
                <a:prstClr val="white"/>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34246226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43952" y="147266"/>
            <a:ext cx="8054626" cy="58477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smtClean="0">
                <a:ln>
                  <a:noFill/>
                </a:ln>
                <a:solidFill>
                  <a:prstClr val="white"/>
                </a:solidFill>
                <a:effectLst/>
                <a:uLnTx/>
                <a:uFillTx/>
                <a:latin typeface="Calibri"/>
                <a:ea typeface="Arial Unicode MS" panose="020B0604020202020204" pitchFamily="34" charset="-122"/>
                <a:cs typeface="Arial Unicode MS" panose="020B0604020202020204" pitchFamily="34" charset="-122"/>
              </a:rPr>
              <a:t>720 MW Karot HPP – Key Successes</a:t>
            </a:r>
            <a:endParaRPr kumimoji="0" lang="en-US" altLang="zh-CN" sz="3200" b="1" i="0" u="none" strike="noStrike" kern="1200" cap="none" spc="0" normalizeH="0" baseline="0" noProof="0" dirty="0">
              <a:ln>
                <a:noFill/>
              </a:ln>
              <a:solidFill>
                <a:prstClr val="white"/>
              </a:solidFill>
              <a:effectLst/>
              <a:uLnTx/>
              <a:uFillTx/>
              <a:latin typeface="Calibri"/>
              <a:ea typeface="Arial Unicode MS" panose="020B0604020202020204" pitchFamily="34" charset="-122"/>
              <a:cs typeface="Arial Unicode MS" panose="020B0604020202020204" pitchFamily="34" charset="-122"/>
            </a:endParaRPr>
          </a:p>
        </p:txBody>
      </p:sp>
      <p:sp>
        <p:nvSpPr>
          <p:cNvPr id="3" name="灯片编号占位符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57CB6D-4A2A-45F2-AA53-ED4BF0E20593}"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 name="TextBox 3"/>
          <p:cNvSpPr txBox="1"/>
          <p:nvPr/>
        </p:nvSpPr>
        <p:spPr>
          <a:xfrm>
            <a:off x="8417" y="1626223"/>
            <a:ext cx="11716186" cy="5078313"/>
          </a:xfrm>
          <a:prstGeom prst="rect">
            <a:avLst/>
          </a:prstGeom>
          <a:noFill/>
        </p:spPr>
        <p:txBody>
          <a:bodyPr wrap="square" rtlCol="0">
            <a:spAutoFit/>
          </a:bodyPr>
          <a:lstStyle/>
          <a:p>
            <a:pPr marL="742950" marR="0" lvl="1" indent="-285750" algn="l" defTabSz="914400" rtl="0" eaLnBrk="1" fontAlgn="auto" latinLnBrk="0" hangingPunct="1">
              <a:lnSpc>
                <a:spcPct val="150000"/>
              </a:lnSpc>
              <a:spcBef>
                <a:spcPts val="0"/>
              </a:spcBef>
              <a:spcAft>
                <a:spcPts val="0"/>
              </a:spcAft>
              <a:buClr>
                <a:srgbClr val="FF0000"/>
              </a:buClr>
              <a:buSzTx/>
              <a:buFont typeface="Arial" panose="020B0604020202020204" pitchFamily="34" charset="0"/>
              <a:buChar char="•"/>
              <a:tabLst/>
              <a:defRPr/>
            </a:pPr>
            <a:r>
              <a:rPr kumimoji="0" lang="en-US" sz="2400" b="1" i="0" u="none" strike="noStrike" kern="1200" cap="none" spc="0" normalizeH="0" baseline="0" noProof="0" dirty="0" smtClean="0">
                <a:ln>
                  <a:noFill/>
                </a:ln>
                <a:solidFill>
                  <a:srgbClr val="008000"/>
                </a:solidFill>
                <a:effectLst/>
                <a:uLnTx/>
                <a:uFillTx/>
                <a:latin typeface="Calibri"/>
                <a:ea typeface="+mn-ea"/>
                <a:cs typeface="+mn-cs"/>
              </a:rPr>
              <a:t>Acquired total </a:t>
            </a:r>
            <a:r>
              <a:rPr kumimoji="0" lang="en-US" sz="2400" b="1" i="0" u="none" strike="noStrike" kern="1200" cap="none" spc="0" normalizeH="0" baseline="0" noProof="0" dirty="0" smtClean="0">
                <a:ln>
                  <a:noFill/>
                </a:ln>
                <a:solidFill>
                  <a:srgbClr val="FF0000"/>
                </a:solidFill>
                <a:effectLst/>
                <a:uLnTx/>
                <a:uFillTx/>
                <a:latin typeface="Calibri"/>
                <a:ea typeface="+mn-ea"/>
                <a:cs typeface="+mn-cs"/>
              </a:rPr>
              <a:t>24,261 </a:t>
            </a:r>
            <a:r>
              <a:rPr kumimoji="0" lang="en-US" sz="2400" b="1" i="0" u="none" strike="noStrike" kern="1200" cap="none" spc="0" normalizeH="0" baseline="0" noProof="0" dirty="0" err="1" smtClean="0">
                <a:ln>
                  <a:noFill/>
                </a:ln>
                <a:solidFill>
                  <a:srgbClr val="FF0000"/>
                </a:solidFill>
                <a:effectLst/>
                <a:uLnTx/>
                <a:uFillTx/>
                <a:latin typeface="Calibri"/>
                <a:ea typeface="+mn-ea"/>
                <a:cs typeface="+mn-cs"/>
              </a:rPr>
              <a:t>Kanal</a:t>
            </a:r>
            <a:r>
              <a:rPr lang="en-US" sz="2400" b="1" dirty="0" smtClean="0">
                <a:solidFill>
                  <a:srgbClr val="FF0000"/>
                </a:solidFill>
                <a:latin typeface="Calibri"/>
              </a:rPr>
              <a:t>s</a:t>
            </a:r>
            <a:r>
              <a:rPr lang="en-US" sz="2400" b="1" dirty="0" smtClean="0">
                <a:solidFill>
                  <a:srgbClr val="008000"/>
                </a:solidFill>
                <a:latin typeface="Calibri"/>
              </a:rPr>
              <a:t> </a:t>
            </a:r>
            <a:r>
              <a:rPr kumimoji="0" lang="en-US" sz="2400" b="1" i="0" u="none" strike="noStrike" kern="1200" cap="none" spc="0" normalizeH="0" baseline="0" noProof="0" dirty="0" smtClean="0">
                <a:ln>
                  <a:noFill/>
                </a:ln>
                <a:solidFill>
                  <a:srgbClr val="008000"/>
                </a:solidFill>
                <a:effectLst/>
                <a:uLnTx/>
                <a:uFillTx/>
                <a:latin typeface="Calibri"/>
                <a:ea typeface="+mn-ea"/>
                <a:cs typeface="+mn-cs"/>
              </a:rPr>
              <a:t>of land in Punjab and AJK without much hassle.</a:t>
            </a:r>
          </a:p>
          <a:p>
            <a:pPr marL="742950" lvl="1" indent="-285750">
              <a:lnSpc>
                <a:spcPct val="150000"/>
              </a:lnSpc>
              <a:buClr>
                <a:srgbClr val="FF0000"/>
              </a:buClr>
              <a:buFont typeface="Arial" panose="020B0604020202020204" pitchFamily="34" charset="0"/>
              <a:buChar char="•"/>
            </a:pPr>
            <a:r>
              <a:rPr kumimoji="0" lang="en-US" sz="2400" b="1" i="0" u="none" strike="noStrike" kern="1200" cap="none" spc="0" normalizeH="0" baseline="0" noProof="0" dirty="0" smtClean="0">
                <a:ln>
                  <a:noFill/>
                </a:ln>
                <a:solidFill>
                  <a:srgbClr val="008000"/>
                </a:solidFill>
                <a:effectLst/>
                <a:uLnTx/>
                <a:uFillTx/>
                <a:latin typeface="Calibri"/>
                <a:ea typeface="+mn-ea"/>
                <a:cs typeface="+mn-cs"/>
              </a:rPr>
              <a:t>Sought </a:t>
            </a:r>
            <a:r>
              <a:rPr kumimoji="0" lang="en-US" sz="2400" b="1" i="0" u="none" strike="noStrike" kern="1200" cap="none" spc="0" normalizeH="0" baseline="0" noProof="0" dirty="0" smtClean="0">
                <a:ln>
                  <a:noFill/>
                </a:ln>
                <a:solidFill>
                  <a:srgbClr val="FF0000"/>
                </a:solidFill>
                <a:effectLst/>
                <a:uLnTx/>
                <a:uFillTx/>
                <a:latin typeface="Calibri"/>
                <a:ea typeface="+mn-ea"/>
                <a:cs typeface="+mn-cs"/>
              </a:rPr>
              <a:t>timely approvals </a:t>
            </a:r>
            <a:r>
              <a:rPr kumimoji="0" lang="en-US" sz="2400" b="1" i="0" u="none" strike="noStrike" kern="1200" cap="none" spc="0" normalizeH="0" baseline="0" noProof="0" dirty="0" smtClean="0">
                <a:ln>
                  <a:noFill/>
                </a:ln>
                <a:solidFill>
                  <a:srgbClr val="008000"/>
                </a:solidFill>
                <a:effectLst/>
                <a:uLnTx/>
                <a:uFillTx/>
                <a:latin typeface="Calibri"/>
                <a:ea typeface="+mn-ea"/>
                <a:cs typeface="+mn-cs"/>
              </a:rPr>
              <a:t>from GOP / GOAJK for </a:t>
            </a:r>
            <a:r>
              <a:rPr kumimoji="0" lang="en-US" sz="2400" b="1" i="0" u="none" strike="noStrike" kern="1200" cap="none" spc="0" normalizeH="0" baseline="0" noProof="0" dirty="0" smtClean="0">
                <a:ln>
                  <a:noFill/>
                </a:ln>
                <a:solidFill>
                  <a:srgbClr val="FF0000"/>
                </a:solidFill>
                <a:effectLst/>
                <a:uLnTx/>
                <a:uFillTx/>
                <a:latin typeface="Calibri"/>
                <a:ea typeface="+mn-ea"/>
                <a:cs typeface="+mn-cs"/>
              </a:rPr>
              <a:t>IA, PPA</a:t>
            </a:r>
            <a:r>
              <a:rPr lang="en-US" sz="2400" b="1" dirty="0">
                <a:solidFill>
                  <a:srgbClr val="FF0000"/>
                </a:solidFill>
                <a:latin typeface="Calibri"/>
              </a:rPr>
              <a:t> </a:t>
            </a:r>
            <a:r>
              <a:rPr lang="en-US" sz="2400" b="1" dirty="0" smtClean="0">
                <a:solidFill>
                  <a:srgbClr val="FF0000"/>
                </a:solidFill>
                <a:latin typeface="Calibri"/>
              </a:rPr>
              <a:t>and</a:t>
            </a:r>
            <a:r>
              <a:rPr lang="en-US" sz="2400" b="1" dirty="0">
                <a:solidFill>
                  <a:srgbClr val="FF0000"/>
                </a:solidFill>
              </a:rPr>
              <a:t> </a:t>
            </a:r>
            <a:r>
              <a:rPr lang="en-US" sz="2400" b="1" dirty="0" smtClean="0">
                <a:solidFill>
                  <a:srgbClr val="FF0000"/>
                </a:solidFill>
              </a:rPr>
              <a:t>WUA, ESIA </a:t>
            </a:r>
            <a:r>
              <a:rPr lang="en-US" sz="2400" b="1" dirty="0">
                <a:solidFill>
                  <a:srgbClr val="FF0000"/>
                </a:solidFill>
              </a:rPr>
              <a:t>Study </a:t>
            </a:r>
            <a:r>
              <a:rPr lang="en-US" sz="2400" b="1" dirty="0" smtClean="0">
                <a:solidFill>
                  <a:srgbClr val="FF0000"/>
                </a:solidFill>
              </a:rPr>
              <a:t>NOC</a:t>
            </a:r>
            <a:endParaRPr kumimoji="0" lang="en-US" sz="2400" b="1" i="0" u="none" strike="noStrike" kern="1200" cap="none" spc="0" normalizeH="0" baseline="0" noProof="0" dirty="0" smtClean="0">
              <a:ln>
                <a:noFill/>
              </a:ln>
              <a:solidFill>
                <a:srgbClr val="008000"/>
              </a:solidFill>
              <a:effectLst/>
              <a:uLnTx/>
              <a:uFillTx/>
              <a:latin typeface="Calibri"/>
              <a:ea typeface="+mn-ea"/>
              <a:cs typeface="+mn-cs"/>
            </a:endParaRPr>
          </a:p>
          <a:p>
            <a:pPr marL="742950" marR="0" lvl="1" indent="-285750" algn="l" defTabSz="914400" rtl="0" eaLnBrk="1" fontAlgn="auto" latinLnBrk="0" hangingPunct="1">
              <a:lnSpc>
                <a:spcPct val="150000"/>
              </a:lnSpc>
              <a:spcBef>
                <a:spcPts val="0"/>
              </a:spcBef>
              <a:spcAft>
                <a:spcPts val="0"/>
              </a:spcAft>
              <a:buClr>
                <a:srgbClr val="FF0000"/>
              </a:buClr>
              <a:buSzTx/>
              <a:buFont typeface="Arial" panose="020B0604020202020204" pitchFamily="34" charset="0"/>
              <a:buChar char="•"/>
              <a:tabLst/>
              <a:defRPr/>
            </a:pPr>
            <a:r>
              <a:rPr kumimoji="0" lang="en-US" sz="2400" b="1" i="0" u="none" strike="noStrike" kern="1200" cap="none" spc="0" normalizeH="0" baseline="0" noProof="0" dirty="0" smtClean="0">
                <a:ln>
                  <a:noFill/>
                </a:ln>
                <a:solidFill>
                  <a:srgbClr val="FF0000"/>
                </a:solidFill>
                <a:effectLst/>
                <a:uLnTx/>
                <a:uFillTx/>
                <a:latin typeface="Calibri"/>
                <a:ea typeface="+mn-ea"/>
                <a:cs typeface="+mn-cs"/>
              </a:rPr>
              <a:t>Mechanism for tax sharing</a:t>
            </a:r>
            <a:r>
              <a:rPr kumimoji="0" lang="en-US" sz="2400" b="1" i="0" u="none" strike="noStrike" kern="1200" cap="none" spc="0" normalizeH="0" baseline="0" noProof="0" dirty="0" smtClean="0">
                <a:ln>
                  <a:noFill/>
                </a:ln>
                <a:solidFill>
                  <a:srgbClr val="008000"/>
                </a:solidFill>
                <a:effectLst/>
                <a:uLnTx/>
                <a:uFillTx/>
                <a:latin typeface="Calibri"/>
                <a:ea typeface="+mn-ea"/>
                <a:cs typeface="+mn-cs"/>
              </a:rPr>
              <a:t> between Federal, Punjab and AJK Governments developed with consensus of all.</a:t>
            </a:r>
          </a:p>
          <a:p>
            <a:pPr marL="742950" marR="0" lvl="1" indent="-285750" algn="l" defTabSz="914400" rtl="0" eaLnBrk="1" fontAlgn="auto" latinLnBrk="0" hangingPunct="1">
              <a:lnSpc>
                <a:spcPct val="150000"/>
              </a:lnSpc>
              <a:spcBef>
                <a:spcPts val="0"/>
              </a:spcBef>
              <a:spcAft>
                <a:spcPts val="0"/>
              </a:spcAft>
              <a:buClr>
                <a:srgbClr val="FF0000"/>
              </a:buClr>
              <a:buSzTx/>
              <a:buFont typeface="Arial" panose="020B0604020202020204" pitchFamily="34" charset="0"/>
              <a:buChar char="•"/>
              <a:tabLst/>
              <a:defRPr/>
            </a:pPr>
            <a:r>
              <a:rPr kumimoji="0" lang="en-US" sz="2400" b="1" i="0" u="none" strike="noStrike" kern="1200" cap="none" spc="0" normalizeH="0" baseline="0" noProof="0" dirty="0" smtClean="0">
                <a:ln>
                  <a:noFill/>
                </a:ln>
                <a:solidFill>
                  <a:srgbClr val="FF0000"/>
                </a:solidFill>
                <a:effectLst/>
                <a:uLnTx/>
                <a:uFillTx/>
                <a:latin typeface="Calibri"/>
                <a:ea typeface="+mn-ea"/>
                <a:cs typeface="+mn-cs"/>
              </a:rPr>
              <a:t>Resolved 16 % sales tax </a:t>
            </a:r>
            <a:r>
              <a:rPr kumimoji="0" lang="en-US" sz="2400" b="1" i="0" u="none" strike="noStrike" kern="1200" cap="none" spc="0" normalizeH="0" baseline="0" noProof="0" dirty="0" smtClean="0">
                <a:ln>
                  <a:noFill/>
                </a:ln>
                <a:solidFill>
                  <a:srgbClr val="008000"/>
                </a:solidFill>
                <a:effectLst/>
                <a:uLnTx/>
                <a:uFillTx/>
                <a:latin typeface="Calibri"/>
                <a:ea typeface="+mn-ea"/>
                <a:cs typeface="+mn-cs"/>
              </a:rPr>
              <a:t>on Construction Contractor levied by Government of Punjab and GOAJK amicably.</a:t>
            </a:r>
          </a:p>
          <a:p>
            <a:pPr marL="742950" lvl="1" indent="-285750">
              <a:lnSpc>
                <a:spcPct val="150000"/>
              </a:lnSpc>
              <a:buClr>
                <a:srgbClr val="FF0000"/>
              </a:buClr>
              <a:buFont typeface="Arial" panose="020B0604020202020204" pitchFamily="34" charset="0"/>
              <a:buChar char="•"/>
            </a:pPr>
            <a:r>
              <a:rPr lang="en-US" sz="2400" b="1" dirty="0">
                <a:solidFill>
                  <a:srgbClr val="008000"/>
                </a:solidFill>
              </a:rPr>
              <a:t>KPCL resolved the issue of seeking </a:t>
            </a:r>
            <a:r>
              <a:rPr lang="en-US" sz="2400" b="1" dirty="0">
                <a:solidFill>
                  <a:srgbClr val="FF0000"/>
                </a:solidFill>
              </a:rPr>
              <a:t>consent for the design of seven bridges</a:t>
            </a:r>
            <a:r>
              <a:rPr lang="en-US" sz="2400" b="1" dirty="0">
                <a:solidFill>
                  <a:srgbClr val="008000"/>
                </a:solidFill>
              </a:rPr>
              <a:t> from Governments of Punjab and AJK. </a:t>
            </a:r>
            <a:endParaRPr kumimoji="0" lang="en-US" sz="2400" b="1" i="0" u="none" strike="noStrike" kern="1200" cap="none" spc="0" normalizeH="0" baseline="0" noProof="0" dirty="0" smtClean="0">
              <a:ln>
                <a:noFill/>
              </a:ln>
              <a:solidFill>
                <a:srgbClr val="008000"/>
              </a:solidFill>
              <a:effectLst/>
              <a:uLnTx/>
              <a:uFillTx/>
              <a:latin typeface="Calibri"/>
              <a:ea typeface="+mn-ea"/>
              <a:cs typeface="+mn-cs"/>
            </a:endParaRPr>
          </a:p>
          <a:p>
            <a:pPr marL="742950" marR="0" lvl="1" indent="-285750" algn="l" defTabSz="914400" rtl="0" eaLnBrk="1" fontAlgn="auto" latinLnBrk="0" hangingPunct="1">
              <a:lnSpc>
                <a:spcPct val="150000"/>
              </a:lnSpc>
              <a:spcBef>
                <a:spcPts val="0"/>
              </a:spcBef>
              <a:spcAft>
                <a:spcPts val="0"/>
              </a:spcAft>
              <a:buClr>
                <a:srgbClr val="FF0000"/>
              </a:buClr>
              <a:buSzTx/>
              <a:buFont typeface="Arial" panose="020B0604020202020204" pitchFamily="34" charset="0"/>
              <a:buChar char="•"/>
              <a:tabLst/>
              <a:defRPr/>
            </a:pPr>
            <a:endParaRPr kumimoji="0" lang="en-US" sz="2400" b="1" i="0" u="none" strike="noStrike" kern="1200" cap="none" spc="0" normalizeH="0" baseline="0" noProof="0" dirty="0" smtClean="0">
              <a:ln>
                <a:noFill/>
              </a:ln>
              <a:solidFill>
                <a:srgbClr val="008000"/>
              </a:solidFill>
              <a:effectLst/>
              <a:uLnTx/>
              <a:uFillTx/>
              <a:latin typeface="Calibri"/>
              <a:ea typeface="+mn-ea"/>
              <a:cs typeface="+mn-cs"/>
            </a:endParaRPr>
          </a:p>
        </p:txBody>
      </p:sp>
      <p:sp>
        <p:nvSpPr>
          <p:cNvPr id="5" name="文本框 1"/>
          <p:cNvSpPr txBox="1"/>
          <p:nvPr/>
        </p:nvSpPr>
        <p:spPr>
          <a:xfrm>
            <a:off x="241291" y="1061720"/>
            <a:ext cx="9625723" cy="5232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lang="en-US" altLang="zh-CN" sz="2800" b="1" dirty="0" smtClean="0">
                <a:solidFill>
                  <a:prstClr val="black"/>
                </a:solidFill>
                <a:latin typeface="Calibri" pitchFamily="34" charset="0"/>
                <a:ea typeface="宋体" panose="02010600030101010101" pitchFamily="2" charset="-122"/>
              </a:rPr>
              <a:t>Approvals from relevant Government Departments / Entities</a:t>
            </a:r>
            <a:endParaRPr kumimoji="0" lang="zh-CN" altLang="en-US" sz="2800" b="1" i="0" u="none" strike="noStrike" kern="1200" cap="none" spc="0" normalizeH="0" baseline="0" noProof="0" dirty="0">
              <a:ln>
                <a:noFill/>
              </a:ln>
              <a:solidFill>
                <a:prstClr val="black"/>
              </a:solidFill>
              <a:effectLst/>
              <a:uLnTx/>
              <a:uFillTx/>
              <a:latin typeface="Calibri" pitchFamily="34" charset="0"/>
              <a:ea typeface="宋体" panose="02010600030101010101" pitchFamily="2" charset="-122"/>
            </a:endParaRPr>
          </a:p>
        </p:txBody>
      </p:sp>
    </p:spTree>
    <p:extLst>
      <p:ext uri="{BB962C8B-B14F-4D97-AF65-F5344CB8AC3E}">
        <p14:creationId xmlns:p14="http://schemas.microsoft.com/office/powerpoint/2010/main" val="16179035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43952" y="133618"/>
            <a:ext cx="8054626" cy="58477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smtClean="0">
                <a:ln>
                  <a:noFill/>
                </a:ln>
                <a:solidFill>
                  <a:prstClr val="white"/>
                </a:solidFill>
                <a:effectLst/>
                <a:uLnTx/>
                <a:uFillTx/>
                <a:latin typeface="Calibri"/>
                <a:ea typeface="Arial Unicode MS" panose="020B0604020202020204" pitchFamily="34" charset="-122"/>
                <a:cs typeface="Arial Unicode MS" panose="020B0604020202020204" pitchFamily="34" charset="-122"/>
              </a:rPr>
              <a:t>720 MW Karot HPP – Challenges Ahead</a:t>
            </a:r>
            <a:endParaRPr kumimoji="0" lang="en-US" altLang="zh-CN" sz="3200" b="1" i="0" u="none" strike="noStrike" kern="1200" cap="none" spc="0" normalizeH="0" baseline="0" noProof="0" dirty="0">
              <a:ln>
                <a:noFill/>
              </a:ln>
              <a:solidFill>
                <a:prstClr val="white"/>
              </a:solidFill>
              <a:effectLst/>
              <a:uLnTx/>
              <a:uFillTx/>
              <a:latin typeface="Calibri"/>
              <a:ea typeface="Arial Unicode MS" panose="020B0604020202020204" pitchFamily="34" charset="-122"/>
              <a:cs typeface="Arial Unicode MS" panose="020B0604020202020204" pitchFamily="34" charset="-122"/>
            </a:endParaRPr>
          </a:p>
        </p:txBody>
      </p:sp>
      <p:sp>
        <p:nvSpPr>
          <p:cNvPr id="3" name="灯片编号占位符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57CB6D-4A2A-45F2-AA53-ED4BF0E20593}"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 name="TextBox 3"/>
          <p:cNvSpPr txBox="1"/>
          <p:nvPr/>
        </p:nvSpPr>
        <p:spPr>
          <a:xfrm>
            <a:off x="192506" y="843547"/>
            <a:ext cx="11311922" cy="5159554"/>
          </a:xfrm>
          <a:prstGeom prst="rect">
            <a:avLst/>
          </a:prstGeom>
          <a:noFill/>
        </p:spPr>
        <p:txBody>
          <a:bodyPr wrap="square" rtlCol="0">
            <a:spAutoFit/>
          </a:bodyPr>
          <a:lstStyle/>
          <a:p>
            <a:pPr marL="742950" marR="0" lvl="1" indent="-285750" algn="just" defTabSz="914400" rtl="0" eaLnBrk="1" fontAlgn="auto" latinLnBrk="0" hangingPunct="1">
              <a:lnSpc>
                <a:spcPct val="200000"/>
              </a:lnSpc>
              <a:spcBef>
                <a:spcPts val="0"/>
              </a:spcBef>
              <a:spcAft>
                <a:spcPts val="0"/>
              </a:spcAft>
              <a:buClr>
                <a:srgbClr val="FF0000"/>
              </a:buClr>
              <a:buSzTx/>
              <a:buFont typeface="Arial" panose="020B0604020202020204" pitchFamily="34" charset="0"/>
              <a:buChar char="•"/>
              <a:tabLst/>
              <a:defRPr/>
            </a:pPr>
            <a:r>
              <a:rPr kumimoji="0" lang="en-US" sz="2400" b="1" i="0" u="none" strike="noStrike" kern="1200" cap="none" spc="0" normalizeH="0" baseline="0" noProof="0" dirty="0" smtClean="0">
                <a:ln>
                  <a:noFill/>
                </a:ln>
                <a:solidFill>
                  <a:srgbClr val="FF0000"/>
                </a:solidFill>
                <a:effectLst/>
                <a:uLnTx/>
                <a:uFillTx/>
                <a:latin typeface="Calibri"/>
                <a:ea typeface="+mn-ea"/>
                <a:cs typeface="+mn-cs"/>
              </a:rPr>
              <a:t>Impoundment of Water </a:t>
            </a:r>
            <a:r>
              <a:rPr kumimoji="0" lang="en-US" sz="2400" b="1" i="0" u="none" strike="noStrike" kern="1200" cap="none" spc="0" normalizeH="0" baseline="0" noProof="0" dirty="0" smtClean="0">
                <a:ln>
                  <a:noFill/>
                </a:ln>
                <a:solidFill>
                  <a:srgbClr val="008000"/>
                </a:solidFill>
                <a:effectLst/>
                <a:uLnTx/>
                <a:uFillTx/>
                <a:latin typeface="Calibri"/>
                <a:ea typeface="+mn-ea"/>
                <a:cs typeface="+mn-cs"/>
              </a:rPr>
              <a:t>after</a:t>
            </a:r>
            <a:r>
              <a:rPr kumimoji="0" lang="en-US" sz="2400" b="1" i="0" u="none" strike="noStrike" kern="1200" cap="none" spc="0" normalizeH="0" noProof="0" dirty="0" smtClean="0">
                <a:ln>
                  <a:noFill/>
                </a:ln>
                <a:solidFill>
                  <a:srgbClr val="008000"/>
                </a:solidFill>
                <a:effectLst/>
                <a:uLnTx/>
                <a:uFillTx/>
                <a:latin typeface="Calibri"/>
                <a:ea typeface="+mn-ea"/>
                <a:cs typeface="+mn-cs"/>
              </a:rPr>
              <a:t> completion of construction of main dam.</a:t>
            </a:r>
            <a:r>
              <a:rPr kumimoji="0" lang="en-US" sz="2400" b="1" i="0" u="none" strike="noStrike" kern="1200" cap="none" spc="0" normalizeH="0" baseline="0" noProof="0" dirty="0" smtClean="0">
                <a:ln>
                  <a:noFill/>
                </a:ln>
                <a:solidFill>
                  <a:srgbClr val="008000"/>
                </a:solidFill>
                <a:effectLst/>
                <a:uLnTx/>
                <a:uFillTx/>
                <a:latin typeface="Calibri"/>
                <a:ea typeface="+mn-ea"/>
                <a:cs typeface="+mn-cs"/>
              </a:rPr>
              <a:t> </a:t>
            </a:r>
          </a:p>
          <a:p>
            <a:pPr marL="742950" marR="0" lvl="1" indent="-285750" algn="just" defTabSz="914400" rtl="0" eaLnBrk="1" fontAlgn="auto" latinLnBrk="0" hangingPunct="1">
              <a:lnSpc>
                <a:spcPct val="200000"/>
              </a:lnSpc>
              <a:spcBef>
                <a:spcPts val="0"/>
              </a:spcBef>
              <a:spcAft>
                <a:spcPts val="0"/>
              </a:spcAft>
              <a:buClr>
                <a:srgbClr val="FF0000"/>
              </a:buClr>
              <a:buSzTx/>
              <a:buFont typeface="Arial" panose="020B0604020202020204" pitchFamily="34" charset="0"/>
              <a:buChar char="•"/>
              <a:tabLst/>
              <a:defRPr/>
            </a:pPr>
            <a:r>
              <a:rPr kumimoji="0" lang="en-US" sz="2400" b="1" i="0" u="none" strike="noStrike" kern="1200" cap="none" spc="0" normalizeH="0" baseline="0" noProof="0" dirty="0" smtClean="0">
                <a:ln>
                  <a:noFill/>
                </a:ln>
                <a:solidFill>
                  <a:srgbClr val="FF0000"/>
                </a:solidFill>
                <a:effectLst/>
                <a:uLnTx/>
                <a:uFillTx/>
                <a:latin typeface="Calibri"/>
                <a:ea typeface="+mn-ea"/>
                <a:cs typeface="+mn-cs"/>
              </a:rPr>
              <a:t>Dry and wet </a:t>
            </a:r>
            <a:r>
              <a:rPr kumimoji="0" lang="en-US" sz="2400" b="1" i="0" u="none" strike="noStrike" kern="1200" cap="none" spc="0" normalizeH="0" baseline="0" noProof="0" dirty="0" smtClean="0">
                <a:ln>
                  <a:noFill/>
                </a:ln>
                <a:solidFill>
                  <a:srgbClr val="FF0000"/>
                </a:solidFill>
                <a:effectLst/>
                <a:uLnTx/>
                <a:uFillTx/>
                <a:latin typeface="Calibri"/>
                <a:ea typeface="+mn-ea"/>
                <a:cs typeface="+mn-cs"/>
              </a:rPr>
              <a:t>testing</a:t>
            </a:r>
            <a:r>
              <a:rPr kumimoji="0" lang="en-US" sz="2400" b="1" i="0" u="none" strike="noStrike" kern="1200" cap="none" spc="0" normalizeH="0" noProof="0" dirty="0" smtClean="0">
                <a:ln>
                  <a:noFill/>
                </a:ln>
                <a:solidFill>
                  <a:srgbClr val="FF0000"/>
                </a:solidFill>
                <a:effectLst/>
                <a:uLnTx/>
                <a:uFillTx/>
                <a:latin typeface="Calibri"/>
                <a:ea typeface="+mn-ea"/>
                <a:cs typeface="+mn-cs"/>
              </a:rPr>
              <a:t> </a:t>
            </a:r>
            <a:r>
              <a:rPr kumimoji="0" lang="en-US" sz="2400" b="1" i="0" u="none" strike="noStrike" kern="1200" cap="none" spc="0" normalizeH="0" noProof="0" dirty="0" smtClean="0">
                <a:ln>
                  <a:noFill/>
                </a:ln>
                <a:solidFill>
                  <a:srgbClr val="008000"/>
                </a:solidFill>
                <a:effectLst/>
                <a:uLnTx/>
                <a:uFillTx/>
                <a:latin typeface="Calibri"/>
                <a:ea typeface="+mn-ea"/>
                <a:cs typeface="+mn-cs"/>
              </a:rPr>
              <a:t>of the </a:t>
            </a:r>
            <a:r>
              <a:rPr kumimoji="0" lang="en-US" sz="2400" b="1" i="0" u="none" strike="noStrike" kern="1200" cap="none" spc="0" normalizeH="0" noProof="0" dirty="0" err="1" smtClean="0">
                <a:ln>
                  <a:noFill/>
                </a:ln>
                <a:solidFill>
                  <a:srgbClr val="008000"/>
                </a:solidFill>
                <a:effectLst/>
                <a:uLnTx/>
                <a:uFillTx/>
                <a:latin typeface="Calibri"/>
                <a:ea typeface="+mn-ea"/>
                <a:cs typeface="+mn-cs"/>
              </a:rPr>
              <a:t>Karot</a:t>
            </a:r>
            <a:r>
              <a:rPr kumimoji="0" lang="en-US" sz="2400" b="1" i="0" u="none" strike="noStrike" kern="1200" cap="none" spc="0" normalizeH="0" noProof="0" dirty="0" smtClean="0">
                <a:ln>
                  <a:noFill/>
                </a:ln>
                <a:solidFill>
                  <a:srgbClr val="008000"/>
                </a:solidFill>
                <a:effectLst/>
                <a:uLnTx/>
                <a:uFillTx/>
                <a:latin typeface="Calibri"/>
                <a:ea typeface="+mn-ea"/>
                <a:cs typeface="+mn-cs"/>
              </a:rPr>
              <a:t> HPP </a:t>
            </a:r>
            <a:endParaRPr kumimoji="0" lang="en-US" sz="2400" b="1" i="0" u="none" strike="noStrike" kern="1200" cap="none" spc="0" normalizeH="0" baseline="0" noProof="0" dirty="0" smtClean="0">
              <a:ln>
                <a:noFill/>
              </a:ln>
              <a:solidFill>
                <a:srgbClr val="008000"/>
              </a:solidFill>
              <a:effectLst/>
              <a:uLnTx/>
              <a:uFillTx/>
              <a:latin typeface="Calibri"/>
              <a:ea typeface="+mn-ea"/>
              <a:cs typeface="+mn-cs"/>
            </a:endParaRPr>
          </a:p>
          <a:p>
            <a:pPr marL="742950" lvl="1" indent="-285750" algn="just">
              <a:lnSpc>
                <a:spcPct val="200000"/>
              </a:lnSpc>
              <a:buClr>
                <a:srgbClr val="FF0000"/>
              </a:buClr>
              <a:buFont typeface="Arial" panose="020B0604020202020204" pitchFamily="34" charset="0"/>
              <a:buChar char="•"/>
            </a:pPr>
            <a:r>
              <a:rPr lang="en-US" sz="2400" b="1" dirty="0">
                <a:solidFill>
                  <a:srgbClr val="008000"/>
                </a:solidFill>
              </a:rPr>
              <a:t>Resolution of the </a:t>
            </a:r>
            <a:r>
              <a:rPr lang="en-US" sz="2400" b="1" dirty="0" smtClean="0">
                <a:solidFill>
                  <a:srgbClr val="FF0000"/>
                </a:solidFill>
              </a:rPr>
              <a:t>technical issues related </a:t>
            </a:r>
            <a:r>
              <a:rPr lang="en-US" sz="2400" b="1" dirty="0">
                <a:solidFill>
                  <a:srgbClr val="FF0000"/>
                </a:solidFill>
              </a:rPr>
              <a:t>to testing and commissioning </a:t>
            </a:r>
            <a:r>
              <a:rPr lang="en-US" sz="2400" b="1" dirty="0">
                <a:solidFill>
                  <a:srgbClr val="008000"/>
                </a:solidFill>
              </a:rPr>
              <a:t>of the </a:t>
            </a:r>
            <a:r>
              <a:rPr lang="en-US" sz="2400" b="1" dirty="0" smtClean="0">
                <a:solidFill>
                  <a:srgbClr val="008000"/>
                </a:solidFill>
              </a:rPr>
              <a:t>Project</a:t>
            </a:r>
          </a:p>
          <a:p>
            <a:pPr marL="742950" lvl="1" indent="-285750" algn="just">
              <a:lnSpc>
                <a:spcPct val="200000"/>
              </a:lnSpc>
              <a:buClr>
                <a:srgbClr val="FF0000"/>
              </a:buClr>
              <a:buFont typeface="Arial" panose="020B0604020202020204" pitchFamily="34" charset="0"/>
              <a:buChar char="•"/>
            </a:pPr>
            <a:r>
              <a:rPr lang="en-US" sz="2400" b="1" dirty="0" smtClean="0">
                <a:solidFill>
                  <a:srgbClr val="FF0000"/>
                </a:solidFill>
              </a:rPr>
              <a:t>COD </a:t>
            </a:r>
            <a:r>
              <a:rPr lang="en-US" sz="2400" b="1" dirty="0">
                <a:solidFill>
                  <a:srgbClr val="FF0000"/>
                </a:solidFill>
              </a:rPr>
              <a:t>tariff adjustment from NEPRA </a:t>
            </a:r>
            <a:r>
              <a:rPr lang="en-US" sz="2400" b="1" dirty="0">
                <a:solidFill>
                  <a:srgbClr val="008000"/>
                </a:solidFill>
              </a:rPr>
              <a:t>in a timely  manner. </a:t>
            </a:r>
          </a:p>
          <a:p>
            <a:pPr marL="742950" lvl="1" indent="-285750" algn="just">
              <a:lnSpc>
                <a:spcPct val="200000"/>
              </a:lnSpc>
              <a:buClr>
                <a:srgbClr val="FF0000"/>
              </a:buClr>
              <a:buFont typeface="Arial" panose="020B0604020202020204" pitchFamily="34" charset="0"/>
              <a:buChar char="•"/>
            </a:pPr>
            <a:r>
              <a:rPr lang="en-US" sz="2400" b="1" dirty="0" smtClean="0">
                <a:solidFill>
                  <a:srgbClr val="008000"/>
                </a:solidFill>
              </a:rPr>
              <a:t>Dispatch </a:t>
            </a:r>
            <a:r>
              <a:rPr lang="en-US" sz="2400" b="1" dirty="0">
                <a:solidFill>
                  <a:srgbClr val="008000"/>
                </a:solidFill>
              </a:rPr>
              <a:t>of the Karot Project by NTDC / NPCC</a:t>
            </a:r>
          </a:p>
          <a:p>
            <a:pPr marL="742950" marR="0" lvl="1" indent="-285750" algn="just" defTabSz="914400" rtl="0" eaLnBrk="1" fontAlgn="auto" latinLnBrk="0" hangingPunct="1">
              <a:lnSpc>
                <a:spcPct val="200000"/>
              </a:lnSpc>
              <a:spcBef>
                <a:spcPts val="0"/>
              </a:spcBef>
              <a:spcAft>
                <a:spcPts val="0"/>
              </a:spcAft>
              <a:buClr>
                <a:srgbClr val="FF0000"/>
              </a:buClr>
              <a:buSzTx/>
              <a:buFont typeface="Arial" panose="020B0604020202020204" pitchFamily="34" charset="0"/>
              <a:buChar char="•"/>
              <a:tabLst/>
              <a:defRPr/>
            </a:pPr>
            <a:r>
              <a:rPr kumimoji="0" lang="en-US" sz="2400" b="1" i="0" u="none" strike="noStrike" kern="1200" cap="none" spc="0" normalizeH="0" baseline="0" noProof="0" dirty="0" smtClean="0">
                <a:ln>
                  <a:noFill/>
                </a:ln>
                <a:solidFill>
                  <a:srgbClr val="008000"/>
                </a:solidFill>
                <a:effectLst/>
                <a:uLnTx/>
                <a:uFillTx/>
                <a:latin typeface="Calibri"/>
                <a:ea typeface="+mn-ea"/>
                <a:cs typeface="+mn-cs"/>
              </a:rPr>
              <a:t>Getting </a:t>
            </a:r>
            <a:r>
              <a:rPr kumimoji="0" lang="en-US" sz="2400" b="1" i="0" u="none" strike="noStrike" kern="1200" cap="none" spc="0" normalizeH="0" baseline="0" noProof="0" dirty="0" smtClean="0">
                <a:ln>
                  <a:noFill/>
                </a:ln>
                <a:solidFill>
                  <a:srgbClr val="FF0000"/>
                </a:solidFill>
                <a:effectLst/>
                <a:uLnTx/>
                <a:uFillTx/>
                <a:latin typeface="Calibri"/>
                <a:ea typeface="+mn-ea"/>
                <a:cs typeface="+mn-cs"/>
              </a:rPr>
              <a:t>timely payments by NTDC /CPPA-G</a:t>
            </a:r>
          </a:p>
        </p:txBody>
      </p:sp>
    </p:spTree>
    <p:extLst>
      <p:ext uri="{BB962C8B-B14F-4D97-AF65-F5344CB8AC3E}">
        <p14:creationId xmlns:p14="http://schemas.microsoft.com/office/powerpoint/2010/main" val="15961770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43952" y="133618"/>
            <a:ext cx="8054626"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smtClean="0">
                <a:ln>
                  <a:noFill/>
                </a:ln>
                <a:solidFill>
                  <a:prstClr val="white"/>
                </a:solidFill>
                <a:effectLst/>
                <a:uLnTx/>
                <a:uFillTx/>
                <a:latin typeface="Calibri"/>
                <a:ea typeface="Arial Unicode MS" panose="020B0604020202020204" pitchFamily="34" charset="-122"/>
                <a:cs typeface="Arial Unicode MS" panose="020B0604020202020204" pitchFamily="34" charset="-122"/>
              </a:rPr>
              <a:t>Conclusion </a:t>
            </a:r>
            <a:endParaRPr kumimoji="0" lang="en-US" altLang="zh-CN" sz="3600" b="1" i="0" u="none" strike="noStrike" kern="1200" cap="none" spc="0" normalizeH="0" baseline="0" noProof="0" dirty="0">
              <a:ln>
                <a:noFill/>
              </a:ln>
              <a:solidFill>
                <a:prstClr val="white"/>
              </a:solidFill>
              <a:effectLst/>
              <a:uLnTx/>
              <a:uFillTx/>
              <a:latin typeface="Calibri"/>
              <a:ea typeface="Arial Unicode MS" panose="020B0604020202020204" pitchFamily="34" charset="-122"/>
              <a:cs typeface="Arial Unicode MS" panose="020B0604020202020204" pitchFamily="34" charset="-122"/>
            </a:endParaRPr>
          </a:p>
        </p:txBody>
      </p:sp>
      <p:sp>
        <p:nvSpPr>
          <p:cNvPr id="3" name="灯片编号占位符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57CB6D-4A2A-45F2-AA53-ED4BF0E20593}"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 name="TextBox 3"/>
          <p:cNvSpPr txBox="1"/>
          <p:nvPr/>
        </p:nvSpPr>
        <p:spPr>
          <a:xfrm>
            <a:off x="192504" y="1277054"/>
            <a:ext cx="11357811" cy="5909310"/>
          </a:xfrm>
          <a:prstGeom prst="rect">
            <a:avLst/>
          </a:prstGeom>
          <a:noFill/>
        </p:spPr>
        <p:txBody>
          <a:bodyPr wrap="square" rtlCol="0">
            <a:spAutoFit/>
          </a:bodyPr>
          <a:lstStyle/>
          <a:p>
            <a:pPr marL="457200" marR="0" lvl="1" indent="0" algn="just" defTabSz="914400" rtl="0" eaLnBrk="1" fontAlgn="auto" latinLnBrk="0" hangingPunct="1">
              <a:lnSpc>
                <a:spcPct val="150000"/>
              </a:lnSpc>
              <a:spcBef>
                <a:spcPts val="0"/>
              </a:spcBef>
              <a:spcAft>
                <a:spcPts val="0"/>
              </a:spcAft>
              <a:buClr>
                <a:srgbClr val="FF0000"/>
              </a:buClr>
              <a:buSzTx/>
              <a:buFontTx/>
              <a:buNone/>
              <a:tabLst/>
              <a:defRPr/>
            </a:pPr>
            <a:r>
              <a:rPr kumimoji="0" lang="en-US" sz="3600" b="1" i="1" u="none" strike="noStrike" kern="1200" cap="none" spc="0" normalizeH="0" baseline="0" noProof="0" dirty="0" smtClean="0">
                <a:ln>
                  <a:noFill/>
                </a:ln>
                <a:solidFill>
                  <a:srgbClr val="00B0F0"/>
                </a:solidFill>
                <a:effectLst/>
                <a:uLnTx/>
                <a:uFillTx/>
                <a:latin typeface="Calibri"/>
                <a:ea typeface="+mn-ea"/>
                <a:cs typeface="+mn-cs"/>
              </a:rPr>
              <a:t>The success of the Karot Project is the first steps toward development of other mega Hydro Power Projects in Private Sector in Pakistan by CTG Group and has inculcated interest of the investors and lenders  in development and implementation of Hydro Power Projects.</a:t>
            </a:r>
          </a:p>
          <a:p>
            <a:pPr marL="742950" marR="0" lvl="1" indent="-285750" algn="l" defTabSz="914400" rtl="0" eaLnBrk="1" fontAlgn="auto" latinLnBrk="0" hangingPunct="1">
              <a:lnSpc>
                <a:spcPct val="150000"/>
              </a:lnSpc>
              <a:spcBef>
                <a:spcPts val="0"/>
              </a:spcBef>
              <a:spcAft>
                <a:spcPts val="0"/>
              </a:spcAft>
              <a:buClr>
                <a:srgbClr val="FF0000"/>
              </a:buClr>
              <a:buSzTx/>
              <a:buFont typeface="Arial" panose="020B0604020202020204" pitchFamily="34" charset="0"/>
              <a:buChar char="•"/>
              <a:tabLst/>
              <a:defRPr/>
            </a:pPr>
            <a:endParaRPr kumimoji="0" lang="en-US" sz="3600" b="1" i="0" u="none" strike="noStrike" kern="1200" cap="none" spc="0" normalizeH="0" baseline="0" noProof="0" dirty="0" smtClean="0">
              <a:ln>
                <a:noFill/>
              </a:ln>
              <a:solidFill>
                <a:srgbClr val="008000"/>
              </a:solidFill>
              <a:effectLst/>
              <a:uLnTx/>
              <a:uFillTx/>
              <a:latin typeface="Calibri"/>
              <a:ea typeface="+mn-ea"/>
              <a:cs typeface="+mn-cs"/>
            </a:endParaRPr>
          </a:p>
        </p:txBody>
      </p:sp>
    </p:spTree>
    <p:extLst>
      <p:ext uri="{BB962C8B-B14F-4D97-AF65-F5344CB8AC3E}">
        <p14:creationId xmlns:p14="http://schemas.microsoft.com/office/powerpoint/2010/main" val="10384280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45" y="-224202"/>
            <a:ext cx="12401550" cy="6975872"/>
          </a:xfrm>
          <a:prstGeom prst="rect">
            <a:avLst/>
          </a:prstGeom>
        </p:spPr>
      </p:pic>
      <p:sp>
        <p:nvSpPr>
          <p:cNvPr id="106498" name="TextBox 3"/>
          <p:cNvSpPr txBox="1"/>
          <p:nvPr/>
        </p:nvSpPr>
        <p:spPr>
          <a:xfrm>
            <a:off x="3267307" y="1973765"/>
            <a:ext cx="7114477" cy="1200329"/>
          </a:xfrm>
          <a:prstGeom prst="rect">
            <a:avLst/>
          </a:prstGeom>
          <a:solidFill>
            <a:schemeClr val="tx1">
              <a:alpha val="12000"/>
            </a:schemeClr>
          </a:solidFill>
          <a:ln w="9525">
            <a:noFill/>
          </a:ln>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ea"/>
                <a:sym typeface="+mn-lt"/>
              </a:rPr>
              <a:t>Thank you!</a:t>
            </a:r>
          </a:p>
        </p:txBody>
      </p:sp>
      <p:sp>
        <p:nvSpPr>
          <p:cNvPr id="2" name="Rectangle 1"/>
          <p:cNvSpPr/>
          <p:nvPr/>
        </p:nvSpPr>
        <p:spPr>
          <a:xfrm>
            <a:off x="730103" y="4439400"/>
            <a:ext cx="6096000" cy="2062103"/>
          </a:xfrm>
          <a:prstGeom prst="rect">
            <a:avLst/>
          </a:prstGeom>
        </p:spPr>
        <p:txBody>
          <a:bodyPr>
            <a:spAutoFit/>
          </a:bodyPr>
          <a:lstStyle/>
          <a:p>
            <a:pPr lvl="0"/>
            <a:r>
              <a:rPr lang="en-US" sz="3200" b="1" dirty="0">
                <a:solidFill>
                  <a:srgbClr val="FFFF00"/>
                </a:solidFill>
              </a:rPr>
              <a:t>Contacts:</a:t>
            </a:r>
          </a:p>
          <a:p>
            <a:pPr lvl="0"/>
            <a:r>
              <a:rPr lang="en-US" sz="3200" b="1" dirty="0">
                <a:solidFill>
                  <a:srgbClr val="FFFF00"/>
                </a:solidFill>
              </a:rPr>
              <a:t>N A Zuberi</a:t>
            </a:r>
          </a:p>
          <a:p>
            <a:pPr lvl="0"/>
            <a:r>
              <a:rPr lang="en-US" sz="3200" b="1" u="sng" dirty="0">
                <a:solidFill>
                  <a:srgbClr val="FFFF00"/>
                </a:solidFill>
              </a:rPr>
              <a:t>0300-5317303</a:t>
            </a:r>
          </a:p>
          <a:p>
            <a:pPr lvl="0"/>
            <a:r>
              <a:rPr lang="en-US" sz="3200" b="1" u="sng" dirty="0">
                <a:solidFill>
                  <a:srgbClr val="FFFF00"/>
                </a:solidFill>
              </a:rPr>
              <a:t>zuberippib@gmail.com </a:t>
            </a:r>
          </a:p>
        </p:txBody>
      </p:sp>
    </p:spTree>
    <p:extLst>
      <p:ext uri="{BB962C8B-B14F-4D97-AF65-F5344CB8AC3E}">
        <p14:creationId xmlns:p14="http://schemas.microsoft.com/office/powerpoint/2010/main" val="10930410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4294967295"/>
          </p:nvPr>
        </p:nvSpPr>
        <p:spPr>
          <a:xfrm>
            <a:off x="0" y="6448425"/>
            <a:ext cx="46355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57CB6D-4A2A-45F2-AA53-ED4BF0E20593}" type="slidenum">
              <a:rPr kumimoji="0" lang="zh-CN" altLang="en-US" sz="1200" b="0" i="0" u="none" strike="noStrike" kern="1200" cap="none" spc="0" normalizeH="0" baseline="0" noProof="0" smtClean="0">
                <a:ln>
                  <a:noFill/>
                </a:ln>
                <a:solidFill>
                  <a:prstClr val="black"/>
                </a:solidFill>
                <a:effectLst/>
                <a:uLnTx/>
                <a:uFillTx/>
                <a:latin typeface="Arial"/>
                <a:cs typeface="+mn-ea"/>
                <a:sym typeface="+mn-lt"/>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Arial"/>
              <a:cs typeface="+mn-ea"/>
              <a:sym typeface="+mn-lt"/>
            </a:endParaRPr>
          </a:p>
        </p:txBody>
      </p:sp>
      <p:sp>
        <p:nvSpPr>
          <p:cNvPr id="4" name="TextBox 3"/>
          <p:cNvSpPr txBox="1"/>
          <p:nvPr/>
        </p:nvSpPr>
        <p:spPr>
          <a:xfrm>
            <a:off x="4632979" y="389416"/>
            <a:ext cx="7459546" cy="461665"/>
          </a:xfrm>
          <a:prstGeom prst="rect">
            <a:avLst/>
          </a:prstGeom>
          <a:solidFill>
            <a:schemeClr val="accent2">
              <a:lumMod val="60000"/>
              <a:lumOff val="40000"/>
            </a:schemeClr>
          </a:solidFill>
        </p:spPr>
        <p:txBody>
          <a:bodyPr wrap="square" rtlCol="0">
            <a:spAutoFit/>
          </a:bodyPr>
          <a:lstStyle>
            <a:defPPr>
              <a:defRPr lang="en-US"/>
            </a:defPPr>
            <a:lvl1pPr marR="0" lvl="0" indent="0" algn="r" fontAlgn="auto">
              <a:lnSpc>
                <a:spcPct val="100000"/>
              </a:lnSpc>
              <a:spcBef>
                <a:spcPts val="0"/>
              </a:spcBef>
              <a:spcAft>
                <a:spcPts val="0"/>
              </a:spcAft>
              <a:buClrTx/>
              <a:buSzTx/>
              <a:buFontTx/>
              <a:buNone/>
              <a:defRPr kumimoji="0" sz="2800" i="0" u="none" strike="noStrike" cap="none" spc="0" normalizeH="0" baseline="0">
                <a:ln>
                  <a:noFill/>
                </a:ln>
                <a:solidFill>
                  <a:schemeClr val="tx2"/>
                </a:solidFill>
                <a:effectLst/>
                <a:uLnTx/>
                <a:uFillTx/>
                <a:cs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400" b="1" i="1" u="none" strike="noStrike" kern="1200" cap="none" spc="0" normalizeH="0" baseline="0" noProof="0" dirty="0">
                <a:ln>
                  <a:noFill/>
                </a:ln>
                <a:solidFill>
                  <a:srgbClr val="005BAC"/>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CSAIL’s Current Portfolio in Pakistan</a:t>
            </a:r>
          </a:p>
        </p:txBody>
      </p:sp>
      <p:graphicFrame>
        <p:nvGraphicFramePr>
          <p:cNvPr id="6" name="Table 30"/>
          <p:cNvGraphicFramePr>
            <a:graphicFrameLocks noGrp="1"/>
          </p:cNvGraphicFramePr>
          <p:nvPr>
            <p:custDataLst>
              <p:tags r:id="rId1"/>
            </p:custDataLst>
            <p:extLst>
              <p:ext uri="{D42A27DB-BD31-4B8C-83A1-F6EECF244321}">
                <p14:modId xmlns:p14="http://schemas.microsoft.com/office/powerpoint/2010/main" val="1666312206"/>
              </p:ext>
            </p:extLst>
          </p:nvPr>
        </p:nvGraphicFramePr>
        <p:xfrm>
          <a:off x="1010653" y="1834209"/>
          <a:ext cx="10233528" cy="3917674"/>
        </p:xfrm>
        <a:graphic>
          <a:graphicData uri="http://schemas.openxmlformats.org/drawingml/2006/table">
            <a:tbl>
              <a:tblPr>
                <a:tableStyleId>{3C2FFA5D-87B4-456A-9821-1D502468CF0F}</a:tableStyleId>
              </a:tblPr>
              <a:tblGrid>
                <a:gridCol w="682753">
                  <a:extLst>
                    <a:ext uri="{9D8B030D-6E8A-4147-A177-3AD203B41FA5}">
                      <a16:colId xmlns:a16="http://schemas.microsoft.com/office/drawing/2014/main" val="20000"/>
                    </a:ext>
                  </a:extLst>
                </a:gridCol>
                <a:gridCol w="1619382">
                  <a:extLst>
                    <a:ext uri="{9D8B030D-6E8A-4147-A177-3AD203B41FA5}">
                      <a16:colId xmlns:a16="http://schemas.microsoft.com/office/drawing/2014/main" val="20001"/>
                    </a:ext>
                  </a:extLst>
                </a:gridCol>
                <a:gridCol w="986894">
                  <a:extLst>
                    <a:ext uri="{9D8B030D-6E8A-4147-A177-3AD203B41FA5}">
                      <a16:colId xmlns:a16="http://schemas.microsoft.com/office/drawing/2014/main" val="20002"/>
                    </a:ext>
                  </a:extLst>
                </a:gridCol>
                <a:gridCol w="1649730">
                  <a:extLst>
                    <a:ext uri="{9D8B030D-6E8A-4147-A177-3AD203B41FA5}">
                      <a16:colId xmlns:a16="http://schemas.microsoft.com/office/drawing/2014/main" val="20003"/>
                    </a:ext>
                  </a:extLst>
                </a:gridCol>
                <a:gridCol w="1521901">
                  <a:extLst>
                    <a:ext uri="{9D8B030D-6E8A-4147-A177-3AD203B41FA5}">
                      <a16:colId xmlns:a16="http://schemas.microsoft.com/office/drawing/2014/main" val="20004"/>
                    </a:ext>
                  </a:extLst>
                </a:gridCol>
                <a:gridCol w="3772868">
                  <a:extLst>
                    <a:ext uri="{9D8B030D-6E8A-4147-A177-3AD203B41FA5}">
                      <a16:colId xmlns:a16="http://schemas.microsoft.com/office/drawing/2014/main" val="20005"/>
                    </a:ext>
                  </a:extLst>
                </a:gridCol>
              </a:tblGrid>
              <a:tr h="696040">
                <a:tc>
                  <a:txBody>
                    <a:bodyPr/>
                    <a:lstStyle/>
                    <a:p>
                      <a:pPr algn="ctr" fontAlgn="ctr"/>
                      <a:r>
                        <a:rPr lang="en-US" sz="1600" b="1" u="none" strike="noStrike" kern="1200" dirty="0">
                          <a:solidFill>
                            <a:schemeClr val="bg1"/>
                          </a:solidFill>
                          <a:effectLst/>
                          <a:latin typeface="微软雅黑" panose="020B0503020204020204" pitchFamily="34" charset="-122"/>
                          <a:ea typeface="微软雅黑" panose="020B0503020204020204" pitchFamily="34" charset="-122"/>
                          <a:sym typeface="+mn-lt"/>
                        </a:rPr>
                        <a:t>Sr. No.</a:t>
                      </a:r>
                      <a:endParaRPr lang="en-US" sz="1600" b="1" u="none" strike="noStrike" kern="1200" dirty="0">
                        <a:solidFill>
                          <a:schemeClr val="bg1"/>
                        </a:solidFill>
                        <a:effectLst/>
                        <a:latin typeface="微软雅黑" panose="020B0503020204020204" pitchFamily="34" charset="-122"/>
                        <a:ea typeface="微软雅黑" panose="020B0503020204020204" pitchFamily="34" charset="-122"/>
                        <a:cs typeface="+mn-ea"/>
                        <a:sym typeface="+mn-lt"/>
                      </a:endParaRPr>
                    </a:p>
                  </a:txBody>
                  <a:tcPr marL="9525" marR="9525" marT="9525" marB="0" anchor="ctr">
                    <a:solidFill>
                      <a:srgbClr val="005BAC"/>
                    </a:solidFill>
                  </a:tcPr>
                </a:tc>
                <a:tc>
                  <a:txBody>
                    <a:bodyPr/>
                    <a:lstStyle/>
                    <a:p>
                      <a:pPr algn="ctr" fontAlgn="ctr"/>
                      <a:r>
                        <a:rPr lang="en-US" sz="1600" b="1" u="none" strike="noStrike" dirty="0">
                          <a:solidFill>
                            <a:schemeClr val="bg1"/>
                          </a:solidFill>
                          <a:effectLst/>
                          <a:latin typeface="微软雅黑" panose="020B0503020204020204" pitchFamily="34" charset="-122"/>
                          <a:ea typeface="微软雅黑" panose="020B0503020204020204" pitchFamily="34" charset="-122"/>
                          <a:sym typeface="+mn-lt"/>
                        </a:rPr>
                        <a:t>Project Name</a:t>
                      </a:r>
                      <a:endParaRPr lang="en-US" sz="1600" b="1" i="0" u="none" strike="noStrike" dirty="0">
                        <a:solidFill>
                          <a:schemeClr val="bg1"/>
                        </a:solidFill>
                        <a:effectLst/>
                        <a:latin typeface="微软雅黑" panose="020B0503020204020204" pitchFamily="34" charset="-122"/>
                        <a:ea typeface="微软雅黑" panose="020B0503020204020204" pitchFamily="34" charset="-122"/>
                        <a:cs typeface="+mn-ea"/>
                        <a:sym typeface="+mn-lt"/>
                      </a:endParaRPr>
                    </a:p>
                  </a:txBody>
                  <a:tcPr marL="9525" marR="9525" marT="9525" marB="0" anchor="ctr">
                    <a:solidFill>
                      <a:srgbClr val="005BAC"/>
                    </a:solidFill>
                  </a:tcPr>
                </a:tc>
                <a:tc>
                  <a:txBody>
                    <a:bodyPr/>
                    <a:lstStyle/>
                    <a:p>
                      <a:pPr algn="ctr" fontAlgn="ctr"/>
                      <a:r>
                        <a:rPr lang="en-US" sz="1600" b="1" u="none" strike="noStrike" dirty="0">
                          <a:solidFill>
                            <a:schemeClr val="bg1"/>
                          </a:solidFill>
                          <a:effectLst/>
                          <a:latin typeface="微软雅黑" panose="020B0503020204020204" pitchFamily="34" charset="-122"/>
                          <a:ea typeface="微软雅黑" panose="020B0503020204020204" pitchFamily="34" charset="-122"/>
                          <a:sym typeface="+mn-lt"/>
                        </a:rPr>
                        <a:t>Capacity </a:t>
                      </a:r>
                      <a:br>
                        <a:rPr lang="en-US" sz="1600" b="1" u="none" strike="noStrike" dirty="0">
                          <a:solidFill>
                            <a:schemeClr val="bg1"/>
                          </a:solidFill>
                          <a:effectLst/>
                          <a:latin typeface="微软雅黑" panose="020B0503020204020204" pitchFamily="34" charset="-122"/>
                          <a:ea typeface="微软雅黑" panose="020B0503020204020204" pitchFamily="34" charset="-122"/>
                          <a:sym typeface="+mn-lt"/>
                        </a:rPr>
                      </a:br>
                      <a:r>
                        <a:rPr lang="en-US" sz="1600" b="1" u="none" strike="noStrike" dirty="0">
                          <a:solidFill>
                            <a:schemeClr val="bg1"/>
                          </a:solidFill>
                          <a:effectLst/>
                          <a:latin typeface="微软雅黑" panose="020B0503020204020204" pitchFamily="34" charset="-122"/>
                          <a:ea typeface="微软雅黑" panose="020B0503020204020204" pitchFamily="34" charset="-122"/>
                          <a:sym typeface="+mn-lt"/>
                        </a:rPr>
                        <a:t>(MW)</a:t>
                      </a:r>
                      <a:endParaRPr lang="en-US" sz="1600" b="1" i="0" u="none" strike="noStrike" dirty="0">
                        <a:solidFill>
                          <a:schemeClr val="bg1"/>
                        </a:solidFill>
                        <a:effectLst/>
                        <a:latin typeface="微软雅黑" panose="020B0503020204020204" pitchFamily="34" charset="-122"/>
                        <a:ea typeface="微软雅黑" panose="020B0503020204020204" pitchFamily="34" charset="-122"/>
                        <a:cs typeface="+mn-ea"/>
                        <a:sym typeface="+mn-lt"/>
                      </a:endParaRPr>
                    </a:p>
                  </a:txBody>
                  <a:tcPr marL="9525" marR="9525" marT="9525" marB="0" anchor="ctr">
                    <a:solidFill>
                      <a:srgbClr val="005BAC"/>
                    </a:solidFill>
                  </a:tcPr>
                </a:tc>
                <a:tc>
                  <a:txBody>
                    <a:bodyPr/>
                    <a:lstStyle/>
                    <a:p>
                      <a:pPr algn="ctr" fontAlgn="ctr"/>
                      <a:r>
                        <a:rPr lang="en-US" sz="1600" b="1" u="none" strike="noStrike" dirty="0">
                          <a:solidFill>
                            <a:schemeClr val="bg1"/>
                          </a:solidFill>
                          <a:effectLst/>
                          <a:latin typeface="微软雅黑" panose="020B0503020204020204" pitchFamily="34" charset="-122"/>
                          <a:ea typeface="微软雅黑" panose="020B0503020204020204" pitchFamily="34" charset="-122"/>
                          <a:sym typeface="+mn-lt"/>
                        </a:rPr>
                        <a:t>Project Cost </a:t>
                      </a:r>
                    </a:p>
                    <a:p>
                      <a:pPr algn="ctr" fontAlgn="ctr"/>
                      <a:r>
                        <a:rPr lang="en-US" sz="1600" b="1" u="none" strike="noStrike" dirty="0">
                          <a:solidFill>
                            <a:schemeClr val="bg1"/>
                          </a:solidFill>
                          <a:effectLst/>
                          <a:latin typeface="微软雅黑" panose="020B0503020204020204" pitchFamily="34" charset="-122"/>
                          <a:ea typeface="微软雅黑" panose="020B0503020204020204" pitchFamily="34" charset="-122"/>
                          <a:sym typeface="+mn-lt"/>
                        </a:rPr>
                        <a:t>(US$ million)</a:t>
                      </a:r>
                      <a:endParaRPr lang="en-US" sz="1600" b="1" i="0" u="none" strike="noStrike" dirty="0">
                        <a:solidFill>
                          <a:schemeClr val="bg1"/>
                        </a:solidFill>
                        <a:effectLst/>
                        <a:latin typeface="微软雅黑" panose="020B0503020204020204" pitchFamily="34" charset="-122"/>
                        <a:ea typeface="微软雅黑" panose="020B0503020204020204" pitchFamily="34" charset="-122"/>
                        <a:cs typeface="+mn-ea"/>
                        <a:sym typeface="+mn-lt"/>
                      </a:endParaRPr>
                    </a:p>
                  </a:txBody>
                  <a:tcPr marL="9525" marR="9525" marT="9525" marB="0" anchor="ctr">
                    <a:solidFill>
                      <a:srgbClr val="005BAC"/>
                    </a:solidFill>
                  </a:tcPr>
                </a:tc>
                <a:tc>
                  <a:txBody>
                    <a:bodyPr/>
                    <a:lstStyle/>
                    <a:p>
                      <a:pPr algn="ctr" fontAlgn="ctr"/>
                      <a:r>
                        <a:rPr lang="en-US" sz="1600" b="1" u="none" strike="noStrike" dirty="0">
                          <a:solidFill>
                            <a:schemeClr val="bg1"/>
                          </a:solidFill>
                          <a:effectLst/>
                          <a:latin typeface="微软雅黑" panose="020B0503020204020204" pitchFamily="34" charset="-122"/>
                          <a:ea typeface="微软雅黑" panose="020B0503020204020204" pitchFamily="34" charset="-122"/>
                          <a:sym typeface="+mn-lt"/>
                        </a:rPr>
                        <a:t>Targeted Completion</a:t>
                      </a:r>
                      <a:endParaRPr lang="en-US" sz="1600" b="1" i="0" u="none" strike="noStrike" dirty="0">
                        <a:solidFill>
                          <a:schemeClr val="bg1"/>
                        </a:solidFill>
                        <a:effectLst/>
                        <a:latin typeface="微软雅黑" panose="020B0503020204020204" pitchFamily="34" charset="-122"/>
                        <a:ea typeface="微软雅黑" panose="020B0503020204020204" pitchFamily="34" charset="-122"/>
                        <a:cs typeface="+mn-ea"/>
                        <a:sym typeface="+mn-lt"/>
                      </a:endParaRPr>
                    </a:p>
                  </a:txBody>
                  <a:tcPr marL="9525" marR="9525" marT="9525" marB="0" anchor="ctr">
                    <a:solidFill>
                      <a:srgbClr val="005BAC"/>
                    </a:solidFill>
                  </a:tcPr>
                </a:tc>
                <a:tc>
                  <a:txBody>
                    <a:bodyPr/>
                    <a:lstStyle/>
                    <a:p>
                      <a:pPr algn="ctr" fontAlgn="ctr"/>
                      <a:r>
                        <a:rPr lang="en-US" sz="1600" b="1" u="none" strike="noStrike" dirty="0">
                          <a:solidFill>
                            <a:schemeClr val="bg1"/>
                          </a:solidFill>
                          <a:effectLst/>
                          <a:latin typeface="微软雅黑" panose="020B0503020204020204" pitchFamily="34" charset="-122"/>
                          <a:ea typeface="微软雅黑" panose="020B0503020204020204" pitchFamily="34" charset="-122"/>
                          <a:sym typeface="+mn-lt"/>
                        </a:rPr>
                        <a:t>Status / Progress</a:t>
                      </a:r>
                      <a:endParaRPr lang="en-US" sz="1600" b="1" i="0" u="none" strike="noStrike" dirty="0">
                        <a:solidFill>
                          <a:schemeClr val="bg1"/>
                        </a:solidFill>
                        <a:effectLst/>
                        <a:latin typeface="微软雅黑" panose="020B0503020204020204" pitchFamily="34" charset="-122"/>
                        <a:ea typeface="微软雅黑" panose="020B0503020204020204" pitchFamily="34" charset="-122"/>
                        <a:cs typeface="+mn-ea"/>
                        <a:sym typeface="+mn-lt"/>
                      </a:endParaRPr>
                    </a:p>
                  </a:txBody>
                  <a:tcPr marL="9525" marR="9525" marT="9525" marB="0" anchor="ctr">
                    <a:solidFill>
                      <a:srgbClr val="005BAC"/>
                    </a:solidFill>
                  </a:tcPr>
                </a:tc>
                <a:extLst>
                  <a:ext uri="{0D108BD9-81ED-4DB2-BD59-A6C34878D82A}">
                    <a16:rowId xmlns:a16="http://schemas.microsoft.com/office/drawing/2014/main" val="10000"/>
                  </a:ext>
                </a:extLst>
              </a:tr>
              <a:tr h="280537">
                <a:tc>
                  <a:txBody>
                    <a:bodyPr/>
                    <a:lstStyle/>
                    <a:p>
                      <a:pPr algn="ctr" fontAlgn="ctr"/>
                      <a:r>
                        <a:rPr lang="en-US" sz="1400" u="none" strike="noStrike" dirty="0">
                          <a:effectLst/>
                          <a:sym typeface="+mn-lt"/>
                        </a:rPr>
                        <a:t>1</a:t>
                      </a:r>
                      <a:endParaRPr lang="en-US" sz="1400" b="1" i="0" u="none" strike="noStrike" dirty="0">
                        <a:solidFill>
                          <a:schemeClr val="bg1"/>
                        </a:solidFill>
                        <a:effectLst/>
                        <a:latin typeface="+mn-lt"/>
                        <a:ea typeface="+mn-ea"/>
                        <a:cs typeface="+mn-ea"/>
                        <a:sym typeface="+mn-lt"/>
                      </a:endParaRPr>
                    </a:p>
                  </a:txBody>
                  <a:tcPr marL="9525" marR="9525" marT="9525" marB="0" anchor="ctr">
                    <a:solidFill>
                      <a:schemeClr val="bg2">
                        <a:lumMod val="20000"/>
                        <a:lumOff val="80000"/>
                      </a:schemeClr>
                    </a:solidFill>
                  </a:tcPr>
                </a:tc>
                <a:tc>
                  <a:txBody>
                    <a:bodyPr/>
                    <a:lstStyle/>
                    <a:p>
                      <a:pPr algn="ctr" fontAlgn="ctr"/>
                      <a:r>
                        <a:rPr lang="en-US" sz="1400" b="1" u="none" strike="noStrike" dirty="0">
                          <a:effectLst/>
                          <a:sym typeface="+mn-lt"/>
                        </a:rPr>
                        <a:t>First Wind</a:t>
                      </a:r>
                      <a:endParaRPr lang="en-US" sz="1400" b="1" i="0" u="none" strike="noStrike" dirty="0">
                        <a:solidFill>
                          <a:schemeClr val="bg1"/>
                        </a:solidFill>
                        <a:effectLst/>
                        <a:latin typeface="+mn-lt"/>
                        <a:ea typeface="+mn-ea"/>
                        <a:cs typeface="+mn-ea"/>
                        <a:sym typeface="+mn-lt"/>
                      </a:endParaRPr>
                    </a:p>
                  </a:txBody>
                  <a:tcPr marL="9525" marR="9525" marT="9525" marB="0" anchor="ctr">
                    <a:solidFill>
                      <a:schemeClr val="bg2">
                        <a:lumMod val="20000"/>
                        <a:lumOff val="80000"/>
                      </a:schemeClr>
                    </a:solidFill>
                  </a:tcPr>
                </a:tc>
                <a:tc>
                  <a:txBody>
                    <a:bodyPr/>
                    <a:lstStyle/>
                    <a:p>
                      <a:pPr marL="0" marR="0" algn="ctr">
                        <a:lnSpc>
                          <a:spcPct val="115000"/>
                        </a:lnSpc>
                        <a:spcBef>
                          <a:spcPts val="0"/>
                        </a:spcBef>
                        <a:spcAft>
                          <a:spcPts val="0"/>
                        </a:spcAft>
                      </a:pPr>
                      <a:r>
                        <a:rPr lang="en-US" sz="1400" b="1" dirty="0">
                          <a:effectLst/>
                          <a:sym typeface="+mn-lt"/>
                        </a:rPr>
                        <a:t>49.5</a:t>
                      </a:r>
                      <a:endParaRPr lang="en-US" sz="1400" b="1" dirty="0">
                        <a:solidFill>
                          <a:schemeClr val="bg1"/>
                        </a:solidFill>
                        <a:effectLst/>
                        <a:latin typeface="+mn-lt"/>
                        <a:ea typeface="+mn-ea"/>
                        <a:cs typeface="+mn-ea"/>
                        <a:sym typeface="+mn-lt"/>
                      </a:endParaRPr>
                    </a:p>
                  </a:txBody>
                  <a:tcPr marL="17780" marR="17780" marT="0" marB="0" anchor="ctr">
                    <a:solidFill>
                      <a:schemeClr val="bg2">
                        <a:lumMod val="20000"/>
                        <a:lumOff val="80000"/>
                      </a:schemeClr>
                    </a:solidFill>
                  </a:tcPr>
                </a:tc>
                <a:tc>
                  <a:txBody>
                    <a:bodyPr/>
                    <a:lstStyle/>
                    <a:p>
                      <a:pPr marL="0" marR="0" algn="ctr">
                        <a:lnSpc>
                          <a:spcPct val="115000"/>
                        </a:lnSpc>
                        <a:spcBef>
                          <a:spcPts val="0"/>
                        </a:spcBef>
                        <a:spcAft>
                          <a:spcPts val="0"/>
                        </a:spcAft>
                      </a:pPr>
                      <a:r>
                        <a:rPr lang="en-US" sz="1400" b="1" dirty="0">
                          <a:effectLst/>
                          <a:sym typeface="+mn-lt"/>
                        </a:rPr>
                        <a:t>130</a:t>
                      </a:r>
                      <a:endParaRPr lang="en-US" sz="1400" b="1" dirty="0">
                        <a:solidFill>
                          <a:schemeClr val="bg1"/>
                        </a:solidFill>
                        <a:effectLst/>
                        <a:latin typeface="+mn-lt"/>
                        <a:ea typeface="+mn-ea"/>
                        <a:cs typeface="+mn-ea"/>
                        <a:sym typeface="+mn-lt"/>
                      </a:endParaRPr>
                    </a:p>
                  </a:txBody>
                  <a:tcPr marL="17780" marR="17780" marT="0" marB="0" anchor="ctr">
                    <a:solidFill>
                      <a:schemeClr val="bg2">
                        <a:lumMod val="20000"/>
                        <a:lumOff val="80000"/>
                      </a:schemeClr>
                    </a:solidFill>
                  </a:tcPr>
                </a:tc>
                <a:tc>
                  <a:txBody>
                    <a:bodyPr/>
                    <a:lstStyle/>
                    <a:p>
                      <a:pPr marL="0" marR="0" algn="ctr">
                        <a:lnSpc>
                          <a:spcPct val="115000"/>
                        </a:lnSpc>
                        <a:spcBef>
                          <a:spcPts val="0"/>
                        </a:spcBef>
                        <a:spcAft>
                          <a:spcPts val="0"/>
                        </a:spcAft>
                      </a:pPr>
                      <a:r>
                        <a:rPr lang="en-US" sz="1400" b="1" dirty="0">
                          <a:effectLst/>
                          <a:sym typeface="+mn-lt"/>
                        </a:rPr>
                        <a:t>Achieved </a:t>
                      </a:r>
                      <a:endParaRPr lang="en-US" sz="1400" b="1" dirty="0">
                        <a:solidFill>
                          <a:schemeClr val="bg1"/>
                        </a:solidFill>
                        <a:effectLst/>
                        <a:latin typeface="+mn-lt"/>
                        <a:ea typeface="+mn-ea"/>
                        <a:cs typeface="+mn-ea"/>
                        <a:sym typeface="+mn-lt"/>
                      </a:endParaRPr>
                    </a:p>
                  </a:txBody>
                  <a:tcPr marL="17780" marR="17780" marT="0" marB="0" anchor="ctr">
                    <a:solidFill>
                      <a:schemeClr val="bg2">
                        <a:lumMod val="20000"/>
                        <a:lumOff val="80000"/>
                      </a:schemeClr>
                    </a:solidFill>
                  </a:tcPr>
                </a:tc>
                <a:tc>
                  <a:txBody>
                    <a:bodyPr/>
                    <a:lstStyle/>
                    <a:p>
                      <a:pPr marL="0" marR="0">
                        <a:lnSpc>
                          <a:spcPct val="115000"/>
                        </a:lnSpc>
                        <a:spcBef>
                          <a:spcPts val="0"/>
                        </a:spcBef>
                        <a:spcAft>
                          <a:spcPts val="0"/>
                        </a:spcAft>
                      </a:pPr>
                      <a:r>
                        <a:rPr lang="en-US" sz="1400" b="1" dirty="0">
                          <a:effectLst/>
                          <a:sym typeface="+mn-lt"/>
                        </a:rPr>
                        <a:t>Commissioned </a:t>
                      </a:r>
                      <a:r>
                        <a:rPr lang="en-US" sz="1400" b="1" dirty="0">
                          <a:solidFill>
                            <a:srgbClr val="FF0000"/>
                          </a:solidFill>
                          <a:effectLst/>
                          <a:sym typeface="+mn-lt"/>
                        </a:rPr>
                        <a:t>in Nov 2014</a:t>
                      </a:r>
                      <a:endParaRPr lang="en-US" sz="1400" b="1" dirty="0">
                        <a:solidFill>
                          <a:srgbClr val="FF0000"/>
                        </a:solidFill>
                        <a:effectLst/>
                        <a:latin typeface="+mn-lt"/>
                        <a:ea typeface="+mn-ea"/>
                        <a:cs typeface="+mn-ea"/>
                        <a:sym typeface="+mn-lt"/>
                      </a:endParaRPr>
                    </a:p>
                  </a:txBody>
                  <a:tcPr marL="17780" marR="17780" marT="0" marB="0" anchor="ctr">
                    <a:solidFill>
                      <a:schemeClr val="bg2">
                        <a:lumMod val="20000"/>
                        <a:lumOff val="80000"/>
                      </a:schemeClr>
                    </a:solidFill>
                  </a:tcPr>
                </a:tc>
                <a:extLst>
                  <a:ext uri="{0D108BD9-81ED-4DB2-BD59-A6C34878D82A}">
                    <a16:rowId xmlns:a16="http://schemas.microsoft.com/office/drawing/2014/main" val="10001"/>
                  </a:ext>
                </a:extLst>
              </a:tr>
              <a:tr h="441303">
                <a:tc>
                  <a:txBody>
                    <a:bodyPr/>
                    <a:lstStyle/>
                    <a:p>
                      <a:pPr algn="ctr" fontAlgn="ctr"/>
                      <a:r>
                        <a:rPr lang="en-US" sz="1400" u="none" strike="noStrike" dirty="0">
                          <a:effectLst/>
                          <a:sym typeface="+mn-lt"/>
                        </a:rPr>
                        <a:t>2</a:t>
                      </a:r>
                      <a:endParaRPr lang="en-US" sz="1400" b="1" i="0" u="none" strike="noStrike" dirty="0">
                        <a:solidFill>
                          <a:schemeClr val="bg1"/>
                        </a:solidFill>
                        <a:effectLst/>
                        <a:latin typeface="+mn-lt"/>
                        <a:ea typeface="+mn-ea"/>
                        <a:cs typeface="+mn-ea"/>
                        <a:sym typeface="+mn-lt"/>
                      </a:endParaRPr>
                    </a:p>
                  </a:txBody>
                  <a:tcPr marL="9525" marR="9525" marT="9525" marB="0" anchor="ctr">
                    <a:solidFill>
                      <a:schemeClr val="bg2">
                        <a:lumMod val="20000"/>
                        <a:lumOff val="80000"/>
                      </a:schemeClr>
                    </a:solidFill>
                  </a:tcPr>
                </a:tc>
                <a:tc>
                  <a:txBody>
                    <a:bodyPr/>
                    <a:lstStyle/>
                    <a:p>
                      <a:pPr algn="ctr" fontAlgn="ctr"/>
                      <a:r>
                        <a:rPr lang="en-US" sz="1400" b="1" u="none" strike="noStrike" dirty="0">
                          <a:effectLst/>
                          <a:sym typeface="+mn-lt"/>
                        </a:rPr>
                        <a:t>S</a:t>
                      </a:r>
                      <a:r>
                        <a:rPr lang="en-US" altLang="zh-CN" sz="1400" b="1" u="none" strike="noStrike" dirty="0">
                          <a:effectLst/>
                          <a:sym typeface="+mn-lt"/>
                        </a:rPr>
                        <a:t>econd &amp; Third Wind</a:t>
                      </a:r>
                      <a:endParaRPr lang="en-US" altLang="zh-CN" sz="1400" b="1" i="0" u="none" strike="noStrike" dirty="0">
                        <a:solidFill>
                          <a:schemeClr val="bg1"/>
                        </a:solidFill>
                        <a:effectLst/>
                        <a:latin typeface="+mn-lt"/>
                        <a:ea typeface="+mn-ea"/>
                        <a:cs typeface="+mn-ea"/>
                        <a:sym typeface="+mn-lt"/>
                      </a:endParaRPr>
                    </a:p>
                  </a:txBody>
                  <a:tcPr marL="9525" marR="9525" marT="9525" marB="0" anchor="ctr">
                    <a:solidFill>
                      <a:schemeClr val="bg2">
                        <a:lumMod val="20000"/>
                        <a:lumOff val="80000"/>
                      </a:schemeClr>
                    </a:solidFill>
                  </a:tcPr>
                </a:tc>
                <a:tc>
                  <a:txBody>
                    <a:bodyPr/>
                    <a:lstStyle/>
                    <a:p>
                      <a:pPr marL="0" marR="0" algn="ctr">
                        <a:lnSpc>
                          <a:spcPct val="115000"/>
                        </a:lnSpc>
                        <a:spcBef>
                          <a:spcPts val="0"/>
                        </a:spcBef>
                        <a:spcAft>
                          <a:spcPts val="0"/>
                        </a:spcAft>
                      </a:pPr>
                      <a:r>
                        <a:rPr lang="en-US" sz="1400" b="1" dirty="0">
                          <a:effectLst/>
                          <a:sym typeface="+mn-lt"/>
                        </a:rPr>
                        <a:t>99</a:t>
                      </a:r>
                      <a:endParaRPr lang="en-US" sz="1400" b="1" dirty="0">
                        <a:solidFill>
                          <a:schemeClr val="bg1"/>
                        </a:solidFill>
                        <a:effectLst/>
                        <a:latin typeface="+mn-lt"/>
                        <a:ea typeface="+mn-ea"/>
                        <a:cs typeface="+mn-ea"/>
                        <a:sym typeface="+mn-lt"/>
                      </a:endParaRPr>
                    </a:p>
                  </a:txBody>
                  <a:tcPr marL="17780" marR="17780" marT="0" marB="0" anchor="ctr">
                    <a:solidFill>
                      <a:schemeClr val="bg2">
                        <a:lumMod val="20000"/>
                        <a:lumOff val="80000"/>
                      </a:schemeClr>
                    </a:solidFill>
                  </a:tcPr>
                </a:tc>
                <a:tc>
                  <a:txBody>
                    <a:bodyPr/>
                    <a:lstStyle/>
                    <a:p>
                      <a:pPr marL="0" marR="0" algn="ctr">
                        <a:lnSpc>
                          <a:spcPct val="115000"/>
                        </a:lnSpc>
                        <a:spcBef>
                          <a:spcPts val="0"/>
                        </a:spcBef>
                        <a:spcAft>
                          <a:spcPts val="0"/>
                        </a:spcAft>
                      </a:pPr>
                      <a:r>
                        <a:rPr lang="en-US" sz="1400" b="1" dirty="0">
                          <a:effectLst/>
                          <a:sym typeface="+mn-lt"/>
                        </a:rPr>
                        <a:t>224</a:t>
                      </a:r>
                      <a:endParaRPr lang="en-US" sz="1400" b="1" dirty="0">
                        <a:solidFill>
                          <a:schemeClr val="bg1"/>
                        </a:solidFill>
                        <a:effectLst/>
                        <a:latin typeface="+mn-lt"/>
                        <a:ea typeface="+mn-ea"/>
                        <a:cs typeface="+mn-ea"/>
                        <a:sym typeface="+mn-lt"/>
                      </a:endParaRPr>
                    </a:p>
                  </a:txBody>
                  <a:tcPr marL="17780" marR="17780" marT="0" marB="0" anchor="ctr">
                    <a:solidFill>
                      <a:schemeClr val="bg2">
                        <a:lumMod val="20000"/>
                        <a:lumOff val="80000"/>
                      </a:schemeClr>
                    </a:solidFill>
                  </a:tcPr>
                </a:tc>
                <a:tc>
                  <a:txBody>
                    <a:bodyPr/>
                    <a:lstStyle/>
                    <a:p>
                      <a:pPr marL="0" marR="0" algn="ctr">
                        <a:lnSpc>
                          <a:spcPct val="115000"/>
                        </a:lnSpc>
                        <a:spcBef>
                          <a:spcPts val="0"/>
                        </a:spcBef>
                        <a:spcAft>
                          <a:spcPts val="0"/>
                        </a:spcAft>
                      </a:pPr>
                      <a:r>
                        <a:rPr lang="en-US" sz="1400" b="1" dirty="0">
                          <a:effectLst/>
                          <a:sym typeface="+mn-lt"/>
                        </a:rPr>
                        <a:t>Achieved </a:t>
                      </a:r>
                      <a:endParaRPr lang="en-US" sz="1400" b="1" dirty="0">
                        <a:solidFill>
                          <a:schemeClr val="bg1"/>
                        </a:solidFill>
                        <a:effectLst/>
                        <a:latin typeface="+mn-lt"/>
                        <a:ea typeface="+mn-ea"/>
                        <a:cs typeface="+mn-ea"/>
                        <a:sym typeface="+mn-lt"/>
                      </a:endParaRPr>
                    </a:p>
                  </a:txBody>
                  <a:tcPr marL="17780" marR="17780" marT="0" marB="0" anchor="ctr">
                    <a:solidFill>
                      <a:schemeClr val="bg2">
                        <a:lumMod val="20000"/>
                        <a:lumOff val="80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defRPr/>
                      </a:pPr>
                      <a:r>
                        <a:rPr lang="en-US" sz="1400" b="1" dirty="0">
                          <a:effectLst/>
                          <a:sym typeface="+mn-lt"/>
                        </a:rPr>
                        <a:t>Commissioned: </a:t>
                      </a:r>
                    </a:p>
                    <a:p>
                      <a:pPr marL="0" marR="0" indent="0" algn="l" defTabSz="914400" rtl="0" eaLnBrk="1" fontAlgn="auto" latinLnBrk="0" hangingPunct="1">
                        <a:lnSpc>
                          <a:spcPct val="115000"/>
                        </a:lnSpc>
                        <a:spcBef>
                          <a:spcPts val="0"/>
                        </a:spcBef>
                        <a:spcAft>
                          <a:spcPts val="0"/>
                        </a:spcAft>
                        <a:buClrTx/>
                        <a:buSzTx/>
                        <a:buFontTx/>
                        <a:buNone/>
                        <a:defRPr/>
                      </a:pPr>
                      <a:r>
                        <a:rPr lang="en-US" sz="1400" b="1" dirty="0">
                          <a:solidFill>
                            <a:srgbClr val="FF0000"/>
                          </a:solidFill>
                          <a:effectLst/>
                          <a:sym typeface="+mn-lt"/>
                        </a:rPr>
                        <a:t>TGS: Jun 20, 2018     TGT: Jun 9, 2018</a:t>
                      </a:r>
                      <a:endParaRPr lang="en-US" sz="1400" b="1" dirty="0">
                        <a:solidFill>
                          <a:srgbClr val="FF0000"/>
                        </a:solidFill>
                        <a:effectLst/>
                        <a:latin typeface="+mn-lt"/>
                        <a:ea typeface="+mn-ea"/>
                        <a:cs typeface="+mn-ea"/>
                        <a:sym typeface="+mn-lt"/>
                      </a:endParaRPr>
                    </a:p>
                  </a:txBody>
                  <a:tcPr marL="17780" marR="17780" marT="0" marB="0" anchor="ctr">
                    <a:solidFill>
                      <a:schemeClr val="bg2">
                        <a:lumMod val="20000"/>
                        <a:lumOff val="80000"/>
                      </a:schemeClr>
                    </a:solidFill>
                  </a:tcPr>
                </a:tc>
                <a:extLst>
                  <a:ext uri="{0D108BD9-81ED-4DB2-BD59-A6C34878D82A}">
                    <a16:rowId xmlns:a16="http://schemas.microsoft.com/office/drawing/2014/main" val="10002"/>
                  </a:ext>
                </a:extLst>
              </a:tr>
              <a:tr h="407795">
                <a:tc>
                  <a:txBody>
                    <a:bodyPr/>
                    <a:lstStyle/>
                    <a:p>
                      <a:pPr algn="ctr" fontAlgn="ctr"/>
                      <a:r>
                        <a:rPr lang="en-US" sz="1400" u="none" strike="noStrike" dirty="0">
                          <a:effectLst/>
                          <a:sym typeface="+mn-lt"/>
                        </a:rPr>
                        <a:t>3</a:t>
                      </a:r>
                      <a:endParaRPr lang="en-US" sz="1400" b="1" i="0" u="none" strike="noStrike" dirty="0">
                        <a:solidFill>
                          <a:schemeClr val="bg1"/>
                        </a:solidFill>
                        <a:effectLst/>
                        <a:latin typeface="+mn-lt"/>
                        <a:ea typeface="+mn-ea"/>
                        <a:cs typeface="+mn-ea"/>
                        <a:sym typeface="+mn-lt"/>
                      </a:endParaRPr>
                    </a:p>
                  </a:txBody>
                  <a:tcPr marL="9525" marR="9525" marT="9525" marB="0" anchor="ctr">
                    <a:solidFill>
                      <a:schemeClr val="accent2">
                        <a:lumMod val="60000"/>
                        <a:lumOff val="40000"/>
                      </a:schemeClr>
                    </a:solidFill>
                  </a:tcPr>
                </a:tc>
                <a:tc>
                  <a:txBody>
                    <a:bodyPr/>
                    <a:lstStyle/>
                    <a:p>
                      <a:pPr algn="ctr" fontAlgn="ctr"/>
                      <a:r>
                        <a:rPr lang="en-US" sz="1400" b="1" u="none" strike="noStrike" dirty="0">
                          <a:effectLst/>
                          <a:sym typeface="+mn-lt"/>
                        </a:rPr>
                        <a:t>Karot HPP</a:t>
                      </a:r>
                      <a:endParaRPr lang="en-US" sz="1400" b="1" i="0" u="none" strike="noStrike" dirty="0">
                        <a:solidFill>
                          <a:schemeClr val="bg1"/>
                        </a:solidFill>
                        <a:effectLst/>
                        <a:latin typeface="+mn-lt"/>
                        <a:ea typeface="+mn-ea"/>
                        <a:cs typeface="+mn-ea"/>
                        <a:sym typeface="+mn-lt"/>
                      </a:endParaRPr>
                    </a:p>
                  </a:txBody>
                  <a:tcPr marL="9525" marR="9525" marT="9525" marB="0" anchor="ctr">
                    <a:solidFill>
                      <a:schemeClr val="accent2">
                        <a:lumMod val="60000"/>
                        <a:lumOff val="40000"/>
                      </a:schemeClr>
                    </a:solidFill>
                  </a:tcPr>
                </a:tc>
                <a:tc>
                  <a:txBody>
                    <a:bodyPr/>
                    <a:lstStyle/>
                    <a:p>
                      <a:pPr marL="0" marR="0" algn="ctr">
                        <a:lnSpc>
                          <a:spcPct val="115000"/>
                        </a:lnSpc>
                        <a:spcBef>
                          <a:spcPts val="0"/>
                        </a:spcBef>
                        <a:spcAft>
                          <a:spcPts val="0"/>
                        </a:spcAft>
                      </a:pPr>
                      <a:r>
                        <a:rPr lang="en-US" sz="1400" b="1" dirty="0">
                          <a:effectLst/>
                          <a:sym typeface="+mn-lt"/>
                        </a:rPr>
                        <a:t>720</a:t>
                      </a:r>
                      <a:endParaRPr lang="en-US" sz="1400" b="1" dirty="0">
                        <a:solidFill>
                          <a:schemeClr val="bg1"/>
                        </a:solidFill>
                        <a:effectLst/>
                        <a:latin typeface="+mn-lt"/>
                        <a:ea typeface="+mn-ea"/>
                        <a:cs typeface="+mn-ea"/>
                        <a:sym typeface="+mn-lt"/>
                      </a:endParaRPr>
                    </a:p>
                  </a:txBody>
                  <a:tcPr marL="17780" marR="17780" marT="0" marB="0" anchor="ctr">
                    <a:solidFill>
                      <a:schemeClr val="accent2">
                        <a:lumMod val="60000"/>
                        <a:lumOff val="40000"/>
                      </a:schemeClr>
                    </a:solidFill>
                  </a:tcPr>
                </a:tc>
                <a:tc>
                  <a:txBody>
                    <a:bodyPr/>
                    <a:lstStyle/>
                    <a:p>
                      <a:pPr marL="0" marR="0" algn="ctr">
                        <a:lnSpc>
                          <a:spcPct val="115000"/>
                        </a:lnSpc>
                        <a:spcBef>
                          <a:spcPts val="0"/>
                        </a:spcBef>
                        <a:spcAft>
                          <a:spcPts val="0"/>
                        </a:spcAft>
                      </a:pPr>
                      <a:r>
                        <a:rPr lang="en-US" sz="1400" b="1" dirty="0">
                          <a:effectLst/>
                          <a:sym typeface="+mn-lt"/>
                        </a:rPr>
                        <a:t>1,740</a:t>
                      </a:r>
                      <a:endParaRPr lang="en-US" sz="1400" b="1" dirty="0">
                        <a:solidFill>
                          <a:schemeClr val="bg1"/>
                        </a:solidFill>
                        <a:effectLst/>
                        <a:latin typeface="+mn-lt"/>
                        <a:ea typeface="+mn-ea"/>
                        <a:cs typeface="+mn-ea"/>
                        <a:sym typeface="+mn-lt"/>
                      </a:endParaRPr>
                    </a:p>
                  </a:txBody>
                  <a:tcPr marL="17780" marR="17780" marT="0" marB="0" anchor="ctr">
                    <a:solidFill>
                      <a:schemeClr val="accent2">
                        <a:lumMod val="60000"/>
                        <a:lumOff val="40000"/>
                      </a:schemeClr>
                    </a:solidFill>
                  </a:tcPr>
                </a:tc>
                <a:tc>
                  <a:txBody>
                    <a:bodyPr/>
                    <a:lstStyle/>
                    <a:p>
                      <a:pPr marL="0" marR="0" algn="ctr">
                        <a:lnSpc>
                          <a:spcPct val="115000"/>
                        </a:lnSpc>
                        <a:spcBef>
                          <a:spcPts val="0"/>
                        </a:spcBef>
                        <a:spcAft>
                          <a:spcPts val="0"/>
                        </a:spcAft>
                      </a:pPr>
                      <a:r>
                        <a:rPr lang="en-US" sz="1400" b="1" dirty="0" smtClean="0">
                          <a:effectLst/>
                          <a:sym typeface="+mn-lt"/>
                        </a:rPr>
                        <a:t>2022</a:t>
                      </a:r>
                      <a:endParaRPr lang="en-US" sz="1400" b="1" dirty="0">
                        <a:solidFill>
                          <a:schemeClr val="bg1"/>
                        </a:solidFill>
                        <a:effectLst/>
                        <a:latin typeface="+mn-lt"/>
                        <a:ea typeface="+mn-ea"/>
                        <a:cs typeface="+mn-ea"/>
                        <a:sym typeface="+mn-lt"/>
                      </a:endParaRPr>
                    </a:p>
                  </a:txBody>
                  <a:tcPr marL="17780" marR="17780" marT="0" marB="0" anchor="ctr">
                    <a:solidFill>
                      <a:schemeClr val="accent2">
                        <a:lumMod val="60000"/>
                        <a:lumOff val="40000"/>
                      </a:schemeClr>
                    </a:solidFill>
                  </a:tcPr>
                </a:tc>
                <a:tc>
                  <a:txBody>
                    <a:bodyPr/>
                    <a:lstStyle/>
                    <a:p>
                      <a:pPr marL="0" marR="0" algn="l">
                        <a:spcBef>
                          <a:spcPts val="0"/>
                        </a:spcBef>
                        <a:spcAft>
                          <a:spcPts val="0"/>
                        </a:spcAft>
                      </a:pPr>
                      <a:r>
                        <a:rPr lang="en-US" sz="1400" b="1" dirty="0">
                          <a:effectLst/>
                          <a:sym typeface="+mn-lt"/>
                        </a:rPr>
                        <a:t>Construction ongoing. Overall construction </a:t>
                      </a:r>
                      <a:r>
                        <a:rPr lang="en-US" sz="1400" b="1" kern="1200" dirty="0">
                          <a:solidFill>
                            <a:schemeClr val="dk1"/>
                          </a:solidFill>
                          <a:effectLst/>
                          <a:latin typeface="+mn-lt"/>
                          <a:ea typeface="+mn-ea"/>
                          <a:cs typeface="+mn-cs"/>
                          <a:sym typeface="+mn-lt"/>
                        </a:rPr>
                        <a:t>progress: </a:t>
                      </a:r>
                      <a:r>
                        <a:rPr lang="zh-CN" altLang="en-US" sz="1400" b="1" kern="1200" dirty="0" smtClean="0">
                          <a:solidFill>
                            <a:srgbClr val="FF0000"/>
                          </a:solidFill>
                          <a:effectLst/>
                          <a:latin typeface="+mn-lt"/>
                          <a:ea typeface="+mn-ea"/>
                          <a:cs typeface="+mn-cs"/>
                        </a:rPr>
                        <a:t>92.37%</a:t>
                      </a:r>
                      <a:endParaRPr lang="en-US" altLang="zh-CN" sz="1400" b="1" kern="1200" dirty="0">
                        <a:solidFill>
                          <a:srgbClr val="FF0000"/>
                        </a:solidFill>
                        <a:effectLst/>
                        <a:latin typeface="+mn-lt"/>
                        <a:ea typeface="+mn-ea"/>
                        <a:cs typeface="+mn-cs"/>
                        <a:sym typeface="+mn-lt"/>
                      </a:endParaRPr>
                    </a:p>
                  </a:txBody>
                  <a:tcPr marL="17780" marR="17780" marT="0" marB="0" anchor="ctr">
                    <a:solidFill>
                      <a:schemeClr val="accent2">
                        <a:lumMod val="60000"/>
                        <a:lumOff val="40000"/>
                      </a:schemeClr>
                    </a:solidFill>
                  </a:tcPr>
                </a:tc>
                <a:extLst>
                  <a:ext uri="{0D108BD9-81ED-4DB2-BD59-A6C34878D82A}">
                    <a16:rowId xmlns:a16="http://schemas.microsoft.com/office/drawing/2014/main" val="10003"/>
                  </a:ext>
                </a:extLst>
              </a:tr>
              <a:tr h="671766">
                <a:tc>
                  <a:txBody>
                    <a:bodyPr/>
                    <a:lstStyle/>
                    <a:p>
                      <a:pPr algn="ctr" fontAlgn="ctr"/>
                      <a:r>
                        <a:rPr lang="en-US" sz="1400" u="none" strike="noStrike" dirty="0">
                          <a:effectLst/>
                          <a:sym typeface="+mn-lt"/>
                        </a:rPr>
                        <a:t>4</a:t>
                      </a:r>
                      <a:endParaRPr lang="en-US" sz="1400" b="1" i="0" u="none" strike="noStrike" dirty="0">
                        <a:solidFill>
                          <a:schemeClr val="bg1"/>
                        </a:solidFill>
                        <a:effectLst/>
                        <a:latin typeface="+mn-lt"/>
                        <a:ea typeface="+mn-ea"/>
                        <a:cs typeface="+mn-ea"/>
                        <a:sym typeface="+mn-lt"/>
                      </a:endParaRPr>
                    </a:p>
                  </a:txBody>
                  <a:tcPr marL="9525" marR="9525" marT="9525" marB="0" anchor="ctr">
                    <a:solidFill>
                      <a:schemeClr val="accent2">
                        <a:lumMod val="60000"/>
                        <a:lumOff val="40000"/>
                      </a:schemeClr>
                    </a:solidFill>
                  </a:tcPr>
                </a:tc>
                <a:tc>
                  <a:txBody>
                    <a:bodyPr/>
                    <a:lstStyle/>
                    <a:p>
                      <a:pPr algn="ctr" fontAlgn="ctr"/>
                      <a:r>
                        <a:rPr lang="en-US" sz="1400" b="1" u="none" strike="noStrike" dirty="0" err="1">
                          <a:effectLst/>
                          <a:sym typeface="+mn-lt"/>
                        </a:rPr>
                        <a:t>Kohala</a:t>
                      </a:r>
                      <a:r>
                        <a:rPr lang="en-US" sz="1400" b="1" u="none" strike="noStrike" dirty="0">
                          <a:effectLst/>
                          <a:sym typeface="+mn-lt"/>
                        </a:rPr>
                        <a:t> HPP</a:t>
                      </a:r>
                      <a:endParaRPr lang="en-US" sz="1400" b="1" i="0" u="none" strike="noStrike" dirty="0">
                        <a:solidFill>
                          <a:schemeClr val="bg1"/>
                        </a:solidFill>
                        <a:effectLst/>
                        <a:latin typeface="+mn-lt"/>
                        <a:ea typeface="+mn-ea"/>
                        <a:cs typeface="+mn-ea"/>
                        <a:sym typeface="+mn-lt"/>
                      </a:endParaRPr>
                    </a:p>
                  </a:txBody>
                  <a:tcPr marL="9525" marR="9525" marT="9525" marB="0" anchor="ctr">
                    <a:solidFill>
                      <a:schemeClr val="accent2">
                        <a:lumMod val="60000"/>
                        <a:lumOff val="40000"/>
                      </a:schemeClr>
                    </a:solidFill>
                  </a:tcPr>
                </a:tc>
                <a:tc>
                  <a:txBody>
                    <a:bodyPr/>
                    <a:lstStyle/>
                    <a:p>
                      <a:pPr marL="0" marR="0" algn="ctr">
                        <a:lnSpc>
                          <a:spcPct val="115000"/>
                        </a:lnSpc>
                        <a:spcBef>
                          <a:spcPts val="0"/>
                        </a:spcBef>
                        <a:spcAft>
                          <a:spcPts val="0"/>
                        </a:spcAft>
                      </a:pPr>
                      <a:r>
                        <a:rPr lang="en-US" sz="1400" b="1" dirty="0">
                          <a:effectLst/>
                          <a:sym typeface="+mn-lt"/>
                        </a:rPr>
                        <a:t>1,124</a:t>
                      </a:r>
                      <a:endParaRPr lang="en-US" sz="1400" b="1" dirty="0">
                        <a:solidFill>
                          <a:schemeClr val="bg1"/>
                        </a:solidFill>
                        <a:effectLst/>
                        <a:latin typeface="+mn-lt"/>
                        <a:ea typeface="+mn-ea"/>
                        <a:cs typeface="+mn-ea"/>
                        <a:sym typeface="+mn-lt"/>
                      </a:endParaRPr>
                    </a:p>
                  </a:txBody>
                  <a:tcPr marL="17780" marR="17780" marT="0" marB="0" anchor="ctr">
                    <a:solidFill>
                      <a:schemeClr val="accent2">
                        <a:lumMod val="60000"/>
                        <a:lumOff val="40000"/>
                      </a:schemeClr>
                    </a:solidFill>
                  </a:tcPr>
                </a:tc>
                <a:tc>
                  <a:txBody>
                    <a:bodyPr/>
                    <a:lstStyle/>
                    <a:p>
                      <a:pPr marL="0" marR="0" algn="ctr">
                        <a:lnSpc>
                          <a:spcPct val="115000"/>
                        </a:lnSpc>
                        <a:spcBef>
                          <a:spcPts val="0"/>
                        </a:spcBef>
                        <a:spcAft>
                          <a:spcPts val="0"/>
                        </a:spcAft>
                      </a:pPr>
                      <a:r>
                        <a:rPr lang="en-US" sz="1400" b="1" dirty="0">
                          <a:effectLst/>
                          <a:sym typeface="+mn-lt"/>
                        </a:rPr>
                        <a:t>2,700</a:t>
                      </a:r>
                      <a:endParaRPr lang="en-US" sz="1400" b="1" dirty="0">
                        <a:solidFill>
                          <a:schemeClr val="bg1"/>
                        </a:solidFill>
                        <a:effectLst/>
                        <a:latin typeface="+mn-lt"/>
                        <a:ea typeface="+mn-ea"/>
                        <a:cs typeface="+mn-ea"/>
                        <a:sym typeface="+mn-lt"/>
                      </a:endParaRPr>
                    </a:p>
                  </a:txBody>
                  <a:tcPr marL="17780" marR="17780" marT="0" marB="0" anchor="ctr">
                    <a:solidFill>
                      <a:schemeClr val="accent2">
                        <a:lumMod val="60000"/>
                        <a:lumOff val="40000"/>
                      </a:schemeClr>
                    </a:solidFill>
                  </a:tcPr>
                </a:tc>
                <a:tc>
                  <a:txBody>
                    <a:bodyPr/>
                    <a:lstStyle/>
                    <a:p>
                      <a:pPr marL="0" marR="0" algn="ctr">
                        <a:lnSpc>
                          <a:spcPct val="115000"/>
                        </a:lnSpc>
                        <a:spcBef>
                          <a:spcPts val="0"/>
                        </a:spcBef>
                        <a:spcAft>
                          <a:spcPts val="0"/>
                        </a:spcAft>
                      </a:pPr>
                      <a:r>
                        <a:rPr lang="en-US" sz="1400" b="1" dirty="0">
                          <a:effectLst/>
                          <a:sym typeface="+mn-lt"/>
                        </a:rPr>
                        <a:t>2028</a:t>
                      </a:r>
                      <a:endParaRPr lang="en-US" sz="1400" b="1" dirty="0">
                        <a:solidFill>
                          <a:schemeClr val="bg1"/>
                        </a:solidFill>
                        <a:effectLst/>
                        <a:latin typeface="+mn-lt"/>
                        <a:ea typeface="+mn-ea"/>
                        <a:cs typeface="+mn-ea"/>
                        <a:sym typeface="+mn-lt"/>
                      </a:endParaRPr>
                    </a:p>
                  </a:txBody>
                  <a:tcPr marL="17780" marR="17780" marT="0" marB="0" anchor="ctr">
                    <a:solidFill>
                      <a:schemeClr val="accent2">
                        <a:lumMod val="60000"/>
                        <a:lumOff val="40000"/>
                      </a:schemeClr>
                    </a:solidFill>
                  </a:tcPr>
                </a:tc>
                <a:tc>
                  <a:txBody>
                    <a:bodyPr/>
                    <a:lstStyle/>
                    <a:p>
                      <a:pPr marL="0" marR="0" lvl="0" indent="0" algn="l" defTabSz="828675" rtl="0" eaLnBrk="1" fontAlgn="auto" latinLnBrk="0" hangingPunct="1">
                        <a:lnSpc>
                          <a:spcPct val="115000"/>
                        </a:lnSpc>
                        <a:spcBef>
                          <a:spcPts val="0"/>
                        </a:spcBef>
                        <a:spcAft>
                          <a:spcPts val="0"/>
                        </a:spcAft>
                        <a:buClrTx/>
                        <a:buSzTx/>
                        <a:buFontTx/>
                        <a:buNone/>
                        <a:tabLst/>
                        <a:defRPr/>
                      </a:pPr>
                      <a:r>
                        <a:rPr lang="en-US" sz="1400" b="1" dirty="0">
                          <a:effectLst/>
                          <a:sym typeface="+mn-lt"/>
                        </a:rPr>
                        <a:t>All issues</a:t>
                      </a:r>
                      <a:r>
                        <a:rPr lang="en-US" sz="1400" b="1" baseline="0" dirty="0">
                          <a:effectLst/>
                          <a:sym typeface="+mn-lt"/>
                        </a:rPr>
                        <a:t> of the Project </a:t>
                      </a:r>
                      <a:r>
                        <a:rPr lang="en-US" sz="1400" b="1" baseline="0" dirty="0" smtClean="0">
                          <a:effectLst/>
                          <a:sym typeface="+mn-lt"/>
                        </a:rPr>
                        <a:t>resolved</a:t>
                      </a:r>
                      <a:r>
                        <a:rPr lang="en-US" sz="1400" b="1" baseline="0" dirty="0">
                          <a:effectLst/>
                          <a:sym typeface="+mn-lt"/>
                        </a:rPr>
                        <a:t>, </a:t>
                      </a:r>
                      <a:r>
                        <a:rPr lang="en-US" sz="1400" b="1" baseline="0" dirty="0" smtClean="0">
                          <a:effectLst/>
                          <a:sym typeface="+mn-lt"/>
                        </a:rPr>
                        <a:t> </a:t>
                      </a:r>
                      <a:r>
                        <a:rPr lang="en-US" sz="1400" b="1" baseline="0" dirty="0">
                          <a:effectLst/>
                          <a:sym typeface="+mn-lt"/>
                        </a:rPr>
                        <a:t>tax on the offshore contract </a:t>
                      </a:r>
                      <a:r>
                        <a:rPr lang="en-US" sz="1400" b="1" baseline="0" dirty="0" smtClean="0">
                          <a:effectLst/>
                          <a:sym typeface="+mn-lt"/>
                        </a:rPr>
                        <a:t> and matters related to land acquisition are  outstanding</a:t>
                      </a:r>
                      <a:endParaRPr lang="en-US" sz="1400" b="1" baseline="0" dirty="0">
                        <a:solidFill>
                          <a:schemeClr val="bg1"/>
                        </a:solidFill>
                        <a:effectLst/>
                        <a:latin typeface="+mn-lt"/>
                        <a:ea typeface="+mn-ea"/>
                        <a:cs typeface="+mn-ea"/>
                        <a:sym typeface="+mn-lt"/>
                      </a:endParaRPr>
                    </a:p>
                  </a:txBody>
                  <a:tcPr marL="17780" marR="17780" marT="0" marB="0" anchor="ctr">
                    <a:solidFill>
                      <a:schemeClr val="accent2">
                        <a:lumMod val="60000"/>
                        <a:lumOff val="40000"/>
                      </a:schemeClr>
                    </a:solidFill>
                  </a:tcPr>
                </a:tc>
                <a:extLst>
                  <a:ext uri="{0D108BD9-81ED-4DB2-BD59-A6C34878D82A}">
                    <a16:rowId xmlns:a16="http://schemas.microsoft.com/office/drawing/2014/main" val="10004"/>
                  </a:ext>
                </a:extLst>
              </a:tr>
              <a:tr h="902229">
                <a:tc>
                  <a:txBody>
                    <a:bodyPr/>
                    <a:lstStyle/>
                    <a:p>
                      <a:pPr algn="ctr" fontAlgn="ctr"/>
                      <a:r>
                        <a:rPr lang="en-US" sz="1400" u="none" strike="noStrike" dirty="0">
                          <a:effectLst/>
                          <a:sym typeface="+mn-lt"/>
                        </a:rPr>
                        <a:t>5</a:t>
                      </a:r>
                      <a:endParaRPr lang="en-US" sz="1400" b="1" i="0" u="none" strike="noStrike" dirty="0">
                        <a:solidFill>
                          <a:schemeClr val="bg1"/>
                        </a:solidFill>
                        <a:effectLst/>
                        <a:latin typeface="+mn-lt"/>
                        <a:ea typeface="+mn-ea"/>
                        <a:cs typeface="+mn-ea"/>
                        <a:sym typeface="+mn-lt"/>
                      </a:endParaRPr>
                    </a:p>
                  </a:txBody>
                  <a:tcPr marL="9525" marR="9525" marT="9525" marB="0" anchor="ctr">
                    <a:solidFill>
                      <a:schemeClr val="accent2">
                        <a:lumMod val="60000"/>
                        <a:lumOff val="40000"/>
                      </a:schemeClr>
                    </a:solidFill>
                  </a:tcPr>
                </a:tc>
                <a:tc>
                  <a:txBody>
                    <a:bodyPr/>
                    <a:lstStyle/>
                    <a:p>
                      <a:pPr algn="ctr" fontAlgn="ctr"/>
                      <a:r>
                        <a:rPr lang="en-US" sz="1400" b="1" u="none" strike="noStrike" dirty="0" err="1">
                          <a:effectLst/>
                          <a:sym typeface="+mn-lt"/>
                        </a:rPr>
                        <a:t>Mahl</a:t>
                      </a:r>
                      <a:r>
                        <a:rPr lang="en-US" sz="1400" b="1" u="none" strike="noStrike" dirty="0">
                          <a:effectLst/>
                          <a:sym typeface="+mn-lt"/>
                        </a:rPr>
                        <a:t> HPP</a:t>
                      </a:r>
                      <a:endParaRPr lang="en-US" sz="1400" b="1" i="0" u="none" strike="noStrike" dirty="0">
                        <a:solidFill>
                          <a:schemeClr val="bg1"/>
                        </a:solidFill>
                        <a:effectLst/>
                        <a:latin typeface="+mn-lt"/>
                        <a:ea typeface="+mn-ea"/>
                        <a:cs typeface="+mn-ea"/>
                        <a:sym typeface="+mn-lt"/>
                      </a:endParaRPr>
                    </a:p>
                  </a:txBody>
                  <a:tcPr marL="9525" marR="9525" marT="9525" marB="0" anchor="ctr">
                    <a:solidFill>
                      <a:schemeClr val="accent2">
                        <a:lumMod val="60000"/>
                        <a:lumOff val="40000"/>
                      </a:schemeClr>
                    </a:solidFill>
                  </a:tcPr>
                </a:tc>
                <a:tc>
                  <a:txBody>
                    <a:bodyPr/>
                    <a:lstStyle/>
                    <a:p>
                      <a:pPr marL="0" marR="0" algn="ctr">
                        <a:lnSpc>
                          <a:spcPct val="115000"/>
                        </a:lnSpc>
                        <a:spcBef>
                          <a:spcPts val="0"/>
                        </a:spcBef>
                        <a:spcAft>
                          <a:spcPts val="0"/>
                        </a:spcAft>
                      </a:pPr>
                      <a:r>
                        <a:rPr lang="en-US" sz="1400" b="1" dirty="0">
                          <a:effectLst/>
                          <a:sym typeface="+mn-lt"/>
                        </a:rPr>
                        <a:t>640</a:t>
                      </a:r>
                      <a:endParaRPr lang="en-US" sz="1400" b="1" dirty="0">
                        <a:solidFill>
                          <a:schemeClr val="bg1"/>
                        </a:solidFill>
                        <a:effectLst/>
                        <a:latin typeface="+mn-lt"/>
                        <a:ea typeface="+mn-ea"/>
                        <a:cs typeface="+mn-ea"/>
                        <a:sym typeface="+mn-lt"/>
                      </a:endParaRPr>
                    </a:p>
                  </a:txBody>
                  <a:tcPr marL="17780" marR="17780" marT="0" marB="0" anchor="ctr">
                    <a:solidFill>
                      <a:schemeClr val="accent2">
                        <a:lumMod val="60000"/>
                        <a:lumOff val="40000"/>
                      </a:schemeClr>
                    </a:solidFill>
                  </a:tcPr>
                </a:tc>
                <a:tc>
                  <a:txBody>
                    <a:bodyPr/>
                    <a:lstStyle/>
                    <a:p>
                      <a:pPr marL="0" marR="0" algn="ctr">
                        <a:lnSpc>
                          <a:spcPct val="115000"/>
                        </a:lnSpc>
                        <a:spcBef>
                          <a:spcPts val="0"/>
                        </a:spcBef>
                        <a:spcAft>
                          <a:spcPts val="0"/>
                        </a:spcAft>
                      </a:pPr>
                      <a:r>
                        <a:rPr lang="en-US" sz="1400" b="1" dirty="0">
                          <a:effectLst/>
                          <a:sym typeface="+mn-lt"/>
                        </a:rPr>
                        <a:t>1,478</a:t>
                      </a:r>
                      <a:endParaRPr lang="en-US" sz="1400" b="1" dirty="0">
                        <a:solidFill>
                          <a:schemeClr val="bg1"/>
                        </a:solidFill>
                        <a:effectLst/>
                        <a:latin typeface="+mn-lt"/>
                        <a:ea typeface="+mn-ea"/>
                        <a:cs typeface="+mn-ea"/>
                        <a:sym typeface="+mn-lt"/>
                      </a:endParaRPr>
                    </a:p>
                  </a:txBody>
                  <a:tcPr marL="17780" marR="17780" marT="0" marB="0" anchor="ctr">
                    <a:solidFill>
                      <a:schemeClr val="accent2">
                        <a:lumMod val="60000"/>
                        <a:lumOff val="40000"/>
                      </a:schemeClr>
                    </a:solidFill>
                  </a:tcPr>
                </a:tc>
                <a:tc>
                  <a:txBody>
                    <a:bodyPr/>
                    <a:lstStyle/>
                    <a:p>
                      <a:pPr marL="0" marR="0" algn="ctr">
                        <a:lnSpc>
                          <a:spcPct val="115000"/>
                        </a:lnSpc>
                        <a:spcBef>
                          <a:spcPts val="0"/>
                        </a:spcBef>
                        <a:spcAft>
                          <a:spcPts val="0"/>
                        </a:spcAft>
                      </a:pPr>
                      <a:r>
                        <a:rPr lang="en-US" sz="1400" b="1" dirty="0">
                          <a:effectLst/>
                          <a:sym typeface="+mn-lt"/>
                        </a:rPr>
                        <a:t>2029</a:t>
                      </a:r>
                      <a:endParaRPr lang="en-US" sz="1400" b="1" dirty="0">
                        <a:solidFill>
                          <a:schemeClr val="bg1"/>
                        </a:solidFill>
                        <a:effectLst/>
                        <a:latin typeface="+mn-lt"/>
                        <a:ea typeface="+mn-ea"/>
                        <a:cs typeface="+mn-ea"/>
                        <a:sym typeface="+mn-lt"/>
                      </a:endParaRPr>
                    </a:p>
                  </a:txBody>
                  <a:tcPr marL="17780" marR="17780" marT="0" marB="0" anchor="ctr">
                    <a:solidFill>
                      <a:schemeClr val="accent2">
                        <a:lumMod val="60000"/>
                        <a:lumOff val="40000"/>
                      </a:schemeClr>
                    </a:solidFill>
                  </a:tcPr>
                </a:tc>
                <a:tc>
                  <a:txBody>
                    <a:bodyPr/>
                    <a:lstStyle/>
                    <a:p>
                      <a:pPr marL="0" marR="0">
                        <a:lnSpc>
                          <a:spcPct val="115000"/>
                        </a:lnSpc>
                        <a:spcBef>
                          <a:spcPts val="0"/>
                        </a:spcBef>
                        <a:spcAft>
                          <a:spcPts val="0"/>
                        </a:spcAft>
                      </a:pPr>
                      <a:r>
                        <a:rPr lang="en-US" sz="1400" b="1" dirty="0">
                          <a:effectLst/>
                          <a:sym typeface="+mn-lt"/>
                        </a:rPr>
                        <a:t>Feasibility</a:t>
                      </a:r>
                      <a:r>
                        <a:rPr lang="en-US" sz="1400" b="1" baseline="0" dirty="0">
                          <a:effectLst/>
                          <a:sym typeface="+mn-lt"/>
                        </a:rPr>
                        <a:t> stage </a:t>
                      </a:r>
                      <a:r>
                        <a:rPr lang="en-US" sz="1400" b="1" dirty="0">
                          <a:effectLst/>
                          <a:sym typeface="+mn-lt"/>
                        </a:rPr>
                        <a:t>Tariff determined by NEPRA. Review petition rejected. MPCL </a:t>
                      </a:r>
                      <a:r>
                        <a:rPr lang="en-US" sz="1400" b="1" baseline="0" dirty="0" smtClean="0">
                          <a:effectLst/>
                          <a:sym typeface="+mn-lt"/>
                        </a:rPr>
                        <a:t>requested </a:t>
                      </a:r>
                      <a:r>
                        <a:rPr lang="en-US" sz="1400" b="1" baseline="0" dirty="0">
                          <a:effectLst/>
                          <a:sym typeface="+mn-lt"/>
                        </a:rPr>
                        <a:t>PPIB for extension of the </a:t>
                      </a:r>
                      <a:r>
                        <a:rPr lang="en-US" sz="1400" b="1" baseline="0" dirty="0" smtClean="0">
                          <a:effectLst/>
                          <a:sym typeface="+mn-lt"/>
                        </a:rPr>
                        <a:t>LOI.</a:t>
                      </a:r>
                      <a:endParaRPr lang="en-US" sz="1400" b="1" baseline="0" dirty="0">
                        <a:solidFill>
                          <a:schemeClr val="bg1"/>
                        </a:solidFill>
                        <a:effectLst/>
                        <a:latin typeface="+mn-lt"/>
                        <a:ea typeface="+mn-ea"/>
                        <a:cs typeface="+mn-ea"/>
                        <a:sym typeface="+mn-lt"/>
                      </a:endParaRPr>
                    </a:p>
                  </a:txBody>
                  <a:tcPr marL="17780" marR="17780" marT="0" marB="0" anchor="ctr">
                    <a:solidFill>
                      <a:schemeClr val="accent2">
                        <a:lumMod val="60000"/>
                        <a:lumOff val="40000"/>
                      </a:schemeClr>
                    </a:solidFill>
                  </a:tcPr>
                </a:tc>
                <a:extLst>
                  <a:ext uri="{0D108BD9-81ED-4DB2-BD59-A6C34878D82A}">
                    <a16:rowId xmlns:a16="http://schemas.microsoft.com/office/drawing/2014/main" val="10005"/>
                  </a:ext>
                </a:extLst>
              </a:tr>
              <a:tr h="385328">
                <a:tc gridSpan="2">
                  <a:txBody>
                    <a:bodyPr/>
                    <a:lstStyle/>
                    <a:p>
                      <a:pPr algn="ctr" fontAlgn="ctr"/>
                      <a:r>
                        <a:rPr lang="en-US" sz="1800" b="1" u="none" strike="noStrike" dirty="0">
                          <a:solidFill>
                            <a:srgbClr val="FF0000"/>
                          </a:solidFill>
                          <a:effectLst/>
                          <a:sym typeface="+mn-lt"/>
                        </a:rPr>
                        <a:t>Total</a:t>
                      </a:r>
                      <a:endParaRPr lang="en-US" sz="1800" b="1" i="0" u="none" strike="noStrike" dirty="0">
                        <a:solidFill>
                          <a:srgbClr val="FF0000"/>
                        </a:solidFill>
                        <a:effectLst/>
                        <a:latin typeface="+mn-lt"/>
                        <a:ea typeface="+mn-ea"/>
                        <a:cs typeface="+mn-ea"/>
                        <a:sym typeface="+mn-lt"/>
                      </a:endParaRPr>
                    </a:p>
                  </a:txBody>
                  <a:tcPr marL="9525" marR="9525" marT="9525" marB="0" anchor="ctr">
                    <a:solidFill>
                      <a:schemeClr val="bg2">
                        <a:lumMod val="20000"/>
                        <a:lumOff val="80000"/>
                      </a:schemeClr>
                    </a:solidFill>
                  </a:tcPr>
                </a:tc>
                <a:tc hMerge="1">
                  <a:txBody>
                    <a:bodyPr/>
                    <a:lstStyle/>
                    <a:p>
                      <a:endParaRPr lang="zh-CN"/>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ctr" fontAlgn="ctr"/>
                      <a:r>
                        <a:rPr lang="en-US" sz="1800" b="1" u="none" strike="noStrike" dirty="0">
                          <a:solidFill>
                            <a:srgbClr val="FF0000"/>
                          </a:solidFill>
                          <a:effectLst/>
                          <a:sym typeface="+mn-lt"/>
                        </a:rPr>
                        <a:t>2,632.5 </a:t>
                      </a:r>
                      <a:endParaRPr lang="en-US" sz="1800" b="1" i="0" u="none" strike="noStrike" dirty="0">
                        <a:solidFill>
                          <a:srgbClr val="FF0000"/>
                        </a:solidFill>
                        <a:effectLst/>
                        <a:latin typeface="+mn-lt"/>
                        <a:ea typeface="+mn-ea"/>
                        <a:cs typeface="+mn-ea"/>
                        <a:sym typeface="+mn-lt"/>
                      </a:endParaRPr>
                    </a:p>
                  </a:txBody>
                  <a:tcPr marL="9525" marR="9525" marT="9525" marB="0" anchor="ctr">
                    <a:solidFill>
                      <a:schemeClr val="bg2">
                        <a:lumMod val="20000"/>
                        <a:lumOff val="80000"/>
                      </a:schemeClr>
                    </a:solidFill>
                  </a:tcPr>
                </a:tc>
                <a:tc>
                  <a:txBody>
                    <a:bodyPr/>
                    <a:lstStyle/>
                    <a:p>
                      <a:pPr algn="l" fontAlgn="ctr"/>
                      <a:r>
                        <a:rPr lang="en-US" sz="1800" b="1" u="none" strike="noStrike" dirty="0">
                          <a:solidFill>
                            <a:srgbClr val="FF0000"/>
                          </a:solidFill>
                          <a:effectLst/>
                          <a:sym typeface="+mn-lt"/>
                        </a:rPr>
                        <a:t>           6,272</a:t>
                      </a:r>
                      <a:endParaRPr lang="en-US" sz="1800" b="1" i="0" u="none" strike="noStrike" dirty="0">
                        <a:solidFill>
                          <a:srgbClr val="FF0000"/>
                        </a:solidFill>
                        <a:effectLst/>
                        <a:latin typeface="+mn-lt"/>
                        <a:ea typeface="+mn-ea"/>
                        <a:cs typeface="+mn-ea"/>
                        <a:sym typeface="+mn-lt"/>
                      </a:endParaRPr>
                    </a:p>
                  </a:txBody>
                  <a:tcPr marL="9525" marR="9525" marT="9525" marB="0" anchor="ctr">
                    <a:solidFill>
                      <a:schemeClr val="bg2">
                        <a:lumMod val="20000"/>
                        <a:lumOff val="80000"/>
                      </a:schemeClr>
                    </a:solidFill>
                  </a:tcPr>
                </a:tc>
                <a:tc>
                  <a:txBody>
                    <a:bodyPr/>
                    <a:lstStyle/>
                    <a:p>
                      <a:pPr algn="ctr" fontAlgn="ctr"/>
                      <a:r>
                        <a:rPr lang="en-US" sz="1400" b="1" u="none" strike="noStrike" dirty="0">
                          <a:effectLst/>
                          <a:sym typeface="+mn-lt"/>
                        </a:rPr>
                        <a:t> </a:t>
                      </a:r>
                      <a:endParaRPr lang="en-US" sz="1400" b="1" i="0" u="none" strike="noStrike" dirty="0">
                        <a:solidFill>
                          <a:srgbClr val="008000"/>
                        </a:solidFill>
                        <a:effectLst/>
                        <a:latin typeface="+mn-lt"/>
                        <a:ea typeface="+mn-ea"/>
                        <a:cs typeface="+mn-ea"/>
                        <a:sym typeface="+mn-lt"/>
                      </a:endParaRPr>
                    </a:p>
                  </a:txBody>
                  <a:tcPr marL="9525" marR="9525" marT="9525" marB="0" anchor="ctr">
                    <a:solidFill>
                      <a:schemeClr val="bg2">
                        <a:lumMod val="20000"/>
                        <a:lumOff val="80000"/>
                      </a:schemeClr>
                    </a:solidFill>
                  </a:tcPr>
                </a:tc>
                <a:tc>
                  <a:txBody>
                    <a:bodyPr/>
                    <a:lstStyle/>
                    <a:p>
                      <a:pPr algn="ctr" fontAlgn="ctr"/>
                      <a:r>
                        <a:rPr lang="en-US" sz="1400" u="none" strike="noStrike" dirty="0">
                          <a:effectLst/>
                          <a:sym typeface="+mn-lt"/>
                        </a:rPr>
                        <a:t> </a:t>
                      </a:r>
                      <a:endParaRPr lang="en-US" sz="1400" b="1" i="0" u="none" strike="noStrike" dirty="0">
                        <a:solidFill>
                          <a:schemeClr val="tx1"/>
                        </a:solidFill>
                        <a:effectLst/>
                        <a:latin typeface="+mn-lt"/>
                        <a:ea typeface="+mn-ea"/>
                        <a:cs typeface="+mn-ea"/>
                        <a:sym typeface="+mn-lt"/>
                      </a:endParaRPr>
                    </a:p>
                  </a:txBody>
                  <a:tcPr marL="9525" marR="9525" marT="9525" marB="0" anchor="ctr">
                    <a:solidFill>
                      <a:schemeClr val="bg2">
                        <a:lumMod val="20000"/>
                        <a:lumOff val="80000"/>
                      </a:schemeClr>
                    </a:solidFill>
                  </a:tcPr>
                </a:tc>
                <a:extLst>
                  <a:ext uri="{0D108BD9-81ED-4DB2-BD59-A6C34878D82A}">
                    <a16:rowId xmlns:a16="http://schemas.microsoft.com/office/drawing/2014/main" val="10006"/>
                  </a:ext>
                </a:extLst>
              </a:tr>
            </a:tbl>
          </a:graphicData>
        </a:graphic>
      </p:graphicFrame>
      <p:sp>
        <p:nvSpPr>
          <p:cNvPr id="7" name="矩形 3"/>
          <p:cNvSpPr/>
          <p:nvPr/>
        </p:nvSpPr>
        <p:spPr>
          <a:xfrm>
            <a:off x="861931" y="1189245"/>
            <a:ext cx="6424578" cy="398780"/>
          </a:xfrm>
          <a:prstGeom prst="rect">
            <a:avLst/>
          </a:prstGeom>
          <a:solidFill>
            <a:schemeClr val="accent1">
              <a:lumMod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a:cs typeface="+mn-ea"/>
                <a:sym typeface="+mn-lt"/>
              </a:rPr>
              <a:t>Greenfield Hydro, Wind and Solar Power Projects</a:t>
            </a:r>
            <a:endParaRPr kumimoji="0" lang="zh-CN" altLang="en-US" sz="2000" b="1" i="0" u="none" strike="noStrike" kern="1200" cap="none" spc="0" normalizeH="0" baseline="0" noProof="0" dirty="0">
              <a:ln>
                <a:noFill/>
              </a:ln>
              <a:solidFill>
                <a:srgbClr val="FFFFFF"/>
              </a:solidFill>
              <a:effectLst/>
              <a:uLnTx/>
              <a:uFillTx/>
              <a:latin typeface="Arial"/>
              <a:cs typeface="+mn-ea"/>
              <a:sym typeface="+mn-lt"/>
            </a:endParaRPr>
          </a:p>
        </p:txBody>
      </p:sp>
      <p:sp>
        <p:nvSpPr>
          <p:cNvPr id="9" name="TextBox 8"/>
          <p:cNvSpPr txBox="1"/>
          <p:nvPr/>
        </p:nvSpPr>
        <p:spPr>
          <a:xfrm>
            <a:off x="861931" y="5985827"/>
            <a:ext cx="10382250" cy="6451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0000"/>
                </a:solidFill>
                <a:effectLst/>
                <a:uLnTx/>
                <a:uFillTx/>
                <a:latin typeface="Arial"/>
                <a:cs typeface="+mn-ea"/>
                <a:sym typeface="+mn-lt"/>
              </a:rPr>
              <a:t>Recently</a:t>
            </a:r>
            <a:r>
              <a:rPr kumimoji="0" lang="en-US" sz="1800" b="1" i="0" u="none" strike="noStrike" kern="1200" cap="none" spc="0" normalizeH="0" baseline="0" noProof="0" dirty="0">
                <a:ln>
                  <a:noFill/>
                </a:ln>
                <a:solidFill>
                  <a:srgbClr val="FF0000"/>
                </a:solidFill>
                <a:effectLst/>
                <a:uLnTx/>
                <a:uFillTx/>
                <a:latin typeface="Arial"/>
                <a:cs typeface="+mn-ea"/>
                <a:sym typeface="+mn-lt"/>
              </a:rPr>
              <a:t>, CSAIL has acquired a company named Alcazar Energy, which has seven operational Solar and Wind Power Projects of 411 MW in Egypt and Jordan.</a:t>
            </a:r>
          </a:p>
        </p:txBody>
      </p:sp>
      <p:grpSp>
        <p:nvGrpSpPr>
          <p:cNvPr id="24" name="组合 23"/>
          <p:cNvGrpSpPr/>
          <p:nvPr/>
        </p:nvGrpSpPr>
        <p:grpSpPr>
          <a:xfrm>
            <a:off x="11244181" y="1221176"/>
            <a:ext cx="768381" cy="733699"/>
            <a:chOff x="2667000" y="2238375"/>
            <a:chExt cx="1409700" cy="1409700"/>
          </a:xfrm>
        </p:grpSpPr>
        <p:sp>
          <p:nvSpPr>
            <p:cNvPr id="25" name="椭圆 24"/>
            <p:cNvSpPr/>
            <p:nvPr/>
          </p:nvSpPr>
          <p:spPr>
            <a:xfrm>
              <a:off x="2667000" y="2238375"/>
              <a:ext cx="1409700" cy="1409700"/>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sp>
          <p:nvSpPr>
            <p:cNvPr id="26" name="椭圆 57"/>
            <p:cNvSpPr/>
            <p:nvPr/>
          </p:nvSpPr>
          <p:spPr>
            <a:xfrm>
              <a:off x="3028950" y="2665953"/>
              <a:ext cx="685800" cy="554544"/>
            </a:xfrm>
            <a:custGeom>
              <a:avLst/>
              <a:gdLst>
                <a:gd name="connsiteX0" fmla="*/ 0 w 331788"/>
                <a:gd name="connsiteY0" fmla="*/ 255587 h 268287"/>
                <a:gd name="connsiteX1" fmla="*/ 331788 w 331788"/>
                <a:gd name="connsiteY1" fmla="*/ 255587 h 268287"/>
                <a:gd name="connsiteX2" fmla="*/ 331788 w 331788"/>
                <a:gd name="connsiteY2" fmla="*/ 268287 h 268287"/>
                <a:gd name="connsiteX3" fmla="*/ 0 w 331788"/>
                <a:gd name="connsiteY3" fmla="*/ 268287 h 268287"/>
                <a:gd name="connsiteX4" fmla="*/ 76201 w 331788"/>
                <a:gd name="connsiteY4" fmla="*/ 207962 h 268287"/>
                <a:gd name="connsiteX5" fmla="*/ 82551 w 331788"/>
                <a:gd name="connsiteY5" fmla="*/ 207962 h 268287"/>
                <a:gd name="connsiteX6" fmla="*/ 82551 w 331788"/>
                <a:gd name="connsiteY6" fmla="*/ 247650 h 268287"/>
                <a:gd name="connsiteX7" fmla="*/ 55563 w 331788"/>
                <a:gd name="connsiteY7" fmla="*/ 247650 h 268287"/>
                <a:gd name="connsiteX8" fmla="*/ 55563 w 331788"/>
                <a:gd name="connsiteY8" fmla="*/ 227012 h 268287"/>
                <a:gd name="connsiteX9" fmla="*/ 115888 w 331788"/>
                <a:gd name="connsiteY9" fmla="*/ 168275 h 268287"/>
                <a:gd name="connsiteX10" fmla="*/ 127168 w 331788"/>
                <a:gd name="connsiteY10" fmla="*/ 168275 h 268287"/>
                <a:gd name="connsiteX11" fmla="*/ 139701 w 331788"/>
                <a:gd name="connsiteY11" fmla="*/ 170835 h 268287"/>
                <a:gd name="connsiteX12" fmla="*/ 139701 w 331788"/>
                <a:gd name="connsiteY12" fmla="*/ 247650 h 268287"/>
                <a:gd name="connsiteX13" fmla="*/ 115888 w 331788"/>
                <a:gd name="connsiteY13" fmla="*/ 247650 h 268287"/>
                <a:gd name="connsiteX14" fmla="*/ 198438 w 331788"/>
                <a:gd name="connsiteY14" fmla="*/ 155575 h 268287"/>
                <a:gd name="connsiteX15" fmla="*/ 198438 w 331788"/>
                <a:gd name="connsiteY15" fmla="*/ 247650 h 268287"/>
                <a:gd name="connsiteX16" fmla="*/ 173038 w 331788"/>
                <a:gd name="connsiteY16" fmla="*/ 247650 h 268287"/>
                <a:gd name="connsiteX17" fmla="*/ 173038 w 331788"/>
                <a:gd name="connsiteY17" fmla="*/ 168363 h 268287"/>
                <a:gd name="connsiteX18" fmla="*/ 198438 w 331788"/>
                <a:gd name="connsiteY18" fmla="*/ 155575 h 268287"/>
                <a:gd name="connsiteX19" fmla="*/ 149226 w 331788"/>
                <a:gd name="connsiteY19" fmla="*/ 41376 h 268287"/>
                <a:gd name="connsiteX20" fmla="*/ 114947 w 331788"/>
                <a:gd name="connsiteY20" fmla="*/ 55968 h 268287"/>
                <a:gd name="connsiteX21" fmla="*/ 114947 w 331788"/>
                <a:gd name="connsiteY21" fmla="*/ 123418 h 268287"/>
                <a:gd name="connsiteX22" fmla="*/ 183504 w 331788"/>
                <a:gd name="connsiteY22" fmla="*/ 123418 h 268287"/>
                <a:gd name="connsiteX23" fmla="*/ 183504 w 331788"/>
                <a:gd name="connsiteY23" fmla="*/ 55968 h 268287"/>
                <a:gd name="connsiteX24" fmla="*/ 149226 w 331788"/>
                <a:gd name="connsiteY24" fmla="*/ 41376 h 268287"/>
                <a:gd name="connsiteX25" fmla="*/ 228600 w 331788"/>
                <a:gd name="connsiteY25" fmla="*/ 39687 h 268287"/>
                <a:gd name="connsiteX26" fmla="*/ 254000 w 331788"/>
                <a:gd name="connsiteY26" fmla="*/ 39687 h 268287"/>
                <a:gd name="connsiteX27" fmla="*/ 254000 w 331788"/>
                <a:gd name="connsiteY27" fmla="*/ 247650 h 268287"/>
                <a:gd name="connsiteX28" fmla="*/ 228600 w 331788"/>
                <a:gd name="connsiteY28" fmla="*/ 247650 h 268287"/>
                <a:gd name="connsiteX29" fmla="*/ 228600 w 331788"/>
                <a:gd name="connsiteY29" fmla="*/ 110730 h 268287"/>
                <a:gd name="connsiteX30" fmla="*/ 231140 w 331788"/>
                <a:gd name="connsiteY30" fmla="*/ 90063 h 268287"/>
                <a:gd name="connsiteX31" fmla="*/ 228600 w 331788"/>
                <a:gd name="connsiteY31" fmla="*/ 69396 h 268287"/>
                <a:gd name="connsiteX32" fmla="*/ 228600 w 331788"/>
                <a:gd name="connsiteY32" fmla="*/ 39687 h 268287"/>
                <a:gd name="connsiteX33" fmla="*/ 149707 w 331788"/>
                <a:gd name="connsiteY33" fmla="*/ 22312 h 268287"/>
                <a:gd name="connsiteX34" fmla="*/ 196764 w 331788"/>
                <a:gd name="connsiteY34" fmla="*/ 41623 h 268287"/>
                <a:gd name="connsiteX35" fmla="*/ 196764 w 331788"/>
                <a:gd name="connsiteY35" fmla="*/ 136893 h 268287"/>
                <a:gd name="connsiteX36" fmla="*/ 109096 w 331788"/>
                <a:gd name="connsiteY36" fmla="*/ 143330 h 268287"/>
                <a:gd name="connsiteX37" fmla="*/ 97492 w 331788"/>
                <a:gd name="connsiteY37" fmla="*/ 154917 h 268287"/>
                <a:gd name="connsiteX38" fmla="*/ 93625 w 331788"/>
                <a:gd name="connsiteY38" fmla="*/ 170366 h 268287"/>
                <a:gd name="connsiteX39" fmla="*/ 43344 w 331788"/>
                <a:gd name="connsiteY39" fmla="*/ 220576 h 268287"/>
                <a:gd name="connsiteX40" fmla="*/ 18848 w 331788"/>
                <a:gd name="connsiteY40" fmla="*/ 220576 h 268287"/>
                <a:gd name="connsiteX41" fmla="*/ 18848 w 331788"/>
                <a:gd name="connsiteY41" fmla="*/ 196115 h 268287"/>
                <a:gd name="connsiteX42" fmla="*/ 67840 w 331788"/>
                <a:gd name="connsiteY42" fmla="*/ 145905 h 268287"/>
                <a:gd name="connsiteX43" fmla="*/ 84600 w 331788"/>
                <a:gd name="connsiteY43" fmla="*/ 140755 h 268287"/>
                <a:gd name="connsiteX44" fmla="*/ 96203 w 331788"/>
                <a:gd name="connsiteY44" fmla="*/ 129168 h 268287"/>
                <a:gd name="connsiteX45" fmla="*/ 102649 w 331788"/>
                <a:gd name="connsiteY45" fmla="*/ 41623 h 268287"/>
                <a:gd name="connsiteX46" fmla="*/ 149707 w 331788"/>
                <a:gd name="connsiteY46" fmla="*/ 22312 h 268287"/>
                <a:gd name="connsiteX47" fmla="*/ 280988 w 331788"/>
                <a:gd name="connsiteY47" fmla="*/ 0 h 268287"/>
                <a:gd name="connsiteX48" fmla="*/ 306388 w 331788"/>
                <a:gd name="connsiteY48" fmla="*/ 0 h 268287"/>
                <a:gd name="connsiteX49" fmla="*/ 306388 w 331788"/>
                <a:gd name="connsiteY49" fmla="*/ 247650 h 268287"/>
                <a:gd name="connsiteX50" fmla="*/ 280988 w 331788"/>
                <a:gd name="connsiteY50" fmla="*/ 247650 h 26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31788" h="268287">
                  <a:moveTo>
                    <a:pt x="0" y="255587"/>
                  </a:moveTo>
                  <a:lnTo>
                    <a:pt x="331788" y="255587"/>
                  </a:lnTo>
                  <a:lnTo>
                    <a:pt x="331788" y="268287"/>
                  </a:lnTo>
                  <a:lnTo>
                    <a:pt x="0" y="268287"/>
                  </a:lnTo>
                  <a:close/>
                  <a:moveTo>
                    <a:pt x="76201" y="207962"/>
                  </a:moveTo>
                  <a:lnTo>
                    <a:pt x="82551" y="207962"/>
                  </a:lnTo>
                  <a:lnTo>
                    <a:pt x="82551" y="247650"/>
                  </a:lnTo>
                  <a:lnTo>
                    <a:pt x="55563" y="247650"/>
                  </a:lnTo>
                  <a:lnTo>
                    <a:pt x="55563" y="227012"/>
                  </a:lnTo>
                  <a:close/>
                  <a:moveTo>
                    <a:pt x="115888" y="168275"/>
                  </a:moveTo>
                  <a:cubicBezTo>
                    <a:pt x="115888" y="168275"/>
                    <a:pt x="115888" y="168275"/>
                    <a:pt x="127168" y="168275"/>
                  </a:cubicBezTo>
                  <a:cubicBezTo>
                    <a:pt x="130928" y="169555"/>
                    <a:pt x="135941" y="170835"/>
                    <a:pt x="139701" y="170835"/>
                  </a:cubicBezTo>
                  <a:cubicBezTo>
                    <a:pt x="139701" y="170835"/>
                    <a:pt x="139701" y="170835"/>
                    <a:pt x="139701" y="247650"/>
                  </a:cubicBezTo>
                  <a:cubicBezTo>
                    <a:pt x="139701" y="247650"/>
                    <a:pt x="139701" y="247650"/>
                    <a:pt x="115888" y="247650"/>
                  </a:cubicBezTo>
                  <a:close/>
                  <a:moveTo>
                    <a:pt x="198438" y="155575"/>
                  </a:moveTo>
                  <a:cubicBezTo>
                    <a:pt x="198438" y="155575"/>
                    <a:pt x="198438" y="155575"/>
                    <a:pt x="198438" y="247650"/>
                  </a:cubicBezTo>
                  <a:cubicBezTo>
                    <a:pt x="198438" y="247650"/>
                    <a:pt x="198438" y="247650"/>
                    <a:pt x="173038" y="247650"/>
                  </a:cubicBezTo>
                  <a:lnTo>
                    <a:pt x="173038" y="168363"/>
                  </a:lnTo>
                  <a:cubicBezTo>
                    <a:pt x="181928" y="165805"/>
                    <a:pt x="190818" y="161969"/>
                    <a:pt x="198438" y="155575"/>
                  </a:cubicBezTo>
                  <a:close/>
                  <a:moveTo>
                    <a:pt x="149226" y="41376"/>
                  </a:moveTo>
                  <a:cubicBezTo>
                    <a:pt x="136937" y="41376"/>
                    <a:pt x="124649" y="46240"/>
                    <a:pt x="114947" y="55968"/>
                  </a:cubicBezTo>
                  <a:cubicBezTo>
                    <a:pt x="96838" y="74128"/>
                    <a:pt x="96838" y="105259"/>
                    <a:pt x="114947" y="123418"/>
                  </a:cubicBezTo>
                  <a:cubicBezTo>
                    <a:pt x="134350" y="142875"/>
                    <a:pt x="164101" y="142875"/>
                    <a:pt x="183504" y="123418"/>
                  </a:cubicBezTo>
                  <a:cubicBezTo>
                    <a:pt x="201613" y="105259"/>
                    <a:pt x="201613" y="74128"/>
                    <a:pt x="183504" y="55968"/>
                  </a:cubicBezTo>
                  <a:cubicBezTo>
                    <a:pt x="173803" y="46240"/>
                    <a:pt x="161514" y="41376"/>
                    <a:pt x="149226" y="41376"/>
                  </a:cubicBezTo>
                  <a:close/>
                  <a:moveTo>
                    <a:pt x="228600" y="39687"/>
                  </a:moveTo>
                  <a:cubicBezTo>
                    <a:pt x="228600" y="39687"/>
                    <a:pt x="228600" y="39687"/>
                    <a:pt x="254000" y="39687"/>
                  </a:cubicBezTo>
                  <a:lnTo>
                    <a:pt x="254000" y="247650"/>
                  </a:lnTo>
                  <a:cubicBezTo>
                    <a:pt x="254000" y="247650"/>
                    <a:pt x="254000" y="247650"/>
                    <a:pt x="228600" y="247650"/>
                  </a:cubicBezTo>
                  <a:cubicBezTo>
                    <a:pt x="228600" y="247650"/>
                    <a:pt x="228600" y="247650"/>
                    <a:pt x="228600" y="110730"/>
                  </a:cubicBezTo>
                  <a:cubicBezTo>
                    <a:pt x="231140" y="104272"/>
                    <a:pt x="231140" y="96521"/>
                    <a:pt x="231140" y="90063"/>
                  </a:cubicBezTo>
                  <a:cubicBezTo>
                    <a:pt x="231140" y="83604"/>
                    <a:pt x="231140" y="75854"/>
                    <a:pt x="228600" y="69396"/>
                  </a:cubicBezTo>
                  <a:cubicBezTo>
                    <a:pt x="228600" y="69396"/>
                    <a:pt x="228600" y="69396"/>
                    <a:pt x="228600" y="39687"/>
                  </a:cubicBezTo>
                  <a:close/>
                  <a:moveTo>
                    <a:pt x="149707" y="22312"/>
                  </a:moveTo>
                  <a:cubicBezTo>
                    <a:pt x="166789" y="22312"/>
                    <a:pt x="183872" y="28749"/>
                    <a:pt x="196764" y="41623"/>
                  </a:cubicBezTo>
                  <a:cubicBezTo>
                    <a:pt x="223838" y="68659"/>
                    <a:pt x="223838" y="111144"/>
                    <a:pt x="196764" y="136893"/>
                  </a:cubicBezTo>
                  <a:cubicBezTo>
                    <a:pt x="173558" y="161354"/>
                    <a:pt x="136170" y="162641"/>
                    <a:pt x="109096" y="143330"/>
                  </a:cubicBezTo>
                  <a:cubicBezTo>
                    <a:pt x="109096" y="143330"/>
                    <a:pt x="109096" y="143330"/>
                    <a:pt x="97492" y="154917"/>
                  </a:cubicBezTo>
                  <a:cubicBezTo>
                    <a:pt x="98782" y="160067"/>
                    <a:pt x="97492" y="166504"/>
                    <a:pt x="93625" y="170366"/>
                  </a:cubicBezTo>
                  <a:cubicBezTo>
                    <a:pt x="93625" y="170366"/>
                    <a:pt x="93625" y="170366"/>
                    <a:pt x="43344" y="220576"/>
                  </a:cubicBezTo>
                  <a:cubicBezTo>
                    <a:pt x="35608" y="227013"/>
                    <a:pt x="25295" y="227013"/>
                    <a:pt x="18848" y="220576"/>
                  </a:cubicBezTo>
                  <a:cubicBezTo>
                    <a:pt x="11113" y="214139"/>
                    <a:pt x="11113" y="202552"/>
                    <a:pt x="18848" y="196115"/>
                  </a:cubicBezTo>
                  <a:cubicBezTo>
                    <a:pt x="18848" y="196115"/>
                    <a:pt x="18848" y="196115"/>
                    <a:pt x="67840" y="145905"/>
                  </a:cubicBezTo>
                  <a:cubicBezTo>
                    <a:pt x="72997" y="142043"/>
                    <a:pt x="78154" y="140755"/>
                    <a:pt x="84600" y="140755"/>
                  </a:cubicBezTo>
                  <a:cubicBezTo>
                    <a:pt x="84600" y="140755"/>
                    <a:pt x="84600" y="140755"/>
                    <a:pt x="96203" y="129168"/>
                  </a:cubicBezTo>
                  <a:cubicBezTo>
                    <a:pt x="75575" y="103420"/>
                    <a:pt x="78154" y="66084"/>
                    <a:pt x="102649" y="41623"/>
                  </a:cubicBezTo>
                  <a:cubicBezTo>
                    <a:pt x="115542" y="28749"/>
                    <a:pt x="132624" y="22312"/>
                    <a:pt x="149707" y="22312"/>
                  </a:cubicBezTo>
                  <a:close/>
                  <a:moveTo>
                    <a:pt x="280988" y="0"/>
                  </a:moveTo>
                  <a:lnTo>
                    <a:pt x="306388" y="0"/>
                  </a:lnTo>
                  <a:lnTo>
                    <a:pt x="306388" y="247650"/>
                  </a:lnTo>
                  <a:lnTo>
                    <a:pt x="280988" y="24765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grpSp>
    </p:spTree>
    <p:extLst>
      <p:ext uri="{BB962C8B-B14F-4D97-AF65-F5344CB8AC3E}">
        <p14:creationId xmlns:p14="http://schemas.microsoft.com/office/powerpoint/2010/main" val="35868747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57CB6D-4A2A-45F2-AA53-ED4BF0E20593}"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 name="TextBox 3"/>
          <p:cNvSpPr txBox="1"/>
          <p:nvPr/>
        </p:nvSpPr>
        <p:spPr>
          <a:xfrm>
            <a:off x="2168701" y="2502547"/>
            <a:ext cx="7704748" cy="936078"/>
          </a:xfrm>
          <a:prstGeom prst="rect">
            <a:avLst/>
          </a:pr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anchor="ctr"/>
          <a:lstStyle>
            <a:defPPr>
              <a:defRPr lang="zh-CN"/>
            </a:defPPr>
            <a:lvl1pPr algn="ctr" fontAlgn="auto">
              <a:lnSpc>
                <a:spcPct val="90000"/>
              </a:lnSpc>
              <a:spcBef>
                <a:spcPts val="0"/>
              </a:spcBef>
              <a:spcAft>
                <a:spcPts val="0"/>
              </a:spcAft>
              <a:defRPr sz="2400" b="1" kern="0">
                <a:solidFill>
                  <a:schemeClr val="bg1"/>
                </a:solidFill>
                <a:latin typeface="Arial Black" panose="020B0A04020102020204" pitchFamily="34"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latin typeface="Arial Black" panose="020B0A04020102020204" pitchFamily="34" charset="0"/>
                <a:ea typeface="+mn-ea"/>
                <a:cs typeface="+mn-cs"/>
              </a:rPr>
              <a:t>Karot Hydro Power Project </a:t>
            </a:r>
            <a:endParaRPr kumimoji="0" lang="en-US" sz="2400" b="1" i="0" u="none" strike="noStrike" kern="0" cap="none" spc="0" normalizeH="0" baseline="0" noProof="0" dirty="0">
              <a:ln>
                <a:noFill/>
              </a:ln>
              <a:solidFill>
                <a:prstClr val="white"/>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31178277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0040" y="1498782"/>
            <a:ext cx="8298069" cy="4667662"/>
          </a:xfrm>
          <a:prstGeom prst="rect">
            <a:avLst/>
          </a:prstGeom>
        </p:spPr>
      </p:pic>
      <p:sp>
        <p:nvSpPr>
          <p:cNvPr id="3" name="灯片编号占位符 2"/>
          <p:cNvSpPr>
            <a:spLocks noGrp="1"/>
          </p:cNvSpPr>
          <p:nvPr>
            <p:ph type="sldNum" sz="quarter" idx="4294967295"/>
          </p:nvPr>
        </p:nvSpPr>
        <p:spPr>
          <a:xfrm>
            <a:off x="0" y="6448425"/>
            <a:ext cx="46355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57CB6D-4A2A-45F2-AA53-ED4BF0E20593}" type="slidenum">
              <a:rPr kumimoji="0" lang="zh-CN" altLang="en-US" sz="1200" b="0" i="0" u="none" strike="noStrike" kern="1200" cap="none" spc="0" normalizeH="0" baseline="0" noProof="0" smtClean="0">
                <a:ln>
                  <a:noFill/>
                </a:ln>
                <a:solidFill>
                  <a:prstClr val="black"/>
                </a:solidFill>
                <a:effectLst/>
                <a:uLnTx/>
                <a:uFillTx/>
                <a:latin typeface="Arial"/>
                <a:cs typeface="+mn-ea"/>
                <a:sym typeface="+mn-lt"/>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Arial"/>
              <a:cs typeface="+mn-ea"/>
              <a:sym typeface="+mn-lt"/>
            </a:endParaRPr>
          </a:p>
        </p:txBody>
      </p:sp>
      <p:sp>
        <p:nvSpPr>
          <p:cNvPr id="4" name="TextBox 3"/>
          <p:cNvSpPr txBox="1"/>
          <p:nvPr/>
        </p:nvSpPr>
        <p:spPr>
          <a:xfrm>
            <a:off x="4428208" y="324882"/>
            <a:ext cx="7459546" cy="461665"/>
          </a:xfrm>
          <a:prstGeom prst="rect">
            <a:avLst/>
          </a:prstGeom>
          <a:noFill/>
        </p:spPr>
        <p:txBody>
          <a:bodyPr wrap="square" rtlCol="0">
            <a:spAutoFit/>
          </a:bodyPr>
          <a:lstStyle>
            <a:defPPr>
              <a:defRPr lang="en-US"/>
            </a:defPPr>
            <a:lvl1pPr marR="0" lvl="0" indent="0" algn="r" fontAlgn="auto">
              <a:lnSpc>
                <a:spcPct val="100000"/>
              </a:lnSpc>
              <a:spcBef>
                <a:spcPts val="0"/>
              </a:spcBef>
              <a:spcAft>
                <a:spcPts val="0"/>
              </a:spcAft>
              <a:buClrTx/>
              <a:buSzTx/>
              <a:buFontTx/>
              <a:buNone/>
              <a:defRPr kumimoji="0" sz="2800" i="0" u="none" strike="noStrike" cap="none" spc="0" normalizeH="0" baseline="0">
                <a:ln>
                  <a:noFill/>
                </a:ln>
                <a:solidFill>
                  <a:schemeClr val="tx2"/>
                </a:solidFill>
                <a:effectLst/>
                <a:uLnTx/>
                <a:uFillTx/>
                <a:cs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400" b="1" i="1" u="none" strike="noStrike" kern="1200" cap="none" spc="0" normalizeH="0" baseline="0" noProof="0" dirty="0">
                <a:ln>
                  <a:noFill/>
                </a:ln>
                <a:solidFill>
                  <a:srgbClr val="005BAC"/>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Karot Project Layout</a:t>
            </a:r>
          </a:p>
        </p:txBody>
      </p:sp>
      <p:pic>
        <p:nvPicPr>
          <p:cNvPr id="5" name="Picture 2" descr="C:\Users\muazzam\Desktop\kAROT mAP WITH BOUNDARY.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31018"/>
          <a:stretch>
            <a:fillRect/>
          </a:stretch>
        </p:blipFill>
        <p:spPr bwMode="auto">
          <a:xfrm>
            <a:off x="9603960" y="1498782"/>
            <a:ext cx="2040551" cy="1129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椭圆形标注 13"/>
          <p:cNvSpPr>
            <a:spLocks noChangeArrowheads="1"/>
          </p:cNvSpPr>
          <p:nvPr/>
        </p:nvSpPr>
        <p:spPr bwMode="auto">
          <a:xfrm>
            <a:off x="1738387" y="3510814"/>
            <a:ext cx="1591956" cy="545262"/>
          </a:xfrm>
          <a:prstGeom prst="wedgeEllipseCallout">
            <a:avLst>
              <a:gd name="adj1" fmla="val 96718"/>
              <a:gd name="adj2" fmla="val 1076"/>
            </a:avLst>
          </a:prstGeom>
          <a:solidFill>
            <a:srgbClr val="FFC000"/>
          </a:solidFill>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a:cs typeface="+mn-ea"/>
                <a:sym typeface="+mn-lt"/>
              </a:rPr>
              <a:t>Spillway </a:t>
            </a:r>
            <a:endParaRPr kumimoji="0" lang="zh-CN" altLang="en-US" sz="1800" b="0" i="0" u="none" strike="noStrike" kern="1200" cap="none" spc="0" normalizeH="0" baseline="0" noProof="0" dirty="0">
              <a:ln>
                <a:noFill/>
              </a:ln>
              <a:solidFill>
                <a:srgbClr val="000000"/>
              </a:solidFill>
              <a:effectLst/>
              <a:uLnTx/>
              <a:uFillTx/>
              <a:latin typeface="Arial"/>
              <a:cs typeface="+mn-ea"/>
              <a:sym typeface="+mn-lt"/>
            </a:endParaRPr>
          </a:p>
        </p:txBody>
      </p:sp>
      <p:sp>
        <p:nvSpPr>
          <p:cNvPr id="7" name="椭圆形标注 12"/>
          <p:cNvSpPr>
            <a:spLocks noChangeArrowheads="1"/>
          </p:cNvSpPr>
          <p:nvPr/>
        </p:nvSpPr>
        <p:spPr bwMode="auto">
          <a:xfrm>
            <a:off x="8157981" y="4932225"/>
            <a:ext cx="1310128" cy="780491"/>
          </a:xfrm>
          <a:prstGeom prst="wedgeEllipseCallout">
            <a:avLst>
              <a:gd name="adj1" fmla="val -177452"/>
              <a:gd name="adj2" fmla="val -110405"/>
            </a:avLst>
          </a:prstGeom>
          <a:solidFill>
            <a:srgbClr val="FFC000"/>
          </a:solidFill>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a:cs typeface="+mn-ea"/>
                <a:sym typeface="+mn-lt"/>
              </a:rPr>
              <a:t>Powerhouse </a:t>
            </a:r>
            <a:endParaRPr kumimoji="0" lang="zh-CN" altLang="en-US" sz="1800" b="0" i="0" u="none" strike="noStrike" kern="1200" cap="none" spc="0" normalizeH="0" baseline="0" noProof="0" dirty="0">
              <a:ln>
                <a:noFill/>
              </a:ln>
              <a:solidFill>
                <a:srgbClr val="000000"/>
              </a:solidFill>
              <a:effectLst/>
              <a:uLnTx/>
              <a:uFillTx/>
              <a:latin typeface="Arial"/>
              <a:cs typeface="+mn-ea"/>
              <a:sym typeface="+mn-lt"/>
            </a:endParaRPr>
          </a:p>
        </p:txBody>
      </p:sp>
      <p:sp>
        <p:nvSpPr>
          <p:cNvPr id="8" name="椭圆形标注 11"/>
          <p:cNvSpPr>
            <a:spLocks noChangeArrowheads="1"/>
          </p:cNvSpPr>
          <p:nvPr/>
        </p:nvSpPr>
        <p:spPr bwMode="auto">
          <a:xfrm>
            <a:off x="8482197" y="2404049"/>
            <a:ext cx="985912" cy="449009"/>
          </a:xfrm>
          <a:prstGeom prst="wedgeEllipseCallout">
            <a:avLst>
              <a:gd name="adj1" fmla="val -76773"/>
              <a:gd name="adj2" fmla="val 164550"/>
            </a:avLst>
          </a:prstGeom>
          <a:solidFill>
            <a:srgbClr val="FFC000"/>
          </a:solidFill>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a:cs typeface="+mn-ea"/>
                <a:sym typeface="+mn-lt"/>
              </a:rPr>
              <a:t>Dam </a:t>
            </a:r>
            <a:endParaRPr kumimoji="0" lang="zh-CN" altLang="en-US" sz="1800" b="0" i="0" u="none" strike="noStrike" kern="1200" cap="none" spc="0" normalizeH="0" baseline="0" noProof="0" dirty="0">
              <a:ln>
                <a:noFill/>
              </a:ln>
              <a:solidFill>
                <a:srgbClr val="000000"/>
              </a:solidFill>
              <a:effectLst/>
              <a:uLnTx/>
              <a:uFillTx/>
              <a:latin typeface="Arial"/>
              <a:cs typeface="+mn-ea"/>
              <a:sym typeface="+mn-lt"/>
            </a:endParaRPr>
          </a:p>
        </p:txBody>
      </p:sp>
      <p:pic>
        <p:nvPicPr>
          <p:cNvPr id="25" name="图片 24"/>
          <p:cNvPicPr>
            <a:picLocks noChangeAspect="1"/>
          </p:cNvPicPr>
          <p:nvPr/>
        </p:nvPicPr>
        <p:blipFill>
          <a:blip r:embed="rId4"/>
          <a:stretch>
            <a:fillRect/>
          </a:stretch>
        </p:blipFill>
        <p:spPr>
          <a:xfrm>
            <a:off x="9610604" y="2628554"/>
            <a:ext cx="2047196" cy="1204059"/>
          </a:xfrm>
          <a:prstGeom prst="ellipse">
            <a:avLst/>
          </a:prstGeom>
          <a:ln>
            <a:noFill/>
          </a:ln>
          <a:effectLst>
            <a:softEdge rad="112500"/>
          </a:effectLst>
        </p:spPr>
      </p:pic>
      <p:pic>
        <p:nvPicPr>
          <p:cNvPr id="26" name="图片 25"/>
          <p:cNvPicPr>
            <a:picLocks noChangeAspect="1"/>
          </p:cNvPicPr>
          <p:nvPr/>
        </p:nvPicPr>
        <p:blipFill>
          <a:blip r:embed="rId5"/>
          <a:stretch>
            <a:fillRect/>
          </a:stretch>
        </p:blipFill>
        <p:spPr>
          <a:xfrm>
            <a:off x="9603960" y="5133839"/>
            <a:ext cx="2047196" cy="1204393"/>
          </a:xfrm>
          <a:prstGeom prst="ellipse">
            <a:avLst/>
          </a:prstGeom>
          <a:ln>
            <a:noFill/>
          </a:ln>
          <a:effectLst>
            <a:softEdge rad="112500"/>
          </a:effectLst>
        </p:spPr>
      </p:pic>
      <p:pic>
        <p:nvPicPr>
          <p:cNvPr id="27" name="图片 26"/>
          <p:cNvPicPr/>
          <p:nvPr/>
        </p:nvPicPr>
        <p:blipFill>
          <a:blip r:embed="rId6"/>
          <a:stretch>
            <a:fillRect/>
          </a:stretch>
        </p:blipFill>
        <p:spPr>
          <a:xfrm>
            <a:off x="9603960" y="3880226"/>
            <a:ext cx="2047196" cy="1206000"/>
          </a:xfrm>
          <a:prstGeom prst="ellipse">
            <a:avLst/>
          </a:prstGeom>
          <a:ln>
            <a:noFill/>
          </a:ln>
          <a:effectLst>
            <a:softEdge rad="112500"/>
          </a:effectLst>
        </p:spPr>
      </p:pic>
    </p:spTree>
    <p:extLst>
      <p:ext uri="{BB962C8B-B14F-4D97-AF65-F5344CB8AC3E}">
        <p14:creationId xmlns:p14="http://schemas.microsoft.com/office/powerpoint/2010/main" val="296206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4294967295"/>
          </p:nvPr>
        </p:nvSpPr>
        <p:spPr>
          <a:xfrm>
            <a:off x="0" y="6448425"/>
            <a:ext cx="46355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57CB6D-4A2A-45F2-AA53-ED4BF0E20593}" type="slidenum">
              <a:rPr kumimoji="0" lang="zh-CN" altLang="en-US" sz="1200" b="0" i="0" u="none" strike="noStrike" kern="1200" cap="none" spc="0" normalizeH="0" baseline="0" noProof="0" smtClean="0">
                <a:ln>
                  <a:noFill/>
                </a:ln>
                <a:solidFill>
                  <a:prstClr val="black"/>
                </a:solidFill>
                <a:effectLst/>
                <a:uLnTx/>
                <a:uFillTx/>
                <a:latin typeface="Arial"/>
                <a:cs typeface="+mn-ea"/>
                <a:sym typeface="+mn-lt"/>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Arial"/>
              <a:cs typeface="+mn-ea"/>
              <a:sym typeface="+mn-lt"/>
            </a:endParaRPr>
          </a:p>
        </p:txBody>
      </p:sp>
      <p:sp>
        <p:nvSpPr>
          <p:cNvPr id="5" name="TextBox 3"/>
          <p:cNvSpPr txBox="1"/>
          <p:nvPr/>
        </p:nvSpPr>
        <p:spPr>
          <a:xfrm>
            <a:off x="4178022" y="411358"/>
            <a:ext cx="7459546" cy="461665"/>
          </a:xfrm>
          <a:prstGeom prst="rect">
            <a:avLst/>
          </a:prstGeom>
          <a:noFill/>
        </p:spPr>
        <p:txBody>
          <a:bodyPr wrap="square" rtlCol="0">
            <a:spAutoFit/>
          </a:bodyPr>
          <a:lstStyle>
            <a:defPPr>
              <a:defRPr lang="en-US"/>
            </a:defPPr>
            <a:lvl1pPr marR="0" lvl="0" indent="0" algn="r" fontAlgn="auto">
              <a:lnSpc>
                <a:spcPct val="100000"/>
              </a:lnSpc>
              <a:spcBef>
                <a:spcPts val="0"/>
              </a:spcBef>
              <a:spcAft>
                <a:spcPts val="0"/>
              </a:spcAft>
              <a:buClrTx/>
              <a:buSzTx/>
              <a:buFontTx/>
              <a:buNone/>
              <a:defRPr kumimoji="0" sz="2800" i="0" u="none" strike="noStrike" cap="none" spc="0" normalizeH="0" baseline="0">
                <a:ln>
                  <a:noFill/>
                </a:ln>
                <a:solidFill>
                  <a:schemeClr val="tx2"/>
                </a:solidFill>
                <a:effectLst/>
                <a:uLnTx/>
                <a:uFillTx/>
                <a:cs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400" b="1" i="1" u="none" strike="noStrike" kern="1200" cap="none" spc="0" normalizeH="0" baseline="0" noProof="0" dirty="0">
                <a:ln>
                  <a:noFill/>
                </a:ln>
                <a:solidFill>
                  <a:srgbClr val="005BAC"/>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Karot Project’s Key Stakeholders </a:t>
            </a:r>
          </a:p>
        </p:txBody>
      </p:sp>
      <p:grpSp>
        <p:nvGrpSpPr>
          <p:cNvPr id="48" name="组合 47"/>
          <p:cNvGrpSpPr/>
          <p:nvPr/>
        </p:nvGrpSpPr>
        <p:grpSpPr>
          <a:xfrm>
            <a:off x="3001548" y="1885787"/>
            <a:ext cx="7805165" cy="907627"/>
            <a:chOff x="2137073" y="2607798"/>
            <a:chExt cx="6899388" cy="702472"/>
          </a:xfrm>
        </p:grpSpPr>
        <p:pic>
          <p:nvPicPr>
            <p:cNvPr id="8" name="图片 7" descr="中国进出口银行.png"/>
            <p:cNvPicPr/>
            <p:nvPr/>
          </p:nvPicPr>
          <p:blipFill>
            <a:blip r:embed="rId2"/>
            <a:stretch>
              <a:fillRect/>
            </a:stretch>
          </p:blipFill>
          <p:spPr>
            <a:xfrm>
              <a:off x="2137073" y="2811344"/>
              <a:ext cx="1805381" cy="471638"/>
            </a:xfrm>
            <a:prstGeom prst="rect">
              <a:avLst/>
            </a:prstGeom>
          </p:spPr>
        </p:pic>
        <p:pic>
          <p:nvPicPr>
            <p:cNvPr id="13" name="图片 12" descr="IFC-1.png"/>
            <p:cNvPicPr/>
            <p:nvPr/>
          </p:nvPicPr>
          <p:blipFill>
            <a:blip r:embed="rId3"/>
            <a:stretch>
              <a:fillRect/>
            </a:stretch>
          </p:blipFill>
          <p:spPr>
            <a:xfrm>
              <a:off x="7234714" y="2773172"/>
              <a:ext cx="1801747" cy="479384"/>
            </a:xfrm>
            <a:prstGeom prst="rect">
              <a:avLst/>
            </a:prstGeom>
          </p:spPr>
        </p:pic>
        <p:pic>
          <p:nvPicPr>
            <p:cNvPr id="14" name="图片 13" descr="国家开发银行.png"/>
            <p:cNvPicPr/>
            <p:nvPr/>
          </p:nvPicPr>
          <p:blipFill>
            <a:blip r:embed="rId4"/>
            <a:stretch>
              <a:fillRect/>
            </a:stretch>
          </p:blipFill>
          <p:spPr>
            <a:xfrm>
              <a:off x="4419935" y="2645089"/>
              <a:ext cx="717984" cy="665181"/>
            </a:xfrm>
            <a:prstGeom prst="rect">
              <a:avLst/>
            </a:prstGeom>
          </p:spPr>
        </p:pic>
        <p:pic>
          <p:nvPicPr>
            <p:cNvPr id="15" name="图片 14" descr="丝路基金.png"/>
            <p:cNvPicPr/>
            <p:nvPr/>
          </p:nvPicPr>
          <p:blipFill>
            <a:blip r:embed="rId5"/>
            <a:stretch>
              <a:fillRect/>
            </a:stretch>
          </p:blipFill>
          <p:spPr>
            <a:xfrm>
              <a:off x="5615400" y="2607798"/>
              <a:ext cx="1141834" cy="693342"/>
            </a:xfrm>
            <a:prstGeom prst="rect">
              <a:avLst/>
            </a:prstGeom>
          </p:spPr>
        </p:pic>
      </p:grpSp>
      <p:grpSp>
        <p:nvGrpSpPr>
          <p:cNvPr id="47" name="组合 46"/>
          <p:cNvGrpSpPr/>
          <p:nvPr/>
        </p:nvGrpSpPr>
        <p:grpSpPr>
          <a:xfrm>
            <a:off x="3026403" y="1138307"/>
            <a:ext cx="9592774" cy="609577"/>
            <a:chOff x="1969987" y="1308120"/>
            <a:chExt cx="9432235" cy="633493"/>
          </a:xfrm>
        </p:grpSpPr>
        <p:grpSp>
          <p:nvGrpSpPr>
            <p:cNvPr id="46" name="组合 45"/>
            <p:cNvGrpSpPr/>
            <p:nvPr/>
          </p:nvGrpSpPr>
          <p:grpSpPr>
            <a:xfrm>
              <a:off x="2482309" y="1332296"/>
              <a:ext cx="8919913" cy="609317"/>
              <a:chOff x="2482308" y="1332296"/>
              <a:chExt cx="10424372" cy="609317"/>
            </a:xfrm>
          </p:grpSpPr>
          <p:sp>
            <p:nvSpPr>
              <p:cNvPr id="2" name="矩形 1"/>
              <p:cNvSpPr/>
              <p:nvPr/>
            </p:nvSpPr>
            <p:spPr>
              <a:xfrm>
                <a:off x="2482308" y="1347753"/>
                <a:ext cx="6096001" cy="513176"/>
              </a:xfrm>
              <a:prstGeom prst="rect">
                <a:avLst/>
              </a:prstGeom>
            </p:spPr>
            <p:txBody>
              <a:bodyPr>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zh-CN" altLang="zh-CN" sz="1600" b="1" i="0" u="none" strike="noStrike" kern="100" cap="none" spc="0" normalizeH="0" baseline="0" noProof="0" dirty="0">
                    <a:ln>
                      <a:noFill/>
                    </a:ln>
                    <a:solidFill>
                      <a:srgbClr val="000000"/>
                    </a:solidFill>
                    <a:effectLst/>
                    <a:uLnTx/>
                    <a:uFillTx/>
                    <a:latin typeface="Calibri" panose="020F0502020204030204" pitchFamily="34" charset="0"/>
                    <a:ea typeface="楷体" panose="02010609060101010101" pitchFamily="49" charset="-122"/>
                    <a:cs typeface="Times New Roman" panose="02020603050405020304" pitchFamily="18" charset="0"/>
                  </a:rPr>
                  <a:t>中国三峡南亚投资有限公司</a:t>
                </a:r>
                <a:endParaRPr kumimoji="0" lang="zh-CN" altLang="zh-CN" sz="1200" b="0" i="0" u="none" strike="noStrike" kern="100" cap="none" spc="0" normalizeH="0" baseline="0" noProof="0" dirty="0">
                  <a:ln>
                    <a:noFill/>
                  </a:ln>
                  <a:solidFill>
                    <a:srgbClr val="000000"/>
                  </a:solidFill>
                  <a:effectLst/>
                  <a:uLnTx/>
                  <a:uFillTx/>
                  <a:latin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altLang="zh-CN" sz="1400" b="1" i="0" u="none" strike="noStrike" kern="100" cap="none" spc="0" normalizeH="0" baseline="0" noProof="0" dirty="0">
                    <a:ln>
                      <a:noFill/>
                    </a:ln>
                    <a:solidFill>
                      <a:srgbClr val="000000"/>
                    </a:solidFill>
                    <a:effectLst/>
                    <a:uLnTx/>
                    <a:uFillTx/>
                    <a:latin typeface="Calibri" panose="020F0502020204030204" pitchFamily="34" charset="0"/>
                    <a:cs typeface="Times New Roman" panose="02020603050405020304" pitchFamily="18" charset="0"/>
                  </a:rPr>
                  <a:t>China Three Gorges South Asia Investment Ltd.</a:t>
                </a:r>
                <a:endParaRPr kumimoji="0" lang="zh-CN" altLang="zh-CN" sz="1200" b="0" i="0" u="none" strike="noStrike" kern="100" cap="none" spc="0" normalizeH="0" baseline="0" noProof="0" dirty="0">
                  <a:ln>
                    <a:noFill/>
                  </a:ln>
                  <a:solidFill>
                    <a:srgbClr val="000000"/>
                  </a:solidFill>
                  <a:effectLst/>
                  <a:uLnTx/>
                  <a:uFillTx/>
                  <a:latin typeface="Calibri" panose="020F0502020204030204" pitchFamily="34" charset="0"/>
                  <a:cs typeface="Times New Roman" panose="02020603050405020304" pitchFamily="18" charset="0"/>
                </a:endParaRPr>
              </a:p>
            </p:txBody>
          </p:sp>
          <p:sp>
            <p:nvSpPr>
              <p:cNvPr id="4" name="矩形 3"/>
              <p:cNvSpPr/>
              <p:nvPr/>
            </p:nvSpPr>
            <p:spPr>
              <a:xfrm>
                <a:off x="6810679" y="1332296"/>
                <a:ext cx="6096001" cy="609317"/>
              </a:xfrm>
              <a:prstGeom prst="rect">
                <a:avLst/>
              </a:prstGeom>
            </p:spPr>
            <p:txBody>
              <a:bodyPr>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zh-TW" altLang="en-US" sz="1600" b="1" i="0" u="none" strike="noStrike" kern="100" cap="none" spc="0" normalizeH="0" baseline="0" noProof="0" dirty="0">
                    <a:ln>
                      <a:noFill/>
                    </a:ln>
                    <a:solidFill>
                      <a:srgbClr val="000000"/>
                    </a:solidFill>
                    <a:effectLst/>
                    <a:uLnTx/>
                    <a:uFillTx/>
                    <a:latin typeface="Calibri" panose="020F0502020204030204" pitchFamily="34" charset="0"/>
                    <a:ea typeface="楷体" panose="02010609060101010101" pitchFamily="49" charset="-122"/>
                    <a:cs typeface="Times New Roman" panose="02020603050405020304" pitchFamily="18" charset="0"/>
                  </a:rPr>
                  <a:t>中國三峽港源投資</a:t>
                </a:r>
                <a:r>
                  <a:rPr kumimoji="0" lang="zh-TW" altLang="en-US" sz="1600" b="1" i="0" u="none" strike="noStrike" kern="100" cap="none" spc="0" normalizeH="0" baseline="0" noProof="0" dirty="0" smtClean="0">
                    <a:ln>
                      <a:noFill/>
                    </a:ln>
                    <a:solidFill>
                      <a:srgbClr val="000000"/>
                    </a:solidFill>
                    <a:effectLst/>
                    <a:uLnTx/>
                    <a:uFillTx/>
                    <a:latin typeface="Calibri" panose="020F0502020204030204" pitchFamily="34" charset="0"/>
                    <a:ea typeface="楷体" panose="02010609060101010101" pitchFamily="49" charset="-122"/>
                    <a:cs typeface="Times New Roman" panose="02020603050405020304" pitchFamily="18" charset="0"/>
                  </a:rPr>
                  <a:t>有限公司</a:t>
                </a:r>
                <a:endParaRPr kumimoji="0" lang="en-US" altLang="zh-TW" sz="1600" b="1" i="0" u="none" strike="noStrike" kern="100" cap="none" spc="0" normalizeH="0" baseline="0" noProof="0" dirty="0" smtClean="0">
                  <a:ln>
                    <a:noFill/>
                  </a:ln>
                  <a:solidFill>
                    <a:srgbClr val="000000"/>
                  </a:solidFill>
                  <a:effectLst/>
                  <a:uLnTx/>
                  <a:uFillTx/>
                  <a:latin typeface="Calibri" panose="020F0502020204030204" pitchFamily="34" charset="0"/>
                  <a:ea typeface="楷体" panose="02010609060101010101" pitchFamily="49" charset="-122"/>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altLang="zh-CN" sz="1400" b="1" i="0" u="none" strike="noStrike" kern="100" cap="none" spc="0" normalizeH="0" baseline="0" noProof="0" dirty="0" smtClean="0">
                    <a:ln>
                      <a:noFill/>
                    </a:ln>
                    <a:solidFill>
                      <a:srgbClr val="000000"/>
                    </a:solidFill>
                    <a:effectLst/>
                    <a:uLnTx/>
                    <a:uFillTx/>
                    <a:latin typeface="Calibri" panose="020F0502020204030204" pitchFamily="34" charset="0"/>
                    <a:cs typeface="Times New Roman" panose="02020603050405020304" pitchFamily="18" charset="0"/>
                  </a:rPr>
                  <a:t>China </a:t>
                </a:r>
                <a:r>
                  <a:rPr kumimoji="0" lang="en-US" altLang="zh-CN" sz="1400" b="1" i="0" u="none" strike="noStrike" kern="100" cap="none" spc="0" normalizeH="0" baseline="0" noProof="0" dirty="0">
                    <a:ln>
                      <a:noFill/>
                    </a:ln>
                    <a:solidFill>
                      <a:srgbClr val="000000"/>
                    </a:solidFill>
                    <a:effectLst/>
                    <a:uLnTx/>
                    <a:uFillTx/>
                    <a:latin typeface="Calibri" panose="020F0502020204030204" pitchFamily="34" charset="0"/>
                    <a:cs typeface="Times New Roman" panose="02020603050405020304" pitchFamily="18" charset="0"/>
                  </a:rPr>
                  <a:t>Three Gorges </a:t>
                </a:r>
                <a:r>
                  <a:rPr kumimoji="0" lang="en-US" altLang="zh-CN" sz="1400" b="1" i="0" u="none" strike="noStrike" kern="100" cap="none" spc="0" normalizeH="0" baseline="0" noProof="0" dirty="0" err="1">
                    <a:ln>
                      <a:noFill/>
                    </a:ln>
                    <a:solidFill>
                      <a:srgbClr val="000000"/>
                    </a:solidFill>
                    <a:effectLst/>
                    <a:uLnTx/>
                    <a:uFillTx/>
                    <a:latin typeface="Calibri" panose="020F0502020204030204" pitchFamily="34" charset="0"/>
                    <a:cs typeface="Times New Roman" panose="02020603050405020304" pitchFamily="18" charset="0"/>
                  </a:rPr>
                  <a:t>HongKong</a:t>
                </a:r>
                <a:r>
                  <a:rPr kumimoji="0" lang="en-US" altLang="zh-CN" sz="1400" b="1" i="0" u="none" strike="noStrike" kern="100" cap="none" spc="0" normalizeH="0" baseline="0" noProof="0" dirty="0">
                    <a:ln>
                      <a:noFill/>
                    </a:ln>
                    <a:solidFill>
                      <a:srgbClr val="000000"/>
                    </a:solidFill>
                    <a:effectLst/>
                    <a:uLnTx/>
                    <a:uFillTx/>
                    <a:latin typeface="Calibri" panose="020F0502020204030204" pitchFamily="34" charset="0"/>
                    <a:cs typeface="Times New Roman" panose="02020603050405020304" pitchFamily="18" charset="0"/>
                  </a:rPr>
                  <a:t> Investment Company Limited</a:t>
                </a:r>
                <a:r>
                  <a:rPr kumimoji="0" lang="en-US" altLang="zh-CN" sz="1200" b="0" i="0" u="none" strike="noStrike" kern="100" cap="none" spc="0" normalizeH="0" baseline="0" noProof="0" dirty="0">
                    <a:ln>
                      <a:noFill/>
                    </a:ln>
                    <a:solidFill>
                      <a:srgbClr val="000000"/>
                    </a:solidFill>
                    <a:effectLst/>
                    <a:uLnTx/>
                    <a:uFillTx/>
                    <a:latin typeface="Calibri" panose="020F0502020204030204" pitchFamily="34" charset="0"/>
                    <a:cs typeface="Times New Roman" panose="02020603050405020304" pitchFamily="18" charset="0"/>
                  </a:rPr>
                  <a:t> </a:t>
                </a:r>
                <a:endParaRPr kumimoji="0" lang="zh-CN" altLang="en-US" sz="1400" b="0" i="0" u="none" strike="noStrike" kern="1200" cap="none" spc="0" normalizeH="0" baseline="0" noProof="0" dirty="0">
                  <a:ln>
                    <a:noFill/>
                  </a:ln>
                  <a:solidFill>
                    <a:srgbClr val="000000"/>
                  </a:solidFill>
                  <a:effectLst/>
                  <a:uLnTx/>
                  <a:uFillTx/>
                  <a:latin typeface="Arial"/>
                  <a:cs typeface="+mn-cs"/>
                </a:endParaRPr>
              </a:p>
            </p:txBody>
          </p:sp>
        </p:grpSp>
        <p:pic>
          <p:nvPicPr>
            <p:cNvPr id="1041" name="Picture 17" descr="QQ截图20160317152959_副本.png"/>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69987" y="1308120"/>
              <a:ext cx="504146" cy="504148"/>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 Box 30"/>
          <p:cNvSpPr txBox="1">
            <a:spLocks noChangeArrowheads="1"/>
          </p:cNvSpPr>
          <p:nvPr/>
        </p:nvSpPr>
        <p:spPr bwMode="auto">
          <a:xfrm>
            <a:off x="4311109" y="7986789"/>
            <a:ext cx="2438400" cy="1771650"/>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cs typeface="+mn-cs"/>
            </a:endParaRPr>
          </a:p>
        </p:txBody>
      </p:sp>
      <p:sp>
        <p:nvSpPr>
          <p:cNvPr id="16" name="Text Box 15"/>
          <p:cNvSpPr txBox="1">
            <a:spLocks noChangeArrowheads="1"/>
          </p:cNvSpPr>
          <p:nvPr/>
        </p:nvSpPr>
        <p:spPr bwMode="auto">
          <a:xfrm>
            <a:off x="973740" y="2260421"/>
            <a:ext cx="2740025" cy="400050"/>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sng"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Lenders</a:t>
            </a:r>
            <a:endParaRPr kumimoji="0" lang="en-US" altLang="zh-CN" sz="2400" b="0" i="0" u="sng"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21" name="Text Box 28"/>
          <p:cNvSpPr txBox="1">
            <a:spLocks noChangeArrowheads="1"/>
          </p:cNvSpPr>
          <p:nvPr/>
        </p:nvSpPr>
        <p:spPr bwMode="auto">
          <a:xfrm>
            <a:off x="3526884" y="6699327"/>
            <a:ext cx="2592388" cy="619125"/>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cs typeface="+mn-cs"/>
            </a:endParaRPr>
          </a:p>
        </p:txBody>
      </p:sp>
      <p:sp>
        <p:nvSpPr>
          <p:cNvPr id="23" name="Text Box 25"/>
          <p:cNvSpPr txBox="1">
            <a:spLocks noChangeArrowheads="1"/>
          </p:cNvSpPr>
          <p:nvPr/>
        </p:nvSpPr>
        <p:spPr bwMode="auto">
          <a:xfrm>
            <a:off x="973740" y="4166874"/>
            <a:ext cx="4267283" cy="396248"/>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sng" strike="noStrike" kern="1200" cap="none" spc="0" normalizeH="0" baseline="0" noProof="0" dirty="0" smtClean="0">
                <a:ln>
                  <a:noFill/>
                </a:ln>
                <a:solidFill>
                  <a:srgbClr val="FF0000"/>
                </a:solidFill>
                <a:effectLst/>
                <a:uLnTx/>
                <a:uFillTx/>
                <a:latin typeface="+mj-lt"/>
                <a:ea typeface="微软雅黑" panose="020B0503020204020204" pitchFamily="34" charset="-122"/>
                <a:cs typeface="Times New Roman" panose="02020603050405020304" pitchFamily="18" charset="0"/>
              </a:rPr>
              <a:t>Employer’s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sng" strike="noStrike" kern="1200" cap="none" spc="0" normalizeH="0" baseline="0" noProof="0" dirty="0" smtClean="0">
                <a:ln>
                  <a:noFill/>
                </a:ln>
                <a:solidFill>
                  <a:srgbClr val="FF0000"/>
                </a:solidFill>
                <a:effectLst/>
                <a:uLnTx/>
                <a:uFillTx/>
                <a:latin typeface="+mj-lt"/>
                <a:ea typeface="微软雅黑" panose="020B0503020204020204" pitchFamily="34" charset="-122"/>
                <a:cs typeface="Times New Roman" panose="02020603050405020304" pitchFamily="18" charset="0"/>
              </a:rPr>
              <a:t>Engineer</a:t>
            </a:r>
            <a:endParaRPr kumimoji="0" lang="en-US" altLang="zh-CN" sz="2000" b="0" i="0" u="sng" strike="noStrike" kern="1200" cap="none" spc="0" normalizeH="0" baseline="0" noProof="0" dirty="0">
              <a:ln>
                <a:noFill/>
              </a:ln>
              <a:solidFill>
                <a:srgbClr val="FF0000"/>
              </a:solidFill>
              <a:effectLst/>
              <a:uLnTx/>
              <a:uFillTx/>
              <a:latin typeface="+mj-lt"/>
              <a:ea typeface="微软雅黑" panose="020B0503020204020204" pitchFamily="34" charset="-122"/>
            </a:endParaRPr>
          </a:p>
        </p:txBody>
      </p:sp>
      <p:grpSp>
        <p:nvGrpSpPr>
          <p:cNvPr id="49" name="组合 48"/>
          <p:cNvGrpSpPr/>
          <p:nvPr/>
        </p:nvGrpSpPr>
        <p:grpSpPr>
          <a:xfrm>
            <a:off x="3001547" y="4222684"/>
            <a:ext cx="7805165" cy="896726"/>
            <a:chOff x="4739105" y="4130098"/>
            <a:chExt cx="7583079" cy="560616"/>
          </a:xfrm>
        </p:grpSpPr>
        <p:pic>
          <p:nvPicPr>
            <p:cNvPr id="1053" name="图片 1333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17884" y="4184357"/>
              <a:ext cx="2273300" cy="311150"/>
            </a:xfrm>
            <a:prstGeom prst="rect">
              <a:avLst/>
            </a:prstGeom>
            <a:noFill/>
            <a:extLst>
              <a:ext uri="{909E8E84-426E-40DD-AFC4-6F175D3DCCD1}">
                <a14:hiddenFill xmlns:a14="http://schemas.microsoft.com/office/drawing/2010/main">
                  <a:solidFill>
                    <a:srgbClr val="FFFFFF"/>
                  </a:solidFill>
                </a14:hiddenFill>
              </a:ext>
            </a:extLst>
          </p:spPr>
        </p:pic>
        <p:pic>
          <p:nvPicPr>
            <p:cNvPr id="1051" name="图片 13329"/>
            <p:cNvPicPr>
              <a:picLocks noChangeAspect="1" noChangeArrowheads="1"/>
            </p:cNvPicPr>
            <p:nvPr/>
          </p:nvPicPr>
          <p:blipFill>
            <a:blip r:embed="rId8">
              <a:extLst>
                <a:ext uri="{28A0092B-C50C-407E-A947-70E740481C1C}">
                  <a14:useLocalDpi xmlns:a14="http://schemas.microsoft.com/office/drawing/2010/main" val="0"/>
                </a:ext>
              </a:extLst>
            </a:blip>
            <a:srcRect l="15591" t="33824" r="8333"/>
            <a:stretch>
              <a:fillRect/>
            </a:stretch>
          </p:blipFill>
          <p:spPr bwMode="auto">
            <a:xfrm>
              <a:off x="4739105" y="4130098"/>
              <a:ext cx="1143000" cy="368300"/>
            </a:xfrm>
            <a:prstGeom prst="rect">
              <a:avLst/>
            </a:prstGeom>
            <a:noFill/>
            <a:extLst>
              <a:ext uri="{909E8E84-426E-40DD-AFC4-6F175D3DCCD1}">
                <a14:hiddenFill xmlns:a14="http://schemas.microsoft.com/office/drawing/2010/main">
                  <a:solidFill>
                    <a:srgbClr val="FFFFFF"/>
                  </a:solidFill>
                </a14:hiddenFill>
              </a:ext>
            </a:extLst>
          </p:spPr>
        </p:pic>
        <p:pic>
          <p:nvPicPr>
            <p:cNvPr id="1043" name="图片 1333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63292" y="4161563"/>
              <a:ext cx="546100" cy="3175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 Box 14"/>
            <p:cNvSpPr txBox="1">
              <a:spLocks noChangeArrowheads="1"/>
            </p:cNvSpPr>
            <p:nvPr/>
          </p:nvSpPr>
          <p:spPr bwMode="auto">
            <a:xfrm>
              <a:off x="9653339" y="4260502"/>
              <a:ext cx="2668845" cy="430212"/>
            </a:xfrm>
            <a:prstGeom prst="rect">
              <a:avLst/>
            </a:prstGeom>
            <a:solidFill>
              <a:srgbClr val="FFFFFF">
                <a:alpha val="0"/>
              </a:srgbClr>
            </a:solidFill>
            <a:ln>
              <a:noFill/>
            </a:ln>
            <a:extLst>
              <a:ext uri="{91240B29-F687-4F45-9708-019B960494DF}">
                <a14:hiddenLine xmlns:a14="http://schemas.microsoft.com/office/drawing/2010/main" w="9525">
                  <a:solidFill>
                    <a:srgbClr val="FFFFFF"/>
                  </a:solidFill>
                  <a:miter lim="800000"/>
                  <a:headEnd/>
                  <a:tailEnd/>
                </a14:hiddenLine>
              </a:ext>
            </a:extLst>
          </p:spPr>
          <p:txBody>
            <a:bodyPr vert="horz" wrap="square" lIns="91440" tIns="45720" rIns="91440" bIns="45720" numCol="1" anchor="t" anchorCtr="0" compatLnSpc="1"/>
            <a:lstStyle/>
            <a:p>
              <a:pPr marL="0" marR="0" lvl="0" indent="459105" algn="l" defTabSz="914400" rtl="0" eaLnBrk="0" fontAlgn="base" latinLnBrk="0" hangingPunct="0">
                <a:lnSpc>
                  <a:spcPct val="100000"/>
                </a:lnSpc>
                <a:spcBef>
                  <a:spcPct val="0"/>
                </a:spcBef>
                <a:spcAft>
                  <a:spcPct val="0"/>
                </a:spcAft>
                <a:buClrTx/>
                <a:buSzTx/>
                <a:buFontTx/>
                <a:buNone/>
                <a:tabLst/>
                <a:defRPr/>
              </a:pPr>
              <a:r>
                <a:rPr kumimoji="0" lang="zh-CN" altLang="zh-CN" sz="1600" b="1" i="0" u="none" strike="noStrike" kern="1200" cap="none" spc="0" normalizeH="0" baseline="0" noProof="0" dirty="0">
                  <a:ln>
                    <a:noFill/>
                  </a:ln>
                  <a:solidFill>
                    <a:srgbClr val="000000"/>
                  </a:solidFill>
                  <a:effectLst/>
                  <a:uLnTx/>
                  <a:uFillTx/>
                  <a:latin typeface="楷体" panose="02010609060101010101" pitchFamily="49" charset="-122"/>
                  <a:ea typeface="楷体" panose="02010609060101010101" pitchFamily="49" charset="-122"/>
                  <a:cs typeface="Times New Roman" panose="02020603050405020304" pitchFamily="18" charset="0"/>
                </a:rPr>
                <a:t>上海东华工程咨询公司</a:t>
              </a:r>
              <a:endParaRPr kumimoji="0" lang="zh-CN" altLang="zh-CN" sz="2400" b="0" i="0" u="none" strike="noStrike" kern="1200" cap="none" spc="0" normalizeH="0" baseline="0" noProof="0" dirty="0">
                <a:ln>
                  <a:noFill/>
                </a:ln>
                <a:solidFill>
                  <a:srgbClr val="000000"/>
                </a:solidFill>
                <a:effectLst/>
                <a:uLnTx/>
                <a:uFillTx/>
                <a:latin typeface="Arial" panose="020B0604020202020204" pitchFamily="34" charset="0"/>
                <a:cs typeface="+mn-cs"/>
              </a:endParaRPr>
            </a:p>
          </p:txBody>
        </p:sp>
      </p:grpSp>
      <p:sp>
        <p:nvSpPr>
          <p:cNvPr id="25" name="Text Box 23"/>
          <p:cNvSpPr txBox="1">
            <a:spLocks noChangeArrowheads="1"/>
          </p:cNvSpPr>
          <p:nvPr/>
        </p:nvSpPr>
        <p:spPr bwMode="auto">
          <a:xfrm>
            <a:off x="973740" y="5307887"/>
            <a:ext cx="3574350" cy="398960"/>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b="1" i="0" u="sng"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EPC Contractor</a:t>
            </a:r>
            <a:endParaRPr kumimoji="0" lang="en-US" altLang="zh-CN" b="0" i="0" u="sng"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endParaRPr>
          </a:p>
        </p:txBody>
      </p:sp>
      <p:grpSp>
        <p:nvGrpSpPr>
          <p:cNvPr id="50" name="组合 49"/>
          <p:cNvGrpSpPr/>
          <p:nvPr/>
        </p:nvGrpSpPr>
        <p:grpSpPr>
          <a:xfrm>
            <a:off x="3026214" y="5142062"/>
            <a:ext cx="8740997" cy="705845"/>
            <a:chOff x="2071168" y="5868060"/>
            <a:chExt cx="8976927" cy="809455"/>
          </a:xfrm>
        </p:grpSpPr>
        <p:pic>
          <p:nvPicPr>
            <p:cNvPr id="1045" name="图片 13360" descr="中国机械设备工程股份有限公司_副本.png"/>
            <p:cNvPicPr>
              <a:picLocks noChangeAspect="1" noChangeArrowheads="1"/>
            </p:cNvPicPr>
            <p:nvPr/>
          </p:nvPicPr>
          <p:blipFill>
            <a:blip r:embed="rId10">
              <a:extLst>
                <a:ext uri="{28A0092B-C50C-407E-A947-70E740481C1C}">
                  <a14:useLocalDpi xmlns:a14="http://schemas.microsoft.com/office/drawing/2010/main" val="0"/>
                </a:ext>
              </a:extLst>
            </a:blip>
            <a:srcRect r="2338"/>
            <a:stretch>
              <a:fillRect/>
            </a:stretch>
          </p:blipFill>
          <p:spPr bwMode="auto">
            <a:xfrm>
              <a:off x="6521988" y="5868060"/>
              <a:ext cx="4526107" cy="809455"/>
            </a:xfrm>
            <a:prstGeom prst="rect">
              <a:avLst/>
            </a:prstGeom>
            <a:noFill/>
            <a:extLst>
              <a:ext uri="{909E8E84-426E-40DD-AFC4-6F175D3DCCD1}">
                <a14:hiddenFill xmlns:a14="http://schemas.microsoft.com/office/drawing/2010/main">
                  <a:solidFill>
                    <a:srgbClr val="FFFFFF"/>
                  </a:solidFill>
                </a14:hiddenFill>
              </a:ext>
            </a:extLst>
          </p:spPr>
        </p:pic>
        <p:pic>
          <p:nvPicPr>
            <p:cNvPr id="1029" name="图片 18" descr="QQ截图20160317152959_副本.png"/>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71168" y="5977713"/>
              <a:ext cx="561600" cy="576000"/>
            </a:xfrm>
            <a:prstGeom prst="rect">
              <a:avLst/>
            </a:prstGeom>
            <a:noFill/>
            <a:extLst>
              <a:ext uri="{909E8E84-426E-40DD-AFC4-6F175D3DCCD1}">
                <a14:hiddenFill xmlns:a14="http://schemas.microsoft.com/office/drawing/2010/main">
                  <a:solidFill>
                    <a:srgbClr val="FFFFFF"/>
                  </a:solidFill>
                </a14:hiddenFill>
              </a:ext>
            </a:extLst>
          </p:spPr>
        </p:pic>
        <p:sp>
          <p:nvSpPr>
            <p:cNvPr id="26" name="Text Box 15"/>
            <p:cNvSpPr txBox="1">
              <a:spLocks noChangeArrowheads="1"/>
            </p:cNvSpPr>
            <p:nvPr/>
          </p:nvSpPr>
          <p:spPr bwMode="auto">
            <a:xfrm>
              <a:off x="2695684" y="6137250"/>
              <a:ext cx="3770119" cy="522783"/>
            </a:xfrm>
            <a:prstGeom prst="rect">
              <a:avLst/>
            </a:prstGeom>
            <a:solidFill>
              <a:srgbClr val="FFFFFF">
                <a:alpha val="0"/>
              </a:srgbClr>
            </a:solidFill>
            <a:ln>
              <a:noFill/>
            </a:ln>
            <a:extLst>
              <a:ext uri="{91240B29-F687-4F45-9708-019B960494DF}">
                <a14:hiddenLine xmlns:a14="http://schemas.microsoft.com/office/drawing/2010/main" w="9525">
                  <a:solidFill>
                    <a:srgbClr val="FFFFFF"/>
                  </a:solidFill>
                  <a:miter lim="800000"/>
                  <a:headEnd/>
                  <a:tailE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zh-CN" sz="1600" b="1" i="0" u="none" strike="noStrike" kern="1200" cap="none" spc="0" normalizeH="0" baseline="0" noProof="0" dirty="0">
                  <a:ln>
                    <a:noFill/>
                  </a:ln>
                  <a:solidFill>
                    <a:srgbClr val="000000"/>
                  </a:solidFill>
                  <a:effectLst/>
                  <a:uLnTx/>
                  <a:uFillTx/>
                  <a:latin typeface="楷体" panose="02010609060101010101" pitchFamily="49" charset="-122"/>
                  <a:ea typeface="楷体" panose="02010609060101010101" pitchFamily="49" charset="-122"/>
                  <a:cs typeface="Times New Roman" panose="02020603050405020304" pitchFamily="18" charset="0"/>
                </a:rPr>
                <a:t>长江三峡技术经济发展有限公司</a:t>
              </a:r>
              <a:r>
                <a:rPr kumimoji="0" lang="en-US" altLang="zh-CN" sz="16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rPr>
                <a:t>(TGDC)</a:t>
              </a:r>
              <a:endParaRPr kumimoji="0" lang="en-US" altLang="zh-CN" sz="2400" b="0" i="0" u="none" strike="noStrike" kern="1200" cap="none" spc="0" normalizeH="0" baseline="0" noProof="0" dirty="0">
                <a:ln>
                  <a:noFill/>
                </a:ln>
                <a:solidFill>
                  <a:srgbClr val="000000"/>
                </a:solidFill>
                <a:effectLst/>
                <a:uLnTx/>
                <a:uFillTx/>
                <a:latin typeface="Arial" panose="020B0604020202020204" pitchFamily="34" charset="0"/>
                <a:cs typeface="+mn-cs"/>
              </a:endParaRPr>
            </a:p>
          </p:txBody>
        </p:sp>
      </p:grpSp>
      <p:sp>
        <p:nvSpPr>
          <p:cNvPr id="29" name="Text Box 16"/>
          <p:cNvSpPr txBox="1">
            <a:spLocks noChangeArrowheads="1"/>
          </p:cNvSpPr>
          <p:nvPr/>
        </p:nvSpPr>
        <p:spPr bwMode="auto">
          <a:xfrm>
            <a:off x="2566446" y="7864552"/>
            <a:ext cx="5667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cs typeface="+mn-cs"/>
            </a:endParaRPr>
          </a:p>
        </p:txBody>
      </p:sp>
      <p:sp>
        <p:nvSpPr>
          <p:cNvPr id="30" name="Text Box 6"/>
          <p:cNvSpPr txBox="1">
            <a:spLocks noChangeArrowheads="1"/>
          </p:cNvSpPr>
          <p:nvPr/>
        </p:nvSpPr>
        <p:spPr bwMode="auto">
          <a:xfrm>
            <a:off x="973740" y="3255587"/>
            <a:ext cx="2571750" cy="425450"/>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sng"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Employer</a:t>
            </a:r>
            <a:endParaRPr kumimoji="0" lang="en-US" altLang="zh-CN" sz="2000" b="0" i="0" u="sng"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33" name="Rectangle 32"/>
          <p:cNvSpPr>
            <a:spLocks noChangeArrowheads="1"/>
          </p:cNvSpPr>
          <p:nvPr/>
        </p:nvSpPr>
        <p:spPr bwMode="auto">
          <a:xfrm>
            <a:off x="2683236" y="292901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cs typeface="+mn-cs"/>
            </a:endParaRPr>
          </a:p>
        </p:txBody>
      </p:sp>
      <p:sp>
        <p:nvSpPr>
          <p:cNvPr id="34" name="Rectangle 33"/>
          <p:cNvSpPr>
            <a:spLocks noChangeArrowheads="1"/>
          </p:cNvSpPr>
          <p:nvPr/>
        </p:nvSpPr>
        <p:spPr bwMode="auto">
          <a:xfrm>
            <a:off x="2715875" y="2705707"/>
            <a:ext cx="0" cy="0"/>
          </a:xfrm>
          <a:prstGeom prst="rect">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cs typeface="+mn-cs"/>
            </a:endParaRPr>
          </a:p>
        </p:txBody>
      </p:sp>
      <p:sp>
        <p:nvSpPr>
          <p:cNvPr id="35" name="Rectangle 35"/>
          <p:cNvSpPr>
            <a:spLocks noChangeArrowheads="1"/>
          </p:cNvSpPr>
          <p:nvPr/>
        </p:nvSpPr>
        <p:spPr bwMode="auto">
          <a:xfrm>
            <a:off x="2596609" y="4278160"/>
            <a:ext cx="0" cy="0"/>
          </a:xfrm>
          <a:prstGeom prst="rect">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cs typeface="+mn-cs"/>
            </a:endParaRPr>
          </a:p>
        </p:txBody>
      </p:sp>
      <p:sp>
        <p:nvSpPr>
          <p:cNvPr id="36" name="Rectangle 37"/>
          <p:cNvSpPr>
            <a:spLocks noChangeArrowheads="1"/>
          </p:cNvSpPr>
          <p:nvPr/>
        </p:nvSpPr>
        <p:spPr bwMode="auto">
          <a:xfrm>
            <a:off x="2596609" y="4589310"/>
            <a:ext cx="0" cy="0"/>
          </a:xfrm>
          <a:prstGeom prst="rect">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cs typeface="+mn-cs"/>
            </a:endParaRPr>
          </a:p>
        </p:txBody>
      </p:sp>
      <p:sp>
        <p:nvSpPr>
          <p:cNvPr id="37" name="Rectangle 43"/>
          <p:cNvSpPr>
            <a:spLocks noChangeArrowheads="1"/>
          </p:cNvSpPr>
          <p:nvPr/>
        </p:nvSpPr>
        <p:spPr bwMode="auto">
          <a:xfrm>
            <a:off x="2596609" y="4957610"/>
            <a:ext cx="0" cy="0"/>
          </a:xfrm>
          <a:prstGeom prst="rect">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cs typeface="+mn-cs"/>
            </a:endParaRPr>
          </a:p>
        </p:txBody>
      </p:sp>
      <p:sp>
        <p:nvSpPr>
          <p:cNvPr id="38" name="Rectangle 45"/>
          <p:cNvSpPr>
            <a:spLocks noChangeArrowheads="1"/>
          </p:cNvSpPr>
          <p:nvPr/>
        </p:nvSpPr>
        <p:spPr bwMode="auto">
          <a:xfrm>
            <a:off x="2596609" y="5408460"/>
            <a:ext cx="0" cy="0"/>
          </a:xfrm>
          <a:prstGeom prst="rect">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cs typeface="+mn-cs"/>
            </a:endParaRPr>
          </a:p>
        </p:txBody>
      </p:sp>
      <p:sp>
        <p:nvSpPr>
          <p:cNvPr id="39" name="Rectangle 47"/>
          <p:cNvSpPr>
            <a:spLocks noChangeArrowheads="1"/>
          </p:cNvSpPr>
          <p:nvPr/>
        </p:nvSpPr>
        <p:spPr bwMode="auto">
          <a:xfrm>
            <a:off x="2596609" y="5725960"/>
            <a:ext cx="0" cy="0"/>
          </a:xfrm>
          <a:prstGeom prst="rect">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cs typeface="+mn-cs"/>
            </a:endParaRPr>
          </a:p>
        </p:txBody>
      </p:sp>
      <p:sp>
        <p:nvSpPr>
          <p:cNvPr id="40" name="Rectangle 50"/>
          <p:cNvSpPr>
            <a:spLocks noChangeArrowheads="1"/>
          </p:cNvSpPr>
          <p:nvPr/>
        </p:nvSpPr>
        <p:spPr bwMode="auto">
          <a:xfrm>
            <a:off x="2596609" y="5973610"/>
            <a:ext cx="0" cy="0"/>
          </a:xfrm>
          <a:prstGeom prst="rect">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cs typeface="+mn-cs"/>
            </a:endParaRPr>
          </a:p>
        </p:txBody>
      </p:sp>
      <p:sp>
        <p:nvSpPr>
          <p:cNvPr id="41" name="Rectangle 52"/>
          <p:cNvSpPr>
            <a:spLocks noChangeArrowheads="1"/>
          </p:cNvSpPr>
          <p:nvPr/>
        </p:nvSpPr>
        <p:spPr bwMode="auto">
          <a:xfrm>
            <a:off x="2596609" y="6561214"/>
            <a:ext cx="0" cy="0"/>
          </a:xfrm>
          <a:prstGeom prst="rect">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cs typeface="+mn-cs"/>
            </a:endParaRPr>
          </a:p>
        </p:txBody>
      </p:sp>
      <p:sp>
        <p:nvSpPr>
          <p:cNvPr id="42" name="Rectangle 54"/>
          <p:cNvSpPr>
            <a:spLocks noChangeArrowheads="1"/>
          </p:cNvSpPr>
          <p:nvPr/>
        </p:nvSpPr>
        <p:spPr bwMode="auto">
          <a:xfrm>
            <a:off x="2596609" y="7183514"/>
            <a:ext cx="0" cy="0"/>
          </a:xfrm>
          <a:prstGeom prst="rect">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cs typeface="+mn-cs"/>
            </a:endParaRPr>
          </a:p>
        </p:txBody>
      </p:sp>
      <p:sp>
        <p:nvSpPr>
          <p:cNvPr id="43" name="Rectangle 56"/>
          <p:cNvSpPr>
            <a:spLocks noChangeArrowheads="1"/>
          </p:cNvSpPr>
          <p:nvPr/>
        </p:nvSpPr>
        <p:spPr bwMode="auto">
          <a:xfrm>
            <a:off x="2596609" y="7856614"/>
            <a:ext cx="0" cy="0"/>
          </a:xfrm>
          <a:prstGeom prst="rect">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cs typeface="+mn-cs"/>
            </a:endParaRPr>
          </a:p>
        </p:txBody>
      </p:sp>
      <p:sp>
        <p:nvSpPr>
          <p:cNvPr id="44" name="Rectangle 59"/>
          <p:cNvSpPr>
            <a:spLocks noChangeArrowheads="1"/>
          </p:cNvSpPr>
          <p:nvPr/>
        </p:nvSpPr>
        <p:spPr bwMode="auto">
          <a:xfrm>
            <a:off x="2596609" y="8205864"/>
            <a:ext cx="0" cy="0"/>
          </a:xfrm>
          <a:prstGeom prst="rect">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cs typeface="+mn-cs"/>
            </a:endParaRPr>
          </a:p>
        </p:txBody>
      </p:sp>
      <p:sp>
        <p:nvSpPr>
          <p:cNvPr id="45" name="Rectangle 62"/>
          <p:cNvSpPr>
            <a:spLocks noChangeArrowheads="1"/>
          </p:cNvSpPr>
          <p:nvPr/>
        </p:nvSpPr>
        <p:spPr bwMode="auto">
          <a:xfrm>
            <a:off x="2596609" y="847256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1400" b="1" i="0" u="none" strike="noStrike" kern="1200" cap="none" spc="0" normalizeH="0" baseline="0" noProof="0">
              <a:ln>
                <a:noFill/>
              </a:ln>
              <a:solidFill>
                <a:srgbClr val="000000"/>
              </a:solidFill>
              <a:effectLst/>
              <a:uLnTx/>
              <a:uFillTx/>
              <a:latin typeface="Calibri" panose="020F0502020204030204" pitchFamily="34" charset="0"/>
              <a:ea typeface="方正仿宋简体" panose="02010601030101010101" pitchFamily="65"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Calibri" panose="020F0502020204030204" pitchFamily="34" charset="0"/>
                <a:ea typeface="方正仿宋简体" panose="02010601030101010101" pitchFamily="65" charset="-122"/>
                <a:cs typeface="Times New Roman" panose="02020603050405020304" pitchFamily="18" charset="0"/>
              </a:rPr>
              <a:t/>
            </a:r>
            <a:br>
              <a:rPr kumimoji="0" lang="en-US" altLang="zh-CN" sz="1400" b="1" i="0" u="none" strike="noStrike" kern="1200" cap="none" spc="0" normalizeH="0" baseline="0" noProof="0">
                <a:ln>
                  <a:noFill/>
                </a:ln>
                <a:solidFill>
                  <a:srgbClr val="000000"/>
                </a:solidFill>
                <a:effectLst/>
                <a:uLnTx/>
                <a:uFillTx/>
                <a:latin typeface="Calibri" panose="020F0502020204030204" pitchFamily="34" charset="0"/>
                <a:ea typeface="方正仿宋简体" panose="02010601030101010101" pitchFamily="65" charset="-122"/>
                <a:cs typeface="Times New Roman" panose="02020603050405020304" pitchFamily="18" charset="0"/>
              </a:rPr>
            </a:b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cs typeface="+mn-cs"/>
            </a:endParaRPr>
          </a:p>
        </p:txBody>
      </p:sp>
      <p:sp>
        <p:nvSpPr>
          <p:cNvPr id="59" name="Text Box 2"/>
          <p:cNvSpPr txBox="1">
            <a:spLocks noChangeArrowheads="1"/>
          </p:cNvSpPr>
          <p:nvPr/>
        </p:nvSpPr>
        <p:spPr bwMode="auto">
          <a:xfrm>
            <a:off x="973740" y="1240031"/>
            <a:ext cx="2101430" cy="338705"/>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just" defTabSz="914400" rtl="0" eaLnBrk="0" fontAlgn="base" latinLnBrk="0" hangingPunct="0">
              <a:lnSpc>
                <a:spcPct val="120000"/>
              </a:lnSpc>
              <a:spcBef>
                <a:spcPct val="0"/>
              </a:spcBef>
              <a:spcAft>
                <a:spcPct val="0"/>
              </a:spcAft>
              <a:buClrTx/>
              <a:buSzTx/>
              <a:buFontTx/>
              <a:buNone/>
              <a:tabLst/>
              <a:defRPr/>
            </a:pPr>
            <a:r>
              <a:rPr kumimoji="0" lang="en-US" altLang="zh-CN" sz="2000" b="1" i="0" u="sng"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Sponsors</a:t>
            </a:r>
            <a:endParaRPr kumimoji="0" lang="zh-CN" altLang="zh-CN" sz="2000" b="0" i="0" u="sng"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grpSp>
        <p:nvGrpSpPr>
          <p:cNvPr id="51" name="组合 50"/>
          <p:cNvGrpSpPr/>
          <p:nvPr/>
        </p:nvGrpSpPr>
        <p:grpSpPr>
          <a:xfrm>
            <a:off x="3001548" y="3188359"/>
            <a:ext cx="5382494" cy="540387"/>
            <a:chOff x="3149768" y="3453557"/>
            <a:chExt cx="5323470" cy="457794"/>
          </a:xfrm>
        </p:grpSpPr>
        <p:sp>
          <p:nvSpPr>
            <p:cNvPr id="32" name="Text Box 3"/>
            <p:cNvSpPr txBox="1">
              <a:spLocks noChangeArrowheads="1"/>
            </p:cNvSpPr>
            <p:nvPr/>
          </p:nvSpPr>
          <p:spPr bwMode="auto">
            <a:xfrm>
              <a:off x="3738124" y="3474612"/>
              <a:ext cx="4735114" cy="289742"/>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zh-CN" sz="1600" b="1" i="0" u="none" strike="noStrike" kern="1200" cap="none" spc="0" normalizeH="0" baseline="0" noProof="0" dirty="0">
                  <a:ln>
                    <a:noFill/>
                  </a:ln>
                  <a:solidFill>
                    <a:srgbClr val="000000"/>
                  </a:solidFill>
                  <a:effectLst/>
                  <a:uLnTx/>
                  <a:uFillTx/>
                  <a:latin typeface="楷体" panose="02010609060101010101" pitchFamily="49" charset="-122"/>
                  <a:ea typeface="楷体" panose="02010609060101010101" pitchFamily="49" charset="-122"/>
                  <a:cs typeface="Times New Roman" panose="02020603050405020304" pitchFamily="18" charset="0"/>
                </a:rPr>
                <a:t>卡洛特电力有限责任公司</a:t>
              </a:r>
              <a:endParaRPr kumimoji="0" lang="zh-CN" altLang="zh-CN" sz="1000" b="0" i="0" u="none" strike="noStrike" kern="1200" cap="none" spc="0" normalizeH="0" baseline="0" noProof="0" dirty="0">
                <a:ln>
                  <a:noFill/>
                </a:ln>
                <a:solidFill>
                  <a:srgbClr val="000000"/>
                </a:solidFill>
                <a:effectLst/>
                <a:uLnTx/>
                <a:uFillTx/>
                <a:latin typeface="Arial"/>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rPr>
                <a:t>Karot Power Company (</a:t>
              </a:r>
              <a:r>
                <a:rPr kumimoji="0" lang="en-US" altLang="zh-CN" sz="1400" b="1"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rPr>
                <a:t>Pvt</a:t>
              </a:r>
              <a:r>
                <a:rPr kumimoji="0" lang="en-US" altLang="zh-CN" sz="1400" b="1"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rPr>
                <a:t>) Ltd.</a:t>
              </a:r>
              <a:endParaRPr kumimoji="0" lang="en-US" altLang="zh-CN" sz="2400" b="0" i="0" u="none" strike="noStrike" kern="1200" cap="none" spc="0" normalizeH="0" baseline="0" noProof="0" dirty="0">
                <a:ln>
                  <a:noFill/>
                </a:ln>
                <a:solidFill>
                  <a:srgbClr val="000000"/>
                </a:solidFill>
                <a:effectLst/>
                <a:uLnTx/>
                <a:uFillTx/>
                <a:latin typeface="Arial" panose="020B0604020202020204" pitchFamily="34" charset="0"/>
                <a:cs typeface="+mn-cs"/>
              </a:endParaRPr>
            </a:p>
          </p:txBody>
        </p:sp>
        <p:pic>
          <p:nvPicPr>
            <p:cNvPr id="63" name="Picture 17" descr="QQ截图20160317152959_副本.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149768" y="3453557"/>
              <a:ext cx="556032" cy="457794"/>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9" name="直接连接符 8"/>
          <p:cNvCxnSpPr/>
          <p:nvPr/>
        </p:nvCxnSpPr>
        <p:spPr>
          <a:xfrm>
            <a:off x="3001548" y="1821113"/>
            <a:ext cx="856888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3026214" y="2902889"/>
            <a:ext cx="856888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3026214" y="3881404"/>
            <a:ext cx="856888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3026214" y="4910104"/>
            <a:ext cx="856888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3026214" y="5938804"/>
            <a:ext cx="856888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6" name="Text Box 23"/>
          <p:cNvSpPr txBox="1">
            <a:spLocks noChangeArrowheads="1"/>
          </p:cNvSpPr>
          <p:nvPr/>
        </p:nvSpPr>
        <p:spPr bwMode="auto">
          <a:xfrm>
            <a:off x="977278" y="6076972"/>
            <a:ext cx="3574350" cy="398960"/>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b="1" i="0" u="sng"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O&amp;M </a:t>
            </a:r>
            <a:r>
              <a:rPr kumimoji="0" lang="en-US" altLang="zh-CN" b="1" i="0" u="sng"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Contractor</a:t>
            </a:r>
            <a:endParaRPr kumimoji="0" lang="en-US" altLang="zh-CN" b="0" i="0" u="sng"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endParaRPr>
          </a:p>
        </p:txBody>
      </p:sp>
      <p:sp>
        <p:nvSpPr>
          <p:cNvPr id="62" name="Rectangle 43"/>
          <p:cNvSpPr>
            <a:spLocks noChangeArrowheads="1"/>
          </p:cNvSpPr>
          <p:nvPr/>
        </p:nvSpPr>
        <p:spPr bwMode="auto">
          <a:xfrm>
            <a:off x="2600147" y="5726695"/>
            <a:ext cx="0" cy="0"/>
          </a:xfrm>
          <a:prstGeom prst="rect">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cs typeface="+mn-cs"/>
            </a:endParaRPr>
          </a:p>
        </p:txBody>
      </p:sp>
      <p:sp>
        <p:nvSpPr>
          <p:cNvPr id="64" name="Rectangle 45"/>
          <p:cNvSpPr>
            <a:spLocks noChangeArrowheads="1"/>
          </p:cNvSpPr>
          <p:nvPr/>
        </p:nvSpPr>
        <p:spPr bwMode="auto">
          <a:xfrm>
            <a:off x="2600147" y="6177545"/>
            <a:ext cx="0" cy="0"/>
          </a:xfrm>
          <a:prstGeom prst="rect">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cs typeface="+mn-cs"/>
            </a:endParaRPr>
          </a:p>
        </p:txBody>
      </p:sp>
      <p:sp>
        <p:nvSpPr>
          <p:cNvPr id="65" name="Rectangle 47"/>
          <p:cNvSpPr>
            <a:spLocks noChangeArrowheads="1"/>
          </p:cNvSpPr>
          <p:nvPr/>
        </p:nvSpPr>
        <p:spPr bwMode="auto">
          <a:xfrm>
            <a:off x="2600147" y="6495045"/>
            <a:ext cx="0" cy="0"/>
          </a:xfrm>
          <a:prstGeom prst="rect">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cs typeface="+mn-cs"/>
            </a:endParaRPr>
          </a:p>
        </p:txBody>
      </p:sp>
      <p:sp>
        <p:nvSpPr>
          <p:cNvPr id="66" name="Rectangle 50"/>
          <p:cNvSpPr>
            <a:spLocks noChangeArrowheads="1"/>
          </p:cNvSpPr>
          <p:nvPr/>
        </p:nvSpPr>
        <p:spPr bwMode="auto">
          <a:xfrm>
            <a:off x="2600147" y="6742695"/>
            <a:ext cx="0" cy="0"/>
          </a:xfrm>
          <a:prstGeom prst="rect">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cs typeface="+mn-cs"/>
            </a:endParaRPr>
          </a:p>
        </p:txBody>
      </p:sp>
      <p:cxnSp>
        <p:nvCxnSpPr>
          <p:cNvPr id="68" name="直接连接符 54"/>
          <p:cNvCxnSpPr/>
          <p:nvPr/>
        </p:nvCxnSpPr>
        <p:spPr>
          <a:xfrm>
            <a:off x="3029752" y="6707889"/>
            <a:ext cx="8568886"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13"/>
          <a:stretch>
            <a:fillRect/>
          </a:stretch>
        </p:blipFill>
        <p:spPr>
          <a:xfrm>
            <a:off x="3126865" y="6042098"/>
            <a:ext cx="1477029" cy="497129"/>
          </a:xfrm>
          <a:prstGeom prst="rect">
            <a:avLst/>
          </a:prstGeom>
        </p:spPr>
      </p:pic>
    </p:spTree>
    <p:extLst>
      <p:ext uri="{BB962C8B-B14F-4D97-AF65-F5344CB8AC3E}">
        <p14:creationId xmlns:p14="http://schemas.microsoft.com/office/powerpoint/2010/main" val="591998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TABLE_BEAUTIFY" val="smartTable{f6ef5022-cd0b-4a87-aca7-953de0915514}"/>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B_xeTUKirUCCT_JsV20bG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B_xeTUKirUCCT_JsV20bG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B_xeTUKirUCCT_JsV20bG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B_xeTUKirUCCT_JsV20bG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B_xeTUKirUCCT_JsV20bG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B_xeTUKirUCCT_JsV20bG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B_xeTUKirUCCT_JsV20bGg"/>
</p:tagLst>
</file>

<file path=ppt/tags/tag9.xml><?xml version="1.0" encoding="utf-8"?>
<p:tagLst xmlns:a="http://schemas.openxmlformats.org/drawingml/2006/main" xmlns:r="http://schemas.openxmlformats.org/officeDocument/2006/relationships" xmlns:p="http://schemas.openxmlformats.org/presentationml/2006/main">
  <p:tag name="KSO_WM_UNIT_TABLE_BEAUTIFY" val="smartTable{22712335-dfaf-44d6-ad3d-6a73812436a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0130115-封面母版2">
  <a:themeElements>
    <a:clrScheme name="20130115-封面母版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0130115-封面母版2">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20130115-封面母版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0130115-封面母版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0130115-封面母版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0130115-封面母版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0130115-封面母版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0130115-封面母版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0130115-封面母版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0130115-封面母版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0130115-封面母版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0130115-封面母版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0130115-封面母版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0130115-封面母版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lientDesign">
  <a:themeElements>
    <a:clrScheme name="China Three Gorges v1">
      <a:dk1>
        <a:srgbClr val="000000"/>
      </a:dk1>
      <a:lt1>
        <a:srgbClr val="FFFFFF"/>
      </a:lt1>
      <a:dk2>
        <a:srgbClr val="6D6E71"/>
      </a:dk2>
      <a:lt2>
        <a:srgbClr val="1292CC"/>
      </a:lt2>
      <a:accent1>
        <a:srgbClr val="7FA9D7"/>
      </a:accent1>
      <a:accent2>
        <a:srgbClr val="92C464"/>
      </a:accent2>
      <a:accent3>
        <a:srgbClr val="F0AD34"/>
      </a:accent3>
      <a:accent4>
        <a:srgbClr val="A7A7AA"/>
      </a:accent4>
      <a:accent5>
        <a:srgbClr val="9793CD"/>
      </a:accent5>
      <a:accent6>
        <a:srgbClr val="6D6D6D"/>
      </a:accent6>
      <a:hlink>
        <a:srgbClr val="5A8520"/>
      </a:hlink>
      <a:folHlink>
        <a:srgbClr val="D6BC38"/>
      </a:folHlink>
    </a:clrScheme>
    <a:fontScheme name="Pitchbook-US">
      <a:majorFont>
        <a:latin typeface="Arial"/>
        <a:ea typeface="LF_Kai"/>
        <a:cs typeface=""/>
      </a:majorFont>
      <a:minorFont>
        <a:latin typeface="Arial"/>
        <a:ea typeface="LF_Ka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rgbClr val="808080"/>
          </a:solidFill>
        </a:ln>
      </a:spPr>
      <a:bodyPr/>
      <a:lstStyle>
        <a:defPP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rgbClr val="808080"/>
          </a:solidFill>
        </a:ln>
      </a:spPr>
      <a:bodyPr/>
      <a:lstStyle/>
      <a:style>
        <a:lnRef idx="1">
          <a:schemeClr val="accent1"/>
        </a:lnRef>
        <a:fillRef idx="0">
          <a:schemeClr val="accent1"/>
        </a:fillRef>
        <a:effectRef idx="0">
          <a:schemeClr val="accent1"/>
        </a:effectRef>
        <a:fontRef idx="minor">
          <a:schemeClr val="tx1"/>
        </a:fontRef>
      </a:style>
    </a:lnDef>
    <a:txDef>
      <a:spPr>
        <a:noFill/>
      </a:spPr>
      <a:bodyPr vert="horz" wrap="square" lIns="91440" tIns="45720" rIns="91440" bIns="45720" rtlCol="0" anchor="t">
        <a:spAutoFit/>
      </a:bodyPr>
      <a:lstStyle>
        <a:defPPr algn="l">
          <a:defRPr sz="1100" b="0" i="0">
            <a:solidFill>
              <a:srgbClr val="000000"/>
            </a:solidFill>
            <a:latin typeface="Arial" panose="020B0604020202020204"/>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TG">
  <a:themeElements>
    <a:clrScheme name="Personalizada 3">
      <a:dk1>
        <a:sysClr val="windowText" lastClr="000000"/>
      </a:dk1>
      <a:lt1>
        <a:sysClr val="window" lastClr="FFFFFF"/>
      </a:lt1>
      <a:dk2>
        <a:srgbClr val="006EB7"/>
      </a:dk2>
      <a:lt2>
        <a:srgbClr val="6DCFF6"/>
      </a:lt2>
      <a:accent1>
        <a:srgbClr val="055593"/>
      </a:accent1>
      <a:accent2>
        <a:srgbClr val="636466"/>
      </a:accent2>
      <a:accent3>
        <a:srgbClr val="6FBE44"/>
      </a:accent3>
      <a:accent4>
        <a:srgbClr val="F69722"/>
      </a:accent4>
      <a:accent5>
        <a:srgbClr val="EC4124"/>
      </a:accent5>
      <a:accent6>
        <a:srgbClr val="954F72"/>
      </a:accent6>
      <a:hlink>
        <a:srgbClr val="0563C1"/>
      </a:hlink>
      <a:folHlink>
        <a:srgbClr val="954F72"/>
      </a:folHlink>
    </a:clrScheme>
    <a:fontScheme name="Personalizada 4">
      <a:majorFont>
        <a:latin typeface="CTG Sans"/>
        <a:ea typeface=""/>
        <a:cs typeface=""/>
      </a:majorFont>
      <a:minorFont>
        <a:latin typeface="CTG Sans"/>
        <a:ea typeface=""/>
        <a:cs typeface=""/>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elo_Roteiro" id="{8FC8D01C-B10E-4399-ACF7-BB5702AF0261}" vid="{A77A5844-94FD-4455-BA99-D0505AC0BF31}"/>
    </a:ext>
  </a:extLst>
</a:theme>
</file>

<file path=ppt/theme/theme7.xml><?xml version="1.0" encoding="utf-8"?>
<a:theme xmlns:a="http://schemas.openxmlformats.org/drawingml/2006/main" name="3_ClientDesign">
  <a:themeElements>
    <a:clrScheme name="China Three Gorges v1">
      <a:dk1>
        <a:srgbClr val="000000"/>
      </a:dk1>
      <a:lt1>
        <a:srgbClr val="FFFFFF"/>
      </a:lt1>
      <a:dk2>
        <a:srgbClr val="6D6E71"/>
      </a:dk2>
      <a:lt2>
        <a:srgbClr val="1292CC"/>
      </a:lt2>
      <a:accent1>
        <a:srgbClr val="7FA9D7"/>
      </a:accent1>
      <a:accent2>
        <a:srgbClr val="92C464"/>
      </a:accent2>
      <a:accent3>
        <a:srgbClr val="F0AD34"/>
      </a:accent3>
      <a:accent4>
        <a:srgbClr val="A7A7AA"/>
      </a:accent4>
      <a:accent5>
        <a:srgbClr val="9793CD"/>
      </a:accent5>
      <a:accent6>
        <a:srgbClr val="6D6D6D"/>
      </a:accent6>
      <a:hlink>
        <a:srgbClr val="5A8520"/>
      </a:hlink>
      <a:folHlink>
        <a:srgbClr val="D6BC38"/>
      </a:folHlink>
    </a:clrScheme>
    <a:fontScheme name="Pitchbook-US">
      <a:majorFont>
        <a:latin typeface="Arial"/>
        <a:ea typeface="LF_Kai"/>
        <a:cs typeface=""/>
      </a:majorFont>
      <a:minorFont>
        <a:latin typeface="Arial"/>
        <a:ea typeface="LF_Ka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rgbClr val="808080"/>
          </a:solidFill>
        </a:ln>
      </a:spPr>
      <a:bodyPr/>
      <a:lstStyle>
        <a:defPP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rgbClr val="808080"/>
          </a:solidFill>
        </a:ln>
      </a:spPr>
      <a:bodyPr/>
      <a:lstStyle/>
      <a:style>
        <a:lnRef idx="1">
          <a:schemeClr val="accent1"/>
        </a:lnRef>
        <a:fillRef idx="0">
          <a:schemeClr val="accent1"/>
        </a:fillRef>
        <a:effectRef idx="0">
          <a:schemeClr val="accent1"/>
        </a:effectRef>
        <a:fontRef idx="minor">
          <a:schemeClr val="tx1"/>
        </a:fontRef>
      </a:style>
    </a:lnDef>
    <a:txDef>
      <a:spPr>
        <a:noFill/>
      </a:spPr>
      <a:bodyPr vert="horz" wrap="square" lIns="91440" tIns="45720" rIns="91440" bIns="45720" rtlCol="0" anchor="t">
        <a:spAutoFit/>
      </a:bodyPr>
      <a:lstStyle>
        <a:defPPr algn="l">
          <a:defRPr sz="1100" b="0" i="0">
            <a:solidFill>
              <a:srgbClr val="000000"/>
            </a:solidFill>
            <a:latin typeface="Arial" panose="020B0604020202020204"/>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ClientDesign">
  <a:themeElements>
    <a:clrScheme name="China Three Gorges v1">
      <a:dk1>
        <a:srgbClr val="000000"/>
      </a:dk1>
      <a:lt1>
        <a:srgbClr val="FFFFFF"/>
      </a:lt1>
      <a:dk2>
        <a:srgbClr val="6D6E71"/>
      </a:dk2>
      <a:lt2>
        <a:srgbClr val="1292CC"/>
      </a:lt2>
      <a:accent1>
        <a:srgbClr val="7FA9D7"/>
      </a:accent1>
      <a:accent2>
        <a:srgbClr val="92C464"/>
      </a:accent2>
      <a:accent3>
        <a:srgbClr val="F0AD34"/>
      </a:accent3>
      <a:accent4>
        <a:srgbClr val="A7A7AA"/>
      </a:accent4>
      <a:accent5>
        <a:srgbClr val="9793CD"/>
      </a:accent5>
      <a:accent6>
        <a:srgbClr val="6D6D6D"/>
      </a:accent6>
      <a:hlink>
        <a:srgbClr val="5A8520"/>
      </a:hlink>
      <a:folHlink>
        <a:srgbClr val="D6BC38"/>
      </a:folHlink>
    </a:clrScheme>
    <a:fontScheme name="Pitchbook-US">
      <a:majorFont>
        <a:latin typeface="Arial"/>
        <a:ea typeface="LF_Kai"/>
        <a:cs typeface=""/>
      </a:majorFont>
      <a:minorFont>
        <a:latin typeface="Arial"/>
        <a:ea typeface="LF_Ka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rgbClr val="808080"/>
          </a:solidFill>
        </a:ln>
      </a:spPr>
      <a:bodyPr/>
      <a:lstStyle>
        <a:defPP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rgbClr val="808080"/>
          </a:solidFill>
        </a:ln>
      </a:spPr>
      <a:bodyPr/>
      <a:lstStyle/>
      <a:style>
        <a:lnRef idx="1">
          <a:schemeClr val="accent1"/>
        </a:lnRef>
        <a:fillRef idx="0">
          <a:schemeClr val="accent1"/>
        </a:fillRef>
        <a:effectRef idx="0">
          <a:schemeClr val="accent1"/>
        </a:effectRef>
        <a:fontRef idx="minor">
          <a:schemeClr val="tx1"/>
        </a:fontRef>
      </a:style>
    </a:lnDef>
    <a:txDef>
      <a:spPr>
        <a:noFill/>
      </a:spPr>
      <a:bodyPr vert="horz" wrap="square" lIns="91440" tIns="45720" rIns="91440" bIns="45720" rtlCol="0" anchor="t">
        <a:spAutoFit/>
      </a:bodyPr>
      <a:lstStyle>
        <a:defPPr algn="l">
          <a:defRPr sz="1100" b="0" i="0">
            <a:solidFill>
              <a:srgbClr val="000000"/>
            </a:solidFill>
            <a:latin typeface="Arial" panose="020B0604020202020204"/>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三峡南亚公司培训模板（一）</Template>
  <TotalTime>27589</TotalTime>
  <Words>4544</Words>
  <Application>Microsoft Office PowerPoint</Application>
  <PresentationFormat>Widescreen</PresentationFormat>
  <Paragraphs>522</Paragraphs>
  <Slides>54</Slides>
  <Notes>26</Notes>
  <HiddenSlides>0</HiddenSlides>
  <MMClips>0</MMClips>
  <ScaleCrop>false</ScaleCrop>
  <HeadingPairs>
    <vt:vector size="8" baseType="variant">
      <vt:variant>
        <vt:lpstr>Fonts Used</vt:lpstr>
      </vt:variant>
      <vt:variant>
        <vt:i4>22</vt:i4>
      </vt:variant>
      <vt:variant>
        <vt:lpstr>Theme</vt:lpstr>
      </vt:variant>
      <vt:variant>
        <vt:i4>8</vt:i4>
      </vt:variant>
      <vt:variant>
        <vt:lpstr>Embedded OLE Servers</vt:lpstr>
      </vt:variant>
      <vt:variant>
        <vt:i4>1</vt:i4>
      </vt:variant>
      <vt:variant>
        <vt:lpstr>Slide Titles</vt:lpstr>
      </vt:variant>
      <vt:variant>
        <vt:i4>54</vt:i4>
      </vt:variant>
    </vt:vector>
  </HeadingPairs>
  <TitlesOfParts>
    <vt:vector size="85" baseType="lpstr">
      <vt:lpstr>微软雅黑</vt:lpstr>
      <vt:lpstr>宋体</vt:lpstr>
      <vt:lpstr>Arial</vt:lpstr>
      <vt:lpstr>Arial Black</vt:lpstr>
      <vt:lpstr>Arial Narrow</vt:lpstr>
      <vt:lpstr>Arial Unicode MS</vt:lpstr>
      <vt:lpstr>Calibri</vt:lpstr>
      <vt:lpstr>Calibri Light</vt:lpstr>
      <vt:lpstr>CTG Sans</vt:lpstr>
      <vt:lpstr>CTG Sans Bold</vt:lpstr>
      <vt:lpstr>CTG Sans Regular</vt:lpstr>
      <vt:lpstr>楷体_GB2312</vt:lpstr>
      <vt:lpstr>LF_Kai</vt:lpstr>
      <vt:lpstr>黑体</vt:lpstr>
      <vt:lpstr>华文仿宋</vt:lpstr>
      <vt:lpstr>Times New Roman</vt:lpstr>
      <vt:lpstr>Verdana</vt:lpstr>
      <vt:lpstr>Webdings</vt:lpstr>
      <vt:lpstr>Wingdings</vt:lpstr>
      <vt:lpstr>Wingdings 3</vt:lpstr>
      <vt:lpstr>方正仿宋简体</vt:lpstr>
      <vt:lpstr>楷体</vt:lpstr>
      <vt:lpstr>Office 主题​​</vt:lpstr>
      <vt:lpstr>自定义设计方案</vt:lpstr>
      <vt:lpstr>20130115-封面母版2</vt:lpstr>
      <vt:lpstr>2_ClientDesign</vt:lpstr>
      <vt:lpstr>2_Office 主题​​</vt:lpstr>
      <vt:lpstr>CTG</vt:lpstr>
      <vt:lpstr>3_ClientDesign</vt:lpstr>
      <vt:lpstr>4_ClientDesign</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CTGSAIL</dc:creator>
  <cp:lastModifiedBy>N A Zuberi</cp:lastModifiedBy>
  <cp:revision>1016</cp:revision>
  <cp:lastPrinted>2020-02-11T11:41:47Z</cp:lastPrinted>
  <dcterms:created xsi:type="dcterms:W3CDTF">2015-03-03T17:21:49Z</dcterms:created>
  <dcterms:modified xsi:type="dcterms:W3CDTF">2021-10-26T07:09:10Z</dcterms:modified>
</cp:coreProperties>
</file>