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22" r:id="rId1"/>
  </p:sldMasterIdLst>
  <p:notesMasterIdLst>
    <p:notesMasterId r:id="rId32"/>
  </p:notesMasterIdLst>
  <p:handoutMasterIdLst>
    <p:handoutMasterId r:id="rId33"/>
  </p:handoutMasterIdLst>
  <p:sldIdLst>
    <p:sldId id="683" r:id="rId2"/>
    <p:sldId id="684" r:id="rId3"/>
    <p:sldId id="2164" r:id="rId4"/>
    <p:sldId id="260" r:id="rId5"/>
    <p:sldId id="503" r:id="rId6"/>
    <p:sldId id="499" r:id="rId7"/>
    <p:sldId id="261" r:id="rId8"/>
    <p:sldId id="2558" r:id="rId9"/>
    <p:sldId id="2559" r:id="rId10"/>
    <p:sldId id="2143" r:id="rId11"/>
    <p:sldId id="2166" r:id="rId12"/>
    <p:sldId id="2550" r:id="rId13"/>
    <p:sldId id="2178" r:id="rId14"/>
    <p:sldId id="2103" r:id="rId15"/>
    <p:sldId id="2169" r:id="rId16"/>
    <p:sldId id="2334" r:id="rId17"/>
    <p:sldId id="2553" r:id="rId18"/>
    <p:sldId id="2502" r:id="rId19"/>
    <p:sldId id="2367" r:id="rId20"/>
    <p:sldId id="2566" r:id="rId21"/>
    <p:sldId id="2567" r:id="rId22"/>
    <p:sldId id="920" r:id="rId23"/>
    <p:sldId id="2092" r:id="rId24"/>
    <p:sldId id="902" r:id="rId25"/>
    <p:sldId id="913" r:id="rId26"/>
    <p:sldId id="904" r:id="rId27"/>
    <p:sldId id="907" r:id="rId28"/>
    <p:sldId id="2560" r:id="rId29"/>
    <p:sldId id="1583" r:id="rId30"/>
    <p:sldId id="2179" r:id="rId3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rgbClr val="000066"/>
        </a:solidFill>
        <a:latin typeface="Bookman Old Style" panose="020506040505050202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339933"/>
    <a:srgbClr val="003366"/>
    <a:srgbClr val="800000"/>
    <a:srgbClr val="FFCC99"/>
    <a:srgbClr val="FFFFFF"/>
    <a:srgbClr val="FF9900"/>
    <a:srgbClr val="00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0637" autoAdjust="0"/>
  </p:normalViewPr>
  <p:slideViewPr>
    <p:cSldViewPr snapToGrid="0">
      <p:cViewPr varScale="1">
        <p:scale>
          <a:sx n="59" d="100"/>
          <a:sy n="59" d="100"/>
        </p:scale>
        <p:origin x="1584" y="6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-1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'Slide 37'!$B$22</c:f>
          <c:strCache>
            <c:ptCount val="1"/>
            <c:pt idx="0">
              <c:v>2021</c:v>
            </c:pt>
          </c:strCache>
        </c:strRef>
      </c:tx>
      <c:layout>
        <c:manualLayout>
          <c:xMode val="edge"/>
          <c:yMode val="edge"/>
          <c:x val="0.43632378322637133"/>
          <c:y val="3.361127137814688E-2"/>
        </c:manualLayout>
      </c:layout>
      <c:overlay val="0"/>
      <c:spPr>
        <a:solidFill>
          <a:srgbClr val="000066"/>
        </a:solidFill>
        <a:ln>
          <a:noFill/>
        </a:ln>
        <a:effectLst/>
      </c:spPr>
      <c:txPr>
        <a:bodyPr rot="0" vert="horz"/>
        <a:lstStyle/>
        <a:p>
          <a:pPr algn="ctr">
            <a:def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B-4E59-9842-D21E1063B2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4B-4E59-9842-D21E1063B2BC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4B-4E59-9842-D21E1063B2B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4B-4E59-9842-D21E1063B2BC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4B-4E59-9842-D21E1063B2BC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4B-4E59-9842-D21E1063B2BC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4B-4E59-9842-D21E1063B2BC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4B-4E59-9842-D21E1063B2BC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4B-4E59-9842-D21E1063B2BC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4B-4E59-9842-D21E1063B2B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F4B-4E59-9842-D21E1063B2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F4B-4E59-9842-D21E1063B2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F4B-4E59-9842-D21E1063B2B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F4B-4E59-9842-D21E1063B2B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F4B-4E59-9842-D21E1063B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37'!$A$23:$A$33</c:f>
              <c:strCache>
                <c:ptCount val="11"/>
                <c:pt idx="0">
                  <c:v>Imported Coal</c:v>
                </c:pt>
                <c:pt idx="1">
                  <c:v>RFO</c:v>
                </c:pt>
                <c:pt idx="2">
                  <c:v>RLNG</c:v>
                </c:pt>
                <c:pt idx="3">
                  <c:v>Local Coal</c:v>
                </c:pt>
                <c:pt idx="4">
                  <c:v>Gas</c:v>
                </c:pt>
                <c:pt idx="5">
                  <c:v>Nuclear</c:v>
                </c:pt>
                <c:pt idx="6">
                  <c:v>Baggase</c:v>
                </c:pt>
                <c:pt idx="7">
                  <c:v>Solar</c:v>
                </c:pt>
                <c:pt idx="8">
                  <c:v>Wind</c:v>
                </c:pt>
                <c:pt idx="9">
                  <c:v>HPP</c:v>
                </c:pt>
                <c:pt idx="10">
                  <c:v>Cross Border</c:v>
                </c:pt>
              </c:strCache>
            </c:strRef>
          </c:cat>
          <c:val>
            <c:numRef>
              <c:f>'Slide 37'!$B$23:$B$33</c:f>
              <c:numCache>
                <c:formatCode>_-* #,##0_-;\-* #,##0_-;_-* "-"??_-;_-@_-</c:formatCode>
                <c:ptCount val="11"/>
                <c:pt idx="0">
                  <c:v>3960</c:v>
                </c:pt>
                <c:pt idx="1">
                  <c:v>6506</c:v>
                </c:pt>
                <c:pt idx="2">
                  <c:v>5839</c:v>
                </c:pt>
                <c:pt idx="3">
                  <c:v>660</c:v>
                </c:pt>
                <c:pt idx="4">
                  <c:v>3427</c:v>
                </c:pt>
                <c:pt idx="5">
                  <c:v>2490</c:v>
                </c:pt>
                <c:pt idx="6">
                  <c:v>259.10000000000002</c:v>
                </c:pt>
                <c:pt idx="7">
                  <c:v>400</c:v>
                </c:pt>
                <c:pt idx="8">
                  <c:v>1335.48</c:v>
                </c:pt>
                <c:pt idx="9">
                  <c:v>9698.2999999999993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F4B-4E59-9842-D21E1063B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/>
              <a:t>2025</a:t>
            </a:r>
          </a:p>
        </c:rich>
      </c:tx>
      <c:layout>
        <c:manualLayout>
          <c:xMode val="edge"/>
          <c:yMode val="edge"/>
          <c:x val="0.43632378322637133"/>
          <c:y val="3.361127137814688E-2"/>
        </c:manualLayout>
      </c:layout>
      <c:overlay val="0"/>
      <c:spPr>
        <a:solidFill>
          <a:srgbClr val="000066"/>
        </a:solidFill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D-473D-B8E6-B43E1CA8582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D-473D-B8E6-B43E1CA85821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D-473D-B8E6-B43E1CA85821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D-473D-B8E6-B43E1CA8582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1D-473D-B8E6-B43E1CA85821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11D-473D-B8E6-B43E1CA85821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11D-473D-B8E6-B43E1CA85821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11D-473D-B8E6-B43E1CA85821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11D-473D-B8E6-B43E1CA85821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11D-473D-B8E6-B43E1CA858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11D-473D-B8E6-B43E1CA858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11D-473D-B8E6-B43E1CA8582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11D-473D-B8E6-B43E1CA8582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11D-473D-B8E6-B43E1CA8582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11D-473D-B8E6-B43E1CA858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37'!$A$23:$A$33</c:f>
              <c:strCache>
                <c:ptCount val="11"/>
                <c:pt idx="0">
                  <c:v>Imported Coal</c:v>
                </c:pt>
                <c:pt idx="1">
                  <c:v>RFO</c:v>
                </c:pt>
                <c:pt idx="2">
                  <c:v>RLNG</c:v>
                </c:pt>
                <c:pt idx="3">
                  <c:v>Local Coal</c:v>
                </c:pt>
                <c:pt idx="4">
                  <c:v>Gas</c:v>
                </c:pt>
                <c:pt idx="5">
                  <c:v>Nuclear</c:v>
                </c:pt>
                <c:pt idx="6">
                  <c:v>Baggase</c:v>
                </c:pt>
                <c:pt idx="7">
                  <c:v>Solar</c:v>
                </c:pt>
                <c:pt idx="8">
                  <c:v>Wind</c:v>
                </c:pt>
                <c:pt idx="9">
                  <c:v>HPP</c:v>
                </c:pt>
                <c:pt idx="10">
                  <c:v>Cross Border</c:v>
                </c:pt>
              </c:strCache>
            </c:strRef>
          </c:cat>
          <c:val>
            <c:numRef>
              <c:f>'Slide 37'!$F$23:$F$33</c:f>
              <c:numCache>
                <c:formatCode>_-* #,##0_-;\-* #,##0_-;_-* "-"??_-;_-@_-</c:formatCode>
                <c:ptCount val="11"/>
                <c:pt idx="0">
                  <c:v>4920</c:v>
                </c:pt>
                <c:pt idx="1">
                  <c:v>3506</c:v>
                </c:pt>
                <c:pt idx="2">
                  <c:v>6958</c:v>
                </c:pt>
                <c:pt idx="3">
                  <c:v>3630</c:v>
                </c:pt>
                <c:pt idx="4">
                  <c:v>2807</c:v>
                </c:pt>
                <c:pt idx="5">
                  <c:v>3635</c:v>
                </c:pt>
                <c:pt idx="6">
                  <c:v>748.6</c:v>
                </c:pt>
                <c:pt idx="7">
                  <c:v>2931.52</c:v>
                </c:pt>
                <c:pt idx="8">
                  <c:v>3943.78</c:v>
                </c:pt>
                <c:pt idx="9">
                  <c:v>14441.27</c:v>
                </c:pt>
                <c:pt idx="1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11D-473D-B8E6-B43E1CA85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'Slide 37'!$K$22</c:f>
          <c:strCache>
            <c:ptCount val="1"/>
            <c:pt idx="0">
              <c:v>2030</c:v>
            </c:pt>
          </c:strCache>
        </c:strRef>
      </c:tx>
      <c:layout>
        <c:manualLayout>
          <c:xMode val="edge"/>
          <c:yMode val="edge"/>
          <c:x val="0.43632378322637133"/>
          <c:y val="3.361127137814688E-2"/>
        </c:manualLayout>
      </c:layout>
      <c:overlay val="0"/>
      <c:spPr>
        <a:solidFill>
          <a:srgbClr val="000066"/>
        </a:solidFill>
        <a:ln>
          <a:noFill/>
        </a:ln>
        <a:effectLst/>
      </c:spPr>
      <c:txPr>
        <a:bodyPr rot="0" vert="horz"/>
        <a:lstStyle/>
        <a:p>
          <a:pPr algn="ctr">
            <a:def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19-417E-88C2-089B646409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19-417E-88C2-089B6464099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19-417E-88C2-089B64640993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19-417E-88C2-089B64640993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19-417E-88C2-089B64640993}"/>
              </c:ext>
            </c:extLst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19-417E-88C2-089B64640993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19-417E-88C2-089B64640993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719-417E-88C2-089B64640993}"/>
              </c:ext>
            </c:extLst>
          </c:dPt>
          <c:dPt>
            <c:idx val="8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719-417E-88C2-089B64640993}"/>
              </c:ext>
            </c:extLst>
          </c:dPt>
          <c:dPt>
            <c:idx val="9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719-417E-88C2-089B646409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719-417E-88C2-089B6464099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719-417E-88C2-089B6464099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719-417E-88C2-089B6464099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719-417E-88C2-089B6464099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2719-417E-88C2-089B64640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'Slide 37'!$A$23:$A$33</c:f>
              <c:strCache>
                <c:ptCount val="11"/>
                <c:pt idx="0">
                  <c:v>Imported Coal</c:v>
                </c:pt>
                <c:pt idx="1">
                  <c:v>RFO</c:v>
                </c:pt>
                <c:pt idx="2">
                  <c:v>RLNG</c:v>
                </c:pt>
                <c:pt idx="3">
                  <c:v>Local Coal</c:v>
                </c:pt>
                <c:pt idx="4">
                  <c:v>Gas</c:v>
                </c:pt>
                <c:pt idx="5">
                  <c:v>Nuclear</c:v>
                </c:pt>
                <c:pt idx="6">
                  <c:v>Baggase</c:v>
                </c:pt>
                <c:pt idx="7">
                  <c:v>Solar</c:v>
                </c:pt>
                <c:pt idx="8">
                  <c:v>Wind</c:v>
                </c:pt>
                <c:pt idx="9">
                  <c:v>HPP</c:v>
                </c:pt>
                <c:pt idx="10">
                  <c:v>Cross Border</c:v>
                </c:pt>
              </c:strCache>
            </c:strRef>
          </c:cat>
          <c:val>
            <c:numRef>
              <c:f>'Slide 37'!$K$23:$K$33</c:f>
              <c:numCache>
                <c:formatCode>_-* #,##0_-;\-* #,##0_-;_-* "-"??_-;_-@_-</c:formatCode>
                <c:ptCount val="11"/>
                <c:pt idx="0">
                  <c:v>4920</c:v>
                </c:pt>
                <c:pt idx="1">
                  <c:v>1220</c:v>
                </c:pt>
                <c:pt idx="2">
                  <c:v>6786</c:v>
                </c:pt>
                <c:pt idx="3">
                  <c:v>3630</c:v>
                </c:pt>
                <c:pt idx="4">
                  <c:v>2582</c:v>
                </c:pt>
                <c:pt idx="5">
                  <c:v>3635</c:v>
                </c:pt>
                <c:pt idx="6">
                  <c:v>748.6</c:v>
                </c:pt>
                <c:pt idx="7">
                  <c:v>7931.52</c:v>
                </c:pt>
                <c:pt idx="8">
                  <c:v>5005.2700000000004</c:v>
                </c:pt>
                <c:pt idx="9">
                  <c:v>23653.449999999997</c:v>
                </c:pt>
                <c:pt idx="1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719-417E-88C2-089B64640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'Generation Mix'!$F$22</c:f>
          <c:strCache>
            <c:ptCount val="1"/>
            <c:pt idx="0">
              <c:v>2025</c:v>
            </c:pt>
          </c:strCache>
        </c:strRef>
      </c:tx>
      <c:layout>
        <c:manualLayout>
          <c:xMode val="edge"/>
          <c:yMode val="edge"/>
          <c:x val="0.46222300820884971"/>
          <c:y val="1.0548523206751054E-2"/>
        </c:manualLayout>
      </c:layout>
      <c:overlay val="0"/>
      <c:spPr>
        <a:solidFill>
          <a:srgbClr val="00206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12359720620899"/>
          <c:y val="0.1653486133627855"/>
          <c:w val="0.48819636664722826"/>
          <c:h val="0.742548710645952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B-47A3-B560-49E5CB535F8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0B-47A3-B560-49E5CB535F83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0B-47A3-B560-49E5CB535F8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0B-47A3-B560-49E5CB535F83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0B-47A3-B560-49E5CB535F8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0B-47A3-B560-49E5CB535F83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0B-47A3-B560-49E5CB535F83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0B-47A3-B560-49E5CB535F83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0B-47A3-B560-49E5CB535F83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F0B-47A3-B560-49E5CB535F8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F0B-47A3-B560-49E5CB535F8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F0B-47A3-B560-49E5CB535F8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F0B-47A3-B560-49E5CB535F8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8F0B-47A3-B560-49E5CB535F8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F0B-47A3-B560-49E5CB535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'Generation Mix'!$A$23:$A$33</c:f>
              <c:strCache>
                <c:ptCount val="11"/>
                <c:pt idx="0">
                  <c:v>Imported Coal</c:v>
                </c:pt>
                <c:pt idx="1">
                  <c:v>Local Coal</c:v>
                </c:pt>
                <c:pt idx="2">
                  <c:v>RLNG</c:v>
                </c:pt>
                <c:pt idx="3">
                  <c:v>Gas</c:v>
                </c:pt>
                <c:pt idx="4">
                  <c:v>Nuclear</c:v>
                </c:pt>
                <c:pt idx="5">
                  <c:v>Baggase</c:v>
                </c:pt>
                <c:pt idx="6">
                  <c:v>Solar</c:v>
                </c:pt>
                <c:pt idx="7">
                  <c:v>HPP</c:v>
                </c:pt>
                <c:pt idx="8">
                  <c:v>Cross Border</c:v>
                </c:pt>
                <c:pt idx="9">
                  <c:v>Wind</c:v>
                </c:pt>
                <c:pt idx="10">
                  <c:v>RFO</c:v>
                </c:pt>
              </c:strCache>
            </c:strRef>
          </c:cat>
          <c:val>
            <c:numRef>
              <c:f>'Generation Mix'!$F$23:$F$33</c:f>
              <c:numCache>
                <c:formatCode>_-* #,##0_-;\-* #,##0_-;_-* "-"??_-;_-@_-</c:formatCode>
                <c:ptCount val="11"/>
                <c:pt idx="0">
                  <c:v>27048.49</c:v>
                </c:pt>
                <c:pt idx="1">
                  <c:v>24185.200000000001</c:v>
                </c:pt>
                <c:pt idx="2">
                  <c:v>2994.34</c:v>
                </c:pt>
                <c:pt idx="3">
                  <c:v>10744.47</c:v>
                </c:pt>
                <c:pt idx="4">
                  <c:v>24877.1</c:v>
                </c:pt>
                <c:pt idx="5">
                  <c:v>3380.26</c:v>
                </c:pt>
                <c:pt idx="6">
                  <c:v>5723.87</c:v>
                </c:pt>
                <c:pt idx="7">
                  <c:v>51097.65</c:v>
                </c:pt>
                <c:pt idx="8">
                  <c:v>3167.64</c:v>
                </c:pt>
                <c:pt idx="9">
                  <c:v>13331.39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F0B-47A3-B560-49E5CB535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'Generation Mix'!$B$22</c:f>
          <c:strCache>
            <c:ptCount val="1"/>
            <c:pt idx="0">
              <c:v>2021</c:v>
            </c:pt>
          </c:strCache>
        </c:strRef>
      </c:tx>
      <c:layout>
        <c:manualLayout>
          <c:xMode val="edge"/>
          <c:yMode val="edge"/>
          <c:x val="0.46222300820884971"/>
          <c:y val="1.0548523206751054E-2"/>
        </c:manualLayout>
      </c:layout>
      <c:overlay val="0"/>
      <c:spPr>
        <a:solidFill>
          <a:srgbClr val="00206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12359720620899"/>
          <c:y val="0.17222781492251601"/>
          <c:w val="0.48367341669597269"/>
          <c:h val="0.735669484141783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8-4C93-A964-E7BE1C33F88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68-4C93-A964-E7BE1C33F88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68-4C93-A964-E7BE1C33F88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68-4C93-A964-E7BE1C33F887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68-4C93-A964-E7BE1C33F887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68-4C93-A964-E7BE1C33F887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68-4C93-A964-E7BE1C33F887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68-4C93-A964-E7BE1C33F88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368-4C93-A964-E7BE1C33F887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368-4C93-A964-E7BE1C33F88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368-4C93-A964-E7BE1C33F88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4368-4C93-A964-E7BE1C33F88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4368-4C93-A964-E7BE1C33F88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4368-4C93-A964-E7BE1C33F88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368-4C93-A964-E7BE1C33F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'Generation Mix'!$A$23:$A$33</c:f>
              <c:strCache>
                <c:ptCount val="11"/>
                <c:pt idx="0">
                  <c:v>Imported Coal</c:v>
                </c:pt>
                <c:pt idx="1">
                  <c:v>Local Coal</c:v>
                </c:pt>
                <c:pt idx="2">
                  <c:v>RLNG</c:v>
                </c:pt>
                <c:pt idx="3">
                  <c:v>Gas</c:v>
                </c:pt>
                <c:pt idx="4">
                  <c:v>Nuclear</c:v>
                </c:pt>
                <c:pt idx="5">
                  <c:v>Baggase</c:v>
                </c:pt>
                <c:pt idx="6">
                  <c:v>Solar</c:v>
                </c:pt>
                <c:pt idx="7">
                  <c:v>HPP</c:v>
                </c:pt>
                <c:pt idx="8">
                  <c:v>Cross Border</c:v>
                </c:pt>
                <c:pt idx="9">
                  <c:v>Wind</c:v>
                </c:pt>
                <c:pt idx="10">
                  <c:v>RFO</c:v>
                </c:pt>
              </c:strCache>
            </c:strRef>
          </c:cat>
          <c:val>
            <c:numRef>
              <c:f>'Generation Mix'!$B$23:$B$33</c:f>
              <c:numCache>
                <c:formatCode>_-* #,##0_-;\-* #,##0_-;_-* "-"??_-;_-@_-</c:formatCode>
                <c:ptCount val="11"/>
                <c:pt idx="0">
                  <c:v>27125.69</c:v>
                </c:pt>
                <c:pt idx="1">
                  <c:v>3929.97</c:v>
                </c:pt>
                <c:pt idx="2">
                  <c:v>24088.02</c:v>
                </c:pt>
                <c:pt idx="3">
                  <c:v>19121.669999999998</c:v>
                </c:pt>
                <c:pt idx="4">
                  <c:v>10742.82</c:v>
                </c:pt>
                <c:pt idx="5">
                  <c:v>1035.3599999999999</c:v>
                </c:pt>
                <c:pt idx="6">
                  <c:v>613.20000000000005</c:v>
                </c:pt>
                <c:pt idx="7">
                  <c:v>39383.53</c:v>
                </c:pt>
                <c:pt idx="8">
                  <c:v>0</c:v>
                </c:pt>
                <c:pt idx="9">
                  <c:v>3584.66</c:v>
                </c:pt>
                <c:pt idx="10">
                  <c:v>1027.0700000000002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368-4C93-A964-E7BE1C33F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'Generation Mix'!$K$22</c:f>
          <c:strCache>
            <c:ptCount val="1"/>
            <c:pt idx="0">
              <c:v>2030</c:v>
            </c:pt>
          </c:strCache>
        </c:strRef>
      </c:tx>
      <c:layout>
        <c:manualLayout>
          <c:xMode val="edge"/>
          <c:yMode val="edge"/>
          <c:x val="0.46222300820884971"/>
          <c:y val="1.0548523206751054E-2"/>
        </c:manualLayout>
      </c:layout>
      <c:overlay val="0"/>
      <c:spPr>
        <a:solidFill>
          <a:srgbClr val="00206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12359720620899"/>
          <c:y val="0.14815076619994025"/>
          <c:w val="0.49950311830876831"/>
          <c:h val="0.7597465328643591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E-4890-A49B-F62C8455F690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E-4890-A49B-F62C8455F69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E-4890-A49B-F62C8455F690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4E-4890-A49B-F62C8455F690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4E-4890-A49B-F62C8455F69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4E-4890-A49B-F62C8455F69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4E-4890-A49B-F62C8455F690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4E-4890-A49B-F62C8455F690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E4E-4890-A49B-F62C8455F690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E4E-4890-A49B-F62C8455F69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E4E-4890-A49B-F62C8455F6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E4E-4890-A49B-F62C8455F69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E4E-4890-A49B-F62C8455F69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E4E-4890-A49B-F62C8455F69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CE4E-4890-A49B-F62C8455F69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CE4E-4890-A49B-F62C8455F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'Generation Mix'!$A$23:$A$33</c:f>
              <c:strCache>
                <c:ptCount val="11"/>
                <c:pt idx="0">
                  <c:v>Imported Coal</c:v>
                </c:pt>
                <c:pt idx="1">
                  <c:v>Local Coal</c:v>
                </c:pt>
                <c:pt idx="2">
                  <c:v>RLNG</c:v>
                </c:pt>
                <c:pt idx="3">
                  <c:v>Gas</c:v>
                </c:pt>
                <c:pt idx="4">
                  <c:v>Nuclear</c:v>
                </c:pt>
                <c:pt idx="5">
                  <c:v>Baggase</c:v>
                </c:pt>
                <c:pt idx="6">
                  <c:v>Solar</c:v>
                </c:pt>
                <c:pt idx="7">
                  <c:v>HPP</c:v>
                </c:pt>
                <c:pt idx="8">
                  <c:v>Cross Border</c:v>
                </c:pt>
                <c:pt idx="9">
                  <c:v>Wind</c:v>
                </c:pt>
                <c:pt idx="10">
                  <c:v>RFO</c:v>
                </c:pt>
              </c:strCache>
            </c:strRef>
          </c:cat>
          <c:val>
            <c:numRef>
              <c:f>'Generation Mix'!$K$23:$K$33</c:f>
              <c:numCache>
                <c:formatCode>_-* #,##0_-;\-* #,##0_-;_-* "-"??_-;_-@_-</c:formatCode>
                <c:ptCount val="11"/>
                <c:pt idx="0">
                  <c:v>18448.310000000001</c:v>
                </c:pt>
                <c:pt idx="1">
                  <c:v>23145.41</c:v>
                </c:pt>
                <c:pt idx="2">
                  <c:v>685.68</c:v>
                </c:pt>
                <c:pt idx="3">
                  <c:v>5622.72</c:v>
                </c:pt>
                <c:pt idx="4">
                  <c:v>24909.83</c:v>
                </c:pt>
                <c:pt idx="5">
                  <c:v>3380.26</c:v>
                </c:pt>
                <c:pt idx="6">
                  <c:v>15916.13</c:v>
                </c:pt>
                <c:pt idx="7">
                  <c:v>94648.84</c:v>
                </c:pt>
                <c:pt idx="8">
                  <c:v>3435.82</c:v>
                </c:pt>
                <c:pt idx="9">
                  <c:v>17225.3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E4E-4890-A49B-F62C8455F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75481189851268"/>
          <c:y val="8.4398122669437192E-2"/>
          <c:w val="0.73962926509186355"/>
          <c:h val="0.698575821864365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'Chart 6-4'!$C$2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6-4'!$C$3:$C$12</c:f>
              <c:numCache>
                <c:formatCode>#,##0_);[Red]\(#,##0\)</c:formatCode>
                <c:ptCount val="10"/>
                <c:pt idx="0">
                  <c:v>39383.53</c:v>
                </c:pt>
                <c:pt idx="1">
                  <c:v>40151.440000000002</c:v>
                </c:pt>
                <c:pt idx="2">
                  <c:v>41731.909999999996</c:v>
                </c:pt>
                <c:pt idx="3">
                  <c:v>47603.520000000004</c:v>
                </c:pt>
                <c:pt idx="4">
                  <c:v>54265.29</c:v>
                </c:pt>
                <c:pt idx="5">
                  <c:v>63703.399999999994</c:v>
                </c:pt>
                <c:pt idx="6">
                  <c:v>68556.22</c:v>
                </c:pt>
                <c:pt idx="7">
                  <c:v>72825.7</c:v>
                </c:pt>
                <c:pt idx="8">
                  <c:v>81585.78</c:v>
                </c:pt>
                <c:pt idx="9">
                  <c:v>98084.66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4-447E-9B0F-4CCC13DA2004}"/>
            </c:ext>
          </c:extLst>
        </c:ser>
        <c:ser>
          <c:idx val="1"/>
          <c:order val="1"/>
          <c:tx>
            <c:strRef>
              <c:f>'Chart 6-4'!$D$2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6-4'!$D$3:$D$12</c:f>
              <c:numCache>
                <c:formatCode>#,##0_);[Red]\(#,##0\)</c:formatCode>
                <c:ptCount val="10"/>
                <c:pt idx="0">
                  <c:v>5233.2199999999993</c:v>
                </c:pt>
                <c:pt idx="1">
                  <c:v>6680.24</c:v>
                </c:pt>
                <c:pt idx="2">
                  <c:v>7863.47</c:v>
                </c:pt>
                <c:pt idx="3">
                  <c:v>16231.329999999998</c:v>
                </c:pt>
                <c:pt idx="4">
                  <c:v>22435.519999999997</c:v>
                </c:pt>
                <c:pt idx="5">
                  <c:v>28142.300000000003</c:v>
                </c:pt>
                <c:pt idx="6">
                  <c:v>30406.340000000004</c:v>
                </c:pt>
                <c:pt idx="7">
                  <c:v>32475.86</c:v>
                </c:pt>
                <c:pt idx="8">
                  <c:v>34483.24</c:v>
                </c:pt>
                <c:pt idx="9">
                  <c:v>36521.69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44-447E-9B0F-4CCC13DA2004}"/>
            </c:ext>
          </c:extLst>
        </c:ser>
        <c:ser>
          <c:idx val="2"/>
          <c:order val="2"/>
          <c:tx>
            <c:strRef>
              <c:f>'Chart 6-4'!$E$2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6-4'!$E$3:$E$12</c:f>
              <c:numCache>
                <c:formatCode>#,##0_);[Red]\(#,##0\)</c:formatCode>
                <c:ptCount val="10"/>
                <c:pt idx="0">
                  <c:v>19121.669999999998</c:v>
                </c:pt>
                <c:pt idx="1">
                  <c:v>18519.93</c:v>
                </c:pt>
                <c:pt idx="2">
                  <c:v>11837.92</c:v>
                </c:pt>
                <c:pt idx="3">
                  <c:v>11412.33</c:v>
                </c:pt>
                <c:pt idx="4">
                  <c:v>10744.47</c:v>
                </c:pt>
                <c:pt idx="5">
                  <c:v>6924.57</c:v>
                </c:pt>
                <c:pt idx="6">
                  <c:v>6242.95</c:v>
                </c:pt>
                <c:pt idx="7">
                  <c:v>6661.3</c:v>
                </c:pt>
                <c:pt idx="8">
                  <c:v>7087.75</c:v>
                </c:pt>
                <c:pt idx="9">
                  <c:v>5622.72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44-447E-9B0F-4CCC13DA2004}"/>
            </c:ext>
          </c:extLst>
        </c:ser>
        <c:ser>
          <c:idx val="3"/>
          <c:order val="3"/>
          <c:tx>
            <c:strRef>
              <c:f>'Chart 6-4'!$F$2</c:f>
              <c:strCache>
                <c:ptCount val="1"/>
                <c:pt idx="0">
                  <c:v>Furnance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6-4'!$F$3:$F$12</c:f>
              <c:numCache>
                <c:formatCode>#,##0_);[Red]\(#,##0\)</c:formatCode>
                <c:ptCount val="10"/>
                <c:pt idx="0">
                  <c:v>1027.0700000000002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44-447E-9B0F-4CCC13DA2004}"/>
            </c:ext>
          </c:extLst>
        </c:ser>
        <c:ser>
          <c:idx val="4"/>
          <c:order val="4"/>
          <c:tx>
            <c:strRef>
              <c:f>'Chart 6-4'!$G$2</c:f>
              <c:strCache>
                <c:ptCount val="1"/>
                <c:pt idx="0">
                  <c:v>Local Coal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6-4'!$G$3:$G$12</c:f>
              <c:numCache>
                <c:formatCode>#,##0_);[Red]\(#,##0\)</c:formatCode>
                <c:ptCount val="10"/>
                <c:pt idx="0">
                  <c:v>3929.97</c:v>
                </c:pt>
                <c:pt idx="1">
                  <c:v>7941.47</c:v>
                </c:pt>
                <c:pt idx="2">
                  <c:v>21871.16</c:v>
                </c:pt>
                <c:pt idx="3">
                  <c:v>24239.47</c:v>
                </c:pt>
                <c:pt idx="4">
                  <c:v>24185.200000000001</c:v>
                </c:pt>
                <c:pt idx="5">
                  <c:v>24135.01</c:v>
                </c:pt>
                <c:pt idx="6">
                  <c:v>24169.35</c:v>
                </c:pt>
                <c:pt idx="7">
                  <c:v>24256.22</c:v>
                </c:pt>
                <c:pt idx="8">
                  <c:v>24187.7</c:v>
                </c:pt>
                <c:pt idx="9">
                  <c:v>23145.41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44-447E-9B0F-4CCC13DA2004}"/>
            </c:ext>
          </c:extLst>
        </c:ser>
        <c:ser>
          <c:idx val="5"/>
          <c:order val="5"/>
          <c:tx>
            <c:strRef>
              <c:f>'Chart 6-4'!$H$2</c:f>
              <c:strCache>
                <c:ptCount val="1"/>
                <c:pt idx="0">
                  <c:v>Imported Coal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6-4'!$H$3:$H$12</c:f>
              <c:numCache>
                <c:formatCode>#,##0_);[Red]\(#,##0\)</c:formatCode>
                <c:ptCount val="10"/>
                <c:pt idx="0">
                  <c:v>27125.69</c:v>
                </c:pt>
                <c:pt idx="1">
                  <c:v>25606.17</c:v>
                </c:pt>
                <c:pt idx="2">
                  <c:v>24005.41</c:v>
                </c:pt>
                <c:pt idx="3">
                  <c:v>27208.6</c:v>
                </c:pt>
                <c:pt idx="4">
                  <c:v>27048.49</c:v>
                </c:pt>
                <c:pt idx="5">
                  <c:v>24660.799999999999</c:v>
                </c:pt>
                <c:pt idx="6">
                  <c:v>25735.18</c:v>
                </c:pt>
                <c:pt idx="7">
                  <c:v>26979.87</c:v>
                </c:pt>
                <c:pt idx="8">
                  <c:v>23732.9</c:v>
                </c:pt>
                <c:pt idx="9">
                  <c:v>18448.310000000001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44-447E-9B0F-4CCC13DA2004}"/>
            </c:ext>
          </c:extLst>
        </c:ser>
        <c:ser>
          <c:idx val="6"/>
          <c:order val="6"/>
          <c:tx>
            <c:strRef>
              <c:f>'Chart 6-4'!$I$2</c:f>
              <c:strCache>
                <c:ptCount val="1"/>
                <c:pt idx="0">
                  <c:v>R-LNG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6-4'!$I$3:$I$12</c:f>
              <c:numCache>
                <c:formatCode>#,##0_);[Red]\(#,##0\)</c:formatCode>
                <c:ptCount val="10"/>
                <c:pt idx="0">
                  <c:v>24088.02</c:v>
                </c:pt>
                <c:pt idx="1">
                  <c:v>16969.060000000001</c:v>
                </c:pt>
                <c:pt idx="2">
                  <c:v>10418.93</c:v>
                </c:pt>
                <c:pt idx="3">
                  <c:v>7972.5</c:v>
                </c:pt>
                <c:pt idx="4">
                  <c:v>2994.34</c:v>
                </c:pt>
                <c:pt idx="5">
                  <c:v>1646.73</c:v>
                </c:pt>
                <c:pt idx="6">
                  <c:v>1831.83</c:v>
                </c:pt>
                <c:pt idx="7">
                  <c:v>2266.63</c:v>
                </c:pt>
                <c:pt idx="8">
                  <c:v>2639.16</c:v>
                </c:pt>
                <c:pt idx="9">
                  <c:v>685.68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4-447E-9B0F-4CCC13DA2004}"/>
            </c:ext>
          </c:extLst>
        </c:ser>
        <c:ser>
          <c:idx val="7"/>
          <c:order val="7"/>
          <c:tx>
            <c:strRef>
              <c:f>'Chart 6-4'!$J$2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6-4'!$J$3:$J$12</c:f>
              <c:numCache>
                <c:formatCode>#,##0_);[Red]\(#,##0\)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44-447E-9B0F-4CCC13DA2004}"/>
            </c:ext>
          </c:extLst>
        </c:ser>
        <c:ser>
          <c:idx val="8"/>
          <c:order val="8"/>
          <c:tx>
            <c:strRef>
              <c:f>'Chart 6-4'!$K$2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'Chart 6-4'!$B$3:$B$12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'Chart 6-4'!$K$3:$K$12</c:f>
              <c:numCache>
                <c:formatCode>#,##0_);[Red]\(#,##0\)</c:formatCode>
                <c:ptCount val="10"/>
                <c:pt idx="0">
                  <c:v>10742.82</c:v>
                </c:pt>
                <c:pt idx="1">
                  <c:v>18870.21</c:v>
                </c:pt>
                <c:pt idx="2">
                  <c:v>24834.28</c:v>
                </c:pt>
                <c:pt idx="3">
                  <c:v>24972.02</c:v>
                </c:pt>
                <c:pt idx="4">
                  <c:v>24877.1</c:v>
                </c:pt>
                <c:pt idx="5">
                  <c:v>24889.200000000001</c:v>
                </c:pt>
                <c:pt idx="6">
                  <c:v>24892.12</c:v>
                </c:pt>
                <c:pt idx="7">
                  <c:v>24953.58</c:v>
                </c:pt>
                <c:pt idx="8">
                  <c:v>24905.22</c:v>
                </c:pt>
                <c:pt idx="9">
                  <c:v>24909.83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44-447E-9B0F-4CCC13DA2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3132080"/>
        <c:axId val="411855816"/>
      </c:barChart>
      <c:lineChart>
        <c:grouping val="stacked"/>
        <c:varyColors val="0"/>
        <c:ser>
          <c:idx val="9"/>
          <c:order val="9"/>
          <c:tx>
            <c:v>Self Sufficient Ratio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158946768664609E-2"/>
                  <c:y val="-5.2498276425124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44-447E-9B0F-4CCC13DA2004}"/>
                </c:ext>
              </c:extLst>
            </c:dLbl>
            <c:dLbl>
              <c:idx val="8"/>
              <c:layout>
                <c:manualLayout>
                  <c:x val="-2.5500330737531961E-2"/>
                  <c:y val="-6.295298917128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44-447E-9B0F-4CCC13DA2004}"/>
                </c:ext>
              </c:extLst>
            </c:dLbl>
            <c:dLbl>
              <c:idx val="9"/>
              <c:layout>
                <c:manualLayout>
                  <c:x val="-4.4661879251505728E-2"/>
                  <c:y val="-6.6894403176561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44-447E-9B0F-4CCC13DA2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'Chart 6-4'!$P$3:$P$12</c:f>
              <c:numCache>
                <c:formatCode>0.0%</c:formatCode>
                <c:ptCount val="10"/>
                <c:pt idx="0">
                  <c:v>0.60015320088121116</c:v>
                </c:pt>
                <c:pt idx="1">
                  <c:v>0.68401589983324751</c:v>
                </c:pt>
                <c:pt idx="2">
                  <c:v>0.75853257379119476</c:v>
                </c:pt>
                <c:pt idx="3">
                  <c:v>0.77962195761118935</c:v>
                </c:pt>
                <c:pt idx="4">
                  <c:v>0.81961719577874337</c:v>
                </c:pt>
                <c:pt idx="5">
                  <c:v>0.84889588580855546</c:v>
                </c:pt>
                <c:pt idx="6">
                  <c:v>0.84839462632921392</c:v>
                </c:pt>
                <c:pt idx="7">
                  <c:v>0.8464098885847412</c:v>
                </c:pt>
                <c:pt idx="8">
                  <c:v>0.86722471229862796</c:v>
                </c:pt>
                <c:pt idx="9">
                  <c:v>0.90775167861273576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E44-447E-9B0F-4CCC13DA2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36248"/>
        <c:axId val="443925368"/>
      </c:lineChart>
      <c:catAx>
        <c:axId val="44313208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855816"/>
        <c:crosses val="autoZero"/>
        <c:auto val="1"/>
        <c:lblAlgn val="ctr"/>
        <c:lblOffset val="100"/>
        <c:noMultiLvlLbl val="0"/>
      </c:catAx>
      <c:valAx>
        <c:axId val="411855816"/>
        <c:scaling>
          <c:orientation val="minMax"/>
          <c:max val="24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GWh</a:t>
                </a:r>
              </a:p>
            </c:rich>
          </c:tx>
          <c:layout>
            <c:manualLayout>
              <c:xMode val="edge"/>
              <c:yMode val="edge"/>
              <c:x val="2.8525809273840766E-3"/>
              <c:y val="0.35753886178584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132080"/>
        <c:crosses val="autoZero"/>
        <c:crossBetween val="between"/>
        <c:majorUnit val="40000"/>
      </c:valAx>
      <c:valAx>
        <c:axId val="443925368"/>
        <c:scaling>
          <c:orientation val="minMax"/>
          <c:max val="1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036248"/>
        <c:crosses val="max"/>
        <c:crossBetween val="between"/>
        <c:majorUnit val="0.1"/>
      </c:valAx>
      <c:catAx>
        <c:axId val="404036248"/>
        <c:scaling>
          <c:orientation val="minMax"/>
        </c:scaling>
        <c:delete val="1"/>
        <c:axPos val="b"/>
        <c:majorTickMark val="out"/>
        <c:minorTickMark val="none"/>
        <c:tickLblPos val="nextTo"/>
        <c:crossAx val="443925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0.10591580449337686"/>
          <c:y val="0.87788192438069013"/>
          <c:w val="0.82910045211867744"/>
          <c:h val="0.1096935338273787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FF33819-DC55-4BA6-8E45-C358E02277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defTabSz="914472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Power System Planning, NTDC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40BCA0C-4466-4AB6-BFB6-FF9FE8983E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37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4472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55F4580-6103-475D-8508-FC769FF3B2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48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defTabSz="914472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DD55652-4943-4A8B-9E1F-1D06377C98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37" y="8829648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EF504D5-5FC7-4A4A-BF5C-A002C5CBCF3D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525569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FD35BFB7-DC67-42A2-A87C-0D8EDA8449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defTabSz="914472" eaLnBrk="0" hangingPunct="0">
              <a:lnSpc>
                <a:spcPct val="90000"/>
              </a:lnSpc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Power System Planning, NTDC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FE47569A-FD56-420A-AAFA-A6C3C56721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37" y="0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>
            <a:lvl1pPr algn="r" defTabSz="914472" eaLnBrk="0" hangingPunct="0">
              <a:lnSpc>
                <a:spcPct val="90000"/>
              </a:lnSpc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D99726-C095-4198-992B-D0337FEDC33C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55DA381-7574-4D5D-8B13-885713F82EA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5" name="Rectangle 5">
            <a:extLst>
              <a:ext uri="{FF2B5EF4-FFF2-40B4-BE49-F238E27FC236}">
                <a16:creationId xmlns:a16="http://schemas.microsoft.com/office/drawing/2014/main" id="{563EC918-3E19-459D-A81F-D6F046C6F6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861" y="4416311"/>
            <a:ext cx="5506093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0166" name="Rectangle 6">
            <a:extLst>
              <a:ext uri="{FF2B5EF4-FFF2-40B4-BE49-F238E27FC236}">
                <a16:creationId xmlns:a16="http://schemas.microsoft.com/office/drawing/2014/main" id="{D0EC28CF-9F79-4D08-BECB-E04D6F4743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defTabSz="914472" eaLnBrk="0" hangingPunct="0">
              <a:lnSpc>
                <a:spcPct val="90000"/>
              </a:lnSpc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7" name="Rectangle 7">
            <a:extLst>
              <a:ext uri="{FF2B5EF4-FFF2-40B4-BE49-F238E27FC236}">
                <a16:creationId xmlns:a16="http://schemas.microsoft.com/office/drawing/2014/main" id="{17462254-173F-4A8A-BAB8-F1A44FF23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37" y="8829648"/>
            <a:ext cx="2982869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3" tIns="45706" rIns="91413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latin typeface="Arial" panose="020B0604020202020204" pitchFamily="34" charset="0"/>
              </a:defRPr>
            </a:lvl1pPr>
          </a:lstStyle>
          <a:p>
            <a:fld id="{DB5F3994-1763-4D5F-815A-B60BD999809A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774099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AA74C2-7F2A-48B0-A39C-E412A0BA8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6572C93-EC3E-4DC2-AC15-8B74762F6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4" name="Header Placeholder 1">
            <a:extLst>
              <a:ext uri="{FF2B5EF4-FFF2-40B4-BE49-F238E27FC236}">
                <a16:creationId xmlns:a16="http://schemas.microsoft.com/office/drawing/2014/main" id="{F70D7726-2DDE-416E-94AC-8AACBA2F9B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 dirty="0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289256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r>
              <a:rPr lang="en-US" altLang="en-US"/>
              <a:t>Add tables with MWs and %</a:t>
            </a:r>
          </a:p>
        </p:txBody>
      </p:sp>
      <p:sp>
        <p:nvSpPr>
          <p:cNvPr id="67588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26583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r>
              <a:rPr lang="en-US" altLang="en-US"/>
              <a:t>Add tables with MWs and %</a:t>
            </a:r>
          </a:p>
        </p:txBody>
      </p:sp>
      <p:sp>
        <p:nvSpPr>
          <p:cNvPr id="67588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417031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56B0550-686C-463A-9F48-6C82B0604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C3FB98F-89D1-4893-B729-4BCC84B45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6063" indent="-246063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8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6913"/>
            <a:ext cx="4649787" cy="348615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1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727B0-518E-4EA9-B6D2-93E74A5F4E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727B0-518E-4EA9-B6D2-93E74A5F4E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1FE4F7E-F7BC-44D0-A166-A4008963D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05DC950-1CF1-4335-8783-2F2D1F57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en-US" altLang="en-US"/>
          </a:p>
        </p:txBody>
      </p:sp>
      <p:sp>
        <p:nvSpPr>
          <p:cNvPr id="14340" name="Header Placeholder 1">
            <a:extLst>
              <a:ext uri="{FF2B5EF4-FFF2-40B4-BE49-F238E27FC236}">
                <a16:creationId xmlns:a16="http://schemas.microsoft.com/office/drawing/2014/main" id="{7768D3DB-C037-49BF-943F-377F4D9365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58224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CD900D7-8D61-471D-A39B-421327BA3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D3BE68E-4093-4712-81BE-C62B5E97F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x-none" altLang="x-none"/>
          </a:p>
        </p:txBody>
      </p:sp>
      <p:sp>
        <p:nvSpPr>
          <p:cNvPr id="49156" name="Header Placeholder 1">
            <a:extLst>
              <a:ext uri="{FF2B5EF4-FFF2-40B4-BE49-F238E27FC236}">
                <a16:creationId xmlns:a16="http://schemas.microsoft.com/office/drawing/2014/main" id="{EC29FCD6-C498-4892-AC97-613AF6BC2B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13634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475BB39-1C97-44BD-8C63-ACFFB0D99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B43A0E-9E22-456B-B7A2-7F14AAE4B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9075" indent="-219075"/>
            <a:endParaRPr lang="en-US" altLang="en-US" b="1" dirty="0"/>
          </a:p>
        </p:txBody>
      </p:sp>
      <p:sp>
        <p:nvSpPr>
          <p:cNvPr id="7172" name="Header Placeholder 1">
            <a:extLst>
              <a:ext uri="{FF2B5EF4-FFF2-40B4-BE49-F238E27FC236}">
                <a16:creationId xmlns:a16="http://schemas.microsoft.com/office/drawing/2014/main" id="{1C86E439-F734-4C27-A2CD-49AA5C1958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 dirty="0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99834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 defTabSz="947738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 defTabSz="947738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 defTabSz="947738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 defTabSz="947738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fld id="{96DA5B21-B013-4F8A-B03A-857AB097199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6063" indent="-246063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25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E9953DB-CED5-4849-AF12-F1708E7BF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E94BF25-0C1A-42B1-A5D3-2FC6CE6D7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en-US" altLang="en-US"/>
          </a:p>
        </p:txBody>
      </p:sp>
      <p:sp>
        <p:nvSpPr>
          <p:cNvPr id="11268" name="Header Placeholder 1">
            <a:extLst>
              <a:ext uri="{FF2B5EF4-FFF2-40B4-BE49-F238E27FC236}">
                <a16:creationId xmlns:a16="http://schemas.microsoft.com/office/drawing/2014/main" id="{B8D2184B-7E0C-4EF5-89C9-2F0D586AD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2433329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E9953DB-CED5-4849-AF12-F1708E7BF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E94BF25-0C1A-42B1-A5D3-2FC6CE6D7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en-US" altLang="en-US"/>
          </a:p>
        </p:txBody>
      </p:sp>
      <p:sp>
        <p:nvSpPr>
          <p:cNvPr id="11268" name="Header Placeholder 1">
            <a:extLst>
              <a:ext uri="{FF2B5EF4-FFF2-40B4-BE49-F238E27FC236}">
                <a16:creationId xmlns:a16="http://schemas.microsoft.com/office/drawing/2014/main" id="{B8D2184B-7E0C-4EF5-89C9-2F0D586AD8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x-none">
                <a:latin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59259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B4CC048-9956-41C2-81F0-F0F634BC5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07DE3E7-1CA4-4DBC-891D-6BDF92793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en-US" altLang="en-US"/>
          </a:p>
        </p:txBody>
      </p:sp>
      <p:sp>
        <p:nvSpPr>
          <p:cNvPr id="38916" name="Header Placeholder 1">
            <a:extLst>
              <a:ext uri="{FF2B5EF4-FFF2-40B4-BE49-F238E27FC236}">
                <a16:creationId xmlns:a16="http://schemas.microsoft.com/office/drawing/2014/main" id="{36CEDA99-C7E8-4362-95C0-943D8E7AF0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159809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D481B10-E6BD-4CD8-8BAF-128B97238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6EEBDB5-60B3-4EB4-9883-AA7A69A1F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endParaRPr lang="en-US" altLang="en-US"/>
          </a:p>
        </p:txBody>
      </p:sp>
      <p:sp>
        <p:nvSpPr>
          <p:cNvPr id="59396" name="Header Placeholder 1">
            <a:extLst>
              <a:ext uri="{FF2B5EF4-FFF2-40B4-BE49-F238E27FC236}">
                <a16:creationId xmlns:a16="http://schemas.microsoft.com/office/drawing/2014/main" id="{3DCB7F84-6130-40F1-813C-C66F543461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273327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-236538"/>
            <a:r>
              <a:rPr lang="en-US" altLang="en-US"/>
              <a:t>Add tables with MWs and %</a:t>
            </a:r>
          </a:p>
        </p:txBody>
      </p:sp>
      <p:sp>
        <p:nvSpPr>
          <p:cNvPr id="67588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 System Planning, NTDC</a:t>
            </a:r>
          </a:p>
        </p:txBody>
      </p:sp>
    </p:spTree>
    <p:extLst>
      <p:ext uri="{BB962C8B-B14F-4D97-AF65-F5344CB8AC3E}">
        <p14:creationId xmlns:p14="http://schemas.microsoft.com/office/powerpoint/2010/main" val="256802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234715-ADF2-4CA2-BAB9-443A20A35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4477-80B5-4D59-9627-6AD8B6117F3E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D11812-16C9-471F-A6A5-9ACF57769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D7A162-FFE5-4C0A-B49D-8C5319E14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FB9DB-8FF9-4D81-AC94-E9B8E3771E15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561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E12295-64B7-42F4-9264-D2247ACEE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5A5B-A4C9-448C-A2EA-B81D2A9748B4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4BB645-9687-47A3-BE2D-06E4EDFAF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200AC4-0FF3-44C8-ABDD-EBCF37EA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B82CA-A5E7-409A-ADFA-26D926F5400F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2634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29093E-3EC5-4603-8C2F-96D300F2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98B3-8D8F-4171-91CC-CBB164867DA7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B19BC-CECB-4D95-9605-3EB656FD2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8182E-2589-4DE7-ADCC-80AD19A3D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3D6B8-1886-44BF-BEB3-02CF0FC7F40F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941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AE34C6-251F-4B72-AC80-083EFB9F3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6154-3FA1-457C-B2EF-AD2D8FD4ED8E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66615A-5D18-4056-8A07-1AEC7406C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A0B526-B01F-4414-A2D6-BA5757D5C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5E195-6F8C-4BDE-8B0A-03F8E624DC22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883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CBA734-02E7-47D7-80B9-E35470D9F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EBF0-1184-4BB5-AB47-D396DB53C1EB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8CD240-19E5-4C9E-8DAC-06E22B7E0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430F1D-877D-4129-9B6C-417A6DF1C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159F4-5420-4677-890D-1432E7810692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5806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8BFDB-7C0F-4198-B715-6CA6AC516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A29F-8C5B-457C-9F16-85B5B19E388E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85806-72BF-40CE-AA2E-6AA4B967C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09B10-2F11-4DF8-9AF4-CA9C58816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DECFE-59FF-4BFA-9DFA-F6E59A34F996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832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6D1FE-6466-448B-A58A-8EC7DB2E4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006F-1E05-47D7-98C7-9CB0A2DFA891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1ADE49-2C96-4441-B43B-E7C1F99883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C8DED-30BC-4685-A6E5-0B66F1F63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55C1D-7D1D-4C81-AB81-530EE02D0327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63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359D95-30F0-4727-A18B-6CBCF3041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10BD-148B-4157-BDF5-5BD456BDB186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9D8FE2-D429-40EC-88A2-599D6F596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EE7D26-7019-409E-85E2-7AE56B292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57837-15E8-42FA-B79E-9D47F3FD8AB7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7092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28743A-5B4B-4B08-84AE-D9024902E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4638-9B26-4124-BD4C-E4F4A9AEA6A8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4E2886-DD81-4EF9-9DC3-28D539F89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238949-AA5E-4D70-9DAE-A3FAF07F0F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07C57-A9FB-472C-BD4E-DDC1E07BF1E2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6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E75D7F-3E7B-4ABA-9436-8DBB2F876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30FA-63D1-4F1F-8B99-D0983E892AC3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4A8A24-9926-490D-AE9B-675B6E64A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0111E4-F223-4A41-82FD-FB53B1E73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4FA67-D3F7-4709-9024-035E3D7F6363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46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0330A4-3F17-4CEF-BD43-93A68FDC9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D9C8-BCCD-4B0D-946B-A22A5B5ECC29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BF606B-E1D8-4774-A4DF-507EC67CE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D7CF1-1AAF-4343-89A6-189FE00DC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25882-4B25-4522-ADBA-2AFAFCB5EC9E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89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CABEF-559E-4846-9545-A95E9F3C2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13C8-1479-42AB-BC4F-5A1FDEFF2B86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74F14-C707-427D-8062-642E5DDE5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AE668-4D5A-4EAE-AF33-27B7C517A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EEFAA-5397-4D10-8E64-384C75A532B4}" type="slidenum">
              <a:rPr lang="ar-SA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97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E6D829-251F-441A-BC88-B42D0A61E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25592-91D1-4606-B3AF-E5112A4C6D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2FDDB8-E335-4934-8304-A09BED56DF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B40CF0-6D21-4038-9A74-79FAA100F1D0}" type="datetime1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761C8D-C6A7-42EA-BD6B-D6CC644FD8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3B16B5-EAD6-449F-B87C-E0FF02375C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EB019F7-81B5-4A08-9B16-C1C87A2F490D}" type="slidenum">
              <a:rPr lang="ar-SA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Line 115">
            <a:extLst>
              <a:ext uri="{FF2B5EF4-FFF2-40B4-BE49-F238E27FC236}">
                <a16:creationId xmlns:a16="http://schemas.microsoft.com/office/drawing/2014/main" id="{2179BDF4-BFC3-46BF-8A41-1AD5EA0A2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-3175"/>
            <a:ext cx="0" cy="6929438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2" name="Line 105">
            <a:extLst>
              <a:ext uri="{FF2B5EF4-FFF2-40B4-BE49-F238E27FC236}">
                <a16:creationId xmlns:a16="http://schemas.microsoft.com/office/drawing/2014/main" id="{2B7B9C06-CD61-445F-B948-C6DEA8446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914400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3" name="Line 106">
            <a:extLst>
              <a:ext uri="{FF2B5EF4-FFF2-40B4-BE49-F238E27FC236}">
                <a16:creationId xmlns:a16="http://schemas.microsoft.com/office/drawing/2014/main" id="{3E81DE9F-E3FA-4820-A0DE-53B4635C5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1676400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4" name="Line 116">
            <a:extLst>
              <a:ext uri="{FF2B5EF4-FFF2-40B4-BE49-F238E27FC236}">
                <a16:creationId xmlns:a16="http://schemas.microsoft.com/office/drawing/2014/main" id="{E5AFED5D-704C-476A-A192-3FD2F680F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-15875"/>
            <a:ext cx="0" cy="694690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5" name="Line 117">
            <a:extLst>
              <a:ext uri="{FF2B5EF4-FFF2-40B4-BE49-F238E27FC236}">
                <a16:creationId xmlns:a16="http://schemas.microsoft.com/office/drawing/2014/main" id="{355AD5EA-E00F-4470-A911-5BE4EB534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3" y="-12700"/>
            <a:ext cx="76200" cy="694690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6" name="Line 118">
            <a:extLst>
              <a:ext uri="{FF2B5EF4-FFF2-40B4-BE49-F238E27FC236}">
                <a16:creationId xmlns:a16="http://schemas.microsoft.com/office/drawing/2014/main" id="{9B8789B4-1750-41D0-BCF1-6BFFFD490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-12700"/>
            <a:ext cx="76200" cy="694690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7" name="Line 119">
            <a:extLst>
              <a:ext uri="{FF2B5EF4-FFF2-40B4-BE49-F238E27FC236}">
                <a16:creationId xmlns:a16="http://schemas.microsoft.com/office/drawing/2014/main" id="{D007AA66-406E-473F-BE5B-F5A949B08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-17463"/>
            <a:ext cx="76200" cy="6946901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8" name="Line 120">
            <a:extLst>
              <a:ext uri="{FF2B5EF4-FFF2-40B4-BE49-F238E27FC236}">
                <a16:creationId xmlns:a16="http://schemas.microsoft.com/office/drawing/2014/main" id="{4D1E9CB8-007F-40ED-B4B2-9A7078AA1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-28575"/>
            <a:ext cx="76200" cy="694690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9" name="Line 121">
            <a:extLst>
              <a:ext uri="{FF2B5EF4-FFF2-40B4-BE49-F238E27FC236}">
                <a16:creationId xmlns:a16="http://schemas.microsoft.com/office/drawing/2014/main" id="{D5C1ACCF-44D9-4567-BFE9-AF04C7958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-12700"/>
            <a:ext cx="76200" cy="694690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80" name="Line 122">
            <a:extLst>
              <a:ext uri="{FF2B5EF4-FFF2-40B4-BE49-F238E27FC236}">
                <a16:creationId xmlns:a16="http://schemas.microsoft.com/office/drawing/2014/main" id="{96B5751A-445E-4BC1-8CC1-3F5CA72B7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0"/>
            <a:ext cx="0" cy="6919913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81" name="Line 123">
            <a:extLst>
              <a:ext uri="{FF2B5EF4-FFF2-40B4-BE49-F238E27FC236}">
                <a16:creationId xmlns:a16="http://schemas.microsoft.com/office/drawing/2014/main" id="{82A29A1D-5227-4D3B-8960-543E98B8E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5241925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82" name="Line 124">
            <a:extLst>
              <a:ext uri="{FF2B5EF4-FFF2-40B4-BE49-F238E27FC236}">
                <a16:creationId xmlns:a16="http://schemas.microsoft.com/office/drawing/2014/main" id="{1A87F856-59A2-4C9B-87B5-D0B049B90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-1588" y="6019800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67" name="Line 114">
            <a:extLst>
              <a:ext uri="{FF2B5EF4-FFF2-40B4-BE49-F238E27FC236}">
                <a16:creationId xmlns:a16="http://schemas.microsoft.com/office/drawing/2014/main" id="{269A5EF3-421C-47B0-B59E-B65126FE5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-14288"/>
            <a:ext cx="0" cy="6946901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68" name="Line 147">
            <a:extLst>
              <a:ext uri="{FF2B5EF4-FFF2-40B4-BE49-F238E27FC236}">
                <a16:creationId xmlns:a16="http://schemas.microsoft.com/office/drawing/2014/main" id="{2A6ADED6-1615-4177-B288-510DC8DA3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2530475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69" name="Line 149">
            <a:extLst>
              <a:ext uri="{FF2B5EF4-FFF2-40B4-BE49-F238E27FC236}">
                <a16:creationId xmlns:a16="http://schemas.microsoft.com/office/drawing/2014/main" id="{0C2FFDBB-1155-463A-B9C4-EA05BBB25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3413125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11270" name="Line 150">
            <a:extLst>
              <a:ext uri="{FF2B5EF4-FFF2-40B4-BE49-F238E27FC236}">
                <a16:creationId xmlns:a16="http://schemas.microsoft.com/office/drawing/2014/main" id="{3E296E69-190F-4739-AE9B-FFB4C35F0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" y="4343400"/>
            <a:ext cx="9120188" cy="0"/>
          </a:xfrm>
          <a:prstGeom prst="line">
            <a:avLst/>
          </a:prstGeom>
          <a:noFill/>
          <a:ln w="3175">
            <a:solidFill>
              <a:srgbClr val="FFD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x-none"/>
          </a:p>
        </p:txBody>
      </p:sp>
      <p:pic>
        <p:nvPicPr>
          <p:cNvPr id="19" name="Picture 2" descr="Image result for bismillah">
            <a:extLst>
              <a:ext uri="{FF2B5EF4-FFF2-40B4-BE49-F238E27FC236}">
                <a16:creationId xmlns:a16="http://schemas.microsoft.com/office/drawing/2014/main" id="{86EB34AB-EC23-419C-9819-A872AE7C0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8" t="13325" r="31441" b="16925"/>
          <a:stretch/>
        </p:blipFill>
        <p:spPr bwMode="auto">
          <a:xfrm>
            <a:off x="3411940" y="914400"/>
            <a:ext cx="2383214" cy="510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EB659A5-F3E4-4433-912E-EEB90532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IGCEP 2021-30: Fact Sheet (1)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DE6697-EAA0-4B6E-B12B-3DC1EEE5F569}"/>
              </a:ext>
            </a:extLst>
          </p:cNvPr>
          <p:cNvSpPr txBox="1">
            <a:spLocks noChangeArrowheads="1"/>
          </p:cNvSpPr>
          <p:nvPr/>
        </p:nvSpPr>
        <p:spPr>
          <a:xfrm>
            <a:off x="300661" y="827206"/>
            <a:ext cx="8586665" cy="539299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/>
          <a:p>
            <a:pPr marL="341313" indent="-341313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  <a:defRPr/>
            </a:pPr>
            <a:r>
              <a:rPr lang="en-US" sz="2300" b="0" dirty="0">
                <a:latin typeface="+mn-lt"/>
              </a:rPr>
              <a:t>Pursuant to Grid Code, NTDC is mandated to prepare IGCEP.</a:t>
            </a:r>
          </a:p>
          <a:p>
            <a:pPr marL="625475" lvl="1" defTabSz="887413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300" b="0" spc="-150" dirty="0">
                <a:latin typeface="+mn-lt"/>
              </a:rPr>
              <a:t>“Each year, the NTDC shall prepare and deliver to NEPRA a Ten-Year “Indicative Generation Capacity Expansion Plan (IGCEP)” covering 0-10 Year timeframe. NTDC shall provide this IGCEP or NTDC Plan.”</a:t>
            </a:r>
          </a:p>
          <a:p>
            <a:pPr marL="365125" indent="-365125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  <a:defRPr/>
            </a:pPr>
            <a:r>
              <a:rPr lang="en-US" sz="2300" b="0" dirty="0">
                <a:latin typeface="+mn-lt"/>
              </a:rPr>
              <a:t>A </a:t>
            </a:r>
            <a:r>
              <a:rPr lang="en-US" sz="2300" b="0" u="sng" dirty="0">
                <a:latin typeface="+mn-lt"/>
              </a:rPr>
              <a:t>Long Term</a:t>
            </a:r>
            <a:r>
              <a:rPr lang="en-US" sz="2300" b="0" dirty="0">
                <a:latin typeface="+mn-lt"/>
              </a:rPr>
              <a:t>, </a:t>
            </a:r>
            <a:r>
              <a:rPr lang="en-US" sz="2300" b="0" u="sng" dirty="0">
                <a:latin typeface="+mn-lt"/>
              </a:rPr>
              <a:t>Least Cost </a:t>
            </a:r>
            <a:r>
              <a:rPr lang="en-US" sz="2300" b="0" dirty="0">
                <a:latin typeface="+mn-lt"/>
              </a:rPr>
              <a:t>Generation Plan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  <a:defRPr/>
            </a:pPr>
            <a:r>
              <a:rPr lang="en-US" sz="2300" b="0" dirty="0">
                <a:latin typeface="+mn-lt"/>
              </a:rPr>
              <a:t>Objectives:</a:t>
            </a:r>
          </a:p>
          <a:p>
            <a:pPr marL="990600" lvl="1" indent="-365125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300" b="0" dirty="0">
                <a:latin typeface="+mn-lt"/>
              </a:rPr>
              <a:t>Identify new generation capacity requirements; </a:t>
            </a:r>
          </a:p>
          <a:p>
            <a:pPr marL="990600" lvl="1" indent="-365125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300" b="0" dirty="0">
                <a:latin typeface="+mn-lt"/>
              </a:rPr>
              <a:t>Satisfy the Loss of Load Probability (LOLP) up to 1%; </a:t>
            </a:r>
          </a:p>
          <a:p>
            <a:pPr marL="990600" lvl="1" indent="-365125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300" b="0" dirty="0">
                <a:latin typeface="+mn-lt"/>
              </a:rPr>
              <a:t>Cater for long-term load growth forecast &amp; reserve margins; and </a:t>
            </a:r>
          </a:p>
          <a:p>
            <a:pPr marL="990600" lvl="1" indent="-365125" eaLnBrk="1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lphaLcPeriod"/>
              <a:defRPr/>
            </a:pPr>
            <a:r>
              <a:rPr lang="en-US" sz="2300" b="0" dirty="0">
                <a:latin typeface="+mn-lt"/>
              </a:rPr>
              <a:t>Provide a least cost generation expansion plan up to 2030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F97AD2D-1FC9-43BB-BC80-DF2C1D470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2B65FC-4965-4913-8C64-60DA63291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83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1EB659A5-F3E4-4433-912E-EEB90532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IGCEP 2021-30: Fact Sheet (2)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8DE6697-EAA0-4B6E-B12B-3DC1EEE5F569}"/>
              </a:ext>
            </a:extLst>
          </p:cNvPr>
          <p:cNvSpPr txBox="1">
            <a:spLocks noChangeArrowheads="1"/>
          </p:cNvSpPr>
          <p:nvPr/>
        </p:nvSpPr>
        <p:spPr>
          <a:xfrm>
            <a:off x="217531" y="827206"/>
            <a:ext cx="6457589" cy="539299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/>
          <a:p>
            <a:pPr marL="355600" indent="-3556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400" b="0" spc="-150" dirty="0">
                <a:latin typeface="+mn-lt"/>
              </a:rPr>
              <a:t>An </a:t>
            </a:r>
            <a:r>
              <a:rPr lang="en-US" sz="2400" b="0" u="sng" spc="-150" dirty="0">
                <a:latin typeface="+mn-lt"/>
              </a:rPr>
              <a:t>indicative</a:t>
            </a:r>
            <a:r>
              <a:rPr lang="en-US" sz="2400" b="0" spc="-150" dirty="0">
                <a:latin typeface="+mn-lt"/>
              </a:rPr>
              <a:t> plan to be updated, every year, to accommodate:  </a:t>
            </a:r>
          </a:p>
          <a:p>
            <a:pPr marL="990600" indent="-365125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0" dirty="0">
                <a:latin typeface="+mn-lt"/>
              </a:rPr>
              <a:t>a. Technological advancements; </a:t>
            </a:r>
          </a:p>
          <a:p>
            <a:pPr marL="990600" indent="-365125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0" dirty="0">
                <a:latin typeface="+mn-lt"/>
              </a:rPr>
              <a:t>b. Changes in government’s policy; and </a:t>
            </a:r>
          </a:p>
          <a:p>
            <a:pPr marL="990600" indent="-365125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0" dirty="0">
                <a:latin typeface="+mn-lt"/>
              </a:rPr>
              <a:t>c. Progress and Priorities of Project Execution Entities</a:t>
            </a:r>
          </a:p>
          <a:p>
            <a:pPr marL="457200" indent="-4572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400" dirty="0">
                <a:latin typeface="+mn-lt"/>
              </a:rPr>
              <a:t>First ever Long Term, Generation Plan of Pakistan, IGCEP 2021-30 approved by NEPRA on 24</a:t>
            </a:r>
            <a:r>
              <a:rPr lang="en-US" sz="2400" baseline="30000" dirty="0">
                <a:latin typeface="+mn-lt"/>
              </a:rPr>
              <a:t>th</a:t>
            </a:r>
            <a:r>
              <a:rPr lang="en-US" sz="2400" dirty="0">
                <a:latin typeface="+mn-lt"/>
              </a:rPr>
              <a:t> September 2021.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96A26FAA-C282-4771-B33D-FCA90274C7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C42D6B-D5F7-4A0A-8C4A-89E10EA87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BC795E-E693-4184-B383-040AA0570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6"/>
          <a:stretch/>
        </p:blipFill>
        <p:spPr>
          <a:xfrm>
            <a:off x="6468069" y="1606746"/>
            <a:ext cx="2560000" cy="3320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55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1FC5F4-A0D2-44C5-A872-D46408EAD22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IGCEP 2021-30: Brief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01C266-03A0-4A5B-A82F-532C16C73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434350"/>
              </p:ext>
            </p:extLst>
          </p:nvPr>
        </p:nvGraphicFramePr>
        <p:xfrm>
          <a:off x="509452" y="953588"/>
          <a:ext cx="8318863" cy="3702170"/>
        </p:xfrm>
        <a:graphic>
          <a:graphicData uri="http://schemas.openxmlformats.org/drawingml/2006/table">
            <a:tbl>
              <a:tblPr firstRow="1" firstCol="1" bandRow="1"/>
              <a:tblGrid>
                <a:gridCol w="2876006">
                  <a:extLst>
                    <a:ext uri="{9D8B030D-6E8A-4147-A177-3AD203B41FA5}">
                      <a16:colId xmlns:a16="http://schemas.microsoft.com/office/drawing/2014/main" val="1274729275"/>
                    </a:ext>
                  </a:extLst>
                </a:gridCol>
                <a:gridCol w="2601685">
                  <a:extLst>
                    <a:ext uri="{9D8B030D-6E8A-4147-A177-3AD203B41FA5}">
                      <a16:colId xmlns:a16="http://schemas.microsoft.com/office/drawing/2014/main" val="3949627646"/>
                    </a:ext>
                  </a:extLst>
                </a:gridCol>
                <a:gridCol w="2841172">
                  <a:extLst>
                    <a:ext uri="{9D8B030D-6E8A-4147-A177-3AD203B41FA5}">
                      <a16:colId xmlns:a16="http://schemas.microsoft.com/office/drawing/2014/main" val="193268753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rtl="0" fontAlgn="ctr"/>
                      <a:endParaRPr lang="en-US" sz="2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561874"/>
                  </a:ext>
                </a:extLst>
              </a:tr>
              <a:tr h="89693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600" b="0" i="0" u="none" strike="noStrike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Peak Demand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29,389 MW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37,129 MW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50599"/>
                  </a:ext>
                </a:extLst>
              </a:tr>
              <a:tr h="9452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Generation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166,550 GWh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207,418 GWh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19466"/>
                  </a:ext>
                </a:extLst>
              </a:tr>
              <a:tr h="10979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6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Installed Capacity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48,521 MW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0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61,112 MW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113921"/>
                  </a:ext>
                </a:extLst>
              </a:tr>
            </a:tbl>
          </a:graphicData>
        </a:graphic>
      </p:graphicFrame>
      <p:sp>
        <p:nvSpPr>
          <p:cNvPr id="6" name="Rectangle 15">
            <a:extLst>
              <a:ext uri="{FF2B5EF4-FFF2-40B4-BE49-F238E27FC236}">
                <a16:creationId xmlns:a16="http://schemas.microsoft.com/office/drawing/2014/main" id="{CA197C9E-007F-4E37-A5F5-3793C14B6A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D8E4B6-E0EA-46CF-93F9-B9851CA38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8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95087DEA-DED1-4251-9DCF-67D477DF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Long Term Forecast 2020-30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FAB0A6-5134-4D76-9C96-6E5E5DBED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69386"/>
              </p:ext>
            </p:extLst>
          </p:nvPr>
        </p:nvGraphicFramePr>
        <p:xfrm>
          <a:off x="711200" y="851627"/>
          <a:ext cx="7560627" cy="5307146"/>
        </p:xfrm>
        <a:graphic>
          <a:graphicData uri="http://schemas.openxmlformats.org/drawingml/2006/table">
            <a:tbl>
              <a:tblPr firstRow="1" firstCol="1" bandRow="1"/>
              <a:tblGrid>
                <a:gridCol w="2124521">
                  <a:extLst>
                    <a:ext uri="{9D8B030D-6E8A-4147-A177-3AD203B41FA5}">
                      <a16:colId xmlns:a16="http://schemas.microsoft.com/office/drawing/2014/main" val="1739577984"/>
                    </a:ext>
                  </a:extLst>
                </a:gridCol>
                <a:gridCol w="2761676">
                  <a:extLst>
                    <a:ext uri="{9D8B030D-6E8A-4147-A177-3AD203B41FA5}">
                      <a16:colId xmlns:a16="http://schemas.microsoft.com/office/drawing/2014/main" val="3563294863"/>
                    </a:ext>
                  </a:extLst>
                </a:gridCol>
                <a:gridCol w="2674430">
                  <a:extLst>
                    <a:ext uri="{9D8B030D-6E8A-4147-A177-3AD203B41FA5}">
                      <a16:colId xmlns:a16="http://schemas.microsoft.com/office/drawing/2014/main" val="2163759836"/>
                    </a:ext>
                  </a:extLst>
                </a:gridCol>
              </a:tblGrid>
              <a:tr h="379231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Normal Demand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83176"/>
                  </a:ext>
                </a:extLst>
              </a:tr>
              <a:tr h="379231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spc="-7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Generation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Peak Demand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90801"/>
                  </a:ext>
                </a:extLst>
              </a:tr>
              <a:tr h="379231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GWh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MW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02488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2020-21*</a:t>
                      </a:r>
                      <a:endParaRPr lang="en-PK" sz="23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130,652</a:t>
                      </a:r>
                      <a:endParaRPr lang="en-PK" sz="23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23,792</a:t>
                      </a:r>
                      <a:endParaRPr lang="en-PK" sz="2300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228565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2021-22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136,151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24,574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48214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2022-23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142,563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25,779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327270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2023-24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159,319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28,027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039961"/>
                  </a:ext>
                </a:extLst>
              </a:tr>
              <a:tr h="3816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2024-25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166,550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29,389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06920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2025-26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174,102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30,814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865447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2026-27</a:t>
                      </a:r>
                      <a:endParaRPr lang="en-PK" sz="23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181,834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32,276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855318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2027-28</a:t>
                      </a:r>
                      <a:endParaRPr lang="en-PK" sz="23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190,037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33,829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054212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2028-29</a:t>
                      </a:r>
                      <a:endParaRPr lang="en-PK" sz="23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198,622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35,457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104914"/>
                  </a:ext>
                </a:extLst>
              </a:tr>
              <a:tr h="37923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2029-30</a:t>
                      </a:r>
                      <a:endParaRPr lang="en-PK" sz="23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207,418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37,129</a:t>
                      </a:r>
                      <a:endParaRPr lang="en-PK" sz="23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0522" marR="30522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16606"/>
                  </a:ext>
                </a:extLst>
              </a:tr>
            </a:tbl>
          </a:graphicData>
        </a:graphic>
      </p:graphicFrame>
      <p:sp>
        <p:nvSpPr>
          <p:cNvPr id="6" name="Rectangle 15">
            <a:extLst>
              <a:ext uri="{FF2B5EF4-FFF2-40B4-BE49-F238E27FC236}">
                <a16:creationId xmlns:a16="http://schemas.microsoft.com/office/drawing/2014/main" id="{BBA0CA91-6F2D-46E1-9700-FAFC197DEA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74CFB20-DEFD-4009-A701-592BA4539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0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>
            <a:extLst>
              <a:ext uri="{FF2B5EF4-FFF2-40B4-BE49-F238E27FC236}">
                <a16:creationId xmlns:a16="http://schemas.microsoft.com/office/drawing/2014/main" id="{7402FA03-EC6B-480F-8551-470122C931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Indicative Generation Capacity Expansion Plan 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1F8420-0CC4-4244-9C30-DB1C7BD8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600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IGCEP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Generation Schedule 2021-30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34168-82D0-4ED1-8D36-68A9AEE751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11674"/>
            <a:ext cx="9144000" cy="5634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ED93E-DBDD-4F38-B9C6-DDA5C1FE1ED5}"/>
              </a:ext>
            </a:extLst>
          </p:cNvPr>
          <p:cNvSpPr txBox="1"/>
          <p:nvPr/>
        </p:nvSpPr>
        <p:spPr>
          <a:xfrm>
            <a:off x="4730964" y="696000"/>
            <a:ext cx="4181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Indicative Generation Capacity Additions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(Committed + Candidate Projects)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of September 2021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Summary of Generation Mix (MW): Base Case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6455"/>
              </p:ext>
            </p:extLst>
          </p:nvPr>
        </p:nvGraphicFramePr>
        <p:xfrm>
          <a:off x="0" y="762000"/>
          <a:ext cx="9143999" cy="5497086"/>
        </p:xfrm>
        <a:graphic>
          <a:graphicData uri="http://schemas.openxmlformats.org/drawingml/2006/table">
            <a:tbl>
              <a:tblPr firstRow="1" firstCol="1" bandRow="1"/>
              <a:tblGrid>
                <a:gridCol w="2369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1409">
                  <a:extLst>
                    <a:ext uri="{9D8B030D-6E8A-4147-A177-3AD203B41FA5}">
                      <a16:colId xmlns:a16="http://schemas.microsoft.com/office/drawing/2014/main" val="4093557803"/>
                    </a:ext>
                  </a:extLst>
                </a:gridCol>
                <a:gridCol w="2281613">
                  <a:extLst>
                    <a:ext uri="{9D8B030D-6E8A-4147-A177-3AD203B41FA5}">
                      <a16:colId xmlns:a16="http://schemas.microsoft.com/office/drawing/2014/main" val="815090640"/>
                    </a:ext>
                  </a:extLst>
                </a:gridCol>
              </a:tblGrid>
              <a:tr h="294501">
                <a:tc row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Generation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Capacity (MW)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93" marR="57693" marT="8013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RFO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 6,506 (19%)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3,506 (8%)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1,220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Imported Coal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3,960 (11%)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4,920 (10%)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4,920 (8%)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RLNG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5,839 (17%)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6,958 (14%)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6,786 (11%)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Cross Border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0 (0%)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1000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1000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Bagasse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259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749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749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Solar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400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2,932 (6%)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7,932 (13%)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1,235 (4%)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3,944 (8%)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5,005 (8%)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90099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</a:t>
                      </a:r>
                      <a:endParaRPr lang="en-US" sz="2000" b="1" dirty="0">
                        <a:solidFill>
                          <a:srgbClr val="0066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9,698 (28%)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14,441 (30%)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23,653 (39%)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Coal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660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3,630 (7%)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3,630 (6%)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Natural Gas</a:t>
                      </a:r>
                      <a:endParaRPr lang="en-US" sz="18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3,427 (10%)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2,807 (6%)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2,582 (4%)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1034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2,490 (7%)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3,635 (7%)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</a:rPr>
                        <a:t>3,635 (6%)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9352">
                <a:tc>
                  <a:txBody>
                    <a:bodyPr/>
                    <a:lstStyle/>
                    <a:p>
                      <a:pPr marL="0" marR="0" algn="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(MW)</a:t>
                      </a:r>
                    </a:p>
                  </a:txBody>
                  <a:tcPr marL="76924" marR="76924" marT="38462" marB="3846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34,475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48,521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61,112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 15">
            <a:extLst>
              <a:ext uri="{FF2B5EF4-FFF2-40B4-BE49-F238E27FC236}">
                <a16:creationId xmlns:a16="http://schemas.microsoft.com/office/drawing/2014/main" id="{5FBFC96C-CE14-4BE7-8561-68E55A7F3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2964F-9F15-433C-B6BA-A278514DDEDF}"/>
              </a:ext>
            </a:extLst>
          </p:cNvPr>
          <p:cNvSpPr/>
          <p:nvPr/>
        </p:nvSpPr>
        <p:spPr bwMode="auto">
          <a:xfrm>
            <a:off x="40641" y="4307840"/>
            <a:ext cx="9022080" cy="386080"/>
          </a:xfrm>
          <a:prstGeom prst="rect">
            <a:avLst/>
          </a:prstGeom>
          <a:noFill/>
          <a:ln cmpd="dbl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35F5ED-0BA7-441D-9A99-C2D2C4AB1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7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Indicative Generation Capacity Expansion Plan 2021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IGCEP Base Case Generation Mix (MW)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727" y="4722155"/>
          <a:ext cx="8763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Hydro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Imported Coal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Nuclear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Solar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Local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Coal</a:t>
                      </a:r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RFO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RLNG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Cross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Border</a:t>
                      </a:r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Bagasse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Natural Gas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483AF4-DC7B-4ED6-ADAF-2D3066708DBC}"/>
              </a:ext>
            </a:extLst>
          </p:cNvPr>
          <p:cNvGraphicFramePr>
            <a:graphicFrameLocks/>
          </p:cNvGraphicFramePr>
          <p:nvPr/>
        </p:nvGraphicFramePr>
        <p:xfrm>
          <a:off x="-1198821" y="762000"/>
          <a:ext cx="563270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D514B7A-4B97-44A3-BB8D-8780C43C5064}"/>
              </a:ext>
            </a:extLst>
          </p:cNvPr>
          <p:cNvGraphicFramePr>
            <a:graphicFrameLocks/>
          </p:cNvGraphicFramePr>
          <p:nvPr/>
        </p:nvGraphicFramePr>
        <p:xfrm>
          <a:off x="1755649" y="792485"/>
          <a:ext cx="563270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D554264-2F51-4C01-A3BE-C190F41ACDBB}"/>
              </a:ext>
            </a:extLst>
          </p:cNvPr>
          <p:cNvGraphicFramePr>
            <a:graphicFrameLocks/>
          </p:cNvGraphicFramePr>
          <p:nvPr/>
        </p:nvGraphicFramePr>
        <p:xfrm>
          <a:off x="4710119" y="762000"/>
          <a:ext cx="563270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630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IGCEP Base Case Generation Mix (</a:t>
            </a: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GWh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727" y="4722155"/>
          <a:ext cx="8763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Hydro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Imported Coal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Nuclear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Solar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Local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Coal</a:t>
                      </a:r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RFO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RLNG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Cross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Border</a:t>
                      </a:r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Bagasse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+mn-lt"/>
                        </a:rPr>
                        <a:t>Natural Gas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58B6BB-8A6F-47D9-9838-0E3C8E9F5AFB}"/>
              </a:ext>
            </a:extLst>
          </p:cNvPr>
          <p:cNvGraphicFramePr>
            <a:graphicFrameLocks/>
          </p:cNvGraphicFramePr>
          <p:nvPr/>
        </p:nvGraphicFramePr>
        <p:xfrm>
          <a:off x="1762214" y="895920"/>
          <a:ext cx="5616025" cy="369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3A01E7-8E59-4468-A533-8723EE7CEFAA}"/>
              </a:ext>
            </a:extLst>
          </p:cNvPr>
          <p:cNvGraphicFramePr>
            <a:graphicFrameLocks/>
          </p:cNvGraphicFramePr>
          <p:nvPr/>
        </p:nvGraphicFramePr>
        <p:xfrm>
          <a:off x="-1229935" y="867783"/>
          <a:ext cx="5616025" cy="369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1E54FFF-E2A6-42B1-A808-30E7D26FD7D7}"/>
              </a:ext>
            </a:extLst>
          </p:cNvPr>
          <p:cNvGraphicFramePr>
            <a:graphicFrameLocks/>
          </p:cNvGraphicFramePr>
          <p:nvPr/>
        </p:nvGraphicFramePr>
        <p:xfrm>
          <a:off x="4680623" y="917363"/>
          <a:ext cx="5616025" cy="369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15">
            <a:extLst>
              <a:ext uri="{FF2B5EF4-FFF2-40B4-BE49-F238E27FC236}">
                <a16:creationId xmlns:a16="http://schemas.microsoft.com/office/drawing/2014/main" id="{A8E82C03-CB6C-4265-8D5F-9213486D2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</p:spTree>
    <p:extLst>
      <p:ext uri="{BB962C8B-B14F-4D97-AF65-F5344CB8AC3E}">
        <p14:creationId xmlns:p14="http://schemas.microsoft.com/office/powerpoint/2010/main" val="380424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7B53DDF-96CC-441D-B4DE-7D6C97B3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 anchor="ctr"/>
          <a:lstStyle/>
          <a:p>
            <a:pPr algn="ctr">
              <a:defRPr lang="ja-JP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3800" dirty="0">
                <a:solidFill>
                  <a:schemeClr val="bg1"/>
                </a:solidFill>
                <a:latin typeface="+mn-lt"/>
                <a:cs typeface="+mn-cs"/>
              </a:rPr>
              <a:t>Indigenization of Generation Mix</a:t>
            </a:r>
            <a:endParaRPr lang="ja-JP" altLang="en-US" sz="3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7AF64-74EF-473A-A7B5-803902AB2A97}"/>
              </a:ext>
            </a:extLst>
          </p:cNvPr>
          <p:cNvSpPr txBox="1"/>
          <p:nvPr/>
        </p:nvSpPr>
        <p:spPr>
          <a:xfrm>
            <a:off x="762000" y="777240"/>
            <a:ext cx="7239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j-lt"/>
              </a:rPr>
              <a:t>Indigenization of power generation is set to improve from almost 60% in 2021 to almost 91% in 2030</a:t>
            </a:r>
            <a:endParaRPr lang="en-PK" sz="2400" b="0" dirty="0"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48583E-377A-42E4-863C-E79D84E0D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316090"/>
              </p:ext>
            </p:extLst>
          </p:nvPr>
        </p:nvGraphicFramePr>
        <p:xfrm>
          <a:off x="0" y="1623477"/>
          <a:ext cx="9144000" cy="462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5">
            <a:extLst>
              <a:ext uri="{FF2B5EF4-FFF2-40B4-BE49-F238E27FC236}">
                <a16:creationId xmlns:a16="http://schemas.microsoft.com/office/drawing/2014/main" id="{F1EAB1A1-25FB-45AA-B084-3BAC7D803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EE47673-04EB-4C35-AA7C-29E31218C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78CEE654-9544-4009-8E95-783CE54D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The Way Forward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DE6697-EAA0-4B6E-B12B-3DC1EEE5F569}"/>
              </a:ext>
            </a:extLst>
          </p:cNvPr>
          <p:cNvSpPr txBox="1">
            <a:spLocks noChangeArrowheads="1"/>
          </p:cNvSpPr>
          <p:nvPr/>
        </p:nvSpPr>
        <p:spPr>
          <a:xfrm>
            <a:off x="433953" y="857686"/>
            <a:ext cx="8090115" cy="5177354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/>
          <a:p>
            <a:pPr marL="365125" indent="-365125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b="0" dirty="0">
                <a:latin typeface="Arial"/>
              </a:rPr>
              <a:t>Development of Transmission System Expansion Plan – TSEP (based on IGCEP 2021-30 approved by NEPRA) by May 2022.</a:t>
            </a:r>
          </a:p>
          <a:p>
            <a:pPr marL="365125" indent="-365125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600" b="0" dirty="0">
                <a:latin typeface="Arial"/>
              </a:rPr>
              <a:t>Development of IGCEP 2022-31 and its submission to NEPRA by April 15, 2022.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7D4337D7-A345-4DBF-B1E2-BB8810EC81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33D6E2D-DC97-46EA-9766-8276EF1DF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Line 114">
            <a:extLst>
              <a:ext uri="{FF2B5EF4-FFF2-40B4-BE49-F238E27FC236}">
                <a16:creationId xmlns:a16="http://schemas.microsoft.com/office/drawing/2014/main" id="{0B92F6BA-DBF9-4956-BEE9-13409F19D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38113"/>
            <a:ext cx="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7" name="Line 105">
            <a:extLst>
              <a:ext uri="{FF2B5EF4-FFF2-40B4-BE49-F238E27FC236}">
                <a16:creationId xmlns:a16="http://schemas.microsoft.com/office/drawing/2014/main" id="{F0AE4BFF-5014-445B-9E86-04122420D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" y="914400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8" name="Line 106">
            <a:extLst>
              <a:ext uri="{FF2B5EF4-FFF2-40B4-BE49-F238E27FC236}">
                <a16:creationId xmlns:a16="http://schemas.microsoft.com/office/drawing/2014/main" id="{BE0D6F8C-CEF8-49A9-8119-011F60755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" y="1676400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92" name="Line 121">
            <a:extLst>
              <a:ext uri="{FF2B5EF4-FFF2-40B4-BE49-F238E27FC236}">
                <a16:creationId xmlns:a16="http://schemas.microsoft.com/office/drawing/2014/main" id="{1625AAC0-AE03-4231-931D-FA71E56D3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39700"/>
            <a:ext cx="7620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93" name="Line 122">
            <a:extLst>
              <a:ext uri="{FF2B5EF4-FFF2-40B4-BE49-F238E27FC236}">
                <a16:creationId xmlns:a16="http://schemas.microsoft.com/office/drawing/2014/main" id="{F34AF6F5-6EE8-4FFE-A1E6-BC457247D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4675" y="152400"/>
            <a:ext cx="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7424" name="Rectangle 25">
            <a:extLst>
              <a:ext uri="{FF2B5EF4-FFF2-40B4-BE49-F238E27FC236}">
                <a16:creationId xmlns:a16="http://schemas.microsoft.com/office/drawing/2014/main" id="{6CD44D93-EF27-46B1-B3A0-1215B37D5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29" y="6043867"/>
            <a:ext cx="8399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50" dirty="0">
                <a:solidFill>
                  <a:schemeClr val="bg1"/>
                </a:solidFill>
                <a:latin typeface="+mj-lt"/>
              </a:rPr>
              <a:t>National Transmission &amp; Despatch Company Limited</a:t>
            </a:r>
          </a:p>
        </p:txBody>
      </p:sp>
      <p:sp>
        <p:nvSpPr>
          <p:cNvPr id="97298" name="Line 120">
            <a:extLst>
              <a:ext uri="{FF2B5EF4-FFF2-40B4-BE49-F238E27FC236}">
                <a16:creationId xmlns:a16="http://schemas.microsoft.com/office/drawing/2014/main" id="{168BDEC9-BA44-4BD3-B925-87C8E56DA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23825"/>
            <a:ext cx="7620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50306D-AA97-47F3-8B54-BB21243C7F53}"/>
              </a:ext>
            </a:extLst>
          </p:cNvPr>
          <p:cNvSpPr/>
          <p:nvPr/>
        </p:nvSpPr>
        <p:spPr bwMode="auto">
          <a:xfrm>
            <a:off x="76200" y="92075"/>
            <a:ext cx="8964613" cy="6659563"/>
          </a:xfrm>
          <a:prstGeom prst="rect">
            <a:avLst/>
          </a:prstGeom>
          <a:noFill/>
          <a:ln w="152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DB347086-11B3-474A-AE8E-36F0A0F2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205764"/>
            <a:ext cx="8810623" cy="17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/>
          <a:lstStyle/>
          <a:p>
            <a:pPr algn="ctr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700" b="0" dirty="0">
                <a:solidFill>
                  <a:schemeClr val="bg1"/>
                </a:solidFill>
                <a:latin typeface="+mj-lt"/>
              </a:rPr>
              <a:t>International Conference on Hydropower Pakistan 2021</a:t>
            </a:r>
          </a:p>
          <a:p>
            <a:pPr algn="ctr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dirty="0">
                <a:solidFill>
                  <a:srgbClr val="FFFF00"/>
                </a:solidFill>
                <a:latin typeface="Arial Black" panose="020B0A04020102020204" pitchFamily="34" charset="0"/>
              </a:rPr>
              <a:t>Reshaping the Generation Mix:   Role of NTDC</a:t>
            </a:r>
          </a:p>
          <a:p>
            <a:pPr algn="ctr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b="0" dirty="0">
                <a:solidFill>
                  <a:schemeClr val="bg1"/>
                </a:solidFill>
                <a:latin typeface="+mn-lt"/>
              </a:rPr>
              <a:t>Wednesday, 27</a:t>
            </a:r>
            <a:r>
              <a:rPr lang="en-US" sz="2600" b="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600" b="0" dirty="0">
                <a:solidFill>
                  <a:schemeClr val="bg1"/>
                </a:solidFill>
                <a:latin typeface="+mn-lt"/>
              </a:rPr>
              <a:t> October 2021</a:t>
            </a:r>
          </a:p>
        </p:txBody>
      </p:sp>
      <p:sp>
        <p:nvSpPr>
          <p:cNvPr id="6167" name="Rectangle 25">
            <a:extLst>
              <a:ext uri="{FF2B5EF4-FFF2-40B4-BE49-F238E27FC236}">
                <a16:creationId xmlns:a16="http://schemas.microsoft.com/office/drawing/2014/main" id="{6609FB0C-0464-48C3-8431-B36082B30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7432" rIns="45720" bIns="27432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endParaRPr lang="en-US" altLang="en-US" sz="2400" b="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0" name="Line 117">
            <a:extLst>
              <a:ext uri="{FF2B5EF4-FFF2-40B4-BE49-F238E27FC236}">
                <a16:creationId xmlns:a16="http://schemas.microsoft.com/office/drawing/2014/main" id="{9DB6A90E-2C94-4ADD-8C10-15BC40B10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3" y="139700"/>
            <a:ext cx="7620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99" name="Line 119">
            <a:extLst>
              <a:ext uri="{FF2B5EF4-FFF2-40B4-BE49-F238E27FC236}">
                <a16:creationId xmlns:a16="http://schemas.microsoft.com/office/drawing/2014/main" id="{1D190426-5B46-490C-8407-A86657D69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4938"/>
            <a:ext cx="7620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91" name="Line 118">
            <a:extLst>
              <a:ext uri="{FF2B5EF4-FFF2-40B4-BE49-F238E27FC236}">
                <a16:creationId xmlns:a16="http://schemas.microsoft.com/office/drawing/2014/main" id="{1F421E1B-B4DF-4C5E-BFC7-B74C87BC1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39700"/>
            <a:ext cx="7620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9" name="Line 116">
            <a:extLst>
              <a:ext uri="{FF2B5EF4-FFF2-40B4-BE49-F238E27FC236}">
                <a16:creationId xmlns:a16="http://schemas.microsoft.com/office/drawing/2014/main" id="{78DDFF51-ABA1-46B2-A3CB-3F006724B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9650" y="152400"/>
            <a:ext cx="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5" name="Line 115">
            <a:extLst>
              <a:ext uri="{FF2B5EF4-FFF2-40B4-BE49-F238E27FC236}">
                <a16:creationId xmlns:a16="http://schemas.microsoft.com/office/drawing/2014/main" id="{7A3AD869-A074-4B08-910B-7C20C9699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50813"/>
            <a:ext cx="0" cy="6581775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2" name="Line 147">
            <a:extLst>
              <a:ext uri="{FF2B5EF4-FFF2-40B4-BE49-F238E27FC236}">
                <a16:creationId xmlns:a16="http://schemas.microsoft.com/office/drawing/2014/main" id="{36DB1C40-8195-482D-9D82-4F72F4C2C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" y="2516188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3" name="Line 149">
            <a:extLst>
              <a:ext uri="{FF2B5EF4-FFF2-40B4-BE49-F238E27FC236}">
                <a16:creationId xmlns:a16="http://schemas.microsoft.com/office/drawing/2014/main" id="{3E6546F6-0FC6-4637-A1A8-0B0E9C414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" y="3413125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84" name="Line 150">
            <a:extLst>
              <a:ext uri="{FF2B5EF4-FFF2-40B4-BE49-F238E27FC236}">
                <a16:creationId xmlns:a16="http://schemas.microsoft.com/office/drawing/2014/main" id="{EFC6DF8D-772B-4CDD-A2FF-2BE284EE9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150" y="4343400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4" name="Line 150">
            <a:extLst>
              <a:ext uri="{FF2B5EF4-FFF2-40B4-BE49-F238E27FC236}">
                <a16:creationId xmlns:a16="http://schemas.microsoft.com/office/drawing/2014/main" id="{EB3DF915-6D06-45E9-B6DF-45841085E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241925"/>
            <a:ext cx="8821738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97294" name="Line 124">
            <a:extLst>
              <a:ext uri="{FF2B5EF4-FFF2-40B4-BE49-F238E27FC236}">
                <a16:creationId xmlns:a16="http://schemas.microsoft.com/office/drawing/2014/main" id="{3F7AABE5-FAD3-4DCB-A2F9-AD8F2BBA7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88" y="6019800"/>
            <a:ext cx="8821737" cy="0"/>
          </a:xfrm>
          <a:prstGeom prst="line">
            <a:avLst/>
          </a:prstGeom>
          <a:noFill/>
          <a:ln w="3175">
            <a:solidFill>
              <a:schemeClr val="bg1">
                <a:lumMod val="85000"/>
                <a:alpha val="27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6168" name="Picture 2">
            <a:extLst>
              <a:ext uri="{FF2B5EF4-FFF2-40B4-BE49-F238E27FC236}">
                <a16:creationId xmlns:a16="http://schemas.microsoft.com/office/drawing/2014/main" id="{A68632CC-7FA7-4BB9-9AA4-A854BB5420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26" y="5275430"/>
            <a:ext cx="13716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80E52-70EE-410F-8AF2-CC2325DB0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5" y="2227906"/>
            <a:ext cx="3679190" cy="36791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82" y="731520"/>
            <a:ext cx="8625386" cy="5698442"/>
          </a:xfrm>
        </p:spPr>
        <p:txBody>
          <a:bodyPr>
            <a:noAutofit/>
          </a:bodyPr>
          <a:lstStyle/>
          <a:p>
            <a:pPr marL="355600" indent="-355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5000"/>
              <a:buFontTx/>
              <a:buAutoNum type="arabicPeriod"/>
              <a:defRPr/>
            </a:pPr>
            <a:r>
              <a:rPr lang="en-US" sz="2400" dirty="0">
                <a:solidFill>
                  <a:srgbClr val="000066"/>
                </a:solidFill>
              </a:rPr>
              <a:t>Delay in commissioning of development projects (</a:t>
            </a:r>
            <a:r>
              <a:rPr lang="en-US" sz="2400" dirty="0" err="1">
                <a:solidFill>
                  <a:srgbClr val="000066"/>
                </a:solidFill>
              </a:rPr>
              <a:t>RoW</a:t>
            </a:r>
            <a:r>
              <a:rPr lang="en-US" sz="2400" dirty="0">
                <a:solidFill>
                  <a:srgbClr val="000066"/>
                </a:solidFill>
              </a:rPr>
              <a:t>, material procurement process, PPRA Rules);</a:t>
            </a:r>
          </a:p>
          <a:p>
            <a:pPr marL="355600" indent="-355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5000"/>
              <a:buFontTx/>
              <a:buAutoNum type="arabicPeriod"/>
              <a:defRPr/>
            </a:pPr>
            <a:r>
              <a:rPr lang="en-US" sz="2400" dirty="0">
                <a:solidFill>
                  <a:srgbClr val="000066"/>
                </a:solidFill>
                <a:latin typeface="+mj-lt"/>
                <a:cs typeface="Arial" panose="020B0604020202020204" pitchFamily="34" charset="0"/>
              </a:rPr>
              <a:t>Provincial transmission companies have secured licenses;</a:t>
            </a:r>
          </a:p>
          <a:p>
            <a:pPr marL="355600" indent="-355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95000"/>
              <a:buFontTx/>
              <a:buAutoNum type="arabicPeriod"/>
              <a:defRPr/>
            </a:pPr>
            <a:r>
              <a:rPr lang="en-US" sz="2400" dirty="0">
                <a:solidFill>
                  <a:srgbClr val="000066"/>
                </a:solidFill>
                <a:latin typeface="+mj-lt"/>
                <a:cs typeface="Arial" panose="020B0604020202020204" pitchFamily="34" charset="0"/>
              </a:rPr>
              <a:t>Upcoming competitive power market – more expectations from NTDC as the service provider;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66"/>
                </a:solidFill>
                <a:latin typeface="+mj-lt"/>
              </a:rPr>
              <a:t>Transmission Constraints;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66"/>
                </a:solidFill>
                <a:latin typeface="+mj-lt"/>
              </a:rPr>
              <a:t>Unprecedented transmission development projects; NTDC is required to almost double its network by 2025;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66"/>
                </a:solidFill>
                <a:latin typeface="+mj-lt"/>
              </a:rPr>
              <a:t>Regulatory compliance to be further improved as the most responsible regulated entity;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Major Challenges for NTDC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37F4060-E95F-4536-B11F-664C88BEF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6AD86FF-1BAE-4B01-AD2C-F208946FB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6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2221F5A6-BAF1-41B0-A763-BE12B27F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Major Challenges for NTDC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6D85A-FBFA-4657-B982-81C7386BE2ED}"/>
              </a:ext>
            </a:extLst>
          </p:cNvPr>
          <p:cNvSpPr txBox="1"/>
          <p:nvPr/>
        </p:nvSpPr>
        <p:spPr>
          <a:xfrm>
            <a:off x="497840" y="810404"/>
            <a:ext cx="8229600" cy="4520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Divestiture of the dispatch function from NTDC;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Implementation of performance culture ;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Institutional improvements;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Setting up of R&amp;D function;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Revamping of training function at NTDC;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SCADA III (Automatic Generation Control particularly important for RE dispatch); and</a:t>
            </a:r>
          </a:p>
          <a:p>
            <a:pPr marL="515938" lvl="0" indent="-5159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n-US" sz="2400" b="0" dirty="0">
                <a:latin typeface="+mj-lt"/>
              </a:rPr>
              <a:t>ERP Implementation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3C45528-D17B-48CC-9230-CCD166427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2C541B8-66EE-4B9E-801A-739E3E8E7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67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C75A4B-28C6-44F5-AF59-F61B2CE5B16A}"/>
              </a:ext>
            </a:extLst>
          </p:cNvPr>
          <p:cNvSpPr/>
          <p:nvPr/>
        </p:nvSpPr>
        <p:spPr>
          <a:xfrm>
            <a:off x="453326" y="1801678"/>
            <a:ext cx="81714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55A11"/>
              </a:buClr>
              <a:buFont typeface="Wingdings" panose="05000000000000000000" pitchFamily="2" charset="2"/>
              <a:buChar char="Ø"/>
              <a:defRPr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3D9E3-BE66-4CDF-8B0B-B076A4C2A2D7}"/>
              </a:ext>
            </a:extLst>
          </p:cNvPr>
          <p:cNvSpPr txBox="1"/>
          <p:nvPr/>
        </p:nvSpPr>
        <p:spPr>
          <a:xfrm>
            <a:off x="163772" y="876237"/>
            <a:ext cx="87616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 Highest Generation Dispatch of 24,562 MW on 12 August 2021 with Stable System. </a:t>
            </a: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SCADA Phase-3 project awarded to JV of ABB/CMEC in March 2021.</a:t>
            </a: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COD of 660 kV, HVDC T/L (Matiari-Lahore) achieved on 1</a:t>
            </a:r>
            <a:r>
              <a:rPr lang="en-US" sz="2400" b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Sep-2021 </a:t>
            </a:r>
            <a:endParaRPr lang="en-PK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 Code Revision (Draft Shared with GCRP on 5</a:t>
            </a:r>
            <a:r>
              <a:rPr lang="en-US" sz="2400" b="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Oct 2021)</a:t>
            </a: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CTBCM: Competitive Trading Bilateral Contract Marketing</a:t>
            </a:r>
            <a:endParaRPr lang="en-PK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IGCEP: Indicative Generation Capacity Enhancement Plan approved by Regulator</a:t>
            </a:r>
            <a:endParaRPr lang="en-PK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 of sophisticated software tools like NCP, Plexos, SDDP in NTDC.</a:t>
            </a:r>
          </a:p>
          <a:p>
            <a:pPr marL="390525" indent="-390525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Font typeface="Wingdings" panose="05000000000000000000" pitchFamily="2" charset="2"/>
              <a:buChar char="Ø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for T&amp;T losses as per Regulator’s determination has been maintained.</a:t>
            </a:r>
            <a:endParaRPr lang="en-PK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F07B9-7322-4FA3-8741-1CD090EF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cs typeface="Arial" charset="0"/>
              </a:rPr>
              <a:t>Major Milestones Achieved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E6D7C7D-9B56-464C-AC6B-F8909FA70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4F1307D-2565-480A-8337-6E395CDA8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8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j0359511">
            <a:extLst>
              <a:ext uri="{FF2B5EF4-FFF2-40B4-BE49-F238E27FC236}">
                <a16:creationId xmlns:a16="http://schemas.microsoft.com/office/drawing/2014/main" id="{305EAC35-67CD-4C01-9FB2-F7540C8F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763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age result for thanks">
            <a:extLst>
              <a:ext uri="{FF2B5EF4-FFF2-40B4-BE49-F238E27FC236}">
                <a16:creationId xmlns:a16="http://schemas.microsoft.com/office/drawing/2014/main" id="{AA64BA84-5042-49EB-A969-815EF62D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784455" cy="3784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>
            <a:extLst>
              <a:ext uri="{FF2B5EF4-FFF2-40B4-BE49-F238E27FC236}">
                <a16:creationId xmlns:a16="http://schemas.microsoft.com/office/drawing/2014/main" id="{0831032F-D05D-4735-9996-6CED4DC0FA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F93CD8-EDCA-4E61-A818-018A82F88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5DADE5F-2749-4854-A024-6559B909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0450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C6478-9B14-4B09-BEF7-273F903D23D9}"/>
              </a:ext>
            </a:extLst>
          </p:cNvPr>
          <p:cNvSpPr txBox="1"/>
          <p:nvPr/>
        </p:nvSpPr>
        <p:spPr>
          <a:xfrm>
            <a:off x="195665" y="929941"/>
            <a:ext cx="87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Generation Mix: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Dependable Capacity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B174AC-C0BF-4D43-9E5D-F8A07DFC0BD0}"/>
              </a:ext>
            </a:extLst>
          </p:cNvPr>
          <p:cNvSpPr txBox="1">
            <a:spLocks/>
          </p:cNvSpPr>
          <p:nvPr/>
        </p:nvSpPr>
        <p:spPr>
          <a:xfrm>
            <a:off x="116237" y="1518974"/>
            <a:ext cx="8752668" cy="444336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55A11"/>
              </a:buClr>
              <a:buNone/>
            </a:pPr>
            <a:endParaRPr lang="en-US" sz="21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6A0C12-62AF-4120-A0FB-B47E6F38F940}"/>
              </a:ext>
            </a:extLst>
          </p:cNvPr>
          <p:cNvGraphicFramePr>
            <a:graphicFrameLocks noGrp="1"/>
          </p:cNvGraphicFramePr>
          <p:nvPr/>
        </p:nvGraphicFramePr>
        <p:xfrm>
          <a:off x="610246" y="1460857"/>
          <a:ext cx="7700721" cy="447299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66907">
                  <a:extLst>
                    <a:ext uri="{9D8B030D-6E8A-4147-A177-3AD203B41FA5}">
                      <a16:colId xmlns:a16="http://schemas.microsoft.com/office/drawing/2014/main" val="3753541906"/>
                    </a:ext>
                  </a:extLst>
                </a:gridCol>
                <a:gridCol w="2005397">
                  <a:extLst>
                    <a:ext uri="{9D8B030D-6E8A-4147-A177-3AD203B41FA5}">
                      <a16:colId xmlns:a16="http://schemas.microsoft.com/office/drawing/2014/main" val="9764857"/>
                    </a:ext>
                  </a:extLst>
                </a:gridCol>
                <a:gridCol w="3128417">
                  <a:extLst>
                    <a:ext uri="{9D8B030D-6E8A-4147-A177-3AD203B41FA5}">
                      <a16:colId xmlns:a16="http://schemas.microsoft.com/office/drawing/2014/main" val="2158908910"/>
                    </a:ext>
                  </a:extLst>
                </a:gridCol>
              </a:tblGrid>
              <a:tr h="396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Dependable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>
                          <a:solidFill>
                            <a:schemeClr val="tx1"/>
                          </a:solidFill>
                          <a:effectLst/>
                        </a:rPr>
                        <a:t>Percentage Share</a:t>
                      </a:r>
                      <a:endParaRPr lang="en-US" sz="2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76031"/>
                  </a:ext>
                </a:extLst>
              </a:tr>
              <a:tr h="40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MW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%age</a:t>
                      </a:r>
                      <a:endParaRPr lang="en-US" sz="2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2665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Hydel 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(Wapda + IPPs)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9,873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29.19%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35858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Gencos Fossil Fuel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11.87%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17634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IPPs Fossil Fuel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15,655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46.29%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25453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Bagasse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59329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Nuclear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2,305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6.87%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4033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Solar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1.19%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38606"/>
                  </a:ext>
                </a:extLst>
              </a:tr>
              <a:tr h="439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Wind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1,335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3.94%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48613"/>
                  </a:ext>
                </a:extLst>
              </a:tr>
              <a:tr h="478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33,816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100.0%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1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51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C6478-9B14-4B09-BEF7-273F903D23D9}"/>
              </a:ext>
            </a:extLst>
          </p:cNvPr>
          <p:cNvSpPr txBox="1"/>
          <p:nvPr/>
        </p:nvSpPr>
        <p:spPr>
          <a:xfrm>
            <a:off x="418453" y="932806"/>
            <a:ext cx="778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Generation Mix: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Dependable Capacity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B174AC-C0BF-4D43-9E5D-F8A07DFC0BD0}"/>
              </a:ext>
            </a:extLst>
          </p:cNvPr>
          <p:cNvSpPr txBox="1">
            <a:spLocks/>
          </p:cNvSpPr>
          <p:nvPr/>
        </p:nvSpPr>
        <p:spPr>
          <a:xfrm>
            <a:off x="116237" y="1518974"/>
            <a:ext cx="8752668" cy="444336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55A11"/>
              </a:buClr>
              <a:buNone/>
            </a:pP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8974"/>
            <a:ext cx="5547947" cy="40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C6478-9B14-4B09-BEF7-273F903D23D9}"/>
              </a:ext>
            </a:extLst>
          </p:cNvPr>
          <p:cNvSpPr txBox="1"/>
          <p:nvPr/>
        </p:nvSpPr>
        <p:spPr>
          <a:xfrm>
            <a:off x="195665" y="929941"/>
            <a:ext cx="87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Generation Mix: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Run Plants Capacity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B174AC-C0BF-4D43-9E5D-F8A07DFC0BD0}"/>
              </a:ext>
            </a:extLst>
          </p:cNvPr>
          <p:cNvSpPr txBox="1">
            <a:spLocks/>
          </p:cNvSpPr>
          <p:nvPr/>
        </p:nvSpPr>
        <p:spPr>
          <a:xfrm>
            <a:off x="116237" y="1518974"/>
            <a:ext cx="8752668" cy="444336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55A11"/>
              </a:buClr>
              <a:buNone/>
            </a:pPr>
            <a:endParaRPr lang="en-US" sz="21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052E08-A313-469D-BE55-C0D9473E0923}"/>
              </a:ext>
            </a:extLst>
          </p:cNvPr>
          <p:cNvGraphicFramePr>
            <a:graphicFrameLocks noGrp="1"/>
          </p:cNvGraphicFramePr>
          <p:nvPr/>
        </p:nvGraphicFramePr>
        <p:xfrm>
          <a:off x="1220492" y="1518974"/>
          <a:ext cx="6695268" cy="4372650"/>
        </p:xfrm>
        <a:graphic>
          <a:graphicData uri="http://schemas.openxmlformats.org/drawingml/2006/table">
            <a:tbl>
              <a:tblPr/>
              <a:tblGrid>
                <a:gridCol w="1929539">
                  <a:extLst>
                    <a:ext uri="{9D8B030D-6E8A-4147-A177-3AD203B41FA5}">
                      <a16:colId xmlns:a16="http://schemas.microsoft.com/office/drawing/2014/main" val="3728389203"/>
                    </a:ext>
                  </a:extLst>
                </a:gridCol>
                <a:gridCol w="1929539">
                  <a:extLst>
                    <a:ext uri="{9D8B030D-6E8A-4147-A177-3AD203B41FA5}">
                      <a16:colId xmlns:a16="http://schemas.microsoft.com/office/drawing/2014/main" val="1072925582"/>
                    </a:ext>
                  </a:extLst>
                </a:gridCol>
                <a:gridCol w="2836190">
                  <a:extLst>
                    <a:ext uri="{9D8B030D-6E8A-4147-A177-3AD203B41FA5}">
                      <a16:colId xmlns:a16="http://schemas.microsoft.com/office/drawing/2014/main" val="458472048"/>
                    </a:ext>
                  </a:extLst>
                </a:gridCol>
              </a:tblGrid>
              <a:tr h="51377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Capacity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Percentage Share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099849"/>
                  </a:ext>
                </a:extLst>
              </a:tr>
              <a:tr h="33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%age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78881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Hydel (Wapda + IPPs)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9,873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52.95%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15901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Nuclear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12.36%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86252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Baggase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19542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Wind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7.16%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01638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Solar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113297"/>
                  </a:ext>
                </a:extLst>
              </a:tr>
              <a:tr h="467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RLNG (66%)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2,332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12.51%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71931"/>
                  </a:ext>
                </a:extLst>
              </a:tr>
              <a:tr h="359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Coal  (50%)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2,169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11.63%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14610"/>
                  </a:ext>
                </a:extLst>
              </a:tr>
              <a:tr h="351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18,647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99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389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C6478-9B14-4B09-BEF7-273F903D23D9}"/>
              </a:ext>
            </a:extLst>
          </p:cNvPr>
          <p:cNvSpPr txBox="1"/>
          <p:nvPr/>
        </p:nvSpPr>
        <p:spPr>
          <a:xfrm>
            <a:off x="195665" y="929941"/>
            <a:ext cx="87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Historical Generation: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Peak Hours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AB174AC-C0BF-4D43-9E5D-F8A07DFC0BD0}"/>
              </a:ext>
            </a:extLst>
          </p:cNvPr>
          <p:cNvSpPr txBox="1">
            <a:spLocks/>
          </p:cNvSpPr>
          <p:nvPr/>
        </p:nvSpPr>
        <p:spPr>
          <a:xfrm>
            <a:off x="368084" y="1518974"/>
            <a:ext cx="8752668" cy="444336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55A11"/>
              </a:buClr>
              <a:buNone/>
            </a:pPr>
            <a:endParaRPr lang="en-US" sz="2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157701-0C86-494D-A656-42B058740D22}"/>
              </a:ext>
            </a:extLst>
          </p:cNvPr>
          <p:cNvGraphicFramePr>
            <a:graphicFrameLocks noGrp="1"/>
          </p:cNvGraphicFramePr>
          <p:nvPr/>
        </p:nvGraphicFramePr>
        <p:xfrm>
          <a:off x="1977485" y="1518974"/>
          <a:ext cx="5309140" cy="271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40">
                <a:tc gridSpan="2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24,562</a:t>
                      </a:r>
                      <a:r>
                        <a:rPr lang="en-US" sz="24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MW </a:t>
                      </a:r>
                      <a:r>
                        <a:rPr lang="en-US" sz="2400" dirty="0"/>
                        <a:t>on 12 August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2021 against demand of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26,713 MW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Wapda</a:t>
                      </a:r>
                      <a:r>
                        <a:rPr lang="en-US" sz="1800" baseline="0" dirty="0"/>
                        <a:t>-</a:t>
                      </a:r>
                      <a:r>
                        <a:rPr lang="en-US" sz="1800" dirty="0"/>
                        <a:t>Hydel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8,970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GENCOs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5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IPPs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14,640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0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24,562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5A3492-6B30-4143-9017-F0264B5A4734}"/>
              </a:ext>
            </a:extLst>
          </p:cNvPr>
          <p:cNvGraphicFramePr>
            <a:graphicFrameLocks noGrp="1"/>
          </p:cNvGraphicFramePr>
          <p:nvPr/>
        </p:nvGraphicFramePr>
        <p:xfrm>
          <a:off x="1917430" y="4917365"/>
          <a:ext cx="542925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24,564 MW on 12 August,2021 @ 22:00 Hours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E8EEE72-8AA5-4472-A312-594D2643EA57}"/>
              </a:ext>
            </a:extLst>
          </p:cNvPr>
          <p:cNvSpPr txBox="1"/>
          <p:nvPr/>
        </p:nvSpPr>
        <p:spPr>
          <a:xfrm>
            <a:off x="195665" y="4347313"/>
            <a:ext cx="8752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 Historical Generation: </a:t>
            </a:r>
            <a:r>
              <a:rPr lang="en-US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Absolute Max</a:t>
            </a:r>
          </a:p>
        </p:txBody>
      </p:sp>
    </p:spTree>
    <p:extLst>
      <p:ext uri="{BB962C8B-B14F-4D97-AF65-F5344CB8AC3E}">
        <p14:creationId xmlns:p14="http://schemas.microsoft.com/office/powerpoint/2010/main" val="252933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3626-BA8F-449B-9C9C-2C7EB785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13" y="721360"/>
            <a:ext cx="3932174" cy="556768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2221F5A6-BAF1-41B0-A763-BE12B27F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NTDC Grid Map 2021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326C3C5-1866-47F4-9369-99B797E78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C47D3FA-5A72-426C-AE82-BBE308433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9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3DCC9EE-D660-4136-BEAB-B9C76CE4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IGCEP Data Sources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B4DE571-BDC0-4F60-B530-4F8561D97281}"/>
              </a:ext>
            </a:extLst>
          </p:cNvPr>
          <p:cNvSpPr txBox="1">
            <a:spLocks noChangeArrowheads="1"/>
          </p:cNvSpPr>
          <p:nvPr/>
        </p:nvSpPr>
        <p:spPr>
          <a:xfrm>
            <a:off x="995680" y="788988"/>
            <a:ext cx="7233920" cy="5459412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/>
          <a:lstStyle/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Alternate Energy Development Board (</a:t>
            </a:r>
            <a:r>
              <a:rPr lang="en-US" sz="1700" dirty="0">
                <a:latin typeface="+mn-lt"/>
              </a:rPr>
              <a:t>AEDB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Azad Jammu Kashmir Private Power Cell (</a:t>
            </a:r>
            <a:r>
              <a:rPr lang="en-US" sz="1700" dirty="0">
                <a:latin typeface="+mn-lt"/>
              </a:rPr>
              <a:t>AJKPPC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Central Power Purchasing Agency Guarantee Limited (</a:t>
            </a:r>
            <a:r>
              <a:rPr lang="en-US" sz="1700" dirty="0">
                <a:latin typeface="+mn-lt"/>
              </a:rPr>
              <a:t>CPPA</a:t>
            </a:r>
            <a:r>
              <a:rPr lang="en-US" sz="1700" b="0" dirty="0">
                <a:latin typeface="+mn-lt"/>
              </a:rPr>
              <a:t>); 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Generation Companies (</a:t>
            </a:r>
            <a:r>
              <a:rPr lang="en-US" sz="1700" dirty="0">
                <a:latin typeface="+mn-lt"/>
              </a:rPr>
              <a:t>GENCOs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Pakhtunkhwa Energy Development Organization (</a:t>
            </a:r>
            <a:r>
              <a:rPr lang="en-US" sz="1700" dirty="0">
                <a:latin typeface="+mn-lt"/>
              </a:rPr>
              <a:t>PEDO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Pakistan Atomic Energy Commission (</a:t>
            </a:r>
            <a:r>
              <a:rPr lang="en-US" sz="1700" dirty="0">
                <a:latin typeface="+mn-lt"/>
              </a:rPr>
              <a:t>PAEC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Private Power Infrastructure Board (</a:t>
            </a:r>
            <a:r>
              <a:rPr lang="en-US" sz="1700" dirty="0">
                <a:latin typeface="+mn-lt"/>
              </a:rPr>
              <a:t>PPIB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Punjab Power Development Board (</a:t>
            </a:r>
            <a:r>
              <a:rPr lang="en-US" sz="1700" dirty="0">
                <a:latin typeface="+mn-lt"/>
              </a:rPr>
              <a:t>PPDB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National Energy Efficiency &amp; Conservation Authority </a:t>
            </a:r>
            <a:r>
              <a:rPr lang="en-US" sz="1700" dirty="0">
                <a:latin typeface="+mn-lt"/>
              </a:rPr>
              <a:t>(NEECA)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National Electric Power Regulatory Authority (</a:t>
            </a:r>
            <a:r>
              <a:rPr lang="en-US" sz="1700" dirty="0">
                <a:latin typeface="+mn-lt"/>
              </a:rPr>
              <a:t>NEPRA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National Power Control Centre (</a:t>
            </a:r>
            <a:r>
              <a:rPr lang="en-US" sz="1700" dirty="0">
                <a:latin typeface="+mn-lt"/>
              </a:rPr>
              <a:t>NPCC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Pakistan Bureau of Statistics;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700" b="0" dirty="0">
                <a:latin typeface="+mn-lt"/>
              </a:rPr>
              <a:t>Water and Power Development Authority (</a:t>
            </a:r>
            <a:r>
              <a:rPr lang="en-US" sz="1700" dirty="0">
                <a:latin typeface="+mn-lt"/>
              </a:rPr>
              <a:t>WAPDA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Sindh Energy Department;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Sindh Transmission and Dispatch Company (</a:t>
            </a:r>
            <a:r>
              <a:rPr lang="en-US" sz="1700" dirty="0">
                <a:latin typeface="+mn-lt"/>
              </a:rPr>
              <a:t>STDC</a:t>
            </a:r>
            <a:r>
              <a:rPr lang="en-US" sz="1700" b="0" dirty="0">
                <a:latin typeface="+mn-lt"/>
              </a:rPr>
              <a:t>);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Federal Ministry of Finance, Government of Pakistan;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Energy Department Government of </a:t>
            </a:r>
            <a:r>
              <a:rPr lang="en-US" sz="1700" b="0" dirty="0" err="1">
                <a:latin typeface="+mn-lt"/>
              </a:rPr>
              <a:t>Balochistan</a:t>
            </a:r>
            <a:r>
              <a:rPr lang="en-US" sz="1700" b="0" dirty="0">
                <a:latin typeface="+mn-lt"/>
              </a:rPr>
              <a:t>; 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Water and Power </a:t>
            </a:r>
            <a:r>
              <a:rPr lang="en-US" sz="1700" b="0" dirty="0" err="1">
                <a:latin typeface="+mn-lt"/>
              </a:rPr>
              <a:t>Gilgit</a:t>
            </a:r>
            <a:r>
              <a:rPr lang="en-US" sz="1700" b="0" dirty="0">
                <a:latin typeface="+mn-lt"/>
              </a:rPr>
              <a:t> Baltistan; and</a:t>
            </a:r>
          </a:p>
          <a:p>
            <a:pPr marL="465138" indent="-465138" algn="just" eaLnBrk="1" hangingPunct="1">
              <a:spcBef>
                <a:spcPts val="200"/>
              </a:spcBef>
              <a:spcAft>
                <a:spcPts val="0"/>
              </a:spcAft>
              <a:buFont typeface="+mj-lt"/>
              <a:buAutoNum type="arabicPeriod" startAt="14"/>
              <a:defRPr/>
            </a:pPr>
            <a:r>
              <a:rPr lang="en-US" sz="1700" b="0" dirty="0">
                <a:latin typeface="+mn-lt"/>
              </a:rPr>
              <a:t>Pakistan Electric Power Company (</a:t>
            </a:r>
            <a:r>
              <a:rPr lang="en-US" sz="1700" dirty="0">
                <a:latin typeface="+mn-lt"/>
              </a:rPr>
              <a:t>PEPCO</a:t>
            </a:r>
            <a:r>
              <a:rPr lang="en-US" sz="1700" b="0" dirty="0">
                <a:latin typeface="+mn-lt"/>
              </a:rPr>
              <a:t>)</a:t>
            </a:r>
          </a:p>
        </p:txBody>
      </p:sp>
      <p:pic>
        <p:nvPicPr>
          <p:cNvPr id="13321" name="Picture 11" descr="Revised Pay Scales 2017 Pakistan">
            <a:extLst>
              <a:ext uri="{FF2B5EF4-FFF2-40B4-BE49-F238E27FC236}">
                <a16:creationId xmlns:a16="http://schemas.microsoft.com/office/drawing/2014/main" id="{349DB7A4-514A-4FD7-AD98-0E4F52A6A5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40" y="3591560"/>
            <a:ext cx="2211705" cy="15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>
            <a:extLst>
              <a:ext uri="{FF2B5EF4-FFF2-40B4-BE49-F238E27FC236}">
                <a16:creationId xmlns:a16="http://schemas.microsoft.com/office/drawing/2014/main" id="{89BA57FE-4B73-4299-A4B5-0F3812BEF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F966C2C-4D69-4377-A6C6-4313F108E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7F56A9D-C4C5-4CC7-8ACC-92A3BE83C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279" y="851238"/>
            <a:ext cx="6250801" cy="5257800"/>
          </a:xfrm>
        </p:spPr>
        <p:txBody>
          <a:bodyPr/>
          <a:lstStyle/>
          <a:p>
            <a:pPr marL="465138" lvl="1" indent="-465138" eaLnBrk="1" hangingPunct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</a:rPr>
              <a:t>Brief Introduction to NTDC</a:t>
            </a:r>
          </a:p>
          <a:p>
            <a:pPr marL="465138" lvl="1" indent="-465138" eaLnBrk="1" hangingPunct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</a:rPr>
              <a:t>Reshaping the Generation Mix: IGCEP 2021-30</a:t>
            </a:r>
          </a:p>
          <a:p>
            <a:pPr marL="465138" lvl="1" indent="-465138" eaLnBrk="1" hangingPunct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</a:rPr>
              <a:t>The Way Forward</a:t>
            </a:r>
          </a:p>
          <a:p>
            <a:pPr marL="465138" lvl="1" indent="-465138" eaLnBrk="1" hangingPunct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</a:rPr>
              <a:t>Major Challenges for NTDC</a:t>
            </a:r>
          </a:p>
          <a:p>
            <a:pPr marL="465138" lvl="1" indent="-465138" eaLnBrk="1" hangingPunct="1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</a:rPr>
              <a:t>Milestones Achieved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C8D3D0D6-D295-4FC6-8E2A-9E397233C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601A525-8F7F-4AA3-8B19-20AE1ACE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Presentation Sequence</a:t>
            </a:r>
          </a:p>
        </p:txBody>
      </p:sp>
      <p:pic>
        <p:nvPicPr>
          <p:cNvPr id="11" name="Picture 2" descr="C:\Users\Usman\Pictures\jigsawpuzzle.jpg">
            <a:extLst>
              <a:ext uri="{FF2B5EF4-FFF2-40B4-BE49-F238E27FC236}">
                <a16:creationId xmlns:a16="http://schemas.microsoft.com/office/drawing/2014/main" id="{F597A6FC-C078-4F71-B61D-FE5B2226C19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8091" y="670198"/>
            <a:ext cx="1897200" cy="205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8856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B364EB0-FC83-40A5-B018-86D96059B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IGCEP: Process 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0D2D2-8B47-4FD6-B6E1-E128B77F380E}"/>
              </a:ext>
            </a:extLst>
          </p:cNvPr>
          <p:cNvSpPr/>
          <p:nvPr/>
        </p:nvSpPr>
        <p:spPr>
          <a:xfrm>
            <a:off x="4648634" y="2989008"/>
            <a:ext cx="1585912" cy="914400"/>
          </a:xfrm>
          <a:prstGeom prst="rect">
            <a:avLst/>
          </a:prstGeom>
          <a:solidFill>
            <a:srgbClr val="8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" rIns="144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Submission &amp; Approval from NEPRA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DFA23-5AD1-4E9A-AB69-8A4D27DF2ACB}"/>
              </a:ext>
            </a:extLst>
          </p:cNvPr>
          <p:cNvSpPr/>
          <p:nvPr/>
        </p:nvSpPr>
        <p:spPr bwMode="auto">
          <a:xfrm>
            <a:off x="2725992" y="2993310"/>
            <a:ext cx="1585913" cy="914400"/>
          </a:xfrm>
          <a:prstGeom prst="rect">
            <a:avLst/>
          </a:prstGeom>
          <a:solidFill>
            <a:srgbClr val="4D4D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 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Simulations &amp; Scenarios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85018-AD0A-4802-8FDD-7DA111992A26}"/>
              </a:ext>
            </a:extLst>
          </p:cNvPr>
          <p:cNvSpPr/>
          <p:nvPr/>
        </p:nvSpPr>
        <p:spPr bwMode="auto">
          <a:xfrm>
            <a:off x="157622" y="838200"/>
            <a:ext cx="1585912" cy="724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Forecast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E34A74-CFEE-432C-87D8-8D630E3D3B9F}"/>
              </a:ext>
            </a:extLst>
          </p:cNvPr>
          <p:cNvSpPr/>
          <p:nvPr/>
        </p:nvSpPr>
        <p:spPr bwMode="auto">
          <a:xfrm>
            <a:off x="157622" y="2596440"/>
            <a:ext cx="1585912" cy="725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Power Plants 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31C08-968D-4FEC-9F15-B21D93F7BFD6}"/>
              </a:ext>
            </a:extLst>
          </p:cNvPr>
          <p:cNvSpPr/>
          <p:nvPr/>
        </p:nvSpPr>
        <p:spPr bwMode="auto">
          <a:xfrm>
            <a:off x="157622" y="5267513"/>
            <a:ext cx="1585912" cy="725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 Set Approved by CCI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6E883-D35D-4493-8CA8-3E5C684CEDF6}"/>
              </a:ext>
            </a:extLst>
          </p:cNvPr>
          <p:cNvSpPr/>
          <p:nvPr/>
        </p:nvSpPr>
        <p:spPr bwMode="auto">
          <a:xfrm>
            <a:off x="153674" y="3512552"/>
            <a:ext cx="1585912" cy="724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&amp; Financial Parameters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E8780C-0266-4FDA-B54D-952B84D2D399}"/>
              </a:ext>
            </a:extLst>
          </p:cNvPr>
          <p:cNvSpPr/>
          <p:nvPr/>
        </p:nvSpPr>
        <p:spPr bwMode="auto">
          <a:xfrm>
            <a:off x="153674" y="1697033"/>
            <a:ext cx="1585912" cy="725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Power Plants Data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5AD53D-91D4-4803-B179-87E48692F36A}"/>
              </a:ext>
            </a:extLst>
          </p:cNvPr>
          <p:cNvCxnSpPr/>
          <p:nvPr/>
        </p:nvCxnSpPr>
        <p:spPr>
          <a:xfrm flipV="1">
            <a:off x="6216114" y="3431460"/>
            <a:ext cx="468000" cy="1905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4438710C-3FE6-4E9F-B377-4C41FA5D3E70}"/>
              </a:ext>
            </a:extLst>
          </p:cNvPr>
          <p:cNvCxnSpPr>
            <a:cxnSpLocks/>
          </p:cNvCxnSpPr>
          <p:nvPr/>
        </p:nvCxnSpPr>
        <p:spPr>
          <a:xfrm>
            <a:off x="1743778" y="1189277"/>
            <a:ext cx="987552" cy="2258568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A2F5E15-C934-4962-82FB-26CF38FA1308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1743534" y="3450510"/>
            <a:ext cx="982458" cy="2179823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A6C461-1AB8-4F51-85C4-BE7FAC750599}"/>
              </a:ext>
            </a:extLst>
          </p:cNvPr>
          <p:cNvCxnSpPr/>
          <p:nvPr/>
        </p:nvCxnSpPr>
        <p:spPr>
          <a:xfrm flipV="1">
            <a:off x="4285172" y="3431460"/>
            <a:ext cx="365760" cy="1905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9B31C08-968D-4FEC-9F15-B21D93F7BFD6}"/>
              </a:ext>
            </a:extLst>
          </p:cNvPr>
          <p:cNvSpPr/>
          <p:nvPr/>
        </p:nvSpPr>
        <p:spPr bwMode="auto">
          <a:xfrm>
            <a:off x="153674" y="4410390"/>
            <a:ext cx="1585912" cy="725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Policy Framework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A2F5E15-C934-4962-82FB-26CF38FA1308}"/>
              </a:ext>
            </a:extLst>
          </p:cNvPr>
          <p:cNvCxnSpPr>
            <a:cxnSpLocks/>
          </p:cNvCxnSpPr>
          <p:nvPr/>
        </p:nvCxnSpPr>
        <p:spPr>
          <a:xfrm flipV="1">
            <a:off x="1735598" y="3452177"/>
            <a:ext cx="988420" cy="1325880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A2F5E15-C934-4962-82FB-26CF38FA1308}"/>
              </a:ext>
            </a:extLst>
          </p:cNvPr>
          <p:cNvCxnSpPr>
            <a:cxnSpLocks/>
          </p:cNvCxnSpPr>
          <p:nvPr/>
        </p:nvCxnSpPr>
        <p:spPr>
          <a:xfrm flipV="1">
            <a:off x="1747522" y="3438604"/>
            <a:ext cx="988420" cy="457200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438710C-3FE6-4E9F-B377-4C41FA5D3E70}"/>
              </a:ext>
            </a:extLst>
          </p:cNvPr>
          <p:cNvCxnSpPr>
            <a:cxnSpLocks/>
          </p:cNvCxnSpPr>
          <p:nvPr/>
        </p:nvCxnSpPr>
        <p:spPr>
          <a:xfrm>
            <a:off x="1743415" y="2011677"/>
            <a:ext cx="987552" cy="1435608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75BEB4F-A7CF-43F0-B1CE-E25511165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6"/>
          <a:stretch/>
        </p:blipFill>
        <p:spPr>
          <a:xfrm>
            <a:off x="6677866" y="1937287"/>
            <a:ext cx="2270010" cy="2944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799CDE76-801D-4F10-BE1A-9E6784A02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01AE7DB-FAA3-4265-8871-B17471610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98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826824"/>
            <a:ext cx="8525435" cy="4525963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Incorporated on 6</a:t>
            </a:r>
            <a:r>
              <a:rPr lang="en-US" altLang="en-US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 1998 and Operations commenced on 24</a:t>
            </a:r>
            <a:r>
              <a:rPr lang="en-US" altLang="en-US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 1998 to:</a:t>
            </a:r>
          </a:p>
          <a:p>
            <a:pPr marL="630238" lvl="1" indent="-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Build, operate and maintain the national grid in the most efficient manner;</a:t>
            </a:r>
          </a:p>
          <a:p>
            <a:pPr marL="630238" lvl="1" indent="-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secure, safe and reliable operation of the network; and</a:t>
            </a:r>
          </a:p>
          <a:p>
            <a:pPr marL="630238" lvl="1" indent="-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dispatch of generation facilities in the most economical manner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NTDC - Purpose &amp; Mandate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7BF84A2-9379-493A-A27A-643E897E1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3">
            <a:extLst>
              <a:ext uri="{FF2B5EF4-FFF2-40B4-BE49-F238E27FC236}">
                <a16:creationId xmlns:a16="http://schemas.microsoft.com/office/drawing/2014/main" id="{C72C7107-DDB2-41A0-BFE5-0E49458EC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22643"/>
            <a:ext cx="78486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571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715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715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85000"/>
              <a:buFontTx/>
              <a:buNone/>
            </a:pPr>
            <a:r>
              <a:rPr lang="en-US" altLang="en-US" b="0" dirty="0">
                <a:solidFill>
                  <a:srgbClr val="000066"/>
                </a:solidFill>
                <a:latin typeface="+mj-lt"/>
                <a:cs typeface="Tahoma" panose="020B0604030504040204" pitchFamily="34" charset="0"/>
              </a:rPr>
              <a:t>Contribute in the development of a prosperous Pakistan by managing a stable, reliable and economical transmission and </a:t>
            </a:r>
            <a:r>
              <a:rPr lang="en-US" altLang="en-US" b="0" dirty="0" err="1">
                <a:solidFill>
                  <a:srgbClr val="000066"/>
                </a:solidFill>
                <a:latin typeface="+mj-lt"/>
                <a:cs typeface="Tahoma" panose="020B0604030504040204" pitchFamily="34" charset="0"/>
              </a:rPr>
              <a:t>despatch</a:t>
            </a:r>
            <a:r>
              <a:rPr lang="en-US" altLang="en-US" b="0" dirty="0">
                <a:solidFill>
                  <a:srgbClr val="000066"/>
                </a:solidFill>
                <a:latin typeface="+mj-lt"/>
                <a:cs typeface="Tahoma" panose="020B0604030504040204" pitchFamily="34" charset="0"/>
              </a:rPr>
              <a:t> system through professional excellence in terms of team efforts and delivery</a:t>
            </a:r>
          </a:p>
        </p:txBody>
      </p:sp>
      <p:pic>
        <p:nvPicPr>
          <p:cNvPr id="14" name="Picture 383" descr="MCj02804930000[1]">
            <a:extLst>
              <a:ext uri="{FF2B5EF4-FFF2-40B4-BE49-F238E27FC236}">
                <a16:creationId xmlns:a16="http://schemas.microsoft.com/office/drawing/2014/main" id="{87C227B6-8A8E-4DA0-BB41-7C577122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787775"/>
            <a:ext cx="2917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ACA6E30F-FDAA-4B92-A176-E8DB75971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Mission Statement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453BDA8-ACA0-4143-A8BE-AF618FF71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73E6FB3-11F7-45D4-8C0C-1E368D279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2FF754F-6D13-48CC-963D-9756D744D062}"/>
              </a:ext>
            </a:extLst>
          </p:cNvPr>
          <p:cNvSpPr txBox="1"/>
          <p:nvPr/>
        </p:nvSpPr>
        <p:spPr>
          <a:xfrm>
            <a:off x="639169" y="793736"/>
            <a:ext cx="7799387" cy="46743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Wire Business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Project Development and Execution 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Operation &amp; Maintenance of Transmission Assets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Transmission &amp; Generation Planning 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Design and Engineering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System Operation and Despatch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Economic Generation &amp; Despatch</a:t>
            </a:r>
          </a:p>
          <a:p>
            <a:pPr marL="536575" indent="-3619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b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Power System Operation and Control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3F0529F-9563-428A-8D2C-DC982777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Core Functions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66F059E-12FB-4E73-A8CE-B78FBF9B73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D88EEB5-7956-457B-A9F4-07A260E88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76708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33450"/>
            <a:ext cx="8763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-1143000" y="685800"/>
            <a:ext cx="82089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Bookman Old Style" panose="020506040505050202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FF"/>
                </a:solidFill>
                <a:latin typeface="Arial"/>
              </a:rPr>
              <a:t>NTDC: Key Player in Power Sector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B335E07-B52B-4D66-A241-D1680436A8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2221F5A6-BAF1-41B0-A763-BE12B27F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Arial" charset="0"/>
                <a:cs typeface="Arial" charset="0"/>
              </a:rPr>
              <a:t>NTDC Transmission Network Statistics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326C3C5-1866-47F4-9369-99B797E78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39065-8980-407C-8690-979843B7E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16391" r="11222"/>
          <a:stretch/>
        </p:blipFill>
        <p:spPr>
          <a:xfrm>
            <a:off x="137095" y="853440"/>
            <a:ext cx="8869810" cy="473456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574CADCF-200D-45FF-AD58-DCDDB0E89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9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2221F5A6-BAF1-41B0-A763-BE12B27F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0005" dist="22860" dir="5400000" algn="ctr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0" h="0"/>
            <a:bevelB w="63500" h="25400"/>
          </a:sp3d>
        </p:spPr>
        <p:txBody>
          <a:bodyPr tIns="18000" bIns="91440" anchor="ctr" anchorCtr="0"/>
          <a:lstStyle/>
          <a:p>
            <a:pPr algn="ctr" eaLnBrk="1" hangingPunct="1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System Capacity Enhancement Since Sep 2018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326C3C5-1866-47F4-9369-99B797E78F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>
            <a:gsLst>
              <a:gs pos="78000">
                <a:schemeClr val="accent1">
                  <a:lumMod val="50000"/>
                </a:schemeClr>
              </a:gs>
              <a:gs pos="79000">
                <a:srgbClr val="002060"/>
              </a:gs>
              <a:gs pos="100000">
                <a:srgbClr val="002060"/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bevelB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0" bIns="0" anchor="ctr"/>
          <a:lstStyle/>
          <a:p>
            <a:pPr marL="342900" indent="-342900" algn="r" eaLnBrk="1" hangingPunct="1">
              <a:defRPr/>
            </a:pPr>
            <a:r>
              <a:rPr lang="en-US" b="0" dirty="0">
                <a:solidFill>
                  <a:schemeClr val="bg1"/>
                </a:solidFill>
                <a:latin typeface="+mj-lt"/>
              </a:rPr>
              <a:t>Reshaping the Generation Mix: Role of NTDC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297DA-EE66-4813-9B88-0E9FFEB76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20892" r="14321" b="482"/>
          <a:stretch/>
        </p:blipFill>
        <p:spPr>
          <a:xfrm>
            <a:off x="142240" y="843280"/>
            <a:ext cx="8859520" cy="50190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8724C6-899A-4FCE-AD78-7040947EA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799123"/>
            <a:ext cx="950794" cy="94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34234"/>
      </p:ext>
    </p:extLst>
  </p:cSld>
  <p:clrMapOvr>
    <a:masterClrMapping/>
  </p:clrMapOvr>
</p:sld>
</file>

<file path=ppt/theme/theme1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66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66"/>
        </a:hlink>
        <a:folHlink>
          <a:srgbClr val="FF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Microsoft Office PowerPoint</Application>
  <PresentationFormat>On-screen Show (4:3)</PresentationFormat>
  <Paragraphs>392</Paragraphs>
  <Slides>30</Slides>
  <Notes>17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Comic Sans MS</vt:lpstr>
      <vt:lpstr>Tahoma</vt:lpstr>
      <vt:lpstr>Times New Roman</vt:lpstr>
      <vt:lpstr>Wingdings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2021-10-27T05:51:46Z</dcterms:modified>
</cp:coreProperties>
</file>