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667" r:id="rId2"/>
    <p:sldId id="728" r:id="rId3"/>
    <p:sldId id="747" r:id="rId4"/>
    <p:sldId id="750" r:id="rId5"/>
    <p:sldId id="731" r:id="rId6"/>
    <p:sldId id="1029" r:id="rId7"/>
    <p:sldId id="452" r:id="rId8"/>
    <p:sldId id="1030" r:id="rId9"/>
    <p:sldId id="727" r:id="rId10"/>
    <p:sldId id="735" r:id="rId1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32" autoAdjust="0"/>
    <p:restoredTop sz="95332" autoAdjust="0"/>
  </p:normalViewPr>
  <p:slideViewPr>
    <p:cSldViewPr snapToGrid="0">
      <p:cViewPr>
        <p:scale>
          <a:sx n="82" d="100"/>
          <a:sy n="82" d="100"/>
        </p:scale>
        <p:origin x="36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SNGPL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Sheet1!$C$27:$I$27</c:f>
              <c:strCache>
                <c:ptCount val="7"/>
                <c:pt idx="0">
                  <c:v>FY 15</c:v>
                </c:pt>
                <c:pt idx="1">
                  <c:v>FY 16</c:v>
                </c:pt>
                <c:pt idx="2">
                  <c:v>FY 17</c:v>
                </c:pt>
                <c:pt idx="3">
                  <c:v>FY 18</c:v>
                </c:pt>
                <c:pt idx="4">
                  <c:v>FY 19</c:v>
                </c:pt>
                <c:pt idx="5">
                  <c:v>FY 20</c:v>
                </c:pt>
                <c:pt idx="6">
                  <c:v>FY 21</c:v>
                </c:pt>
              </c:strCache>
            </c:strRef>
          </c:cat>
          <c:val>
            <c:numRef>
              <c:f>Sheet1!$C$28:$I$28</c:f>
              <c:numCache>
                <c:formatCode>_(* #,##0_);_(* \(#,##0\);_(* "-"??_);_(@_)</c:formatCode>
                <c:ptCount val="7"/>
                <c:pt idx="0">
                  <c:v>1442</c:v>
                </c:pt>
                <c:pt idx="1">
                  <c:v>1404</c:v>
                </c:pt>
                <c:pt idx="2">
                  <c:v>1373</c:v>
                </c:pt>
                <c:pt idx="3">
                  <c:v>1262</c:v>
                </c:pt>
                <c:pt idx="4">
                  <c:v>1139</c:v>
                </c:pt>
                <c:pt idx="5">
                  <c:v>1050</c:v>
                </c:pt>
                <c:pt idx="6">
                  <c:v>930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54-4618-81DA-79CA58965937}"/>
            </c:ext>
          </c:extLst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SSGCL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Sheet1!$C$27:$I$27</c:f>
              <c:strCache>
                <c:ptCount val="7"/>
                <c:pt idx="0">
                  <c:v>FY 15</c:v>
                </c:pt>
                <c:pt idx="1">
                  <c:v>FY 16</c:v>
                </c:pt>
                <c:pt idx="2">
                  <c:v>FY 17</c:v>
                </c:pt>
                <c:pt idx="3">
                  <c:v>FY 18</c:v>
                </c:pt>
                <c:pt idx="4">
                  <c:v>FY 19</c:v>
                </c:pt>
                <c:pt idx="5">
                  <c:v>FY 20</c:v>
                </c:pt>
                <c:pt idx="6">
                  <c:v>FY 21</c:v>
                </c:pt>
              </c:strCache>
            </c:strRef>
          </c:cat>
          <c:val>
            <c:numRef>
              <c:f>Sheet1!$C$29:$I$29</c:f>
              <c:numCache>
                <c:formatCode>_(* #,##0_);_(* \(#,##0\);_(* "-"??_);_(@_)</c:formatCode>
                <c:ptCount val="7"/>
                <c:pt idx="0">
                  <c:v>1190</c:v>
                </c:pt>
                <c:pt idx="1">
                  <c:v>1283</c:v>
                </c:pt>
                <c:pt idx="2">
                  <c:v>1201</c:v>
                </c:pt>
                <c:pt idx="3">
                  <c:v>1198</c:v>
                </c:pt>
                <c:pt idx="4">
                  <c:v>1164</c:v>
                </c:pt>
                <c:pt idx="5">
                  <c:v>1087</c:v>
                </c:pt>
                <c:pt idx="6">
                  <c:v>1060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54-4618-81DA-79CA58965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705648"/>
        <c:axId val="862719792"/>
      </c:lineChart>
      <c:catAx>
        <c:axId val="86270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719792"/>
        <c:crosses val="autoZero"/>
        <c:auto val="1"/>
        <c:lblAlgn val="ctr"/>
        <c:lblOffset val="100"/>
        <c:noMultiLvlLbl val="0"/>
      </c:catAx>
      <c:valAx>
        <c:axId val="86271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MMCFD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70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83099895891204"/>
          <c:y val="4.3291168026379369E-2"/>
          <c:w val="0.85554037566427255"/>
          <c:h val="0.78424950491296896"/>
        </c:manualLayout>
      </c:layout>
      <c:lineChart>
        <c:grouping val="standard"/>
        <c:varyColors val="0"/>
        <c:ser>
          <c:idx val="0"/>
          <c:order val="0"/>
          <c:tx>
            <c:strRef>
              <c:f>'Projected Supplies'!$D$4</c:f>
              <c:strCache>
                <c:ptCount val="1"/>
                <c:pt idx="0">
                  <c:v>SSGCL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'Projected Supplies'!$E$2:$I$3</c:f>
              <c:strCache>
                <c:ptCount val="5"/>
                <c:pt idx="0">
                  <c:v>2021-22</c:v>
                </c:pt>
                <c:pt idx="1">
                  <c:v>2022-23</c:v>
                </c:pt>
                <c:pt idx="2">
                  <c:v>2023-24</c:v>
                </c:pt>
                <c:pt idx="3">
                  <c:v>2024-25</c:v>
                </c:pt>
                <c:pt idx="4">
                  <c:v>2025-26</c:v>
                </c:pt>
              </c:strCache>
            </c:strRef>
          </c:cat>
          <c:val>
            <c:numRef>
              <c:f>'Projected Supplies'!$E$4:$I$4</c:f>
              <c:numCache>
                <c:formatCode>0</c:formatCode>
                <c:ptCount val="5"/>
                <c:pt idx="0">
                  <c:v>979.21249999999998</c:v>
                </c:pt>
                <c:pt idx="1">
                  <c:v>930.25187499999993</c:v>
                </c:pt>
                <c:pt idx="2">
                  <c:v>883.73928124999986</c:v>
                </c:pt>
                <c:pt idx="3">
                  <c:v>839.55231718749985</c:v>
                </c:pt>
                <c:pt idx="4">
                  <c:v>797.57470132812477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E7-4518-BBA5-FC2EC3E12EDE}"/>
            </c:ext>
          </c:extLst>
        </c:ser>
        <c:ser>
          <c:idx val="1"/>
          <c:order val="1"/>
          <c:tx>
            <c:strRef>
              <c:f>'Projected Supplies'!$D$5</c:f>
              <c:strCache>
                <c:ptCount val="1"/>
                <c:pt idx="0">
                  <c:v>SNGPL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'Projected Supplies'!$E$2:$I$3</c:f>
              <c:strCache>
                <c:ptCount val="5"/>
                <c:pt idx="0">
                  <c:v>2021-22</c:v>
                </c:pt>
                <c:pt idx="1">
                  <c:v>2022-23</c:v>
                </c:pt>
                <c:pt idx="2">
                  <c:v>2023-24</c:v>
                </c:pt>
                <c:pt idx="3">
                  <c:v>2024-25</c:v>
                </c:pt>
                <c:pt idx="4">
                  <c:v>2025-26</c:v>
                </c:pt>
              </c:strCache>
            </c:strRef>
          </c:cat>
          <c:val>
            <c:numRef>
              <c:f>'Projected Supplies'!$E$5:$I$5</c:f>
              <c:numCache>
                <c:formatCode>0</c:formatCode>
                <c:ptCount val="5"/>
                <c:pt idx="0">
                  <c:v>800</c:v>
                </c:pt>
                <c:pt idx="1">
                  <c:v>652</c:v>
                </c:pt>
                <c:pt idx="2">
                  <c:v>530</c:v>
                </c:pt>
                <c:pt idx="3">
                  <c:v>427</c:v>
                </c:pt>
                <c:pt idx="4">
                  <c:v>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E7-4518-BBA5-FC2EC3E12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9287024"/>
        <c:axId val="1099298448"/>
      </c:lineChart>
      <c:catAx>
        <c:axId val="109928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298448"/>
        <c:crosses val="autoZero"/>
        <c:auto val="1"/>
        <c:lblAlgn val="ctr"/>
        <c:lblOffset val="100"/>
        <c:noMultiLvlLbl val="0"/>
      </c:catAx>
      <c:valAx>
        <c:axId val="109929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MMCFD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28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08B2D-8FAD-42DE-B0FE-71CDC5C802FF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9A3D4-6EF6-455A-9CD7-D1814A05C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91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0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2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6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0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0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2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5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1BB4-EBE8-4EE9-9207-74F5C6E7C10C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7566-6218-4598-A2DF-19182EF7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0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gdp.gov.pk/images/logo1.gi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58876"/>
            <a:ext cx="12191999" cy="1762414"/>
          </a:xfrm>
          <a:solidFill>
            <a:srgbClr val="006600"/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FF00"/>
                </a:solidFill>
                <a:latin typeface="+mn-lt"/>
              </a:rPr>
              <a:t>Gas Load Management Plan for Dec 2021 &amp; Jan 2022</a:t>
            </a:r>
            <a:br>
              <a:rPr lang="en-GB" sz="3200" b="1" dirty="0">
                <a:solidFill>
                  <a:srgbClr val="FFFF00"/>
                </a:solidFill>
                <a:latin typeface="+mn-lt"/>
              </a:rPr>
            </a:br>
            <a:br>
              <a:rPr lang="en-GB" sz="3200" b="1" dirty="0">
                <a:solidFill>
                  <a:srgbClr val="FFFF00"/>
                </a:solidFill>
                <a:latin typeface="+mn-lt"/>
              </a:rPr>
            </a:br>
            <a:r>
              <a:rPr lang="en-GB" sz="3000" b="1" dirty="0">
                <a:solidFill>
                  <a:srgbClr val="FFFF00"/>
                </a:solidFill>
                <a:latin typeface="+mn-lt"/>
              </a:rPr>
              <a:t>(Supply side of gas availability from various sources)</a:t>
            </a:r>
            <a:endParaRPr lang="en-US" sz="3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7F88FF-6391-49F9-BCB3-7720EAE1A091}"/>
              </a:ext>
            </a:extLst>
          </p:cNvPr>
          <p:cNvSpPr/>
          <p:nvPr/>
        </p:nvSpPr>
        <p:spPr>
          <a:xfrm>
            <a:off x="1533818" y="1593267"/>
            <a:ext cx="9134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Ministry of Energy</a:t>
            </a:r>
          </a:p>
          <a:p>
            <a:pPr algn="ctr"/>
            <a:r>
              <a:rPr lang="en-GB" sz="3200" dirty="0"/>
              <a:t>(Petroleum Division)</a:t>
            </a:r>
            <a:endParaRPr lang="en-US" sz="3200" dirty="0"/>
          </a:p>
        </p:txBody>
      </p:sp>
      <p:pic>
        <p:nvPicPr>
          <p:cNvPr id="5" name="Picture 8" descr="See full size image">
            <a:hlinkClick r:id="rId2"/>
            <a:extLst>
              <a:ext uri="{FF2B5EF4-FFF2-40B4-BE49-F238E27FC236}">
                <a16:creationId xmlns:a16="http://schemas.microsoft.com/office/drawing/2014/main" id="{DEB32847-9C20-42CB-9706-A6A6B680A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5114" y="346509"/>
            <a:ext cx="98742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747432B-B953-4DDF-BC67-5F9A20BAD37E}"/>
              </a:ext>
            </a:extLst>
          </p:cNvPr>
          <p:cNvSpPr/>
          <p:nvPr/>
        </p:nvSpPr>
        <p:spPr>
          <a:xfrm>
            <a:off x="10010970" y="6101477"/>
            <a:ext cx="2009480" cy="500741"/>
          </a:xfrm>
          <a:prstGeom prst="rect">
            <a:avLst/>
          </a:prstGeom>
        </p:spPr>
        <p:txBody>
          <a:bodyPr wrap="square" lIns="69179" tIns="34589" rIns="69179" bIns="34589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December, 2021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D4DEE-5112-46E0-91CA-25A879BB83CA}"/>
              </a:ext>
            </a:extLst>
          </p:cNvPr>
          <p:cNvSpPr/>
          <p:nvPr/>
        </p:nvSpPr>
        <p:spPr>
          <a:xfrm>
            <a:off x="1511736" y="4972345"/>
            <a:ext cx="9134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Cabinet Committee on Energy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591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0948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Projected Indigenous Gas Supplies for SNGPL and SSGCL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846717"/>
              </p:ext>
            </p:extLst>
          </p:nvPr>
        </p:nvGraphicFramePr>
        <p:xfrm>
          <a:off x="1635968" y="1104901"/>
          <a:ext cx="8938726" cy="5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600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854" y="13429"/>
            <a:ext cx="9134181" cy="90948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Load Management Plan for Dec-21 &amp; Jan-22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10801" y="6384927"/>
            <a:ext cx="457201" cy="288925"/>
          </a:xfrm>
        </p:spPr>
        <p:txBody>
          <a:bodyPr/>
          <a:lstStyle/>
          <a:p>
            <a:fld id="{B67B645E-C5E5-4727-B977-D372A0AA71D9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447870" y="923212"/>
            <a:ext cx="11140750" cy="526297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romanLcPeriod"/>
            </a:pPr>
            <a:r>
              <a:rPr lang="en-GB" sz="2400" dirty="0"/>
              <a:t>Gas/RLNG shall be supplied </a:t>
            </a:r>
            <a:r>
              <a:rPr lang="en-GB" sz="2400" b="1" dirty="0"/>
              <a:t>uninterrupted</a:t>
            </a:r>
            <a:r>
              <a:rPr lang="en-GB" sz="2400" dirty="0"/>
              <a:t> to </a:t>
            </a:r>
            <a:r>
              <a:rPr lang="en-GB" sz="2400" b="1" dirty="0"/>
              <a:t>export oriented industries </a:t>
            </a:r>
            <a:r>
              <a:rPr lang="en-GB" sz="2400" dirty="0"/>
              <a:t>including the </a:t>
            </a:r>
            <a:r>
              <a:rPr lang="en-GB" sz="2400" b="1" dirty="0"/>
              <a:t>top 50 exporters</a:t>
            </a:r>
            <a:r>
              <a:rPr lang="en-GB" sz="2400" dirty="0"/>
              <a:t>, in addition to zero rated industry, unless technical constraints in the system</a:t>
            </a:r>
          </a:p>
          <a:p>
            <a:pPr marL="514350" indent="-514350">
              <a:buFont typeface="+mj-lt"/>
              <a:buAutoNum type="romanLcPeriod"/>
            </a:pPr>
            <a:endParaRPr lang="en-GB" sz="2400" dirty="0"/>
          </a:p>
          <a:p>
            <a:pPr marL="514350" indent="-514350" algn="just">
              <a:buFont typeface="+mj-lt"/>
              <a:buAutoNum type="romanLcPeriod"/>
            </a:pPr>
            <a:r>
              <a:rPr lang="en-GB" sz="2400" dirty="0"/>
              <a:t>Supply of Gas/RLNG to </a:t>
            </a:r>
            <a:r>
              <a:rPr lang="en-GB" sz="2400" b="1" dirty="0"/>
              <a:t>export oriented captive power plants </a:t>
            </a:r>
            <a:r>
              <a:rPr lang="en-GB" sz="2400" dirty="0"/>
              <a:t>shall be </a:t>
            </a:r>
            <a:r>
              <a:rPr lang="en-GB" sz="2400" b="1" dirty="0"/>
              <a:t>monitored till 15th December 2021</a:t>
            </a:r>
            <a:r>
              <a:rPr lang="en-GB" sz="2400" dirty="0"/>
              <a:t>. It will be readjusted in view of the supply/availability of the gas</a:t>
            </a:r>
          </a:p>
          <a:p>
            <a:pPr marL="514350" indent="-514350">
              <a:buFont typeface="+mj-lt"/>
              <a:buAutoNum type="romanLcPeriod"/>
            </a:pPr>
            <a:endParaRPr lang="en-GB" sz="2400" dirty="0"/>
          </a:p>
          <a:p>
            <a:pPr marL="514350" indent="-514350">
              <a:buFont typeface="+mj-lt"/>
              <a:buAutoNum type="romanLcPeriod"/>
            </a:pPr>
            <a:r>
              <a:rPr lang="en-GB" sz="2400" dirty="0"/>
              <a:t>The </a:t>
            </a:r>
            <a:r>
              <a:rPr lang="en-GB" sz="2400" b="1" dirty="0"/>
              <a:t>CNG Sector </a:t>
            </a:r>
            <a:r>
              <a:rPr lang="en-GB" sz="2400" dirty="0"/>
              <a:t>will remain </a:t>
            </a:r>
            <a:r>
              <a:rPr lang="en-GB" sz="2400" b="1" dirty="0"/>
              <a:t>closed</a:t>
            </a:r>
            <a:r>
              <a:rPr lang="en-GB" sz="2400" dirty="0"/>
              <a:t> with effect from </a:t>
            </a:r>
            <a:r>
              <a:rPr lang="en-GB" sz="2400" b="1" dirty="0"/>
              <a:t>01-12-2021 to 15-02-2022</a:t>
            </a:r>
          </a:p>
          <a:p>
            <a:pPr marL="514350" indent="-514350">
              <a:buFont typeface="+mj-lt"/>
              <a:buAutoNum type="romanLcPeriod"/>
            </a:pPr>
            <a:endParaRPr lang="en-GB" sz="2400" dirty="0"/>
          </a:p>
          <a:p>
            <a:pPr marL="514350" indent="-514350" algn="just">
              <a:buFont typeface="+mj-lt"/>
              <a:buAutoNum type="romanLcPeriod"/>
            </a:pPr>
            <a:r>
              <a:rPr lang="en-GB" sz="2400" dirty="0"/>
              <a:t> </a:t>
            </a:r>
            <a:r>
              <a:rPr lang="en-GB" sz="2400" b="1" dirty="0"/>
              <a:t>General Industry (non-export)</a:t>
            </a:r>
            <a:r>
              <a:rPr lang="en-GB" sz="2400" dirty="0"/>
              <a:t> shall be provided gas on </a:t>
            </a:r>
            <a:r>
              <a:rPr lang="en-GB" sz="2400" b="1" dirty="0"/>
              <a:t>weekly rotation basis</a:t>
            </a:r>
            <a:r>
              <a:rPr lang="en-GB" sz="2400" dirty="0"/>
              <a:t>, with </a:t>
            </a:r>
            <a:r>
              <a:rPr lang="en-GB" sz="2400" b="1" dirty="0"/>
              <a:t>one day off</a:t>
            </a:r>
            <a:r>
              <a:rPr lang="en-GB" sz="2400" dirty="0"/>
              <a:t>, for each sector or zone.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GB" sz="2400" b="1" dirty="0"/>
              <a:t>Cement Industry </a:t>
            </a:r>
            <a:r>
              <a:rPr lang="en-GB" sz="2400" dirty="0"/>
              <a:t>will be treated </a:t>
            </a:r>
            <a:r>
              <a:rPr lang="en-GB" sz="2400" b="1" dirty="0"/>
              <a:t>at par </a:t>
            </a:r>
            <a:r>
              <a:rPr lang="en-GB" sz="2400" dirty="0"/>
              <a:t>with the </a:t>
            </a:r>
            <a:r>
              <a:rPr lang="en-GB" sz="2400" b="1" dirty="0"/>
              <a:t>non-export general industry</a:t>
            </a:r>
            <a:r>
              <a:rPr lang="en-GB" sz="2400" dirty="0"/>
              <a:t> (</a:t>
            </a:r>
            <a:r>
              <a:rPr lang="en-GB" sz="2400" b="1" i="1" dirty="0"/>
              <a:t>closure subject to supply review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620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854" y="13429"/>
            <a:ext cx="9134181" cy="90948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Load Management Plan for Dec-21 &amp; Jan-22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10801" y="6384927"/>
            <a:ext cx="457201" cy="288925"/>
          </a:xfrm>
        </p:spPr>
        <p:txBody>
          <a:bodyPr/>
          <a:lstStyle/>
          <a:p>
            <a:fld id="{B67B645E-C5E5-4727-B977-D372A0AA71D9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373224" y="923211"/>
            <a:ext cx="11392678" cy="450892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romanLcPeriod" startAt="6"/>
            </a:pPr>
            <a:r>
              <a:rPr lang="en-GB" sz="2400" dirty="0"/>
              <a:t>To boost agricultural productivity, </a:t>
            </a:r>
            <a:r>
              <a:rPr lang="en-GB" sz="2400" b="1" dirty="0"/>
              <a:t>uninterrupted gas </a:t>
            </a:r>
            <a:r>
              <a:rPr lang="en-GB" sz="2400" dirty="0"/>
              <a:t>supply shall be ensured to </a:t>
            </a:r>
            <a:r>
              <a:rPr lang="en-GB" sz="2400" b="1" dirty="0"/>
              <a:t>Fertilizer Sector</a:t>
            </a:r>
            <a:r>
              <a:rPr lang="en-GB" sz="2400" dirty="0"/>
              <a:t> </a:t>
            </a:r>
            <a:endParaRPr lang="en-US" sz="2400" dirty="0"/>
          </a:p>
          <a:p>
            <a:pPr marL="514350" indent="-514350">
              <a:buFont typeface="+mj-lt"/>
              <a:buAutoNum type="romanLcPeriod" startAt="6"/>
            </a:pPr>
            <a:endParaRPr lang="en-US" sz="1100" dirty="0"/>
          </a:p>
          <a:p>
            <a:pPr marL="514350" indent="-514350" algn="just">
              <a:buFont typeface="+mj-lt"/>
              <a:buAutoNum type="romanLcPeriod" startAt="6"/>
            </a:pPr>
            <a:r>
              <a:rPr lang="en-US" sz="2400" b="1" dirty="0"/>
              <a:t>Power Sector IPPs </a:t>
            </a:r>
            <a:r>
              <a:rPr lang="en-US" sz="2400" dirty="0"/>
              <a:t>on dedicated arrangement</a:t>
            </a:r>
            <a:r>
              <a:rPr lang="en-US" sz="2400" b="1" dirty="0"/>
              <a:t> (3000 MW) </a:t>
            </a:r>
            <a:r>
              <a:rPr lang="en-US" sz="2400" dirty="0"/>
              <a:t>to get uninterrupted supply</a:t>
            </a:r>
          </a:p>
          <a:p>
            <a:pPr marL="514350" indent="-514350">
              <a:buFont typeface="+mj-lt"/>
              <a:buAutoNum type="romanLcPeriod" startAt="6"/>
            </a:pPr>
            <a:endParaRPr lang="en-GB" sz="1200" dirty="0"/>
          </a:p>
          <a:p>
            <a:pPr marL="514350" indent="-514350" algn="just">
              <a:buFont typeface="+mj-lt"/>
              <a:buAutoNum type="romanLcPeriod" startAt="6"/>
            </a:pPr>
            <a:r>
              <a:rPr lang="en-US" sz="2400" dirty="0"/>
              <a:t> </a:t>
            </a:r>
            <a:r>
              <a:rPr lang="en-US" sz="2400" b="1" dirty="0"/>
              <a:t>LNG Based Power production </a:t>
            </a:r>
            <a:r>
              <a:rPr lang="en-US" sz="2400" dirty="0"/>
              <a:t>to get </a:t>
            </a:r>
            <a:r>
              <a:rPr lang="en-US" sz="2400" b="1" dirty="0"/>
              <a:t>5% extra supply </a:t>
            </a:r>
            <a:r>
              <a:rPr lang="en-US" sz="2400" dirty="0"/>
              <a:t>during the winter, as compared to last year's actual consumption</a:t>
            </a:r>
          </a:p>
          <a:p>
            <a:pPr marL="514350" indent="-514350">
              <a:buFont typeface="+mj-lt"/>
              <a:buAutoNum type="romanLcPeriod" startAt="6"/>
            </a:pPr>
            <a:endParaRPr lang="en-GB" sz="1200" dirty="0"/>
          </a:p>
          <a:p>
            <a:pPr marL="514350" indent="-514350" algn="just">
              <a:buFont typeface="+mj-lt"/>
              <a:buAutoNum type="romanLcPeriod" startAt="6"/>
            </a:pPr>
            <a:r>
              <a:rPr lang="en-US" sz="2400" dirty="0"/>
              <a:t> </a:t>
            </a:r>
            <a:r>
              <a:rPr lang="en-US" sz="2400" b="1" dirty="0"/>
              <a:t>After meeting national requirements </a:t>
            </a:r>
            <a:r>
              <a:rPr lang="en-US" sz="2400" dirty="0"/>
              <a:t>of the gas for the </a:t>
            </a:r>
            <a:r>
              <a:rPr lang="en-US" sz="2400" b="1" dirty="0"/>
              <a:t>critical industries</a:t>
            </a:r>
            <a:r>
              <a:rPr lang="en-US" sz="2400" dirty="0"/>
              <a:t>, maximum efforts will be made to </a:t>
            </a:r>
            <a:r>
              <a:rPr lang="en-US" sz="2400" b="1" dirty="0"/>
              <a:t>accommodate the domestic consumers on priority </a:t>
            </a:r>
            <a:r>
              <a:rPr lang="en-US" sz="2400" dirty="0"/>
              <a:t>as already decided by the ECC</a:t>
            </a:r>
          </a:p>
          <a:p>
            <a:pPr marL="514350" indent="-514350" algn="just">
              <a:buFont typeface="+mj-lt"/>
              <a:buAutoNum type="romanLcPeriod" startAt="6"/>
            </a:pPr>
            <a:endParaRPr lang="en-US" sz="1200" dirty="0"/>
          </a:p>
          <a:p>
            <a:pPr marL="514350" indent="-514350" algn="just">
              <a:buFont typeface="+mj-lt"/>
              <a:buAutoNum type="romanLcPeriod" startAt="6"/>
            </a:pPr>
            <a:r>
              <a:rPr lang="en-US" sz="2400" dirty="0"/>
              <a:t>In extreme winter, the </a:t>
            </a:r>
            <a:r>
              <a:rPr lang="en-US" sz="2400" b="1" dirty="0"/>
              <a:t>curtailed gas from CNG, Cement, general industry (non-export) and captive (export) to be diverted to domestic sector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08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854" y="4098"/>
            <a:ext cx="9134181" cy="909484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Other Contingent Measures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10801" y="6384927"/>
            <a:ext cx="457201" cy="288925"/>
          </a:xfrm>
        </p:spPr>
        <p:txBody>
          <a:bodyPr/>
          <a:lstStyle/>
          <a:p>
            <a:fld id="{B67B645E-C5E5-4727-B977-D372A0AA71D9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270589" y="1053841"/>
            <a:ext cx="11448660" cy="3816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b="1" i="1" dirty="0"/>
              <a:t>Space/indoor and water heating</a:t>
            </a:r>
            <a:r>
              <a:rPr lang="en-US" sz="2400" dirty="0"/>
              <a:t> incentivized through tariff rates of electricity offered by Government </a:t>
            </a:r>
            <a:r>
              <a:rPr lang="en-US" sz="2400" b="1" i="1" dirty="0"/>
              <a:t>@ 12.96 per KWh</a:t>
            </a:r>
            <a:r>
              <a:rPr lang="en-US" sz="2400" dirty="0"/>
              <a:t>  </a:t>
            </a:r>
          </a:p>
          <a:p>
            <a:pPr algn="just"/>
            <a:endParaRPr lang="en-US" sz="12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/>
              <a:t>Incentive package for electricity supply </a:t>
            </a:r>
            <a:r>
              <a:rPr lang="en-US" sz="2400" b="1" dirty="0"/>
              <a:t>@ 9 cents/kwh</a:t>
            </a:r>
            <a:r>
              <a:rPr lang="en-US" sz="2400" dirty="0"/>
              <a:t> to replace captive power generation in export sector on subsidized gas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/>
              <a:t>Aggressive pursuit of campaign for use of </a:t>
            </a:r>
            <a:r>
              <a:rPr lang="en-US" sz="2400" b="1" i="1" dirty="0"/>
              <a:t>conical baffles</a:t>
            </a:r>
            <a:r>
              <a:rPr lang="en-US" sz="2400" dirty="0"/>
              <a:t> and </a:t>
            </a:r>
            <a:r>
              <a:rPr lang="en-US" sz="2400" b="1" i="1" dirty="0"/>
              <a:t>timer devices</a:t>
            </a:r>
            <a:r>
              <a:rPr lang="en-US" sz="2400" dirty="0"/>
              <a:t> in geysers to conserve gas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1400" b="1" i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/>
              <a:t>Commercial proposal to tap </a:t>
            </a:r>
            <a:r>
              <a:rPr lang="en-US" sz="2400" b="1" i="1" dirty="0"/>
              <a:t>unutilized capacity</a:t>
            </a:r>
            <a:r>
              <a:rPr lang="en-US" sz="2400" dirty="0"/>
              <a:t> of LNG Terminal(s) finalized for submission to CCOE</a:t>
            </a:r>
          </a:p>
        </p:txBody>
      </p:sp>
    </p:spTree>
    <p:extLst>
      <p:ext uri="{BB962C8B-B14F-4D97-AF65-F5344CB8AC3E}">
        <p14:creationId xmlns:p14="http://schemas.microsoft.com/office/powerpoint/2010/main" val="229472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0948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SSGCL Gas Supply and Demand (Dec-21 to Jan-22)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03031" y="952194"/>
          <a:ext cx="8598271" cy="5781993"/>
        </p:xfrm>
        <a:graphic>
          <a:graphicData uri="http://schemas.openxmlformats.org/drawingml/2006/table">
            <a:tbl>
              <a:tblPr/>
              <a:tblGrid>
                <a:gridCol w="2668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4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69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Dec-21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Jan-22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Indigenous Gas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Retension of RLNG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Gas Supplies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1,261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1,291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Shortfall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(246)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(276)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Categories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Curtailment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Curtailment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K-Electric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Sindh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Nooriabad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Power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Power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Cement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Pakistan Steel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Fertilizer (FFBQL)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 (Process / Captive)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Non-Export (Process)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Non-Export (Captive)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CNG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Commercial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 Use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13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1,261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1,291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20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0948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SNGPL Gas Supply and Demand (Dec-21 to Jan-22)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0181" y="980764"/>
          <a:ext cx="8607795" cy="5677210"/>
        </p:xfrm>
        <a:graphic>
          <a:graphicData uri="http://schemas.openxmlformats.org/drawingml/2006/table">
            <a:tbl>
              <a:tblPr/>
              <a:tblGrid>
                <a:gridCol w="2620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87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Dec-21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Jan-22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Indigenous Gas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RLNG Supply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Gas Supplies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1,770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including SSGC retention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2,298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2,542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Shortfall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07" marR="6207" marT="62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Categories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Curtailment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</a:t>
                      </a:r>
                    </a:p>
                  </a:txBody>
                  <a:tcPr marL="6207" marR="6207" marT="6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Curtailment</a:t>
                      </a:r>
                    </a:p>
                  </a:txBody>
                  <a:tcPr marL="6207" marR="6207" marT="6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Commercial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Industry (Process)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 Industry (Captive)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Non-Export (Process)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Non-Export (Captive)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Fertilizer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CNG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Cement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 Use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UFG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of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RLNG to SSGCL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8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2,298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1,706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2,542</a:t>
                      </a:r>
                    </a:p>
                  </a:txBody>
                  <a:tcPr marL="6207" marR="6207" marT="62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1,770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6207" marR="6207" marT="62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09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9746D5E2-90AC-499C-81FB-39A5F641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4325" y="6492874"/>
            <a:ext cx="68333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AFA4C4-375B-47DE-B8C1-A0EF8BF8F458}" type="slidenum">
              <a:rPr kumimoji="0" lang="en-GB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0F603E7B-26AE-4043-B750-477FD958F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74" y="998786"/>
            <a:ext cx="11397051" cy="549408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110 MMCFD gas supply from Mari Petroleum to SNGPL starting from May 2022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MMCFD gas su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pply from Mari petroleum to fertilizer (FY 2022-23)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70 MMCFD gas supply from PPL’s </a:t>
            </a:r>
            <a:r>
              <a:rPr lang="en-US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Kandhkot</a:t>
            </a:r>
            <a:r>
              <a:rPr lang="en-US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field to SSGCL (FY 2022-23)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 Party Access (TPA) for utilization of excess capacity of Terminal-2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100 MMCFD from Terminal-2 by private sector</a:t>
            </a:r>
          </a:p>
          <a:p>
            <a:pPr marL="228600" lvl="1"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JJVL LPG Plant resumption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Addition of 250 MT/day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LNG Virtual Gas Pipeline (under active planning)</a:t>
            </a:r>
          </a:p>
          <a:p>
            <a:pPr lvl="1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100-200 MMCFD (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 2022-23)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02C03F-6C4B-4FBC-B242-70AAE1FE1529}"/>
              </a:ext>
            </a:extLst>
          </p:cNvPr>
          <p:cNvSpPr txBox="1"/>
          <p:nvPr/>
        </p:nvSpPr>
        <p:spPr>
          <a:xfrm>
            <a:off x="8987403" y="5343952"/>
            <a:ext cx="641022" cy="36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PSO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A062C74-1A8D-418A-B4A3-8DC0E25E959C}"/>
              </a:ext>
            </a:extLst>
          </p:cNvPr>
          <p:cNvSpPr txBox="1"/>
          <p:nvPr/>
        </p:nvSpPr>
        <p:spPr>
          <a:xfrm>
            <a:off x="8927184" y="4665638"/>
            <a:ext cx="641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PLL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7889CC-68CA-4D24-83ED-62A6D6B04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for Additional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Supplies</a:t>
            </a:r>
          </a:p>
        </p:txBody>
      </p:sp>
    </p:spTree>
    <p:extLst>
      <p:ext uri="{BB962C8B-B14F-4D97-AF65-F5344CB8AC3E}">
        <p14:creationId xmlns:p14="http://schemas.microsoft.com/office/powerpoint/2010/main" val="379633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2D4E-C625-4499-9FA5-D9B22DA6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235200"/>
            <a:ext cx="10363200" cy="2387600"/>
          </a:xfrm>
        </p:spPr>
        <p:txBody>
          <a:bodyPr anchor="ctr"/>
          <a:lstStyle/>
          <a:p>
            <a:r>
              <a:rPr lang="en-US" b="1" dirty="0"/>
              <a:t>Back up slides</a:t>
            </a:r>
          </a:p>
        </p:txBody>
      </p:sp>
    </p:spTree>
    <p:extLst>
      <p:ext uri="{BB962C8B-B14F-4D97-AF65-F5344CB8AC3E}">
        <p14:creationId xmlns:p14="http://schemas.microsoft.com/office/powerpoint/2010/main" val="38735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210801" y="6384927"/>
            <a:ext cx="457201" cy="288925"/>
          </a:xfrm>
        </p:spPr>
        <p:txBody>
          <a:bodyPr/>
          <a:lstStyle/>
          <a:p>
            <a:fld id="{B67B645E-C5E5-4727-B977-D372A0AA71D9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6A4F56-E026-4EB0-8E33-79B8C48C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86"/>
            <a:ext cx="12192000" cy="90948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+mn-lt"/>
              </a:rPr>
              <a:t>Depletion in Natural Gas Supplies to SSGCL and SNGPL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(FY 2015 to FY 2021-Upto Oct)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905875" y="1403352"/>
          <a:ext cx="10486803" cy="4981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92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5376</TotalTime>
  <Words>827</Words>
  <Application>Microsoft Office PowerPoint</Application>
  <PresentationFormat>Widescreen</PresentationFormat>
  <Paragraphs>324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Times New Roman</vt:lpstr>
      <vt:lpstr>Trebuchet MS</vt:lpstr>
      <vt:lpstr>Wingdings</vt:lpstr>
      <vt:lpstr>Office Theme</vt:lpstr>
      <vt:lpstr>Gas Load Management Plan for Dec 2021 &amp; Jan 2022  (Supply side of gas availability from various sources)</vt:lpstr>
      <vt:lpstr>Load Management Plan for Dec-21 &amp; Jan-22</vt:lpstr>
      <vt:lpstr>Load Management Plan for Dec-21 &amp; Jan-22</vt:lpstr>
      <vt:lpstr>Other Contingent Measures</vt:lpstr>
      <vt:lpstr>SSGCL Gas Supply and Demand (Dec-21 to Jan-22)</vt:lpstr>
      <vt:lpstr>SNGPL Gas Supply and Demand (Dec-21 to Jan-22)</vt:lpstr>
      <vt:lpstr>Measures for Additional Gas Supplies</vt:lpstr>
      <vt:lpstr>Back up slides</vt:lpstr>
      <vt:lpstr>Depletion in Natural Gas Supplies to SSGCL and SNGPL (FY 2015 to FY 2021-Upto Oct)</vt:lpstr>
      <vt:lpstr>Projected Indigenous Gas Supplies for SNGPL and SSGCL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Hassan Mehmood</dc:creator>
  <cp:lastModifiedBy>Nawaz Ahmad</cp:lastModifiedBy>
  <cp:revision>763</cp:revision>
  <cp:lastPrinted>2019-05-24T05:17:27Z</cp:lastPrinted>
  <dcterms:created xsi:type="dcterms:W3CDTF">2019-03-27T08:46:23Z</dcterms:created>
  <dcterms:modified xsi:type="dcterms:W3CDTF">2021-12-01T16:18:14Z</dcterms:modified>
</cp:coreProperties>
</file>