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733" r:id="rId2"/>
  </p:sldMasterIdLst>
  <p:notesMasterIdLst>
    <p:notesMasterId r:id="rId34"/>
  </p:notesMasterIdLst>
  <p:handoutMasterIdLst>
    <p:handoutMasterId r:id="rId35"/>
  </p:handoutMasterIdLst>
  <p:sldIdLst>
    <p:sldId id="9925" r:id="rId3"/>
    <p:sldId id="10218" r:id="rId4"/>
    <p:sldId id="5072" r:id="rId5"/>
    <p:sldId id="9909" r:id="rId6"/>
    <p:sldId id="335" r:id="rId7"/>
    <p:sldId id="352" r:id="rId8"/>
    <p:sldId id="481" r:id="rId9"/>
    <p:sldId id="5106" r:id="rId10"/>
    <p:sldId id="3336" r:id="rId11"/>
    <p:sldId id="9941" r:id="rId12"/>
    <p:sldId id="10043" r:id="rId13"/>
    <p:sldId id="4136" r:id="rId14"/>
    <p:sldId id="3815" r:id="rId15"/>
    <p:sldId id="9874" r:id="rId16"/>
    <p:sldId id="10044" r:id="rId17"/>
    <p:sldId id="3748" r:id="rId18"/>
    <p:sldId id="3947" r:id="rId19"/>
    <p:sldId id="3963" r:id="rId20"/>
    <p:sldId id="3964" r:id="rId21"/>
    <p:sldId id="9870" r:id="rId22"/>
    <p:sldId id="10212" r:id="rId23"/>
    <p:sldId id="10211" r:id="rId24"/>
    <p:sldId id="10213" r:id="rId25"/>
    <p:sldId id="1340" r:id="rId26"/>
    <p:sldId id="1341" r:id="rId27"/>
    <p:sldId id="10214" r:id="rId28"/>
    <p:sldId id="10215" r:id="rId29"/>
    <p:sldId id="10216" r:id="rId30"/>
    <p:sldId id="10217" r:id="rId31"/>
    <p:sldId id="1344" r:id="rId32"/>
    <p:sldId id="883" r:id="rId33"/>
  </p:sldIdLst>
  <p:sldSz cx="12192000" cy="6858000"/>
  <p:notesSz cx="7010400" cy="92964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bas" initials="a" lastIdx="1" clrIdx="0">
    <p:extLst>
      <p:ext uri="{19B8F6BF-5375-455C-9EA6-DF929625EA0E}">
        <p15:presenceInfo xmlns:p15="http://schemas.microsoft.com/office/powerpoint/2012/main" userId="abb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000066"/>
    <a:srgbClr val="0099FF"/>
    <a:srgbClr val="66FF66"/>
    <a:srgbClr val="CC0000"/>
    <a:srgbClr val="00FFFF"/>
    <a:srgbClr val="003300"/>
    <a:srgbClr val="80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C19D4-104D-42EF-A951-BED6448197BF}" v="309" dt="2022-12-20T15:21:12.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94434" autoAdjust="0"/>
  </p:normalViewPr>
  <p:slideViewPr>
    <p:cSldViewPr snapToGrid="0">
      <p:cViewPr varScale="1">
        <p:scale>
          <a:sx n="81" d="100"/>
          <a:sy n="81" d="100"/>
        </p:scale>
        <p:origin x="907" y="67"/>
      </p:cViewPr>
      <p:guideLst>
        <p:guide orient="horz" pos="2160"/>
        <p:guide pos="3840"/>
      </p:guideLst>
    </p:cSldViewPr>
  </p:slideViewPr>
  <p:notesTextViewPr>
    <p:cViewPr>
      <p:scale>
        <a:sx n="1" d="1"/>
        <a:sy n="1" d="1"/>
      </p:scale>
      <p:origin x="0" y="0"/>
    </p:cViewPr>
  </p:notesTextViewPr>
  <p:sorterViewPr>
    <p:cViewPr>
      <p:scale>
        <a:sx n="130" d="100"/>
        <a:sy n="130" d="100"/>
      </p:scale>
      <p:origin x="0" y="-7480"/>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sz="2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PK"/>
        </a:p>
      </c:txPr>
    </c:title>
    <c:autoTitleDeleted val="0"/>
    <c:plotArea>
      <c:layout/>
      <c:pieChart>
        <c:varyColors val="1"/>
        <c:ser>
          <c:idx val="0"/>
          <c:order val="0"/>
          <c:tx>
            <c:strRef>
              <c:f>Sheet1!$B$1</c:f>
              <c:strCache>
                <c:ptCount val="1"/>
                <c:pt idx="0">
                  <c:v>ENERGY MIX (BILLION UNITS)</c:v>
                </c:pt>
              </c:strCache>
            </c:strRef>
          </c:tx>
          <c:dPt>
            <c:idx val="0"/>
            <c:bubble3D val="0"/>
            <c:spPr>
              <a:solidFill>
                <a:srgbClr val="0099FF"/>
              </a:solidFill>
              <a:ln w="19050">
                <a:solidFill>
                  <a:schemeClr val="lt1"/>
                </a:solidFill>
              </a:ln>
              <a:effectLst/>
            </c:spPr>
            <c:extLst>
              <c:ext xmlns:c16="http://schemas.microsoft.com/office/drawing/2014/chart" uri="{C3380CC4-5D6E-409C-BE32-E72D297353CC}">
                <c16:uniqueId val="{00000002-40B3-4922-B6DA-69C9030F27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021-4502-A110-1D7F92579580}"/>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8021-4502-A110-1D7F92579580}"/>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8021-4502-A110-1D7F92579580}"/>
              </c:ext>
            </c:extLst>
          </c:dPt>
          <c:dPt>
            <c:idx val="4"/>
            <c:bubble3D val="0"/>
            <c:spPr>
              <a:solidFill>
                <a:srgbClr val="FF33CC"/>
              </a:solidFill>
              <a:ln w="19050">
                <a:solidFill>
                  <a:schemeClr val="lt1"/>
                </a:solidFill>
              </a:ln>
              <a:effectLst/>
            </c:spPr>
            <c:extLst>
              <c:ext xmlns:c16="http://schemas.microsoft.com/office/drawing/2014/chart" uri="{C3380CC4-5D6E-409C-BE32-E72D297353CC}">
                <c16:uniqueId val="{00000009-8021-4502-A110-1D7F9257958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021-4502-A110-1D7F92579580}"/>
              </c:ext>
            </c:extLst>
          </c:dPt>
          <c:dPt>
            <c:idx val="6"/>
            <c:bubble3D val="0"/>
            <c:spPr>
              <a:solidFill>
                <a:srgbClr val="FF0000"/>
              </a:solidFill>
              <a:ln w="19050">
                <a:solidFill>
                  <a:schemeClr val="lt1"/>
                </a:solidFill>
              </a:ln>
              <a:effectLst/>
            </c:spPr>
            <c:extLst>
              <c:ext xmlns:c16="http://schemas.microsoft.com/office/drawing/2014/chart" uri="{C3380CC4-5D6E-409C-BE32-E72D297353CC}">
                <c16:uniqueId val="{0000000D-8021-4502-A110-1D7F92579580}"/>
              </c:ext>
            </c:extLst>
          </c:dPt>
          <c:dPt>
            <c:idx val="7"/>
            <c:bubble3D val="0"/>
            <c:spPr>
              <a:solidFill>
                <a:srgbClr val="00FFFF"/>
              </a:solidFill>
              <a:ln w="19050">
                <a:solidFill>
                  <a:schemeClr val="lt1"/>
                </a:solidFill>
              </a:ln>
              <a:effectLst/>
            </c:spPr>
            <c:extLst>
              <c:ext xmlns:c16="http://schemas.microsoft.com/office/drawing/2014/chart" uri="{C3380CC4-5D6E-409C-BE32-E72D297353CC}">
                <c16:uniqueId val="{0000000F-8021-4502-A110-1D7F92579580}"/>
              </c:ext>
            </c:extLst>
          </c:dPt>
          <c:dPt>
            <c:idx val="8"/>
            <c:bubble3D val="0"/>
            <c:spPr>
              <a:solidFill>
                <a:schemeClr val="tx1"/>
              </a:solidFill>
              <a:ln w="19050">
                <a:solidFill>
                  <a:schemeClr val="lt1"/>
                </a:solidFill>
              </a:ln>
              <a:effectLst/>
            </c:spPr>
            <c:extLst>
              <c:ext xmlns:c16="http://schemas.microsoft.com/office/drawing/2014/chart" uri="{C3380CC4-5D6E-409C-BE32-E72D297353CC}">
                <c16:uniqueId val="{00000011-8021-4502-A110-1D7F92579580}"/>
              </c:ext>
            </c:extLst>
          </c:dPt>
          <c:dLbls>
            <c:dLbl>
              <c:idx val="0"/>
              <c:spPr>
                <a:solidFill>
                  <a:schemeClr val="bg1"/>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95000"/>
                          <a:lumOff val="5000"/>
                        </a:schemeClr>
                      </a:solidFill>
                      <a:latin typeface="+mn-lt"/>
                      <a:ea typeface="+mn-ea"/>
                      <a:cs typeface="+mn-cs"/>
                    </a:defRPr>
                  </a:pPr>
                  <a:endParaRPr lang="en-PK"/>
                </a:p>
              </c:txPr>
              <c:showLegendKey val="0"/>
              <c:showVal val="1"/>
              <c:showCatName val="0"/>
              <c:showSerName val="0"/>
              <c:showPercent val="0"/>
              <c:showBubbleSize val="0"/>
              <c:extLst>
                <c:ext xmlns:c16="http://schemas.microsoft.com/office/drawing/2014/chart" uri="{C3380CC4-5D6E-409C-BE32-E72D297353CC}">
                  <c16:uniqueId val="{00000002-40B3-4922-B6DA-69C9030F2762}"/>
                </c:ext>
              </c:extLst>
            </c:dLbl>
            <c:dLbl>
              <c:idx val="3"/>
              <c:layout>
                <c:manualLayout>
                  <c:x val="0.11990514271653543"/>
                  <c:y val="-0.127884368620589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21-4502-A110-1D7F92579580}"/>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PK"/>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WAPDA</c:v>
                </c:pt>
                <c:pt idx="1">
                  <c:v>HYDEL IPPS</c:v>
                </c:pt>
                <c:pt idx="2">
                  <c:v>GENCOS</c:v>
                </c:pt>
                <c:pt idx="3">
                  <c:v>THERMAL IPPS</c:v>
                </c:pt>
                <c:pt idx="4">
                  <c:v>INDUSTRIAL PLANTS</c:v>
                </c:pt>
                <c:pt idx="5">
                  <c:v>NUCLEAR</c:v>
                </c:pt>
                <c:pt idx="6">
                  <c:v>WIND</c:v>
                </c:pt>
                <c:pt idx="7">
                  <c:v>SOLAR</c:v>
                </c:pt>
                <c:pt idx="8">
                  <c:v>BIOFUELS</c:v>
                </c:pt>
              </c:strCache>
            </c:strRef>
          </c:cat>
          <c:val>
            <c:numRef>
              <c:f>Sheet1!$B$2:$B$10</c:f>
              <c:numCache>
                <c:formatCode>General</c:formatCode>
                <c:ptCount val="9"/>
                <c:pt idx="0">
                  <c:v>28.7</c:v>
                </c:pt>
                <c:pt idx="1">
                  <c:v>1.82</c:v>
                </c:pt>
                <c:pt idx="2">
                  <c:v>6.8</c:v>
                </c:pt>
                <c:pt idx="3">
                  <c:v>68.709999999999994</c:v>
                </c:pt>
                <c:pt idx="4">
                  <c:v>0.22</c:v>
                </c:pt>
                <c:pt idx="5">
                  <c:v>10.87</c:v>
                </c:pt>
                <c:pt idx="6">
                  <c:v>2.9</c:v>
                </c:pt>
                <c:pt idx="7">
                  <c:v>0.71</c:v>
                </c:pt>
                <c:pt idx="8">
                  <c:v>0.71</c:v>
                </c:pt>
              </c:numCache>
            </c:numRef>
          </c:val>
          <c:extLst>
            <c:ext xmlns:c16="http://schemas.microsoft.com/office/drawing/2014/chart" uri="{C3380CC4-5D6E-409C-BE32-E72D297353CC}">
              <c16:uniqueId val="{00000000-40B3-4922-B6DA-69C9030F2762}"/>
            </c:ext>
          </c:extLst>
        </c:ser>
        <c:dLbls>
          <c:showLegendKey val="0"/>
          <c:showVal val="0"/>
          <c:showCatName val="0"/>
          <c:showSerName val="0"/>
          <c:showPercent val="0"/>
          <c:showBubbleSize val="0"/>
          <c:showLeaderLines val="1"/>
        </c:dLbls>
        <c:firstSliceAng val="39"/>
      </c:pieChart>
      <c:spPr>
        <a:noFill/>
        <a:ln>
          <a:noFill/>
        </a:ln>
        <a:effectLst/>
      </c:spPr>
    </c:plotArea>
    <c:legend>
      <c:legendPos val="b"/>
      <c:layout>
        <c:manualLayout>
          <c:xMode val="edge"/>
          <c:yMode val="edge"/>
          <c:x val="0.79544168307086616"/>
          <c:y val="0.11580752405949256"/>
          <c:w val="0.16015830052493438"/>
          <c:h val="0.84900729075532222"/>
        </c:manualLayout>
      </c:layout>
      <c:overlay val="0"/>
      <c:spPr>
        <a:solidFill>
          <a:schemeClr val="bg1"/>
        </a:solid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P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PK"/>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8.5613108333597726E-2"/>
          <c:y val="0.21529090113736002"/>
          <c:w val="0.83867944297434616"/>
          <c:h val="0.7594438976378034"/>
        </c:manualLayout>
      </c:layout>
      <c:pie3DChart>
        <c:varyColors val="1"/>
        <c:ser>
          <c:idx val="0"/>
          <c:order val="0"/>
          <c:tx>
            <c:strRef>
              <c:f>Sheet1!$B$1</c:f>
              <c:strCache>
                <c:ptCount val="1"/>
                <c:pt idx="0">
                  <c:v>Sales</c:v>
                </c:pt>
              </c:strCache>
            </c:strRef>
          </c:tx>
          <c:explosion val="25"/>
          <c:dPt>
            <c:idx val="0"/>
            <c:bubble3D val="0"/>
            <c:extLst>
              <c:ext xmlns:c16="http://schemas.microsoft.com/office/drawing/2014/chart" uri="{C3380CC4-5D6E-409C-BE32-E72D297353CC}">
                <c16:uniqueId val="{00000000-32BC-4550-8EE8-D71AF408DA21}"/>
              </c:ext>
            </c:extLst>
          </c:dPt>
          <c:dPt>
            <c:idx val="1"/>
            <c:bubble3D val="0"/>
            <c:extLst>
              <c:ext xmlns:c16="http://schemas.microsoft.com/office/drawing/2014/chart" uri="{C3380CC4-5D6E-409C-BE32-E72D297353CC}">
                <c16:uniqueId val="{00000001-32BC-4550-8EE8-D71AF408DA21}"/>
              </c:ext>
            </c:extLst>
          </c:dPt>
          <c:dPt>
            <c:idx val="2"/>
            <c:bubble3D val="0"/>
            <c:extLst>
              <c:ext xmlns:c16="http://schemas.microsoft.com/office/drawing/2014/chart" uri="{C3380CC4-5D6E-409C-BE32-E72D297353CC}">
                <c16:uniqueId val="{00000002-32BC-4550-8EE8-D71AF408DA21}"/>
              </c:ext>
            </c:extLst>
          </c:dPt>
          <c:dLbls>
            <c:dLbl>
              <c:idx val="0"/>
              <c:layout>
                <c:manualLayout>
                  <c:x val="5.7362117751674747E-2"/>
                  <c:y val="-8.4145301197106531E-2"/>
                </c:manualLayout>
              </c:layout>
              <c:tx>
                <c:rich>
                  <a:bodyPr/>
                  <a:lstStyle/>
                  <a:p>
                    <a:pPr>
                      <a:defRPr lang="en-GB" sz="2133" b="1">
                        <a:solidFill>
                          <a:srgbClr val="FFFF00"/>
                        </a:solidFill>
                      </a:defRPr>
                    </a:pPr>
                    <a:r>
                      <a:rPr lang="en-US" dirty="0"/>
                      <a:t>Indus (</a:t>
                    </a:r>
                    <a:r>
                      <a:rPr lang="en-US" dirty="0" err="1"/>
                      <a:t>inc.</a:t>
                    </a:r>
                    <a:r>
                      <a:rPr lang="en-US" dirty="0"/>
                      <a:t> Tributaries)</a:t>
                    </a:r>
                    <a:r>
                      <a:rPr lang="en-US" baseline="0" dirty="0"/>
                      <a:t>, 47,922 MW, 79.16%</a:t>
                    </a:r>
                  </a:p>
                </c:rich>
              </c:tx>
              <c:spPr/>
              <c:dLblPos val="bestFit"/>
              <c:showLegendKey val="0"/>
              <c:showVal val="0"/>
              <c:showCatName val="0"/>
              <c:showSerName val="0"/>
              <c:showPercent val="0"/>
              <c:showBubbleSize val="0"/>
              <c:extLst>
                <c:ext xmlns:c15="http://schemas.microsoft.com/office/drawing/2012/chart" uri="{CE6537A1-D6FC-4f65-9D91-7224C49458BB}">
                  <c15:layout>
                    <c:manualLayout>
                      <c:w val="0.19778751934730526"/>
                      <c:h val="0.25430894308943086"/>
                    </c:manualLayout>
                  </c15:layout>
                  <c15:showDataLabelsRange val="0"/>
                </c:ext>
                <c:ext xmlns:c16="http://schemas.microsoft.com/office/drawing/2014/chart" uri="{C3380CC4-5D6E-409C-BE32-E72D297353CC}">
                  <c16:uniqueId val="{00000000-32BC-4550-8EE8-D71AF408DA21}"/>
                </c:ext>
              </c:extLst>
            </c:dLbl>
            <c:dLbl>
              <c:idx val="1"/>
              <c:layout>
                <c:manualLayout>
                  <c:x val="-0.13975754793065287"/>
                  <c:y val="0.14787000583260421"/>
                </c:manualLayout>
              </c:layout>
              <c:tx>
                <c:rich>
                  <a:bodyPr/>
                  <a:lstStyle/>
                  <a:p>
                    <a:pPr>
                      <a:defRPr lang="en-GB" sz="2133" b="1">
                        <a:solidFill>
                          <a:srgbClr val="FFFF00"/>
                        </a:solidFill>
                      </a:defRPr>
                    </a:pPr>
                    <a:r>
                      <a:rPr lang="pt-BR" dirty="0">
                        <a:solidFill>
                          <a:srgbClr val="FFFF00"/>
                        </a:solidFill>
                      </a:rPr>
                      <a:t>Jhelum Corridor
8,027 MW
13.26%</a:t>
                    </a:r>
                  </a:p>
                </c:rich>
              </c:tx>
              <c:spPr/>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2BC-4550-8EE8-D71AF408DA21}"/>
                </c:ext>
              </c:extLst>
            </c:dLbl>
            <c:dLbl>
              <c:idx val="2"/>
              <c:layout>
                <c:manualLayout>
                  <c:x val="-2.8731872772851996E-2"/>
                  <c:y val="-5.7291848935549727E-2"/>
                </c:manualLayout>
              </c:layout>
              <c:tx>
                <c:rich>
                  <a:bodyPr/>
                  <a:lstStyle/>
                  <a:p>
                    <a:pPr>
                      <a:defRPr lang="en-GB" sz="2133" b="1">
                        <a:solidFill>
                          <a:srgbClr val="FFFF00"/>
                        </a:solidFill>
                      </a:defRPr>
                    </a:pPr>
                    <a:fld id="{34ECC936-5633-44BA-8AD3-8DF52186C3A4}" type="CATEGORYNAME">
                      <a:rPr lang="en-US"/>
                      <a:pPr>
                        <a:defRPr lang="en-GB" sz="2133" b="1">
                          <a:solidFill>
                            <a:srgbClr val="FFFF00"/>
                          </a:solidFill>
                        </a:defRPr>
                      </a:pPr>
                      <a:t>[CATEGORY NAME]</a:t>
                    </a:fld>
                    <a:r>
                      <a:rPr lang="en-US" baseline="0" dirty="0"/>
                      <a:t>, 4,582 MW, 7.57%</a:t>
                    </a:r>
                  </a:p>
                </c:rich>
              </c:tx>
              <c:sp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2BC-4550-8EE8-D71AF408DA21}"/>
                </c:ext>
              </c:extLst>
            </c:dLbl>
            <c:spPr>
              <a:noFill/>
              <a:ln w="33866">
                <a:noFill/>
              </a:ln>
            </c:spPr>
            <c:txPr>
              <a:bodyPr/>
              <a:lstStyle/>
              <a:p>
                <a:pPr>
                  <a:defRPr lang="en-GB" sz="2133" b="1">
                    <a:solidFill>
                      <a:srgbClr val="FFFF00"/>
                    </a:solidFill>
                  </a:defRPr>
                </a:pPr>
                <a:endParaRPr lang="en-PK"/>
              </a:p>
            </c:txPr>
            <c:showLegendKey val="0"/>
            <c:showVal val="1"/>
            <c:showCatName val="1"/>
            <c:showSerName val="0"/>
            <c:showPercent val="1"/>
            <c:showBubbleSize val="0"/>
            <c:showLeaderLines val="1"/>
            <c:extLst>
              <c:ext xmlns:c15="http://schemas.microsoft.com/office/drawing/2012/chart" uri="{CE6537A1-D6FC-4f65-9D91-7224C49458BB}"/>
            </c:extLst>
          </c:dLbls>
          <c:cat>
            <c:strRef>
              <c:f>Sheet1!$A$2:$A$4</c:f>
              <c:strCache>
                <c:ptCount val="3"/>
                <c:pt idx="0">
                  <c:v>Indus Corridor</c:v>
                </c:pt>
                <c:pt idx="1">
                  <c:v>Jhelum Corridor</c:v>
                </c:pt>
                <c:pt idx="2">
                  <c:v>Chitral, Swat &amp; Kabul Corridor</c:v>
                </c:pt>
              </c:strCache>
            </c:strRef>
          </c:cat>
          <c:val>
            <c:numRef>
              <c:f>Sheet1!$B$2:$B$4</c:f>
              <c:numCache>
                <c:formatCode>General</c:formatCode>
                <c:ptCount val="3"/>
                <c:pt idx="0">
                  <c:v>41334</c:v>
                </c:pt>
                <c:pt idx="1">
                  <c:v>8241</c:v>
                </c:pt>
                <c:pt idx="2">
                  <c:v>1541</c:v>
                </c:pt>
              </c:numCache>
            </c:numRef>
          </c:val>
          <c:extLst>
            <c:ext xmlns:c16="http://schemas.microsoft.com/office/drawing/2014/chart" uri="{C3380CC4-5D6E-409C-BE32-E72D297353CC}">
              <c16:uniqueId val="{00000003-32BC-4550-8EE8-D71AF408DA21}"/>
            </c:ext>
          </c:extLst>
        </c:ser>
        <c:dLbls>
          <c:showLegendKey val="0"/>
          <c:showVal val="0"/>
          <c:showCatName val="0"/>
          <c:showSerName val="0"/>
          <c:showPercent val="0"/>
          <c:showBubbleSize val="0"/>
          <c:showLeaderLines val="1"/>
        </c:dLbls>
      </c:pie3DChart>
      <c:spPr>
        <a:noFill/>
        <a:ln w="33866">
          <a:noFill/>
        </a:ln>
      </c:spPr>
    </c:plotArea>
    <c:plotVisOnly val="1"/>
    <c:dispBlanksAs val="zero"/>
    <c:showDLblsOverMax val="0"/>
  </c:chart>
  <c:spPr>
    <a:noFill/>
  </c:spPr>
  <c:txPr>
    <a:bodyPr/>
    <a:lstStyle/>
    <a:p>
      <a:pPr>
        <a:defRPr sz="2400"/>
      </a:pPr>
      <a:endParaRPr lang="en-P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FF00"/>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rgbClr val="FFFF00"/>
                    </a:solidFill>
                    <a:latin typeface="+mn-lt"/>
                    <a:ea typeface="+mn-ea"/>
                    <a:cs typeface="+mn-cs"/>
                  </a:defRPr>
                </a:pPr>
                <a:endParaRPr lang="en-P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Sheet3!$C$6:$C$11</c:f>
              <c:strCache>
                <c:ptCount val="6"/>
                <c:pt idx="0">
                  <c:v>America</c:v>
                </c:pt>
                <c:pt idx="1">
                  <c:v>Egypt</c:v>
                </c:pt>
                <c:pt idx="2">
                  <c:v>Australia</c:v>
                </c:pt>
                <c:pt idx="3">
                  <c:v>South Africa</c:v>
                </c:pt>
                <c:pt idx="4">
                  <c:v>India</c:v>
                </c:pt>
                <c:pt idx="5">
                  <c:v>Pakistan</c:v>
                </c:pt>
              </c:strCache>
            </c:strRef>
          </c:cat>
          <c:val>
            <c:numRef>
              <c:f>Sheet3!$D$6:$D$11</c:f>
              <c:numCache>
                <c:formatCode>General</c:formatCode>
                <c:ptCount val="6"/>
                <c:pt idx="0">
                  <c:v>900</c:v>
                </c:pt>
                <c:pt idx="1">
                  <c:v>700</c:v>
                </c:pt>
                <c:pt idx="2">
                  <c:v>600</c:v>
                </c:pt>
                <c:pt idx="3">
                  <c:v>500</c:v>
                </c:pt>
                <c:pt idx="4">
                  <c:v>170</c:v>
                </c:pt>
                <c:pt idx="5">
                  <c:v>30</c:v>
                </c:pt>
              </c:numCache>
            </c:numRef>
          </c:val>
          <c:extLst>
            <c:ext xmlns:c16="http://schemas.microsoft.com/office/drawing/2014/chart" uri="{C3380CC4-5D6E-409C-BE32-E72D297353CC}">
              <c16:uniqueId val="{00000000-36CC-44DC-B8D0-7C67F52CC1C9}"/>
            </c:ext>
          </c:extLst>
        </c:ser>
        <c:dLbls>
          <c:showLegendKey val="0"/>
          <c:showVal val="0"/>
          <c:showCatName val="0"/>
          <c:showSerName val="0"/>
          <c:showPercent val="0"/>
          <c:showBubbleSize val="0"/>
        </c:dLbls>
        <c:gapWidth val="219"/>
        <c:overlap val="-27"/>
        <c:axId val="1693886752"/>
        <c:axId val="1693885664"/>
      </c:barChart>
      <c:catAx>
        <c:axId val="169388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FFFF00"/>
                </a:solidFill>
                <a:latin typeface="+mn-lt"/>
                <a:ea typeface="+mn-ea"/>
                <a:cs typeface="+mn-cs"/>
              </a:defRPr>
            </a:pPr>
            <a:endParaRPr lang="en-PK"/>
          </a:p>
        </c:txPr>
        <c:crossAx val="1693885664"/>
        <c:crosses val="autoZero"/>
        <c:auto val="1"/>
        <c:lblAlgn val="ctr"/>
        <c:lblOffset val="100"/>
        <c:noMultiLvlLbl val="0"/>
      </c:catAx>
      <c:valAx>
        <c:axId val="1693885664"/>
        <c:scaling>
          <c:orientation val="minMax"/>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FFFF00"/>
                </a:solidFill>
                <a:latin typeface="+mn-lt"/>
                <a:ea typeface="+mn-ea"/>
                <a:cs typeface="+mn-cs"/>
              </a:defRPr>
            </a:pPr>
            <a:endParaRPr lang="en-PK"/>
          </a:p>
        </c:txPr>
        <c:crossAx val="1693886752"/>
        <c:crosses val="autoZero"/>
        <c:crossBetween val="between"/>
      </c:valAx>
      <c:spPr>
        <a:noFill/>
        <a:ln>
          <a:noFill/>
        </a:ln>
        <a:effectLst/>
      </c:spPr>
    </c:plotArea>
    <c:plotVisOnly val="1"/>
    <c:dispBlanksAs val="gap"/>
    <c:showDLblsOverMax val="0"/>
  </c:chart>
  <c:spPr>
    <a:noFill/>
    <a:ln>
      <a:noFill/>
    </a:ln>
    <a:effectLst/>
  </c:spPr>
  <c:txPr>
    <a:bodyPr/>
    <a:lstStyle/>
    <a:p>
      <a:pPr>
        <a:defRPr sz="1800" b="1">
          <a:solidFill>
            <a:srgbClr val="FFFF00"/>
          </a:solidFill>
        </a:defRPr>
      </a:pPr>
      <a:endParaRPr lang="en-P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AC6668-B794-4A68-A924-3944536B568D}" type="doc">
      <dgm:prSet loTypeId="urn:microsoft.com/office/officeart/2008/layout/HorizontalMultiLevelHierarchy" loCatId="hierarchy" qsTypeId="urn:microsoft.com/office/officeart/2005/8/quickstyle/3d1" qsCatId="3D" csTypeId="urn:microsoft.com/office/officeart/2005/8/colors/colorful2" csCatId="colorful" phldr="1"/>
      <dgm:spPr/>
      <dgm:t>
        <a:bodyPr/>
        <a:lstStyle/>
        <a:p>
          <a:endParaRPr lang="en-GB"/>
        </a:p>
      </dgm:t>
    </dgm:pt>
    <dgm:pt modelId="{00706AEC-DD1A-41F4-90F4-3CEE0419F0B2}">
      <dgm:prSet phldrT="[Text]" custT="1"/>
      <dgm:spPr>
        <a:solidFill>
          <a:srgbClr val="FFFF00"/>
        </a:solidFill>
      </dgm:spPr>
      <dgm:t>
        <a:bodyPr/>
        <a:lstStyle/>
        <a:p>
          <a:r>
            <a:rPr lang="en-GB" sz="2400" b="1" dirty="0">
              <a:solidFill>
                <a:schemeClr val="tx1"/>
              </a:solidFill>
            </a:rPr>
            <a:t>Project Cost</a:t>
          </a:r>
        </a:p>
        <a:p>
          <a:r>
            <a:rPr lang="en-GB" sz="2400" b="1" dirty="0">
              <a:solidFill>
                <a:schemeClr val="tx1"/>
              </a:solidFill>
            </a:rPr>
            <a:t>(Dam)</a:t>
          </a:r>
        </a:p>
        <a:p>
          <a:r>
            <a:rPr lang="en-GB" sz="2400" b="1" dirty="0">
              <a:solidFill>
                <a:schemeClr val="tx1"/>
              </a:solidFill>
            </a:rPr>
            <a:t>(Rs 480 Billion)</a:t>
          </a:r>
        </a:p>
      </dgm:t>
    </dgm:pt>
    <dgm:pt modelId="{DBD96721-B528-48C5-A63A-0707524B39A6}" type="parTrans" cxnId="{A278B171-E9DC-4B48-8906-30DA259DC88F}">
      <dgm:prSet/>
      <dgm:spPr/>
      <dgm:t>
        <a:bodyPr/>
        <a:lstStyle/>
        <a:p>
          <a:endParaRPr lang="en-GB" sz="2400" b="1"/>
        </a:p>
      </dgm:t>
    </dgm:pt>
    <dgm:pt modelId="{6888FAA0-C2AA-4161-8F2F-58287C154557}" type="sibTrans" cxnId="{A278B171-E9DC-4B48-8906-30DA259DC88F}">
      <dgm:prSet/>
      <dgm:spPr/>
      <dgm:t>
        <a:bodyPr/>
        <a:lstStyle/>
        <a:p>
          <a:endParaRPr lang="en-GB" sz="2400" b="1"/>
        </a:p>
      </dgm:t>
    </dgm:pt>
    <dgm:pt modelId="{C9F4F444-22BD-4530-A88F-63EE5161260F}">
      <dgm:prSet phldrT="[Text]" custT="1"/>
      <dgm:spPr>
        <a:solidFill>
          <a:srgbClr val="66FF66"/>
        </a:solidFill>
      </dgm:spPr>
      <dgm:t>
        <a:bodyPr/>
        <a:lstStyle/>
        <a:p>
          <a:r>
            <a:rPr lang="en-GB" sz="2400" b="1" dirty="0">
              <a:solidFill>
                <a:schemeClr val="tx1"/>
              </a:solidFill>
            </a:rPr>
            <a:t>PSDP</a:t>
          </a:r>
        </a:p>
        <a:p>
          <a:r>
            <a:rPr lang="en-GB" sz="2400" b="1" dirty="0">
              <a:solidFill>
                <a:schemeClr val="tx1"/>
              </a:solidFill>
            </a:rPr>
            <a:t>(Rs 234 Billion )</a:t>
          </a:r>
        </a:p>
      </dgm:t>
    </dgm:pt>
    <dgm:pt modelId="{562AEABA-F595-4C5B-8628-76B02C459163}" type="parTrans" cxnId="{13E4454C-F3B6-48E3-B08F-5D55E763C112}">
      <dgm:prSet custT="1"/>
      <dgm:spPr>
        <a:solidFill>
          <a:schemeClr val="accent3">
            <a:lumMod val="50000"/>
          </a:schemeClr>
        </a:solidFill>
      </dgm:spPr>
      <dgm:t>
        <a:bodyPr/>
        <a:lstStyle/>
        <a:p>
          <a:endParaRPr lang="en-GB" sz="2400" b="1" dirty="0">
            <a:solidFill>
              <a:schemeClr val="bg1"/>
            </a:solidFill>
          </a:endParaRPr>
        </a:p>
      </dgm:t>
    </dgm:pt>
    <dgm:pt modelId="{94A6050E-3A9E-4476-AF1E-55EA83EE7172}" type="sibTrans" cxnId="{13E4454C-F3B6-48E3-B08F-5D55E763C112}">
      <dgm:prSet/>
      <dgm:spPr/>
      <dgm:t>
        <a:bodyPr/>
        <a:lstStyle/>
        <a:p>
          <a:endParaRPr lang="en-GB" sz="2400" b="1"/>
        </a:p>
      </dgm:t>
    </dgm:pt>
    <dgm:pt modelId="{E58BB718-EDDE-42AC-8E80-BA549ABC553F}">
      <dgm:prSet phldrT="[Text]" custT="1"/>
      <dgm:spPr>
        <a:solidFill>
          <a:srgbClr val="66FF66"/>
        </a:solidFill>
      </dgm:spPr>
      <dgm:t>
        <a:bodyPr/>
        <a:lstStyle/>
        <a:p>
          <a:r>
            <a:rPr lang="en-GB" sz="2400" b="1" dirty="0">
              <a:solidFill>
                <a:schemeClr val="tx1"/>
              </a:solidFill>
            </a:rPr>
            <a:t>Commercial Financing</a:t>
          </a:r>
        </a:p>
        <a:p>
          <a:r>
            <a:rPr lang="en-GB" sz="2400" b="1" dirty="0">
              <a:solidFill>
                <a:schemeClr val="tx1"/>
              </a:solidFill>
            </a:rPr>
            <a:t>(Rs 146 Billion)</a:t>
          </a:r>
        </a:p>
      </dgm:t>
    </dgm:pt>
    <dgm:pt modelId="{C7CDE80E-6C55-4A81-9877-7DD761E0111C}" type="parTrans" cxnId="{096A06A4-35C8-4A69-93A9-53B8C8CB8B71}">
      <dgm:prSet custT="1"/>
      <dgm:spPr/>
      <dgm:t>
        <a:bodyPr/>
        <a:lstStyle/>
        <a:p>
          <a:endParaRPr lang="en-GB" sz="2400" b="1" dirty="0"/>
        </a:p>
      </dgm:t>
    </dgm:pt>
    <dgm:pt modelId="{9C284F7E-8A46-4225-A5A3-C8D71AA583AC}" type="sibTrans" cxnId="{096A06A4-35C8-4A69-93A9-53B8C8CB8B71}">
      <dgm:prSet/>
      <dgm:spPr/>
      <dgm:t>
        <a:bodyPr/>
        <a:lstStyle/>
        <a:p>
          <a:endParaRPr lang="en-GB" sz="2400" b="1"/>
        </a:p>
      </dgm:t>
    </dgm:pt>
    <dgm:pt modelId="{3A1C7C31-36CD-4D37-9918-251B658A2453}">
      <dgm:prSet phldrT="[Text]" custT="1"/>
      <dgm:spPr>
        <a:solidFill>
          <a:srgbClr val="00FFFF"/>
        </a:solidFill>
      </dgm:spPr>
      <dgm:t>
        <a:bodyPr/>
        <a:lstStyle/>
        <a:p>
          <a:r>
            <a:rPr lang="en-GB" sz="2400" b="1" dirty="0">
              <a:solidFill>
                <a:schemeClr val="tx1"/>
              </a:solidFill>
            </a:rPr>
            <a:t>Syndicate Commercial Financing</a:t>
          </a:r>
        </a:p>
      </dgm:t>
    </dgm:pt>
    <dgm:pt modelId="{E8B265FF-9C45-4A4F-97BA-28271216AF65}" type="parTrans" cxnId="{FF3670A0-7342-4F42-BA45-C9B9078E432D}">
      <dgm:prSet custT="1"/>
      <dgm:spPr>
        <a:solidFill>
          <a:schemeClr val="accent2">
            <a:lumMod val="50000"/>
          </a:schemeClr>
        </a:solidFill>
      </dgm:spPr>
      <dgm:t>
        <a:bodyPr/>
        <a:lstStyle/>
        <a:p>
          <a:endParaRPr lang="en-GB" sz="2400" b="1" dirty="0">
            <a:solidFill>
              <a:schemeClr val="bg1"/>
            </a:solidFill>
          </a:endParaRPr>
        </a:p>
      </dgm:t>
    </dgm:pt>
    <dgm:pt modelId="{E72D6F44-A024-4C83-A5BC-86B954046043}" type="sibTrans" cxnId="{FF3670A0-7342-4F42-BA45-C9B9078E432D}">
      <dgm:prSet/>
      <dgm:spPr/>
      <dgm:t>
        <a:bodyPr/>
        <a:lstStyle/>
        <a:p>
          <a:endParaRPr lang="en-GB" sz="2400" b="1"/>
        </a:p>
      </dgm:t>
    </dgm:pt>
    <dgm:pt modelId="{105BF1D0-7DA4-4F63-8FC6-721D76D99DB7}">
      <dgm:prSet phldrT="[Text]" custT="1"/>
      <dgm:spPr>
        <a:solidFill>
          <a:srgbClr val="66FF66"/>
        </a:solidFill>
      </dgm:spPr>
      <dgm:t>
        <a:bodyPr/>
        <a:lstStyle/>
        <a:p>
          <a:r>
            <a:rPr lang="en-GB" sz="2400" b="1" dirty="0">
              <a:solidFill>
                <a:schemeClr val="tx1"/>
              </a:solidFill>
            </a:rPr>
            <a:t>WAPDA Equity</a:t>
          </a:r>
        </a:p>
        <a:p>
          <a:r>
            <a:rPr lang="en-GB" sz="2400" b="1" dirty="0">
              <a:solidFill>
                <a:schemeClr val="tx1"/>
              </a:solidFill>
            </a:rPr>
            <a:t>Rs. 100 Billion</a:t>
          </a:r>
        </a:p>
      </dgm:t>
    </dgm:pt>
    <dgm:pt modelId="{B5CF0317-48E2-4ADD-A942-F2A2717102E3}" type="parTrans" cxnId="{094FC670-5E8C-45DC-812A-C7ADF725B7C9}">
      <dgm:prSet custT="1"/>
      <dgm:spPr>
        <a:solidFill>
          <a:schemeClr val="accent3">
            <a:lumMod val="50000"/>
          </a:schemeClr>
        </a:solidFill>
      </dgm:spPr>
      <dgm:t>
        <a:bodyPr/>
        <a:lstStyle/>
        <a:p>
          <a:endParaRPr lang="en-GB" sz="2400" b="1" dirty="0">
            <a:solidFill>
              <a:schemeClr val="bg1"/>
            </a:solidFill>
          </a:endParaRPr>
        </a:p>
      </dgm:t>
    </dgm:pt>
    <dgm:pt modelId="{99452D53-777A-4BB6-9BC0-A79380D4FDCE}" type="sibTrans" cxnId="{094FC670-5E8C-45DC-812A-C7ADF725B7C9}">
      <dgm:prSet/>
      <dgm:spPr/>
      <dgm:t>
        <a:bodyPr/>
        <a:lstStyle/>
        <a:p>
          <a:endParaRPr lang="en-GB" sz="2400" b="1"/>
        </a:p>
      </dgm:t>
    </dgm:pt>
    <dgm:pt modelId="{EE060930-FC9A-46B2-B285-DB1AFCE4407D}">
      <dgm:prSet phldrT="[Text]" custT="1"/>
      <dgm:spPr>
        <a:solidFill>
          <a:srgbClr val="00FFFF"/>
        </a:solidFill>
      </dgm:spPr>
      <dgm:t>
        <a:bodyPr/>
        <a:lstStyle/>
        <a:p>
          <a:pPr>
            <a:buNone/>
          </a:pPr>
          <a:r>
            <a:rPr lang="en-GB" sz="2400" b="1" dirty="0">
              <a:solidFill>
                <a:schemeClr val="tx1"/>
              </a:solidFill>
            </a:rPr>
            <a:t>Green Euro Bond</a:t>
          </a:r>
        </a:p>
      </dgm:t>
    </dgm:pt>
    <dgm:pt modelId="{9BBE67EE-6663-4B35-B984-A7721E41A3C8}" type="parTrans" cxnId="{16EF7128-2D13-4468-BA56-F8D54EEB3A6A}">
      <dgm:prSet custT="1"/>
      <dgm:spPr>
        <a:solidFill>
          <a:schemeClr val="accent2">
            <a:lumMod val="50000"/>
          </a:schemeClr>
        </a:solidFill>
      </dgm:spPr>
      <dgm:t>
        <a:bodyPr/>
        <a:lstStyle/>
        <a:p>
          <a:endParaRPr lang="en-GB" sz="2400" dirty="0">
            <a:solidFill>
              <a:schemeClr val="bg1"/>
            </a:solidFill>
          </a:endParaRPr>
        </a:p>
      </dgm:t>
    </dgm:pt>
    <dgm:pt modelId="{D69B5A68-AFDF-4AD6-B2D8-A379D210E30E}" type="sibTrans" cxnId="{16EF7128-2D13-4468-BA56-F8D54EEB3A6A}">
      <dgm:prSet/>
      <dgm:spPr/>
      <dgm:t>
        <a:bodyPr/>
        <a:lstStyle/>
        <a:p>
          <a:endParaRPr lang="en-GB" sz="2400"/>
        </a:p>
      </dgm:t>
    </dgm:pt>
    <dgm:pt modelId="{3BC18C44-3B85-4C94-87BF-D782B6677B6E}">
      <dgm:prSet phldrT="[Text]" custT="1"/>
      <dgm:spPr>
        <a:solidFill>
          <a:srgbClr val="CC0066"/>
        </a:solidFill>
      </dgm:spPr>
      <dgm:t>
        <a:bodyPr/>
        <a:lstStyle/>
        <a:p>
          <a:r>
            <a:rPr lang="en-GB" sz="2400" b="1" dirty="0">
              <a:solidFill>
                <a:srgbClr val="FFFF00"/>
              </a:solidFill>
            </a:rPr>
            <a:t>Int’l Donor Agencies / Development Partners (SFD, </a:t>
          </a:r>
          <a:r>
            <a:rPr lang="en-GB" sz="2400" b="1" dirty="0" err="1">
              <a:solidFill>
                <a:srgbClr val="FFFF00"/>
              </a:solidFill>
            </a:rPr>
            <a:t>IsDB</a:t>
          </a:r>
          <a:r>
            <a:rPr lang="en-GB" sz="2400" b="1" dirty="0">
              <a:solidFill>
                <a:srgbClr val="FFFF00"/>
              </a:solidFill>
            </a:rPr>
            <a:t>, AIIB, KFD)</a:t>
          </a:r>
        </a:p>
      </dgm:t>
    </dgm:pt>
    <dgm:pt modelId="{34F29810-2C85-4EA1-9477-6FBFDE00BD2C}" type="parTrans" cxnId="{94952CC5-BD51-426C-A76B-81EBDC007C40}">
      <dgm:prSet custT="1"/>
      <dgm:spPr/>
      <dgm:t>
        <a:bodyPr/>
        <a:lstStyle/>
        <a:p>
          <a:endParaRPr lang="en-GB" sz="2400" dirty="0"/>
        </a:p>
      </dgm:t>
    </dgm:pt>
    <dgm:pt modelId="{09337368-6F77-4298-A272-32C5684C95B2}" type="sibTrans" cxnId="{94952CC5-BD51-426C-A76B-81EBDC007C40}">
      <dgm:prSet/>
      <dgm:spPr/>
      <dgm:t>
        <a:bodyPr/>
        <a:lstStyle/>
        <a:p>
          <a:endParaRPr lang="en-GB" sz="2400"/>
        </a:p>
      </dgm:t>
    </dgm:pt>
    <dgm:pt modelId="{48F2D02E-DD45-48A9-A39B-021DA61DE923}" type="pres">
      <dgm:prSet presAssocID="{60AC6668-B794-4A68-A924-3944536B568D}" presName="Name0" presStyleCnt="0">
        <dgm:presLayoutVars>
          <dgm:chPref val="1"/>
          <dgm:dir/>
          <dgm:animOne val="branch"/>
          <dgm:animLvl val="lvl"/>
          <dgm:resizeHandles val="exact"/>
        </dgm:presLayoutVars>
      </dgm:prSet>
      <dgm:spPr/>
    </dgm:pt>
    <dgm:pt modelId="{ED66A501-FEBA-49A9-8B24-A27FC958723B}" type="pres">
      <dgm:prSet presAssocID="{00706AEC-DD1A-41F4-90F4-3CEE0419F0B2}" presName="root1" presStyleCnt="0"/>
      <dgm:spPr/>
    </dgm:pt>
    <dgm:pt modelId="{F7F78E96-3B23-4FC3-A5DB-C563CC05D7D0}" type="pres">
      <dgm:prSet presAssocID="{00706AEC-DD1A-41F4-90F4-3CEE0419F0B2}" presName="LevelOneTextNode" presStyleLbl="node0" presStyleIdx="0" presStyleCnt="1" custScaleX="156472" custScaleY="88766" custLinFactX="-19323" custLinFactNeighborX="-100000" custLinFactNeighborY="93">
        <dgm:presLayoutVars>
          <dgm:chPref val="3"/>
        </dgm:presLayoutVars>
      </dgm:prSet>
      <dgm:spPr/>
    </dgm:pt>
    <dgm:pt modelId="{32746215-4A01-4A06-8668-5653174C2E51}" type="pres">
      <dgm:prSet presAssocID="{00706AEC-DD1A-41F4-90F4-3CEE0419F0B2}" presName="level2hierChild" presStyleCnt="0"/>
      <dgm:spPr/>
    </dgm:pt>
    <dgm:pt modelId="{D36A798B-2CA1-46C1-AE18-BD9B09B711B9}" type="pres">
      <dgm:prSet presAssocID="{562AEABA-F595-4C5B-8628-76B02C459163}" presName="conn2-1" presStyleLbl="parChTrans1D2" presStyleIdx="0" presStyleCnt="3"/>
      <dgm:spPr/>
    </dgm:pt>
    <dgm:pt modelId="{C6AAC7F9-4290-4511-9AA0-530558948CC7}" type="pres">
      <dgm:prSet presAssocID="{562AEABA-F595-4C5B-8628-76B02C459163}" presName="connTx" presStyleLbl="parChTrans1D2" presStyleIdx="0" presStyleCnt="3"/>
      <dgm:spPr/>
    </dgm:pt>
    <dgm:pt modelId="{126D0345-C2B3-4395-8AF6-436961A72A69}" type="pres">
      <dgm:prSet presAssocID="{C9F4F444-22BD-4530-A88F-63EE5161260F}" presName="root2" presStyleCnt="0"/>
      <dgm:spPr/>
    </dgm:pt>
    <dgm:pt modelId="{0AAEF5AD-1873-4203-BD34-B84ED66A1AF9}" type="pres">
      <dgm:prSet presAssocID="{C9F4F444-22BD-4530-A88F-63EE5161260F}" presName="LevelTwoTextNode" presStyleLbl="node2" presStyleIdx="0" presStyleCnt="3" custScaleY="128156" custLinFactNeighborX="10854" custLinFactNeighborY="-24745">
        <dgm:presLayoutVars>
          <dgm:chPref val="3"/>
        </dgm:presLayoutVars>
      </dgm:prSet>
      <dgm:spPr/>
    </dgm:pt>
    <dgm:pt modelId="{D443F196-8217-4B8A-BA58-4677D10E8CC5}" type="pres">
      <dgm:prSet presAssocID="{C9F4F444-22BD-4530-A88F-63EE5161260F}" presName="level3hierChild" presStyleCnt="0"/>
      <dgm:spPr/>
    </dgm:pt>
    <dgm:pt modelId="{9E3FF3E1-4889-4262-925A-0165C95A33B2}" type="pres">
      <dgm:prSet presAssocID="{C7CDE80E-6C55-4A81-9877-7DD761E0111C}" presName="conn2-1" presStyleLbl="parChTrans1D2" presStyleIdx="1" presStyleCnt="3"/>
      <dgm:spPr/>
    </dgm:pt>
    <dgm:pt modelId="{067BCDD3-D9FE-4485-A71B-A370916E6EEC}" type="pres">
      <dgm:prSet presAssocID="{C7CDE80E-6C55-4A81-9877-7DD761E0111C}" presName="connTx" presStyleLbl="parChTrans1D2" presStyleIdx="1" presStyleCnt="3"/>
      <dgm:spPr/>
    </dgm:pt>
    <dgm:pt modelId="{94309553-F0B5-4FB4-9E86-59CE344A719E}" type="pres">
      <dgm:prSet presAssocID="{E58BB718-EDDE-42AC-8E80-BA549ABC553F}" presName="root2" presStyleCnt="0"/>
      <dgm:spPr/>
    </dgm:pt>
    <dgm:pt modelId="{50BC0454-6723-4284-B5ED-BFDB9A7A91A0}" type="pres">
      <dgm:prSet presAssocID="{E58BB718-EDDE-42AC-8E80-BA549ABC553F}" presName="LevelTwoTextNode" presStyleLbl="node2" presStyleIdx="1" presStyleCnt="3" custScaleY="128340" custLinFactNeighborX="10854" custLinFactNeighborY="-14985">
        <dgm:presLayoutVars>
          <dgm:chPref val="3"/>
        </dgm:presLayoutVars>
      </dgm:prSet>
      <dgm:spPr/>
    </dgm:pt>
    <dgm:pt modelId="{94D63B6B-5D2E-4E61-8A41-0680C101574C}" type="pres">
      <dgm:prSet presAssocID="{E58BB718-EDDE-42AC-8E80-BA549ABC553F}" presName="level3hierChild" presStyleCnt="0"/>
      <dgm:spPr/>
    </dgm:pt>
    <dgm:pt modelId="{415BE705-D8E6-4785-B558-AFB542D7F148}" type="pres">
      <dgm:prSet presAssocID="{9BBE67EE-6663-4B35-B984-A7721E41A3C8}" presName="conn2-1" presStyleLbl="parChTrans1D3" presStyleIdx="0" presStyleCnt="3"/>
      <dgm:spPr/>
    </dgm:pt>
    <dgm:pt modelId="{F5B99A6D-99AC-4F8E-AB02-7CF90606F7F4}" type="pres">
      <dgm:prSet presAssocID="{9BBE67EE-6663-4B35-B984-A7721E41A3C8}" presName="connTx" presStyleLbl="parChTrans1D3" presStyleIdx="0" presStyleCnt="3"/>
      <dgm:spPr/>
    </dgm:pt>
    <dgm:pt modelId="{A0B0937B-63D4-4A1D-B6CD-30298F22DD80}" type="pres">
      <dgm:prSet presAssocID="{EE060930-FC9A-46B2-B285-DB1AFCE4407D}" presName="root2" presStyleCnt="0"/>
      <dgm:spPr/>
    </dgm:pt>
    <dgm:pt modelId="{A41953CD-39D1-48CE-8033-69F5E865D0BC}" type="pres">
      <dgm:prSet presAssocID="{EE060930-FC9A-46B2-B285-DB1AFCE4407D}" presName="LevelTwoTextNode" presStyleLbl="node3" presStyleIdx="0" presStyleCnt="3" custScaleY="137268" custLinFactNeighborX="-625" custLinFactNeighborY="-22550">
        <dgm:presLayoutVars>
          <dgm:chPref val="3"/>
        </dgm:presLayoutVars>
      </dgm:prSet>
      <dgm:spPr/>
    </dgm:pt>
    <dgm:pt modelId="{80442D10-1DC2-4333-A5F2-81385BA81E5A}" type="pres">
      <dgm:prSet presAssocID="{EE060930-FC9A-46B2-B285-DB1AFCE4407D}" presName="level3hierChild" presStyleCnt="0"/>
      <dgm:spPr/>
    </dgm:pt>
    <dgm:pt modelId="{E057104F-9998-4C6D-8847-F5C471D38F47}" type="pres">
      <dgm:prSet presAssocID="{34F29810-2C85-4EA1-9477-6FBFDE00BD2C}" presName="conn2-1" presStyleLbl="parChTrans1D3" presStyleIdx="1" presStyleCnt="3"/>
      <dgm:spPr/>
    </dgm:pt>
    <dgm:pt modelId="{77CC48D6-C0E9-45A1-9854-85C6C2944195}" type="pres">
      <dgm:prSet presAssocID="{34F29810-2C85-4EA1-9477-6FBFDE00BD2C}" presName="connTx" presStyleLbl="parChTrans1D3" presStyleIdx="1" presStyleCnt="3"/>
      <dgm:spPr/>
    </dgm:pt>
    <dgm:pt modelId="{857FF697-76C3-45E1-9FAD-1ED2B250561E}" type="pres">
      <dgm:prSet presAssocID="{3BC18C44-3B85-4C94-87BF-D782B6677B6E}" presName="root2" presStyleCnt="0"/>
      <dgm:spPr/>
    </dgm:pt>
    <dgm:pt modelId="{EF49CA7D-B2C6-4C9D-85DE-EC69A3019FCB}" type="pres">
      <dgm:prSet presAssocID="{3BC18C44-3B85-4C94-87BF-D782B6677B6E}" presName="LevelTwoTextNode" presStyleLbl="node3" presStyleIdx="1" presStyleCnt="3" custLinFactNeighborX="-625" custLinFactNeighborY="-26534">
        <dgm:presLayoutVars>
          <dgm:chPref val="3"/>
        </dgm:presLayoutVars>
      </dgm:prSet>
      <dgm:spPr/>
    </dgm:pt>
    <dgm:pt modelId="{C7DD14EF-2AFD-46A9-A845-E7F00644EB85}" type="pres">
      <dgm:prSet presAssocID="{3BC18C44-3B85-4C94-87BF-D782B6677B6E}" presName="level3hierChild" presStyleCnt="0"/>
      <dgm:spPr/>
    </dgm:pt>
    <dgm:pt modelId="{13365CF6-5235-4950-B70B-CA999097A5E7}" type="pres">
      <dgm:prSet presAssocID="{E8B265FF-9C45-4A4F-97BA-28271216AF65}" presName="conn2-1" presStyleLbl="parChTrans1D3" presStyleIdx="2" presStyleCnt="3"/>
      <dgm:spPr/>
    </dgm:pt>
    <dgm:pt modelId="{4EBEB8F2-4D47-4184-B7AC-971A07F5EE1E}" type="pres">
      <dgm:prSet presAssocID="{E8B265FF-9C45-4A4F-97BA-28271216AF65}" presName="connTx" presStyleLbl="parChTrans1D3" presStyleIdx="2" presStyleCnt="3"/>
      <dgm:spPr/>
    </dgm:pt>
    <dgm:pt modelId="{89624402-2B12-4DE5-949F-845085804B0D}" type="pres">
      <dgm:prSet presAssocID="{3A1C7C31-36CD-4D37-9918-251B658A2453}" presName="root2" presStyleCnt="0"/>
      <dgm:spPr/>
    </dgm:pt>
    <dgm:pt modelId="{12D73C4E-D52D-4380-B2B3-7613E3F4582C}" type="pres">
      <dgm:prSet presAssocID="{3A1C7C31-36CD-4D37-9918-251B658A2453}" presName="LevelTwoTextNode" presStyleLbl="node3" presStyleIdx="2" presStyleCnt="3" custLinFactNeighborX="-625" custLinFactNeighborY="-28139">
        <dgm:presLayoutVars>
          <dgm:chPref val="3"/>
        </dgm:presLayoutVars>
      </dgm:prSet>
      <dgm:spPr/>
    </dgm:pt>
    <dgm:pt modelId="{5B21965A-716E-490C-9F98-F791AF6F7FBC}" type="pres">
      <dgm:prSet presAssocID="{3A1C7C31-36CD-4D37-9918-251B658A2453}" presName="level3hierChild" presStyleCnt="0"/>
      <dgm:spPr/>
    </dgm:pt>
    <dgm:pt modelId="{055C8962-10BF-4BE0-AB16-F3FBF062EA35}" type="pres">
      <dgm:prSet presAssocID="{B5CF0317-48E2-4ADD-A942-F2A2717102E3}" presName="conn2-1" presStyleLbl="parChTrans1D2" presStyleIdx="2" presStyleCnt="3"/>
      <dgm:spPr/>
    </dgm:pt>
    <dgm:pt modelId="{93123CED-5F00-48FD-AE6C-291B20238B55}" type="pres">
      <dgm:prSet presAssocID="{B5CF0317-48E2-4ADD-A942-F2A2717102E3}" presName="connTx" presStyleLbl="parChTrans1D2" presStyleIdx="2" presStyleCnt="3"/>
      <dgm:spPr/>
    </dgm:pt>
    <dgm:pt modelId="{BC75A0F1-FFD8-41A4-ACDA-915C0C866C44}" type="pres">
      <dgm:prSet presAssocID="{105BF1D0-7DA4-4F63-8FC6-721D76D99DB7}" presName="root2" presStyleCnt="0"/>
      <dgm:spPr/>
    </dgm:pt>
    <dgm:pt modelId="{3C6DB0B2-1C65-43E8-A322-E2646CDA2D9A}" type="pres">
      <dgm:prSet presAssocID="{105BF1D0-7DA4-4F63-8FC6-721D76D99DB7}" presName="LevelTwoTextNode" presStyleLbl="node2" presStyleIdx="2" presStyleCnt="3" custLinFactNeighborX="10854" custLinFactNeighborY="-464">
        <dgm:presLayoutVars>
          <dgm:chPref val="3"/>
        </dgm:presLayoutVars>
      </dgm:prSet>
      <dgm:spPr/>
    </dgm:pt>
    <dgm:pt modelId="{0F697763-5549-4141-B685-604FD3AB888A}" type="pres">
      <dgm:prSet presAssocID="{105BF1D0-7DA4-4F63-8FC6-721D76D99DB7}" presName="level3hierChild" presStyleCnt="0"/>
      <dgm:spPr/>
    </dgm:pt>
  </dgm:ptLst>
  <dgm:cxnLst>
    <dgm:cxn modelId="{44944F24-D2B9-418C-AB5E-4BCE14E6F42A}" type="presOf" srcId="{C9F4F444-22BD-4530-A88F-63EE5161260F}" destId="{0AAEF5AD-1873-4203-BD34-B84ED66A1AF9}" srcOrd="0" destOrd="0" presId="urn:microsoft.com/office/officeart/2008/layout/HorizontalMultiLevelHierarchy"/>
    <dgm:cxn modelId="{3C82DD25-2DC2-4D83-8531-054258EB9ECA}" type="presOf" srcId="{9BBE67EE-6663-4B35-B984-A7721E41A3C8}" destId="{415BE705-D8E6-4785-B558-AFB542D7F148}" srcOrd="0" destOrd="0" presId="urn:microsoft.com/office/officeart/2008/layout/HorizontalMultiLevelHierarchy"/>
    <dgm:cxn modelId="{96162828-D002-456D-99E8-9EF41B4F79EA}" type="presOf" srcId="{3A1C7C31-36CD-4D37-9918-251B658A2453}" destId="{12D73C4E-D52D-4380-B2B3-7613E3F4582C}" srcOrd="0" destOrd="0" presId="urn:microsoft.com/office/officeart/2008/layout/HorizontalMultiLevelHierarchy"/>
    <dgm:cxn modelId="{16EF7128-2D13-4468-BA56-F8D54EEB3A6A}" srcId="{E58BB718-EDDE-42AC-8E80-BA549ABC553F}" destId="{EE060930-FC9A-46B2-B285-DB1AFCE4407D}" srcOrd="0" destOrd="0" parTransId="{9BBE67EE-6663-4B35-B984-A7721E41A3C8}" sibTransId="{D69B5A68-AFDF-4AD6-B2D8-A379D210E30E}"/>
    <dgm:cxn modelId="{B054A129-CC5F-4536-ABBE-F3067B3DD3BF}" type="presOf" srcId="{105BF1D0-7DA4-4F63-8FC6-721D76D99DB7}" destId="{3C6DB0B2-1C65-43E8-A322-E2646CDA2D9A}" srcOrd="0" destOrd="0" presId="urn:microsoft.com/office/officeart/2008/layout/HorizontalMultiLevelHierarchy"/>
    <dgm:cxn modelId="{9D568230-008F-4B06-9E8F-188F954F3FEB}" type="presOf" srcId="{34F29810-2C85-4EA1-9477-6FBFDE00BD2C}" destId="{E057104F-9998-4C6D-8847-F5C471D38F47}" srcOrd="0" destOrd="0" presId="urn:microsoft.com/office/officeart/2008/layout/HorizontalMultiLevelHierarchy"/>
    <dgm:cxn modelId="{A5FF5B35-DE37-43D0-8D11-0EEB784E4A1D}" type="presOf" srcId="{34F29810-2C85-4EA1-9477-6FBFDE00BD2C}" destId="{77CC48D6-C0E9-45A1-9854-85C6C2944195}" srcOrd="1" destOrd="0" presId="urn:microsoft.com/office/officeart/2008/layout/HorizontalMultiLevelHierarchy"/>
    <dgm:cxn modelId="{BA2E643F-3656-48F3-A40B-08FDC5EAB014}" type="presOf" srcId="{60AC6668-B794-4A68-A924-3944536B568D}" destId="{48F2D02E-DD45-48A9-A39B-021DA61DE923}" srcOrd="0" destOrd="0" presId="urn:microsoft.com/office/officeart/2008/layout/HorizontalMultiLevelHierarchy"/>
    <dgm:cxn modelId="{48365D5D-214F-4904-BB80-5A50CA4552E8}" type="presOf" srcId="{562AEABA-F595-4C5B-8628-76B02C459163}" destId="{D36A798B-2CA1-46C1-AE18-BD9B09B711B9}" srcOrd="0" destOrd="0" presId="urn:microsoft.com/office/officeart/2008/layout/HorizontalMultiLevelHierarchy"/>
    <dgm:cxn modelId="{6FF3B748-0F57-4138-AC34-C2E37E917CA3}" type="presOf" srcId="{B5CF0317-48E2-4ADD-A942-F2A2717102E3}" destId="{055C8962-10BF-4BE0-AB16-F3FBF062EA35}" srcOrd="0" destOrd="0" presId="urn:microsoft.com/office/officeart/2008/layout/HorizontalMultiLevelHierarchy"/>
    <dgm:cxn modelId="{13E4454C-F3B6-48E3-B08F-5D55E763C112}" srcId="{00706AEC-DD1A-41F4-90F4-3CEE0419F0B2}" destId="{C9F4F444-22BD-4530-A88F-63EE5161260F}" srcOrd="0" destOrd="0" parTransId="{562AEABA-F595-4C5B-8628-76B02C459163}" sibTransId="{94A6050E-3A9E-4476-AF1E-55EA83EE7172}"/>
    <dgm:cxn modelId="{9B6E5D4E-95FA-4954-A152-145ACF968A6B}" type="presOf" srcId="{B5CF0317-48E2-4ADD-A942-F2A2717102E3}" destId="{93123CED-5F00-48FD-AE6C-291B20238B55}" srcOrd="1" destOrd="0" presId="urn:microsoft.com/office/officeart/2008/layout/HorizontalMultiLevelHierarchy"/>
    <dgm:cxn modelId="{094FC670-5E8C-45DC-812A-C7ADF725B7C9}" srcId="{00706AEC-DD1A-41F4-90F4-3CEE0419F0B2}" destId="{105BF1D0-7DA4-4F63-8FC6-721D76D99DB7}" srcOrd="2" destOrd="0" parTransId="{B5CF0317-48E2-4ADD-A942-F2A2717102E3}" sibTransId="{99452D53-777A-4BB6-9BC0-A79380D4FDCE}"/>
    <dgm:cxn modelId="{A278B171-E9DC-4B48-8906-30DA259DC88F}" srcId="{60AC6668-B794-4A68-A924-3944536B568D}" destId="{00706AEC-DD1A-41F4-90F4-3CEE0419F0B2}" srcOrd="0" destOrd="0" parTransId="{DBD96721-B528-48C5-A63A-0707524B39A6}" sibTransId="{6888FAA0-C2AA-4161-8F2F-58287C154557}"/>
    <dgm:cxn modelId="{FB24847D-2AC0-4B48-A411-A8FE2357B6C2}" type="presOf" srcId="{9BBE67EE-6663-4B35-B984-A7721E41A3C8}" destId="{F5B99A6D-99AC-4F8E-AB02-7CF90606F7F4}" srcOrd="1" destOrd="0" presId="urn:microsoft.com/office/officeart/2008/layout/HorizontalMultiLevelHierarchy"/>
    <dgm:cxn modelId="{407DBA7D-B72F-4CF1-AA11-0CEE12BE3894}" type="presOf" srcId="{C7CDE80E-6C55-4A81-9877-7DD761E0111C}" destId="{067BCDD3-D9FE-4485-A71B-A370916E6EEC}" srcOrd="1" destOrd="0" presId="urn:microsoft.com/office/officeart/2008/layout/HorizontalMultiLevelHierarchy"/>
    <dgm:cxn modelId="{9864EE98-ECA8-4E61-8703-6DB04CE60A91}" type="presOf" srcId="{E58BB718-EDDE-42AC-8E80-BA549ABC553F}" destId="{50BC0454-6723-4284-B5ED-BFDB9A7A91A0}" srcOrd="0" destOrd="0" presId="urn:microsoft.com/office/officeart/2008/layout/HorizontalMultiLevelHierarchy"/>
    <dgm:cxn modelId="{FF3670A0-7342-4F42-BA45-C9B9078E432D}" srcId="{E58BB718-EDDE-42AC-8E80-BA549ABC553F}" destId="{3A1C7C31-36CD-4D37-9918-251B658A2453}" srcOrd="2" destOrd="0" parTransId="{E8B265FF-9C45-4A4F-97BA-28271216AF65}" sibTransId="{E72D6F44-A024-4C83-A5BC-86B954046043}"/>
    <dgm:cxn modelId="{096A06A4-35C8-4A69-93A9-53B8C8CB8B71}" srcId="{00706AEC-DD1A-41F4-90F4-3CEE0419F0B2}" destId="{E58BB718-EDDE-42AC-8E80-BA549ABC553F}" srcOrd="1" destOrd="0" parTransId="{C7CDE80E-6C55-4A81-9877-7DD761E0111C}" sibTransId="{9C284F7E-8A46-4225-A5A3-C8D71AA583AC}"/>
    <dgm:cxn modelId="{94952CC5-BD51-426C-A76B-81EBDC007C40}" srcId="{E58BB718-EDDE-42AC-8E80-BA549ABC553F}" destId="{3BC18C44-3B85-4C94-87BF-D782B6677B6E}" srcOrd="1" destOrd="0" parTransId="{34F29810-2C85-4EA1-9477-6FBFDE00BD2C}" sibTransId="{09337368-6F77-4298-A272-32C5684C95B2}"/>
    <dgm:cxn modelId="{49FACAC6-70F1-4E82-A192-3B22AC9B2CA8}" type="presOf" srcId="{E8B265FF-9C45-4A4F-97BA-28271216AF65}" destId="{13365CF6-5235-4950-B70B-CA999097A5E7}" srcOrd="0" destOrd="0" presId="urn:microsoft.com/office/officeart/2008/layout/HorizontalMultiLevelHierarchy"/>
    <dgm:cxn modelId="{6E7FDCCB-0245-4A39-AFB8-4BB4D236F9B3}" type="presOf" srcId="{E8B265FF-9C45-4A4F-97BA-28271216AF65}" destId="{4EBEB8F2-4D47-4184-B7AC-971A07F5EE1E}" srcOrd="1" destOrd="0" presId="urn:microsoft.com/office/officeart/2008/layout/HorizontalMultiLevelHierarchy"/>
    <dgm:cxn modelId="{C47B67D6-89DC-442C-A664-117EBF1373C1}" type="presOf" srcId="{C7CDE80E-6C55-4A81-9877-7DD761E0111C}" destId="{9E3FF3E1-4889-4262-925A-0165C95A33B2}" srcOrd="0" destOrd="0" presId="urn:microsoft.com/office/officeart/2008/layout/HorizontalMultiLevelHierarchy"/>
    <dgm:cxn modelId="{20283ED7-A7BD-45CD-A840-E18A12408765}" type="presOf" srcId="{3BC18C44-3B85-4C94-87BF-D782B6677B6E}" destId="{EF49CA7D-B2C6-4C9D-85DE-EC69A3019FCB}" srcOrd="0" destOrd="0" presId="urn:microsoft.com/office/officeart/2008/layout/HorizontalMultiLevelHierarchy"/>
    <dgm:cxn modelId="{CA2D36E2-973F-4916-9B29-3197A2B886D7}" type="presOf" srcId="{EE060930-FC9A-46B2-B285-DB1AFCE4407D}" destId="{A41953CD-39D1-48CE-8033-69F5E865D0BC}" srcOrd="0" destOrd="0" presId="urn:microsoft.com/office/officeart/2008/layout/HorizontalMultiLevelHierarchy"/>
    <dgm:cxn modelId="{A7E3E5E7-322F-42B2-8C31-8F4DF8B55056}" type="presOf" srcId="{00706AEC-DD1A-41F4-90F4-3CEE0419F0B2}" destId="{F7F78E96-3B23-4FC3-A5DB-C563CC05D7D0}" srcOrd="0" destOrd="0" presId="urn:microsoft.com/office/officeart/2008/layout/HorizontalMultiLevelHierarchy"/>
    <dgm:cxn modelId="{83A5E2FD-1286-4DDE-B985-52A6E8378CAC}" type="presOf" srcId="{562AEABA-F595-4C5B-8628-76B02C459163}" destId="{C6AAC7F9-4290-4511-9AA0-530558948CC7}" srcOrd="1" destOrd="0" presId="urn:microsoft.com/office/officeart/2008/layout/HorizontalMultiLevelHierarchy"/>
    <dgm:cxn modelId="{56F68002-66BE-4381-BF01-067D9B020F7D}" type="presParOf" srcId="{48F2D02E-DD45-48A9-A39B-021DA61DE923}" destId="{ED66A501-FEBA-49A9-8B24-A27FC958723B}" srcOrd="0" destOrd="0" presId="urn:microsoft.com/office/officeart/2008/layout/HorizontalMultiLevelHierarchy"/>
    <dgm:cxn modelId="{D91C9506-BDE7-4237-AFB7-29C8F1C208A1}" type="presParOf" srcId="{ED66A501-FEBA-49A9-8B24-A27FC958723B}" destId="{F7F78E96-3B23-4FC3-A5DB-C563CC05D7D0}" srcOrd="0" destOrd="0" presId="urn:microsoft.com/office/officeart/2008/layout/HorizontalMultiLevelHierarchy"/>
    <dgm:cxn modelId="{D64E173A-4936-440C-8ECF-D09AFB42FA39}" type="presParOf" srcId="{ED66A501-FEBA-49A9-8B24-A27FC958723B}" destId="{32746215-4A01-4A06-8668-5653174C2E51}" srcOrd="1" destOrd="0" presId="urn:microsoft.com/office/officeart/2008/layout/HorizontalMultiLevelHierarchy"/>
    <dgm:cxn modelId="{60C847BD-8D37-4EC0-9D14-AC589E2648D7}" type="presParOf" srcId="{32746215-4A01-4A06-8668-5653174C2E51}" destId="{D36A798B-2CA1-46C1-AE18-BD9B09B711B9}" srcOrd="0" destOrd="0" presId="urn:microsoft.com/office/officeart/2008/layout/HorizontalMultiLevelHierarchy"/>
    <dgm:cxn modelId="{17F2D2E9-9B40-4BAC-B856-2412FEA01348}" type="presParOf" srcId="{D36A798B-2CA1-46C1-AE18-BD9B09B711B9}" destId="{C6AAC7F9-4290-4511-9AA0-530558948CC7}" srcOrd="0" destOrd="0" presId="urn:microsoft.com/office/officeart/2008/layout/HorizontalMultiLevelHierarchy"/>
    <dgm:cxn modelId="{F2B3A2E3-8731-4CE0-AEC4-6721AAA26AC6}" type="presParOf" srcId="{32746215-4A01-4A06-8668-5653174C2E51}" destId="{126D0345-C2B3-4395-8AF6-436961A72A69}" srcOrd="1" destOrd="0" presId="urn:microsoft.com/office/officeart/2008/layout/HorizontalMultiLevelHierarchy"/>
    <dgm:cxn modelId="{62B4185E-BDF4-430C-BF69-1ACA44E285B3}" type="presParOf" srcId="{126D0345-C2B3-4395-8AF6-436961A72A69}" destId="{0AAEF5AD-1873-4203-BD34-B84ED66A1AF9}" srcOrd="0" destOrd="0" presId="urn:microsoft.com/office/officeart/2008/layout/HorizontalMultiLevelHierarchy"/>
    <dgm:cxn modelId="{095B0094-A7F6-4A79-AA3D-0DACC59CF76F}" type="presParOf" srcId="{126D0345-C2B3-4395-8AF6-436961A72A69}" destId="{D443F196-8217-4B8A-BA58-4677D10E8CC5}" srcOrd="1" destOrd="0" presId="urn:microsoft.com/office/officeart/2008/layout/HorizontalMultiLevelHierarchy"/>
    <dgm:cxn modelId="{8F4ECBCA-5A22-4AE1-AB35-D5C7EC732500}" type="presParOf" srcId="{32746215-4A01-4A06-8668-5653174C2E51}" destId="{9E3FF3E1-4889-4262-925A-0165C95A33B2}" srcOrd="2" destOrd="0" presId="urn:microsoft.com/office/officeart/2008/layout/HorizontalMultiLevelHierarchy"/>
    <dgm:cxn modelId="{E3EA4010-6276-45D8-BC78-7A7C55CD4453}" type="presParOf" srcId="{9E3FF3E1-4889-4262-925A-0165C95A33B2}" destId="{067BCDD3-D9FE-4485-A71B-A370916E6EEC}" srcOrd="0" destOrd="0" presId="urn:microsoft.com/office/officeart/2008/layout/HorizontalMultiLevelHierarchy"/>
    <dgm:cxn modelId="{8A6EB404-627E-4F4C-A2D9-6911757349B0}" type="presParOf" srcId="{32746215-4A01-4A06-8668-5653174C2E51}" destId="{94309553-F0B5-4FB4-9E86-59CE344A719E}" srcOrd="3" destOrd="0" presId="urn:microsoft.com/office/officeart/2008/layout/HorizontalMultiLevelHierarchy"/>
    <dgm:cxn modelId="{1208FBA1-0657-4C01-9EDC-549E3DF1B43B}" type="presParOf" srcId="{94309553-F0B5-4FB4-9E86-59CE344A719E}" destId="{50BC0454-6723-4284-B5ED-BFDB9A7A91A0}" srcOrd="0" destOrd="0" presId="urn:microsoft.com/office/officeart/2008/layout/HorizontalMultiLevelHierarchy"/>
    <dgm:cxn modelId="{D6B6E3A0-9535-4265-AE20-8CF917E18497}" type="presParOf" srcId="{94309553-F0B5-4FB4-9E86-59CE344A719E}" destId="{94D63B6B-5D2E-4E61-8A41-0680C101574C}" srcOrd="1" destOrd="0" presId="urn:microsoft.com/office/officeart/2008/layout/HorizontalMultiLevelHierarchy"/>
    <dgm:cxn modelId="{45B1A2AC-4BDB-4E14-8CE5-250EB13B34F1}" type="presParOf" srcId="{94D63B6B-5D2E-4E61-8A41-0680C101574C}" destId="{415BE705-D8E6-4785-B558-AFB542D7F148}" srcOrd="0" destOrd="0" presId="urn:microsoft.com/office/officeart/2008/layout/HorizontalMultiLevelHierarchy"/>
    <dgm:cxn modelId="{D68C04A3-7C03-4C00-9903-47CA486EB07B}" type="presParOf" srcId="{415BE705-D8E6-4785-B558-AFB542D7F148}" destId="{F5B99A6D-99AC-4F8E-AB02-7CF90606F7F4}" srcOrd="0" destOrd="0" presId="urn:microsoft.com/office/officeart/2008/layout/HorizontalMultiLevelHierarchy"/>
    <dgm:cxn modelId="{66E22B6E-0FBC-4F92-AD54-B057694E2D4A}" type="presParOf" srcId="{94D63B6B-5D2E-4E61-8A41-0680C101574C}" destId="{A0B0937B-63D4-4A1D-B6CD-30298F22DD80}" srcOrd="1" destOrd="0" presId="urn:microsoft.com/office/officeart/2008/layout/HorizontalMultiLevelHierarchy"/>
    <dgm:cxn modelId="{96CDC20C-CDBA-4B3A-8713-4772C31224A8}" type="presParOf" srcId="{A0B0937B-63D4-4A1D-B6CD-30298F22DD80}" destId="{A41953CD-39D1-48CE-8033-69F5E865D0BC}" srcOrd="0" destOrd="0" presId="urn:microsoft.com/office/officeart/2008/layout/HorizontalMultiLevelHierarchy"/>
    <dgm:cxn modelId="{26F40765-F4CE-4C14-83FB-33081F7877C2}" type="presParOf" srcId="{A0B0937B-63D4-4A1D-B6CD-30298F22DD80}" destId="{80442D10-1DC2-4333-A5F2-81385BA81E5A}" srcOrd="1" destOrd="0" presId="urn:microsoft.com/office/officeart/2008/layout/HorizontalMultiLevelHierarchy"/>
    <dgm:cxn modelId="{2B08154A-4CF6-459D-89A3-D8575CFE3BC4}" type="presParOf" srcId="{94D63B6B-5D2E-4E61-8A41-0680C101574C}" destId="{E057104F-9998-4C6D-8847-F5C471D38F47}" srcOrd="2" destOrd="0" presId="urn:microsoft.com/office/officeart/2008/layout/HorizontalMultiLevelHierarchy"/>
    <dgm:cxn modelId="{D0BB7E07-9782-4902-A6D1-B5EB892714D2}" type="presParOf" srcId="{E057104F-9998-4C6D-8847-F5C471D38F47}" destId="{77CC48D6-C0E9-45A1-9854-85C6C2944195}" srcOrd="0" destOrd="0" presId="urn:microsoft.com/office/officeart/2008/layout/HorizontalMultiLevelHierarchy"/>
    <dgm:cxn modelId="{ADD6A664-8E4F-449F-8F1F-2261FDCED496}" type="presParOf" srcId="{94D63B6B-5D2E-4E61-8A41-0680C101574C}" destId="{857FF697-76C3-45E1-9FAD-1ED2B250561E}" srcOrd="3" destOrd="0" presId="urn:microsoft.com/office/officeart/2008/layout/HorizontalMultiLevelHierarchy"/>
    <dgm:cxn modelId="{E04444A5-8194-4252-916A-5DD89F47B5E6}" type="presParOf" srcId="{857FF697-76C3-45E1-9FAD-1ED2B250561E}" destId="{EF49CA7D-B2C6-4C9D-85DE-EC69A3019FCB}" srcOrd="0" destOrd="0" presId="urn:microsoft.com/office/officeart/2008/layout/HorizontalMultiLevelHierarchy"/>
    <dgm:cxn modelId="{E0BDBDD2-FC6D-43D2-8A75-C7FE582AB756}" type="presParOf" srcId="{857FF697-76C3-45E1-9FAD-1ED2B250561E}" destId="{C7DD14EF-2AFD-46A9-A845-E7F00644EB85}" srcOrd="1" destOrd="0" presId="urn:microsoft.com/office/officeart/2008/layout/HorizontalMultiLevelHierarchy"/>
    <dgm:cxn modelId="{0B49AD45-2B3A-4C52-B529-F0D375B9F682}" type="presParOf" srcId="{94D63B6B-5D2E-4E61-8A41-0680C101574C}" destId="{13365CF6-5235-4950-B70B-CA999097A5E7}" srcOrd="4" destOrd="0" presId="urn:microsoft.com/office/officeart/2008/layout/HorizontalMultiLevelHierarchy"/>
    <dgm:cxn modelId="{3BA23B4C-770E-4C41-A823-5CECC06D3F77}" type="presParOf" srcId="{13365CF6-5235-4950-B70B-CA999097A5E7}" destId="{4EBEB8F2-4D47-4184-B7AC-971A07F5EE1E}" srcOrd="0" destOrd="0" presId="urn:microsoft.com/office/officeart/2008/layout/HorizontalMultiLevelHierarchy"/>
    <dgm:cxn modelId="{71357B07-6BBF-495F-B6FE-9C184DBBA5AA}" type="presParOf" srcId="{94D63B6B-5D2E-4E61-8A41-0680C101574C}" destId="{89624402-2B12-4DE5-949F-845085804B0D}" srcOrd="5" destOrd="0" presId="urn:microsoft.com/office/officeart/2008/layout/HorizontalMultiLevelHierarchy"/>
    <dgm:cxn modelId="{8C5E5D28-4756-4DD8-A44E-E0305A5B607B}" type="presParOf" srcId="{89624402-2B12-4DE5-949F-845085804B0D}" destId="{12D73C4E-D52D-4380-B2B3-7613E3F4582C}" srcOrd="0" destOrd="0" presId="urn:microsoft.com/office/officeart/2008/layout/HorizontalMultiLevelHierarchy"/>
    <dgm:cxn modelId="{5CDC0B09-37CA-45B4-9611-03E09326F346}" type="presParOf" srcId="{89624402-2B12-4DE5-949F-845085804B0D}" destId="{5B21965A-716E-490C-9F98-F791AF6F7FBC}" srcOrd="1" destOrd="0" presId="urn:microsoft.com/office/officeart/2008/layout/HorizontalMultiLevelHierarchy"/>
    <dgm:cxn modelId="{1CE1B3A9-DABC-417C-A0C7-D8024723ABFD}" type="presParOf" srcId="{32746215-4A01-4A06-8668-5653174C2E51}" destId="{055C8962-10BF-4BE0-AB16-F3FBF062EA35}" srcOrd="4" destOrd="0" presId="urn:microsoft.com/office/officeart/2008/layout/HorizontalMultiLevelHierarchy"/>
    <dgm:cxn modelId="{6FE6C0DC-04F3-43AD-BA25-6EA826A9568B}" type="presParOf" srcId="{055C8962-10BF-4BE0-AB16-F3FBF062EA35}" destId="{93123CED-5F00-48FD-AE6C-291B20238B55}" srcOrd="0" destOrd="0" presId="urn:microsoft.com/office/officeart/2008/layout/HorizontalMultiLevelHierarchy"/>
    <dgm:cxn modelId="{CB2461E5-CC97-45DE-92DB-0A2B06CD31DB}" type="presParOf" srcId="{32746215-4A01-4A06-8668-5653174C2E51}" destId="{BC75A0F1-FFD8-41A4-ACDA-915C0C866C44}" srcOrd="5" destOrd="0" presId="urn:microsoft.com/office/officeart/2008/layout/HorizontalMultiLevelHierarchy"/>
    <dgm:cxn modelId="{942001A3-3B43-489B-90FF-0D6608AAA96E}" type="presParOf" srcId="{BC75A0F1-FFD8-41A4-ACDA-915C0C866C44}" destId="{3C6DB0B2-1C65-43E8-A322-E2646CDA2D9A}" srcOrd="0" destOrd="0" presId="urn:microsoft.com/office/officeart/2008/layout/HorizontalMultiLevelHierarchy"/>
    <dgm:cxn modelId="{002734AD-3285-4771-BD28-CCA1B02B88F2}" type="presParOf" srcId="{BC75A0F1-FFD8-41A4-ACDA-915C0C866C44}" destId="{0F697763-5549-4141-B685-604FD3AB888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C8962-10BF-4BE0-AB16-F3FBF062EA35}">
      <dsp:nvSpPr>
        <dsp:cNvPr id="0" name=""/>
        <dsp:cNvSpPr/>
      </dsp:nvSpPr>
      <dsp:spPr>
        <a:xfrm>
          <a:off x="1752684" y="2958949"/>
          <a:ext cx="1666659" cy="1705891"/>
        </a:xfrm>
        <a:custGeom>
          <a:avLst/>
          <a:gdLst/>
          <a:ahLst/>
          <a:cxnLst/>
          <a:rect l="0" t="0" r="0" b="0"/>
          <a:pathLst>
            <a:path>
              <a:moveTo>
                <a:pt x="0" y="0"/>
              </a:moveTo>
              <a:lnTo>
                <a:pt x="833329" y="0"/>
              </a:lnTo>
              <a:lnTo>
                <a:pt x="833329" y="1705891"/>
              </a:lnTo>
              <a:lnTo>
                <a:pt x="1666659" y="1705891"/>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GB" sz="2400" b="1" kern="1200" dirty="0">
            <a:solidFill>
              <a:schemeClr val="bg1"/>
            </a:solidFill>
          </a:endParaRPr>
        </a:p>
      </dsp:txBody>
      <dsp:txXfrm>
        <a:off x="2526391" y="3752271"/>
        <a:ext cx="119245" cy="119245"/>
      </dsp:txXfrm>
    </dsp:sp>
    <dsp:sp modelId="{13365CF6-5235-4950-B70B-CA999097A5E7}">
      <dsp:nvSpPr>
        <dsp:cNvPr id="0" name=""/>
        <dsp:cNvSpPr/>
      </dsp:nvSpPr>
      <dsp:spPr>
        <a:xfrm>
          <a:off x="7093358" y="2943306"/>
          <a:ext cx="313062" cy="1461540"/>
        </a:xfrm>
        <a:custGeom>
          <a:avLst/>
          <a:gdLst/>
          <a:ahLst/>
          <a:cxnLst/>
          <a:rect l="0" t="0" r="0" b="0"/>
          <a:pathLst>
            <a:path>
              <a:moveTo>
                <a:pt x="0" y="0"/>
              </a:moveTo>
              <a:lnTo>
                <a:pt x="156531" y="0"/>
              </a:lnTo>
              <a:lnTo>
                <a:pt x="156531" y="1461540"/>
              </a:lnTo>
              <a:lnTo>
                <a:pt x="313062" y="146154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GB" sz="2400" b="1" kern="1200" dirty="0">
            <a:solidFill>
              <a:schemeClr val="bg1"/>
            </a:solidFill>
          </a:endParaRPr>
        </a:p>
      </dsp:txBody>
      <dsp:txXfrm>
        <a:off x="7212522" y="3636710"/>
        <a:ext cx="74734" cy="74734"/>
      </dsp:txXfrm>
    </dsp:sp>
    <dsp:sp modelId="{E057104F-9998-4C6D-8847-F5C471D38F47}">
      <dsp:nvSpPr>
        <dsp:cNvPr id="0" name=""/>
        <dsp:cNvSpPr/>
      </dsp:nvSpPr>
      <dsp:spPr>
        <a:xfrm>
          <a:off x="7093358" y="2897586"/>
          <a:ext cx="313062" cy="91440"/>
        </a:xfrm>
        <a:custGeom>
          <a:avLst/>
          <a:gdLst/>
          <a:ahLst/>
          <a:cxnLst/>
          <a:rect l="0" t="0" r="0" b="0"/>
          <a:pathLst>
            <a:path>
              <a:moveTo>
                <a:pt x="0" y="45720"/>
              </a:moveTo>
              <a:lnTo>
                <a:pt x="156531" y="45720"/>
              </a:lnTo>
              <a:lnTo>
                <a:pt x="156531" y="125080"/>
              </a:lnTo>
              <a:lnTo>
                <a:pt x="313062" y="12508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GB" sz="2400" kern="1200" dirty="0"/>
        </a:p>
      </dsp:txBody>
      <dsp:txXfrm>
        <a:off x="7241815" y="2935232"/>
        <a:ext cx="16148" cy="16148"/>
      </dsp:txXfrm>
    </dsp:sp>
    <dsp:sp modelId="{415BE705-D8E6-4785-B558-AFB542D7F148}">
      <dsp:nvSpPr>
        <dsp:cNvPr id="0" name=""/>
        <dsp:cNvSpPr/>
      </dsp:nvSpPr>
      <dsp:spPr>
        <a:xfrm>
          <a:off x="7093358" y="1458411"/>
          <a:ext cx="313062" cy="1484895"/>
        </a:xfrm>
        <a:custGeom>
          <a:avLst/>
          <a:gdLst/>
          <a:ahLst/>
          <a:cxnLst/>
          <a:rect l="0" t="0" r="0" b="0"/>
          <a:pathLst>
            <a:path>
              <a:moveTo>
                <a:pt x="0" y="1484895"/>
              </a:moveTo>
              <a:lnTo>
                <a:pt x="156531" y="1484895"/>
              </a:lnTo>
              <a:lnTo>
                <a:pt x="156531" y="0"/>
              </a:lnTo>
              <a:lnTo>
                <a:pt x="313062" y="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GB" sz="2400" kern="1200" dirty="0">
            <a:solidFill>
              <a:schemeClr val="bg1"/>
            </a:solidFill>
          </a:endParaRPr>
        </a:p>
      </dsp:txBody>
      <dsp:txXfrm>
        <a:off x="7211950" y="2162920"/>
        <a:ext cx="75876" cy="75876"/>
      </dsp:txXfrm>
    </dsp:sp>
    <dsp:sp modelId="{9E3FF3E1-4889-4262-925A-0165C95A33B2}">
      <dsp:nvSpPr>
        <dsp:cNvPr id="0" name=""/>
        <dsp:cNvSpPr/>
      </dsp:nvSpPr>
      <dsp:spPr>
        <a:xfrm>
          <a:off x="1752684" y="2897586"/>
          <a:ext cx="1666659" cy="91440"/>
        </a:xfrm>
        <a:custGeom>
          <a:avLst/>
          <a:gdLst/>
          <a:ahLst/>
          <a:cxnLst/>
          <a:rect l="0" t="0" r="0" b="0"/>
          <a:pathLst>
            <a:path>
              <a:moveTo>
                <a:pt x="0" y="61362"/>
              </a:moveTo>
              <a:lnTo>
                <a:pt x="833329" y="61362"/>
              </a:lnTo>
              <a:lnTo>
                <a:pt x="833329" y="45720"/>
              </a:lnTo>
              <a:lnTo>
                <a:pt x="1666659" y="4572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GB" sz="2400" b="1" kern="1200" dirty="0"/>
        </a:p>
      </dsp:txBody>
      <dsp:txXfrm>
        <a:off x="2544345" y="2901638"/>
        <a:ext cx="83336" cy="83336"/>
      </dsp:txXfrm>
    </dsp:sp>
    <dsp:sp modelId="{D36A798B-2CA1-46C1-AE18-BD9B09B711B9}">
      <dsp:nvSpPr>
        <dsp:cNvPr id="0" name=""/>
        <dsp:cNvSpPr/>
      </dsp:nvSpPr>
      <dsp:spPr>
        <a:xfrm>
          <a:off x="1752684" y="1117411"/>
          <a:ext cx="1666659" cy="1841537"/>
        </a:xfrm>
        <a:custGeom>
          <a:avLst/>
          <a:gdLst/>
          <a:ahLst/>
          <a:cxnLst/>
          <a:rect l="0" t="0" r="0" b="0"/>
          <a:pathLst>
            <a:path>
              <a:moveTo>
                <a:pt x="0" y="1841537"/>
              </a:moveTo>
              <a:lnTo>
                <a:pt x="833329" y="1841537"/>
              </a:lnTo>
              <a:lnTo>
                <a:pt x="833329" y="0"/>
              </a:lnTo>
              <a:lnTo>
                <a:pt x="1666659" y="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GB" sz="2400" b="1" kern="1200" dirty="0">
            <a:solidFill>
              <a:schemeClr val="bg1"/>
            </a:solidFill>
          </a:endParaRPr>
        </a:p>
      </dsp:txBody>
      <dsp:txXfrm>
        <a:off x="2523920" y="1976086"/>
        <a:ext cx="124187" cy="124187"/>
      </dsp:txXfrm>
    </dsp:sp>
    <dsp:sp modelId="{F7F78E96-3B23-4FC3-A5DB-C563CC05D7D0}">
      <dsp:nvSpPr>
        <dsp:cNvPr id="0" name=""/>
        <dsp:cNvSpPr/>
      </dsp:nvSpPr>
      <dsp:spPr>
        <a:xfrm rot="16200000">
          <a:off x="-1740214" y="2082607"/>
          <a:ext cx="5233112" cy="1752684"/>
        </a:xfrm>
        <a:prstGeom prst="rect">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Project Cost</a:t>
          </a:r>
        </a:p>
        <a:p>
          <a:pPr marL="0" lvl="0" indent="0" algn="ctr" defTabSz="1066800">
            <a:lnSpc>
              <a:spcPct val="90000"/>
            </a:lnSpc>
            <a:spcBef>
              <a:spcPct val="0"/>
            </a:spcBef>
            <a:spcAft>
              <a:spcPct val="35000"/>
            </a:spcAft>
            <a:buNone/>
          </a:pPr>
          <a:r>
            <a:rPr lang="en-GB" sz="2400" b="1" kern="1200" dirty="0">
              <a:solidFill>
                <a:schemeClr val="tx1"/>
              </a:solidFill>
            </a:rPr>
            <a:t>(Dam)</a:t>
          </a:r>
        </a:p>
        <a:p>
          <a:pPr marL="0" lvl="0" indent="0" algn="ctr" defTabSz="1066800">
            <a:lnSpc>
              <a:spcPct val="90000"/>
            </a:lnSpc>
            <a:spcBef>
              <a:spcPct val="0"/>
            </a:spcBef>
            <a:spcAft>
              <a:spcPct val="35000"/>
            </a:spcAft>
            <a:buNone/>
          </a:pPr>
          <a:r>
            <a:rPr lang="en-GB" sz="2400" b="1" kern="1200" dirty="0">
              <a:solidFill>
                <a:schemeClr val="tx1"/>
              </a:solidFill>
            </a:rPr>
            <a:t>(Rs 480 Billion)</a:t>
          </a:r>
        </a:p>
      </dsp:txBody>
      <dsp:txXfrm>
        <a:off x="-1740214" y="2082607"/>
        <a:ext cx="5233112" cy="1752684"/>
      </dsp:txXfrm>
    </dsp:sp>
    <dsp:sp modelId="{0AAEF5AD-1873-4203-BD34-B84ED66A1AF9}">
      <dsp:nvSpPr>
        <dsp:cNvPr id="0" name=""/>
        <dsp:cNvSpPr/>
      </dsp:nvSpPr>
      <dsp:spPr>
        <a:xfrm>
          <a:off x="3419343" y="399656"/>
          <a:ext cx="3674014" cy="1435509"/>
        </a:xfrm>
        <a:prstGeom prst="rect">
          <a:avLst/>
        </a:prstGeom>
        <a:solidFill>
          <a:srgbClr val="66FF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PSDP</a:t>
          </a:r>
        </a:p>
        <a:p>
          <a:pPr marL="0" lvl="0" indent="0" algn="ctr" defTabSz="1066800">
            <a:lnSpc>
              <a:spcPct val="90000"/>
            </a:lnSpc>
            <a:spcBef>
              <a:spcPct val="0"/>
            </a:spcBef>
            <a:spcAft>
              <a:spcPct val="35000"/>
            </a:spcAft>
            <a:buNone/>
          </a:pPr>
          <a:r>
            <a:rPr lang="en-GB" sz="2400" b="1" kern="1200" dirty="0">
              <a:solidFill>
                <a:schemeClr val="tx1"/>
              </a:solidFill>
            </a:rPr>
            <a:t>(Rs 234 Billion )</a:t>
          </a:r>
        </a:p>
      </dsp:txBody>
      <dsp:txXfrm>
        <a:off x="3419343" y="399656"/>
        <a:ext cx="3674014" cy="1435509"/>
      </dsp:txXfrm>
    </dsp:sp>
    <dsp:sp modelId="{50BC0454-6723-4284-B5ED-BFDB9A7A91A0}">
      <dsp:nvSpPr>
        <dsp:cNvPr id="0" name=""/>
        <dsp:cNvSpPr/>
      </dsp:nvSpPr>
      <dsp:spPr>
        <a:xfrm>
          <a:off x="3419343" y="2224521"/>
          <a:ext cx="3674014" cy="1437570"/>
        </a:xfrm>
        <a:prstGeom prst="rect">
          <a:avLst/>
        </a:prstGeom>
        <a:solidFill>
          <a:srgbClr val="66FF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Commercial Financing</a:t>
          </a:r>
        </a:p>
        <a:p>
          <a:pPr marL="0" lvl="0" indent="0" algn="ctr" defTabSz="1066800">
            <a:lnSpc>
              <a:spcPct val="90000"/>
            </a:lnSpc>
            <a:spcBef>
              <a:spcPct val="0"/>
            </a:spcBef>
            <a:spcAft>
              <a:spcPct val="35000"/>
            </a:spcAft>
            <a:buNone/>
          </a:pPr>
          <a:r>
            <a:rPr lang="en-GB" sz="2400" b="1" kern="1200" dirty="0">
              <a:solidFill>
                <a:schemeClr val="tx1"/>
              </a:solidFill>
            </a:rPr>
            <a:t>(Rs 146 Billion)</a:t>
          </a:r>
        </a:p>
      </dsp:txBody>
      <dsp:txXfrm>
        <a:off x="3419343" y="2224521"/>
        <a:ext cx="3674014" cy="1437570"/>
      </dsp:txXfrm>
    </dsp:sp>
    <dsp:sp modelId="{A41953CD-39D1-48CE-8033-69F5E865D0BC}">
      <dsp:nvSpPr>
        <dsp:cNvPr id="0" name=""/>
        <dsp:cNvSpPr/>
      </dsp:nvSpPr>
      <dsp:spPr>
        <a:xfrm>
          <a:off x="7406420" y="689624"/>
          <a:ext cx="3674014" cy="1537574"/>
        </a:xfrm>
        <a:prstGeom prst="rect">
          <a:avLst/>
        </a:prstGeom>
        <a:solidFill>
          <a:srgbClr val="00FF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Green Euro Bond</a:t>
          </a:r>
        </a:p>
      </dsp:txBody>
      <dsp:txXfrm>
        <a:off x="7406420" y="689624"/>
        <a:ext cx="3674014" cy="1537574"/>
      </dsp:txXfrm>
    </dsp:sp>
    <dsp:sp modelId="{EF49CA7D-B2C6-4C9D-85DE-EC69A3019FCB}">
      <dsp:nvSpPr>
        <dsp:cNvPr id="0" name=""/>
        <dsp:cNvSpPr/>
      </dsp:nvSpPr>
      <dsp:spPr>
        <a:xfrm>
          <a:off x="7406420" y="2462604"/>
          <a:ext cx="3674014" cy="1120126"/>
        </a:xfrm>
        <a:prstGeom prst="rect">
          <a:avLst/>
        </a:prstGeom>
        <a:solidFill>
          <a:srgbClr val="CC00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00"/>
              </a:solidFill>
            </a:rPr>
            <a:t>Int’l Donor Agencies / Development Partners (SFD, </a:t>
          </a:r>
          <a:r>
            <a:rPr lang="en-GB" sz="2400" b="1" kern="1200" dirty="0" err="1">
              <a:solidFill>
                <a:srgbClr val="FFFF00"/>
              </a:solidFill>
            </a:rPr>
            <a:t>IsDB</a:t>
          </a:r>
          <a:r>
            <a:rPr lang="en-GB" sz="2400" b="1" kern="1200" dirty="0">
              <a:solidFill>
                <a:srgbClr val="FFFF00"/>
              </a:solidFill>
            </a:rPr>
            <a:t>, AIIB, KFD)</a:t>
          </a:r>
        </a:p>
      </dsp:txBody>
      <dsp:txXfrm>
        <a:off x="7406420" y="2462604"/>
        <a:ext cx="3674014" cy="1120126"/>
      </dsp:txXfrm>
    </dsp:sp>
    <dsp:sp modelId="{12D73C4E-D52D-4380-B2B3-7613E3F4582C}">
      <dsp:nvSpPr>
        <dsp:cNvPr id="0" name=""/>
        <dsp:cNvSpPr/>
      </dsp:nvSpPr>
      <dsp:spPr>
        <a:xfrm>
          <a:off x="7406420" y="3844784"/>
          <a:ext cx="3674014" cy="1120126"/>
        </a:xfrm>
        <a:prstGeom prst="rect">
          <a:avLst/>
        </a:prstGeom>
        <a:solidFill>
          <a:srgbClr val="00FF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Syndicate Commercial Financing</a:t>
          </a:r>
        </a:p>
      </dsp:txBody>
      <dsp:txXfrm>
        <a:off x="7406420" y="3844784"/>
        <a:ext cx="3674014" cy="1120126"/>
      </dsp:txXfrm>
    </dsp:sp>
    <dsp:sp modelId="{3C6DB0B2-1C65-43E8-A322-E2646CDA2D9A}">
      <dsp:nvSpPr>
        <dsp:cNvPr id="0" name=""/>
        <dsp:cNvSpPr/>
      </dsp:nvSpPr>
      <dsp:spPr>
        <a:xfrm>
          <a:off x="3419343" y="4104777"/>
          <a:ext cx="3674014" cy="1120126"/>
        </a:xfrm>
        <a:prstGeom prst="rect">
          <a:avLst/>
        </a:prstGeom>
        <a:solidFill>
          <a:srgbClr val="66FF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WAPDA Equity</a:t>
          </a:r>
        </a:p>
        <a:p>
          <a:pPr marL="0" lvl="0" indent="0" algn="ctr" defTabSz="1066800">
            <a:lnSpc>
              <a:spcPct val="90000"/>
            </a:lnSpc>
            <a:spcBef>
              <a:spcPct val="0"/>
            </a:spcBef>
            <a:spcAft>
              <a:spcPct val="35000"/>
            </a:spcAft>
            <a:buNone/>
          </a:pPr>
          <a:r>
            <a:rPr lang="en-GB" sz="2400" b="1" kern="1200" dirty="0">
              <a:solidFill>
                <a:schemeClr val="tx1"/>
              </a:solidFill>
            </a:rPr>
            <a:t>Rs. 100 Billion</a:t>
          </a:r>
        </a:p>
      </dsp:txBody>
      <dsp:txXfrm>
        <a:off x="3419343" y="4104777"/>
        <a:ext cx="3674014" cy="112012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0.56016</cdr:x>
      <cdr:y>0.44641</cdr:y>
    </cdr:from>
    <cdr:to>
      <cdr:x>0.63516</cdr:x>
      <cdr:y>0.57975</cdr:y>
    </cdr:to>
    <cdr:sp macro="" textlink="">
      <cdr:nvSpPr>
        <cdr:cNvPr id="2" name="TextBox 1">
          <a:extLst xmlns:a="http://schemas.openxmlformats.org/drawingml/2006/main">
            <a:ext uri="{FF2B5EF4-FFF2-40B4-BE49-F238E27FC236}">
              <a16:creationId xmlns:a16="http://schemas.microsoft.com/office/drawing/2014/main" id="{5B245E36-AD75-4D47-8109-C4A30A33600E}"/>
            </a:ext>
          </a:extLst>
        </cdr:cNvPr>
        <cdr:cNvSpPr txBox="1"/>
      </cdr:nvSpPr>
      <cdr:spPr>
        <a:xfrm xmlns:a="http://schemas.openxmlformats.org/drawingml/2006/main">
          <a:off x="6829471" y="3061459"/>
          <a:ext cx="914400" cy="9144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latin typeface="Arial" panose="020B0604020202020204" pitchFamily="34" charset="0"/>
              <a:cs typeface="Arial" panose="020B0604020202020204" pitchFamily="34" charset="0"/>
            </a:rPr>
            <a:t>WAPDA Hydel </a:t>
          </a:r>
          <a:endParaRPr lang="aa-ET"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0.34685</cdr:x>
      <cdr:y>0.90208</cdr:y>
    </cdr:from>
    <cdr:to>
      <cdr:x>0.55896</cdr:x>
      <cdr:y>1</cdr:y>
    </cdr:to>
    <cdr:sp macro="" textlink="">
      <cdr:nvSpPr>
        <cdr:cNvPr id="3" name="TextBox 2">
          <a:extLst xmlns:a="http://schemas.openxmlformats.org/drawingml/2006/main">
            <a:ext uri="{FF2B5EF4-FFF2-40B4-BE49-F238E27FC236}">
              <a16:creationId xmlns:a16="http://schemas.microsoft.com/office/drawing/2014/main" id="{A6F00D11-5D29-4DD6-9F31-4759C34FCC82}"/>
            </a:ext>
          </a:extLst>
        </cdr:cNvPr>
        <cdr:cNvSpPr txBox="1"/>
      </cdr:nvSpPr>
      <cdr:spPr>
        <a:xfrm xmlns:a="http://schemas.openxmlformats.org/drawingml/2006/main">
          <a:off x="4228758" y="6186465"/>
          <a:ext cx="2586046" cy="6715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latin typeface="Arial" panose="020B0604020202020204" pitchFamily="34" charset="0"/>
              <a:cs typeface="Arial" panose="020B0604020202020204" pitchFamily="34" charset="0"/>
            </a:rPr>
            <a:t>All Figures are in Billion Units (kWh)</a:t>
          </a:r>
          <a:endParaRPr lang="aa-ET" sz="1800" b="1"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0.36377</cdr:x>
      <cdr:y>0.36666</cdr:y>
    </cdr:from>
    <cdr:to>
      <cdr:x>0.47453</cdr:x>
      <cdr:y>0.42337</cdr:y>
    </cdr:to>
    <cdr:sp macro="" textlink="">
      <cdr:nvSpPr>
        <cdr:cNvPr id="5" name="TextBox 4">
          <a:extLst xmlns:a="http://schemas.openxmlformats.org/drawingml/2006/main">
            <a:ext uri="{FF2B5EF4-FFF2-40B4-BE49-F238E27FC236}">
              <a16:creationId xmlns:a16="http://schemas.microsoft.com/office/drawing/2014/main" id="{1C0F2FA8-5B6F-49A2-8DFC-0B88B0EE1157}"/>
            </a:ext>
          </a:extLst>
        </cdr:cNvPr>
        <cdr:cNvSpPr txBox="1"/>
      </cdr:nvSpPr>
      <cdr:spPr>
        <a:xfrm xmlns:a="http://schemas.openxmlformats.org/drawingml/2006/main">
          <a:off x="4435062" y="2514554"/>
          <a:ext cx="1350375" cy="3889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latin typeface="Arial" panose="020B0604020202020204" pitchFamily="34" charset="0"/>
              <a:cs typeface="Arial" panose="020B0604020202020204" pitchFamily="34" charset="0"/>
            </a:rPr>
            <a:t>Thermal IPPs</a:t>
          </a:r>
          <a:endParaRPr lang="aa-ET" sz="1400" b="1"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604" cy="46534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59" y="1"/>
            <a:ext cx="3038604" cy="465340"/>
          </a:xfrm>
          <a:prstGeom prst="rect">
            <a:avLst/>
          </a:prstGeom>
        </p:spPr>
        <p:txBody>
          <a:bodyPr vert="horz" lIns="91440" tIns="45720" rIns="91440" bIns="45720" rtlCol="0"/>
          <a:lstStyle>
            <a:lvl1pPr algn="r">
              <a:defRPr sz="1200"/>
            </a:lvl1pPr>
          </a:lstStyle>
          <a:p>
            <a:fld id="{A7E283C7-927C-4BE0-91A6-761746B67ACC}" type="datetimeFigureOut">
              <a:rPr lang="en-US" smtClean="0"/>
              <a:t>12/21/2022</a:t>
            </a:fld>
            <a:endParaRPr lang="en-US"/>
          </a:p>
        </p:txBody>
      </p:sp>
      <p:sp>
        <p:nvSpPr>
          <p:cNvPr id="4" name="Footer Placeholder 3"/>
          <p:cNvSpPr>
            <a:spLocks noGrp="1"/>
          </p:cNvSpPr>
          <p:nvPr>
            <p:ph type="ftr" sz="quarter" idx="2"/>
          </p:nvPr>
        </p:nvSpPr>
        <p:spPr>
          <a:xfrm>
            <a:off x="1" y="8831060"/>
            <a:ext cx="3038604" cy="4653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59" y="8831060"/>
            <a:ext cx="3038604" cy="465340"/>
          </a:xfrm>
          <a:prstGeom prst="rect">
            <a:avLst/>
          </a:prstGeom>
        </p:spPr>
        <p:txBody>
          <a:bodyPr vert="horz" lIns="91440" tIns="45720" rIns="91440" bIns="45720" rtlCol="0" anchor="b"/>
          <a:lstStyle>
            <a:lvl1pPr algn="r">
              <a:defRPr sz="1200"/>
            </a:lvl1pPr>
          </a:lstStyle>
          <a:p>
            <a:fld id="{5C369B86-AEF8-4403-B3A6-AC0A4CF3FF15}" type="slidenum">
              <a:rPr lang="en-US" smtClean="0"/>
              <a:t>‹#›</a:t>
            </a:fld>
            <a:endParaRPr lang="en-US"/>
          </a:p>
        </p:txBody>
      </p:sp>
    </p:spTree>
    <p:extLst>
      <p:ext uri="{BB962C8B-B14F-4D97-AF65-F5344CB8AC3E}">
        <p14:creationId xmlns:p14="http://schemas.microsoft.com/office/powerpoint/2010/main" val="4199314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5"/>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970940" y="1"/>
            <a:ext cx="3037840" cy="466435"/>
          </a:xfrm>
          <a:prstGeom prst="rect">
            <a:avLst/>
          </a:prstGeom>
        </p:spPr>
        <p:txBody>
          <a:bodyPr vert="horz" lIns="91440" tIns="45720" rIns="91440" bIns="45720" rtlCol="0"/>
          <a:lstStyle>
            <a:lvl1pPr algn="r">
              <a:defRPr sz="1200"/>
            </a:lvl1pPr>
          </a:lstStyle>
          <a:p>
            <a:fld id="{68DCECB2-6F79-435C-AFD2-64AAC5FF1054}" type="datetimeFigureOut">
              <a:rPr lang="x-none" smtClean="0"/>
              <a:t>21/12/2022</a:t>
            </a:fld>
            <a:endParaRPr lang="x-none"/>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2" y="8829968"/>
            <a:ext cx="3037840" cy="466434"/>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970940" y="8829968"/>
            <a:ext cx="3037840" cy="466434"/>
          </a:xfrm>
          <a:prstGeom prst="rect">
            <a:avLst/>
          </a:prstGeom>
        </p:spPr>
        <p:txBody>
          <a:bodyPr vert="horz" lIns="91440" tIns="45720" rIns="91440" bIns="45720" rtlCol="0" anchor="b"/>
          <a:lstStyle>
            <a:lvl1pPr algn="r">
              <a:defRPr sz="1200"/>
            </a:lvl1pPr>
          </a:lstStyle>
          <a:p>
            <a:fld id="{5186D1AC-2E37-4BBE-9C25-AEC66CC42FDF}" type="slidenum">
              <a:rPr lang="x-none" smtClean="0"/>
              <a:t>‹#›</a:t>
            </a:fld>
            <a:endParaRPr lang="x-none"/>
          </a:p>
        </p:txBody>
      </p:sp>
    </p:spTree>
    <p:extLst>
      <p:ext uri="{BB962C8B-B14F-4D97-AF65-F5344CB8AC3E}">
        <p14:creationId xmlns:p14="http://schemas.microsoft.com/office/powerpoint/2010/main" val="342351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649288"/>
            <a:ext cx="5815013" cy="3270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75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6DC939B8-8F6B-49E0-9A7F-92D758A6D357}"/>
              </a:ext>
            </a:extLst>
          </p:cNvPr>
          <p:cNvSpPr>
            <a:spLocks noGrp="1" noRot="1" noChangeAspect="1" noChangeArrowheads="1" noTextEdit="1"/>
          </p:cNvSpPr>
          <p:nvPr>
            <p:ph type="sldImg"/>
          </p:nvPr>
        </p:nvSpPr>
        <p:spPr bwMode="auto">
          <a:xfrm>
            <a:off x="1090613" y="1081088"/>
            <a:ext cx="5184775" cy="29162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55D9533-4BA8-494B-8F9A-DB11197A0205}"/>
              </a:ext>
            </a:extLst>
          </p:cNvPr>
          <p:cNvSpPr>
            <a:spLocks noGrp="1"/>
          </p:cNvSpPr>
          <p:nvPr>
            <p:ph type="body" idx="1"/>
          </p:nvPr>
        </p:nvSpPr>
        <p:spPr/>
        <p:txBody>
          <a:bodyPr/>
          <a:lstStyle/>
          <a:p>
            <a:pPr marL="461509" indent="-461509">
              <a:buFont typeface="Wingdings" panose="05000000000000000000" pitchFamily="2" charset="2"/>
              <a:buChar char="Ø"/>
              <a:defRPr/>
            </a:pPr>
            <a:r>
              <a:rPr lang="en-US" dirty="0"/>
              <a:t>Field Verification of existing topographic survey (carried out during feasibility study) was carried out by NESPAK Survey Team to ascertain the credibility of survey  and following are the observations:</a:t>
            </a:r>
          </a:p>
          <a:p>
            <a:pPr marL="1033589" indent="-461509">
              <a:buFont typeface="Wingdings" panose="05000000000000000000" pitchFamily="2" charset="2"/>
              <a:buChar char="§"/>
              <a:defRPr/>
            </a:pPr>
            <a:r>
              <a:rPr lang="en-US" dirty="0"/>
              <a:t>In the existing survey, NESPAK geodetic survey team observed horizontal and vertical control error in the identified control points. 63cm error in vertical control with respect to Survey of Pakistan (SOP) benchmark erected in the Primary school building in </a:t>
            </a:r>
            <a:r>
              <a:rPr lang="en-US" dirty="0" err="1"/>
              <a:t>Hanzel</a:t>
            </a:r>
            <a:r>
              <a:rPr lang="en-US" dirty="0"/>
              <a:t> village were observed. </a:t>
            </a:r>
          </a:p>
          <a:p>
            <a:pPr marL="1033589" indent="-461509">
              <a:buFont typeface="Wingdings" panose="05000000000000000000" pitchFamily="2" charset="2"/>
              <a:buChar char="§"/>
              <a:defRPr/>
            </a:pPr>
            <a:r>
              <a:rPr lang="en-US" dirty="0"/>
              <a:t>Existing survey was insufficient between RD 3+300 to RD 3+700 along the Headrace Channel and along left bank of river at weir and power house site</a:t>
            </a:r>
          </a:p>
          <a:p>
            <a:pPr marL="1033589" indent="-461509">
              <a:buFont typeface="Wingdings" panose="05000000000000000000" pitchFamily="2" charset="2"/>
              <a:buChar char="§"/>
              <a:defRPr/>
            </a:pPr>
            <a:r>
              <a:rPr lang="en-US" dirty="0"/>
              <a:t>Topographical changes were observed along the project components</a:t>
            </a:r>
          </a:p>
          <a:p>
            <a:pPr marL="461509" indent="-461509">
              <a:buFont typeface="Wingdings" panose="05000000000000000000" pitchFamily="2" charset="2"/>
              <a:buChar char="Ø"/>
              <a:defRPr/>
            </a:pPr>
            <a:r>
              <a:rPr lang="en-US" dirty="0"/>
              <a:t>Keeping in view the deficiencies in Topographic Survey, Consultants have mobilized their survey team and they carried out the acquisition of field data .Consultants Survey and GIS Experts are now processing survey data. </a:t>
            </a:r>
          </a:p>
          <a:p>
            <a:pPr>
              <a:defRPr/>
            </a:pPr>
            <a:endParaRPr lang="en-US" dirty="0"/>
          </a:p>
        </p:txBody>
      </p:sp>
      <p:sp>
        <p:nvSpPr>
          <p:cNvPr id="74756" name="Slide Number Placeholder 3">
            <a:extLst>
              <a:ext uri="{FF2B5EF4-FFF2-40B4-BE49-F238E27FC236}">
                <a16:creationId xmlns:a16="http://schemas.microsoft.com/office/drawing/2014/main" id="{DBD3B369-9359-4A00-8631-31F5C1FBB3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A6764ACB-71D5-468E-BB43-28324E91BDDB}" type="slidenum">
              <a:rPr lang="en-US" altLang="en-US">
                <a:latin typeface="Arial" panose="020B0604020202020204" pitchFamily="34" charset="0"/>
                <a:cs typeface="Arial" panose="020B0604020202020204" pitchFamily="34" charset="0"/>
              </a:rPr>
              <a:pPr/>
              <a:t>17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34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AF01680-A414-403A-B671-916CF27AE560}"/>
              </a:ext>
            </a:extLst>
          </p:cNvPr>
          <p:cNvSpPr>
            <a:spLocks noGrp="1" noRot="1" noChangeAspect="1" noChangeArrowheads="1" noTextEdit="1"/>
          </p:cNvSpPr>
          <p:nvPr>
            <p:ph type="sldImg"/>
          </p:nvPr>
        </p:nvSpPr>
        <p:spPr bwMode="auto">
          <a:xfrm>
            <a:off x="1090613" y="1081088"/>
            <a:ext cx="5184775" cy="29162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3B54094-8538-4629-B0E1-F87324F8E618}"/>
              </a:ext>
            </a:extLst>
          </p:cNvPr>
          <p:cNvSpPr>
            <a:spLocks noGrp="1"/>
          </p:cNvSpPr>
          <p:nvPr>
            <p:ph type="body" idx="1"/>
          </p:nvPr>
        </p:nvSpPr>
        <p:spPr/>
        <p:txBody>
          <a:bodyPr/>
          <a:lstStyle/>
          <a:p>
            <a:pPr marL="461509" indent="-461509">
              <a:buFont typeface="Wingdings" panose="05000000000000000000" pitchFamily="2" charset="2"/>
              <a:buChar char="Ø"/>
              <a:defRPr/>
            </a:pPr>
            <a:r>
              <a:rPr lang="en-US" dirty="0"/>
              <a:t>Field Verification of existing topographic survey (carried out during feasibility study) was carried out by NESPAK Survey Team to ascertain the credibility of survey  and following are the observations:</a:t>
            </a:r>
          </a:p>
          <a:p>
            <a:pPr marL="1033589" indent="-461509">
              <a:buFont typeface="Wingdings" panose="05000000000000000000" pitchFamily="2" charset="2"/>
              <a:buChar char="§"/>
              <a:defRPr/>
            </a:pPr>
            <a:r>
              <a:rPr lang="en-US" dirty="0"/>
              <a:t>In the existing survey, NESPAK geodetic survey team observed horizontal and vertical control error in the identified control points. 63cm error in vertical control with respect to Survey of Pakistan (SOP) benchmark erected in the Primary school building in </a:t>
            </a:r>
            <a:r>
              <a:rPr lang="en-US" dirty="0" err="1"/>
              <a:t>Hanzel</a:t>
            </a:r>
            <a:r>
              <a:rPr lang="en-US" dirty="0"/>
              <a:t> village were observed. </a:t>
            </a:r>
          </a:p>
          <a:p>
            <a:pPr marL="1033589" indent="-461509">
              <a:buFont typeface="Wingdings" panose="05000000000000000000" pitchFamily="2" charset="2"/>
              <a:buChar char="§"/>
              <a:defRPr/>
            </a:pPr>
            <a:r>
              <a:rPr lang="en-US" dirty="0"/>
              <a:t>Existing survey was insufficient between RD 3+300 to RD 3+700 along the Headrace Channel and along left bank of river at weir and power house site</a:t>
            </a:r>
          </a:p>
          <a:p>
            <a:pPr marL="1033589" indent="-461509">
              <a:buFont typeface="Wingdings" panose="05000000000000000000" pitchFamily="2" charset="2"/>
              <a:buChar char="§"/>
              <a:defRPr/>
            </a:pPr>
            <a:r>
              <a:rPr lang="en-US" dirty="0"/>
              <a:t>Topographical changes were observed along the project components</a:t>
            </a:r>
          </a:p>
          <a:p>
            <a:pPr marL="461509" indent="-461509">
              <a:buFont typeface="Wingdings" panose="05000000000000000000" pitchFamily="2" charset="2"/>
              <a:buChar char="Ø"/>
              <a:defRPr/>
            </a:pPr>
            <a:r>
              <a:rPr lang="en-US" dirty="0"/>
              <a:t>Keeping in view the deficiencies in Topographic Survey, Consultants have mobilized their survey team and they carried out the acquisition of field data .Consultants Survey and GIS Experts are now processing survey data. </a:t>
            </a:r>
          </a:p>
          <a:p>
            <a:pPr>
              <a:defRPr/>
            </a:pPr>
            <a:endParaRPr lang="en-US" dirty="0"/>
          </a:p>
        </p:txBody>
      </p:sp>
      <p:sp>
        <p:nvSpPr>
          <p:cNvPr id="76804" name="Slide Number Placeholder 3">
            <a:extLst>
              <a:ext uri="{FF2B5EF4-FFF2-40B4-BE49-F238E27FC236}">
                <a16:creationId xmlns:a16="http://schemas.microsoft.com/office/drawing/2014/main" id="{08F33F61-DB5D-4DDC-B5AC-F820674341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FABD3852-5F45-474D-9A0A-56F5FDBD784D}" type="slidenum">
              <a:rPr lang="en-US" altLang="en-US">
                <a:latin typeface="Arial" panose="020B0604020202020204" pitchFamily="34" charset="0"/>
                <a:cs typeface="Arial" panose="020B0604020202020204" pitchFamily="34" charset="0"/>
              </a:rPr>
              <a:pPr/>
              <a:t>18</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171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57066" indent="-291179">
              <a:defRPr>
                <a:solidFill>
                  <a:schemeClr val="tx1"/>
                </a:solidFill>
                <a:latin typeface="Century Gothic" panose="020B0502020202020204" pitchFamily="34" charset="0"/>
              </a:defRPr>
            </a:lvl2pPr>
            <a:lvl3pPr marL="1164717" indent="-232943">
              <a:defRPr>
                <a:solidFill>
                  <a:schemeClr val="tx1"/>
                </a:solidFill>
                <a:latin typeface="Century Gothic" panose="020B0502020202020204" pitchFamily="34" charset="0"/>
              </a:defRPr>
            </a:lvl3pPr>
            <a:lvl4pPr marL="1630604" indent="-232943">
              <a:defRPr>
                <a:solidFill>
                  <a:schemeClr val="tx1"/>
                </a:solidFill>
                <a:latin typeface="Century Gothic" panose="020B0502020202020204" pitchFamily="34" charset="0"/>
              </a:defRPr>
            </a:lvl4pPr>
            <a:lvl5pPr marL="2096491" indent="-232943">
              <a:defRPr>
                <a:solidFill>
                  <a:schemeClr val="tx1"/>
                </a:solidFill>
                <a:latin typeface="Century Gothic" panose="020B0502020202020204" pitchFamily="34" charset="0"/>
              </a:defRPr>
            </a:lvl5pPr>
            <a:lvl6pPr marL="2562377" indent="-232943" defTabSz="465887" eaLnBrk="0" fontAlgn="base" hangingPunct="0">
              <a:spcBef>
                <a:spcPct val="0"/>
              </a:spcBef>
              <a:spcAft>
                <a:spcPct val="0"/>
              </a:spcAft>
              <a:defRPr>
                <a:solidFill>
                  <a:schemeClr val="tx1"/>
                </a:solidFill>
                <a:latin typeface="Century Gothic" panose="020B0502020202020204" pitchFamily="34" charset="0"/>
              </a:defRPr>
            </a:lvl6pPr>
            <a:lvl7pPr marL="3028264" indent="-232943" defTabSz="465887" eaLnBrk="0" fontAlgn="base" hangingPunct="0">
              <a:spcBef>
                <a:spcPct val="0"/>
              </a:spcBef>
              <a:spcAft>
                <a:spcPct val="0"/>
              </a:spcAft>
              <a:defRPr>
                <a:solidFill>
                  <a:schemeClr val="tx1"/>
                </a:solidFill>
                <a:latin typeface="Century Gothic" panose="020B0502020202020204" pitchFamily="34" charset="0"/>
              </a:defRPr>
            </a:lvl7pPr>
            <a:lvl8pPr marL="3494151" indent="-232943" defTabSz="465887" eaLnBrk="0" fontAlgn="base" hangingPunct="0">
              <a:spcBef>
                <a:spcPct val="0"/>
              </a:spcBef>
              <a:spcAft>
                <a:spcPct val="0"/>
              </a:spcAft>
              <a:defRPr>
                <a:solidFill>
                  <a:schemeClr val="tx1"/>
                </a:solidFill>
                <a:latin typeface="Century Gothic" panose="020B0502020202020204" pitchFamily="34" charset="0"/>
              </a:defRPr>
            </a:lvl8pPr>
            <a:lvl9pPr marL="3960038" indent="-232943" defTabSz="465887" eaLnBrk="0" fontAlgn="base" hangingPunct="0">
              <a:spcBef>
                <a:spcPct val="0"/>
              </a:spcBef>
              <a:spcAft>
                <a:spcPct val="0"/>
              </a:spcAft>
              <a:defRPr>
                <a:solidFill>
                  <a:schemeClr val="tx1"/>
                </a:solidFill>
                <a:latin typeface="Century Gothic" panose="020B0502020202020204" pitchFamily="34" charset="0"/>
              </a:defRPr>
            </a:lvl9pPr>
          </a:lstStyle>
          <a:p>
            <a:fld id="{A6C92912-E8DD-4ECA-9096-3AA361EAD3F4}" type="slidenum">
              <a:rPr lang="en-US" altLang="en-US" smtClean="0">
                <a:solidFill>
                  <a:srgbClr val="000000"/>
                </a:solidFill>
                <a:latin typeface="Calibri" panose="020F0502020204030204" pitchFamily="34" charset="0"/>
              </a:rPr>
              <a:pPr/>
              <a:t>19</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9335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dirty="0"/>
          </a:p>
        </p:txBody>
      </p:sp>
    </p:spTree>
    <p:extLst>
      <p:ext uri="{BB962C8B-B14F-4D97-AF65-F5344CB8AC3E}">
        <p14:creationId xmlns:p14="http://schemas.microsoft.com/office/powerpoint/2010/main" val="203561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2536825" y="449263"/>
            <a:ext cx="3998913" cy="2251075"/>
          </a:xfrm>
          <a:ln/>
        </p:spPr>
      </p:sp>
      <p:sp>
        <p:nvSpPr>
          <p:cNvPr id="86019" name="Rectangle 3"/>
          <p:cNvSpPr>
            <a:spLocks noGrp="1" noChangeArrowheads="1"/>
          </p:cNvSpPr>
          <p:nvPr>
            <p:ph type="body" idx="1"/>
          </p:nvPr>
        </p:nvSpPr>
        <p:spPr>
          <a:xfrm>
            <a:off x="908834" y="2853192"/>
            <a:ext cx="7207992" cy="26949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990" tIns="43494" rIns="86990" bIns="43494"/>
          <a:lstStyle/>
          <a:p>
            <a:pPr>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16548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Indus Basin has a drop of more than 7,000 feet in a stretch of 500 Km length which is ideal for hydropower generation and can serve as engine of growth for economy of the country. Studies carried out by WAPDA identified potential sites for hydropower development projects with more than 42,000 MW generation capacities. The important sites includes </a:t>
            </a:r>
            <a:r>
              <a:rPr lang="en-US" dirty="0" err="1"/>
              <a:t>Bunji</a:t>
            </a:r>
            <a:r>
              <a:rPr lang="en-US" dirty="0"/>
              <a:t> - 7,100 MW, </a:t>
            </a:r>
            <a:r>
              <a:rPr lang="en-US" dirty="0" err="1"/>
              <a:t>Tungus</a:t>
            </a:r>
            <a:r>
              <a:rPr lang="en-US" dirty="0"/>
              <a:t> - 2,200 MW, </a:t>
            </a:r>
            <a:r>
              <a:rPr lang="en-US" dirty="0" err="1"/>
              <a:t>Yulbo</a:t>
            </a:r>
            <a:r>
              <a:rPr lang="en-US" dirty="0"/>
              <a:t> - 2,800 MW, </a:t>
            </a:r>
            <a:r>
              <a:rPr lang="en-US" dirty="0" err="1"/>
              <a:t>Basha</a:t>
            </a:r>
            <a:r>
              <a:rPr lang="en-US" dirty="0"/>
              <a:t> - 4,500 MW, </a:t>
            </a:r>
            <a:r>
              <a:rPr lang="en-US" dirty="0" err="1"/>
              <a:t>Dasu</a:t>
            </a:r>
            <a:r>
              <a:rPr lang="en-US" dirty="0"/>
              <a:t> 4,320 MW, </a:t>
            </a:r>
            <a:r>
              <a:rPr lang="en-US" dirty="0" err="1"/>
              <a:t>Tarbela</a:t>
            </a:r>
            <a:r>
              <a:rPr lang="en-US" dirty="0"/>
              <a:t>/Ghazi </a:t>
            </a:r>
            <a:r>
              <a:rPr lang="en-US" dirty="0" err="1"/>
              <a:t>Barotha</a:t>
            </a:r>
            <a:r>
              <a:rPr lang="en-US" dirty="0"/>
              <a:t> - 7,748 MW, </a:t>
            </a:r>
            <a:r>
              <a:rPr lang="en-US" dirty="0" err="1"/>
              <a:t>Kalabagh</a:t>
            </a:r>
            <a:r>
              <a:rPr lang="en-US" dirty="0"/>
              <a:t> - 3600 MW etc.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FC6EE-BBDC-46A5-B781-0F4133B5A0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24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113142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99166" y="9615267"/>
            <a:ext cx="3060799" cy="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2" tIns="46401" rIns="92802" bIns="46401" anchor="b"/>
          <a:lstStyle>
            <a:lvl1pPr algn="l" defTabSz="919163" eaLnBrk="0" hangingPunct="0">
              <a:spcBef>
                <a:spcPct val="30000"/>
              </a:spcBef>
              <a:defRPr sz="1200">
                <a:solidFill>
                  <a:schemeClr val="tx1"/>
                </a:solidFill>
                <a:latin typeface="Arial" pitchFamily="34" charset="0"/>
              </a:defRPr>
            </a:lvl1pPr>
            <a:lvl2pPr marL="742950" indent="-285750" algn="l" defTabSz="919163" eaLnBrk="0" hangingPunct="0">
              <a:spcBef>
                <a:spcPct val="30000"/>
              </a:spcBef>
              <a:defRPr sz="1200">
                <a:solidFill>
                  <a:schemeClr val="tx1"/>
                </a:solidFill>
                <a:latin typeface="Arial" pitchFamily="34" charset="0"/>
              </a:defRPr>
            </a:lvl2pPr>
            <a:lvl3pPr marL="1143000" indent="-228600" algn="l" defTabSz="919163" eaLnBrk="0" hangingPunct="0">
              <a:spcBef>
                <a:spcPct val="30000"/>
              </a:spcBef>
              <a:defRPr sz="1200">
                <a:solidFill>
                  <a:schemeClr val="tx1"/>
                </a:solidFill>
                <a:latin typeface="Arial" pitchFamily="34" charset="0"/>
              </a:defRPr>
            </a:lvl3pPr>
            <a:lvl4pPr marL="1600200" indent="-228600" algn="l" defTabSz="919163" eaLnBrk="0" hangingPunct="0">
              <a:spcBef>
                <a:spcPct val="30000"/>
              </a:spcBef>
              <a:defRPr sz="1200">
                <a:solidFill>
                  <a:schemeClr val="tx1"/>
                </a:solidFill>
                <a:latin typeface="Arial" pitchFamily="34" charset="0"/>
              </a:defRPr>
            </a:lvl4pPr>
            <a:lvl5pPr marL="2057400" indent="-228600" algn="l" defTabSz="919163" eaLnBrk="0" hangingPunct="0">
              <a:spcBef>
                <a:spcPct val="30000"/>
              </a:spcBef>
              <a:defRPr sz="1200">
                <a:solidFill>
                  <a:schemeClr val="tx1"/>
                </a:solidFill>
                <a:latin typeface="Arial" pitchFamily="34" charset="0"/>
              </a:defRPr>
            </a:lvl5pPr>
            <a:lvl6pPr marL="2514600" indent="-228600" defTabSz="919163" eaLnBrk="0" fontAlgn="base" hangingPunct="0">
              <a:spcBef>
                <a:spcPct val="30000"/>
              </a:spcBef>
              <a:spcAft>
                <a:spcPct val="0"/>
              </a:spcAft>
              <a:defRPr sz="1200">
                <a:solidFill>
                  <a:schemeClr val="tx1"/>
                </a:solidFill>
                <a:latin typeface="Arial" pitchFamily="34" charset="0"/>
              </a:defRPr>
            </a:lvl6pPr>
            <a:lvl7pPr marL="2971800" indent="-228600" defTabSz="919163" eaLnBrk="0" fontAlgn="base" hangingPunct="0">
              <a:spcBef>
                <a:spcPct val="30000"/>
              </a:spcBef>
              <a:spcAft>
                <a:spcPct val="0"/>
              </a:spcAft>
              <a:defRPr sz="1200">
                <a:solidFill>
                  <a:schemeClr val="tx1"/>
                </a:solidFill>
                <a:latin typeface="Arial" pitchFamily="34" charset="0"/>
              </a:defRPr>
            </a:lvl7pPr>
            <a:lvl8pPr marL="3429000" indent="-228600" defTabSz="919163" eaLnBrk="0" fontAlgn="base" hangingPunct="0">
              <a:spcBef>
                <a:spcPct val="30000"/>
              </a:spcBef>
              <a:spcAft>
                <a:spcPct val="0"/>
              </a:spcAft>
              <a:defRPr sz="1200">
                <a:solidFill>
                  <a:schemeClr val="tx1"/>
                </a:solidFill>
                <a:latin typeface="Arial" pitchFamily="34" charset="0"/>
              </a:defRPr>
            </a:lvl8pPr>
            <a:lvl9pPr marL="3886200" indent="-228600" defTabSz="91916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98C430E-E13C-4EF4-BBA4-660644E0018E}" type="slidenum">
              <a:rPr lang="en-US" altLang="en-US">
                <a:solidFill>
                  <a:prstClr val="black"/>
                </a:solidFill>
                <a:cs typeface="Arial" pitchFamily="34" charset="0"/>
              </a:rPr>
              <a:pPr algn="r" eaLnBrk="1" hangingPunct="1">
                <a:spcBef>
                  <a:spcPct val="0"/>
                </a:spcBef>
              </a:pPr>
              <a:t>8</a:t>
            </a:fld>
            <a:endParaRPr lang="en-US" altLang="en-US">
              <a:solidFill>
                <a:prstClr val="black"/>
              </a:solidFill>
              <a:cs typeface="Arial" pitchFamily="34" charset="0"/>
            </a:endParaRPr>
          </a:p>
        </p:txBody>
      </p:sp>
      <p:sp>
        <p:nvSpPr>
          <p:cNvPr id="39939" name="Rectangle 2"/>
          <p:cNvSpPr>
            <a:spLocks noGrp="1" noRot="1" noChangeAspect="1" noChangeArrowheads="1" noTextEdit="1"/>
          </p:cNvSpPr>
          <p:nvPr>
            <p:ph type="sldImg"/>
          </p:nvPr>
        </p:nvSpPr>
        <p:spPr>
          <a:xfrm>
            <a:off x="163513" y="758825"/>
            <a:ext cx="6745287" cy="3794125"/>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02" tIns="46401" rIns="92802" bIns="46401"/>
          <a:lstStyle/>
          <a:p>
            <a:r>
              <a:rPr lang="en-US" dirty="0" err="1"/>
              <a:t>Tarbela</a:t>
            </a:r>
            <a:r>
              <a:rPr lang="en-US" dirty="0"/>
              <a:t>, </a:t>
            </a:r>
            <a:r>
              <a:rPr lang="en-US" dirty="0" err="1"/>
              <a:t>Mangla</a:t>
            </a:r>
            <a:r>
              <a:rPr lang="en-US" dirty="0"/>
              <a:t> and </a:t>
            </a:r>
            <a:r>
              <a:rPr lang="en-US" dirty="0" err="1"/>
              <a:t>Chashma</a:t>
            </a:r>
            <a:r>
              <a:rPr lang="en-US" dirty="0"/>
              <a:t> are large size reservoirs in Pakistan which directly feed the Indus Basin Irrigation Network. Their original total live storage capacity was 16.27 MAF. This storage capacity was increased to 18.646 MAF in 2012 by raising of </a:t>
            </a:r>
            <a:r>
              <a:rPr lang="en-US" dirty="0" err="1"/>
              <a:t>Mangla</a:t>
            </a:r>
            <a:r>
              <a:rPr lang="en-US" dirty="0"/>
              <a:t> Dam. </a:t>
            </a:r>
            <a:endParaRPr lang="en-GB" dirty="0"/>
          </a:p>
          <a:p>
            <a:r>
              <a:rPr lang="en-US" dirty="0"/>
              <a:t>By 2017, the total storage capacity has decreased to 13.86 MAF due to deposition of sediments.  Up-till now a total storage capacity of 4.78 MAF has been lost to sedimentation, which is about 25% of original total storage capacity of these reservoirs.</a:t>
            </a:r>
            <a:endParaRPr lang="en-GB" dirty="0"/>
          </a:p>
        </p:txBody>
      </p:sp>
      <p:sp>
        <p:nvSpPr>
          <p:cNvPr id="2" name="Slide Number Placeholder 1"/>
          <p:cNvSpPr>
            <a:spLocks noGrp="1"/>
          </p:cNvSpPr>
          <p:nvPr>
            <p:ph type="sldNum" sz="quarter" idx="10"/>
          </p:nvPr>
        </p:nvSpPr>
        <p:spPr/>
        <p:txBody>
          <a:bodyPr/>
          <a:lstStyle/>
          <a:p>
            <a:fld id="{A4DFC6EE-BBDC-46A5-B781-0F4133B5A061}"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17334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835025"/>
            <a:ext cx="7429500" cy="41783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6534" rtl="0" eaLnBrk="1" fontAlgn="auto" latinLnBrk="0" hangingPunct="1">
              <a:lnSpc>
                <a:spcPct val="100000"/>
              </a:lnSpc>
              <a:spcBef>
                <a:spcPts val="0"/>
              </a:spcBef>
              <a:spcAft>
                <a:spcPts val="0"/>
              </a:spcAft>
              <a:buClrTx/>
              <a:buSzTx/>
              <a:buFontTx/>
              <a:buNone/>
              <a:tabLst/>
              <a:defRPr/>
            </a:pPr>
            <a:fld id="{A4DFC6EE-BBDC-46A5-B781-0F4133B5A061}"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46534"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391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165C90A-68BB-4ABA-AB32-26AD91AEB1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90A40E5C-A7D7-472E-AA50-953AA8441C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9D2F7D13-C780-49E5-A337-13D775BEBD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47EF5084-C161-4FE7-B6F7-CDB5C3B474B7}" type="slidenum">
              <a:rPr lang="en-US" altLang="en-US">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27112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47F357D-7697-47A1-BE6F-7FBA4D918F26}"/>
              </a:ext>
            </a:extLst>
          </p:cNvPr>
          <p:cNvSpPr>
            <a:spLocks noGrp="1" noRot="1" noChangeAspect="1" noChangeArrowheads="1" noTextEdit="1"/>
          </p:cNvSpPr>
          <p:nvPr>
            <p:ph type="sldImg"/>
          </p:nvPr>
        </p:nvSpPr>
        <p:spPr bwMode="auto">
          <a:xfrm>
            <a:off x="1090613" y="1081088"/>
            <a:ext cx="5184775" cy="29162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150F139-3899-450A-8472-7D04676145C9}"/>
              </a:ext>
            </a:extLst>
          </p:cNvPr>
          <p:cNvSpPr>
            <a:spLocks noGrp="1"/>
          </p:cNvSpPr>
          <p:nvPr>
            <p:ph type="body" idx="1"/>
          </p:nvPr>
        </p:nvSpPr>
        <p:spPr/>
        <p:txBody>
          <a:bodyPr/>
          <a:lstStyle/>
          <a:p>
            <a:pPr marL="461509" indent="-461509">
              <a:buFont typeface="Wingdings" panose="05000000000000000000" pitchFamily="2" charset="2"/>
              <a:buChar char="Ø"/>
              <a:defRPr/>
            </a:pPr>
            <a:r>
              <a:rPr lang="en-US" dirty="0"/>
              <a:t>Field Verification of existing topographic survey (carried out during feasibility study) was carried out by NESPAK Survey Team to ascertain the credibility of survey  and following are the observations:</a:t>
            </a:r>
          </a:p>
          <a:p>
            <a:pPr marL="1033589" indent="-461509">
              <a:buFont typeface="Wingdings" panose="05000000000000000000" pitchFamily="2" charset="2"/>
              <a:buChar char="§"/>
              <a:defRPr/>
            </a:pPr>
            <a:r>
              <a:rPr lang="en-US" dirty="0"/>
              <a:t>In the existing survey, NESPAK geodetic survey team observed horizontal and vertical control error in the identified control points. 63cm error in vertical control with respect to Survey of Pakistan (SOP) benchmark erected in the Primary school building in </a:t>
            </a:r>
            <a:r>
              <a:rPr lang="en-US" dirty="0" err="1"/>
              <a:t>Hanzel</a:t>
            </a:r>
            <a:r>
              <a:rPr lang="en-US" dirty="0"/>
              <a:t> village were observed. </a:t>
            </a:r>
          </a:p>
          <a:p>
            <a:pPr marL="1033589" indent="-461509">
              <a:buFont typeface="Wingdings" panose="05000000000000000000" pitchFamily="2" charset="2"/>
              <a:buChar char="§"/>
              <a:defRPr/>
            </a:pPr>
            <a:r>
              <a:rPr lang="en-US" dirty="0"/>
              <a:t>Existing survey was insufficient between RD 3+300 to RD 3+700 along the Headrace Channel and along left bank of river at weir and power house site</a:t>
            </a:r>
          </a:p>
          <a:p>
            <a:pPr marL="1033589" indent="-461509">
              <a:buFont typeface="Wingdings" panose="05000000000000000000" pitchFamily="2" charset="2"/>
              <a:buChar char="§"/>
              <a:defRPr/>
            </a:pPr>
            <a:r>
              <a:rPr lang="en-US" dirty="0"/>
              <a:t>Topographical changes were observed along the project components</a:t>
            </a:r>
          </a:p>
          <a:p>
            <a:pPr marL="461509" indent="-461509">
              <a:buFont typeface="Wingdings" panose="05000000000000000000" pitchFamily="2" charset="2"/>
              <a:buChar char="Ø"/>
              <a:defRPr/>
            </a:pPr>
            <a:r>
              <a:rPr lang="en-US" dirty="0"/>
              <a:t>Keeping in view the deficiencies in Topographic Survey, Consultants have mobilized their survey team and they carried out the acquisition of field data .Consultants Survey and GIS Experts are now processing survey data. </a:t>
            </a:r>
          </a:p>
          <a:p>
            <a:pPr>
              <a:defRPr/>
            </a:pPr>
            <a:endParaRPr lang="en-US" dirty="0"/>
          </a:p>
        </p:txBody>
      </p:sp>
      <p:sp>
        <p:nvSpPr>
          <p:cNvPr id="39940" name="Slide Number Placeholder 3">
            <a:extLst>
              <a:ext uri="{FF2B5EF4-FFF2-40B4-BE49-F238E27FC236}">
                <a16:creationId xmlns:a16="http://schemas.microsoft.com/office/drawing/2014/main" id="{A548F4BD-7D4A-4A71-8BA0-F479D34587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fld id="{307F97EA-093D-48EF-AC43-37A9C52AF378}" type="slidenum">
              <a:rPr lang="en-US" altLang="en-US">
                <a:latin typeface="Arial" panose="020B0604020202020204" pitchFamily="34" charset="0"/>
                <a:cs typeface="Arial" panose="020B0604020202020204" pitchFamily="34" charset="0"/>
              </a:rPr>
              <a:pPr/>
              <a:t>16</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94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A386-5D3B-4108-9E7F-DB83C16FAD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BB72E6CA-8CE3-4E01-B106-3B0D4EFE2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6EC19917-6D05-41A1-9F9D-F4B5258C02E5}"/>
              </a:ext>
            </a:extLst>
          </p:cNvPr>
          <p:cNvSpPr>
            <a:spLocks noGrp="1"/>
          </p:cNvSpPr>
          <p:nvPr>
            <p:ph type="dt" sz="half" idx="10"/>
          </p:nvPr>
        </p:nvSpPr>
        <p:spPr>
          <a:xfrm>
            <a:off x="838200" y="6356350"/>
            <a:ext cx="2743200" cy="365125"/>
          </a:xfrm>
          <a:prstGeom prst="rect">
            <a:avLst/>
          </a:prstGeom>
        </p:spPr>
        <p:txBody>
          <a:bodyPr/>
          <a:lstStyle/>
          <a:p>
            <a:fld id="{229C74B1-0AA6-41A3-BB79-42605C05352F}" type="datetime1">
              <a:rPr lang="en-US" smtClean="0"/>
              <a:t>12/21/2022</a:t>
            </a:fld>
            <a:endParaRPr lang="x-none"/>
          </a:p>
        </p:txBody>
      </p:sp>
      <p:sp>
        <p:nvSpPr>
          <p:cNvPr id="5" name="Footer Placeholder 4">
            <a:extLst>
              <a:ext uri="{FF2B5EF4-FFF2-40B4-BE49-F238E27FC236}">
                <a16:creationId xmlns:a16="http://schemas.microsoft.com/office/drawing/2014/main" id="{A3DBD023-E30F-45F7-A1D9-6BF3C2CFF9DA}"/>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21204F78-F60D-411C-B53C-BDF074CCA70C}"/>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06234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3EF2-2684-460B-96AC-074AEF9490A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55FF614E-6B62-48F2-B33D-7F157E92DB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40C8B2D-E5F8-4C07-944B-CB265541E0C2}"/>
              </a:ext>
            </a:extLst>
          </p:cNvPr>
          <p:cNvSpPr>
            <a:spLocks noGrp="1"/>
          </p:cNvSpPr>
          <p:nvPr>
            <p:ph type="dt" sz="half" idx="10"/>
          </p:nvPr>
        </p:nvSpPr>
        <p:spPr>
          <a:xfrm>
            <a:off x="838200" y="6356350"/>
            <a:ext cx="2743200" cy="365125"/>
          </a:xfrm>
          <a:prstGeom prst="rect">
            <a:avLst/>
          </a:prstGeom>
        </p:spPr>
        <p:txBody>
          <a:bodyPr/>
          <a:lstStyle/>
          <a:p>
            <a:fld id="{A7ACDF9F-A2E9-4D68-A092-E67BB8ADC31C}" type="datetime1">
              <a:rPr lang="en-US" smtClean="0"/>
              <a:t>12/21/2022</a:t>
            </a:fld>
            <a:endParaRPr lang="x-none"/>
          </a:p>
        </p:txBody>
      </p:sp>
      <p:sp>
        <p:nvSpPr>
          <p:cNvPr id="5" name="Footer Placeholder 4">
            <a:extLst>
              <a:ext uri="{FF2B5EF4-FFF2-40B4-BE49-F238E27FC236}">
                <a16:creationId xmlns:a16="http://schemas.microsoft.com/office/drawing/2014/main" id="{D0F07380-3577-4877-BBA4-4EDAEA42FA98}"/>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447DBBBE-D63A-4709-9421-90E0CFC49404}"/>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671718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4DC4D5-FBBE-4F7D-8FD5-6D0A246F26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682F4DF8-914E-4A6C-A20B-5A101C5D9E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DC22AEE-106E-499C-95A6-91D2A9D2FEBA}"/>
              </a:ext>
            </a:extLst>
          </p:cNvPr>
          <p:cNvSpPr>
            <a:spLocks noGrp="1"/>
          </p:cNvSpPr>
          <p:nvPr>
            <p:ph type="dt" sz="half" idx="10"/>
          </p:nvPr>
        </p:nvSpPr>
        <p:spPr>
          <a:xfrm>
            <a:off x="838200" y="6356350"/>
            <a:ext cx="2743200" cy="365125"/>
          </a:xfrm>
          <a:prstGeom prst="rect">
            <a:avLst/>
          </a:prstGeom>
        </p:spPr>
        <p:txBody>
          <a:bodyPr/>
          <a:lstStyle/>
          <a:p>
            <a:fld id="{B02CC97F-74A1-4D54-9915-DA4477E62DE1}" type="datetime1">
              <a:rPr lang="en-US" smtClean="0"/>
              <a:t>12/21/2022</a:t>
            </a:fld>
            <a:endParaRPr lang="x-none"/>
          </a:p>
        </p:txBody>
      </p:sp>
      <p:sp>
        <p:nvSpPr>
          <p:cNvPr id="5" name="Footer Placeholder 4">
            <a:extLst>
              <a:ext uri="{FF2B5EF4-FFF2-40B4-BE49-F238E27FC236}">
                <a16:creationId xmlns:a16="http://schemas.microsoft.com/office/drawing/2014/main" id="{A77C4496-F3BD-4D18-BC4B-4092BC680987}"/>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5E916323-48A5-48B6-B68B-81FF4D82D40C}"/>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6728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cxnSp>
        <p:nvCxnSpPr>
          <p:cNvPr id="11" name="Straight Connector 10"/>
          <p:cNvCxnSpPr/>
          <p:nvPr userDrawn="1"/>
        </p:nvCxnSpPr>
        <p:spPr>
          <a:xfrm rot="5400000" flipH="1" flipV="1">
            <a:off x="9297497" y="3809216"/>
            <a:ext cx="5486400" cy="156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22"/>
          <p:cNvGrpSpPr/>
          <p:nvPr userDrawn="1"/>
        </p:nvGrpSpPr>
        <p:grpSpPr>
          <a:xfrm>
            <a:off x="225777" y="990600"/>
            <a:ext cx="11815704" cy="5564188"/>
            <a:chOff x="228600" y="1066800"/>
            <a:chExt cx="11963400" cy="5564188"/>
          </a:xfrm>
        </p:grpSpPr>
        <p:cxnSp>
          <p:nvCxnSpPr>
            <p:cNvPr id="13" name="Straight Connector 12"/>
            <p:cNvCxnSpPr/>
            <p:nvPr/>
          </p:nvCxnSpPr>
          <p:spPr>
            <a:xfrm>
              <a:off x="228600" y="6629400"/>
              <a:ext cx="11963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9448006" y="3809206"/>
              <a:ext cx="5486400" cy="158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userDrawn="1"/>
        </p:nvCxnSpPr>
        <p:spPr>
          <a:xfrm>
            <a:off x="-13726" y="630864"/>
            <a:ext cx="40295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2763" y="279681"/>
            <a:ext cx="154950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pPr/>
              <a:t>‹#›</a:t>
            </a:fld>
            <a:endParaRPr lang="en-US"/>
          </a:p>
        </p:txBody>
      </p:sp>
      <p:sp>
        <p:nvSpPr>
          <p:cNvPr id="15" name="Rectangle 14">
            <a:extLst>
              <a:ext uri="{FF2B5EF4-FFF2-40B4-BE49-F238E27FC236}">
                <a16:creationId xmlns:a16="http://schemas.microsoft.com/office/drawing/2014/main" id="{0CCB017C-16B3-4591-A2DF-06C4E31A6435}"/>
              </a:ext>
            </a:extLst>
          </p:cNvPr>
          <p:cNvSpPr/>
          <p:nvPr userDrawn="1"/>
        </p:nvSpPr>
        <p:spPr>
          <a:xfrm>
            <a:off x="993407" y="26046"/>
            <a:ext cx="3419571" cy="595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l"/>
            <a:r>
              <a:rPr lang="en-US" sz="2400" b="0" i="0" dirty="0">
                <a:latin typeface="Aharoni" panose="02010803020104030203" pitchFamily="2" charset="-79"/>
                <a:cs typeface="Aharoni" panose="02010803020104030203" pitchFamily="2" charset="-79"/>
              </a:rPr>
              <a:t>WAPDA</a:t>
            </a:r>
          </a:p>
        </p:txBody>
      </p:sp>
    </p:spTree>
    <p:extLst>
      <p:ext uri="{BB962C8B-B14F-4D97-AF65-F5344CB8AC3E}">
        <p14:creationId xmlns:p14="http://schemas.microsoft.com/office/powerpoint/2010/main" val="2913090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8332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8" name="Slide Number Placeholder 5"/>
          <p:cNvSpPr>
            <a:spLocks noGrp="1"/>
          </p:cNvSpPr>
          <p:nvPr>
            <p:ph type="sldNum" sz="quarter" idx="4"/>
          </p:nvPr>
        </p:nvSpPr>
        <p:spPr>
          <a:xfrm>
            <a:off x="9209771" y="6565418"/>
            <a:ext cx="2743200" cy="365125"/>
          </a:xfrm>
          <a:prstGeom prst="rect">
            <a:avLst/>
          </a:prstGeom>
        </p:spPr>
        <p:txBody>
          <a:bodyPr/>
          <a:lstStyle>
            <a:lvl1pPr algn="r">
              <a:defRPr sz="900">
                <a:solidFill>
                  <a:schemeClr val="bg1"/>
                </a:solidFill>
              </a:defRPr>
            </a:lvl1pPr>
          </a:lstStyle>
          <a:p>
            <a:fld id="{81042AB6-9D74-4FF5-B10E-45014698FDA7}" type="slidenum">
              <a:rPr lang="en-US" smtClean="0"/>
              <a:pPr/>
              <a:t>‹#›</a:t>
            </a:fld>
            <a:endParaRPr lang="en-US"/>
          </a:p>
        </p:txBody>
      </p:sp>
    </p:spTree>
    <p:extLst>
      <p:ext uri="{BB962C8B-B14F-4D97-AF65-F5344CB8AC3E}">
        <p14:creationId xmlns:p14="http://schemas.microsoft.com/office/powerpoint/2010/main" val="1757146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34" y="1"/>
            <a:ext cx="12158134" cy="850900"/>
          </a:xfrm>
        </p:spPr>
        <p:txBody>
          <a:bodyPr/>
          <a:lstStyle>
            <a:lvl1pPr>
              <a:defRPr sz="2364" b="1" cap="all" baseline="0"/>
            </a:lvl1pPr>
          </a:lstStyle>
          <a:p>
            <a:r>
              <a:rPr lang="en-US" dirty="0"/>
              <a:t>Click to edit Master title style</a:t>
            </a:r>
          </a:p>
        </p:txBody>
      </p:sp>
    </p:spTree>
    <p:extLst>
      <p:ext uri="{BB962C8B-B14F-4D97-AF65-F5344CB8AC3E}">
        <p14:creationId xmlns:p14="http://schemas.microsoft.com/office/powerpoint/2010/main" val="2737267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78840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62000" y="0"/>
            <a:ext cx="4876800"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Carbon Capture and Storage</a:t>
            </a:r>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940368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Puffy white clouds in deep blue sky"/>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9" name="Rectangle 8"/>
          <p:cNvSpPr/>
          <p:nvPr/>
        </p:nvSpPr>
        <p:spPr>
          <a:xfrm>
            <a:off x="1600200" y="0"/>
            <a:ext cx="50292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pic>
        <p:nvPicPr>
          <p:cNvPr id="10" name="Picture 9" descr="Closeup of plant shoot"/>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39131" y="2057400"/>
            <a:ext cx="2060767" cy="3886200"/>
          </a:xfrm>
          <a:prstGeom prst="rect">
            <a:avLst/>
          </a:prstGeom>
        </p:spPr>
      </p:pic>
      <p:pic>
        <p:nvPicPr>
          <p:cNvPr id="11" name="Picture 10" descr="Waves"/>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t>Click to edit Master title style</a:t>
            </a: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Tree>
    <p:extLst>
      <p:ext uri="{BB962C8B-B14F-4D97-AF65-F5344CB8AC3E}">
        <p14:creationId xmlns:p14="http://schemas.microsoft.com/office/powerpoint/2010/main" val="360617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D1C7709E-0AF8-4C96-8598-A853A6F35C5A}" type="datetime1">
              <a:rPr lang="en-US" smtClean="0">
                <a:solidFill>
                  <a:srgbClr val="8BAA00">
                    <a:lumMod val="75000"/>
                  </a:srgbClr>
                </a:solidFill>
              </a:rPr>
              <a:pPr/>
              <a:t>12/21/2022</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a:solidFill>
                <a:srgbClr val="8BAA00">
                  <a:lumMod val="75000"/>
                </a:srgbClr>
              </a:solidFill>
            </a:endParaRPr>
          </a:p>
        </p:txBody>
      </p:sp>
      <p:sp>
        <p:nvSpPr>
          <p:cNvPr id="6" name="Slide Number Placeholder 5"/>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412213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0FFA-BC2B-4313-9C9C-39E8EE714BC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FA08B59-6210-4049-BBD4-DD39040A4F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860CF02-C7F3-46C7-8ED0-58C20E8E3DC2}"/>
              </a:ext>
            </a:extLst>
          </p:cNvPr>
          <p:cNvSpPr>
            <a:spLocks noGrp="1"/>
          </p:cNvSpPr>
          <p:nvPr>
            <p:ph type="dt" sz="half" idx="10"/>
          </p:nvPr>
        </p:nvSpPr>
        <p:spPr>
          <a:xfrm>
            <a:off x="838200" y="6356350"/>
            <a:ext cx="2743200" cy="365125"/>
          </a:xfrm>
          <a:prstGeom prst="rect">
            <a:avLst/>
          </a:prstGeom>
        </p:spPr>
        <p:txBody>
          <a:bodyPr/>
          <a:lstStyle/>
          <a:p>
            <a:fld id="{C234B39F-B377-40D3-BCD3-6CF41884F5DF}" type="datetime1">
              <a:rPr lang="en-US" smtClean="0"/>
              <a:t>12/21/2022</a:t>
            </a:fld>
            <a:endParaRPr lang="x-none"/>
          </a:p>
        </p:txBody>
      </p:sp>
      <p:sp>
        <p:nvSpPr>
          <p:cNvPr id="5" name="Footer Placeholder 4">
            <a:extLst>
              <a:ext uri="{FF2B5EF4-FFF2-40B4-BE49-F238E27FC236}">
                <a16:creationId xmlns:a16="http://schemas.microsoft.com/office/drawing/2014/main" id="{628F2C6B-FC6D-4ECF-9143-61844B4D32E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79F0218C-1411-4D12-AEC6-D071FEEE8B71}"/>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4146652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1751777" y="2263917"/>
            <a:ext cx="6949440" cy="3143393"/>
          </a:xfrm>
        </p:spPr>
        <p:txBody>
          <a:bodyPr anchor="b"/>
          <a:lstStyle>
            <a:lvl1pPr>
              <a:defRPr sz="6000">
                <a:solidFill>
                  <a:schemeClr val="bg1"/>
                </a:solidFill>
              </a:defRPr>
            </a:lvl1pPr>
          </a:lstStyle>
          <a:p>
            <a:r>
              <a:t>Click to edit Master title style</a:t>
            </a:r>
          </a:p>
        </p:txBody>
      </p:sp>
      <p:sp>
        <p:nvSpPr>
          <p:cNvPr id="3" name="Text Placeholder 2"/>
          <p:cNvSpPr>
            <a:spLocks noGrp="1"/>
          </p:cNvSpPr>
          <p:nvPr>
            <p:ph type="body" idx="1"/>
          </p:nvPr>
        </p:nvSpPr>
        <p:spPr>
          <a:xfrm>
            <a:off x="1751777" y="5381897"/>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t>Click to edit Master text styles</a:t>
            </a:r>
          </a:p>
        </p:txBody>
      </p:sp>
      <p:pic>
        <p:nvPicPr>
          <p:cNvPr id="9" name="Picture 8" descr="Waves"/>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pic>
        <p:nvPicPr>
          <p:cNvPr id="11" name="Picture 10" descr="Closeup of green plants"/>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2059146"/>
            <a:ext cx="1490472" cy="3886200"/>
          </a:xfrm>
          <a:prstGeom prst="rect">
            <a:avLst/>
          </a:prstGeom>
        </p:spPr>
      </p:pic>
    </p:spTree>
    <p:extLst>
      <p:ext uri="{BB962C8B-B14F-4D97-AF65-F5344CB8AC3E}">
        <p14:creationId xmlns:p14="http://schemas.microsoft.com/office/powerpoint/2010/main" val="227961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409701"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172203"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40B42860-12F0-46F1-83D1-BD8FE0D7F064}" type="datetime1">
              <a:rPr lang="en-US" smtClean="0">
                <a:solidFill>
                  <a:srgbClr val="8BAA00">
                    <a:lumMod val="75000"/>
                  </a:srgbClr>
                </a:solidFill>
              </a:rPr>
              <a:pPr/>
              <a:t>12/21/2022</a:t>
            </a:fld>
            <a:endParaRPr>
              <a:solidFill>
                <a:srgbClr val="8BAA00">
                  <a:lumMod val="75000"/>
                </a:srgbClr>
              </a:solidFill>
            </a:endParaRPr>
          </a:p>
        </p:txBody>
      </p:sp>
      <p:sp>
        <p:nvSpPr>
          <p:cNvPr id="6" name="Footer Placeholder 5"/>
          <p:cNvSpPr>
            <a:spLocks noGrp="1"/>
          </p:cNvSpPr>
          <p:nvPr>
            <p:ph type="ftr" sz="quarter" idx="11"/>
          </p:nvPr>
        </p:nvSpPr>
        <p:spPr/>
        <p:txBody>
          <a:bodyPr/>
          <a:lstStyle/>
          <a:p>
            <a:endParaRPr>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355962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409699" y="2378394"/>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72202"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72202" y="2378394"/>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6EE21697-F28F-41FD-ACA9-2CBE2378449B}" type="datetime1">
              <a:rPr lang="en-US" smtClean="0">
                <a:solidFill>
                  <a:srgbClr val="8BAA00">
                    <a:lumMod val="75000"/>
                  </a:srgbClr>
                </a:solidFill>
              </a:rPr>
              <a:pPr/>
              <a:t>12/21/2022</a:t>
            </a:fld>
            <a:endParaRPr>
              <a:solidFill>
                <a:srgbClr val="8BAA00">
                  <a:lumMod val="75000"/>
                </a:srgbClr>
              </a:solidFill>
            </a:endParaRPr>
          </a:p>
        </p:txBody>
      </p:sp>
      <p:sp>
        <p:nvSpPr>
          <p:cNvPr id="8" name="Footer Placeholder 7"/>
          <p:cNvSpPr>
            <a:spLocks noGrp="1"/>
          </p:cNvSpPr>
          <p:nvPr>
            <p:ph type="ftr" sz="quarter" idx="11"/>
          </p:nvPr>
        </p:nvSpPr>
        <p:spPr/>
        <p:txBody>
          <a:bodyPr/>
          <a:lstStyle/>
          <a:p>
            <a:endParaRPr>
              <a:solidFill>
                <a:srgbClr val="8BAA00">
                  <a:lumMod val="75000"/>
                </a:srgbClr>
              </a:solidFill>
            </a:endParaRPr>
          </a:p>
        </p:txBody>
      </p:sp>
      <p:sp>
        <p:nvSpPr>
          <p:cNvPr id="9" name="Slide Number Placeholder 8"/>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27330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7C34C735-57FE-41F4-8AA1-E68C7BCB5EDA}" type="datetime1">
              <a:rPr lang="en-US" smtClean="0">
                <a:solidFill>
                  <a:srgbClr val="8BAA00">
                    <a:lumMod val="75000"/>
                  </a:srgbClr>
                </a:solidFill>
              </a:rPr>
              <a:pPr/>
              <a:t>12/21/2022</a:t>
            </a:fld>
            <a:endParaRPr>
              <a:solidFill>
                <a:srgbClr val="8BAA00">
                  <a:lumMod val="75000"/>
                </a:srgbClr>
              </a:solidFill>
            </a:endParaRPr>
          </a:p>
        </p:txBody>
      </p:sp>
      <p:sp>
        <p:nvSpPr>
          <p:cNvPr id="4" name="Footer Placeholder 3"/>
          <p:cNvSpPr>
            <a:spLocks noGrp="1"/>
          </p:cNvSpPr>
          <p:nvPr>
            <p:ph type="ftr" sz="quarter" idx="11"/>
          </p:nvPr>
        </p:nvSpPr>
        <p:spPr/>
        <p:txBody>
          <a:bodyPr/>
          <a:lstStyle/>
          <a:p>
            <a:endParaRPr>
              <a:solidFill>
                <a:srgbClr val="8BAA00">
                  <a:lumMod val="75000"/>
                </a:srgbClr>
              </a:solidFill>
            </a:endParaRPr>
          </a:p>
        </p:txBody>
      </p:sp>
      <p:sp>
        <p:nvSpPr>
          <p:cNvPr id="5" name="Slide Number Placeholder 4"/>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390036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4DB76-65C5-4549-8A3D-DE79D78B1521}" type="datetime1">
              <a:rPr lang="en-US" smtClean="0">
                <a:solidFill>
                  <a:srgbClr val="8BAA00">
                    <a:lumMod val="75000"/>
                  </a:srgbClr>
                </a:solidFill>
              </a:rPr>
              <a:pPr/>
              <a:t>12/21/2022</a:t>
            </a:fld>
            <a:endParaRPr>
              <a:solidFill>
                <a:srgbClr val="8BAA00">
                  <a:lumMod val="75000"/>
                </a:srgbClr>
              </a:solidFill>
            </a:endParaRPr>
          </a:p>
        </p:txBody>
      </p:sp>
      <p:sp>
        <p:nvSpPr>
          <p:cNvPr id="3" name="Footer Placeholder 2"/>
          <p:cNvSpPr>
            <a:spLocks noGrp="1"/>
          </p:cNvSpPr>
          <p:nvPr>
            <p:ph type="ftr" sz="quarter" idx="11"/>
          </p:nvPr>
        </p:nvSpPr>
        <p:spPr/>
        <p:txBody>
          <a:bodyPr/>
          <a:lstStyle/>
          <a:p>
            <a:endParaRPr>
              <a:solidFill>
                <a:srgbClr val="8BAA00">
                  <a:lumMod val="75000"/>
                </a:srgbClr>
              </a:solidFill>
            </a:endParaRPr>
          </a:p>
        </p:txBody>
      </p:sp>
      <p:sp>
        <p:nvSpPr>
          <p:cNvPr id="4" name="Slide Number Placeholder 3"/>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23470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1" y="919616"/>
            <a:ext cx="4155623" cy="2532888"/>
          </a:xfrm>
        </p:spPr>
        <p:txBody>
          <a:bodyPr anchor="b"/>
          <a:lstStyle>
            <a:lvl1pPr>
              <a:defRPr sz="3200"/>
            </a:lvl1pPr>
          </a:lstStyle>
          <a:p>
            <a:r>
              <a:t>Click to edit Master title style</a:t>
            </a:r>
          </a:p>
        </p:txBody>
      </p:sp>
      <p:sp>
        <p:nvSpPr>
          <p:cNvPr id="3" name="Content Placeholder 2"/>
          <p:cNvSpPr>
            <a:spLocks noGrp="1"/>
          </p:cNvSpPr>
          <p:nvPr>
            <p:ph idx="1"/>
          </p:nvPr>
        </p:nvSpPr>
        <p:spPr>
          <a:xfrm>
            <a:off x="1409701"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6626681" y="3446400"/>
            <a:ext cx="4155623"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3AE12FD5-78BF-4D0A-9A13-6B3AD1ABDDF3}" type="datetime1">
              <a:rPr lang="en-US" smtClean="0">
                <a:solidFill>
                  <a:srgbClr val="8BAA00">
                    <a:lumMod val="75000"/>
                  </a:srgbClr>
                </a:solidFill>
              </a:rPr>
              <a:pPr/>
              <a:t>12/21/2022</a:t>
            </a:fld>
            <a:endParaRPr>
              <a:solidFill>
                <a:srgbClr val="8BAA00">
                  <a:lumMod val="75000"/>
                </a:srgbClr>
              </a:solidFill>
            </a:endParaRPr>
          </a:p>
        </p:txBody>
      </p:sp>
      <p:sp>
        <p:nvSpPr>
          <p:cNvPr id="6" name="Footer Placeholder 5"/>
          <p:cNvSpPr>
            <a:spLocks noGrp="1"/>
          </p:cNvSpPr>
          <p:nvPr>
            <p:ph type="ftr" sz="quarter" idx="11"/>
          </p:nvPr>
        </p:nvSpPr>
        <p:spPr/>
        <p:txBody>
          <a:bodyPr/>
          <a:lstStyle/>
          <a:p>
            <a:endParaRPr>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284652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6682" y="919616"/>
            <a:ext cx="4155623" cy="2532888"/>
          </a:xfrm>
        </p:spPr>
        <p:txBody>
          <a:bodyPr anchor="b"/>
          <a:lstStyle>
            <a:lvl1pPr>
              <a:defRPr sz="3200"/>
            </a:lvl1pPr>
          </a:lstStyle>
          <a:p>
            <a:r>
              <a:t>Click to edit Master title style</a:t>
            </a:r>
          </a:p>
        </p:txBody>
      </p:sp>
      <p:sp>
        <p:nvSpPr>
          <p:cNvPr id="3" name="Picture Placeholder 2"/>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6626682" y="3446397"/>
            <a:ext cx="4155623"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9EC6CAB9-972F-4F9D-BDED-816BA124CB6B}" type="datetime1">
              <a:rPr lang="en-US" smtClean="0">
                <a:solidFill>
                  <a:srgbClr val="8BAA00">
                    <a:lumMod val="75000"/>
                  </a:srgbClr>
                </a:solidFill>
              </a:rPr>
              <a:pPr/>
              <a:t>12/21/2022</a:t>
            </a:fld>
            <a:endParaRPr>
              <a:solidFill>
                <a:srgbClr val="8BAA00">
                  <a:lumMod val="75000"/>
                </a:srgbClr>
              </a:solidFill>
            </a:endParaRPr>
          </a:p>
        </p:txBody>
      </p:sp>
      <p:sp>
        <p:nvSpPr>
          <p:cNvPr id="6" name="Footer Placeholder 5"/>
          <p:cNvSpPr>
            <a:spLocks noGrp="1"/>
          </p:cNvSpPr>
          <p:nvPr>
            <p:ph type="ftr" sz="quarter" idx="11"/>
          </p:nvPr>
        </p:nvSpPr>
        <p:spPr/>
        <p:txBody>
          <a:bodyPr/>
          <a:lstStyle/>
          <a:p>
            <a:endParaRPr>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247263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EBB2C7C9-6F37-4E9A-A44E-C57CCC0C204E}" type="datetime1">
              <a:rPr lang="en-US" smtClean="0">
                <a:solidFill>
                  <a:srgbClr val="8BAA00">
                    <a:lumMod val="75000"/>
                  </a:srgbClr>
                </a:solidFill>
              </a:rPr>
              <a:pPr/>
              <a:t>12/21/2022</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a:solidFill>
                <a:srgbClr val="8BAA00">
                  <a:lumMod val="75000"/>
                </a:srgbClr>
              </a:solidFill>
            </a:endParaRPr>
          </a:p>
        </p:txBody>
      </p:sp>
      <p:sp>
        <p:nvSpPr>
          <p:cNvPr id="6" name="Slide Number Placeholder 5"/>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274581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1"/>
            <a:ext cx="2057400" cy="5986463"/>
          </a:xfrm>
        </p:spPr>
        <p:txBody>
          <a:bodyPr vert="eaVert"/>
          <a:lstStyle/>
          <a:p>
            <a:r>
              <a:t>Click to edit Master title style</a:t>
            </a:r>
          </a:p>
        </p:txBody>
      </p:sp>
      <p:sp>
        <p:nvSpPr>
          <p:cNvPr id="3" name="Vertical Text Placeholder 2"/>
          <p:cNvSpPr>
            <a:spLocks noGrp="1"/>
          </p:cNvSpPr>
          <p:nvPr>
            <p:ph type="body" orient="vert" idx="1"/>
          </p:nvPr>
        </p:nvSpPr>
        <p:spPr>
          <a:xfrm>
            <a:off x="838202" y="190501"/>
            <a:ext cx="7734300" cy="5986463"/>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E70B818C-3E41-4A4A-921C-D9D4025D0775}" type="datetime1">
              <a:rPr lang="en-US" smtClean="0">
                <a:solidFill>
                  <a:srgbClr val="8BAA00">
                    <a:lumMod val="75000"/>
                  </a:srgbClr>
                </a:solidFill>
              </a:rPr>
              <a:pPr/>
              <a:t>12/21/2022</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a:solidFill>
                <a:srgbClr val="8BAA00">
                  <a:lumMod val="75000"/>
                </a:srgbClr>
              </a:solidFill>
            </a:endParaRPr>
          </a:p>
        </p:txBody>
      </p:sp>
      <p:sp>
        <p:nvSpPr>
          <p:cNvPr id="6" name="Slide Number Placeholder 5"/>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397399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0975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D32F-1300-4069-8AC5-652396324C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752C87BB-D4F9-4050-B4BC-38D7021CF3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8950CC-9401-4FF2-BB3F-52EC812DA406}"/>
              </a:ext>
            </a:extLst>
          </p:cNvPr>
          <p:cNvSpPr>
            <a:spLocks noGrp="1"/>
          </p:cNvSpPr>
          <p:nvPr>
            <p:ph type="dt" sz="half" idx="10"/>
          </p:nvPr>
        </p:nvSpPr>
        <p:spPr>
          <a:xfrm>
            <a:off x="838200" y="6356350"/>
            <a:ext cx="2743200" cy="365125"/>
          </a:xfrm>
          <a:prstGeom prst="rect">
            <a:avLst/>
          </a:prstGeom>
        </p:spPr>
        <p:txBody>
          <a:bodyPr/>
          <a:lstStyle/>
          <a:p>
            <a:fld id="{F9CEAE28-B8AC-4F30-9CF8-A0961B64A813}" type="datetime1">
              <a:rPr lang="en-US" smtClean="0"/>
              <a:t>12/21/2022</a:t>
            </a:fld>
            <a:endParaRPr lang="x-none"/>
          </a:p>
        </p:txBody>
      </p:sp>
      <p:sp>
        <p:nvSpPr>
          <p:cNvPr id="5" name="Footer Placeholder 4">
            <a:extLst>
              <a:ext uri="{FF2B5EF4-FFF2-40B4-BE49-F238E27FC236}">
                <a16:creationId xmlns:a16="http://schemas.microsoft.com/office/drawing/2014/main" id="{FE6FC1E2-BC01-485D-AF06-8F2B5B9B1B3C}"/>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342F9F3E-B314-4DE6-83B4-F6ECE735EC3F}"/>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887797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7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62000" y="0"/>
            <a:ext cx="4876800"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Carbon Capture and Storage</a:t>
            </a:r>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796482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EF05-FA3B-4CA9-8062-0D0A8822553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505244D-31A4-4154-B07A-CEE4FDC85D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5DB89B89-4E29-453C-8998-0A2FE5731B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25FC779-01C4-4FCC-9A64-418EA8054164}"/>
              </a:ext>
            </a:extLst>
          </p:cNvPr>
          <p:cNvSpPr>
            <a:spLocks noGrp="1"/>
          </p:cNvSpPr>
          <p:nvPr>
            <p:ph type="dt" sz="half" idx="10"/>
          </p:nvPr>
        </p:nvSpPr>
        <p:spPr>
          <a:xfrm>
            <a:off x="838200" y="6356350"/>
            <a:ext cx="2743200" cy="365125"/>
          </a:xfrm>
          <a:prstGeom prst="rect">
            <a:avLst/>
          </a:prstGeom>
        </p:spPr>
        <p:txBody>
          <a:bodyPr/>
          <a:lstStyle/>
          <a:p>
            <a:fld id="{1BFC1373-451F-4D31-85CA-89789D2B1346}" type="datetime1">
              <a:rPr lang="en-US" smtClean="0"/>
              <a:t>12/21/2022</a:t>
            </a:fld>
            <a:endParaRPr lang="x-none"/>
          </a:p>
        </p:txBody>
      </p:sp>
      <p:sp>
        <p:nvSpPr>
          <p:cNvPr id="6" name="Footer Placeholder 5">
            <a:extLst>
              <a:ext uri="{FF2B5EF4-FFF2-40B4-BE49-F238E27FC236}">
                <a16:creationId xmlns:a16="http://schemas.microsoft.com/office/drawing/2014/main" id="{4EFFD1DE-E287-4F52-A90B-10C136A44F6B}"/>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1199B3B7-5D16-40BD-A0A1-30EE92768EA1}"/>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17711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AA56-56AA-4F88-B2BE-04833F57CB11}"/>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55E9C833-0209-4633-B5F9-C345937F8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74273F-45BE-4599-BBA0-4C0FF30FE8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39502E43-727D-460C-A776-3BE7865E4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F2EEA03-0649-4756-B8C2-6598F10E3C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26D39540-958F-4112-A8C9-78E1AE71D929}"/>
              </a:ext>
            </a:extLst>
          </p:cNvPr>
          <p:cNvSpPr>
            <a:spLocks noGrp="1"/>
          </p:cNvSpPr>
          <p:nvPr>
            <p:ph type="dt" sz="half" idx="10"/>
          </p:nvPr>
        </p:nvSpPr>
        <p:spPr>
          <a:xfrm>
            <a:off x="838200" y="6356350"/>
            <a:ext cx="2743200" cy="365125"/>
          </a:xfrm>
          <a:prstGeom prst="rect">
            <a:avLst/>
          </a:prstGeom>
        </p:spPr>
        <p:txBody>
          <a:bodyPr/>
          <a:lstStyle/>
          <a:p>
            <a:fld id="{6EFC1B7B-1AA3-44F8-9D46-DEF00EDCCCE1}" type="datetime1">
              <a:rPr lang="en-US" smtClean="0"/>
              <a:t>12/21/2022</a:t>
            </a:fld>
            <a:endParaRPr lang="x-none"/>
          </a:p>
        </p:txBody>
      </p:sp>
      <p:sp>
        <p:nvSpPr>
          <p:cNvPr id="8" name="Footer Placeholder 7">
            <a:extLst>
              <a:ext uri="{FF2B5EF4-FFF2-40B4-BE49-F238E27FC236}">
                <a16:creationId xmlns:a16="http://schemas.microsoft.com/office/drawing/2014/main" id="{89C05BAC-6359-4E33-91AE-D5144304B69F}"/>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9" name="Slide Number Placeholder 8">
            <a:extLst>
              <a:ext uri="{FF2B5EF4-FFF2-40B4-BE49-F238E27FC236}">
                <a16:creationId xmlns:a16="http://schemas.microsoft.com/office/drawing/2014/main" id="{D4B2A62D-EA0A-4AD3-9180-C7AE7A2BB645}"/>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427107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16E2-15C0-461A-8984-E2FD52541B1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4816DC7C-E426-442F-9F50-E899583E1980}"/>
              </a:ext>
            </a:extLst>
          </p:cNvPr>
          <p:cNvSpPr>
            <a:spLocks noGrp="1"/>
          </p:cNvSpPr>
          <p:nvPr>
            <p:ph type="dt" sz="half" idx="10"/>
          </p:nvPr>
        </p:nvSpPr>
        <p:spPr>
          <a:xfrm>
            <a:off x="838200" y="6356350"/>
            <a:ext cx="2743200" cy="365125"/>
          </a:xfrm>
          <a:prstGeom prst="rect">
            <a:avLst/>
          </a:prstGeom>
        </p:spPr>
        <p:txBody>
          <a:bodyPr/>
          <a:lstStyle/>
          <a:p>
            <a:fld id="{A7E3BAA4-41EC-4041-9B25-725ED9D3874B}" type="datetime1">
              <a:rPr lang="en-US" smtClean="0"/>
              <a:t>12/21/2022</a:t>
            </a:fld>
            <a:endParaRPr lang="x-none"/>
          </a:p>
        </p:txBody>
      </p:sp>
      <p:sp>
        <p:nvSpPr>
          <p:cNvPr id="4" name="Footer Placeholder 3">
            <a:extLst>
              <a:ext uri="{FF2B5EF4-FFF2-40B4-BE49-F238E27FC236}">
                <a16:creationId xmlns:a16="http://schemas.microsoft.com/office/drawing/2014/main" id="{4739B1D2-4AD4-4B7E-9829-34023C63C314}"/>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5" name="Slide Number Placeholder 4">
            <a:extLst>
              <a:ext uri="{FF2B5EF4-FFF2-40B4-BE49-F238E27FC236}">
                <a16:creationId xmlns:a16="http://schemas.microsoft.com/office/drawing/2014/main" id="{BC82A317-9FC7-4D40-95F1-9E7B5965A89A}"/>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282362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3EDC0-0ACA-45CF-A866-C75CED17A68F}"/>
              </a:ext>
            </a:extLst>
          </p:cNvPr>
          <p:cNvSpPr>
            <a:spLocks noGrp="1"/>
          </p:cNvSpPr>
          <p:nvPr>
            <p:ph type="dt" sz="half" idx="10"/>
          </p:nvPr>
        </p:nvSpPr>
        <p:spPr>
          <a:xfrm>
            <a:off x="838200" y="6356350"/>
            <a:ext cx="2743200" cy="365125"/>
          </a:xfrm>
          <a:prstGeom prst="rect">
            <a:avLst/>
          </a:prstGeom>
        </p:spPr>
        <p:txBody>
          <a:bodyPr/>
          <a:lstStyle/>
          <a:p>
            <a:fld id="{C587AB94-3926-43C5-B7ED-9CDD77EA2683}" type="datetime1">
              <a:rPr lang="en-US" smtClean="0"/>
              <a:t>12/21/2022</a:t>
            </a:fld>
            <a:endParaRPr lang="x-none"/>
          </a:p>
        </p:txBody>
      </p:sp>
      <p:sp>
        <p:nvSpPr>
          <p:cNvPr id="3" name="Footer Placeholder 2">
            <a:extLst>
              <a:ext uri="{FF2B5EF4-FFF2-40B4-BE49-F238E27FC236}">
                <a16:creationId xmlns:a16="http://schemas.microsoft.com/office/drawing/2014/main" id="{7B3ED3F7-B5A6-4B52-A515-790760954BF7}"/>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4" name="Slide Number Placeholder 3">
            <a:extLst>
              <a:ext uri="{FF2B5EF4-FFF2-40B4-BE49-F238E27FC236}">
                <a16:creationId xmlns:a16="http://schemas.microsoft.com/office/drawing/2014/main" id="{A3317EBB-E0C4-4486-BD6E-34295C929732}"/>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4173703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E076-B71C-4751-9162-B24ABFF0B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3F7F022E-8D15-46C5-B703-0957F6931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F081600E-BD28-4775-9F3F-44CBD8816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6897EE-FD5E-4A87-ADB6-E8DEBE2EFBBD}"/>
              </a:ext>
            </a:extLst>
          </p:cNvPr>
          <p:cNvSpPr>
            <a:spLocks noGrp="1"/>
          </p:cNvSpPr>
          <p:nvPr>
            <p:ph type="dt" sz="half" idx="10"/>
          </p:nvPr>
        </p:nvSpPr>
        <p:spPr>
          <a:xfrm>
            <a:off x="838200" y="6356350"/>
            <a:ext cx="2743200" cy="365125"/>
          </a:xfrm>
          <a:prstGeom prst="rect">
            <a:avLst/>
          </a:prstGeom>
        </p:spPr>
        <p:txBody>
          <a:bodyPr/>
          <a:lstStyle/>
          <a:p>
            <a:fld id="{D9F45AAA-C1F2-4D94-91B0-34F59DB1199F}" type="datetime1">
              <a:rPr lang="en-US" smtClean="0"/>
              <a:t>12/21/2022</a:t>
            </a:fld>
            <a:endParaRPr lang="x-none"/>
          </a:p>
        </p:txBody>
      </p:sp>
      <p:sp>
        <p:nvSpPr>
          <p:cNvPr id="6" name="Footer Placeholder 5">
            <a:extLst>
              <a:ext uri="{FF2B5EF4-FFF2-40B4-BE49-F238E27FC236}">
                <a16:creationId xmlns:a16="http://schemas.microsoft.com/office/drawing/2014/main" id="{1F7C4A40-4427-4429-B59E-C45771E374A3}"/>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2538DEBD-BD4B-4EB2-81C3-76B57A5D9242}"/>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154290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29471-34E7-484D-83D5-EA91DEF1B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0A4F3ABA-9204-45F4-91F3-B5EB3B09A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0D1AA0BC-E136-4A47-8CEF-881157881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AE431A-B7A9-453B-B223-664B032A050E}"/>
              </a:ext>
            </a:extLst>
          </p:cNvPr>
          <p:cNvSpPr>
            <a:spLocks noGrp="1"/>
          </p:cNvSpPr>
          <p:nvPr>
            <p:ph type="dt" sz="half" idx="10"/>
          </p:nvPr>
        </p:nvSpPr>
        <p:spPr>
          <a:xfrm>
            <a:off x="838200" y="6356350"/>
            <a:ext cx="2743200" cy="365125"/>
          </a:xfrm>
          <a:prstGeom prst="rect">
            <a:avLst/>
          </a:prstGeom>
        </p:spPr>
        <p:txBody>
          <a:bodyPr/>
          <a:lstStyle/>
          <a:p>
            <a:fld id="{402B2165-FE3E-41E2-8C5D-ED723EA5D1D1}" type="datetime1">
              <a:rPr lang="en-US" smtClean="0"/>
              <a:t>12/21/2022</a:t>
            </a:fld>
            <a:endParaRPr lang="x-none"/>
          </a:p>
        </p:txBody>
      </p:sp>
      <p:sp>
        <p:nvSpPr>
          <p:cNvPr id="6" name="Footer Placeholder 5">
            <a:extLst>
              <a:ext uri="{FF2B5EF4-FFF2-40B4-BE49-F238E27FC236}">
                <a16:creationId xmlns:a16="http://schemas.microsoft.com/office/drawing/2014/main" id="{C7E8DE93-CF4D-4479-8389-3D150F8367D2}"/>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a16="http://schemas.microsoft.com/office/drawing/2014/main" id="{4887FB21-059A-43C9-8C5A-8ED10C49F458}"/>
              </a:ext>
            </a:extLst>
          </p:cNvPr>
          <p:cNvSpPr>
            <a:spLocks noGrp="1"/>
          </p:cNvSpPr>
          <p:nvPr>
            <p:ph type="sldNum" sz="quarter" idx="12"/>
          </p:nvPr>
        </p:nvSpPr>
        <p:spPr/>
        <p:txBody>
          <a:bodyPr/>
          <a:lstStyle/>
          <a:p>
            <a:fld id="{B5B54A03-0500-4A7B-80C0-64485C38370B}" type="slidenum">
              <a:rPr lang="x-none" smtClean="0"/>
              <a:t>‹#›</a:t>
            </a:fld>
            <a:endParaRPr lang="x-none"/>
          </a:p>
        </p:txBody>
      </p:sp>
    </p:spTree>
    <p:extLst>
      <p:ext uri="{BB962C8B-B14F-4D97-AF65-F5344CB8AC3E}">
        <p14:creationId xmlns:p14="http://schemas.microsoft.com/office/powerpoint/2010/main" val="376751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D92349-6CFB-4118-85EF-182A0BE9C7A5}"/>
              </a:ext>
            </a:extLst>
          </p:cNvPr>
          <p:cNvSpPr>
            <a:spLocks noGrp="1"/>
          </p:cNvSpPr>
          <p:nvPr>
            <p:ph type="title"/>
          </p:nvPr>
        </p:nvSpPr>
        <p:spPr>
          <a:xfrm>
            <a:off x="312420" y="124836"/>
            <a:ext cx="11567160" cy="905377"/>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id="{0E60DCE0-B596-446D-A488-83646730CDC1}"/>
              </a:ext>
            </a:extLst>
          </p:cNvPr>
          <p:cNvSpPr>
            <a:spLocks noGrp="1"/>
          </p:cNvSpPr>
          <p:nvPr>
            <p:ph type="body" idx="1"/>
          </p:nvPr>
        </p:nvSpPr>
        <p:spPr>
          <a:xfrm>
            <a:off x="838200" y="1136723"/>
            <a:ext cx="10515600" cy="526511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6" name="Slide Number Placeholder 5">
            <a:extLst>
              <a:ext uri="{FF2B5EF4-FFF2-40B4-BE49-F238E27FC236}">
                <a16:creationId xmlns:a16="http://schemas.microsoft.com/office/drawing/2014/main" id="{A7C1AFC1-67A9-4417-9900-ADA775BCE1A2}"/>
              </a:ext>
            </a:extLst>
          </p:cNvPr>
          <p:cNvSpPr>
            <a:spLocks noGrp="1"/>
          </p:cNvSpPr>
          <p:nvPr>
            <p:ph type="sldNum" sz="quarter" idx="4"/>
          </p:nvPr>
        </p:nvSpPr>
        <p:spPr>
          <a:xfrm>
            <a:off x="9443117" y="6492827"/>
            <a:ext cx="2743200" cy="365125"/>
          </a:xfrm>
          <a:prstGeom prst="rect">
            <a:avLst/>
          </a:prstGeom>
        </p:spPr>
        <p:txBody>
          <a:bodyPr vert="horz" lIns="91440" tIns="45720" rIns="91440" bIns="45720" rtlCol="0" anchor="ctr"/>
          <a:lstStyle>
            <a:lvl1pPr algn="r">
              <a:defRPr sz="1200" b="1">
                <a:solidFill>
                  <a:srgbClr val="FFFF00"/>
                </a:solidFill>
              </a:defRPr>
            </a:lvl1pPr>
          </a:lstStyle>
          <a:p>
            <a:fld id="{B5B54A03-0500-4A7B-80C0-64485C38370B}" type="slidenum">
              <a:rPr lang="x-none" smtClean="0"/>
              <a:pPr/>
              <a:t>‹#›</a:t>
            </a:fld>
            <a:endParaRPr lang="x-none"/>
          </a:p>
        </p:txBody>
      </p:sp>
    </p:spTree>
    <p:extLst>
      <p:ext uri="{BB962C8B-B14F-4D97-AF65-F5344CB8AC3E}">
        <p14:creationId xmlns:p14="http://schemas.microsoft.com/office/powerpoint/2010/main" val="22727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3" r:id="rId12"/>
    <p:sldLayoutId id="2147483715" r:id="rId13"/>
    <p:sldLayoutId id="2147483686" r:id="rId14"/>
    <p:sldLayoutId id="2147483728" r:id="rId15"/>
    <p:sldLayoutId id="2147483731" r:id="rId16"/>
    <p:sldLayoutId id="2147483732" r:id="rId17"/>
  </p:sldLayoutIdLst>
  <p:hf hdr="0" ftr="0" dt="0"/>
  <p:txStyles>
    <p:titleStyle>
      <a:lvl1pPr algn="ctr" defTabSz="914400" rtl="0" eaLnBrk="1" latinLnBrk="0" hangingPunct="1">
        <a:lnSpc>
          <a:spcPct val="90000"/>
        </a:lnSpc>
        <a:spcBef>
          <a:spcPct val="0"/>
        </a:spcBef>
        <a:buNone/>
        <a:defRPr sz="3600" b="1" kern="1200">
          <a:solidFill>
            <a:srgbClr val="FFFF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FF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rgbClr val="FFFF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rgbClr val="FFFF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 name="Rectangle 9"/>
          <p:cNvSpPr/>
          <p:nvPr/>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8BAA00">
                  <a:lumMod val="75000"/>
                </a:srgbClr>
              </a:solidFill>
            </a:endParaRPr>
          </a:p>
        </p:txBody>
      </p:sp>
      <p:sp>
        <p:nvSpPr>
          <p:cNvPr id="2" name="Title Placeholder 1"/>
          <p:cNvSpPr>
            <a:spLocks noGrp="1"/>
          </p:cNvSpPr>
          <p:nvPr>
            <p:ph type="title"/>
          </p:nvPr>
        </p:nvSpPr>
        <p:spPr>
          <a:xfrm>
            <a:off x="1410028" y="276087"/>
            <a:ext cx="9371949" cy="1183566"/>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Slide Number Placeholder 5"/>
          <p:cNvSpPr>
            <a:spLocks noGrp="1"/>
          </p:cNvSpPr>
          <p:nvPr>
            <p:ph type="sldNum" sz="quarter" idx="4"/>
          </p:nvPr>
        </p:nvSpPr>
        <p:spPr>
          <a:xfrm>
            <a:off x="0" y="6629400"/>
            <a:ext cx="410403"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solidFill>
                  <a:srgbClr val="8BAA00">
                    <a:lumMod val="75000"/>
                  </a:srgbClr>
                </a:solidFill>
                <a:cs typeface="Arial" panose="020B0604020202020204" pitchFamily="34" charset="0"/>
              </a:rPr>
              <a:pPr/>
              <a:t>‹#›</a:t>
            </a:fld>
            <a:endParaRPr>
              <a:solidFill>
                <a:srgbClr val="8BAA00">
                  <a:lumMod val="75000"/>
                </a:srgbClr>
              </a:solidFill>
              <a:cs typeface="Arial" panose="020B0604020202020204" pitchFamily="34" charset="0"/>
            </a:endParaRPr>
          </a:p>
        </p:txBody>
      </p:sp>
      <p:sp>
        <p:nvSpPr>
          <p:cNvPr id="4" name="Date Placeholder 3"/>
          <p:cNvSpPr>
            <a:spLocks noGrp="1"/>
          </p:cNvSpPr>
          <p:nvPr>
            <p:ph type="dt" sz="half" idx="2"/>
          </p:nvPr>
        </p:nvSpPr>
        <p:spPr>
          <a:xfrm>
            <a:off x="431103" y="6629400"/>
            <a:ext cx="1000663"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452F1BC4-9049-4435-81FA-803F55246970}" type="datetime1">
              <a:rPr lang="en-US" smtClean="0">
                <a:solidFill>
                  <a:srgbClr val="8BAA00">
                    <a:lumMod val="75000"/>
                  </a:srgbClr>
                </a:solidFill>
                <a:cs typeface="Arial" panose="020B0604020202020204" pitchFamily="34" charset="0"/>
              </a:rPr>
              <a:pPr/>
              <a:t>12/21/2022</a:t>
            </a:fld>
            <a:endParaRPr>
              <a:solidFill>
                <a:srgbClr val="8BAA00">
                  <a:lumMod val="75000"/>
                </a:srgbClr>
              </a:solidFill>
              <a:cs typeface="Arial" panose="020B0604020202020204" pitchFamily="34" charset="0"/>
            </a:endParaRPr>
          </a:p>
        </p:txBody>
      </p:sp>
      <p:sp>
        <p:nvSpPr>
          <p:cNvPr id="5" name="Footer Placeholder 4"/>
          <p:cNvSpPr>
            <a:spLocks noGrp="1"/>
          </p:cNvSpPr>
          <p:nvPr>
            <p:ph type="ftr" sz="quarter" idx="3"/>
          </p:nvPr>
        </p:nvSpPr>
        <p:spPr>
          <a:xfrm>
            <a:off x="1637717" y="6629400"/>
            <a:ext cx="9144259"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endParaRPr>
              <a:solidFill>
                <a:srgbClr val="8BAA00">
                  <a:lumMod val="75000"/>
                </a:srgbClr>
              </a:solidFill>
              <a:cs typeface="Arial" panose="020B0604020202020204" pitchFamily="34" charset="0"/>
            </a:endParaRPr>
          </a:p>
        </p:txBody>
      </p:sp>
    </p:spTree>
    <p:extLst>
      <p:ext uri="{BB962C8B-B14F-4D97-AF65-F5344CB8AC3E}">
        <p14:creationId xmlns:p14="http://schemas.microsoft.com/office/powerpoint/2010/main" val="55137424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www.bannerworld.co.uk/products/eco-banner-printing/" TargetMode="External"/><Relationship Id="rId3" Type="http://schemas.microsoft.com/office/2007/relationships/hdphoto" Target="../media/hdphoto1.wdp"/><Relationship Id="rId7"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freepngimg.com/png/53951-green-energy-photos-download-hq-png"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23389" y="75261"/>
            <a:ext cx="5012707"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WATER AND POWER DEVELOPMENT AUTHORITY</a:t>
            </a:r>
            <a:endParaRPr kumimoji="0" lang="en-US" sz="32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pic>
        <p:nvPicPr>
          <p:cNvPr id="9" name="Picture 5" descr="C:\Users\secwapda\Desktop\GIFs\giphy (4).gif"/>
          <p:cNvPicPr>
            <a:picLocks noChangeAspect="1" noChangeArrowheads="1" noCrop="1"/>
          </p:cNvPicPr>
          <p:nvPr/>
        </p:nvPicPr>
        <p:blipFill>
          <a:blip r:embed="rId3" cstate="print"/>
          <a:srcRect/>
          <a:stretch>
            <a:fillRect/>
          </a:stretch>
        </p:blipFill>
        <p:spPr bwMode="auto">
          <a:xfrm>
            <a:off x="8940800" y="1981200"/>
            <a:ext cx="3251200" cy="3962400"/>
          </a:xfrm>
          <a:prstGeom prst="rect">
            <a:avLst/>
          </a:prstGeom>
          <a:noFill/>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30" y="60149"/>
            <a:ext cx="1211580" cy="1139825"/>
          </a:xfrm>
          <a:prstGeom prst="rect">
            <a:avLst/>
          </a:prstGeom>
          <a:noFill/>
          <a:ln>
            <a:noFill/>
          </a:ln>
        </p:spPr>
      </p:pic>
      <p:sp>
        <p:nvSpPr>
          <p:cNvPr id="2" name="TextBox 1">
            <a:extLst>
              <a:ext uri="{FF2B5EF4-FFF2-40B4-BE49-F238E27FC236}">
                <a16:creationId xmlns:a16="http://schemas.microsoft.com/office/drawing/2014/main" id="{F729E53B-C653-46E6-8994-124104EFD72B}"/>
              </a:ext>
            </a:extLst>
          </p:cNvPr>
          <p:cNvSpPr txBox="1"/>
          <p:nvPr/>
        </p:nvSpPr>
        <p:spPr>
          <a:xfrm>
            <a:off x="191929" y="6039335"/>
            <a:ext cx="12000071" cy="88178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2</a:t>
            </a:r>
            <a:r>
              <a:rPr kumimoji="0" lang="en-US" sz="3200" b="1" i="0" u="none" strike="noStrike" kern="1200" cap="none" spc="0" normalizeH="0" baseline="30000" noProof="0">
                <a:ln>
                  <a:noFill/>
                </a:ln>
                <a:solidFill>
                  <a:srgbClr val="FFFF00"/>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nd</a:t>
            </a:r>
            <a:r>
              <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 INTERANTIONAL HYDROPOWER CONFERENCE </a:t>
            </a:r>
            <a:endPar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DECEMBER 2022</a:t>
            </a:r>
          </a:p>
        </p:txBody>
      </p:sp>
      <p:pic>
        <p:nvPicPr>
          <p:cNvPr id="8" name="Picture 7" descr="DBDP.jpg">
            <a:extLst>
              <a:ext uri="{FF2B5EF4-FFF2-40B4-BE49-F238E27FC236}">
                <a16:creationId xmlns:a16="http://schemas.microsoft.com/office/drawing/2014/main" id="{D55197AA-BC7D-40B2-B707-8E25BE9924E5}"/>
              </a:ext>
            </a:extLst>
          </p:cNvPr>
          <p:cNvPicPr>
            <a:picLocks noGrp="1" noChangeAspect="1"/>
          </p:cNvPicPr>
          <p:nvPr isPhoto="1"/>
        </p:nvPicPr>
        <p:blipFill>
          <a:blip r:embed="rId5" cstate="print">
            <a:lum/>
          </a:blip>
          <a:stretch>
            <a:fillRect/>
          </a:stretch>
        </p:blipFill>
        <p:spPr>
          <a:xfrm>
            <a:off x="1623389" y="2933031"/>
            <a:ext cx="4928240" cy="2791993"/>
          </a:xfrm>
          <a:prstGeom prst="rect">
            <a:avLst/>
          </a:prstGeom>
          <a:noFill/>
          <a:ln>
            <a:noFill/>
          </a:ln>
        </p:spPr>
      </p:pic>
      <p:sp>
        <p:nvSpPr>
          <p:cNvPr id="11" name="Rectangle 10">
            <a:extLst>
              <a:ext uri="{FF2B5EF4-FFF2-40B4-BE49-F238E27FC236}">
                <a16:creationId xmlns:a16="http://schemas.microsoft.com/office/drawing/2014/main" id="{8BEA2E17-F1E4-40AC-BFE8-132FF4F6E67C}"/>
              </a:ext>
            </a:extLst>
          </p:cNvPr>
          <p:cNvSpPr/>
          <p:nvPr/>
        </p:nvSpPr>
        <p:spPr>
          <a:xfrm>
            <a:off x="1623389" y="1650034"/>
            <a:ext cx="501270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DIAMER BASHA DAM PROJECT </a:t>
            </a:r>
          </a:p>
        </p:txBody>
      </p:sp>
    </p:spTree>
    <p:extLst>
      <p:ext uri="{BB962C8B-B14F-4D97-AF65-F5344CB8AC3E}">
        <p14:creationId xmlns:p14="http://schemas.microsoft.com/office/powerpoint/2010/main" val="68245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792162"/>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r>
              <a:rPr kumimoji="1" lang="en-US" sz="3200" dirty="0">
                <a:solidFill>
                  <a:schemeClr val="tx1"/>
                </a:solidFill>
                <a:latin typeface="Arial" panose="020B0604020202020204" pitchFamily="34" charset="0"/>
                <a:ea typeface="等线" panose="02010600030101010101" pitchFamily="2" charset="-122"/>
                <a:cs typeface="Arial" panose="020B0604020202020204" pitchFamily="34" charset="0"/>
              </a:rPr>
              <a:t>PROJECTS UNDER EXECUTION BY </a:t>
            </a:r>
            <a:r>
              <a:rPr kumimoji="1" lang="en-US" sz="3200">
                <a:solidFill>
                  <a:schemeClr val="tx1"/>
                </a:solidFill>
                <a:latin typeface="Arial" panose="020B0604020202020204" pitchFamily="34" charset="0"/>
                <a:ea typeface="等线" panose="02010600030101010101" pitchFamily="2" charset="-122"/>
                <a:cs typeface="Arial" panose="020B0604020202020204" pitchFamily="34" charset="0"/>
              </a:rPr>
              <a:t>WAPDA </a:t>
            </a:r>
            <a:endParaRPr kumimoji="1" lang="en-GB" sz="3200"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2" name="Slide Number Placeholder 1"/>
          <p:cNvSpPr>
            <a:spLocks noGrp="1"/>
          </p:cNvSpPr>
          <p:nvPr>
            <p:ph type="sldNum" sz="quarter" idx="12"/>
          </p:nvPr>
        </p:nvSpPr>
        <p:spPr>
          <a:xfrm>
            <a:off x="9332744" y="6477562"/>
            <a:ext cx="284405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12DEC-0F4A-4C16-9C7B-EC7A99200AF7}" type="slidenum">
              <a:rPr kumimoji="0" lang="en-GB" sz="1600" i="0" u="none" strike="noStrike" kern="1200" cap="none" spc="0" normalizeH="0" baseline="0" noProof="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600" i="0" u="none" strike="noStrike" kern="1200" cap="none" spc="0" normalizeH="0" baseline="0" noProof="0" dirty="0">
              <a:ln>
                <a:noFill/>
              </a:ln>
              <a:solidFill>
                <a:schemeClr val="bg1"/>
              </a:solidFill>
              <a:effectLst/>
              <a:uLnTx/>
              <a:uFillTx/>
              <a:latin typeface="Calibri"/>
              <a:ea typeface="+mn-ea"/>
              <a:cs typeface="+mn-cs"/>
            </a:endParaRPr>
          </a:p>
        </p:txBody>
      </p:sp>
      <p:sp>
        <p:nvSpPr>
          <p:cNvPr id="3" name="Oval 2"/>
          <p:cNvSpPr/>
          <p:nvPr/>
        </p:nvSpPr>
        <p:spPr>
          <a:xfrm>
            <a:off x="309281" y="847166"/>
            <a:ext cx="3442447" cy="122368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1331" y="968192"/>
            <a:ext cx="2810435" cy="923330"/>
          </a:xfrm>
          <a:prstGeom prst="rect">
            <a:avLst/>
          </a:prstGeom>
          <a:noFill/>
        </p:spPr>
        <p:txBody>
          <a:bodyPr wrap="square" rtlCol="0">
            <a:spAutoFit/>
          </a:bodyPr>
          <a:lstStyle/>
          <a:p>
            <a:pPr algn="ctr"/>
            <a:r>
              <a:rPr lang="en-US" b="1" dirty="0">
                <a:solidFill>
                  <a:srgbClr val="FFFF00"/>
                </a:solidFill>
              </a:rPr>
              <a:t>Mohmand Dam</a:t>
            </a:r>
          </a:p>
          <a:p>
            <a:pPr algn="ctr"/>
            <a:r>
              <a:rPr lang="en-US" b="1" dirty="0">
                <a:solidFill>
                  <a:srgbClr val="FFFF00"/>
                </a:solidFill>
              </a:rPr>
              <a:t>(1.29 MAF, 800 MW and Water Supply 300 MGD)</a:t>
            </a:r>
          </a:p>
        </p:txBody>
      </p:sp>
      <p:sp>
        <p:nvSpPr>
          <p:cNvPr id="7" name="Oval 6"/>
          <p:cNvSpPr/>
          <p:nvPr/>
        </p:nvSpPr>
        <p:spPr>
          <a:xfrm>
            <a:off x="313764" y="2182902"/>
            <a:ext cx="3442447" cy="1223683"/>
          </a:xfrm>
          <a:prstGeom prst="ellipse">
            <a:avLst/>
          </a:prstGeom>
          <a:solidFill>
            <a:schemeClr val="accent4">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5814" y="2505633"/>
            <a:ext cx="2810435" cy="646331"/>
          </a:xfrm>
          <a:prstGeom prst="rect">
            <a:avLst/>
          </a:prstGeom>
          <a:noFill/>
        </p:spPr>
        <p:txBody>
          <a:bodyPr wrap="square" rtlCol="0">
            <a:spAutoFit/>
          </a:bodyPr>
          <a:lstStyle/>
          <a:p>
            <a:pPr algn="ctr"/>
            <a:r>
              <a:rPr lang="en-US" b="1" dirty="0" err="1">
                <a:solidFill>
                  <a:srgbClr val="FFFF00"/>
                </a:solidFill>
              </a:rPr>
              <a:t>Tarbela</a:t>
            </a:r>
            <a:r>
              <a:rPr lang="en-US" b="1" dirty="0">
                <a:solidFill>
                  <a:srgbClr val="FFFF00"/>
                </a:solidFill>
              </a:rPr>
              <a:t> 5</a:t>
            </a:r>
            <a:r>
              <a:rPr lang="en-US" b="1" baseline="30000" dirty="0">
                <a:solidFill>
                  <a:srgbClr val="FFFF00"/>
                </a:solidFill>
              </a:rPr>
              <a:t>th</a:t>
            </a:r>
            <a:r>
              <a:rPr lang="en-US" b="1" dirty="0">
                <a:solidFill>
                  <a:srgbClr val="FFFF00"/>
                </a:solidFill>
              </a:rPr>
              <a:t> Ext HP</a:t>
            </a:r>
          </a:p>
          <a:p>
            <a:pPr algn="ctr"/>
            <a:r>
              <a:rPr lang="en-US" b="1" dirty="0">
                <a:solidFill>
                  <a:srgbClr val="FFFF00"/>
                </a:solidFill>
              </a:rPr>
              <a:t>(1530 MW)</a:t>
            </a:r>
          </a:p>
        </p:txBody>
      </p:sp>
      <p:sp>
        <p:nvSpPr>
          <p:cNvPr id="11" name="Oval 10"/>
          <p:cNvSpPr/>
          <p:nvPr/>
        </p:nvSpPr>
        <p:spPr>
          <a:xfrm>
            <a:off x="4464418" y="2998689"/>
            <a:ext cx="3442447" cy="1223683"/>
          </a:xfrm>
          <a:prstGeom prst="ellipse">
            <a:avLst/>
          </a:prstGeom>
          <a:solidFill>
            <a:schemeClr val="accent5">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06468" y="3281079"/>
            <a:ext cx="2810435" cy="646331"/>
          </a:xfrm>
          <a:prstGeom prst="rect">
            <a:avLst/>
          </a:prstGeom>
          <a:noFill/>
        </p:spPr>
        <p:txBody>
          <a:bodyPr wrap="square" rtlCol="0">
            <a:spAutoFit/>
          </a:bodyPr>
          <a:lstStyle/>
          <a:p>
            <a:pPr algn="ctr"/>
            <a:r>
              <a:rPr lang="en-US" b="1" dirty="0">
                <a:solidFill>
                  <a:srgbClr val="FFFF00"/>
                </a:solidFill>
              </a:rPr>
              <a:t>Harpo HPP</a:t>
            </a:r>
          </a:p>
          <a:p>
            <a:pPr algn="ctr"/>
            <a:r>
              <a:rPr lang="en-US" b="1" dirty="0">
                <a:solidFill>
                  <a:srgbClr val="FFFF00"/>
                </a:solidFill>
              </a:rPr>
              <a:t>(34.5 MW)</a:t>
            </a:r>
          </a:p>
        </p:txBody>
      </p:sp>
      <p:sp>
        <p:nvSpPr>
          <p:cNvPr id="13" name="Oval 12"/>
          <p:cNvSpPr/>
          <p:nvPr/>
        </p:nvSpPr>
        <p:spPr>
          <a:xfrm>
            <a:off x="4527137" y="1455112"/>
            <a:ext cx="3442447" cy="1223683"/>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4706468" y="1689408"/>
            <a:ext cx="2810435" cy="646331"/>
          </a:xfrm>
          <a:prstGeom prst="rect">
            <a:avLst/>
          </a:prstGeom>
          <a:noFill/>
        </p:spPr>
        <p:txBody>
          <a:bodyPr wrap="square" rtlCol="0">
            <a:spAutoFit/>
          </a:bodyPr>
          <a:lstStyle/>
          <a:p>
            <a:pPr algn="ctr"/>
            <a:r>
              <a:rPr lang="en-US" b="1" dirty="0" err="1">
                <a:solidFill>
                  <a:srgbClr val="FFFF00"/>
                </a:solidFill>
              </a:rPr>
              <a:t>Diamer</a:t>
            </a:r>
            <a:r>
              <a:rPr lang="en-US" b="1" dirty="0">
                <a:solidFill>
                  <a:srgbClr val="FFFF00"/>
                </a:solidFill>
              </a:rPr>
              <a:t> </a:t>
            </a:r>
            <a:r>
              <a:rPr lang="en-US" b="1" dirty="0" err="1">
                <a:solidFill>
                  <a:srgbClr val="FFFF00"/>
                </a:solidFill>
              </a:rPr>
              <a:t>Basha</a:t>
            </a:r>
            <a:r>
              <a:rPr lang="en-US" b="1" dirty="0">
                <a:solidFill>
                  <a:srgbClr val="FFFF00"/>
                </a:solidFill>
              </a:rPr>
              <a:t> Dam</a:t>
            </a:r>
          </a:p>
          <a:p>
            <a:pPr algn="ctr"/>
            <a:r>
              <a:rPr lang="en-US" b="1" dirty="0">
                <a:solidFill>
                  <a:srgbClr val="FFFF00"/>
                </a:solidFill>
              </a:rPr>
              <a:t>(8.1 MAF, 4500 MW)</a:t>
            </a:r>
          </a:p>
        </p:txBody>
      </p:sp>
      <p:sp>
        <p:nvSpPr>
          <p:cNvPr id="15" name="Oval 14"/>
          <p:cNvSpPr/>
          <p:nvPr/>
        </p:nvSpPr>
        <p:spPr>
          <a:xfrm>
            <a:off x="277908" y="3626219"/>
            <a:ext cx="3442447" cy="1223683"/>
          </a:xfrm>
          <a:prstGeom prst="ellipse">
            <a:avLst/>
          </a:prstGeom>
          <a:solidFill>
            <a:srgbClr val="6600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9958" y="3908609"/>
            <a:ext cx="2810435" cy="646331"/>
          </a:xfrm>
          <a:prstGeom prst="rect">
            <a:avLst/>
          </a:prstGeom>
          <a:noFill/>
        </p:spPr>
        <p:txBody>
          <a:bodyPr wrap="square" rtlCol="0">
            <a:spAutoFit/>
          </a:bodyPr>
          <a:lstStyle/>
          <a:p>
            <a:pPr algn="ctr"/>
            <a:r>
              <a:rPr lang="en-US" b="1" dirty="0" err="1">
                <a:solidFill>
                  <a:srgbClr val="FFFF00"/>
                </a:solidFill>
              </a:rPr>
              <a:t>Nai</a:t>
            </a:r>
            <a:r>
              <a:rPr lang="en-US" b="1" dirty="0">
                <a:solidFill>
                  <a:srgbClr val="FFFF00"/>
                </a:solidFill>
              </a:rPr>
              <a:t> </a:t>
            </a:r>
            <a:r>
              <a:rPr lang="en-US" b="1" dirty="0" err="1">
                <a:solidFill>
                  <a:srgbClr val="FFFF00"/>
                </a:solidFill>
              </a:rPr>
              <a:t>Gaj</a:t>
            </a:r>
            <a:r>
              <a:rPr lang="en-US" b="1" dirty="0">
                <a:solidFill>
                  <a:srgbClr val="FFFF00"/>
                </a:solidFill>
              </a:rPr>
              <a:t> Dam</a:t>
            </a:r>
          </a:p>
          <a:p>
            <a:pPr algn="ctr"/>
            <a:r>
              <a:rPr lang="en-US" b="1" dirty="0">
                <a:solidFill>
                  <a:srgbClr val="FFFF00"/>
                </a:solidFill>
              </a:rPr>
              <a:t>(0.3 MAF)</a:t>
            </a:r>
          </a:p>
        </p:txBody>
      </p:sp>
      <p:sp>
        <p:nvSpPr>
          <p:cNvPr id="17" name="Oval 16"/>
          <p:cNvSpPr/>
          <p:nvPr/>
        </p:nvSpPr>
        <p:spPr>
          <a:xfrm>
            <a:off x="268944" y="5029193"/>
            <a:ext cx="3442447" cy="1223683"/>
          </a:xfrm>
          <a:prstGeom prst="ellipse">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0994" y="5311583"/>
            <a:ext cx="2810435" cy="646331"/>
          </a:xfrm>
          <a:prstGeom prst="rect">
            <a:avLst/>
          </a:prstGeom>
          <a:noFill/>
        </p:spPr>
        <p:txBody>
          <a:bodyPr wrap="square" rtlCol="0">
            <a:spAutoFit/>
          </a:bodyPr>
          <a:lstStyle/>
          <a:p>
            <a:pPr algn="ctr"/>
            <a:r>
              <a:rPr lang="en-US" b="1" dirty="0">
                <a:solidFill>
                  <a:srgbClr val="FFFF00"/>
                </a:solidFill>
              </a:rPr>
              <a:t>Sindh Barrage</a:t>
            </a:r>
          </a:p>
          <a:p>
            <a:pPr algn="ctr"/>
            <a:r>
              <a:rPr lang="en-US" b="1" dirty="0">
                <a:solidFill>
                  <a:srgbClr val="FFFF00"/>
                </a:solidFill>
              </a:rPr>
              <a:t>(2 MAF)</a:t>
            </a:r>
          </a:p>
        </p:txBody>
      </p:sp>
      <p:sp>
        <p:nvSpPr>
          <p:cNvPr id="19" name="Oval 18"/>
          <p:cNvSpPr/>
          <p:nvPr/>
        </p:nvSpPr>
        <p:spPr>
          <a:xfrm>
            <a:off x="8597164" y="5168153"/>
            <a:ext cx="3442447" cy="1223683"/>
          </a:xfrm>
          <a:prstGeom prst="ellipse">
            <a:avLst/>
          </a:prstGeom>
          <a:solidFill>
            <a:schemeClr val="accent6">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839214" y="5450543"/>
            <a:ext cx="2810435" cy="646331"/>
          </a:xfrm>
          <a:prstGeom prst="rect">
            <a:avLst/>
          </a:prstGeom>
          <a:noFill/>
        </p:spPr>
        <p:txBody>
          <a:bodyPr wrap="square" rtlCol="0">
            <a:spAutoFit/>
          </a:bodyPr>
          <a:lstStyle/>
          <a:p>
            <a:pPr algn="ctr"/>
            <a:r>
              <a:rPr lang="en-US" b="1" dirty="0">
                <a:solidFill>
                  <a:srgbClr val="FFFF00"/>
                </a:solidFill>
              </a:rPr>
              <a:t>K – IV Project</a:t>
            </a:r>
          </a:p>
          <a:p>
            <a:pPr algn="ctr"/>
            <a:r>
              <a:rPr lang="en-US" b="1" dirty="0">
                <a:solidFill>
                  <a:srgbClr val="FFFF00"/>
                </a:solidFill>
              </a:rPr>
              <a:t>(Water Supply 650 MGD)</a:t>
            </a:r>
          </a:p>
        </p:txBody>
      </p:sp>
      <p:sp>
        <p:nvSpPr>
          <p:cNvPr id="21" name="Oval 20"/>
          <p:cNvSpPr/>
          <p:nvPr/>
        </p:nvSpPr>
        <p:spPr>
          <a:xfrm>
            <a:off x="8574749" y="3680011"/>
            <a:ext cx="3442447" cy="1223683"/>
          </a:xfrm>
          <a:prstGeom prst="ellipse">
            <a:avLst/>
          </a:prstGeom>
          <a:solidFill>
            <a:srgbClr val="CC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816799" y="3962401"/>
            <a:ext cx="2810435" cy="646331"/>
          </a:xfrm>
          <a:prstGeom prst="rect">
            <a:avLst/>
          </a:prstGeom>
          <a:noFill/>
        </p:spPr>
        <p:txBody>
          <a:bodyPr wrap="square" rtlCol="0">
            <a:spAutoFit/>
          </a:bodyPr>
          <a:lstStyle/>
          <a:p>
            <a:pPr algn="ctr"/>
            <a:r>
              <a:rPr lang="en-US" b="1" dirty="0" err="1">
                <a:solidFill>
                  <a:srgbClr val="FFFF00"/>
                </a:solidFill>
              </a:rPr>
              <a:t>Kachhi</a:t>
            </a:r>
            <a:r>
              <a:rPr lang="en-US" b="1" dirty="0">
                <a:solidFill>
                  <a:srgbClr val="FFFF00"/>
                </a:solidFill>
              </a:rPr>
              <a:t> Canal</a:t>
            </a:r>
          </a:p>
          <a:p>
            <a:pPr algn="ctr"/>
            <a:r>
              <a:rPr lang="en-US" b="1" dirty="0">
                <a:solidFill>
                  <a:srgbClr val="FFFF00"/>
                </a:solidFill>
              </a:rPr>
              <a:t>(30,000 Acres Land)</a:t>
            </a:r>
          </a:p>
        </p:txBody>
      </p:sp>
      <p:sp>
        <p:nvSpPr>
          <p:cNvPr id="23" name="Oval 22"/>
          <p:cNvSpPr/>
          <p:nvPr/>
        </p:nvSpPr>
        <p:spPr>
          <a:xfrm>
            <a:off x="8565781" y="2259107"/>
            <a:ext cx="3442447" cy="1223683"/>
          </a:xfrm>
          <a:prstGeom prst="ellipse">
            <a:avLst/>
          </a:prstGeom>
          <a:solidFill>
            <a:schemeClr val="accent3">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70257" y="824759"/>
            <a:ext cx="3442447" cy="1223683"/>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812307" y="2478743"/>
            <a:ext cx="2967317" cy="646331"/>
          </a:xfrm>
          <a:prstGeom prst="rect">
            <a:avLst/>
          </a:prstGeom>
          <a:noFill/>
        </p:spPr>
        <p:txBody>
          <a:bodyPr wrap="square" rtlCol="0">
            <a:spAutoFit/>
          </a:bodyPr>
          <a:lstStyle/>
          <a:p>
            <a:pPr algn="ctr"/>
            <a:r>
              <a:rPr lang="en-US" b="1" dirty="0" err="1">
                <a:solidFill>
                  <a:srgbClr val="FFFF00"/>
                </a:solidFill>
              </a:rPr>
              <a:t>Kurram</a:t>
            </a:r>
            <a:r>
              <a:rPr lang="en-US" b="1" dirty="0">
                <a:solidFill>
                  <a:srgbClr val="FFFF00"/>
                </a:solidFill>
              </a:rPr>
              <a:t> </a:t>
            </a:r>
            <a:r>
              <a:rPr lang="en-US" b="1" dirty="0" err="1">
                <a:solidFill>
                  <a:srgbClr val="FFFF00"/>
                </a:solidFill>
              </a:rPr>
              <a:t>Tangi</a:t>
            </a:r>
            <a:r>
              <a:rPr lang="en-US" b="1" dirty="0">
                <a:solidFill>
                  <a:srgbClr val="FFFF00"/>
                </a:solidFill>
              </a:rPr>
              <a:t> Dam </a:t>
            </a:r>
          </a:p>
          <a:p>
            <a:pPr algn="ctr"/>
            <a:r>
              <a:rPr lang="en-US" b="1" dirty="0">
                <a:solidFill>
                  <a:srgbClr val="FFFF00"/>
                </a:solidFill>
              </a:rPr>
              <a:t>(18.9 MW, 16000 Acres CCA)</a:t>
            </a:r>
          </a:p>
        </p:txBody>
      </p:sp>
      <p:sp>
        <p:nvSpPr>
          <p:cNvPr id="24" name="TextBox 23"/>
          <p:cNvSpPr txBox="1"/>
          <p:nvPr/>
        </p:nvSpPr>
        <p:spPr>
          <a:xfrm>
            <a:off x="8807831" y="1089214"/>
            <a:ext cx="2810435" cy="646331"/>
          </a:xfrm>
          <a:prstGeom prst="rect">
            <a:avLst/>
          </a:prstGeom>
          <a:noFill/>
        </p:spPr>
        <p:txBody>
          <a:bodyPr wrap="square" rtlCol="0">
            <a:spAutoFit/>
          </a:bodyPr>
          <a:lstStyle/>
          <a:p>
            <a:pPr algn="ctr"/>
            <a:r>
              <a:rPr lang="en-US" b="1" dirty="0" err="1">
                <a:solidFill>
                  <a:srgbClr val="FFFF00"/>
                </a:solidFill>
              </a:rPr>
              <a:t>Dassu</a:t>
            </a:r>
            <a:r>
              <a:rPr lang="en-US" b="1" dirty="0">
                <a:solidFill>
                  <a:srgbClr val="FFFF00"/>
                </a:solidFill>
              </a:rPr>
              <a:t> Hydropower</a:t>
            </a:r>
          </a:p>
          <a:p>
            <a:pPr algn="ctr"/>
            <a:r>
              <a:rPr lang="en-US" b="1" dirty="0">
                <a:solidFill>
                  <a:srgbClr val="FFFF00"/>
                </a:solidFill>
              </a:rPr>
              <a:t>(4320 MW, 2160 MW </a:t>
            </a:r>
            <a:r>
              <a:rPr lang="en-US" b="1" dirty="0" err="1">
                <a:solidFill>
                  <a:srgbClr val="FFFF00"/>
                </a:solidFill>
              </a:rPr>
              <a:t>Ph</a:t>
            </a:r>
            <a:r>
              <a:rPr lang="en-US" b="1" dirty="0">
                <a:solidFill>
                  <a:srgbClr val="FFFF00"/>
                </a:solidFill>
              </a:rPr>
              <a:t> 1)</a:t>
            </a:r>
          </a:p>
        </p:txBody>
      </p:sp>
      <p:sp>
        <p:nvSpPr>
          <p:cNvPr id="27" name="TextBox 26"/>
          <p:cNvSpPr txBox="1"/>
          <p:nvPr/>
        </p:nvSpPr>
        <p:spPr>
          <a:xfrm>
            <a:off x="3711391" y="4542266"/>
            <a:ext cx="5242137" cy="1477328"/>
          </a:xfrm>
          <a:prstGeom prst="rect">
            <a:avLst/>
          </a:prstGeom>
          <a:noFill/>
        </p:spPr>
        <p:txBody>
          <a:bodyPr wrap="square" rtlCol="0">
            <a:spAutoFit/>
          </a:bodyPr>
          <a:lstStyle/>
          <a:p>
            <a:r>
              <a:rPr lang="en-US" b="1" dirty="0">
                <a:solidFill>
                  <a:schemeClr val="bg1"/>
                </a:solidFill>
              </a:rPr>
              <a:t>		</a:t>
            </a:r>
            <a:r>
              <a:rPr lang="en-US" b="1" u="sng" dirty="0">
                <a:solidFill>
                  <a:srgbClr val="FFFF00"/>
                </a:solidFill>
              </a:rPr>
              <a:t>IMPACT</a:t>
            </a:r>
          </a:p>
          <a:p>
            <a:pPr algn="just"/>
            <a:r>
              <a:rPr lang="en-US" b="1" dirty="0">
                <a:solidFill>
                  <a:schemeClr val="bg1"/>
                </a:solidFill>
              </a:rPr>
              <a:t>Gross Water Storage    -    11.7 MAF</a:t>
            </a:r>
          </a:p>
          <a:p>
            <a:pPr algn="just"/>
            <a:r>
              <a:rPr lang="en-US" b="1" dirty="0">
                <a:solidFill>
                  <a:schemeClr val="bg1"/>
                </a:solidFill>
              </a:rPr>
              <a:t>Power / Annual Energy-   9025 MW / 34.5 Billion Unit</a:t>
            </a:r>
          </a:p>
          <a:p>
            <a:pPr algn="just"/>
            <a:r>
              <a:rPr lang="en-US" b="1" dirty="0">
                <a:solidFill>
                  <a:schemeClr val="bg1"/>
                </a:solidFill>
              </a:rPr>
              <a:t>Urban Water Supply    -     950 MGD</a:t>
            </a:r>
          </a:p>
          <a:p>
            <a:pPr algn="just"/>
            <a:r>
              <a:rPr lang="en-US" b="1" dirty="0">
                <a:solidFill>
                  <a:schemeClr val="bg1"/>
                </a:solidFill>
              </a:rPr>
              <a:t>Jobs Created	      -     More than 35,000</a:t>
            </a:r>
          </a:p>
        </p:txBody>
      </p:sp>
    </p:spTree>
    <p:extLst>
      <p:ext uri="{BB962C8B-B14F-4D97-AF65-F5344CB8AC3E}">
        <p14:creationId xmlns:p14="http://schemas.microsoft.com/office/powerpoint/2010/main" val="768561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8EF2E2-CB4B-46E2-A42B-7EA5B55B0A23}"/>
              </a:ext>
            </a:extLst>
          </p:cNvPr>
          <p:cNvSpPr>
            <a:spLocks noGrp="1"/>
          </p:cNvSpPr>
          <p:nvPr>
            <p:ph type="title"/>
          </p:nvPr>
        </p:nvSpPr>
        <p:spPr>
          <a:xfrm>
            <a:off x="312420" y="2768921"/>
            <a:ext cx="11567160" cy="905377"/>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r>
              <a:rPr kumimoji="1" lang="en-US" sz="3200" dirty="0">
                <a:solidFill>
                  <a:schemeClr val="tx1"/>
                </a:solidFill>
                <a:latin typeface="Arial" panose="020B0604020202020204" pitchFamily="34" charset="0"/>
                <a:ea typeface="等线" panose="02010600030101010101" pitchFamily="2" charset="-122"/>
                <a:cs typeface="Arial" panose="020B0604020202020204" pitchFamily="34" charset="0"/>
              </a:rPr>
              <a:t>DIAMER BASHA DAM PROJECT</a:t>
            </a:r>
            <a:endParaRPr kumimoji="1" lang="en-PK" sz="3200"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C8D01A41-6328-45F9-92FA-A48D6F2FFE8B}"/>
              </a:ext>
            </a:extLst>
          </p:cNvPr>
          <p:cNvSpPr>
            <a:spLocks noGrp="1"/>
          </p:cNvSpPr>
          <p:nvPr>
            <p:ph type="sldNum" sz="quarter" idx="12"/>
          </p:nvPr>
        </p:nvSpPr>
        <p:spPr/>
        <p:txBody>
          <a:bodyPr/>
          <a:lstStyle/>
          <a:p>
            <a:fld id="{B5B54A03-0500-4A7B-80C0-64485C38370B}" type="slidenum">
              <a:rPr lang="x-none" smtClean="0"/>
              <a:t>10</a:t>
            </a:fld>
            <a:endParaRPr lang="x-none"/>
          </a:p>
        </p:txBody>
      </p:sp>
    </p:spTree>
    <p:extLst>
      <p:ext uri="{BB962C8B-B14F-4D97-AF65-F5344CB8AC3E}">
        <p14:creationId xmlns:p14="http://schemas.microsoft.com/office/powerpoint/2010/main" val="3193329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2">
            <a:extLst>
              <a:ext uri="{FF2B5EF4-FFF2-40B4-BE49-F238E27FC236}">
                <a16:creationId xmlns:a16="http://schemas.microsoft.com/office/drawing/2014/main" id="{41A709BE-63D3-4949-8DA7-67F759D480DD}"/>
              </a:ext>
            </a:extLst>
          </p:cNvPr>
          <p:cNvSpPr>
            <a:spLocks noGrp="1"/>
          </p:cNvSpPr>
          <p:nvPr>
            <p:ph type="subTitle" idx="1"/>
          </p:nvPr>
        </p:nvSpPr>
        <p:spPr>
          <a:xfrm>
            <a:off x="301626" y="1132473"/>
            <a:ext cx="11434762" cy="5456863"/>
          </a:xfrm>
        </p:spPr>
        <p:txBody>
          <a:bodyPr>
            <a:normAutofit/>
          </a:bodyPr>
          <a:lstStyle/>
          <a:p>
            <a:pPr marL="342900" indent="-342900" algn="just" eaLnBrk="1" hangingPunct="1">
              <a:lnSpc>
                <a:spcPct val="130000"/>
              </a:lnSpc>
              <a:spcBef>
                <a:spcPts val="1800"/>
              </a:spcBef>
              <a:spcAft>
                <a:spcPts val="600"/>
              </a:spcAft>
              <a:buSzPct val="120000"/>
              <a:buFont typeface="Wingdings" panose="05000000000000000000" pitchFamily="2" charset="2"/>
              <a:buChar char="§"/>
            </a:pPr>
            <a:r>
              <a:rPr lang="en-US" altLang="en-US" b="1" dirty="0">
                <a:solidFill>
                  <a:srgbClr val="FFFF00"/>
                </a:solidFill>
                <a:latin typeface="Arial" panose="020B0604020202020204" pitchFamily="34" charset="0"/>
                <a:cs typeface="Arial" panose="020B0604020202020204" pitchFamily="34" charset="0"/>
              </a:rPr>
              <a:t>Diamer Basha Dam Project is one of the most important Indus River Cascade Hydropower Project </a:t>
            </a:r>
          </a:p>
          <a:p>
            <a:pPr marL="342900" indent="-342900" algn="just" eaLnBrk="1" hangingPunct="1">
              <a:lnSpc>
                <a:spcPct val="130000"/>
              </a:lnSpc>
              <a:spcBef>
                <a:spcPts val="1800"/>
              </a:spcBef>
              <a:spcAft>
                <a:spcPts val="600"/>
              </a:spcAft>
              <a:buSzPct val="120000"/>
              <a:buFont typeface="Wingdings" panose="05000000000000000000" pitchFamily="2" charset="2"/>
              <a:buChar char="§"/>
            </a:pPr>
            <a:r>
              <a:rPr lang="en-GB" altLang="en-US" b="1" dirty="0">
                <a:solidFill>
                  <a:srgbClr val="FFFF00"/>
                </a:solidFill>
                <a:latin typeface="Arial" panose="020B0604020202020204" pitchFamily="34" charset="0"/>
                <a:cs typeface="Arial" panose="020B0604020202020204" pitchFamily="34" charset="0"/>
              </a:rPr>
              <a:t>The site Is 315 KM upstream of Tarbela Dam Project, 180 KM below Gilgit and 40 KM downstream of Chilas, the Headquarter of District Diamer GB.</a:t>
            </a:r>
          </a:p>
          <a:p>
            <a:pPr marL="342900" indent="-342900" algn="just" eaLnBrk="1" hangingPunct="1">
              <a:lnSpc>
                <a:spcPct val="130000"/>
              </a:lnSpc>
              <a:spcBef>
                <a:spcPts val="1800"/>
              </a:spcBef>
              <a:spcAft>
                <a:spcPts val="600"/>
              </a:spcAft>
              <a:buSzPct val="120000"/>
              <a:buFont typeface="Wingdings" panose="05000000000000000000" pitchFamily="2" charset="2"/>
              <a:buChar char="§"/>
            </a:pPr>
            <a:r>
              <a:rPr lang="en-US" altLang="en-US" b="1" dirty="0">
                <a:solidFill>
                  <a:srgbClr val="FFFF00"/>
                </a:solidFill>
                <a:latin typeface="Arial" panose="020B0604020202020204" pitchFamily="34" charset="0"/>
                <a:cs typeface="Arial" panose="020B0604020202020204" pitchFamily="34" charset="0"/>
              </a:rPr>
              <a:t>It will be the tallest RCC Dam having height of 272 m and </a:t>
            </a:r>
            <a:r>
              <a:rPr lang="en-US" altLang="en-US" dirty="0">
                <a:latin typeface="Arial" panose="020B0604020202020204" pitchFamily="34" charset="0"/>
                <a:cs typeface="Arial" panose="020B0604020202020204" pitchFamily="34" charset="0"/>
              </a:rPr>
              <a:t>largest RCC dam </a:t>
            </a:r>
            <a:r>
              <a:rPr lang="en-US" altLang="en-US" b="1" dirty="0">
                <a:solidFill>
                  <a:srgbClr val="FFFF00"/>
                </a:solidFill>
                <a:latin typeface="Arial" panose="020B0604020202020204" pitchFamily="34" charset="0"/>
                <a:cs typeface="Arial" panose="020B0604020202020204" pitchFamily="34" charset="0"/>
              </a:rPr>
              <a:t>in the world in terms of RCC volume (17.4 MCM). </a:t>
            </a:r>
          </a:p>
          <a:p>
            <a:pPr marL="342900" indent="-342900" algn="just" eaLnBrk="1" hangingPunct="1">
              <a:lnSpc>
                <a:spcPct val="130000"/>
              </a:lnSpc>
              <a:spcBef>
                <a:spcPts val="1800"/>
              </a:spcBef>
              <a:spcAft>
                <a:spcPts val="600"/>
              </a:spcAft>
              <a:buSzPct val="120000"/>
              <a:buFont typeface="Wingdings" panose="05000000000000000000" pitchFamily="2" charset="2"/>
              <a:buChar char="§"/>
            </a:pPr>
            <a:r>
              <a:rPr lang="en-US" altLang="en-US" b="1" dirty="0">
                <a:solidFill>
                  <a:srgbClr val="FFFF00"/>
                </a:solidFill>
                <a:latin typeface="Arial" panose="020B0604020202020204" pitchFamily="34" charset="0"/>
                <a:cs typeface="Arial" panose="020B0604020202020204" pitchFamily="34" charset="0"/>
              </a:rPr>
              <a:t>Upon completion, it will be the 2</a:t>
            </a:r>
            <a:r>
              <a:rPr lang="en-US" altLang="en-US" b="1" baseline="30000" dirty="0">
                <a:solidFill>
                  <a:srgbClr val="FFFF00"/>
                </a:solidFill>
                <a:latin typeface="Arial" panose="020B0604020202020204" pitchFamily="34" charset="0"/>
                <a:cs typeface="Arial" panose="020B0604020202020204" pitchFamily="34" charset="0"/>
              </a:rPr>
              <a:t>nd</a:t>
            </a:r>
            <a:r>
              <a:rPr lang="en-US" altLang="en-US" b="1" dirty="0">
                <a:solidFill>
                  <a:srgbClr val="FFFF00"/>
                </a:solidFill>
                <a:latin typeface="Arial" panose="020B0604020202020204" pitchFamily="34" charset="0"/>
                <a:cs typeface="Arial" panose="020B0604020202020204" pitchFamily="34" charset="0"/>
              </a:rPr>
              <a:t> largest power station  in Pakistan after Tarbela having installed capacity of 4500 MW.</a:t>
            </a:r>
          </a:p>
        </p:txBody>
      </p:sp>
      <p:sp>
        <p:nvSpPr>
          <p:cNvPr id="9219" name="Slide Number Placeholder 1">
            <a:extLst>
              <a:ext uri="{FF2B5EF4-FFF2-40B4-BE49-F238E27FC236}">
                <a16:creationId xmlns:a16="http://schemas.microsoft.com/office/drawing/2014/main" id="{EC89D0CD-48A0-4AA5-95DF-895F6ED4D6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5E57D56-93A5-4699-9B31-E5978972424B}" type="slidenum">
              <a:rPr kumimoji="0" lang="en-US" altLang="en-US" sz="1200" b="0" i="0" u="none" strike="noStrike" kern="1200" cap="none" spc="0" normalizeH="0" baseline="0" noProof="0" smtClean="0">
                <a:ln>
                  <a:noFill/>
                </a:ln>
                <a:solidFill>
                  <a:srgbClr val="898989"/>
                </a:solidFill>
                <a:effectLst/>
                <a:uLnTx/>
                <a:uFillTx/>
                <a:latin typeface="Century Gothic" panose="020B050202020202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898989"/>
              </a:solidFill>
              <a:effectLst/>
              <a:uLnTx/>
              <a:uFillTx/>
              <a:latin typeface="Century Gothic" panose="020B0502020202020204" pitchFamily="34" charset="0"/>
              <a:ea typeface="+mn-ea"/>
              <a:cs typeface="+mn-cs"/>
            </a:endParaRPr>
          </a:p>
        </p:txBody>
      </p:sp>
      <p:sp>
        <p:nvSpPr>
          <p:cNvPr id="9220" name="Title 1">
            <a:extLst>
              <a:ext uri="{FF2B5EF4-FFF2-40B4-BE49-F238E27FC236}">
                <a16:creationId xmlns:a16="http://schemas.microsoft.com/office/drawing/2014/main" id="{2620D16D-D9CE-49E8-97D0-D04B4740B877}"/>
              </a:ext>
            </a:extLst>
          </p:cNvPr>
          <p:cNvSpPr txBox="1">
            <a:spLocks noChangeArrowheads="1"/>
          </p:cNvSpPr>
          <p:nvPr/>
        </p:nvSpPr>
        <p:spPr bwMode="auto">
          <a:xfrm>
            <a:off x="0" y="181270"/>
            <a:ext cx="12214226" cy="704850"/>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dirty="0">
                <a:solidFill>
                  <a:schemeClr val="tx1"/>
                </a:solidFill>
              </a:rPr>
              <a:t>INTRODUCTION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ubtitle 2">
            <a:extLst>
              <a:ext uri="{FF2B5EF4-FFF2-40B4-BE49-F238E27FC236}">
                <a16:creationId xmlns:a16="http://schemas.microsoft.com/office/drawing/2014/main" id="{6AC30CC5-0890-4AB7-9048-8FDC182E925A}"/>
              </a:ext>
            </a:extLst>
          </p:cNvPr>
          <p:cNvSpPr>
            <a:spLocks noGrp="1"/>
          </p:cNvSpPr>
          <p:nvPr>
            <p:ph type="subTitle" idx="1"/>
          </p:nvPr>
        </p:nvSpPr>
        <p:spPr>
          <a:xfrm>
            <a:off x="627063" y="693738"/>
            <a:ext cx="11082337" cy="5121275"/>
          </a:xfrm>
        </p:spPr>
        <p:txBody>
          <a:bodyPr/>
          <a:lstStyle/>
          <a:p>
            <a:pPr marL="342900" indent="-342900" algn="l" eaLnBrk="1" hangingPunct="1">
              <a:spcBef>
                <a:spcPts val="1800"/>
              </a:spcBef>
              <a:spcAft>
                <a:spcPts val="600"/>
              </a:spcAft>
              <a:buClr>
                <a:srgbClr val="FFFF00"/>
              </a:buClr>
              <a:buSzPct val="120000"/>
              <a:buFont typeface="Wingdings" pitchFamily="2" charset="2"/>
              <a:buChar char="§"/>
              <a:defRPr/>
            </a:pPr>
            <a:endParaRPr lang="en-US" altLang="en-US" b="1" dirty="0">
              <a:solidFill>
                <a:srgbClr val="FFFF00"/>
              </a:solidFill>
              <a:latin typeface="CalBIRI"/>
            </a:endParaRPr>
          </a:p>
          <a:p>
            <a:pPr algn="l" eaLnBrk="1" hangingPunct="1">
              <a:spcBef>
                <a:spcPts val="1800"/>
              </a:spcBef>
              <a:spcAft>
                <a:spcPts val="600"/>
              </a:spcAft>
              <a:buClr>
                <a:srgbClr val="FFC000"/>
              </a:buClr>
              <a:buSzPct val="120000"/>
              <a:defRPr/>
            </a:pPr>
            <a:endParaRPr lang="en-US" altLang="en-US" b="1" dirty="0">
              <a:latin typeface="CalBIRI"/>
            </a:endParaRPr>
          </a:p>
          <a:p>
            <a:pPr marL="342900" indent="-342900" algn="l" eaLnBrk="1" hangingPunct="1">
              <a:spcBef>
                <a:spcPts val="1800"/>
              </a:spcBef>
              <a:spcAft>
                <a:spcPts val="600"/>
              </a:spcAft>
              <a:buClr>
                <a:srgbClr val="FFC000"/>
              </a:buClr>
              <a:buSzPct val="120000"/>
              <a:buFont typeface="Wingdings" pitchFamily="2" charset="2"/>
              <a:buChar char="§"/>
              <a:defRPr/>
            </a:pPr>
            <a:endParaRPr lang="en-US" altLang="en-US" b="1" dirty="0">
              <a:latin typeface="CalBIRI"/>
            </a:endParaRPr>
          </a:p>
        </p:txBody>
      </p:sp>
      <p:sp>
        <p:nvSpPr>
          <p:cNvPr id="12291" name="Slide Number Placeholder 2">
            <a:extLst>
              <a:ext uri="{FF2B5EF4-FFF2-40B4-BE49-F238E27FC236}">
                <a16:creationId xmlns:a16="http://schemas.microsoft.com/office/drawing/2014/main" id="{8AD97810-ADF9-4B20-BC2D-A81B6143A1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678FE821-D1DB-48AF-B04C-D07F97F31A85}" type="slidenum">
              <a:rPr lang="en-US" altLang="en-US" sz="1200">
                <a:solidFill>
                  <a:srgbClr val="898989"/>
                </a:solidFill>
                <a:latin typeface="Century Gothic" panose="020B0502020202020204" pitchFamily="34" charset="0"/>
              </a:rPr>
              <a:pPr>
                <a:lnSpc>
                  <a:spcPct val="100000"/>
                </a:lnSpc>
                <a:spcBef>
                  <a:spcPct val="0"/>
                </a:spcBef>
                <a:buFontTx/>
                <a:buNone/>
              </a:pPr>
              <a:t>12</a:t>
            </a:fld>
            <a:endParaRPr lang="en-US" altLang="en-US" sz="1200">
              <a:solidFill>
                <a:srgbClr val="898989"/>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A9E1D445-7D69-4FD3-A0B2-C53A552CBDEC}"/>
              </a:ext>
            </a:extLst>
          </p:cNvPr>
          <p:cNvGraphicFramePr>
            <a:graphicFrameLocks noGrp="1"/>
          </p:cNvGraphicFramePr>
          <p:nvPr>
            <p:extLst>
              <p:ext uri="{D42A27DB-BD31-4B8C-83A1-F6EECF244321}">
                <p14:modId xmlns:p14="http://schemas.microsoft.com/office/powerpoint/2010/main" val="3586337716"/>
              </p:ext>
            </p:extLst>
          </p:nvPr>
        </p:nvGraphicFramePr>
        <p:xfrm>
          <a:off x="1965325" y="791652"/>
          <a:ext cx="8809512" cy="5953224"/>
        </p:xfrm>
        <a:graphic>
          <a:graphicData uri="http://schemas.openxmlformats.org/drawingml/2006/table">
            <a:tbl>
              <a:tblPr>
                <a:tableStyleId>{69CF1AB2-1976-4502-BF36-3FF5EA218861}</a:tableStyleId>
              </a:tblPr>
              <a:tblGrid>
                <a:gridCol w="3722329">
                  <a:extLst>
                    <a:ext uri="{9D8B030D-6E8A-4147-A177-3AD203B41FA5}">
                      <a16:colId xmlns:a16="http://schemas.microsoft.com/office/drawing/2014/main" val="20000"/>
                    </a:ext>
                  </a:extLst>
                </a:gridCol>
                <a:gridCol w="5087183">
                  <a:extLst>
                    <a:ext uri="{9D8B030D-6E8A-4147-A177-3AD203B41FA5}">
                      <a16:colId xmlns:a16="http://schemas.microsoft.com/office/drawing/2014/main" val="20001"/>
                    </a:ext>
                  </a:extLst>
                </a:gridCol>
              </a:tblGrid>
              <a:tr h="460790">
                <a:tc gridSpan="2">
                  <a:txBody>
                    <a:bodyPr/>
                    <a:lstStyle/>
                    <a:p>
                      <a:pPr marL="0" algn="l" defTabSz="914400" rtl="0" eaLnBrk="1" fontAlgn="ctr" latinLnBrk="0" hangingPunct="1"/>
                      <a:r>
                        <a:rPr lang="en-US" sz="2400" b="1" u="none" strike="noStrike" kern="1200" dirty="0">
                          <a:effectLst/>
                        </a:rPr>
                        <a:t>MAIN DAM</a:t>
                      </a:r>
                      <a:endParaRPr lang="en-US" sz="2400" b="1" u="none" strike="noStrike" kern="1200" dirty="0">
                        <a:solidFill>
                          <a:schemeClr val="dk1"/>
                        </a:solidFill>
                        <a:effectLst/>
                        <a:latin typeface="+mn-lt"/>
                        <a:ea typeface="+mn-ea"/>
                        <a:cs typeface="+mn-cs"/>
                      </a:endParaRPr>
                    </a:p>
                  </a:txBody>
                  <a:tcPr marL="9524" marR="9524" marT="9525" marB="0" anchor="b">
                    <a:solidFill>
                      <a:srgbClr val="FFC000"/>
                    </a:solidFill>
                  </a:tcPr>
                </a:tc>
                <a:tc hMerge="1">
                  <a:txBody>
                    <a:bodyPr/>
                    <a:lstStyle/>
                    <a:p>
                      <a:endParaRPr lang="en-US"/>
                    </a:p>
                  </a:txBody>
                  <a:tcPr/>
                </a:tc>
                <a:extLst>
                  <a:ext uri="{0D108BD9-81ED-4DB2-BD59-A6C34878D82A}">
                    <a16:rowId xmlns:a16="http://schemas.microsoft.com/office/drawing/2014/main" val="10000"/>
                  </a:ext>
                </a:extLst>
              </a:tr>
              <a:tr h="460790">
                <a:tc>
                  <a:txBody>
                    <a:bodyPr/>
                    <a:lstStyle/>
                    <a:p>
                      <a:pPr marL="0" algn="ctr" defTabSz="914400" rtl="0" eaLnBrk="1" fontAlgn="ctr" latinLnBrk="0" hangingPunct="1"/>
                      <a:r>
                        <a:rPr lang="en-US" sz="2400" u="none" strike="noStrike" kern="1200" dirty="0">
                          <a:effectLst/>
                        </a:rPr>
                        <a:t>MAXIMUM HEIGHT</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272M</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01"/>
                  </a:ext>
                </a:extLst>
              </a:tr>
              <a:tr h="460790">
                <a:tc>
                  <a:txBody>
                    <a:bodyPr/>
                    <a:lstStyle/>
                    <a:p>
                      <a:pPr marL="0" algn="ctr" defTabSz="914400" rtl="0" eaLnBrk="1" fontAlgn="ctr" latinLnBrk="0" hangingPunct="1"/>
                      <a:r>
                        <a:rPr lang="en-US" sz="2400" u="none" strike="noStrike" kern="1200" dirty="0">
                          <a:effectLst/>
                        </a:rPr>
                        <a:t>TYPE</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ROLLER COMPACTED CONCRETE (RCC)</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02"/>
                  </a:ext>
                </a:extLst>
              </a:tr>
              <a:tr h="460790">
                <a:tc gridSpan="2">
                  <a:txBody>
                    <a:bodyPr/>
                    <a:lstStyle/>
                    <a:p>
                      <a:pPr marL="0" algn="l" defTabSz="914400" rtl="0" eaLnBrk="1" fontAlgn="ctr" latinLnBrk="0" hangingPunct="1"/>
                      <a:r>
                        <a:rPr lang="en-US" sz="2400" b="1" u="none" strike="noStrike" kern="1200" dirty="0">
                          <a:effectLst/>
                        </a:rPr>
                        <a:t>RESERVOIR</a:t>
                      </a:r>
                      <a:endParaRPr lang="en-US" sz="2400" b="1" u="none" strike="noStrike" kern="1200" dirty="0">
                        <a:solidFill>
                          <a:schemeClr val="dk1"/>
                        </a:solidFill>
                        <a:effectLst/>
                        <a:latin typeface="+mn-lt"/>
                        <a:ea typeface="+mn-ea"/>
                        <a:cs typeface="+mn-cs"/>
                      </a:endParaRPr>
                    </a:p>
                  </a:txBody>
                  <a:tcPr marL="9524" marR="9524" marT="9525" marB="0" anchor="b">
                    <a:solidFill>
                      <a:srgbClr val="FFC000"/>
                    </a:solidFill>
                  </a:tcPr>
                </a:tc>
                <a:tc hMerge="1">
                  <a:txBody>
                    <a:bodyPr/>
                    <a:lstStyle/>
                    <a:p>
                      <a:endParaRPr lang="en-US"/>
                    </a:p>
                  </a:txBody>
                  <a:tcPr/>
                </a:tc>
                <a:extLst>
                  <a:ext uri="{0D108BD9-81ED-4DB2-BD59-A6C34878D82A}">
                    <a16:rowId xmlns:a16="http://schemas.microsoft.com/office/drawing/2014/main" val="10003"/>
                  </a:ext>
                </a:extLst>
              </a:tr>
              <a:tr h="460790">
                <a:tc>
                  <a:txBody>
                    <a:bodyPr/>
                    <a:lstStyle/>
                    <a:p>
                      <a:pPr marL="0" algn="ctr" defTabSz="914400" rtl="0" eaLnBrk="1" fontAlgn="ctr" latinLnBrk="0" hangingPunct="1"/>
                      <a:r>
                        <a:rPr lang="en-US" sz="2400" u="none" strike="noStrike" kern="1200" dirty="0">
                          <a:effectLst/>
                        </a:rPr>
                        <a:t>GROSS STORAGE</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8.1 MAF</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04"/>
                  </a:ext>
                </a:extLst>
              </a:tr>
              <a:tr h="460790">
                <a:tc>
                  <a:txBody>
                    <a:bodyPr/>
                    <a:lstStyle/>
                    <a:p>
                      <a:pPr marL="0" algn="ctr" defTabSz="914400" rtl="0" eaLnBrk="1" fontAlgn="ctr" latinLnBrk="0" hangingPunct="1"/>
                      <a:r>
                        <a:rPr lang="en-US" sz="2400" u="none" strike="noStrike" kern="1200" dirty="0">
                          <a:effectLst/>
                        </a:rPr>
                        <a:t>LIVE STORAGE</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6.4 MAF</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05"/>
                  </a:ext>
                </a:extLst>
              </a:tr>
              <a:tr h="460790">
                <a:tc gridSpan="2">
                  <a:txBody>
                    <a:bodyPr/>
                    <a:lstStyle/>
                    <a:p>
                      <a:pPr marL="0" algn="l" defTabSz="914400" rtl="0" eaLnBrk="1" fontAlgn="ctr" latinLnBrk="0" hangingPunct="1"/>
                      <a:r>
                        <a:rPr lang="en-US" sz="2400" b="1" u="none" strike="noStrike" kern="1200" dirty="0">
                          <a:effectLst/>
                        </a:rPr>
                        <a:t>POWERHOUSE</a:t>
                      </a:r>
                      <a:endParaRPr lang="en-US" sz="2400" b="1" i="0" u="none" strike="noStrike" kern="1200" dirty="0">
                        <a:solidFill>
                          <a:srgbClr val="FFFF00"/>
                        </a:solidFill>
                        <a:effectLst/>
                        <a:latin typeface="+mn-lt"/>
                        <a:ea typeface="+mn-ea"/>
                        <a:cs typeface="+mn-cs"/>
                      </a:endParaRPr>
                    </a:p>
                  </a:txBody>
                  <a:tcPr marL="9524" marR="9524" marT="9525" marB="0" anchor="b">
                    <a:solidFill>
                      <a:srgbClr val="FFC000"/>
                    </a:solidFill>
                  </a:tcPr>
                </a:tc>
                <a:tc hMerge="1">
                  <a:txBody>
                    <a:bodyPr/>
                    <a:lstStyle/>
                    <a:p>
                      <a:endParaRPr lang="en-US"/>
                    </a:p>
                  </a:txBody>
                  <a:tcPr/>
                </a:tc>
                <a:extLst>
                  <a:ext uri="{0D108BD9-81ED-4DB2-BD59-A6C34878D82A}">
                    <a16:rowId xmlns:a16="http://schemas.microsoft.com/office/drawing/2014/main" val="10010"/>
                  </a:ext>
                </a:extLst>
              </a:tr>
              <a:tr h="460790">
                <a:tc>
                  <a:txBody>
                    <a:bodyPr/>
                    <a:lstStyle/>
                    <a:p>
                      <a:pPr marL="0" algn="ctr" defTabSz="914400" rtl="0" eaLnBrk="1" fontAlgn="ctr" latinLnBrk="0" hangingPunct="1"/>
                      <a:r>
                        <a:rPr lang="en-US" sz="2400" u="none" strike="noStrike" kern="1200" dirty="0">
                          <a:effectLst/>
                        </a:rPr>
                        <a:t>2</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EACH LEFT &amp; RIGHT BANK</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11"/>
                  </a:ext>
                </a:extLst>
              </a:tr>
              <a:tr h="460790">
                <a:tc>
                  <a:txBody>
                    <a:bodyPr/>
                    <a:lstStyle/>
                    <a:p>
                      <a:pPr marL="0" algn="ctr" defTabSz="914400" rtl="0" eaLnBrk="1" fontAlgn="ctr" latinLnBrk="0" hangingPunct="1"/>
                      <a:r>
                        <a:rPr lang="en-US" sz="2400" u="none" strike="noStrike" kern="1200" dirty="0">
                          <a:effectLst/>
                        </a:rPr>
                        <a:t>TOTAL INSTALLED CAPACITY</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4500 MW</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12"/>
                  </a:ext>
                </a:extLst>
              </a:tr>
              <a:tr h="460790">
                <a:tc>
                  <a:txBody>
                    <a:bodyPr/>
                    <a:lstStyle/>
                    <a:p>
                      <a:pPr marL="0" algn="ctr" defTabSz="914400" rtl="0" eaLnBrk="1" fontAlgn="ctr" latinLnBrk="0" hangingPunct="1"/>
                      <a:r>
                        <a:rPr lang="en-US" sz="2400" u="none" strike="noStrike" kern="1200" dirty="0">
                          <a:effectLst/>
                        </a:rPr>
                        <a:t>LOCATION </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UNDERGROUND</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13"/>
                  </a:ext>
                </a:extLst>
              </a:tr>
              <a:tr h="460790">
                <a:tc>
                  <a:txBody>
                    <a:bodyPr/>
                    <a:lstStyle/>
                    <a:p>
                      <a:pPr marL="0" algn="ctr" defTabSz="914400" rtl="0" eaLnBrk="1" fontAlgn="ctr" latinLnBrk="0" hangingPunct="1"/>
                      <a:r>
                        <a:rPr lang="en-US" sz="2400" u="none" strike="noStrike" kern="1200" dirty="0">
                          <a:effectLst/>
                        </a:rPr>
                        <a:t>NO OF UNITS</a:t>
                      </a:r>
                      <a:endParaRPr lang="en-US" sz="2400" b="0" i="0" u="none" strike="noStrike" kern="1200" dirty="0">
                        <a:solidFill>
                          <a:srgbClr val="FFFF00"/>
                        </a:solidFill>
                        <a:effectLst/>
                        <a:latin typeface="+mn-lt"/>
                        <a:ea typeface="+mn-ea"/>
                        <a:cs typeface="+mn-cs"/>
                      </a:endParaRPr>
                    </a:p>
                  </a:txBody>
                  <a:tcPr marL="9524" marR="9524" marT="9525" marB="0" anchor="b"/>
                </a:tc>
                <a:tc>
                  <a:txBody>
                    <a:bodyPr/>
                    <a:lstStyle/>
                    <a:p>
                      <a:pPr marL="0" algn="ctr" defTabSz="914400" rtl="0" eaLnBrk="1" fontAlgn="ctr" latinLnBrk="0" hangingPunct="1"/>
                      <a:r>
                        <a:rPr lang="en-US" sz="2400" u="none" strike="noStrike" kern="1200" dirty="0">
                          <a:effectLst/>
                        </a:rPr>
                        <a:t>12 EACH OF 375 MW</a:t>
                      </a:r>
                      <a:endParaRPr lang="en-US" sz="2400" b="0" i="0" u="none" strike="noStrike" kern="1200" dirty="0">
                        <a:solidFill>
                          <a:srgbClr val="FFFF00"/>
                        </a:solidFill>
                        <a:effectLst/>
                        <a:latin typeface="+mn-lt"/>
                        <a:ea typeface="+mn-ea"/>
                        <a:cs typeface="+mn-cs"/>
                      </a:endParaRPr>
                    </a:p>
                  </a:txBody>
                  <a:tcPr marL="9524" marR="9524" marT="9525" marB="0" anchor="b"/>
                </a:tc>
                <a:extLst>
                  <a:ext uri="{0D108BD9-81ED-4DB2-BD59-A6C34878D82A}">
                    <a16:rowId xmlns:a16="http://schemas.microsoft.com/office/drawing/2014/main" val="10014"/>
                  </a:ext>
                </a:extLst>
              </a:tr>
              <a:tr h="884534">
                <a:tc>
                  <a:txBody>
                    <a:bodyPr/>
                    <a:lstStyle/>
                    <a:p>
                      <a:pPr marL="0" algn="ctr" defTabSz="914400" rtl="0" eaLnBrk="1" fontAlgn="ctr" latinLnBrk="0" hangingPunct="1"/>
                      <a:r>
                        <a:rPr lang="en-US" sz="2400" u="none" strike="noStrike" kern="1200" dirty="0">
                          <a:effectLst/>
                        </a:rPr>
                        <a:t>ANNUAL GENERATION</a:t>
                      </a:r>
                      <a:endParaRPr lang="en-US" sz="2400" b="0" i="0" u="none" strike="noStrike" kern="1200" dirty="0">
                        <a:solidFill>
                          <a:srgbClr val="FFFF00"/>
                        </a:solidFill>
                        <a:effectLst/>
                        <a:latin typeface="+mn-lt"/>
                        <a:ea typeface="+mn-ea"/>
                        <a:cs typeface="+mn-cs"/>
                      </a:endParaRPr>
                    </a:p>
                  </a:txBody>
                  <a:tcPr marL="9524" marR="9524" marT="9525" marB="0" anchor="ctr"/>
                </a:tc>
                <a:tc>
                  <a:txBody>
                    <a:bodyPr/>
                    <a:lstStyle/>
                    <a:p>
                      <a:pPr marL="0" algn="ctr" defTabSz="914400" rtl="0" eaLnBrk="1" fontAlgn="ctr" latinLnBrk="0" hangingPunct="1"/>
                      <a:r>
                        <a:rPr lang="en-US" sz="2400" u="none" strike="noStrike" kern="1200" dirty="0">
                          <a:effectLst/>
                        </a:rPr>
                        <a:t>18,100 GWH/YEAR</a:t>
                      </a:r>
                    </a:p>
                    <a:p>
                      <a:pPr marL="0" algn="ctr" defTabSz="914400" rtl="0" eaLnBrk="1" fontAlgn="ctr" latinLnBrk="0" hangingPunct="1"/>
                      <a:r>
                        <a:rPr lang="en-US" sz="2400" b="0" i="0" u="none" strike="noStrike" kern="1200" dirty="0">
                          <a:solidFill>
                            <a:schemeClr val="tx1"/>
                          </a:solidFill>
                          <a:effectLst/>
                          <a:latin typeface="+mn-lt"/>
                          <a:ea typeface="+mn-ea"/>
                          <a:cs typeface="+mn-cs"/>
                        </a:rPr>
                        <a:t>(18.1 BILLION UNITS ANNUALLY)</a:t>
                      </a:r>
                    </a:p>
                  </a:txBody>
                  <a:tcPr marL="9524" marR="9524" marT="9525" marB="0" anchor="b"/>
                </a:tc>
                <a:extLst>
                  <a:ext uri="{0D108BD9-81ED-4DB2-BD59-A6C34878D82A}">
                    <a16:rowId xmlns:a16="http://schemas.microsoft.com/office/drawing/2014/main" val="10015"/>
                  </a:ext>
                </a:extLst>
              </a:tr>
            </a:tbl>
          </a:graphicData>
        </a:graphic>
      </p:graphicFrame>
      <p:sp>
        <p:nvSpPr>
          <p:cNvPr id="12344" name="Title 1">
            <a:extLst>
              <a:ext uri="{FF2B5EF4-FFF2-40B4-BE49-F238E27FC236}">
                <a16:creationId xmlns:a16="http://schemas.microsoft.com/office/drawing/2014/main" id="{4992CFA1-62D3-46BB-9423-BC2B9005122E}"/>
              </a:ext>
            </a:extLst>
          </p:cNvPr>
          <p:cNvSpPr txBox="1">
            <a:spLocks noChangeArrowheads="1"/>
          </p:cNvSpPr>
          <p:nvPr/>
        </p:nvSpPr>
        <p:spPr bwMode="auto">
          <a:xfrm>
            <a:off x="0" y="113122"/>
            <a:ext cx="12192000" cy="580616"/>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dirty="0">
                <a:solidFill>
                  <a:schemeClr val="tx1"/>
                </a:solidFill>
              </a:rPr>
              <a:t>SALIENT FEATURES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164"/>
            <a:ext cx="12186317" cy="601668"/>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r>
              <a:rPr kumimoji="1" lang="en-US" sz="3200" dirty="0">
                <a:solidFill>
                  <a:schemeClr val="tx1"/>
                </a:solidFill>
                <a:latin typeface="Arial" panose="020B0604020202020204" pitchFamily="34" charset="0"/>
                <a:ea typeface="等线" panose="02010600030101010101" pitchFamily="2" charset="-122"/>
                <a:cs typeface="Arial" panose="020B0604020202020204" pitchFamily="34" charset="0"/>
              </a:rPr>
              <a:t>BENEFITS OF DIAMER BASHA DAM PROJECT</a:t>
            </a:r>
          </a:p>
        </p:txBody>
      </p:sp>
      <p:sp>
        <p:nvSpPr>
          <p:cNvPr id="16388" name="Slide Number Placeholder 1"/>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813010" indent="-312696">
              <a:defRPr>
                <a:solidFill>
                  <a:schemeClr val="tx1"/>
                </a:solidFill>
                <a:latin typeface="Arial" charset="0"/>
                <a:cs typeface="Arial" charset="0"/>
              </a:defRPr>
            </a:lvl2pPr>
            <a:lvl3pPr marL="1250785" indent="-250157">
              <a:defRPr>
                <a:solidFill>
                  <a:schemeClr val="tx1"/>
                </a:solidFill>
                <a:latin typeface="Arial" charset="0"/>
                <a:cs typeface="Arial" charset="0"/>
              </a:defRPr>
            </a:lvl3pPr>
            <a:lvl4pPr marL="1751099" indent="-250157">
              <a:defRPr>
                <a:solidFill>
                  <a:schemeClr val="tx1"/>
                </a:solidFill>
                <a:latin typeface="Arial" charset="0"/>
                <a:cs typeface="Arial" charset="0"/>
              </a:defRPr>
            </a:lvl4pPr>
            <a:lvl5pPr marL="2251413" indent="-250157">
              <a:defRPr>
                <a:solidFill>
                  <a:schemeClr val="tx1"/>
                </a:solidFill>
                <a:latin typeface="Arial" charset="0"/>
                <a:cs typeface="Arial" charset="0"/>
              </a:defRPr>
            </a:lvl5pPr>
            <a:lvl6pPr marL="2751727" indent="-250157" eaLnBrk="0" fontAlgn="base" hangingPunct="0">
              <a:spcBef>
                <a:spcPct val="0"/>
              </a:spcBef>
              <a:spcAft>
                <a:spcPct val="0"/>
              </a:spcAft>
              <a:defRPr>
                <a:solidFill>
                  <a:schemeClr val="tx1"/>
                </a:solidFill>
                <a:latin typeface="Arial" charset="0"/>
                <a:cs typeface="Arial" charset="0"/>
              </a:defRPr>
            </a:lvl6pPr>
            <a:lvl7pPr marL="3252041" indent="-250157" eaLnBrk="0" fontAlgn="base" hangingPunct="0">
              <a:spcBef>
                <a:spcPct val="0"/>
              </a:spcBef>
              <a:spcAft>
                <a:spcPct val="0"/>
              </a:spcAft>
              <a:defRPr>
                <a:solidFill>
                  <a:schemeClr val="tx1"/>
                </a:solidFill>
                <a:latin typeface="Arial" charset="0"/>
                <a:cs typeface="Arial" charset="0"/>
              </a:defRPr>
            </a:lvl7pPr>
            <a:lvl8pPr marL="3752355" indent="-250157" eaLnBrk="0" fontAlgn="base" hangingPunct="0">
              <a:spcBef>
                <a:spcPct val="0"/>
              </a:spcBef>
              <a:spcAft>
                <a:spcPct val="0"/>
              </a:spcAft>
              <a:defRPr>
                <a:solidFill>
                  <a:schemeClr val="tx1"/>
                </a:solidFill>
                <a:latin typeface="Arial" charset="0"/>
                <a:cs typeface="Arial" charset="0"/>
              </a:defRPr>
            </a:lvl8pPr>
            <a:lvl9pPr marL="4252669" indent="-250157"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4010CCC1-65C5-4375-A0BE-62FA18527798}" type="slidenum">
              <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rPr>
              <a:pPr marL="0" marR="0" lvl="0" indent="0" algn="r" defTabSz="4572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Arial" charset="0"/>
            </a:endParaRPr>
          </a:p>
        </p:txBody>
      </p:sp>
      <p:grpSp>
        <p:nvGrpSpPr>
          <p:cNvPr id="8" name="Group 7">
            <a:extLst>
              <a:ext uri="{FF2B5EF4-FFF2-40B4-BE49-F238E27FC236}">
                <a16:creationId xmlns:a16="http://schemas.microsoft.com/office/drawing/2014/main" id="{3AD6DFFA-D709-478F-86BD-238EADF4C33E}"/>
              </a:ext>
            </a:extLst>
          </p:cNvPr>
          <p:cNvGrpSpPr/>
          <p:nvPr/>
        </p:nvGrpSpPr>
        <p:grpSpPr>
          <a:xfrm>
            <a:off x="285175" y="1059310"/>
            <a:ext cx="11747994" cy="5369629"/>
            <a:chOff x="285175" y="1059310"/>
            <a:chExt cx="11747994" cy="5369629"/>
          </a:xfrm>
        </p:grpSpPr>
        <p:sp>
          <p:nvSpPr>
            <p:cNvPr id="9" name="Freeform: Shape 8">
              <a:extLst>
                <a:ext uri="{FF2B5EF4-FFF2-40B4-BE49-F238E27FC236}">
                  <a16:creationId xmlns:a16="http://schemas.microsoft.com/office/drawing/2014/main" id="{8951FCF9-240F-4F97-9BFC-00BCFF2CA607}"/>
                </a:ext>
              </a:extLst>
            </p:cNvPr>
            <p:cNvSpPr/>
            <p:nvPr/>
          </p:nvSpPr>
          <p:spPr>
            <a:xfrm>
              <a:off x="285176" y="1059310"/>
              <a:ext cx="4805298" cy="835200"/>
            </a:xfrm>
            <a:custGeom>
              <a:avLst/>
              <a:gdLst>
                <a:gd name="connsiteX0" fmla="*/ 0 w 5552117"/>
                <a:gd name="connsiteY0" fmla="*/ 0 h 835200"/>
                <a:gd name="connsiteX1" fmla="*/ 5552117 w 5552117"/>
                <a:gd name="connsiteY1" fmla="*/ 0 h 835200"/>
                <a:gd name="connsiteX2" fmla="*/ 5552117 w 5552117"/>
                <a:gd name="connsiteY2" fmla="*/ 835200 h 835200"/>
                <a:gd name="connsiteX3" fmla="*/ 0 w 5552117"/>
                <a:gd name="connsiteY3" fmla="*/ 835200 h 835200"/>
                <a:gd name="connsiteX4" fmla="*/ 0 w 5552117"/>
                <a:gd name="connsiteY4" fmla="*/ 0 h 8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2117" h="835200">
                  <a:moveTo>
                    <a:pt x="0" y="0"/>
                  </a:moveTo>
                  <a:lnTo>
                    <a:pt x="5552117" y="0"/>
                  </a:lnTo>
                  <a:lnTo>
                    <a:pt x="5552117" y="835200"/>
                  </a:lnTo>
                  <a:lnTo>
                    <a:pt x="0" y="835200"/>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3600" b="1" kern="1200" dirty="0">
                  <a:solidFill>
                    <a:schemeClr val="tx1"/>
                  </a:solidFill>
                </a:rPr>
                <a:t>INSTANT</a:t>
              </a:r>
              <a:endParaRPr lang="en-PK" sz="3600" b="1" kern="1200" dirty="0">
                <a:solidFill>
                  <a:schemeClr val="tx1"/>
                </a:solidFill>
              </a:endParaRPr>
            </a:p>
          </p:txBody>
        </p:sp>
        <p:sp>
          <p:nvSpPr>
            <p:cNvPr id="10" name="Freeform: Shape 9">
              <a:extLst>
                <a:ext uri="{FF2B5EF4-FFF2-40B4-BE49-F238E27FC236}">
                  <a16:creationId xmlns:a16="http://schemas.microsoft.com/office/drawing/2014/main" id="{12BA05AB-169A-4C54-AD4F-BBF627BFBF55}"/>
                </a:ext>
              </a:extLst>
            </p:cNvPr>
            <p:cNvSpPr/>
            <p:nvPr/>
          </p:nvSpPr>
          <p:spPr>
            <a:xfrm>
              <a:off x="285175" y="1894510"/>
              <a:ext cx="4805298" cy="4534429"/>
            </a:xfrm>
            <a:custGeom>
              <a:avLst/>
              <a:gdLst>
                <a:gd name="connsiteX0" fmla="*/ 0 w 5500050"/>
                <a:gd name="connsiteY0" fmla="*/ 0 h 4534429"/>
                <a:gd name="connsiteX1" fmla="*/ 5500050 w 5500050"/>
                <a:gd name="connsiteY1" fmla="*/ 0 h 4534429"/>
                <a:gd name="connsiteX2" fmla="*/ 5500050 w 5500050"/>
                <a:gd name="connsiteY2" fmla="*/ 4534429 h 4534429"/>
                <a:gd name="connsiteX3" fmla="*/ 0 w 5500050"/>
                <a:gd name="connsiteY3" fmla="*/ 4534429 h 4534429"/>
                <a:gd name="connsiteX4" fmla="*/ 0 w 5500050"/>
                <a:gd name="connsiteY4" fmla="*/ 0 h 453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0050" h="4534429">
                  <a:moveTo>
                    <a:pt x="0" y="0"/>
                  </a:moveTo>
                  <a:lnTo>
                    <a:pt x="5500050" y="0"/>
                  </a:lnTo>
                  <a:lnTo>
                    <a:pt x="5500050" y="4534429"/>
                  </a:lnTo>
                  <a:lnTo>
                    <a:pt x="0" y="4534429"/>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4686" tIns="154686" rIns="206248" bIns="232029" numCol="1" spcCol="1270" anchor="t" anchorCtr="0">
              <a:noAutofit/>
            </a:bodyPr>
            <a:lstStyle/>
            <a:p>
              <a:pPr marL="285750" lvl="1" indent="-285750" algn="l" defTabSz="1289050">
                <a:lnSpc>
                  <a:spcPct val="150000"/>
                </a:lnSpc>
                <a:spcBef>
                  <a:spcPct val="0"/>
                </a:spcBef>
                <a:spcAft>
                  <a:spcPct val="15000"/>
                </a:spcAft>
                <a:buChar char="•"/>
              </a:pPr>
              <a:r>
                <a:rPr lang="en-US" sz="2400" kern="1200" dirty="0"/>
                <a:t>Jobs 	</a:t>
              </a:r>
              <a:r>
                <a:rPr lang="en-US" sz="2400" dirty="0"/>
                <a:t>	</a:t>
              </a:r>
              <a:r>
                <a:rPr lang="en-US" sz="2400" kern="1200" dirty="0" err="1"/>
                <a:t>upto</a:t>
              </a:r>
              <a:r>
                <a:rPr lang="en-US" sz="2400" kern="1200" dirty="0"/>
                <a:t> 16,500</a:t>
              </a:r>
              <a:endParaRPr lang="en-PK" sz="2400" kern="1200" dirty="0"/>
            </a:p>
            <a:p>
              <a:pPr marL="285750" lvl="1" indent="-285750" algn="l" defTabSz="1289050">
                <a:lnSpc>
                  <a:spcPct val="150000"/>
                </a:lnSpc>
                <a:spcBef>
                  <a:spcPct val="0"/>
                </a:spcBef>
                <a:spcAft>
                  <a:spcPct val="15000"/>
                </a:spcAft>
                <a:buChar char="•"/>
              </a:pPr>
              <a:r>
                <a:rPr lang="en-US" sz="2400" kern="1200" dirty="0"/>
                <a:t>Engineers 	</a:t>
              </a:r>
              <a:r>
                <a:rPr lang="en-US" sz="2400" kern="1200" dirty="0" err="1"/>
                <a:t>upto</a:t>
              </a:r>
              <a:r>
                <a:rPr lang="en-US" sz="2400" kern="1200" dirty="0"/>
                <a:t> 1,050</a:t>
              </a:r>
              <a:endParaRPr lang="en-PK" sz="2400" kern="1200" dirty="0"/>
            </a:p>
            <a:p>
              <a:pPr marL="285750" lvl="1" indent="-285750" algn="l" defTabSz="1289050">
                <a:lnSpc>
                  <a:spcPct val="150000"/>
                </a:lnSpc>
                <a:spcBef>
                  <a:spcPct val="0"/>
                </a:spcBef>
                <a:spcAft>
                  <a:spcPct val="15000"/>
                </a:spcAft>
                <a:buChar char="•"/>
              </a:pPr>
              <a:r>
                <a:rPr lang="en-US" sz="2400" kern="1200" dirty="0"/>
                <a:t>Steel		600,000 Tons</a:t>
              </a:r>
              <a:endParaRPr lang="en-PK" sz="2400" kern="1200" dirty="0"/>
            </a:p>
            <a:p>
              <a:pPr marL="285750" lvl="1" indent="-285750" algn="l" defTabSz="1289050">
                <a:lnSpc>
                  <a:spcPct val="150000"/>
                </a:lnSpc>
                <a:spcBef>
                  <a:spcPct val="0"/>
                </a:spcBef>
                <a:spcAft>
                  <a:spcPct val="15000"/>
                </a:spcAft>
                <a:buChar char="•"/>
              </a:pPr>
              <a:r>
                <a:rPr lang="en-US" sz="2400" kern="1200" dirty="0"/>
                <a:t>Cement	  	2 Million Tons</a:t>
              </a:r>
              <a:endParaRPr lang="en-PK" sz="2400" kern="1200" dirty="0"/>
            </a:p>
            <a:p>
              <a:pPr marL="285750" lvl="1" indent="-285750" algn="l" defTabSz="1289050">
                <a:lnSpc>
                  <a:spcPct val="150000"/>
                </a:lnSpc>
                <a:spcBef>
                  <a:spcPct val="0"/>
                </a:spcBef>
                <a:spcAft>
                  <a:spcPct val="15000"/>
                </a:spcAft>
                <a:buChar char="•"/>
              </a:pPr>
              <a:r>
                <a:rPr lang="en-US" sz="2400" kern="1200" dirty="0"/>
                <a:t>Pozzolan	2 Million Tons</a:t>
              </a:r>
              <a:endParaRPr lang="en-PK" sz="2400" kern="1200" dirty="0"/>
            </a:p>
            <a:p>
              <a:pPr marL="285750" lvl="1" indent="-285750" algn="l" defTabSz="1289050">
                <a:lnSpc>
                  <a:spcPct val="150000"/>
                </a:lnSpc>
                <a:spcBef>
                  <a:spcPct val="0"/>
                </a:spcBef>
                <a:spcAft>
                  <a:spcPct val="15000"/>
                </a:spcAft>
                <a:buChar char="•"/>
              </a:pPr>
              <a:r>
                <a:rPr lang="en-US" sz="2400" kern="1200" dirty="0"/>
                <a:t>Transportation   700-800 </a:t>
              </a:r>
              <a:r>
                <a:rPr lang="en-US" sz="2400" kern="1200" dirty="0" err="1"/>
                <a:t>veh</a:t>
              </a:r>
              <a:r>
                <a:rPr lang="en-US" sz="2400" kern="1200" dirty="0"/>
                <a:t>/day</a:t>
              </a:r>
              <a:endParaRPr lang="en-PK" sz="2400" kern="1200" dirty="0"/>
            </a:p>
          </p:txBody>
        </p:sp>
        <p:sp>
          <p:nvSpPr>
            <p:cNvPr id="11" name="Freeform: Shape 10">
              <a:extLst>
                <a:ext uri="{FF2B5EF4-FFF2-40B4-BE49-F238E27FC236}">
                  <a16:creationId xmlns:a16="http://schemas.microsoft.com/office/drawing/2014/main" id="{6A114535-F0DB-477A-96D4-C11B3F915059}"/>
                </a:ext>
              </a:extLst>
            </p:cNvPr>
            <p:cNvSpPr/>
            <p:nvPr/>
          </p:nvSpPr>
          <p:spPr>
            <a:xfrm>
              <a:off x="5334361" y="1059310"/>
              <a:ext cx="6688171" cy="835200"/>
            </a:xfrm>
            <a:custGeom>
              <a:avLst/>
              <a:gdLst>
                <a:gd name="connsiteX0" fmla="*/ 0 w 5503089"/>
                <a:gd name="connsiteY0" fmla="*/ 0 h 835200"/>
                <a:gd name="connsiteX1" fmla="*/ 5503089 w 5503089"/>
                <a:gd name="connsiteY1" fmla="*/ 0 h 835200"/>
                <a:gd name="connsiteX2" fmla="*/ 5503089 w 5503089"/>
                <a:gd name="connsiteY2" fmla="*/ 835200 h 835200"/>
                <a:gd name="connsiteX3" fmla="*/ 0 w 5503089"/>
                <a:gd name="connsiteY3" fmla="*/ 835200 h 835200"/>
                <a:gd name="connsiteX4" fmla="*/ 0 w 5503089"/>
                <a:gd name="connsiteY4" fmla="*/ 0 h 8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3089" h="835200">
                  <a:moveTo>
                    <a:pt x="0" y="0"/>
                  </a:moveTo>
                  <a:lnTo>
                    <a:pt x="5503089" y="0"/>
                  </a:lnTo>
                  <a:lnTo>
                    <a:pt x="5503089" y="835200"/>
                  </a:lnTo>
                  <a:lnTo>
                    <a:pt x="0" y="835200"/>
                  </a:lnTo>
                  <a:lnTo>
                    <a:pt x="0" y="0"/>
                  </a:ln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3600" b="1" kern="1200" dirty="0">
                  <a:solidFill>
                    <a:schemeClr val="tx1"/>
                  </a:solidFill>
                </a:rPr>
                <a:t>POST </a:t>
              </a:r>
              <a:r>
                <a:rPr lang="en-US" sz="3600" b="1" dirty="0">
                  <a:solidFill>
                    <a:schemeClr val="tx1"/>
                  </a:solidFill>
                </a:rPr>
                <a:t>COMPLETION</a:t>
              </a:r>
              <a:endParaRPr lang="en-PK" sz="3600" b="1" kern="1200" dirty="0">
                <a:solidFill>
                  <a:schemeClr val="tx1"/>
                </a:solidFill>
              </a:endParaRPr>
            </a:p>
          </p:txBody>
        </p:sp>
        <p:sp>
          <p:nvSpPr>
            <p:cNvPr id="12" name="Freeform: Shape 11">
              <a:extLst>
                <a:ext uri="{FF2B5EF4-FFF2-40B4-BE49-F238E27FC236}">
                  <a16:creationId xmlns:a16="http://schemas.microsoft.com/office/drawing/2014/main" id="{4E28224C-205A-44F4-BB76-2CDF19A500EE}"/>
                </a:ext>
              </a:extLst>
            </p:cNvPr>
            <p:cNvSpPr/>
            <p:nvPr/>
          </p:nvSpPr>
          <p:spPr>
            <a:xfrm>
              <a:off x="5344998" y="1894510"/>
              <a:ext cx="6688171" cy="4534429"/>
            </a:xfrm>
            <a:custGeom>
              <a:avLst/>
              <a:gdLst>
                <a:gd name="connsiteX0" fmla="*/ 0 w 5524364"/>
                <a:gd name="connsiteY0" fmla="*/ 0 h 4534429"/>
                <a:gd name="connsiteX1" fmla="*/ 5524364 w 5524364"/>
                <a:gd name="connsiteY1" fmla="*/ 0 h 4534429"/>
                <a:gd name="connsiteX2" fmla="*/ 5524364 w 5524364"/>
                <a:gd name="connsiteY2" fmla="*/ 4534429 h 4534429"/>
                <a:gd name="connsiteX3" fmla="*/ 0 w 5524364"/>
                <a:gd name="connsiteY3" fmla="*/ 4534429 h 4534429"/>
                <a:gd name="connsiteX4" fmla="*/ 0 w 5524364"/>
                <a:gd name="connsiteY4" fmla="*/ 0 h 453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364" h="4534429">
                  <a:moveTo>
                    <a:pt x="0" y="0"/>
                  </a:moveTo>
                  <a:lnTo>
                    <a:pt x="5524364" y="0"/>
                  </a:lnTo>
                  <a:lnTo>
                    <a:pt x="5524364" y="4534429"/>
                  </a:lnTo>
                  <a:lnTo>
                    <a:pt x="0" y="4534429"/>
                  </a:lnTo>
                  <a:lnTo>
                    <a:pt x="0" y="0"/>
                  </a:lnTo>
                  <a:close/>
                </a:path>
              </a:pathLst>
            </a:custGeom>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txBody>
            <a:bodyPr spcFirstLastPara="0" vert="horz" wrap="square" lIns="154686" tIns="154686" rIns="206248" bIns="232029" numCol="1" spcCol="1270" anchor="t" anchorCtr="0">
              <a:noAutofit/>
            </a:bodyPr>
            <a:lstStyle/>
            <a:p>
              <a:pPr marL="285750" lvl="1" indent="-285750" algn="l" defTabSz="1289050">
                <a:lnSpc>
                  <a:spcPct val="130000"/>
                </a:lnSpc>
                <a:spcBef>
                  <a:spcPct val="0"/>
                </a:spcBef>
                <a:buChar char="•"/>
              </a:pPr>
              <a:r>
                <a:rPr lang="en-US" sz="2400" kern="1200" dirty="0"/>
                <a:t>Development 	    	 Rs.78 Billion</a:t>
              </a:r>
              <a:endParaRPr lang="en-PK" sz="2400" kern="1200" dirty="0"/>
            </a:p>
            <a:p>
              <a:pPr marL="285750" lvl="1" indent="-285750" algn="l" defTabSz="1289050">
                <a:lnSpc>
                  <a:spcPct val="130000"/>
                </a:lnSpc>
                <a:spcBef>
                  <a:spcPct val="0"/>
                </a:spcBef>
                <a:buChar char="•"/>
              </a:pPr>
              <a:r>
                <a:rPr lang="en-US" sz="2400" kern="1200" dirty="0"/>
                <a:t>Energy (at site)	   	 18 billion Units</a:t>
              </a:r>
            </a:p>
            <a:p>
              <a:pPr marL="285750" lvl="1" indent="-285750" algn="l" defTabSz="1289050">
                <a:lnSpc>
                  <a:spcPct val="130000"/>
                </a:lnSpc>
                <a:spcBef>
                  <a:spcPct val="0"/>
                </a:spcBef>
                <a:buChar char="•"/>
              </a:pPr>
              <a:r>
                <a:rPr lang="en-US" sz="2400" dirty="0"/>
                <a:t>Increase in energy at existing projects (Tarbela, GBHP, </a:t>
              </a:r>
              <a:r>
                <a:rPr lang="en-US" sz="2400" dirty="0" err="1"/>
                <a:t>Chashma</a:t>
              </a:r>
              <a:r>
                <a:rPr lang="en-US" sz="2400" dirty="0"/>
                <a:t> &amp; Jinnah) 	2.5 billion units</a:t>
              </a:r>
            </a:p>
            <a:p>
              <a:pPr marL="285750" lvl="1" indent="-285750" algn="l" defTabSz="1289050">
                <a:lnSpc>
                  <a:spcPct val="130000"/>
                </a:lnSpc>
                <a:spcBef>
                  <a:spcPct val="0"/>
                </a:spcBef>
                <a:buChar char="•"/>
              </a:pPr>
              <a:r>
                <a:rPr lang="en-US" sz="2400" dirty="0"/>
                <a:t>Upcoming Projects </a:t>
              </a:r>
            </a:p>
            <a:p>
              <a:pPr marL="263525" lvl="1" algn="l" defTabSz="1289050">
                <a:lnSpc>
                  <a:spcPct val="130000"/>
                </a:lnSpc>
                <a:spcBef>
                  <a:spcPct val="0"/>
                </a:spcBef>
              </a:pPr>
              <a:r>
                <a:rPr lang="en-US" sz="2400" dirty="0"/>
                <a:t>(Dasu, </a:t>
              </a:r>
              <a:r>
                <a:rPr lang="en-US" sz="2400" dirty="0" err="1"/>
                <a:t>Pattan</a:t>
              </a:r>
              <a:r>
                <a:rPr lang="en-US" sz="2400" dirty="0"/>
                <a:t> &amp; Thakot)</a:t>
              </a:r>
            </a:p>
            <a:p>
              <a:pPr marL="342900" lvl="1" indent="-342900" algn="l" defTabSz="1289050">
                <a:lnSpc>
                  <a:spcPct val="130000"/>
                </a:lnSpc>
                <a:spcBef>
                  <a:spcPct val="0"/>
                </a:spcBef>
                <a:buFont typeface="Arial" panose="020B0604020202020204" pitchFamily="34" charset="0"/>
                <a:buChar char="•"/>
              </a:pPr>
              <a:r>
                <a:rPr lang="en-US" sz="2400" dirty="0"/>
                <a:t>Tarbela Life</a:t>
              </a:r>
              <a:r>
                <a:rPr lang="en-US" sz="2400" kern="1200" dirty="0"/>
                <a:t>	    	35 Years</a:t>
              </a:r>
              <a:endParaRPr lang="en-PK" sz="2400" kern="1200" dirty="0"/>
            </a:p>
            <a:p>
              <a:pPr marL="285750" lvl="1" indent="-285750" algn="l" defTabSz="1289050">
                <a:lnSpc>
                  <a:spcPct val="150000"/>
                </a:lnSpc>
                <a:spcBef>
                  <a:spcPct val="0"/>
                </a:spcBef>
                <a:buChar char="•"/>
              </a:pPr>
              <a:r>
                <a:rPr lang="en-US" sz="2400" kern="1200" dirty="0"/>
                <a:t>Saving 	    		US$ 2.5 billion</a:t>
              </a:r>
              <a:endParaRPr lang="en-PK" sz="2400" kern="1200" dirty="0"/>
            </a:p>
            <a:p>
              <a:pPr marL="285750" lvl="1" indent="-285750" algn="l" defTabSz="1289050">
                <a:lnSpc>
                  <a:spcPct val="150000"/>
                </a:lnSpc>
                <a:spcBef>
                  <a:spcPct val="0"/>
                </a:spcBef>
                <a:buChar char="•"/>
              </a:pPr>
              <a:r>
                <a:rPr lang="en-US" sz="2400" kern="1200" dirty="0"/>
                <a:t>Agri Land 	   	 1.23 MA</a:t>
              </a:r>
              <a:endParaRPr lang="en-PK" sz="2400" kern="1200" dirty="0"/>
            </a:p>
          </p:txBody>
        </p:sp>
      </p:grpSp>
      <p:sp>
        <p:nvSpPr>
          <p:cNvPr id="4" name="TextBox 3">
            <a:extLst>
              <a:ext uri="{FF2B5EF4-FFF2-40B4-BE49-F238E27FC236}">
                <a16:creationId xmlns:a16="http://schemas.microsoft.com/office/drawing/2014/main" id="{587BBB67-0A23-4C4B-AE31-BE6844257D4A}"/>
              </a:ext>
            </a:extLst>
          </p:cNvPr>
          <p:cNvSpPr txBox="1"/>
          <p:nvPr/>
        </p:nvSpPr>
        <p:spPr>
          <a:xfrm>
            <a:off x="9293616" y="4255992"/>
            <a:ext cx="2150523" cy="461665"/>
          </a:xfrm>
          <a:prstGeom prst="rect">
            <a:avLst/>
          </a:prstGeom>
          <a:noFill/>
        </p:spPr>
        <p:txBody>
          <a:bodyPr wrap="square" rtlCol="0">
            <a:spAutoFit/>
          </a:bodyPr>
          <a:lstStyle/>
          <a:p>
            <a:r>
              <a:rPr lang="en-US" sz="2400" dirty="0">
                <a:solidFill>
                  <a:schemeClr val="dk1">
                    <a:hueOff val="0"/>
                    <a:satOff val="0"/>
                    <a:lumOff val="0"/>
                    <a:alphaOff val="0"/>
                  </a:schemeClr>
                </a:solidFill>
              </a:rPr>
              <a:t>7.5 billion units</a:t>
            </a:r>
            <a:endParaRPr lang="en-PK" sz="2400" dirty="0">
              <a:solidFill>
                <a:schemeClr val="dk1">
                  <a:hueOff val="0"/>
                  <a:satOff val="0"/>
                  <a:lumOff val="0"/>
                  <a:alphaOff val="0"/>
                </a:schemeClr>
              </a:solidFill>
            </a:endParaRPr>
          </a:p>
        </p:txBody>
      </p:sp>
    </p:spTree>
    <p:extLst>
      <p:ext uri="{BB962C8B-B14F-4D97-AF65-F5344CB8AC3E}">
        <p14:creationId xmlns:p14="http://schemas.microsoft.com/office/powerpoint/2010/main" val="136419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a:extLst>
              <a:ext uri="{FF2B5EF4-FFF2-40B4-BE49-F238E27FC236}">
                <a16:creationId xmlns:a16="http://schemas.microsoft.com/office/drawing/2014/main" id="{7FC1AC3E-DB34-4F0F-9E2F-E48D84996505}"/>
              </a:ext>
            </a:extLst>
          </p:cNvPr>
          <p:cNvSpPr>
            <a:spLocks noGrp="1" noChangeArrowheads="1"/>
          </p:cNvSpPr>
          <p:nvPr>
            <p:ph type="sldNum" sz="quarter" idx="12"/>
          </p:nvPr>
        </p:nvSpPr>
        <p:spPr bwMode="auto">
          <a:xfrm>
            <a:off x="11704638" y="6456363"/>
            <a:ext cx="447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1" hangingPunct="1">
              <a:lnSpc>
                <a:spcPct val="100000"/>
              </a:lnSpc>
              <a:spcBef>
                <a:spcPct val="0"/>
              </a:spcBef>
              <a:spcAft>
                <a:spcPts val="600"/>
              </a:spcAft>
              <a:buFontTx/>
              <a:buNone/>
            </a:pPr>
            <a:fld id="{0DAD30C0-26B9-46F4-A588-2EE28E0B2764}" type="slidenum">
              <a:rPr lang="en-US" altLang="en-US" sz="1100">
                <a:solidFill>
                  <a:srgbClr val="7F7F7F"/>
                </a:solidFill>
              </a:rPr>
              <a:pPr defTabSz="914400" eaLnBrk="1" hangingPunct="1">
                <a:lnSpc>
                  <a:spcPct val="100000"/>
                </a:lnSpc>
                <a:spcBef>
                  <a:spcPct val="0"/>
                </a:spcBef>
                <a:spcAft>
                  <a:spcPts val="600"/>
                </a:spcAft>
                <a:buFontTx/>
                <a:buNone/>
              </a:pPr>
              <a:t>14</a:t>
            </a:fld>
            <a:endParaRPr lang="en-US" altLang="en-US" sz="1100">
              <a:solidFill>
                <a:srgbClr val="7F7F7F"/>
              </a:solidFill>
            </a:endParaRPr>
          </a:p>
        </p:txBody>
      </p:sp>
      <p:sp>
        <p:nvSpPr>
          <p:cNvPr id="29699" name="Rectangle 2">
            <a:extLst>
              <a:ext uri="{FF2B5EF4-FFF2-40B4-BE49-F238E27FC236}">
                <a16:creationId xmlns:a16="http://schemas.microsoft.com/office/drawing/2014/main" id="{AD3BDF6A-23E3-4CEB-A9A3-A433195A9021}"/>
              </a:ext>
            </a:extLst>
          </p:cNvPr>
          <p:cNvSpPr>
            <a:spLocks noChangeArrowheads="1"/>
          </p:cNvSpPr>
          <p:nvPr/>
        </p:nvSpPr>
        <p:spPr bwMode="auto">
          <a:xfrm>
            <a:off x="-1" y="807234"/>
            <a:ext cx="12950449" cy="341632"/>
          </a:xfrm>
          <a:prstGeom prst="rect">
            <a:avLst/>
          </a:prstGeom>
          <a:noFill/>
          <a:ln>
            <a:noFill/>
          </a:ln>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3429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just" eaLnBrk="1" hangingPunct="1">
              <a:spcBef>
                <a:spcPct val="0"/>
              </a:spcBef>
              <a:buSzPct val="120000"/>
              <a:buNone/>
              <a:defRPr/>
            </a:pPr>
            <a:r>
              <a:rPr lang="en-GB" sz="1800" b="1" dirty="0">
                <a:solidFill>
                  <a:srgbClr val="FFFF00"/>
                </a:solidFill>
                <a:latin typeface="Arial" panose="020B0604020202020204" pitchFamily="34" charset="0"/>
                <a:cs typeface="Arial" panose="020B0604020202020204" pitchFamily="34" charset="0"/>
              </a:rPr>
              <a:t>DIAMER BASHA DAM PROJECT IS BEING IMPLEMENTED THROUGH THREE SEPARATE PC-Is AS FOLLOWS:</a:t>
            </a:r>
            <a:endParaRPr lang="en-GB" altLang="en-US" sz="1800" b="1" dirty="0">
              <a:solidFill>
                <a:srgbClr val="FFFF00"/>
              </a:solidFill>
              <a:latin typeface="Arial" panose="020B0604020202020204" pitchFamily="34" charset="0"/>
              <a:cs typeface="Arial" panose="020B0604020202020204" pitchFamily="34" charset="0"/>
            </a:endParaRPr>
          </a:p>
        </p:txBody>
      </p:sp>
      <p:sp>
        <p:nvSpPr>
          <p:cNvPr id="13316" name="Title 1">
            <a:extLst>
              <a:ext uri="{FF2B5EF4-FFF2-40B4-BE49-F238E27FC236}">
                <a16:creationId xmlns:a16="http://schemas.microsoft.com/office/drawing/2014/main" id="{DD13831D-0E90-4F73-87EA-96936523CB3A}"/>
              </a:ext>
            </a:extLst>
          </p:cNvPr>
          <p:cNvSpPr txBox="1">
            <a:spLocks noChangeArrowheads="1"/>
          </p:cNvSpPr>
          <p:nvPr/>
        </p:nvSpPr>
        <p:spPr bwMode="auto">
          <a:xfrm>
            <a:off x="-1" y="91566"/>
            <a:ext cx="12152313" cy="596591"/>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ltLang="en-US">
                <a:solidFill>
                  <a:schemeClr val="tx1"/>
                </a:solidFill>
              </a:rPr>
              <a:t>IMPLEMENTATION STRATEGY</a:t>
            </a:r>
            <a:endParaRPr lang="en-US" altLang="en-US">
              <a:solidFill>
                <a:schemeClr val="tx1"/>
              </a:solidFill>
            </a:endParaRPr>
          </a:p>
        </p:txBody>
      </p:sp>
      <p:graphicFrame>
        <p:nvGraphicFramePr>
          <p:cNvPr id="9" name="Table 8">
            <a:extLst>
              <a:ext uri="{FF2B5EF4-FFF2-40B4-BE49-F238E27FC236}">
                <a16:creationId xmlns:a16="http://schemas.microsoft.com/office/drawing/2014/main" id="{85D584AA-7EE5-45D8-9FB5-0EEA06B65367}"/>
              </a:ext>
            </a:extLst>
          </p:cNvPr>
          <p:cNvGraphicFramePr>
            <a:graphicFrameLocks noGrp="1"/>
          </p:cNvGraphicFramePr>
          <p:nvPr>
            <p:extLst>
              <p:ext uri="{D42A27DB-BD31-4B8C-83A1-F6EECF244321}">
                <p14:modId xmlns:p14="http://schemas.microsoft.com/office/powerpoint/2010/main" val="2060888228"/>
              </p:ext>
            </p:extLst>
          </p:nvPr>
        </p:nvGraphicFramePr>
        <p:xfrm>
          <a:off x="115610" y="1193361"/>
          <a:ext cx="11960779" cy="5424255"/>
        </p:xfrm>
        <a:graphic>
          <a:graphicData uri="http://schemas.openxmlformats.org/drawingml/2006/table">
            <a:tbl>
              <a:tblPr/>
              <a:tblGrid>
                <a:gridCol w="2080604">
                  <a:extLst>
                    <a:ext uri="{9D8B030D-6E8A-4147-A177-3AD203B41FA5}">
                      <a16:colId xmlns:a16="http://schemas.microsoft.com/office/drawing/2014/main" val="20000"/>
                    </a:ext>
                  </a:extLst>
                </a:gridCol>
                <a:gridCol w="1612380">
                  <a:extLst>
                    <a:ext uri="{9D8B030D-6E8A-4147-A177-3AD203B41FA5}">
                      <a16:colId xmlns:a16="http://schemas.microsoft.com/office/drawing/2014/main" val="20001"/>
                    </a:ext>
                  </a:extLst>
                </a:gridCol>
                <a:gridCol w="1507990">
                  <a:extLst>
                    <a:ext uri="{9D8B030D-6E8A-4147-A177-3AD203B41FA5}">
                      <a16:colId xmlns:a16="http://schemas.microsoft.com/office/drawing/2014/main" val="3692405687"/>
                    </a:ext>
                  </a:extLst>
                </a:gridCol>
                <a:gridCol w="3849067">
                  <a:extLst>
                    <a:ext uri="{9D8B030D-6E8A-4147-A177-3AD203B41FA5}">
                      <a16:colId xmlns:a16="http://schemas.microsoft.com/office/drawing/2014/main" val="20002"/>
                    </a:ext>
                  </a:extLst>
                </a:gridCol>
                <a:gridCol w="2910738">
                  <a:extLst>
                    <a:ext uri="{9D8B030D-6E8A-4147-A177-3AD203B41FA5}">
                      <a16:colId xmlns:a16="http://schemas.microsoft.com/office/drawing/2014/main" val="3005038251"/>
                    </a:ext>
                  </a:extLst>
                </a:gridCol>
              </a:tblGrid>
              <a:tr h="601855">
                <a:tc>
                  <a:txBody>
                    <a:bodyPr/>
                    <a:lstStyle>
                      <a:lvl1pPr marL="714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71438" marR="0" lvl="0" indent="0" algn="ctr"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PC-I</a:t>
                      </a:r>
                      <a:endPar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000"/>
                    </a:solidFill>
                  </a:tcPr>
                </a:tc>
                <a:tc>
                  <a:txBody>
                    <a:bodyPr/>
                    <a:lstStyle/>
                    <a:p>
                      <a:pPr marL="71438" marR="0" lvl="0" indent="0" algn="ctr" defTabSz="914400" rtl="0" eaLnBrk="1" fontAlgn="base" latinLnBrk="0" hangingPunct="1">
                        <a:lnSpc>
                          <a:spcPct val="106000"/>
                        </a:lnSpc>
                        <a:spcBef>
                          <a:spcPct val="0"/>
                        </a:spcBef>
                        <a:spcAft>
                          <a:spcPts val="1000"/>
                        </a:spcAft>
                        <a:buClrTx/>
                        <a:buSzTx/>
                        <a:buFontTx/>
                        <a:buNone/>
                        <a:tabLst/>
                      </a:pPr>
                      <a:r>
                        <a:rPr kumimoji="0" lang="en-GB"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COST IN BILLION PKR</a:t>
                      </a:r>
                      <a:endPar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000"/>
                    </a:solidFill>
                  </a:tcPr>
                </a:tc>
                <a:tc>
                  <a:txBody>
                    <a:bodyPr/>
                    <a:lstStyle/>
                    <a:p>
                      <a:pPr marL="71438" marR="0" lvl="0" indent="0" algn="ctr"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kern="1200"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APPROVAL DATES</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000"/>
                    </a:solidFill>
                  </a:tcPr>
                </a:tc>
                <a:tc>
                  <a:txBody>
                    <a:bodyPr/>
                    <a:lstStyle>
                      <a:lvl1pPr marL="714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71438" marR="0" lvl="0" indent="0" algn="ctr"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DESCRIPTION</a:t>
                      </a:r>
                      <a:endPar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000"/>
                    </a:solidFill>
                  </a:tcPr>
                </a:tc>
                <a:tc>
                  <a:txBody>
                    <a:bodyPr/>
                    <a:lstStyle/>
                    <a:p>
                      <a:pPr marL="71438" marR="0" lvl="0" indent="0" algn="ctr"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kern="1200"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STATUS</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1186913">
                <a:tc>
                  <a:txBody>
                    <a:bodyPr/>
                    <a:lstStyle>
                      <a:lvl1pPr marL="714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71438" marR="0" lvl="0" indent="0" algn="ctr" defTabSz="914400" rtl="0" eaLnBrk="1" fontAlgn="base" latinLnBrk="0" hangingPunct="1">
                        <a:lnSpc>
                          <a:spcPct val="115000"/>
                        </a:lnSpc>
                        <a:spcBef>
                          <a:spcPct val="0"/>
                        </a:spcBef>
                        <a:spcAft>
                          <a:spcPts val="1000"/>
                        </a:spcAft>
                        <a:buClrTx/>
                        <a:buSzTx/>
                        <a:buFontTx/>
                        <a:buNone/>
                        <a:tabLst/>
                      </a:pPr>
                      <a:endParaRPr kumimoji="0" lang="en-US" altLang="en-US" sz="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71438" marR="0" lvl="0" indent="0" algn="ctr" defTabSz="914400" rtl="0" eaLnBrk="1" fontAlgn="base" latinLnBrk="0" hangingPunct="1">
                        <a:lnSpc>
                          <a:spcPct val="115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DAM PART</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6000"/>
                        </a:lnSpc>
                        <a:spcBef>
                          <a:spcPct val="0"/>
                        </a:spcBef>
                        <a:spcAft>
                          <a:spcPts val="1000"/>
                        </a:spcAft>
                        <a:buClrTx/>
                        <a:buSzTx/>
                        <a:buFontTx/>
                        <a:buNone/>
                        <a:tabLst/>
                      </a:pPr>
                      <a:r>
                        <a:rPr kumimoji="0" lang="en-GB"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479.686</a:t>
                      </a:r>
                      <a:endParaRPr kumimoji="0" lang="en-US"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14.11.2018</a:t>
                      </a:r>
                      <a:endParaRPr kumimoji="0" lang="en-US" altLang="en-US" sz="1600" b="1" i="0" u="none" strike="noStrike" cap="none" normalizeH="0" baseline="0" dirty="0">
                        <a:ln>
                          <a:solidFill>
                            <a:sysClr val="windowText" lastClr="000000"/>
                          </a:solid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30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CIVIL AND HYDROMECHANICAL WORKS FOR MAIN DAM AND APPURTENANT STRUCTURE </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Commencement of works on 07.08.2020</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328416730"/>
                  </a:ext>
                </a:extLst>
              </a:tr>
              <a:tr h="1873560">
                <a:tc>
                  <a:txBody>
                    <a:bodyPr/>
                    <a:lstStyle>
                      <a:lvl1pPr marL="714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71438" marR="0" lvl="0" indent="0" algn="ctr" defTabSz="914400" rtl="0" eaLnBrk="1" fontAlgn="base" latinLnBrk="0" hangingPunct="1">
                        <a:lnSpc>
                          <a:spcPct val="106000"/>
                        </a:lnSpc>
                        <a:spcBef>
                          <a:spcPct val="0"/>
                        </a:spcBef>
                        <a:spcAft>
                          <a:spcPts val="1000"/>
                        </a:spcAft>
                        <a:buClrTx/>
                        <a:buSzTx/>
                        <a:buFontTx/>
                        <a:buNone/>
                        <a:tabLst/>
                      </a:pPr>
                      <a:endParaRPr kumimoji="0" lang="en-US" altLang="en-US" sz="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71438" marR="0" lvl="0" indent="0" algn="ctr" defTabSz="914400" rtl="0" eaLnBrk="1" fontAlgn="base" latinLnBrk="0" hangingPunct="1">
                        <a:lnSpc>
                          <a:spcPct val="106000"/>
                        </a:lnSpc>
                        <a:spcBef>
                          <a:spcPct val="0"/>
                        </a:spcBef>
                        <a:spcAft>
                          <a:spcPts val="1000"/>
                        </a:spcAft>
                        <a:buClrTx/>
                        <a:buSzTx/>
                        <a:buFontTx/>
                        <a:buNone/>
                        <a:tabLst/>
                        <a:defRPr/>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ACQUISITION OF LAND &amp; RESETTLEMENT (2</a:t>
                      </a:r>
                      <a:r>
                        <a:rPr kumimoji="0" lang="en-US" altLang="en-US" sz="1600" b="1" i="0" u="none" strike="noStrike" cap="none" normalizeH="0" baseline="30000" dirty="0">
                          <a:ln>
                            <a:noFill/>
                          </a:ln>
                          <a:solidFill>
                            <a:schemeClr val="tx1"/>
                          </a:solidFill>
                          <a:effectLst/>
                          <a:latin typeface="Arial" panose="020B0604020202020204" pitchFamily="34" charset="0"/>
                          <a:cs typeface="Arial" panose="020B0604020202020204" pitchFamily="34" charset="0"/>
                        </a:rPr>
                        <a:t>ND</a:t>
                      </a: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REVISED) </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6000"/>
                        </a:lnSpc>
                        <a:spcBef>
                          <a:spcPct val="0"/>
                        </a:spcBef>
                        <a:spcAft>
                          <a:spcPts val="1000"/>
                        </a:spcAft>
                        <a:buClrTx/>
                        <a:buSzTx/>
                        <a:buFontTx/>
                        <a:buNone/>
                        <a:tabLst/>
                      </a:pPr>
                      <a:r>
                        <a:rPr kumimoji="0" lang="en-GB"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174.700</a:t>
                      </a:r>
                      <a:endParaRPr kumimoji="0" lang="en-US"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p>
                      <a:pPr marL="71438" marR="0" lvl="0" indent="0" algn="ctr"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30.04.2020</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30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LAND ACQUISTION AND VARIOUS PRELIMINARY WORKS CONTRACTS, CONFIDENCE BUILDING MEASURES (CBM’S) AND CULTURAL HERITAGE MANAGEMENT PLAN (CHMP)</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tc>
                  <a:txBody>
                    <a:bodyPr/>
                    <a:lstStyle/>
                    <a:p>
                      <a:pPr marL="285750" marR="0" lvl="0" indent="-285750" algn="l" defTabSz="914400" rtl="0" eaLnBrk="1" fontAlgn="base" latinLnBrk="0" hangingPunct="1">
                        <a:lnSpc>
                          <a:spcPct val="106000"/>
                        </a:lnSpc>
                        <a:spcBef>
                          <a:spcPct val="0"/>
                        </a:spcBef>
                        <a:spcAft>
                          <a:spcPts val="100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91.32% Land Acquisition completed</a:t>
                      </a:r>
                    </a:p>
                    <a:p>
                      <a:pPr marL="285750" marR="0" lvl="0" indent="-285750" algn="l" defTabSz="914400" rtl="0" eaLnBrk="1" fontAlgn="base" latinLnBrk="0" hangingPunct="1">
                        <a:lnSpc>
                          <a:spcPct val="106000"/>
                        </a:lnSpc>
                        <a:spcBef>
                          <a:spcPct val="0"/>
                        </a:spcBef>
                        <a:spcAft>
                          <a:spcPts val="1000"/>
                        </a:spcAft>
                        <a:buClrTx/>
                        <a:buSzTx/>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CBMs and Resettlement works in progress</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2"/>
                  </a:ext>
                </a:extLst>
              </a:tr>
              <a:tr h="1761927">
                <a:tc>
                  <a:txBody>
                    <a:bodyPr/>
                    <a:lstStyle>
                      <a:lvl1pPr marL="714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71438" marR="0" lvl="0" indent="0" algn="ctr" defTabSz="914400" rtl="0" eaLnBrk="1" fontAlgn="base" latinLnBrk="0" hangingPunct="1">
                        <a:lnSpc>
                          <a:spcPct val="115000"/>
                        </a:lnSpc>
                        <a:spcBef>
                          <a:spcPct val="0"/>
                        </a:spcBef>
                        <a:spcAft>
                          <a:spcPts val="1000"/>
                        </a:spcAft>
                        <a:buClrTx/>
                        <a:buSzTx/>
                        <a:buFontTx/>
                        <a:buNone/>
                        <a:tabLst/>
                      </a:pPr>
                      <a:endParaRPr kumimoji="0" lang="en-US" altLang="en-US" sz="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71438" marR="0" lvl="0" indent="0" algn="ctr" defTabSz="914400" rtl="0" eaLnBrk="1" fontAlgn="base" latinLnBrk="0" hangingPunct="1">
                        <a:lnSpc>
                          <a:spcPct val="115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POWER GENERATION FACILITIES</a:t>
                      </a:r>
                    </a:p>
                    <a:p>
                      <a:pPr marL="71438" marR="0" lvl="0" indent="0" algn="ctr" defTabSz="914400" rtl="0" eaLnBrk="1" fontAlgn="base" latinLnBrk="0" hangingPunct="1">
                        <a:lnSpc>
                          <a:spcPct val="106000"/>
                        </a:lnSpc>
                        <a:spcBef>
                          <a:spcPct val="0"/>
                        </a:spcBef>
                        <a:spcAft>
                          <a:spcPts val="1000"/>
                        </a:spcAft>
                        <a:buClrTx/>
                        <a:buSzTx/>
                        <a:buFontTx/>
                        <a:buNone/>
                        <a:tabLst/>
                      </a:pPr>
                      <a:endParaRPr kumimoji="0" lang="en-US" altLang="en-US" sz="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6000"/>
                        </a:lnSpc>
                        <a:spcBef>
                          <a:spcPct val="0"/>
                        </a:spcBef>
                        <a:spcAft>
                          <a:spcPts val="1000"/>
                        </a:spcAft>
                        <a:buClrTx/>
                        <a:buSzTx/>
                        <a:buFontTx/>
                        <a:buNone/>
                        <a:tabLst/>
                      </a:pPr>
                      <a:r>
                        <a:rPr kumimoji="0" lang="en-GB"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rPr>
                        <a:t>933.584</a:t>
                      </a:r>
                      <a:endParaRPr kumimoji="0" lang="en-US" altLang="en-US" sz="1600" b="1" i="0" u="none" strike="noStrike" kern="1200" cap="none" normalizeH="0" baseline="0" dirty="0">
                        <a:ln>
                          <a:noFill/>
                        </a:ln>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p>
                      <a:pPr marL="71438" marR="0" lvl="0" indent="0" algn="ctr" defTabSz="914400" rtl="0" eaLnBrk="1" fontAlgn="base" latinLnBrk="0" hangingPunct="1">
                        <a:lnSpc>
                          <a:spcPct val="106000"/>
                        </a:lnSpc>
                        <a:spcBef>
                          <a:spcPct val="0"/>
                        </a:spcBef>
                        <a:spcAft>
                          <a:spcPts val="1000"/>
                        </a:spcAft>
                        <a:buClrTx/>
                        <a:buSzTx/>
                        <a:buFontTx/>
                        <a:buNone/>
                        <a:tabLst/>
                      </a:pPr>
                      <a:r>
                        <a:rPr kumimoji="0" lang="en-US" altLang="en-US" sz="16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Under process</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30000"/>
                        </a:lnSpc>
                        <a:spcBef>
                          <a:spcPct val="0"/>
                        </a:spcBef>
                        <a:spcAft>
                          <a:spcPts val="100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CIVIL, HYDROMECHANICAL AND ELECTROMECHANICAL WORKS FOR LEFT BANK AND RIGHT BANK POWERHOUSES  </a:t>
                      </a: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6000"/>
                        </a:lnSpc>
                        <a:spcBef>
                          <a:spcPct val="0"/>
                        </a:spcBef>
                        <a:spcAft>
                          <a:spcPts val="1000"/>
                        </a:spcAft>
                        <a:buClrTx/>
                        <a:buSzTx/>
                        <a:buFontTx/>
                        <a:buNone/>
                        <a:tabLst/>
                        <a:defRPr/>
                      </a:pPr>
                      <a:r>
                        <a:rPr kumimoji="0" lang="en-US" altLang="en-US" sz="16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RECOMMENDED BY CDWP FOR ECNEC </a:t>
                      </a:r>
                    </a:p>
                    <a:p>
                      <a:pPr marL="0" marR="0" lvl="0" indent="0" algn="l" defTabSz="914400" rtl="0" eaLnBrk="1" fontAlgn="base" latinLnBrk="0" hangingPunct="1">
                        <a:lnSpc>
                          <a:spcPct val="106000"/>
                        </a:lnSpc>
                        <a:spcBef>
                          <a:spcPct val="0"/>
                        </a:spcBef>
                        <a:spcAft>
                          <a:spcPts val="1000"/>
                        </a:spcAft>
                        <a:buClrTx/>
                        <a:buSzTx/>
                        <a:buFontTx/>
                        <a:buNone/>
                        <a:tabLst/>
                      </a:pPr>
                      <a:endParaRPr kumimoji="0" lang="en-US"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8580" marR="68580" marT="0" marB="0"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3412793-FA33-456A-B69F-67DE12319831}"/>
              </a:ext>
            </a:extLst>
          </p:cNvPr>
          <p:cNvSpPr txBox="1">
            <a:spLocks/>
          </p:cNvSpPr>
          <p:nvPr/>
        </p:nvSpPr>
        <p:spPr>
          <a:xfrm>
            <a:off x="1" y="-4340"/>
            <a:ext cx="12191998" cy="721346"/>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CONSULTANTS </a:t>
            </a:r>
            <a:r>
              <a:rPr lang="en-US">
                <a:solidFill>
                  <a:schemeClr val="tx1"/>
                </a:solidFill>
              </a:rPr>
              <a:t>&amp; CONTRACTOR</a:t>
            </a:r>
            <a:endParaRPr lang="x-none" dirty="0">
              <a:solidFill>
                <a:schemeClr val="tx1"/>
              </a:solidFill>
            </a:endParaRPr>
          </a:p>
        </p:txBody>
      </p:sp>
      <p:sp>
        <p:nvSpPr>
          <p:cNvPr id="17" name="Freeform: Shape 16">
            <a:extLst>
              <a:ext uri="{FF2B5EF4-FFF2-40B4-BE49-F238E27FC236}">
                <a16:creationId xmlns:a16="http://schemas.microsoft.com/office/drawing/2014/main" id="{6EB39AA6-58FA-485D-9922-D46A2B1325BF}"/>
              </a:ext>
            </a:extLst>
          </p:cNvPr>
          <p:cNvSpPr/>
          <p:nvPr/>
        </p:nvSpPr>
        <p:spPr>
          <a:xfrm>
            <a:off x="556181" y="717007"/>
            <a:ext cx="5665510" cy="6140946"/>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072" tIns="247072" rIns="247072" bIns="247072" numCol="1" spcCol="1270" anchor="ctr" anchorCtr="0">
            <a:noAutofit/>
          </a:bodyPr>
          <a:lstStyle/>
          <a:p>
            <a:pPr algn="ctr">
              <a:defRPr/>
            </a:pPr>
            <a:endParaRPr lang="en-US" sz="2400" b="1" u="sng" dirty="0">
              <a:solidFill>
                <a:schemeClr val="tx1"/>
              </a:solidFill>
            </a:endParaRPr>
          </a:p>
          <a:p>
            <a:pPr algn="ctr">
              <a:defRPr/>
            </a:pPr>
            <a:endParaRPr lang="en-US" sz="2400" b="1" u="sng" dirty="0">
              <a:solidFill>
                <a:schemeClr val="tx1"/>
              </a:solidFill>
            </a:endParaRPr>
          </a:p>
          <a:p>
            <a:pPr algn="ctr">
              <a:defRPr/>
            </a:pPr>
            <a:endParaRPr lang="en-US" sz="2400" b="1" u="sng" dirty="0">
              <a:solidFill>
                <a:schemeClr val="tx1"/>
              </a:solidFill>
            </a:endParaRPr>
          </a:p>
          <a:p>
            <a:pPr algn="ctr">
              <a:defRPr/>
            </a:pPr>
            <a:r>
              <a:rPr lang="en-US" sz="2400" b="1" u="sng" dirty="0">
                <a:solidFill>
                  <a:schemeClr val="tx1"/>
                </a:solidFill>
              </a:rPr>
              <a:t>CONSULTANTS</a:t>
            </a:r>
          </a:p>
          <a:p>
            <a:pPr marL="342900" indent="-342900">
              <a:buFont typeface="Wingdings" panose="05000000000000000000" pitchFamily="2" charset="2"/>
              <a:buChar char="§"/>
              <a:defRPr/>
            </a:pPr>
            <a:r>
              <a:rPr lang="en-US" sz="2400" b="1" u="sng" dirty="0">
                <a:solidFill>
                  <a:schemeClr val="tx1"/>
                </a:solidFill>
              </a:rPr>
              <a:t>DIAMER BASHA CONSULTANS GROUP COMPRISING OF 12 FIRMS</a:t>
            </a:r>
          </a:p>
          <a:p>
            <a:pPr marL="342900" indent="-342900" algn="just">
              <a:spcBef>
                <a:spcPts val="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NESPAK (Lead Firm)</a:t>
            </a:r>
          </a:p>
          <a:p>
            <a:pPr marL="342900" indent="-342900" algn="just">
              <a:spcBef>
                <a:spcPts val="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ACE - Pakistan</a:t>
            </a:r>
          </a:p>
          <a:p>
            <a:pPr marL="342900" indent="-342900" algn="just">
              <a:spcBef>
                <a:spcPts val="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MMP - Pakistan</a:t>
            </a:r>
          </a:p>
          <a:p>
            <a:pPr marL="342900" indent="-342900" algn="just">
              <a:spcBef>
                <a:spcPts val="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MWH (</a:t>
            </a:r>
            <a:r>
              <a:rPr lang="en-US" sz="2000" dirty="0" err="1">
                <a:solidFill>
                  <a:schemeClr val="tx1"/>
                </a:solidFill>
                <a:latin typeface="Arial" panose="020B0604020202020204" pitchFamily="34" charset="0"/>
                <a:cs typeface="Arial" panose="020B0604020202020204" pitchFamily="34" charset="0"/>
              </a:rPr>
              <a:t>Stantec</a:t>
            </a:r>
            <a:r>
              <a:rPr lang="en-US" sz="2000" dirty="0">
                <a:solidFill>
                  <a:schemeClr val="tx1"/>
                </a:solidFill>
                <a:latin typeface="Arial" panose="020B0604020202020204" pitchFamily="34" charset="0"/>
                <a:cs typeface="Arial" panose="020B0604020202020204" pitchFamily="34" charset="0"/>
              </a:rPr>
              <a:t>) - USA</a:t>
            </a:r>
          </a:p>
          <a:p>
            <a:pPr marL="342900" indent="-342900" algn="just">
              <a:spcBef>
                <a:spcPts val="0"/>
              </a:spcBef>
              <a:buFont typeface="Arial" panose="020B0604020202020204" pitchFamily="34" charset="0"/>
              <a:buChar char="•"/>
            </a:pPr>
            <a:r>
              <a:rPr lang="en-US" sz="2000" dirty="0" err="1">
                <a:solidFill>
                  <a:schemeClr val="tx1"/>
                </a:solidFill>
                <a:latin typeface="Arial" panose="020B0604020202020204" pitchFamily="34" charset="0"/>
                <a:cs typeface="Arial" panose="020B0604020202020204" pitchFamily="34" charset="0"/>
              </a:rPr>
              <a:t>Poyry</a:t>
            </a:r>
            <a:r>
              <a:rPr lang="en-US" sz="2000" dirty="0">
                <a:solidFill>
                  <a:schemeClr val="tx1"/>
                </a:solidFill>
                <a:latin typeface="Arial" panose="020B0604020202020204" pitchFamily="34" charset="0"/>
                <a:cs typeface="Arial" panose="020B0604020202020204" pitchFamily="34" charset="0"/>
              </a:rPr>
              <a:t> (AFRY) - Switzerland</a:t>
            </a:r>
          </a:p>
          <a:p>
            <a:pPr marL="342900" indent="-342900" algn="just">
              <a:spcBef>
                <a:spcPts val="0"/>
              </a:spcBef>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DOLSAR - Turkey</a:t>
            </a:r>
          </a:p>
          <a:p>
            <a:pPr>
              <a:defRPr/>
            </a:pPr>
            <a:r>
              <a:rPr lang="en-US" sz="2400" b="1" dirty="0">
                <a:solidFill>
                  <a:schemeClr val="tx1"/>
                </a:solidFill>
              </a:rPr>
              <a:t>In association with</a:t>
            </a:r>
          </a:p>
          <a:p>
            <a:pPr marL="342900" indent="-342900" algn="just">
              <a:spcBef>
                <a:spcPts val="0"/>
              </a:spcBef>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AGES - Pakistan</a:t>
            </a:r>
          </a:p>
          <a:p>
            <a:pPr marL="342900" indent="-342900" algn="just">
              <a:spcBef>
                <a:spcPts val="0"/>
              </a:spcBef>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DMC - Pakistan</a:t>
            </a:r>
          </a:p>
          <a:p>
            <a:pPr marL="342900" indent="-342900" algn="just">
              <a:spcBef>
                <a:spcPts val="0"/>
              </a:spcBef>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MAES - Pakistan</a:t>
            </a:r>
          </a:p>
          <a:p>
            <a:pPr marL="342900" indent="-342900" algn="just">
              <a:spcBef>
                <a:spcPts val="0"/>
              </a:spcBef>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MML - UK</a:t>
            </a:r>
          </a:p>
          <a:p>
            <a:pPr marL="342900" indent="-342900" algn="just">
              <a:spcBef>
                <a:spcPts val="0"/>
              </a:spcBef>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BIDR - China</a:t>
            </a:r>
          </a:p>
          <a:p>
            <a:pPr marL="342900" indent="-342900" algn="just">
              <a:spcBef>
                <a:spcPts val="0"/>
              </a:spcBef>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MWH- Pakistan</a:t>
            </a:r>
            <a:endParaRPr lang="en-US" sz="2400" b="1" u="sng" dirty="0">
              <a:solidFill>
                <a:schemeClr val="tx1"/>
              </a:solidFill>
            </a:endParaRPr>
          </a:p>
          <a:p>
            <a:pPr algn="just">
              <a:spcBef>
                <a:spcPts val="0"/>
              </a:spcBef>
              <a:defRPr/>
            </a:pPr>
            <a:r>
              <a:rPr lang="en-US" sz="2400" b="1" u="sng" dirty="0">
                <a:solidFill>
                  <a:schemeClr val="tx1"/>
                </a:solidFill>
                <a:cs typeface="Arial" panose="020B0604020202020204" pitchFamily="34" charset="0"/>
              </a:rPr>
              <a:t>Contract Cost:  Rs. 27.182 Billion</a:t>
            </a:r>
          </a:p>
          <a:p>
            <a:pPr algn="just">
              <a:spcBef>
                <a:spcPts val="0"/>
              </a:spcBef>
              <a:defRPr/>
            </a:pPr>
            <a:r>
              <a:rPr lang="en-US" sz="2400" b="1" u="sng" dirty="0">
                <a:solidFill>
                  <a:schemeClr val="tx1"/>
                </a:solidFill>
                <a:cs typeface="Arial" panose="020B0604020202020204" pitchFamily="34" charset="0"/>
              </a:rPr>
              <a:t>Commencement: 10.06.2020</a:t>
            </a:r>
            <a:endParaRPr lang="en-US" sz="2000" dirty="0">
              <a:solidFill>
                <a:schemeClr val="tx1"/>
              </a:solidFill>
              <a:cs typeface="Arial" panose="020B0604020202020204" pitchFamily="34" charset="0"/>
            </a:endParaRPr>
          </a:p>
          <a:p>
            <a:pPr marL="342900" indent="-342900" algn="just">
              <a:spcBef>
                <a:spcPts val="0"/>
              </a:spcBef>
              <a:buFont typeface="Arial" panose="020B0604020202020204" pitchFamily="34" charset="0"/>
              <a:buChar char="•"/>
              <a:defRPr/>
            </a:pPr>
            <a:endParaRPr lang="en-US" sz="2000" dirty="0">
              <a:solidFill>
                <a:schemeClr val="tx1"/>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defRPr/>
            </a:pPr>
            <a:endParaRPr lang="en-US" sz="2400" b="1" dirty="0">
              <a:solidFill>
                <a:schemeClr val="tx1"/>
              </a:solidFill>
            </a:endParaRPr>
          </a:p>
          <a:p>
            <a:pPr marL="342900" indent="-342900">
              <a:buFont typeface="Wingdings" panose="05000000000000000000" pitchFamily="2" charset="2"/>
              <a:buChar char="§"/>
              <a:defRPr/>
            </a:pPr>
            <a:endParaRPr lang="en-US" sz="2400" b="1" dirty="0">
              <a:solidFill>
                <a:schemeClr val="tx1"/>
              </a:solidFill>
            </a:endParaRPr>
          </a:p>
          <a:p>
            <a:pPr marL="342900" indent="-342900">
              <a:buFont typeface="Wingdings" panose="05000000000000000000" pitchFamily="2" charset="2"/>
              <a:buChar char="§"/>
              <a:defRPr/>
            </a:pPr>
            <a:endParaRPr lang="en-US" sz="2400" b="1" dirty="0">
              <a:solidFill>
                <a:schemeClr val="tx1"/>
              </a:solidFill>
            </a:endParaRPr>
          </a:p>
        </p:txBody>
      </p:sp>
      <p:sp>
        <p:nvSpPr>
          <p:cNvPr id="4" name="Slide Number Placeholder 3"/>
          <p:cNvSpPr>
            <a:spLocks noGrp="1"/>
          </p:cNvSpPr>
          <p:nvPr>
            <p:ph type="sldNum" sz="quarter" idx="12"/>
          </p:nvPr>
        </p:nvSpPr>
        <p:spPr/>
        <p:txBody>
          <a:bodyPr/>
          <a:lstStyle/>
          <a:p>
            <a:pPr>
              <a:defRPr/>
            </a:pPr>
            <a:fld id="{22A78AB2-FF26-4BF7-82AC-57432DD8C5A8}" type="slidenum">
              <a:rPr lang="en-US" altLang="en-US" smtClean="0"/>
              <a:pPr>
                <a:defRPr/>
              </a:pPr>
              <a:t>15</a:t>
            </a:fld>
            <a:endParaRPr lang="en-US" altLang="en-US"/>
          </a:p>
        </p:txBody>
      </p:sp>
      <p:sp>
        <p:nvSpPr>
          <p:cNvPr id="20" name="Freeform: Shape 12">
            <a:extLst>
              <a:ext uri="{FF2B5EF4-FFF2-40B4-BE49-F238E27FC236}">
                <a16:creationId xmlns:a16="http://schemas.microsoft.com/office/drawing/2014/main" id="{DBBAE94D-0611-4F0E-AC9D-4452B3937AC7}"/>
              </a:ext>
            </a:extLst>
          </p:cNvPr>
          <p:cNvSpPr/>
          <p:nvPr/>
        </p:nvSpPr>
        <p:spPr>
          <a:xfrm>
            <a:off x="6425940" y="838986"/>
            <a:ext cx="4697689" cy="5882489"/>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FFD54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072" tIns="247072" rIns="247072" bIns="247072" numCol="1" spcCol="1270" anchor="t" anchorCtr="0">
            <a:noAutofit/>
          </a:bodyPr>
          <a:lstStyle/>
          <a:p>
            <a:pPr algn="ctr">
              <a:defRPr/>
            </a:pPr>
            <a:r>
              <a:rPr lang="en-US" sz="2400" b="1" u="sng" dirty="0">
                <a:solidFill>
                  <a:schemeClr val="tx1"/>
                </a:solidFill>
              </a:rPr>
              <a:t>CONTRACTOR MW-1 MAIN DAM</a:t>
            </a:r>
          </a:p>
          <a:p>
            <a:pPr algn="ctr">
              <a:defRPr/>
            </a:pPr>
            <a:r>
              <a:rPr lang="en-US" sz="2400" b="1" u="sng" dirty="0">
                <a:solidFill>
                  <a:schemeClr val="tx1"/>
                </a:solidFill>
              </a:rPr>
              <a:t> </a:t>
            </a:r>
          </a:p>
          <a:p>
            <a:pPr marL="342900" indent="-342900">
              <a:spcBef>
                <a:spcPts val="1200"/>
              </a:spcBef>
              <a:spcAft>
                <a:spcPts val="0"/>
              </a:spcAft>
              <a:buFont typeface="Wingdings" panose="05000000000000000000" pitchFamily="2" charset="2"/>
              <a:buChar char="§"/>
              <a:defRPr/>
            </a:pPr>
            <a:r>
              <a:rPr lang="en-US" sz="2400" b="1" u="sng" dirty="0">
                <a:solidFill>
                  <a:schemeClr val="tx1"/>
                </a:solidFill>
              </a:rPr>
              <a:t>M/s Power China-FWO (JV) </a:t>
            </a:r>
          </a:p>
          <a:p>
            <a:pPr marL="342900" indent="-342900">
              <a:spcBef>
                <a:spcPts val="1200"/>
              </a:spcBef>
              <a:spcAft>
                <a:spcPts val="0"/>
              </a:spcAf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Contract  Cost                                  Rs. 442.402 Billion.</a:t>
            </a:r>
          </a:p>
          <a:p>
            <a:pPr marL="342900" indent="-342900">
              <a:spcBef>
                <a:spcPts val="1200"/>
              </a:spcBef>
              <a:spcAft>
                <a:spcPts val="0"/>
              </a:spcAf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Commencement : </a:t>
            </a:r>
            <a:r>
              <a:rPr lang="en-US" sz="2400" u="sng" dirty="0">
                <a:solidFill>
                  <a:schemeClr val="tx1"/>
                </a:solidFill>
                <a:latin typeface="Arial" panose="020B0604020202020204" pitchFamily="34" charset="0"/>
                <a:cs typeface="Arial" panose="020B0604020202020204" pitchFamily="34" charset="0"/>
              </a:rPr>
              <a:t>07.08.2020</a:t>
            </a:r>
          </a:p>
          <a:p>
            <a:pPr marL="342900" indent="-342900" algn="just">
              <a:spcBef>
                <a:spcPts val="1200"/>
              </a:spcBef>
              <a:spcAft>
                <a:spcPts val="0"/>
              </a:spcAf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Power China Share 70 %</a:t>
            </a:r>
          </a:p>
          <a:p>
            <a:pPr marL="342900" indent="-342900" algn="just">
              <a:spcBef>
                <a:spcPts val="1200"/>
              </a:spcBef>
              <a:spcAft>
                <a:spcPts val="0"/>
              </a:spcAf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FWO Share 30 %</a:t>
            </a:r>
          </a:p>
        </p:txBody>
      </p:sp>
    </p:spTree>
    <p:extLst>
      <p:ext uri="{BB962C8B-B14F-4D97-AF65-F5344CB8AC3E}">
        <p14:creationId xmlns:p14="http://schemas.microsoft.com/office/powerpoint/2010/main" val="1883966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FF2B5EF4-FFF2-40B4-BE49-F238E27FC236}">
                <a16:creationId xmlns:a16="http://schemas.microsoft.com/office/drawing/2014/main" id="{E51AADB7-FDB7-4665-ADAF-D517D35424C9}"/>
              </a:ext>
            </a:extLst>
          </p:cNvPr>
          <p:cNvSpPr>
            <a:spLocks noGrp="1"/>
          </p:cNvSpPr>
          <p:nvPr>
            <p:ph type="sldNum" sz="quarter" idx="12"/>
          </p:nvPr>
        </p:nvSpPr>
        <p:spPr bwMode="auto">
          <a:xfrm>
            <a:off x="8458200" y="64770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243F342-E002-4A02-B1BC-93E2709E7AFC}" type="slidenum">
              <a:rPr lang="en-US" altLang="en-US" sz="1200">
                <a:solidFill>
                  <a:srgbClr val="FFFF00"/>
                </a:solidFill>
                <a:latin typeface="Arial" panose="020B0604020202020204" pitchFamily="34" charset="0"/>
              </a:rPr>
              <a:pPr>
                <a:lnSpc>
                  <a:spcPct val="100000"/>
                </a:lnSpc>
                <a:spcBef>
                  <a:spcPct val="0"/>
                </a:spcBef>
                <a:buFontTx/>
                <a:buNone/>
              </a:pPr>
              <a:t>16</a:t>
            </a:fld>
            <a:endParaRPr lang="en-US" altLang="en-US" sz="1200">
              <a:solidFill>
                <a:srgbClr val="FFFF00"/>
              </a:solidFill>
              <a:latin typeface="Arial" panose="020B0604020202020204" pitchFamily="34" charset="0"/>
            </a:endParaRPr>
          </a:p>
        </p:txBody>
      </p:sp>
      <p:sp>
        <p:nvSpPr>
          <p:cNvPr id="38916" name="Title 1">
            <a:extLst>
              <a:ext uri="{FF2B5EF4-FFF2-40B4-BE49-F238E27FC236}">
                <a16:creationId xmlns:a16="http://schemas.microsoft.com/office/drawing/2014/main" id="{6AB84DA4-4DC6-483B-A3C8-A73EAD3A5B3C}"/>
              </a:ext>
            </a:extLst>
          </p:cNvPr>
          <p:cNvSpPr txBox="1">
            <a:spLocks noChangeArrowheads="1"/>
          </p:cNvSpPr>
          <p:nvPr/>
        </p:nvSpPr>
        <p:spPr bwMode="auto">
          <a:xfrm>
            <a:off x="0" y="226244"/>
            <a:ext cx="12150726" cy="641022"/>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ltLang="en-US" dirty="0">
                <a:solidFill>
                  <a:schemeClr val="tx1"/>
                </a:solidFill>
              </a:rPr>
              <a:t>ENGAGEMENT OF PANEL OF EXPERTS</a:t>
            </a:r>
          </a:p>
        </p:txBody>
      </p:sp>
      <p:graphicFrame>
        <p:nvGraphicFramePr>
          <p:cNvPr id="2" name="Table 2">
            <a:extLst>
              <a:ext uri="{FF2B5EF4-FFF2-40B4-BE49-F238E27FC236}">
                <a16:creationId xmlns:a16="http://schemas.microsoft.com/office/drawing/2014/main" id="{09546C36-2707-4857-9B4E-7CE93BB36FC2}"/>
              </a:ext>
            </a:extLst>
          </p:cNvPr>
          <p:cNvGraphicFramePr>
            <a:graphicFrameLocks noGrp="1"/>
          </p:cNvGraphicFramePr>
          <p:nvPr/>
        </p:nvGraphicFramePr>
        <p:xfrm>
          <a:off x="671332" y="1481558"/>
          <a:ext cx="11033307" cy="4694041"/>
        </p:xfrm>
        <a:graphic>
          <a:graphicData uri="http://schemas.openxmlformats.org/drawingml/2006/table">
            <a:tbl>
              <a:tblPr firstRow="1" bandRow="1">
                <a:tableStyleId>{D7AC3CCA-C797-4891-BE02-D94E43425B78}</a:tableStyleId>
              </a:tblPr>
              <a:tblGrid>
                <a:gridCol w="3592190">
                  <a:extLst>
                    <a:ext uri="{9D8B030D-6E8A-4147-A177-3AD203B41FA5}">
                      <a16:colId xmlns:a16="http://schemas.microsoft.com/office/drawing/2014/main" val="1806381711"/>
                    </a:ext>
                  </a:extLst>
                </a:gridCol>
                <a:gridCol w="3950254">
                  <a:extLst>
                    <a:ext uri="{9D8B030D-6E8A-4147-A177-3AD203B41FA5}">
                      <a16:colId xmlns:a16="http://schemas.microsoft.com/office/drawing/2014/main" val="1102081845"/>
                    </a:ext>
                  </a:extLst>
                </a:gridCol>
                <a:gridCol w="3490863">
                  <a:extLst>
                    <a:ext uri="{9D8B030D-6E8A-4147-A177-3AD203B41FA5}">
                      <a16:colId xmlns:a16="http://schemas.microsoft.com/office/drawing/2014/main" val="435574781"/>
                    </a:ext>
                  </a:extLst>
                </a:gridCol>
              </a:tblGrid>
              <a:tr h="499858">
                <a:tc>
                  <a:txBody>
                    <a:bodyPr/>
                    <a:lstStyle/>
                    <a:p>
                      <a:pPr algn="ctr"/>
                      <a:r>
                        <a:rPr lang="en-US" sz="2000" b="1" dirty="0">
                          <a:solidFill>
                            <a:schemeClr val="tx1"/>
                          </a:solidFill>
                          <a:latin typeface="Arial" panose="020B0604020202020204" pitchFamily="34" charset="0"/>
                          <a:cs typeface="Arial" panose="020B0604020202020204" pitchFamily="34" charset="0"/>
                        </a:rPr>
                        <a:t>NAME</a:t>
                      </a:r>
                      <a:endParaRPr lang="aa-ET" sz="2000" b="1"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anose="020B0604020202020204" pitchFamily="34" charset="0"/>
                          <a:cs typeface="Arial" panose="020B0604020202020204" pitchFamily="34" charset="0"/>
                        </a:rPr>
                        <a:t>AREA OF EXPERTISE </a:t>
                      </a:r>
                      <a:endParaRPr lang="aa-ET" sz="2000" b="1" dirty="0">
                        <a:solidFill>
                          <a:schemeClr val="tx1"/>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Arial" panose="020B0604020202020204" pitchFamily="34" charset="0"/>
                          <a:cs typeface="Arial" panose="020B0604020202020204" pitchFamily="34" charset="0"/>
                        </a:rPr>
                        <a:t>NATIONALITY</a:t>
                      </a:r>
                      <a:endParaRPr lang="aa-ET" sz="20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74309923"/>
                  </a:ext>
                </a:extLst>
              </a:tr>
              <a:tr h="762953">
                <a:tc>
                  <a:txBody>
                    <a:bodyPr/>
                    <a:lstStyle/>
                    <a:p>
                      <a:r>
                        <a:rPr lang="en-GB" altLang="en-US" sz="2000" b="0" dirty="0">
                          <a:solidFill>
                            <a:schemeClr val="tx1"/>
                          </a:solidFill>
                          <a:latin typeface="Arial" panose="020B0604020202020204" pitchFamily="34" charset="0"/>
                          <a:cs typeface="Arial" panose="020B0604020202020204" pitchFamily="34" charset="0"/>
                        </a:rPr>
                        <a:t>MR. BRIAN FORBES</a:t>
                      </a:r>
                      <a:endParaRPr lang="aa-ET" sz="2000" b="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altLang="en-US" sz="2000" b="0" dirty="0">
                          <a:solidFill>
                            <a:schemeClr val="tx1"/>
                          </a:solidFill>
                          <a:latin typeface="Arial" panose="020B0604020202020204" pitchFamily="34" charset="0"/>
                          <a:cs typeface="Arial" panose="020B0604020202020204" pitchFamily="34" charset="0"/>
                        </a:rPr>
                        <a:t>DAM ENGINEERING &amp; RCC TECHNOLOGY</a:t>
                      </a:r>
                      <a:endParaRPr lang="aa-ET" sz="2000" b="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0" dirty="0">
                          <a:solidFill>
                            <a:schemeClr val="tx1"/>
                          </a:solidFill>
                          <a:latin typeface="Arial" panose="020B0604020202020204" pitchFamily="34" charset="0"/>
                          <a:cs typeface="Arial" panose="020B0604020202020204" pitchFamily="34" charset="0"/>
                        </a:rPr>
                        <a:t>AUSTRALIAN</a:t>
                      </a:r>
                      <a:endParaRPr lang="aa-ET" sz="20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53129232"/>
                  </a:ext>
                </a:extLst>
              </a:tr>
              <a:tr h="779710">
                <a:tc>
                  <a:txBody>
                    <a:bodyPr/>
                    <a:lstStyle/>
                    <a:p>
                      <a:r>
                        <a:rPr lang="en-GB" altLang="en-US" sz="2000" b="0" dirty="0">
                          <a:solidFill>
                            <a:schemeClr val="tx1"/>
                          </a:solidFill>
                          <a:latin typeface="Arial" panose="020B0604020202020204" pitchFamily="34" charset="0"/>
                          <a:cs typeface="Arial" panose="020B0604020202020204" pitchFamily="34" charset="0"/>
                        </a:rPr>
                        <a:t>MR. CARLOS JARAMILLO</a:t>
                      </a:r>
                      <a:endParaRPr lang="aa-ET" sz="2000" b="0" dirty="0">
                        <a:solidFill>
                          <a:schemeClr val="tx1"/>
                        </a:solidFill>
                        <a:latin typeface="Arial" panose="020B0604020202020204" pitchFamily="34" charset="0"/>
                        <a:cs typeface="Arial" panose="020B0604020202020204" pitchFamily="34" charset="0"/>
                      </a:endParaRPr>
                    </a:p>
                  </a:txBody>
                  <a:tcPr/>
                </a:tc>
                <a:tc>
                  <a:txBody>
                    <a:bodyPr/>
                    <a:lstStyle/>
                    <a:p>
                      <a:pPr>
                        <a:lnSpc>
                          <a:spcPct val="120000"/>
                        </a:lnSpc>
                      </a:pPr>
                      <a:r>
                        <a:rPr lang="en-GB" altLang="en-US" sz="2000" b="0" kern="1200" dirty="0">
                          <a:solidFill>
                            <a:schemeClr val="tx1"/>
                          </a:solidFill>
                          <a:latin typeface="Arial" panose="020B0604020202020204" pitchFamily="34" charset="0"/>
                          <a:cs typeface="Arial" panose="020B0604020202020204" pitchFamily="34" charset="0"/>
                        </a:rPr>
                        <a:t>GEOLOGICAL &amp; ROCK MECHANICS EXPERT</a:t>
                      </a:r>
                      <a:endParaRPr lang="aa-ET" sz="20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r>
                        <a:rPr lang="en-GB" altLang="en-US" sz="2000" b="0" kern="1200" dirty="0">
                          <a:solidFill>
                            <a:schemeClr val="tx1"/>
                          </a:solidFill>
                          <a:latin typeface="Arial" panose="020B0604020202020204" pitchFamily="34" charset="0"/>
                          <a:cs typeface="Arial" panose="020B0604020202020204" pitchFamily="34" charset="0"/>
                        </a:rPr>
                        <a:t>AMERICAN / COLOMBIAN</a:t>
                      </a:r>
                      <a:endParaRPr lang="aa-ET" sz="2000" b="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379999295"/>
                  </a:ext>
                </a:extLst>
              </a:tr>
              <a:tr h="697295">
                <a:tc>
                  <a:txBody>
                    <a:bodyPr/>
                    <a:lstStyle/>
                    <a:p>
                      <a:r>
                        <a:rPr lang="en-GB" altLang="en-US" sz="2000" b="0" dirty="0">
                          <a:solidFill>
                            <a:schemeClr val="tx1"/>
                          </a:solidFill>
                          <a:latin typeface="Arial" panose="020B0604020202020204" pitchFamily="34" charset="0"/>
                          <a:cs typeface="Arial" panose="020B0604020202020204" pitchFamily="34" charset="0"/>
                        </a:rPr>
                        <a:t>MR. JOHN H. GUMMER</a:t>
                      </a:r>
                      <a:endParaRPr lang="aa-ET" sz="2000" b="0" dirty="0">
                        <a:solidFill>
                          <a:schemeClr val="tx1"/>
                        </a:solidFill>
                        <a:latin typeface="Arial" panose="020B0604020202020204" pitchFamily="34" charset="0"/>
                        <a:cs typeface="Arial" panose="020B0604020202020204" pitchFamily="34" charset="0"/>
                      </a:endParaRPr>
                    </a:p>
                  </a:txBody>
                  <a:tcPr/>
                </a:tc>
                <a:tc>
                  <a:txBody>
                    <a:bodyPr/>
                    <a:lstStyle/>
                    <a:p>
                      <a:pPr>
                        <a:lnSpc>
                          <a:spcPct val="120000"/>
                        </a:lnSpc>
                      </a:pPr>
                      <a:r>
                        <a:rPr lang="en-GB" altLang="en-US" sz="2000" b="0" kern="1200" dirty="0">
                          <a:solidFill>
                            <a:schemeClr val="tx1"/>
                          </a:solidFill>
                          <a:latin typeface="Arial" panose="020B0604020202020204" pitchFamily="34" charset="0"/>
                          <a:cs typeface="Arial" panose="020B0604020202020204" pitchFamily="34" charset="0"/>
                        </a:rPr>
                        <a:t>ELECTRO-MECHANICAL EQUIPMENT EXPERT</a:t>
                      </a:r>
                      <a:endParaRPr lang="aa-ET" sz="20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r>
                        <a:rPr lang="en-GB" altLang="en-US" sz="2000" b="0" kern="1200" dirty="0">
                          <a:solidFill>
                            <a:schemeClr val="tx1"/>
                          </a:solidFill>
                          <a:latin typeface="Arial" panose="020B0604020202020204" pitchFamily="34" charset="0"/>
                          <a:cs typeface="Arial" panose="020B0604020202020204" pitchFamily="34" charset="0"/>
                        </a:rPr>
                        <a:t>AUSTRALIAN/ BRITISH</a:t>
                      </a:r>
                      <a:endParaRPr lang="aa-ET" sz="2000" b="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106507958"/>
                  </a:ext>
                </a:extLst>
              </a:tr>
              <a:tr h="551387">
                <a:tc>
                  <a:txBody>
                    <a:bodyPr/>
                    <a:lstStyle/>
                    <a:p>
                      <a:r>
                        <a:rPr lang="en-GB" altLang="en-US" sz="2000" b="0" dirty="0">
                          <a:solidFill>
                            <a:schemeClr val="tx1"/>
                          </a:solidFill>
                          <a:latin typeface="Arial" panose="020B0604020202020204" pitchFamily="34" charset="0"/>
                          <a:cs typeface="Arial" panose="020B0604020202020204" pitchFamily="34" charset="0"/>
                        </a:rPr>
                        <a:t>MR. ASLAM RASHEED</a:t>
                      </a:r>
                      <a:endParaRPr lang="aa-ET" sz="2000" b="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altLang="en-US" sz="2000" b="0" kern="1200" dirty="0">
                          <a:solidFill>
                            <a:schemeClr val="tx1"/>
                          </a:solidFill>
                          <a:latin typeface="Arial" panose="020B0604020202020204" pitchFamily="34" charset="0"/>
                          <a:cs typeface="Arial" panose="020B0604020202020204" pitchFamily="34" charset="0"/>
                        </a:rPr>
                        <a:t>HYDRAULICS EXPERT</a:t>
                      </a:r>
                      <a:endParaRPr lang="en-GB" altLang="en-US" sz="2000" b="0" kern="1200" dirty="0">
                        <a:solidFill>
                          <a:schemeClr val="tx1"/>
                        </a:solidFill>
                        <a:latin typeface="Arial" panose="020B0604020202020204" pitchFamily="34" charset="0"/>
                        <a:ea typeface="+mn-ea"/>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0" kern="1200" dirty="0">
                          <a:solidFill>
                            <a:schemeClr val="tx1"/>
                          </a:solidFill>
                          <a:latin typeface="Arial" panose="020B0604020202020204" pitchFamily="34" charset="0"/>
                          <a:cs typeface="Arial" panose="020B0604020202020204" pitchFamily="34" charset="0"/>
                        </a:rPr>
                        <a:t>PAKISTANI</a:t>
                      </a:r>
                      <a:endParaRPr lang="en-GB" altLang="en-US" sz="2000" b="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165630933"/>
                  </a:ext>
                </a:extLst>
              </a:tr>
              <a:tr h="484652">
                <a:tc>
                  <a:txBody>
                    <a:bodyPr/>
                    <a:lstStyle/>
                    <a:p>
                      <a:r>
                        <a:rPr lang="en-GB" altLang="en-US" sz="2000" b="0" dirty="0">
                          <a:solidFill>
                            <a:schemeClr val="tx1"/>
                          </a:solidFill>
                          <a:latin typeface="Arial" panose="020B0604020202020204" pitchFamily="34" charset="0"/>
                          <a:cs typeface="Arial" panose="020B0604020202020204" pitchFamily="34" charset="0"/>
                        </a:rPr>
                        <a:t>MR. KHALIL TAYYAB HASSAN </a:t>
                      </a:r>
                      <a:endParaRPr lang="aa-ET" sz="2000" b="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altLang="en-US" sz="2000" b="0" kern="1200" dirty="0">
                          <a:solidFill>
                            <a:schemeClr val="tx1"/>
                          </a:solidFill>
                          <a:latin typeface="Arial" panose="020B0604020202020204" pitchFamily="34" charset="0"/>
                          <a:cs typeface="Arial" panose="020B0604020202020204" pitchFamily="34" charset="0"/>
                        </a:rPr>
                        <a:t>PROCUREMENT EXPERT</a:t>
                      </a:r>
                      <a:endParaRPr lang="aa-ET" sz="2000" b="0" kern="1200" dirty="0">
                        <a:solidFill>
                          <a:schemeClr val="tx1"/>
                        </a:solidFill>
                        <a:latin typeface="Arial" panose="020B0604020202020204" pitchFamily="34" charset="0"/>
                        <a:ea typeface="+mn-ea"/>
                        <a:cs typeface="Arial" panose="020B0604020202020204" pitchFamily="34" charset="0"/>
                      </a:endParaRPr>
                    </a:p>
                  </a:txBody>
                  <a:tcPr/>
                </a:tc>
                <a:tc vMerge="1">
                  <a:txBody>
                    <a:bodyPr/>
                    <a:lstStyle/>
                    <a:p>
                      <a:endParaRPr lang="aa-ET" sz="2000" b="0" kern="120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091436976"/>
                  </a:ext>
                </a:extLst>
              </a:tr>
              <a:tr h="573649">
                <a:tc>
                  <a:txBody>
                    <a:bodyPr/>
                    <a:lstStyle/>
                    <a:p>
                      <a:r>
                        <a:rPr lang="en-GB" altLang="en-US" sz="2000" b="0" dirty="0">
                          <a:solidFill>
                            <a:schemeClr val="tx1"/>
                          </a:solidFill>
                          <a:latin typeface="Arial" panose="020B0604020202020204" pitchFamily="34" charset="0"/>
                          <a:cs typeface="Arial" panose="020B0604020202020204" pitchFamily="34" charset="0"/>
                        </a:rPr>
                        <a:t>MR. YUSOF GHANAAT</a:t>
                      </a:r>
                      <a:endParaRPr lang="aa-ET" sz="2000" b="0" dirty="0">
                        <a:solidFill>
                          <a:schemeClr val="tx1"/>
                        </a:solidFill>
                        <a:latin typeface="Arial" panose="020B0604020202020204" pitchFamily="34" charset="0"/>
                        <a:cs typeface="Arial" panose="020B0604020202020204" pitchFamily="34" charset="0"/>
                      </a:endParaRPr>
                    </a:p>
                  </a:txBody>
                  <a:tcPr/>
                </a:tc>
                <a:tc>
                  <a:txBody>
                    <a:bodyPr/>
                    <a:lstStyle/>
                    <a:p>
                      <a:pPr>
                        <a:lnSpc>
                          <a:spcPct val="120000"/>
                        </a:lnSpc>
                      </a:pPr>
                      <a:r>
                        <a:rPr lang="en-US" sz="2000" b="0" kern="1200" dirty="0">
                          <a:solidFill>
                            <a:schemeClr val="tx1"/>
                          </a:solidFill>
                          <a:latin typeface="Arial" panose="020B0604020202020204" pitchFamily="34" charset="0"/>
                          <a:cs typeface="Arial" panose="020B0604020202020204" pitchFamily="34" charset="0"/>
                        </a:rPr>
                        <a:t>SEISMIC DESIGN EXPERT</a:t>
                      </a:r>
                      <a:endParaRPr lang="aa-ET" sz="2000" b="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latin typeface="Arial" panose="020B0604020202020204" pitchFamily="34" charset="0"/>
                          <a:cs typeface="Arial" panose="020B0604020202020204" pitchFamily="34" charset="0"/>
                        </a:rPr>
                        <a:t>AMERICAN</a:t>
                      </a:r>
                      <a:endParaRPr lang="aa-ET" sz="2000" b="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08890862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a:extLst>
              <a:ext uri="{FF2B5EF4-FFF2-40B4-BE49-F238E27FC236}">
                <a16:creationId xmlns:a16="http://schemas.microsoft.com/office/drawing/2014/main" id="{54F12916-453B-4D20-96EA-DD273CE76BE7}"/>
              </a:ext>
            </a:extLst>
          </p:cNvPr>
          <p:cNvSpPr>
            <a:spLocks noGrp="1"/>
          </p:cNvSpPr>
          <p:nvPr>
            <p:ph type="sldNum" sz="quarter" idx="12"/>
          </p:nvPr>
        </p:nvSpPr>
        <p:spPr bwMode="auto">
          <a:xfrm>
            <a:off x="8458200" y="64770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DD381F9-66E8-4AC2-A6E4-62D349CEA086}" type="slidenum">
              <a:rPr lang="en-US" altLang="en-US" sz="1200">
                <a:solidFill>
                  <a:srgbClr val="FFFF00"/>
                </a:solidFill>
                <a:latin typeface="Arial" panose="020B0604020202020204" pitchFamily="34" charset="0"/>
              </a:rPr>
              <a:pPr>
                <a:lnSpc>
                  <a:spcPct val="100000"/>
                </a:lnSpc>
                <a:spcBef>
                  <a:spcPct val="0"/>
                </a:spcBef>
                <a:buFontTx/>
                <a:buNone/>
              </a:pPr>
              <a:t>17</a:t>
            </a:fld>
            <a:endParaRPr lang="en-US" altLang="en-US" sz="1200">
              <a:solidFill>
                <a:srgbClr val="FFFF00"/>
              </a:solidFill>
              <a:latin typeface="Arial" panose="020B0604020202020204" pitchFamily="34" charset="0"/>
            </a:endParaRPr>
          </a:p>
        </p:txBody>
      </p:sp>
      <p:sp>
        <p:nvSpPr>
          <p:cNvPr id="73731" name="Title 1">
            <a:extLst>
              <a:ext uri="{FF2B5EF4-FFF2-40B4-BE49-F238E27FC236}">
                <a16:creationId xmlns:a16="http://schemas.microsoft.com/office/drawing/2014/main" id="{086DB5BB-88C6-4E61-88B8-D6BC686CC48E}"/>
              </a:ext>
            </a:extLst>
          </p:cNvPr>
          <p:cNvSpPr txBox="1">
            <a:spLocks noChangeArrowheads="1"/>
          </p:cNvSpPr>
          <p:nvPr/>
        </p:nvSpPr>
        <p:spPr bwMode="auto">
          <a:xfrm>
            <a:off x="0" y="235669"/>
            <a:ext cx="12150726" cy="518545"/>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ltLang="en-US" dirty="0">
                <a:solidFill>
                  <a:schemeClr val="tx1"/>
                </a:solidFill>
              </a:rPr>
              <a:t>FINANCING STRATEGY FOR PC-I: DAM PART</a:t>
            </a:r>
          </a:p>
        </p:txBody>
      </p:sp>
      <p:graphicFrame>
        <p:nvGraphicFramePr>
          <p:cNvPr id="6" name="Diagram 5">
            <a:extLst>
              <a:ext uri="{FF2B5EF4-FFF2-40B4-BE49-F238E27FC236}">
                <a16:creationId xmlns:a16="http://schemas.microsoft.com/office/drawing/2014/main" id="{6404354C-9C37-4879-827D-7D29D448BE75}"/>
              </a:ext>
            </a:extLst>
          </p:cNvPr>
          <p:cNvGraphicFramePr/>
          <p:nvPr/>
        </p:nvGraphicFramePr>
        <p:xfrm>
          <a:off x="250722" y="814541"/>
          <a:ext cx="11636477" cy="5906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733" name="TextBox 4">
            <a:extLst>
              <a:ext uri="{FF2B5EF4-FFF2-40B4-BE49-F238E27FC236}">
                <a16:creationId xmlns:a16="http://schemas.microsoft.com/office/drawing/2014/main" id="{54105AE3-0934-4AF9-9E3A-EB19233B8FD6}"/>
              </a:ext>
            </a:extLst>
          </p:cNvPr>
          <p:cNvSpPr txBox="1">
            <a:spLocks noChangeArrowheads="1"/>
          </p:cNvSpPr>
          <p:nvPr/>
        </p:nvSpPr>
        <p:spPr bwMode="auto">
          <a:xfrm>
            <a:off x="1300806" y="6412468"/>
            <a:ext cx="100655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US" altLang="en-US" sz="1800" b="1" dirty="0">
                <a:solidFill>
                  <a:srgbClr val="FFFF00"/>
                </a:solidFill>
                <a:latin typeface="Arial" panose="020B0604020202020204" pitchFamily="34" charset="0"/>
                <a:cs typeface="Arial" panose="020B0604020202020204" pitchFamily="34" charset="0"/>
              </a:rPr>
              <a:t>REVISED PC-I DAM PART IS UNDER PREPARATION. TENTATIVE COST IS RS. 707 BILLION </a:t>
            </a:r>
            <a:endParaRPr lang="x-none" altLang="en-US" sz="1800" b="1" dirty="0">
              <a:latin typeface="Century Gothic" panose="020B0502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tle 1">
            <a:extLst>
              <a:ext uri="{FF2B5EF4-FFF2-40B4-BE49-F238E27FC236}">
                <a16:creationId xmlns:a16="http://schemas.microsoft.com/office/drawing/2014/main" id="{9B4F23B6-B93C-4618-A7AA-53ED8C398C04}"/>
              </a:ext>
            </a:extLst>
          </p:cNvPr>
          <p:cNvSpPr txBox="1">
            <a:spLocks noChangeArrowheads="1"/>
          </p:cNvSpPr>
          <p:nvPr/>
        </p:nvSpPr>
        <p:spPr bwMode="auto">
          <a:xfrm>
            <a:off x="0" y="27365"/>
            <a:ext cx="12150726" cy="547310"/>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ltLang="en-US" dirty="0">
                <a:solidFill>
                  <a:schemeClr val="tx1"/>
                </a:solidFill>
              </a:rPr>
              <a:t>FINANCING STRATEGY FOR PC-I: POWER GENERATION</a:t>
            </a:r>
          </a:p>
        </p:txBody>
      </p:sp>
      <p:grpSp>
        <p:nvGrpSpPr>
          <p:cNvPr id="75780" name="Group 4">
            <a:extLst>
              <a:ext uri="{FF2B5EF4-FFF2-40B4-BE49-F238E27FC236}">
                <a16:creationId xmlns:a16="http://schemas.microsoft.com/office/drawing/2014/main" id="{D4FB67D4-4C28-4B0D-A586-3B33391849FA}"/>
              </a:ext>
            </a:extLst>
          </p:cNvPr>
          <p:cNvGrpSpPr>
            <a:grpSpLocks/>
          </p:cNvGrpSpPr>
          <p:nvPr/>
        </p:nvGrpSpPr>
        <p:grpSpPr bwMode="auto">
          <a:xfrm>
            <a:off x="971550" y="606425"/>
            <a:ext cx="10888663" cy="5645150"/>
            <a:chOff x="821087" y="743498"/>
            <a:chExt cx="10889578" cy="6102304"/>
          </a:xfrm>
        </p:grpSpPr>
        <p:sp>
          <p:nvSpPr>
            <p:cNvPr id="8" name="Freeform: Shape 2">
              <a:extLst>
                <a:ext uri="{FF2B5EF4-FFF2-40B4-BE49-F238E27FC236}">
                  <a16:creationId xmlns:a16="http://schemas.microsoft.com/office/drawing/2014/main" id="{C32C6907-6393-4D81-917A-07B67F4AAAB8}"/>
                </a:ext>
              </a:extLst>
            </p:cNvPr>
            <p:cNvSpPr/>
            <p:nvPr/>
          </p:nvSpPr>
          <p:spPr>
            <a:xfrm>
              <a:off x="2423902" y="3984719"/>
              <a:ext cx="423748" cy="1668954"/>
            </a:xfrm>
            <a:custGeom>
              <a:avLst/>
              <a:gdLst>
                <a:gd name="connsiteX0" fmla="*/ 0 w 423748"/>
                <a:gd name="connsiteY0" fmla="*/ 0 h 1668954"/>
                <a:gd name="connsiteX1" fmla="*/ 211874 w 423748"/>
                <a:gd name="connsiteY1" fmla="*/ 0 h 1668954"/>
                <a:gd name="connsiteX2" fmla="*/ 211874 w 423748"/>
                <a:gd name="connsiteY2" fmla="*/ 1668954 h 1668954"/>
                <a:gd name="connsiteX3" fmla="*/ 423748 w 423748"/>
                <a:gd name="connsiteY3" fmla="*/ 1668954 h 1668954"/>
              </a:gdLst>
              <a:ahLst/>
              <a:cxnLst>
                <a:cxn ang="0">
                  <a:pos x="connsiteX0" y="connsiteY0"/>
                </a:cxn>
                <a:cxn ang="0">
                  <a:pos x="connsiteX1" y="connsiteY1"/>
                </a:cxn>
                <a:cxn ang="0">
                  <a:pos x="connsiteX2" y="connsiteY2"/>
                </a:cxn>
                <a:cxn ang="0">
                  <a:pos x="connsiteX3" y="connsiteY3"/>
                </a:cxn>
              </a:cxnLst>
              <a:rect l="l" t="t" r="r" b="b"/>
              <a:pathLst>
                <a:path w="423748" h="1668954">
                  <a:moveTo>
                    <a:pt x="0" y="0"/>
                  </a:moveTo>
                  <a:lnTo>
                    <a:pt x="211874" y="0"/>
                  </a:lnTo>
                  <a:lnTo>
                    <a:pt x="211874" y="1668954"/>
                  </a:lnTo>
                  <a:lnTo>
                    <a:pt x="423748" y="1668954"/>
                  </a:lnTo>
                </a:path>
              </a:pathLst>
            </a:custGeom>
            <a:noFill/>
            <a:scene3d>
              <a:camera prst="orthographicFront"/>
              <a:lightRig rig="flat" dir="t"/>
            </a:scene3d>
            <a:sp3d prstMaterial="matte"/>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181527" tIns="791430" rIns="181526" bIns="791429" spcCol="1270" anchor="ctr"/>
            <a:lstStyle/>
            <a:p>
              <a:pPr algn="ctr" defTabSz="1066800">
                <a:lnSpc>
                  <a:spcPct val="90000"/>
                </a:lnSpc>
                <a:spcAft>
                  <a:spcPct val="35000"/>
                </a:spcAft>
                <a:defRPr/>
              </a:pPr>
              <a:endParaRPr lang="en-GB" sz="2400" b="1">
                <a:solidFill>
                  <a:schemeClr val="tx1"/>
                </a:solidFill>
              </a:endParaRPr>
            </a:p>
          </p:txBody>
        </p:sp>
        <p:sp>
          <p:nvSpPr>
            <p:cNvPr id="9" name="Freeform: Shape 3">
              <a:extLst>
                <a:ext uri="{FF2B5EF4-FFF2-40B4-BE49-F238E27FC236}">
                  <a16:creationId xmlns:a16="http://schemas.microsoft.com/office/drawing/2014/main" id="{D082BAC2-2EA9-46C4-8233-A48675541D06}"/>
                </a:ext>
              </a:extLst>
            </p:cNvPr>
            <p:cNvSpPr/>
            <p:nvPr/>
          </p:nvSpPr>
          <p:spPr>
            <a:xfrm>
              <a:off x="2423902" y="3923122"/>
              <a:ext cx="480710" cy="91440"/>
            </a:xfrm>
            <a:custGeom>
              <a:avLst/>
              <a:gdLst>
                <a:gd name="connsiteX0" fmla="*/ 0 w 480710"/>
                <a:gd name="connsiteY0" fmla="*/ 61597 h 91440"/>
                <a:gd name="connsiteX1" fmla="*/ 240355 w 480710"/>
                <a:gd name="connsiteY1" fmla="*/ 61597 h 91440"/>
                <a:gd name="connsiteX2" fmla="*/ 240355 w 480710"/>
                <a:gd name="connsiteY2" fmla="*/ 45720 h 91440"/>
                <a:gd name="connsiteX3" fmla="*/ 480710 w 480710"/>
                <a:gd name="connsiteY3" fmla="*/ 45720 h 91440"/>
              </a:gdLst>
              <a:ahLst/>
              <a:cxnLst>
                <a:cxn ang="0">
                  <a:pos x="connsiteX0" y="connsiteY0"/>
                </a:cxn>
                <a:cxn ang="0">
                  <a:pos x="connsiteX1" y="connsiteY1"/>
                </a:cxn>
                <a:cxn ang="0">
                  <a:pos x="connsiteX2" y="connsiteY2"/>
                </a:cxn>
                <a:cxn ang="0">
                  <a:pos x="connsiteX3" y="connsiteY3"/>
                </a:cxn>
              </a:cxnLst>
              <a:rect l="l" t="t" r="r" b="b"/>
              <a:pathLst>
                <a:path w="480710" h="91440">
                  <a:moveTo>
                    <a:pt x="0" y="61597"/>
                  </a:moveTo>
                  <a:lnTo>
                    <a:pt x="240355" y="61597"/>
                  </a:lnTo>
                  <a:lnTo>
                    <a:pt x="240355" y="45720"/>
                  </a:lnTo>
                  <a:lnTo>
                    <a:pt x="480710" y="45720"/>
                  </a:lnTo>
                </a:path>
              </a:pathLst>
            </a:custGeom>
            <a:noFill/>
            <a:scene3d>
              <a:camera prst="orthographicFront"/>
              <a:lightRig rig="flat" dir="t"/>
            </a:scene3d>
            <a:sp3d prstMaterial="matte"/>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241031" tIns="33696" rIns="241031" bIns="33696" spcCol="1270" anchor="ctr"/>
            <a:lstStyle/>
            <a:p>
              <a:pPr algn="ctr" defTabSz="1066800">
                <a:lnSpc>
                  <a:spcPct val="90000"/>
                </a:lnSpc>
                <a:spcAft>
                  <a:spcPct val="35000"/>
                </a:spcAft>
                <a:defRPr/>
              </a:pPr>
              <a:endParaRPr lang="en-US" sz="2400"/>
            </a:p>
          </p:txBody>
        </p:sp>
        <p:sp>
          <p:nvSpPr>
            <p:cNvPr id="10" name="Freeform: Shape 5">
              <a:extLst>
                <a:ext uri="{FF2B5EF4-FFF2-40B4-BE49-F238E27FC236}">
                  <a16:creationId xmlns:a16="http://schemas.microsoft.com/office/drawing/2014/main" id="{EA177A1E-35AB-4F94-8840-6D25B9A49C8C}"/>
                </a:ext>
              </a:extLst>
            </p:cNvPr>
            <p:cNvSpPr/>
            <p:nvPr/>
          </p:nvSpPr>
          <p:spPr>
            <a:xfrm>
              <a:off x="8253735" y="5140747"/>
              <a:ext cx="470954" cy="1346096"/>
            </a:xfrm>
            <a:custGeom>
              <a:avLst/>
              <a:gdLst>
                <a:gd name="connsiteX0" fmla="*/ 0 w 470954"/>
                <a:gd name="connsiteY0" fmla="*/ 0 h 1346096"/>
                <a:gd name="connsiteX1" fmla="*/ 235477 w 470954"/>
                <a:gd name="connsiteY1" fmla="*/ 0 h 1346096"/>
                <a:gd name="connsiteX2" fmla="*/ 235477 w 470954"/>
                <a:gd name="connsiteY2" fmla="*/ 1346096 h 1346096"/>
                <a:gd name="connsiteX3" fmla="*/ 470954 w 470954"/>
                <a:gd name="connsiteY3" fmla="*/ 1346096 h 1346096"/>
              </a:gdLst>
              <a:ahLst/>
              <a:cxnLst>
                <a:cxn ang="0">
                  <a:pos x="connsiteX0" y="connsiteY0"/>
                </a:cxn>
                <a:cxn ang="0">
                  <a:pos x="connsiteX1" y="connsiteY1"/>
                </a:cxn>
                <a:cxn ang="0">
                  <a:pos x="connsiteX2" y="connsiteY2"/>
                </a:cxn>
                <a:cxn ang="0">
                  <a:pos x="connsiteX3" y="connsiteY3"/>
                </a:cxn>
              </a:cxnLst>
              <a:rect l="l" t="t" r="r" b="b"/>
              <a:pathLst>
                <a:path w="470954" h="1346096">
                  <a:moveTo>
                    <a:pt x="0" y="0"/>
                  </a:moveTo>
                  <a:lnTo>
                    <a:pt x="235477" y="0"/>
                  </a:lnTo>
                  <a:lnTo>
                    <a:pt x="235477" y="1346096"/>
                  </a:lnTo>
                  <a:lnTo>
                    <a:pt x="470954" y="1346096"/>
                  </a:lnTo>
                </a:path>
              </a:pathLst>
            </a:custGeom>
            <a:noFill/>
            <a:scene3d>
              <a:camera prst="orthographicFront"/>
              <a:lightRig rig="flat" dir="t"/>
            </a:scene3d>
            <a:sp3d prstMaterial="matte"/>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lIns="212525" tIns="637395" rIns="212524" bIns="637396" spcCol="1270" anchor="ctr"/>
            <a:lstStyle/>
            <a:p>
              <a:pPr algn="ctr" defTabSz="1066800">
                <a:lnSpc>
                  <a:spcPct val="90000"/>
                </a:lnSpc>
                <a:spcAft>
                  <a:spcPct val="35000"/>
                </a:spcAft>
                <a:defRPr/>
              </a:pPr>
              <a:endParaRPr lang="en-GB" sz="2400" b="1">
                <a:solidFill>
                  <a:schemeClr val="tx1"/>
                </a:solidFill>
              </a:endParaRPr>
            </a:p>
          </p:txBody>
        </p:sp>
        <p:sp>
          <p:nvSpPr>
            <p:cNvPr id="11" name="Freeform: Shape 7">
              <a:extLst>
                <a:ext uri="{FF2B5EF4-FFF2-40B4-BE49-F238E27FC236}">
                  <a16:creationId xmlns:a16="http://schemas.microsoft.com/office/drawing/2014/main" id="{B071D9A8-5E6A-4205-8FE3-8CB9701F4000}"/>
                </a:ext>
              </a:extLst>
            </p:cNvPr>
            <p:cNvSpPr/>
            <p:nvPr/>
          </p:nvSpPr>
          <p:spPr>
            <a:xfrm>
              <a:off x="8253735" y="5140747"/>
              <a:ext cx="470954" cy="448698"/>
            </a:xfrm>
            <a:custGeom>
              <a:avLst/>
              <a:gdLst>
                <a:gd name="connsiteX0" fmla="*/ 0 w 470954"/>
                <a:gd name="connsiteY0" fmla="*/ 0 h 448698"/>
                <a:gd name="connsiteX1" fmla="*/ 235477 w 470954"/>
                <a:gd name="connsiteY1" fmla="*/ 0 h 448698"/>
                <a:gd name="connsiteX2" fmla="*/ 235477 w 470954"/>
                <a:gd name="connsiteY2" fmla="*/ 448698 h 448698"/>
                <a:gd name="connsiteX3" fmla="*/ 470954 w 470954"/>
                <a:gd name="connsiteY3" fmla="*/ 448698 h 448698"/>
              </a:gdLst>
              <a:ahLst/>
              <a:cxnLst>
                <a:cxn ang="0">
                  <a:pos x="connsiteX0" y="connsiteY0"/>
                </a:cxn>
                <a:cxn ang="0">
                  <a:pos x="connsiteX1" y="connsiteY1"/>
                </a:cxn>
                <a:cxn ang="0">
                  <a:pos x="connsiteX2" y="connsiteY2"/>
                </a:cxn>
                <a:cxn ang="0">
                  <a:pos x="connsiteX3" y="connsiteY3"/>
                </a:cxn>
              </a:cxnLst>
              <a:rect l="l" t="t" r="r" b="b"/>
              <a:pathLst>
                <a:path w="470954" h="448698">
                  <a:moveTo>
                    <a:pt x="0" y="0"/>
                  </a:moveTo>
                  <a:lnTo>
                    <a:pt x="235477" y="0"/>
                  </a:lnTo>
                  <a:lnTo>
                    <a:pt x="235477" y="448698"/>
                  </a:lnTo>
                  <a:lnTo>
                    <a:pt x="470954" y="448698"/>
                  </a:lnTo>
                </a:path>
              </a:pathLst>
            </a:custGeom>
            <a:noFill/>
            <a:scene3d>
              <a:camera prst="orthographicFront"/>
              <a:lightRig rig="flat" dir="t"/>
            </a:scene3d>
            <a:sp3d prstMaterial="matte"/>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lIns="231915" tIns="208087" rIns="231915" bIns="208087" spcCol="1270" anchor="ctr"/>
            <a:lstStyle/>
            <a:p>
              <a:pPr algn="ctr" defTabSz="1066800">
                <a:lnSpc>
                  <a:spcPct val="90000"/>
                </a:lnSpc>
                <a:spcAft>
                  <a:spcPct val="35000"/>
                </a:spcAft>
                <a:defRPr/>
              </a:pPr>
              <a:endParaRPr lang="en-GB" sz="2400">
                <a:solidFill>
                  <a:schemeClr val="tx1"/>
                </a:solidFill>
              </a:endParaRPr>
            </a:p>
          </p:txBody>
        </p:sp>
        <p:sp>
          <p:nvSpPr>
            <p:cNvPr id="12" name="Freeform: Shape 8">
              <a:extLst>
                <a:ext uri="{FF2B5EF4-FFF2-40B4-BE49-F238E27FC236}">
                  <a16:creationId xmlns:a16="http://schemas.microsoft.com/office/drawing/2014/main" id="{A6DA2528-1568-44E8-B9BF-F7A4E0E18D34}"/>
                </a:ext>
              </a:extLst>
            </p:cNvPr>
            <p:cNvSpPr/>
            <p:nvPr/>
          </p:nvSpPr>
          <p:spPr>
            <a:xfrm>
              <a:off x="8253735" y="4692048"/>
              <a:ext cx="470954" cy="448698"/>
            </a:xfrm>
            <a:custGeom>
              <a:avLst/>
              <a:gdLst>
                <a:gd name="connsiteX0" fmla="*/ 0 w 470954"/>
                <a:gd name="connsiteY0" fmla="*/ 448698 h 448698"/>
                <a:gd name="connsiteX1" fmla="*/ 235477 w 470954"/>
                <a:gd name="connsiteY1" fmla="*/ 448698 h 448698"/>
                <a:gd name="connsiteX2" fmla="*/ 235477 w 470954"/>
                <a:gd name="connsiteY2" fmla="*/ 0 h 448698"/>
                <a:gd name="connsiteX3" fmla="*/ 470954 w 470954"/>
                <a:gd name="connsiteY3" fmla="*/ 0 h 448698"/>
              </a:gdLst>
              <a:ahLst/>
              <a:cxnLst>
                <a:cxn ang="0">
                  <a:pos x="connsiteX0" y="connsiteY0"/>
                </a:cxn>
                <a:cxn ang="0">
                  <a:pos x="connsiteX1" y="connsiteY1"/>
                </a:cxn>
                <a:cxn ang="0">
                  <a:pos x="connsiteX2" y="connsiteY2"/>
                </a:cxn>
                <a:cxn ang="0">
                  <a:pos x="connsiteX3" y="connsiteY3"/>
                </a:cxn>
              </a:cxnLst>
              <a:rect l="l" t="t" r="r" b="b"/>
              <a:pathLst>
                <a:path w="470954" h="448698">
                  <a:moveTo>
                    <a:pt x="0" y="448698"/>
                  </a:moveTo>
                  <a:lnTo>
                    <a:pt x="235477" y="448698"/>
                  </a:lnTo>
                  <a:lnTo>
                    <a:pt x="235477" y="0"/>
                  </a:lnTo>
                  <a:lnTo>
                    <a:pt x="470954" y="0"/>
                  </a:lnTo>
                </a:path>
              </a:pathLst>
            </a:custGeom>
            <a:noFill/>
            <a:scene3d>
              <a:camera prst="orthographicFront"/>
              <a:lightRig rig="flat" dir="t"/>
            </a:scene3d>
            <a:sp3d prstMaterial="matte"/>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lIns="231915" tIns="208087" rIns="231915" bIns="208087" spcCol="1270" anchor="ctr"/>
            <a:lstStyle/>
            <a:p>
              <a:pPr algn="ctr" defTabSz="1066800">
                <a:lnSpc>
                  <a:spcPct val="90000"/>
                </a:lnSpc>
                <a:spcAft>
                  <a:spcPct val="35000"/>
                </a:spcAft>
                <a:defRPr/>
              </a:pPr>
              <a:endParaRPr lang="en-GB" sz="2400">
                <a:solidFill>
                  <a:schemeClr val="tx1"/>
                </a:solidFill>
              </a:endParaRPr>
            </a:p>
          </p:txBody>
        </p:sp>
        <p:sp>
          <p:nvSpPr>
            <p:cNvPr id="13" name="Freeform: Shape 9">
              <a:extLst>
                <a:ext uri="{FF2B5EF4-FFF2-40B4-BE49-F238E27FC236}">
                  <a16:creationId xmlns:a16="http://schemas.microsoft.com/office/drawing/2014/main" id="{A05A87D8-88A5-492C-9946-1BD1E7F06426}"/>
                </a:ext>
              </a:extLst>
            </p:cNvPr>
            <p:cNvSpPr/>
            <p:nvPr/>
          </p:nvSpPr>
          <p:spPr>
            <a:xfrm>
              <a:off x="8253735" y="3794650"/>
              <a:ext cx="470954" cy="1346096"/>
            </a:xfrm>
            <a:custGeom>
              <a:avLst/>
              <a:gdLst>
                <a:gd name="connsiteX0" fmla="*/ 0 w 470954"/>
                <a:gd name="connsiteY0" fmla="*/ 1346096 h 1346096"/>
                <a:gd name="connsiteX1" fmla="*/ 235477 w 470954"/>
                <a:gd name="connsiteY1" fmla="*/ 1346096 h 1346096"/>
                <a:gd name="connsiteX2" fmla="*/ 235477 w 470954"/>
                <a:gd name="connsiteY2" fmla="*/ 0 h 1346096"/>
                <a:gd name="connsiteX3" fmla="*/ 470954 w 470954"/>
                <a:gd name="connsiteY3" fmla="*/ 0 h 1346096"/>
              </a:gdLst>
              <a:ahLst/>
              <a:cxnLst>
                <a:cxn ang="0">
                  <a:pos x="connsiteX0" y="connsiteY0"/>
                </a:cxn>
                <a:cxn ang="0">
                  <a:pos x="connsiteX1" y="connsiteY1"/>
                </a:cxn>
                <a:cxn ang="0">
                  <a:pos x="connsiteX2" y="connsiteY2"/>
                </a:cxn>
                <a:cxn ang="0">
                  <a:pos x="connsiteX3" y="connsiteY3"/>
                </a:cxn>
              </a:cxnLst>
              <a:rect l="l" t="t" r="r" b="b"/>
              <a:pathLst>
                <a:path w="470954" h="1346096">
                  <a:moveTo>
                    <a:pt x="0" y="1346096"/>
                  </a:moveTo>
                  <a:lnTo>
                    <a:pt x="235477" y="1346096"/>
                  </a:lnTo>
                  <a:lnTo>
                    <a:pt x="235477" y="0"/>
                  </a:lnTo>
                  <a:lnTo>
                    <a:pt x="470954" y="0"/>
                  </a:lnTo>
                </a:path>
              </a:pathLst>
            </a:custGeom>
            <a:noFill/>
            <a:scene3d>
              <a:camera prst="orthographicFront"/>
              <a:lightRig rig="flat" dir="t"/>
            </a:scene3d>
            <a:sp3d prstMaterial="matte"/>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lIns="212525" tIns="637396" rIns="212524" bIns="637395" spcCol="1270" anchor="ctr"/>
            <a:lstStyle/>
            <a:p>
              <a:pPr algn="ctr" defTabSz="1066800">
                <a:lnSpc>
                  <a:spcPct val="90000"/>
                </a:lnSpc>
                <a:spcAft>
                  <a:spcPct val="35000"/>
                </a:spcAft>
                <a:defRPr/>
              </a:pPr>
              <a:endParaRPr lang="en-GB" sz="2400">
                <a:solidFill>
                  <a:schemeClr val="tx1"/>
                </a:solidFill>
              </a:endParaRPr>
            </a:p>
          </p:txBody>
        </p:sp>
        <p:sp>
          <p:nvSpPr>
            <p:cNvPr id="14" name="Freeform: Shape 10">
              <a:extLst>
                <a:ext uri="{FF2B5EF4-FFF2-40B4-BE49-F238E27FC236}">
                  <a16:creationId xmlns:a16="http://schemas.microsoft.com/office/drawing/2014/main" id="{11E54878-51F4-4A57-9C55-39811523234E}"/>
                </a:ext>
              </a:extLst>
            </p:cNvPr>
            <p:cNvSpPr/>
            <p:nvPr/>
          </p:nvSpPr>
          <p:spPr>
            <a:xfrm>
              <a:off x="5202422" y="2388837"/>
              <a:ext cx="696541" cy="2751909"/>
            </a:xfrm>
            <a:custGeom>
              <a:avLst/>
              <a:gdLst>
                <a:gd name="connsiteX0" fmla="*/ 0 w 696541"/>
                <a:gd name="connsiteY0" fmla="*/ 0 h 2751909"/>
                <a:gd name="connsiteX1" fmla="*/ 348270 w 696541"/>
                <a:gd name="connsiteY1" fmla="*/ 0 h 2751909"/>
                <a:gd name="connsiteX2" fmla="*/ 348270 w 696541"/>
                <a:gd name="connsiteY2" fmla="*/ 2751909 h 2751909"/>
                <a:gd name="connsiteX3" fmla="*/ 696541 w 696541"/>
                <a:gd name="connsiteY3" fmla="*/ 2751909 h 2751909"/>
              </a:gdLst>
              <a:ahLst/>
              <a:cxnLst>
                <a:cxn ang="0">
                  <a:pos x="connsiteX0" y="connsiteY0"/>
                </a:cxn>
                <a:cxn ang="0">
                  <a:pos x="connsiteX1" y="connsiteY1"/>
                </a:cxn>
                <a:cxn ang="0">
                  <a:pos x="connsiteX2" y="connsiteY2"/>
                </a:cxn>
                <a:cxn ang="0">
                  <a:pos x="connsiteX3" y="connsiteY3"/>
                </a:cxn>
              </a:cxnLst>
              <a:rect l="l" t="t" r="r" b="b"/>
              <a:pathLst>
                <a:path w="696541" h="2751909">
                  <a:moveTo>
                    <a:pt x="0" y="0"/>
                  </a:moveTo>
                  <a:lnTo>
                    <a:pt x="348270" y="0"/>
                  </a:lnTo>
                  <a:lnTo>
                    <a:pt x="348270" y="2751909"/>
                  </a:lnTo>
                  <a:lnTo>
                    <a:pt x="696541" y="2751909"/>
                  </a:lnTo>
                </a:path>
              </a:pathLst>
            </a:custGeom>
            <a:noFill/>
            <a:scene3d>
              <a:camera prst="orthographicFront"/>
              <a:lightRig rig="flat" dir="t"/>
            </a:scene3d>
            <a:sp3d prstMaterial="matte"/>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lIns="290004" tIns="1304988" rIns="290003" bIns="1304987" spcCol="1270" anchor="ctr"/>
            <a:lstStyle/>
            <a:p>
              <a:pPr algn="ctr" defTabSz="1066800">
                <a:lnSpc>
                  <a:spcPct val="90000"/>
                </a:lnSpc>
                <a:spcAft>
                  <a:spcPct val="35000"/>
                </a:spcAft>
                <a:defRPr/>
              </a:pPr>
              <a:endParaRPr lang="en-GB" sz="2400">
                <a:solidFill>
                  <a:schemeClr val="tx1"/>
                </a:solidFill>
              </a:endParaRPr>
            </a:p>
          </p:txBody>
        </p:sp>
        <p:sp>
          <p:nvSpPr>
            <p:cNvPr id="15" name="Freeform: Shape 11">
              <a:extLst>
                <a:ext uri="{FF2B5EF4-FFF2-40B4-BE49-F238E27FC236}">
                  <a16:creationId xmlns:a16="http://schemas.microsoft.com/office/drawing/2014/main" id="{1C14C9DA-EF63-471E-852E-9353853F6B33}"/>
                </a:ext>
              </a:extLst>
            </p:cNvPr>
            <p:cNvSpPr/>
            <p:nvPr/>
          </p:nvSpPr>
          <p:spPr>
            <a:xfrm>
              <a:off x="8253735" y="1999855"/>
              <a:ext cx="470954" cy="897397"/>
            </a:xfrm>
            <a:custGeom>
              <a:avLst/>
              <a:gdLst>
                <a:gd name="connsiteX0" fmla="*/ 0 w 470954"/>
                <a:gd name="connsiteY0" fmla="*/ 0 h 897397"/>
                <a:gd name="connsiteX1" fmla="*/ 235477 w 470954"/>
                <a:gd name="connsiteY1" fmla="*/ 0 h 897397"/>
                <a:gd name="connsiteX2" fmla="*/ 235477 w 470954"/>
                <a:gd name="connsiteY2" fmla="*/ 897397 h 897397"/>
                <a:gd name="connsiteX3" fmla="*/ 470954 w 470954"/>
                <a:gd name="connsiteY3" fmla="*/ 897397 h 897397"/>
              </a:gdLst>
              <a:ahLst/>
              <a:cxnLst>
                <a:cxn ang="0">
                  <a:pos x="connsiteX0" y="connsiteY0"/>
                </a:cxn>
                <a:cxn ang="0">
                  <a:pos x="connsiteX1" y="connsiteY1"/>
                </a:cxn>
                <a:cxn ang="0">
                  <a:pos x="connsiteX2" y="connsiteY2"/>
                </a:cxn>
                <a:cxn ang="0">
                  <a:pos x="connsiteX3" y="connsiteY3"/>
                </a:cxn>
              </a:cxnLst>
              <a:rect l="l" t="t" r="r" b="b"/>
              <a:pathLst>
                <a:path w="470954" h="897397">
                  <a:moveTo>
                    <a:pt x="0" y="0"/>
                  </a:moveTo>
                  <a:lnTo>
                    <a:pt x="235477" y="0"/>
                  </a:lnTo>
                  <a:lnTo>
                    <a:pt x="235477" y="897397"/>
                  </a:lnTo>
                  <a:lnTo>
                    <a:pt x="470954" y="897397"/>
                  </a:lnTo>
                </a:path>
              </a:pathLst>
            </a:custGeom>
            <a:noFill/>
            <a:scene3d>
              <a:camera prst="orthographicFront"/>
              <a:lightRig rig="flat" dir="t"/>
            </a:scene3d>
            <a:sp3d prstMaterial="matte"/>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lIns="222841" tIns="423362" rIns="222840" bIns="423362" spcCol="1270" anchor="ctr"/>
            <a:lstStyle/>
            <a:p>
              <a:pPr algn="ctr" defTabSz="1066800">
                <a:lnSpc>
                  <a:spcPct val="90000"/>
                </a:lnSpc>
                <a:spcAft>
                  <a:spcPct val="35000"/>
                </a:spcAft>
                <a:defRPr/>
              </a:pPr>
              <a:endParaRPr lang="en-GB" sz="2400">
                <a:solidFill>
                  <a:schemeClr val="tx1"/>
                </a:solidFill>
              </a:endParaRPr>
            </a:p>
          </p:txBody>
        </p:sp>
        <p:sp>
          <p:nvSpPr>
            <p:cNvPr id="16" name="Freeform: Shape 12">
              <a:extLst>
                <a:ext uri="{FF2B5EF4-FFF2-40B4-BE49-F238E27FC236}">
                  <a16:creationId xmlns:a16="http://schemas.microsoft.com/office/drawing/2014/main" id="{519F4E91-CF20-4036-B8F0-3EB3CC150CEE}"/>
                </a:ext>
              </a:extLst>
            </p:cNvPr>
            <p:cNvSpPr/>
            <p:nvPr/>
          </p:nvSpPr>
          <p:spPr>
            <a:xfrm>
              <a:off x="8253735" y="1954135"/>
              <a:ext cx="470954" cy="91440"/>
            </a:xfrm>
            <a:custGeom>
              <a:avLst/>
              <a:gdLst>
                <a:gd name="connsiteX0" fmla="*/ 0 w 470954"/>
                <a:gd name="connsiteY0" fmla="*/ 45720 h 91440"/>
                <a:gd name="connsiteX1" fmla="*/ 470954 w 470954"/>
                <a:gd name="connsiteY1" fmla="*/ 45720 h 91440"/>
              </a:gdLst>
              <a:ahLst/>
              <a:cxnLst>
                <a:cxn ang="0">
                  <a:pos x="connsiteX0" y="connsiteY0"/>
                </a:cxn>
                <a:cxn ang="0">
                  <a:pos x="connsiteX1" y="connsiteY1"/>
                </a:cxn>
              </a:cxnLst>
              <a:rect l="l" t="t" r="r" b="b"/>
              <a:pathLst>
                <a:path w="470954" h="91440">
                  <a:moveTo>
                    <a:pt x="0" y="45720"/>
                  </a:moveTo>
                  <a:lnTo>
                    <a:pt x="470954" y="45720"/>
                  </a:lnTo>
                </a:path>
              </a:pathLst>
            </a:custGeom>
            <a:noFill/>
            <a:scene3d>
              <a:camera prst="orthographicFront"/>
              <a:lightRig rig="flat" dir="t"/>
            </a:scene3d>
            <a:sp3d prstMaterial="matte"/>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lIns="236404" tIns="33946" rIns="236403" bIns="33947" spcCol="1270" anchor="ctr"/>
            <a:lstStyle/>
            <a:p>
              <a:pPr algn="ctr" defTabSz="1066800">
                <a:lnSpc>
                  <a:spcPct val="90000"/>
                </a:lnSpc>
                <a:spcAft>
                  <a:spcPct val="35000"/>
                </a:spcAft>
                <a:defRPr/>
              </a:pPr>
              <a:endParaRPr lang="en-GB" sz="2400">
                <a:solidFill>
                  <a:schemeClr val="tx1"/>
                </a:solidFill>
              </a:endParaRPr>
            </a:p>
          </p:txBody>
        </p:sp>
        <p:sp>
          <p:nvSpPr>
            <p:cNvPr id="17" name="Freeform: Shape 13">
              <a:extLst>
                <a:ext uri="{FF2B5EF4-FFF2-40B4-BE49-F238E27FC236}">
                  <a16:creationId xmlns:a16="http://schemas.microsoft.com/office/drawing/2014/main" id="{DF9CA2B5-BCA0-467E-8772-BEFB4B5C3A0C}"/>
                </a:ext>
              </a:extLst>
            </p:cNvPr>
            <p:cNvSpPr/>
            <p:nvPr/>
          </p:nvSpPr>
          <p:spPr>
            <a:xfrm>
              <a:off x="8253735" y="1102457"/>
              <a:ext cx="470954" cy="897397"/>
            </a:xfrm>
            <a:custGeom>
              <a:avLst/>
              <a:gdLst>
                <a:gd name="connsiteX0" fmla="*/ 0 w 470954"/>
                <a:gd name="connsiteY0" fmla="*/ 897397 h 897397"/>
                <a:gd name="connsiteX1" fmla="*/ 235477 w 470954"/>
                <a:gd name="connsiteY1" fmla="*/ 897397 h 897397"/>
                <a:gd name="connsiteX2" fmla="*/ 235477 w 470954"/>
                <a:gd name="connsiteY2" fmla="*/ 0 h 897397"/>
                <a:gd name="connsiteX3" fmla="*/ 470954 w 470954"/>
                <a:gd name="connsiteY3" fmla="*/ 0 h 897397"/>
              </a:gdLst>
              <a:ahLst/>
              <a:cxnLst>
                <a:cxn ang="0">
                  <a:pos x="connsiteX0" y="connsiteY0"/>
                </a:cxn>
                <a:cxn ang="0">
                  <a:pos x="connsiteX1" y="connsiteY1"/>
                </a:cxn>
                <a:cxn ang="0">
                  <a:pos x="connsiteX2" y="connsiteY2"/>
                </a:cxn>
                <a:cxn ang="0">
                  <a:pos x="connsiteX3" y="connsiteY3"/>
                </a:cxn>
              </a:cxnLst>
              <a:rect l="l" t="t" r="r" b="b"/>
              <a:pathLst>
                <a:path w="470954" h="897397">
                  <a:moveTo>
                    <a:pt x="0" y="897397"/>
                  </a:moveTo>
                  <a:lnTo>
                    <a:pt x="235477" y="897397"/>
                  </a:lnTo>
                  <a:lnTo>
                    <a:pt x="235477" y="0"/>
                  </a:lnTo>
                  <a:lnTo>
                    <a:pt x="470954" y="0"/>
                  </a:lnTo>
                </a:path>
              </a:pathLst>
            </a:custGeom>
            <a:noFill/>
            <a:scene3d>
              <a:camera prst="orthographicFront"/>
              <a:lightRig rig="flat" dir="t"/>
            </a:scene3d>
            <a:sp3d prstMaterial="matte"/>
          </p:spPr>
          <p:style>
            <a:lnRef idx="2">
              <a:schemeClr val="accent5">
                <a:hueOff val="0"/>
                <a:satOff val="0"/>
                <a:lumOff val="0"/>
                <a:alphaOff val="0"/>
              </a:schemeClr>
            </a:lnRef>
            <a:fillRef idx="0">
              <a:scrgbClr r="0" g="0" b="0"/>
            </a:fillRef>
            <a:effectRef idx="0">
              <a:schemeClr val="accent2">
                <a:tint val="50000"/>
                <a:hueOff val="0"/>
                <a:satOff val="0"/>
                <a:lumOff val="0"/>
                <a:alphaOff val="0"/>
              </a:schemeClr>
            </a:effectRef>
            <a:fontRef idx="minor">
              <a:schemeClr val="tx1">
                <a:hueOff val="0"/>
                <a:satOff val="0"/>
                <a:lumOff val="0"/>
                <a:alphaOff val="0"/>
              </a:schemeClr>
            </a:fontRef>
          </p:style>
          <p:txBody>
            <a:bodyPr lIns="222841" tIns="423362" rIns="222840" bIns="423362" spcCol="1270" anchor="ctr"/>
            <a:lstStyle/>
            <a:p>
              <a:pPr algn="ctr" defTabSz="1066800">
                <a:lnSpc>
                  <a:spcPct val="90000"/>
                </a:lnSpc>
                <a:spcAft>
                  <a:spcPct val="35000"/>
                </a:spcAft>
                <a:defRPr/>
              </a:pPr>
              <a:endParaRPr lang="en-GB" sz="2400">
                <a:solidFill>
                  <a:schemeClr val="tx1"/>
                </a:solidFill>
              </a:endParaRPr>
            </a:p>
          </p:txBody>
        </p:sp>
        <p:sp>
          <p:nvSpPr>
            <p:cNvPr id="18" name="Freeform: Shape 14">
              <a:extLst>
                <a:ext uri="{FF2B5EF4-FFF2-40B4-BE49-F238E27FC236}">
                  <a16:creationId xmlns:a16="http://schemas.microsoft.com/office/drawing/2014/main" id="{8B6FF1C5-1176-460C-B159-C2D02C608363}"/>
                </a:ext>
              </a:extLst>
            </p:cNvPr>
            <p:cNvSpPr/>
            <p:nvPr/>
          </p:nvSpPr>
          <p:spPr>
            <a:xfrm>
              <a:off x="5202422" y="1999855"/>
              <a:ext cx="696541" cy="388982"/>
            </a:xfrm>
            <a:custGeom>
              <a:avLst/>
              <a:gdLst>
                <a:gd name="connsiteX0" fmla="*/ 0 w 696541"/>
                <a:gd name="connsiteY0" fmla="*/ 388982 h 388982"/>
                <a:gd name="connsiteX1" fmla="*/ 348270 w 696541"/>
                <a:gd name="connsiteY1" fmla="*/ 388982 h 388982"/>
                <a:gd name="connsiteX2" fmla="*/ 348270 w 696541"/>
                <a:gd name="connsiteY2" fmla="*/ 0 h 388982"/>
                <a:gd name="connsiteX3" fmla="*/ 696541 w 696541"/>
                <a:gd name="connsiteY3" fmla="*/ 0 h 388982"/>
              </a:gdLst>
              <a:ahLst/>
              <a:cxnLst>
                <a:cxn ang="0">
                  <a:pos x="connsiteX0" y="connsiteY0"/>
                </a:cxn>
                <a:cxn ang="0">
                  <a:pos x="connsiteX1" y="connsiteY1"/>
                </a:cxn>
                <a:cxn ang="0">
                  <a:pos x="connsiteX2" y="connsiteY2"/>
                </a:cxn>
                <a:cxn ang="0">
                  <a:pos x="connsiteX3" y="connsiteY3"/>
                </a:cxn>
              </a:cxnLst>
              <a:rect l="l" t="t" r="r" b="b"/>
              <a:pathLst>
                <a:path w="696541" h="388982">
                  <a:moveTo>
                    <a:pt x="0" y="388982"/>
                  </a:moveTo>
                  <a:lnTo>
                    <a:pt x="348270" y="388982"/>
                  </a:lnTo>
                  <a:lnTo>
                    <a:pt x="348270" y="0"/>
                  </a:lnTo>
                  <a:lnTo>
                    <a:pt x="696541" y="0"/>
                  </a:lnTo>
                </a:path>
              </a:pathLst>
            </a:custGeom>
            <a:noFill/>
            <a:scene3d>
              <a:camera prst="orthographicFront"/>
              <a:lightRig rig="flat" dir="t"/>
            </a:scene3d>
            <a:sp3d prstMaterial="matte"/>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lIns="341026" tIns="174546" rIns="341026" bIns="174547" spcCol="1270" anchor="ctr"/>
            <a:lstStyle/>
            <a:p>
              <a:pPr algn="ctr" defTabSz="1066800">
                <a:lnSpc>
                  <a:spcPct val="90000"/>
                </a:lnSpc>
                <a:spcAft>
                  <a:spcPct val="35000"/>
                </a:spcAft>
                <a:defRPr/>
              </a:pPr>
              <a:endParaRPr lang="en-GB" sz="2400">
                <a:solidFill>
                  <a:schemeClr val="tx1"/>
                </a:solidFill>
              </a:endParaRPr>
            </a:p>
          </p:txBody>
        </p:sp>
        <p:sp>
          <p:nvSpPr>
            <p:cNvPr id="19" name="Freeform: Shape 15">
              <a:extLst>
                <a:ext uri="{FF2B5EF4-FFF2-40B4-BE49-F238E27FC236}">
                  <a16:creationId xmlns:a16="http://schemas.microsoft.com/office/drawing/2014/main" id="{059ED7C4-5A2A-46AC-828F-27F1ED8A85CD}"/>
                </a:ext>
              </a:extLst>
            </p:cNvPr>
            <p:cNvSpPr/>
            <p:nvPr/>
          </p:nvSpPr>
          <p:spPr>
            <a:xfrm>
              <a:off x="2423902" y="2388837"/>
              <a:ext cx="423748" cy="1595882"/>
            </a:xfrm>
            <a:custGeom>
              <a:avLst/>
              <a:gdLst>
                <a:gd name="connsiteX0" fmla="*/ 0 w 423748"/>
                <a:gd name="connsiteY0" fmla="*/ 1595882 h 1595882"/>
                <a:gd name="connsiteX1" fmla="*/ 211874 w 423748"/>
                <a:gd name="connsiteY1" fmla="*/ 1595882 h 1595882"/>
                <a:gd name="connsiteX2" fmla="*/ 211874 w 423748"/>
                <a:gd name="connsiteY2" fmla="*/ 0 h 1595882"/>
                <a:gd name="connsiteX3" fmla="*/ 423748 w 423748"/>
                <a:gd name="connsiteY3" fmla="*/ 0 h 1595882"/>
              </a:gdLst>
              <a:ahLst/>
              <a:cxnLst>
                <a:cxn ang="0">
                  <a:pos x="connsiteX0" y="connsiteY0"/>
                </a:cxn>
                <a:cxn ang="0">
                  <a:pos x="connsiteX1" y="connsiteY1"/>
                </a:cxn>
                <a:cxn ang="0">
                  <a:pos x="connsiteX2" y="connsiteY2"/>
                </a:cxn>
                <a:cxn ang="0">
                  <a:pos x="connsiteX3" y="connsiteY3"/>
                </a:cxn>
              </a:cxnLst>
              <a:rect l="l" t="t" r="r" b="b"/>
              <a:pathLst>
                <a:path w="423748" h="1595882">
                  <a:moveTo>
                    <a:pt x="0" y="1595882"/>
                  </a:moveTo>
                  <a:lnTo>
                    <a:pt x="211874" y="1595882"/>
                  </a:lnTo>
                  <a:lnTo>
                    <a:pt x="211874" y="0"/>
                  </a:lnTo>
                  <a:lnTo>
                    <a:pt x="423748" y="0"/>
                  </a:lnTo>
                </a:path>
              </a:pathLst>
            </a:custGeom>
            <a:noFill/>
            <a:scene3d>
              <a:camera prst="orthographicFront"/>
              <a:lightRig rig="flat" dir="t"/>
            </a:scene3d>
            <a:sp3d prstMaterial="matte"/>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183295" tIns="756662" rIns="183294" bIns="756661" spcCol="1270" anchor="ctr"/>
            <a:lstStyle/>
            <a:p>
              <a:pPr algn="ctr" defTabSz="1066800">
                <a:lnSpc>
                  <a:spcPct val="90000"/>
                </a:lnSpc>
                <a:spcAft>
                  <a:spcPct val="35000"/>
                </a:spcAft>
                <a:defRPr/>
              </a:pPr>
              <a:endParaRPr lang="en-GB" sz="2400" b="1">
                <a:solidFill>
                  <a:schemeClr val="tx1"/>
                </a:solidFill>
              </a:endParaRPr>
            </a:p>
          </p:txBody>
        </p:sp>
        <p:sp>
          <p:nvSpPr>
            <p:cNvPr id="20" name="Freeform: Shape 16">
              <a:extLst>
                <a:ext uri="{FF2B5EF4-FFF2-40B4-BE49-F238E27FC236}">
                  <a16:creationId xmlns:a16="http://schemas.microsoft.com/office/drawing/2014/main" id="{44AEBF15-97D4-4D05-B524-E7588368C351}"/>
                </a:ext>
              </a:extLst>
            </p:cNvPr>
            <p:cNvSpPr/>
            <p:nvPr/>
          </p:nvSpPr>
          <p:spPr>
            <a:xfrm rot="16200000">
              <a:off x="-261681" y="3183311"/>
              <a:ext cx="3768352" cy="1602816"/>
            </a:xfrm>
            <a:custGeom>
              <a:avLst/>
              <a:gdLst>
                <a:gd name="connsiteX0" fmla="*/ 0 w 3768352"/>
                <a:gd name="connsiteY0" fmla="*/ 0 h 1602816"/>
                <a:gd name="connsiteX1" fmla="*/ 3768352 w 3768352"/>
                <a:gd name="connsiteY1" fmla="*/ 0 h 1602816"/>
                <a:gd name="connsiteX2" fmla="*/ 3768352 w 3768352"/>
                <a:gd name="connsiteY2" fmla="*/ 1602816 h 1602816"/>
                <a:gd name="connsiteX3" fmla="*/ 0 w 3768352"/>
                <a:gd name="connsiteY3" fmla="*/ 1602816 h 1602816"/>
                <a:gd name="connsiteX4" fmla="*/ 0 w 3768352"/>
                <a:gd name="connsiteY4" fmla="*/ 0 h 1602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8352" h="1602816">
                  <a:moveTo>
                    <a:pt x="0" y="0"/>
                  </a:moveTo>
                  <a:lnTo>
                    <a:pt x="3768352" y="0"/>
                  </a:lnTo>
                  <a:lnTo>
                    <a:pt x="3768352" y="1602816"/>
                  </a:lnTo>
                  <a:lnTo>
                    <a:pt x="0" y="1602816"/>
                  </a:lnTo>
                  <a:lnTo>
                    <a:pt x="0" y="0"/>
                  </a:lnTo>
                  <a:close/>
                </a:path>
              </a:pathLst>
            </a:custGeom>
            <a:solidFill>
              <a:srgbClr val="FFFF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Project Cost </a:t>
              </a:r>
            </a:p>
            <a:p>
              <a:pPr algn="ctr" defTabSz="1066800">
                <a:lnSpc>
                  <a:spcPct val="90000"/>
                </a:lnSpc>
                <a:spcAft>
                  <a:spcPct val="35000"/>
                </a:spcAft>
                <a:defRPr/>
              </a:pPr>
              <a:r>
                <a:rPr lang="en-GB" sz="2400" b="1" dirty="0">
                  <a:solidFill>
                    <a:schemeClr val="tx1"/>
                  </a:solidFill>
                </a:rPr>
                <a:t>(Power Generation)</a:t>
              </a:r>
            </a:p>
            <a:p>
              <a:pPr algn="ctr" defTabSz="1066800">
                <a:lnSpc>
                  <a:spcPct val="90000"/>
                </a:lnSpc>
                <a:spcAft>
                  <a:spcPct val="35000"/>
                </a:spcAft>
                <a:defRPr/>
              </a:pPr>
              <a:r>
                <a:rPr lang="en-GB" sz="2400" b="1" dirty="0">
                  <a:solidFill>
                    <a:schemeClr val="tx1"/>
                  </a:solidFill>
                </a:rPr>
                <a:t>(</a:t>
              </a:r>
              <a:r>
                <a:rPr lang="en-GB" sz="2400" b="1" dirty="0" err="1">
                  <a:solidFill>
                    <a:schemeClr val="tx1"/>
                  </a:solidFill>
                </a:rPr>
                <a:t>Rs</a:t>
              </a:r>
              <a:r>
                <a:rPr lang="en-GB" sz="2400" b="1" dirty="0">
                  <a:solidFill>
                    <a:schemeClr val="tx1"/>
                  </a:solidFill>
                </a:rPr>
                <a:t> 707 Billion)</a:t>
              </a:r>
            </a:p>
          </p:txBody>
        </p:sp>
        <p:sp>
          <p:nvSpPr>
            <p:cNvPr id="21" name="Freeform: Shape 17">
              <a:extLst>
                <a:ext uri="{FF2B5EF4-FFF2-40B4-BE49-F238E27FC236}">
                  <a16:creationId xmlns:a16="http://schemas.microsoft.com/office/drawing/2014/main" id="{8818D113-BC7B-44F6-83F7-95A5109A00AB}"/>
                </a:ext>
              </a:extLst>
            </p:cNvPr>
            <p:cNvSpPr/>
            <p:nvPr/>
          </p:nvSpPr>
          <p:spPr>
            <a:xfrm>
              <a:off x="2847651" y="1762884"/>
              <a:ext cx="2354771" cy="1251905"/>
            </a:xfrm>
            <a:custGeom>
              <a:avLst/>
              <a:gdLst>
                <a:gd name="connsiteX0" fmla="*/ 0 w 2354771"/>
                <a:gd name="connsiteY0" fmla="*/ 0 h 1251905"/>
                <a:gd name="connsiteX1" fmla="*/ 2354771 w 2354771"/>
                <a:gd name="connsiteY1" fmla="*/ 0 h 1251905"/>
                <a:gd name="connsiteX2" fmla="*/ 2354771 w 2354771"/>
                <a:gd name="connsiteY2" fmla="*/ 1251905 h 1251905"/>
                <a:gd name="connsiteX3" fmla="*/ 0 w 2354771"/>
                <a:gd name="connsiteY3" fmla="*/ 1251905 h 1251905"/>
                <a:gd name="connsiteX4" fmla="*/ 0 w 2354771"/>
                <a:gd name="connsiteY4" fmla="*/ 0 h 12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1251905">
                  <a:moveTo>
                    <a:pt x="0" y="0"/>
                  </a:moveTo>
                  <a:lnTo>
                    <a:pt x="2354771" y="0"/>
                  </a:lnTo>
                  <a:lnTo>
                    <a:pt x="2354771" y="1251905"/>
                  </a:lnTo>
                  <a:lnTo>
                    <a:pt x="0" y="1251905"/>
                  </a:lnTo>
                  <a:lnTo>
                    <a:pt x="0" y="0"/>
                  </a:lnTo>
                  <a:close/>
                </a:path>
              </a:pathLst>
            </a:custGeom>
            <a:solidFill>
              <a:srgbClr val="0066FF"/>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3">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rgbClr val="FFFF00"/>
                  </a:solidFill>
                </a:rPr>
                <a:t>Commercial Financing</a:t>
              </a:r>
            </a:p>
            <a:p>
              <a:pPr algn="ctr" defTabSz="1066800">
                <a:lnSpc>
                  <a:spcPct val="90000"/>
                </a:lnSpc>
                <a:spcAft>
                  <a:spcPct val="35000"/>
                </a:spcAft>
                <a:defRPr/>
              </a:pPr>
              <a:r>
                <a:rPr lang="en-GB" sz="2400" b="1" dirty="0">
                  <a:solidFill>
                    <a:srgbClr val="FFFF00"/>
                  </a:solidFill>
                </a:rPr>
                <a:t>(</a:t>
              </a:r>
              <a:r>
                <a:rPr lang="en-GB" sz="2400" b="1" dirty="0" err="1">
                  <a:solidFill>
                    <a:srgbClr val="FFFF00"/>
                  </a:solidFill>
                </a:rPr>
                <a:t>Rs</a:t>
              </a:r>
              <a:r>
                <a:rPr lang="en-GB" sz="2400" b="1" dirty="0">
                  <a:solidFill>
                    <a:srgbClr val="FFFF00"/>
                  </a:solidFill>
                </a:rPr>
                <a:t> 601 Billion)</a:t>
              </a:r>
            </a:p>
          </p:txBody>
        </p:sp>
        <p:sp>
          <p:nvSpPr>
            <p:cNvPr id="22" name="Freeform: Shape 18">
              <a:extLst>
                <a:ext uri="{FF2B5EF4-FFF2-40B4-BE49-F238E27FC236}">
                  <a16:creationId xmlns:a16="http://schemas.microsoft.com/office/drawing/2014/main" id="{15A24C3A-D323-4231-A939-876EE44681B6}"/>
                </a:ext>
              </a:extLst>
            </p:cNvPr>
            <p:cNvSpPr/>
            <p:nvPr/>
          </p:nvSpPr>
          <p:spPr>
            <a:xfrm>
              <a:off x="5898964" y="1640896"/>
              <a:ext cx="2354771"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rgbClr val="00FFC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4">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Local</a:t>
              </a:r>
              <a:br>
                <a:rPr lang="en-GB" sz="2400" b="1" dirty="0">
                  <a:solidFill>
                    <a:schemeClr val="tx1"/>
                  </a:solidFill>
                </a:rPr>
              </a:br>
              <a:r>
                <a:rPr lang="en-GB" sz="2400" b="1" dirty="0">
                  <a:solidFill>
                    <a:schemeClr val="tx1"/>
                  </a:solidFill>
                </a:rPr>
                <a:t>(</a:t>
              </a:r>
              <a:r>
                <a:rPr lang="en-GB" sz="2400" b="1" dirty="0" err="1">
                  <a:solidFill>
                    <a:schemeClr val="tx1"/>
                  </a:solidFill>
                </a:rPr>
                <a:t>Rs</a:t>
              </a:r>
              <a:r>
                <a:rPr lang="en-GB" sz="2400" b="1" dirty="0">
                  <a:solidFill>
                    <a:schemeClr val="tx1"/>
                  </a:solidFill>
                </a:rPr>
                <a:t> 200 Billion)</a:t>
              </a:r>
            </a:p>
          </p:txBody>
        </p:sp>
        <p:sp>
          <p:nvSpPr>
            <p:cNvPr id="23" name="Freeform: Shape 19">
              <a:extLst>
                <a:ext uri="{FF2B5EF4-FFF2-40B4-BE49-F238E27FC236}">
                  <a16:creationId xmlns:a16="http://schemas.microsoft.com/office/drawing/2014/main" id="{B17F57AB-6C8A-406C-ACA5-F6988566745A}"/>
                </a:ext>
              </a:extLst>
            </p:cNvPr>
            <p:cNvSpPr/>
            <p:nvPr/>
          </p:nvSpPr>
          <p:spPr>
            <a:xfrm>
              <a:off x="8724690" y="743498"/>
              <a:ext cx="2985975"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rgbClr val="CCCC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5">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Banks</a:t>
              </a:r>
            </a:p>
          </p:txBody>
        </p:sp>
        <p:sp>
          <p:nvSpPr>
            <p:cNvPr id="24" name="Freeform: Shape 20">
              <a:extLst>
                <a:ext uri="{FF2B5EF4-FFF2-40B4-BE49-F238E27FC236}">
                  <a16:creationId xmlns:a16="http://schemas.microsoft.com/office/drawing/2014/main" id="{422A9988-E080-43CA-A91D-69403F16A1D8}"/>
                </a:ext>
              </a:extLst>
            </p:cNvPr>
            <p:cNvSpPr/>
            <p:nvPr/>
          </p:nvSpPr>
          <p:spPr>
            <a:xfrm>
              <a:off x="8724690" y="1640896"/>
              <a:ext cx="2985975"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rgbClr val="CCCC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5">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Sukuk Bonds</a:t>
              </a:r>
            </a:p>
          </p:txBody>
        </p:sp>
        <p:sp>
          <p:nvSpPr>
            <p:cNvPr id="25" name="Freeform: Shape 21">
              <a:extLst>
                <a:ext uri="{FF2B5EF4-FFF2-40B4-BE49-F238E27FC236}">
                  <a16:creationId xmlns:a16="http://schemas.microsoft.com/office/drawing/2014/main" id="{7BE2484A-A5E1-48B2-AA06-A9D7F69E5D9C}"/>
                </a:ext>
              </a:extLst>
            </p:cNvPr>
            <p:cNvSpPr/>
            <p:nvPr/>
          </p:nvSpPr>
          <p:spPr>
            <a:xfrm>
              <a:off x="8724690" y="2538293"/>
              <a:ext cx="2985975"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rgbClr val="CCCC0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5">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Local Bonds</a:t>
              </a:r>
            </a:p>
          </p:txBody>
        </p:sp>
        <p:sp>
          <p:nvSpPr>
            <p:cNvPr id="26" name="Freeform: Shape 22">
              <a:extLst>
                <a:ext uri="{FF2B5EF4-FFF2-40B4-BE49-F238E27FC236}">
                  <a16:creationId xmlns:a16="http://schemas.microsoft.com/office/drawing/2014/main" id="{C5734B24-2157-4C5E-ACBC-8257E110CB29}"/>
                </a:ext>
              </a:extLst>
            </p:cNvPr>
            <p:cNvSpPr/>
            <p:nvPr/>
          </p:nvSpPr>
          <p:spPr>
            <a:xfrm>
              <a:off x="5898964" y="4781788"/>
              <a:ext cx="2354771"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rgbClr val="00FFCC"/>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4">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Foreign</a:t>
              </a:r>
              <a:br>
                <a:rPr lang="en-GB" sz="2400" b="1" dirty="0">
                  <a:solidFill>
                    <a:schemeClr val="tx1"/>
                  </a:solidFill>
                </a:rPr>
              </a:br>
              <a:r>
                <a:rPr lang="en-GB" sz="2400" b="1" dirty="0">
                  <a:solidFill>
                    <a:schemeClr val="tx1"/>
                  </a:solidFill>
                </a:rPr>
                <a:t>(</a:t>
              </a:r>
              <a:r>
                <a:rPr lang="en-GB" sz="2400" b="1" dirty="0" err="1">
                  <a:solidFill>
                    <a:schemeClr val="tx1"/>
                  </a:solidFill>
                </a:rPr>
                <a:t>Rs</a:t>
              </a:r>
              <a:r>
                <a:rPr lang="en-GB" sz="2400" b="1" dirty="0">
                  <a:solidFill>
                    <a:schemeClr val="tx1"/>
                  </a:solidFill>
                </a:rPr>
                <a:t> 401 Billion)</a:t>
              </a:r>
            </a:p>
          </p:txBody>
        </p:sp>
        <p:sp>
          <p:nvSpPr>
            <p:cNvPr id="27" name="Freeform: Shape 23">
              <a:extLst>
                <a:ext uri="{FF2B5EF4-FFF2-40B4-BE49-F238E27FC236}">
                  <a16:creationId xmlns:a16="http://schemas.microsoft.com/office/drawing/2014/main" id="{E1CAD25D-C2CE-4618-B565-AB8953F77B5E}"/>
                </a:ext>
              </a:extLst>
            </p:cNvPr>
            <p:cNvSpPr/>
            <p:nvPr/>
          </p:nvSpPr>
          <p:spPr>
            <a:xfrm>
              <a:off x="8724690" y="3435691"/>
              <a:ext cx="2985975"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chemeClr val="accent2">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5">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Supplier’s Credit</a:t>
              </a:r>
            </a:p>
          </p:txBody>
        </p:sp>
        <p:sp>
          <p:nvSpPr>
            <p:cNvPr id="28" name="Freeform: Shape 24">
              <a:extLst>
                <a:ext uri="{FF2B5EF4-FFF2-40B4-BE49-F238E27FC236}">
                  <a16:creationId xmlns:a16="http://schemas.microsoft.com/office/drawing/2014/main" id="{02D49E44-90DC-4EA9-9DB5-12990609B001}"/>
                </a:ext>
              </a:extLst>
            </p:cNvPr>
            <p:cNvSpPr/>
            <p:nvPr/>
          </p:nvSpPr>
          <p:spPr>
            <a:xfrm>
              <a:off x="8724690" y="4333089"/>
              <a:ext cx="2985975"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chemeClr val="accent2">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5">
                <a:hueOff val="0"/>
                <a:satOff val="0"/>
                <a:lumOff val="0"/>
                <a:alphaOff val="0"/>
              </a:schemeClr>
            </a:effectRef>
            <a:fontRef idx="minor">
              <a:schemeClr val="lt1"/>
            </a:fontRef>
          </p:style>
          <p:txBody>
            <a:bodyPr lIns="15240" tIns="15240" rIns="15240" bIns="15240" spcCol="1270" anchor="ctr"/>
            <a:lstStyle/>
            <a:p>
              <a:pPr algn="ctr" defTabSz="1066800">
                <a:spcAft>
                  <a:spcPts val="0"/>
                </a:spcAft>
                <a:defRPr/>
              </a:pPr>
              <a:r>
                <a:rPr lang="en-GB" sz="2400" b="1" dirty="0">
                  <a:solidFill>
                    <a:schemeClr val="tx1"/>
                  </a:solidFill>
                </a:rPr>
                <a:t>Green Euro Bond </a:t>
              </a:r>
            </a:p>
          </p:txBody>
        </p:sp>
        <p:sp>
          <p:nvSpPr>
            <p:cNvPr id="29" name="Freeform: Shape 25">
              <a:extLst>
                <a:ext uri="{FF2B5EF4-FFF2-40B4-BE49-F238E27FC236}">
                  <a16:creationId xmlns:a16="http://schemas.microsoft.com/office/drawing/2014/main" id="{1C8C57F6-075C-48F3-A44F-A2AEB51F9C37}"/>
                </a:ext>
              </a:extLst>
            </p:cNvPr>
            <p:cNvSpPr/>
            <p:nvPr/>
          </p:nvSpPr>
          <p:spPr>
            <a:xfrm>
              <a:off x="8724690" y="5230486"/>
              <a:ext cx="2985975"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chemeClr val="accent2">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5">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ts val="0"/>
                </a:spcAft>
                <a:defRPr/>
              </a:pPr>
              <a:r>
                <a:rPr lang="en-GB" sz="2400" b="1" dirty="0">
                  <a:solidFill>
                    <a:schemeClr val="tx1"/>
                  </a:solidFill>
                </a:rPr>
                <a:t>Panda Bond</a:t>
              </a:r>
            </a:p>
          </p:txBody>
        </p:sp>
        <p:sp>
          <p:nvSpPr>
            <p:cNvPr id="30" name="Freeform: Shape 26">
              <a:extLst>
                <a:ext uri="{FF2B5EF4-FFF2-40B4-BE49-F238E27FC236}">
                  <a16:creationId xmlns:a16="http://schemas.microsoft.com/office/drawing/2014/main" id="{89579ED3-2926-4141-8A0F-A00AB6EF164C}"/>
                </a:ext>
              </a:extLst>
            </p:cNvPr>
            <p:cNvSpPr/>
            <p:nvPr/>
          </p:nvSpPr>
          <p:spPr>
            <a:xfrm>
              <a:off x="8724690" y="6127884"/>
              <a:ext cx="2985975" cy="717918"/>
            </a:xfrm>
            <a:custGeom>
              <a:avLst/>
              <a:gdLst>
                <a:gd name="connsiteX0" fmla="*/ 0 w 2354771"/>
                <a:gd name="connsiteY0" fmla="*/ 0 h 717918"/>
                <a:gd name="connsiteX1" fmla="*/ 2354771 w 2354771"/>
                <a:gd name="connsiteY1" fmla="*/ 0 h 717918"/>
                <a:gd name="connsiteX2" fmla="*/ 2354771 w 2354771"/>
                <a:gd name="connsiteY2" fmla="*/ 717918 h 717918"/>
                <a:gd name="connsiteX3" fmla="*/ 0 w 2354771"/>
                <a:gd name="connsiteY3" fmla="*/ 717918 h 717918"/>
                <a:gd name="connsiteX4" fmla="*/ 0 w 2354771"/>
                <a:gd name="connsiteY4" fmla="*/ 0 h 71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717918">
                  <a:moveTo>
                    <a:pt x="0" y="0"/>
                  </a:moveTo>
                  <a:lnTo>
                    <a:pt x="2354771" y="0"/>
                  </a:lnTo>
                  <a:lnTo>
                    <a:pt x="2354771" y="717918"/>
                  </a:lnTo>
                  <a:lnTo>
                    <a:pt x="0" y="717918"/>
                  </a:lnTo>
                  <a:lnTo>
                    <a:pt x="0" y="0"/>
                  </a:lnTo>
                  <a:close/>
                </a:path>
              </a:pathLst>
            </a:custGeom>
            <a:solidFill>
              <a:schemeClr val="accent2">
                <a:lumMod val="40000"/>
                <a:lumOff val="6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5">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chemeClr val="tx1"/>
                  </a:solidFill>
                </a:rPr>
                <a:t>Int’l Donor Agencies SFD, AIIB, KFD, </a:t>
              </a:r>
              <a:r>
                <a:rPr lang="en-GB" sz="2400" b="1" dirty="0" err="1">
                  <a:solidFill>
                    <a:schemeClr val="tx1"/>
                  </a:solidFill>
                </a:rPr>
                <a:t>IsDB</a:t>
              </a:r>
              <a:endParaRPr lang="en-GB" sz="2400" b="1" dirty="0">
                <a:solidFill>
                  <a:schemeClr val="tx1"/>
                </a:solidFill>
              </a:endParaRPr>
            </a:p>
          </p:txBody>
        </p:sp>
        <p:sp>
          <p:nvSpPr>
            <p:cNvPr id="31" name="Freeform: Shape 27">
              <a:extLst>
                <a:ext uri="{FF2B5EF4-FFF2-40B4-BE49-F238E27FC236}">
                  <a16:creationId xmlns:a16="http://schemas.microsoft.com/office/drawing/2014/main" id="{0B1CD767-4808-4729-A18A-348CDABB5BC8}"/>
                </a:ext>
              </a:extLst>
            </p:cNvPr>
            <p:cNvSpPr/>
            <p:nvPr/>
          </p:nvSpPr>
          <p:spPr>
            <a:xfrm>
              <a:off x="2904613" y="3453912"/>
              <a:ext cx="2265313" cy="1029860"/>
            </a:xfrm>
            <a:custGeom>
              <a:avLst/>
              <a:gdLst>
                <a:gd name="connsiteX0" fmla="*/ 0 w 2265313"/>
                <a:gd name="connsiteY0" fmla="*/ 0 h 1029860"/>
                <a:gd name="connsiteX1" fmla="*/ 2265313 w 2265313"/>
                <a:gd name="connsiteY1" fmla="*/ 0 h 1029860"/>
                <a:gd name="connsiteX2" fmla="*/ 2265313 w 2265313"/>
                <a:gd name="connsiteY2" fmla="*/ 1029860 h 1029860"/>
                <a:gd name="connsiteX3" fmla="*/ 0 w 2265313"/>
                <a:gd name="connsiteY3" fmla="*/ 1029860 h 1029860"/>
                <a:gd name="connsiteX4" fmla="*/ 0 w 2265313"/>
                <a:gd name="connsiteY4" fmla="*/ 0 h 102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313" h="1029860">
                  <a:moveTo>
                    <a:pt x="0" y="0"/>
                  </a:moveTo>
                  <a:lnTo>
                    <a:pt x="2265313" y="0"/>
                  </a:lnTo>
                  <a:lnTo>
                    <a:pt x="2265313" y="1029860"/>
                  </a:lnTo>
                  <a:lnTo>
                    <a:pt x="0" y="1029860"/>
                  </a:lnTo>
                  <a:lnTo>
                    <a:pt x="0" y="0"/>
                  </a:lnTo>
                  <a:close/>
                </a:path>
              </a:pathLst>
            </a:custGeom>
            <a:solidFill>
              <a:srgbClr val="0066FF"/>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3">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US" sz="2400" b="1" dirty="0">
                  <a:solidFill>
                    <a:srgbClr val="FFFF00"/>
                  </a:solidFill>
                </a:rPr>
                <a:t>PSDP</a:t>
              </a:r>
              <a:r>
                <a:rPr lang="en-US" sz="2400" dirty="0"/>
                <a:t> </a:t>
              </a:r>
              <a:r>
                <a:rPr lang="en-US" sz="2400" b="1" dirty="0">
                  <a:solidFill>
                    <a:srgbClr val="FFFF00"/>
                  </a:solidFill>
                </a:rPr>
                <a:t>Funding</a:t>
              </a:r>
            </a:p>
            <a:p>
              <a:pPr algn="ctr" defTabSz="1066800">
                <a:lnSpc>
                  <a:spcPct val="90000"/>
                </a:lnSpc>
                <a:spcAft>
                  <a:spcPct val="35000"/>
                </a:spcAft>
                <a:defRPr/>
              </a:pPr>
              <a:r>
                <a:rPr lang="en-US" sz="2400" dirty="0"/>
                <a:t>(</a:t>
              </a:r>
              <a:r>
                <a:rPr lang="en-US" sz="2400" b="1" dirty="0">
                  <a:solidFill>
                    <a:srgbClr val="FFFF00"/>
                  </a:solidFill>
                </a:rPr>
                <a:t>Rs.70</a:t>
              </a:r>
              <a:r>
                <a:rPr lang="en-US" sz="2400" dirty="0"/>
                <a:t> </a:t>
              </a:r>
              <a:r>
                <a:rPr lang="en-US" sz="2400" b="1" dirty="0">
                  <a:solidFill>
                    <a:srgbClr val="FFFF00"/>
                  </a:solidFill>
                </a:rPr>
                <a:t>Billion</a:t>
              </a:r>
              <a:r>
                <a:rPr lang="en-US" sz="2400" dirty="0"/>
                <a:t>)</a:t>
              </a:r>
            </a:p>
          </p:txBody>
        </p:sp>
        <p:sp>
          <p:nvSpPr>
            <p:cNvPr id="32" name="Freeform: Shape 28">
              <a:extLst>
                <a:ext uri="{FF2B5EF4-FFF2-40B4-BE49-F238E27FC236}">
                  <a16:creationId xmlns:a16="http://schemas.microsoft.com/office/drawing/2014/main" id="{F307DD56-EC62-470E-B92A-0E787302098D}"/>
                </a:ext>
              </a:extLst>
            </p:cNvPr>
            <p:cNvSpPr/>
            <p:nvPr/>
          </p:nvSpPr>
          <p:spPr>
            <a:xfrm>
              <a:off x="2847651" y="5019189"/>
              <a:ext cx="2354771" cy="1268970"/>
            </a:xfrm>
            <a:custGeom>
              <a:avLst/>
              <a:gdLst>
                <a:gd name="connsiteX0" fmla="*/ 0 w 2354771"/>
                <a:gd name="connsiteY0" fmla="*/ 0 h 1268970"/>
                <a:gd name="connsiteX1" fmla="*/ 2354771 w 2354771"/>
                <a:gd name="connsiteY1" fmla="*/ 0 h 1268970"/>
                <a:gd name="connsiteX2" fmla="*/ 2354771 w 2354771"/>
                <a:gd name="connsiteY2" fmla="*/ 1268970 h 1268970"/>
                <a:gd name="connsiteX3" fmla="*/ 0 w 2354771"/>
                <a:gd name="connsiteY3" fmla="*/ 1268970 h 1268970"/>
                <a:gd name="connsiteX4" fmla="*/ 0 w 2354771"/>
                <a:gd name="connsiteY4" fmla="*/ 0 h 12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771" h="1268970">
                  <a:moveTo>
                    <a:pt x="0" y="0"/>
                  </a:moveTo>
                  <a:lnTo>
                    <a:pt x="2354771" y="0"/>
                  </a:lnTo>
                  <a:lnTo>
                    <a:pt x="2354771" y="1268970"/>
                  </a:lnTo>
                  <a:lnTo>
                    <a:pt x="0" y="1268970"/>
                  </a:lnTo>
                  <a:lnTo>
                    <a:pt x="0" y="0"/>
                  </a:lnTo>
                  <a:close/>
                </a:path>
              </a:pathLst>
            </a:custGeom>
            <a:solidFill>
              <a:srgbClr val="0066FF"/>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1">
              <a:schemeClr val="accent3">
                <a:hueOff val="0"/>
                <a:satOff val="0"/>
                <a:lumOff val="0"/>
                <a:alphaOff val="0"/>
              </a:schemeClr>
            </a:effectRef>
            <a:fontRef idx="minor">
              <a:schemeClr val="lt1"/>
            </a:fontRef>
          </p:style>
          <p:txBody>
            <a:bodyPr lIns="15240" tIns="15240" rIns="15240" bIns="15240" spcCol="1270" anchor="ctr"/>
            <a:lstStyle/>
            <a:p>
              <a:pPr algn="ctr" defTabSz="1066800">
                <a:lnSpc>
                  <a:spcPct val="90000"/>
                </a:lnSpc>
                <a:spcAft>
                  <a:spcPct val="35000"/>
                </a:spcAft>
                <a:defRPr/>
              </a:pPr>
              <a:r>
                <a:rPr lang="en-GB" sz="2400" b="1" dirty="0">
                  <a:solidFill>
                    <a:srgbClr val="FFFF00"/>
                  </a:solidFill>
                </a:rPr>
                <a:t>WAPDA Equity</a:t>
              </a:r>
            </a:p>
            <a:p>
              <a:pPr algn="ctr" defTabSz="1066800">
                <a:lnSpc>
                  <a:spcPct val="90000"/>
                </a:lnSpc>
                <a:spcAft>
                  <a:spcPct val="35000"/>
                </a:spcAft>
                <a:defRPr/>
              </a:pPr>
              <a:r>
                <a:rPr lang="en-GB" sz="2400" b="1" dirty="0">
                  <a:solidFill>
                    <a:srgbClr val="FFFF00"/>
                  </a:solidFill>
                </a:rPr>
                <a:t>(</a:t>
              </a:r>
              <a:r>
                <a:rPr lang="en-GB" sz="2400" b="1" dirty="0" err="1">
                  <a:solidFill>
                    <a:srgbClr val="FFFF00"/>
                  </a:solidFill>
                </a:rPr>
                <a:t>Rs</a:t>
              </a:r>
              <a:r>
                <a:rPr lang="en-GB" sz="2400" b="1" dirty="0">
                  <a:solidFill>
                    <a:srgbClr val="FFFF00"/>
                  </a:solidFill>
                </a:rPr>
                <a:t>. 36 Billion)</a:t>
              </a:r>
            </a:p>
          </p:txBody>
        </p:sp>
      </p:grpSp>
      <p:sp>
        <p:nvSpPr>
          <p:cNvPr id="75781" name="TextBox 32">
            <a:extLst>
              <a:ext uri="{FF2B5EF4-FFF2-40B4-BE49-F238E27FC236}">
                <a16:creationId xmlns:a16="http://schemas.microsoft.com/office/drawing/2014/main" id="{136F8F41-C4B8-4508-A3AC-062E0D0799E3}"/>
              </a:ext>
            </a:extLst>
          </p:cNvPr>
          <p:cNvSpPr txBox="1">
            <a:spLocks noChangeArrowheads="1"/>
          </p:cNvSpPr>
          <p:nvPr/>
        </p:nvSpPr>
        <p:spPr bwMode="auto">
          <a:xfrm>
            <a:off x="94401" y="6261040"/>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US" altLang="en-US" sz="1800" b="1" dirty="0">
                <a:solidFill>
                  <a:srgbClr val="FFFF00"/>
                </a:solidFill>
                <a:latin typeface="Arial" panose="020B0604020202020204" pitchFamily="34" charset="0"/>
                <a:cs typeface="Arial" panose="020B0604020202020204" pitchFamily="34" charset="0"/>
              </a:rPr>
              <a:t>PC-I AMOUNTING TO RS. 933 BILLION </a:t>
            </a:r>
            <a:r>
              <a:rPr lang="en-US" altLang="en-US" sz="1800" b="1" dirty="0">
                <a:solidFill>
                  <a:schemeClr val="bg1"/>
                </a:solidFill>
                <a:latin typeface="Arial" panose="020B0604020202020204" pitchFamily="34" charset="0"/>
                <a:cs typeface="Arial" panose="020B0604020202020204" pitchFamily="34" charset="0"/>
              </a:rPr>
              <a:t>(INCLUDING IDC OF RS. 226 BILLION WHICH SHALL BE RECOVERED THROUGH TARRIF)</a:t>
            </a:r>
            <a:endParaRPr lang="x-none" altLang="en-US" sz="1800" b="1" dirty="0">
              <a:latin typeface="Century Gothic" panose="020B0502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D196-5ED5-4DB2-842F-24F0ED6F9167}"/>
              </a:ext>
            </a:extLst>
          </p:cNvPr>
          <p:cNvSpPr>
            <a:spLocks noGrp="1"/>
          </p:cNvSpPr>
          <p:nvPr>
            <p:ph type="title"/>
          </p:nvPr>
        </p:nvSpPr>
        <p:spPr>
          <a:xfrm>
            <a:off x="0" y="301656"/>
            <a:ext cx="12192000" cy="564107"/>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lnSpc>
                <a:spcPct val="90000"/>
              </a:lnSpc>
            </a:pPr>
            <a:r>
              <a:rPr kumimoji="1" lang="en-US" sz="3200" b="1" dirty="0">
                <a:solidFill>
                  <a:schemeClr val="tx1"/>
                </a:solidFill>
                <a:latin typeface="Arial" panose="020B0604020202020204" pitchFamily="34" charset="0"/>
                <a:ea typeface="等线" panose="02010600030101010101" pitchFamily="2" charset="-122"/>
                <a:cs typeface="Arial" panose="020B0604020202020204" pitchFamily="34" charset="0"/>
              </a:rPr>
              <a:t>WHY HYDROPOWER</a:t>
            </a:r>
            <a:endParaRPr kumimoji="1" lang="en-PK" sz="3200" b="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3B602A7F-FD0A-4583-9547-27A7C055BF31}"/>
              </a:ext>
            </a:extLst>
          </p:cNvPr>
          <p:cNvSpPr>
            <a:spLocks noGrp="1"/>
          </p:cNvSpPr>
          <p:nvPr>
            <p:ph type="sldNum" sz="quarter" idx="12"/>
          </p:nvPr>
        </p:nvSpPr>
        <p:spPr/>
        <p:txBody>
          <a:bodyPr/>
          <a:lstStyle/>
          <a:p>
            <a:fld id="{9CD8D479-8942-46E8-A226-A4E01F7A105C}" type="slidenum">
              <a:rPr lang="en-PK" smtClean="0">
                <a:solidFill>
                  <a:srgbClr val="8BAA00">
                    <a:lumMod val="75000"/>
                  </a:srgbClr>
                </a:solidFill>
              </a:rPr>
              <a:pPr/>
              <a:t>1</a:t>
            </a:fld>
            <a:endParaRPr lang="en-PK">
              <a:solidFill>
                <a:srgbClr val="8BAA00">
                  <a:lumMod val="75000"/>
                </a:srgbClr>
              </a:solidFill>
            </a:endParaRPr>
          </a:p>
        </p:txBody>
      </p:sp>
      <p:grpSp>
        <p:nvGrpSpPr>
          <p:cNvPr id="8" name="Group 7">
            <a:extLst>
              <a:ext uri="{FF2B5EF4-FFF2-40B4-BE49-F238E27FC236}">
                <a16:creationId xmlns:a16="http://schemas.microsoft.com/office/drawing/2014/main" id="{1867B40F-3453-4CC1-BB74-B27B29E2936E}"/>
              </a:ext>
            </a:extLst>
          </p:cNvPr>
          <p:cNvGrpSpPr/>
          <p:nvPr/>
        </p:nvGrpSpPr>
        <p:grpSpPr>
          <a:xfrm>
            <a:off x="0" y="1114039"/>
            <a:ext cx="12192000" cy="583711"/>
            <a:chOff x="0" y="5326144"/>
            <a:chExt cx="12192000" cy="583711"/>
          </a:xfrm>
        </p:grpSpPr>
        <p:cxnSp>
          <p:nvCxnSpPr>
            <p:cNvPr id="6" name="Straight Connector 5">
              <a:extLst>
                <a:ext uri="{FF2B5EF4-FFF2-40B4-BE49-F238E27FC236}">
                  <a16:creationId xmlns:a16="http://schemas.microsoft.com/office/drawing/2014/main" id="{E8F92ADC-698E-410C-8979-FB8173B7A956}"/>
                </a:ext>
              </a:extLst>
            </p:cNvPr>
            <p:cNvCxnSpPr/>
            <p:nvPr/>
          </p:nvCxnSpPr>
          <p:spPr>
            <a:xfrm>
              <a:off x="0" y="5580668"/>
              <a:ext cx="12192000" cy="94268"/>
            </a:xfrm>
            <a:prstGeom prst="line">
              <a:avLst/>
            </a:prstGeom>
            <a:ln w="13970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AF77653-A11A-41D9-838F-9760DDC435DD}"/>
                </a:ext>
              </a:extLst>
            </p:cNvPr>
            <p:cNvSpPr/>
            <p:nvPr/>
          </p:nvSpPr>
          <p:spPr>
            <a:xfrm>
              <a:off x="622170" y="5326144"/>
              <a:ext cx="565608" cy="5641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9" name="Oval 8">
              <a:extLst>
                <a:ext uri="{FF2B5EF4-FFF2-40B4-BE49-F238E27FC236}">
                  <a16:creationId xmlns:a16="http://schemas.microsoft.com/office/drawing/2014/main" id="{6614DDB8-7A46-400D-AAAE-FF766BAA74B1}"/>
                </a:ext>
              </a:extLst>
            </p:cNvPr>
            <p:cNvSpPr/>
            <p:nvPr/>
          </p:nvSpPr>
          <p:spPr>
            <a:xfrm>
              <a:off x="3912125" y="5345748"/>
              <a:ext cx="565608" cy="5641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0" name="Oval 9">
              <a:extLst>
                <a:ext uri="{FF2B5EF4-FFF2-40B4-BE49-F238E27FC236}">
                  <a16:creationId xmlns:a16="http://schemas.microsoft.com/office/drawing/2014/main" id="{F927B99F-2F25-4FF9-91CC-B242BA9D39F8}"/>
                </a:ext>
              </a:extLst>
            </p:cNvPr>
            <p:cNvSpPr/>
            <p:nvPr/>
          </p:nvSpPr>
          <p:spPr>
            <a:xfrm>
              <a:off x="6919275" y="5345748"/>
              <a:ext cx="565608" cy="5641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1" name="Oval 10">
              <a:extLst>
                <a:ext uri="{FF2B5EF4-FFF2-40B4-BE49-F238E27FC236}">
                  <a16:creationId xmlns:a16="http://schemas.microsoft.com/office/drawing/2014/main" id="{38DB4479-D556-4A30-A9B4-A3B21AC17D52}"/>
                </a:ext>
              </a:extLst>
            </p:cNvPr>
            <p:cNvSpPr/>
            <p:nvPr/>
          </p:nvSpPr>
          <p:spPr>
            <a:xfrm>
              <a:off x="10209230" y="5345748"/>
              <a:ext cx="565608" cy="5641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pic>
        <p:nvPicPr>
          <p:cNvPr id="22" name="Picture 21" descr="Timeline&#10;&#10;Description automatically generated">
            <a:extLst>
              <a:ext uri="{FF2B5EF4-FFF2-40B4-BE49-F238E27FC236}">
                <a16:creationId xmlns:a16="http://schemas.microsoft.com/office/drawing/2014/main" id="{406D2C2D-A229-4761-AD0A-2893D7F9B8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004" t="48485" r="68037" b="26998"/>
          <a:stretch/>
        </p:blipFill>
        <p:spPr>
          <a:xfrm>
            <a:off x="205201" y="3368482"/>
            <a:ext cx="1247482" cy="1246852"/>
          </a:xfrm>
          <a:prstGeom prst="rect">
            <a:avLst/>
          </a:prstGeom>
        </p:spPr>
      </p:pic>
      <p:sp>
        <p:nvSpPr>
          <p:cNvPr id="21" name="TextBox 20">
            <a:extLst>
              <a:ext uri="{FF2B5EF4-FFF2-40B4-BE49-F238E27FC236}">
                <a16:creationId xmlns:a16="http://schemas.microsoft.com/office/drawing/2014/main" id="{618B5222-63C4-432C-8AD7-6E36BA05F325}"/>
              </a:ext>
            </a:extLst>
          </p:cNvPr>
          <p:cNvSpPr txBox="1"/>
          <p:nvPr/>
        </p:nvSpPr>
        <p:spPr>
          <a:xfrm>
            <a:off x="194585" y="4882439"/>
            <a:ext cx="1633759" cy="1015663"/>
          </a:xfrm>
          <a:prstGeom prst="rect">
            <a:avLst/>
          </a:prstGeom>
          <a:noFill/>
        </p:spPr>
        <p:txBody>
          <a:bodyPr wrap="square" rtlCol="0">
            <a:spAutoFit/>
          </a:bodyPr>
          <a:lstStyle/>
          <a:p>
            <a:pPr algn="ctr"/>
            <a:r>
              <a:rPr lang="en-US" sz="2000" dirty="0">
                <a:solidFill>
                  <a:srgbClr val="FFFF00"/>
                </a:solidFill>
                <a:latin typeface="Arial" panose="020B0604020202020204" pitchFamily="34" charset="0"/>
                <a:cs typeface="Arial" panose="020B0604020202020204" pitchFamily="34" charset="0"/>
              </a:rPr>
              <a:t>Economic Resource of Energy</a:t>
            </a:r>
            <a:endParaRPr lang="en-PK" sz="2000" dirty="0">
              <a:solidFill>
                <a:srgbClr val="FFFF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0182A0A-FB7D-410A-A55F-6EBAA61944F9}"/>
              </a:ext>
            </a:extLst>
          </p:cNvPr>
          <p:cNvSpPr txBox="1"/>
          <p:nvPr/>
        </p:nvSpPr>
        <p:spPr>
          <a:xfrm>
            <a:off x="3539766" y="4882439"/>
            <a:ext cx="1633759" cy="923330"/>
          </a:xfrm>
          <a:prstGeom prst="rect">
            <a:avLst/>
          </a:prstGeom>
          <a:noFill/>
        </p:spPr>
        <p:txBody>
          <a:bodyPr wrap="square" rtlCol="0">
            <a:spAutoFit/>
          </a:bodyPr>
          <a:lstStyle>
            <a:defPPr>
              <a:defRPr lang="x-none"/>
            </a:defPPr>
            <a:lvl1pPr>
              <a:defRPr sz="2000">
                <a:solidFill>
                  <a:srgbClr val="FFFF00"/>
                </a:solidFill>
                <a:latin typeface="Arial" panose="020B0604020202020204" pitchFamily="34" charset="0"/>
                <a:cs typeface="Arial" panose="020B0604020202020204" pitchFamily="34" charset="0"/>
              </a:defRPr>
            </a:lvl1pPr>
          </a:lstStyle>
          <a:p>
            <a:pPr algn="ctr"/>
            <a:r>
              <a:rPr lang="en-US" dirty="0"/>
              <a:t>Renewable  and Clean  Resource</a:t>
            </a:r>
            <a:endParaRPr lang="en-PK" dirty="0"/>
          </a:p>
        </p:txBody>
      </p:sp>
      <p:sp>
        <p:nvSpPr>
          <p:cNvPr id="30" name="TextBox 29">
            <a:extLst>
              <a:ext uri="{FF2B5EF4-FFF2-40B4-BE49-F238E27FC236}">
                <a16:creationId xmlns:a16="http://schemas.microsoft.com/office/drawing/2014/main" id="{D210662A-08A5-4089-B872-70C6718FDE7B}"/>
              </a:ext>
            </a:extLst>
          </p:cNvPr>
          <p:cNvSpPr txBox="1"/>
          <p:nvPr/>
        </p:nvSpPr>
        <p:spPr>
          <a:xfrm>
            <a:off x="6385199" y="4969849"/>
            <a:ext cx="1633759" cy="400110"/>
          </a:xfrm>
          <a:prstGeom prst="rect">
            <a:avLst/>
          </a:prstGeom>
          <a:noFill/>
        </p:spPr>
        <p:txBody>
          <a:bodyPr wrap="square" rtlCol="0">
            <a:spAutoFit/>
          </a:bodyPr>
          <a:lstStyle>
            <a:defPPr>
              <a:defRPr lang="x-none"/>
            </a:defPPr>
            <a:lvl1pPr>
              <a:defRPr sz="2000">
                <a:solidFill>
                  <a:srgbClr val="FFFF00"/>
                </a:solidFill>
                <a:latin typeface="Arial" panose="020B0604020202020204" pitchFamily="34" charset="0"/>
                <a:cs typeface="Arial" panose="020B0604020202020204" pitchFamily="34" charset="0"/>
              </a:defRPr>
            </a:lvl1pPr>
          </a:lstStyle>
          <a:p>
            <a:pPr algn="ctr"/>
            <a:r>
              <a:rPr lang="en-US" dirty="0"/>
              <a:t>Eco Friendly</a:t>
            </a:r>
            <a:endParaRPr lang="en-PK" dirty="0"/>
          </a:p>
        </p:txBody>
      </p:sp>
      <p:sp>
        <p:nvSpPr>
          <p:cNvPr id="1024" name="Oval 1023">
            <a:extLst>
              <a:ext uri="{FF2B5EF4-FFF2-40B4-BE49-F238E27FC236}">
                <a16:creationId xmlns:a16="http://schemas.microsoft.com/office/drawing/2014/main" id="{5C11CFB9-77C1-4FCE-8094-3C7AE780C38D}"/>
              </a:ext>
            </a:extLst>
          </p:cNvPr>
          <p:cNvSpPr/>
          <p:nvPr/>
        </p:nvSpPr>
        <p:spPr>
          <a:xfrm>
            <a:off x="9802212" y="3287210"/>
            <a:ext cx="1367358" cy="121493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31" name="Picture 30" descr="A picture containing shape&#10;&#10;Description automatically generated">
            <a:extLst>
              <a:ext uri="{FF2B5EF4-FFF2-40B4-BE49-F238E27FC236}">
                <a16:creationId xmlns:a16="http://schemas.microsoft.com/office/drawing/2014/main" id="{EB63C4AB-B244-484C-8E7F-1FE37DC1A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7913" y="3411029"/>
            <a:ext cx="978056" cy="978056"/>
          </a:xfrm>
          <a:prstGeom prst="rect">
            <a:avLst/>
          </a:prstGeom>
        </p:spPr>
      </p:pic>
      <p:cxnSp>
        <p:nvCxnSpPr>
          <p:cNvPr id="1027" name="Straight Connector 1026">
            <a:extLst>
              <a:ext uri="{FF2B5EF4-FFF2-40B4-BE49-F238E27FC236}">
                <a16:creationId xmlns:a16="http://schemas.microsoft.com/office/drawing/2014/main" id="{65C58D66-A0BC-4D7B-AE09-E856254C11A6}"/>
              </a:ext>
            </a:extLst>
          </p:cNvPr>
          <p:cNvCxnSpPr/>
          <p:nvPr/>
        </p:nvCxnSpPr>
        <p:spPr>
          <a:xfrm>
            <a:off x="10474960" y="2015286"/>
            <a:ext cx="0" cy="93111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29" name="Oval 1028">
            <a:extLst>
              <a:ext uri="{FF2B5EF4-FFF2-40B4-BE49-F238E27FC236}">
                <a16:creationId xmlns:a16="http://schemas.microsoft.com/office/drawing/2014/main" id="{0B962080-3155-43F3-9CED-C9C48AE8A2C8}"/>
              </a:ext>
            </a:extLst>
          </p:cNvPr>
          <p:cNvSpPr/>
          <p:nvPr/>
        </p:nvSpPr>
        <p:spPr>
          <a:xfrm>
            <a:off x="10406027" y="1918360"/>
            <a:ext cx="137866" cy="15249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8" name="Oval 37">
            <a:extLst>
              <a:ext uri="{FF2B5EF4-FFF2-40B4-BE49-F238E27FC236}">
                <a16:creationId xmlns:a16="http://schemas.microsoft.com/office/drawing/2014/main" id="{C63AC983-698C-4C5E-8EFC-02F26E5B1126}"/>
              </a:ext>
            </a:extLst>
          </p:cNvPr>
          <p:cNvSpPr/>
          <p:nvPr/>
        </p:nvSpPr>
        <p:spPr>
          <a:xfrm>
            <a:off x="10406028" y="2885192"/>
            <a:ext cx="137865" cy="1524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9" name="TextBox 38">
            <a:extLst>
              <a:ext uri="{FF2B5EF4-FFF2-40B4-BE49-F238E27FC236}">
                <a16:creationId xmlns:a16="http://schemas.microsoft.com/office/drawing/2014/main" id="{1C83347B-C5BB-4405-80EF-A81E34A5961C}"/>
              </a:ext>
            </a:extLst>
          </p:cNvPr>
          <p:cNvSpPr txBox="1"/>
          <p:nvPr/>
        </p:nvSpPr>
        <p:spPr>
          <a:xfrm>
            <a:off x="9450073" y="4974772"/>
            <a:ext cx="2025647" cy="400110"/>
          </a:xfrm>
          <a:prstGeom prst="rect">
            <a:avLst/>
          </a:prstGeom>
          <a:noFill/>
        </p:spPr>
        <p:txBody>
          <a:bodyPr wrap="square" rtlCol="0">
            <a:spAutoFit/>
          </a:bodyPr>
          <a:lstStyle>
            <a:defPPr>
              <a:defRPr lang="x-none"/>
            </a:defPPr>
            <a:lvl1pPr>
              <a:defRPr sz="2000">
                <a:solidFill>
                  <a:srgbClr val="FFFF00"/>
                </a:solidFill>
                <a:latin typeface="Arial" panose="020B0604020202020204" pitchFamily="34" charset="0"/>
                <a:cs typeface="Arial" panose="020B0604020202020204" pitchFamily="34" charset="0"/>
              </a:defRPr>
            </a:lvl1pPr>
          </a:lstStyle>
          <a:p>
            <a:pPr algn="ctr"/>
            <a:r>
              <a:rPr lang="en-US" dirty="0"/>
              <a:t>Flood Mitigation</a:t>
            </a:r>
            <a:endParaRPr lang="en-PK" dirty="0"/>
          </a:p>
        </p:txBody>
      </p:sp>
      <p:cxnSp>
        <p:nvCxnSpPr>
          <p:cNvPr id="40" name="Straight Connector 39">
            <a:extLst>
              <a:ext uri="{FF2B5EF4-FFF2-40B4-BE49-F238E27FC236}">
                <a16:creationId xmlns:a16="http://schemas.microsoft.com/office/drawing/2014/main" id="{2DCDFF49-1995-4049-9DDB-9B97050C5690}"/>
              </a:ext>
            </a:extLst>
          </p:cNvPr>
          <p:cNvCxnSpPr/>
          <p:nvPr/>
        </p:nvCxnSpPr>
        <p:spPr>
          <a:xfrm>
            <a:off x="7169923" y="2055715"/>
            <a:ext cx="0" cy="9311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20CBD582-0752-4B53-8F3D-F3D29B689FC7}"/>
              </a:ext>
            </a:extLst>
          </p:cNvPr>
          <p:cNvSpPr/>
          <p:nvPr/>
        </p:nvSpPr>
        <p:spPr>
          <a:xfrm>
            <a:off x="7100990" y="1958789"/>
            <a:ext cx="137866" cy="15249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2" name="Oval 41">
            <a:extLst>
              <a:ext uri="{FF2B5EF4-FFF2-40B4-BE49-F238E27FC236}">
                <a16:creationId xmlns:a16="http://schemas.microsoft.com/office/drawing/2014/main" id="{6FD6D43A-545A-4057-B4BD-A32E89588750}"/>
              </a:ext>
            </a:extLst>
          </p:cNvPr>
          <p:cNvSpPr/>
          <p:nvPr/>
        </p:nvSpPr>
        <p:spPr>
          <a:xfrm>
            <a:off x="7100991" y="2925621"/>
            <a:ext cx="137865" cy="15249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43" name="Straight Connector 42">
            <a:extLst>
              <a:ext uri="{FF2B5EF4-FFF2-40B4-BE49-F238E27FC236}">
                <a16:creationId xmlns:a16="http://schemas.microsoft.com/office/drawing/2014/main" id="{275CFF64-07BC-41CC-9518-C1A2DE68AE29}"/>
              </a:ext>
            </a:extLst>
          </p:cNvPr>
          <p:cNvCxnSpPr/>
          <p:nvPr/>
        </p:nvCxnSpPr>
        <p:spPr>
          <a:xfrm>
            <a:off x="4174437" y="2065602"/>
            <a:ext cx="0" cy="93111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F4F2DDCB-ED2F-4D9B-BCE9-D24959156DCB}"/>
              </a:ext>
            </a:extLst>
          </p:cNvPr>
          <p:cNvSpPr/>
          <p:nvPr/>
        </p:nvSpPr>
        <p:spPr>
          <a:xfrm>
            <a:off x="4105504" y="1968676"/>
            <a:ext cx="137866" cy="152495"/>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5" name="Oval 44">
            <a:extLst>
              <a:ext uri="{FF2B5EF4-FFF2-40B4-BE49-F238E27FC236}">
                <a16:creationId xmlns:a16="http://schemas.microsoft.com/office/drawing/2014/main" id="{8C4514F2-E729-410C-94C4-9BF6EC755958}"/>
              </a:ext>
            </a:extLst>
          </p:cNvPr>
          <p:cNvSpPr/>
          <p:nvPr/>
        </p:nvSpPr>
        <p:spPr>
          <a:xfrm>
            <a:off x="4105505" y="2935508"/>
            <a:ext cx="137865" cy="15249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cxnSp>
        <p:nvCxnSpPr>
          <p:cNvPr id="46" name="Straight Connector 45">
            <a:extLst>
              <a:ext uri="{FF2B5EF4-FFF2-40B4-BE49-F238E27FC236}">
                <a16:creationId xmlns:a16="http://schemas.microsoft.com/office/drawing/2014/main" id="{EF41ABB0-10C1-4CB5-8D94-B5557926E816}"/>
              </a:ext>
            </a:extLst>
          </p:cNvPr>
          <p:cNvCxnSpPr/>
          <p:nvPr/>
        </p:nvCxnSpPr>
        <p:spPr>
          <a:xfrm>
            <a:off x="867385" y="2065602"/>
            <a:ext cx="0" cy="9311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7CA6C746-1FC0-448B-8626-244BD0C15207}"/>
              </a:ext>
            </a:extLst>
          </p:cNvPr>
          <p:cNvSpPr/>
          <p:nvPr/>
        </p:nvSpPr>
        <p:spPr>
          <a:xfrm>
            <a:off x="798452" y="1968676"/>
            <a:ext cx="137866" cy="15249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48" name="Oval 47">
            <a:extLst>
              <a:ext uri="{FF2B5EF4-FFF2-40B4-BE49-F238E27FC236}">
                <a16:creationId xmlns:a16="http://schemas.microsoft.com/office/drawing/2014/main" id="{D802287E-1718-4840-973B-0F3F308D97BF}"/>
              </a:ext>
            </a:extLst>
          </p:cNvPr>
          <p:cNvSpPr/>
          <p:nvPr/>
        </p:nvSpPr>
        <p:spPr>
          <a:xfrm>
            <a:off x="798453" y="2935508"/>
            <a:ext cx="137865" cy="152494"/>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033" name="Oval 1032">
            <a:extLst>
              <a:ext uri="{FF2B5EF4-FFF2-40B4-BE49-F238E27FC236}">
                <a16:creationId xmlns:a16="http://schemas.microsoft.com/office/drawing/2014/main" id="{A8B2FC52-F9AC-4E86-89EB-759A3AE2A251}"/>
              </a:ext>
            </a:extLst>
          </p:cNvPr>
          <p:cNvSpPr/>
          <p:nvPr/>
        </p:nvSpPr>
        <p:spPr>
          <a:xfrm>
            <a:off x="3579984" y="3375404"/>
            <a:ext cx="1155507" cy="10698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PK"/>
          </a:p>
        </p:txBody>
      </p:sp>
      <p:pic>
        <p:nvPicPr>
          <p:cNvPr id="1031" name="Picture 1030" descr="Logo, icon&#10;&#10;Description automatically generated">
            <a:extLst>
              <a:ext uri="{FF2B5EF4-FFF2-40B4-BE49-F238E27FC236}">
                <a16:creationId xmlns:a16="http://schemas.microsoft.com/office/drawing/2014/main" id="{31299D28-F732-4AD1-BF74-4BD344659E9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583118" y="3297250"/>
            <a:ext cx="1182637" cy="1210178"/>
          </a:xfrm>
          <a:prstGeom prst="rect">
            <a:avLst/>
          </a:prstGeom>
        </p:spPr>
      </p:pic>
      <p:pic>
        <p:nvPicPr>
          <p:cNvPr id="1037" name="Picture 1036">
            <a:extLst>
              <a:ext uri="{FF2B5EF4-FFF2-40B4-BE49-F238E27FC236}">
                <a16:creationId xmlns:a16="http://schemas.microsoft.com/office/drawing/2014/main" id="{38B00AF8-4851-40DE-A20F-BF1C4CD12BF4}"/>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9957" t="9778" r="18062" b="8185"/>
          <a:stretch/>
        </p:blipFill>
        <p:spPr>
          <a:xfrm>
            <a:off x="6571111" y="3318546"/>
            <a:ext cx="1135028" cy="1126738"/>
          </a:xfrm>
          <a:prstGeom prst="rect">
            <a:avLst/>
          </a:prstGeom>
        </p:spPr>
      </p:pic>
    </p:spTree>
    <p:extLst>
      <p:ext uri="{BB962C8B-B14F-4D97-AF65-F5344CB8AC3E}">
        <p14:creationId xmlns:p14="http://schemas.microsoft.com/office/powerpoint/2010/main" val="326880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ubtitle 2"/>
          <p:cNvSpPr>
            <a:spLocks noGrp="1"/>
          </p:cNvSpPr>
          <p:nvPr>
            <p:ph type="subTitle" idx="1"/>
          </p:nvPr>
        </p:nvSpPr>
        <p:spPr>
          <a:xfrm>
            <a:off x="1620838" y="788988"/>
            <a:ext cx="9144000" cy="5805487"/>
          </a:xfrm>
        </p:spPr>
        <p:txBody>
          <a:bodyPr/>
          <a:lstStyle/>
          <a:p>
            <a:pPr algn="just">
              <a:spcBef>
                <a:spcPts val="1662"/>
              </a:spcBef>
              <a:spcAft>
                <a:spcPts val="554"/>
              </a:spcAft>
              <a:buClr>
                <a:srgbClr val="FFFF00"/>
              </a:buClr>
              <a:buSzPct val="120000"/>
              <a:defRPr/>
            </a:pPr>
            <a:endParaRPr lang="en-US" altLang="en-US" sz="1662">
              <a:solidFill>
                <a:srgbClr val="FFFF00"/>
              </a:solidFill>
            </a:endParaRPr>
          </a:p>
          <a:p>
            <a:pPr algn="just">
              <a:spcBef>
                <a:spcPts val="1662"/>
              </a:spcBef>
              <a:spcAft>
                <a:spcPts val="554"/>
              </a:spcAft>
              <a:buClr>
                <a:srgbClr val="FFFF00"/>
              </a:buClr>
              <a:buSzPct val="120000"/>
              <a:defRPr/>
            </a:pPr>
            <a:endParaRPr lang="en-US" altLang="en-US" sz="1662">
              <a:solidFill>
                <a:srgbClr val="FFFF00"/>
              </a:solidFill>
            </a:endParaRPr>
          </a:p>
          <a:p>
            <a:pPr algn="just">
              <a:spcBef>
                <a:spcPts val="1662"/>
              </a:spcBef>
              <a:spcAft>
                <a:spcPts val="554"/>
              </a:spcAft>
              <a:buClr>
                <a:srgbClr val="FFFF00"/>
              </a:buClr>
              <a:buSzPct val="120000"/>
              <a:defRPr/>
            </a:pPr>
            <a:endParaRPr lang="en-US" altLang="en-US" sz="1662" dirty="0">
              <a:solidFill>
                <a:srgbClr val="FFFF00"/>
              </a:solidFill>
            </a:endParaRPr>
          </a:p>
        </p:txBody>
      </p:sp>
      <p:sp>
        <p:nvSpPr>
          <p:cNvPr id="10752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721A9D7-B676-4B97-BEBB-09B65F55FB6A}" type="slidenum">
              <a:rPr lang="en-US" altLang="en-US" sz="1200" smtClean="0">
                <a:solidFill>
                  <a:srgbClr val="898989"/>
                </a:solidFill>
                <a:latin typeface="Century Gothic" panose="020B0502020202020204" pitchFamily="34" charset="0"/>
              </a:rPr>
              <a:pPr>
                <a:lnSpc>
                  <a:spcPct val="100000"/>
                </a:lnSpc>
                <a:spcBef>
                  <a:spcPct val="0"/>
                </a:spcBef>
                <a:buFontTx/>
                <a:buNone/>
              </a:pPr>
              <a:t>19</a:t>
            </a:fld>
            <a:endParaRPr lang="en-US" altLang="en-US" sz="1200">
              <a:solidFill>
                <a:srgbClr val="898989"/>
              </a:solidFill>
              <a:latin typeface="Century Gothic" panose="020B0502020202020204" pitchFamily="34" charset="0"/>
            </a:endParaRPr>
          </a:p>
        </p:txBody>
      </p:sp>
      <p:sp>
        <p:nvSpPr>
          <p:cNvPr id="107524" name="Title 1"/>
          <p:cNvSpPr txBox="1">
            <a:spLocks noChangeArrowheads="1"/>
          </p:cNvSpPr>
          <p:nvPr/>
        </p:nvSpPr>
        <p:spPr bwMode="auto">
          <a:xfrm>
            <a:off x="0" y="115888"/>
            <a:ext cx="12192000" cy="452437"/>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ltLang="en-US">
                <a:solidFill>
                  <a:schemeClr val="tx1"/>
                </a:solidFill>
              </a:rPr>
              <a:t>ONGOING SITE ACTIVITIES</a:t>
            </a:r>
          </a:p>
        </p:txBody>
      </p:sp>
      <p:sp>
        <p:nvSpPr>
          <p:cNvPr id="107525" name="Slide Number Placeholder 1"/>
          <p:cNvSpPr txBox="1">
            <a:spLocks/>
          </p:cNvSpPr>
          <p:nvPr/>
        </p:nvSpPr>
        <p:spPr bwMode="auto">
          <a:xfrm>
            <a:off x="8078788" y="6356350"/>
            <a:ext cx="2057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842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63525" defTabSz="842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054100" indent="-209550" defTabSz="842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476375" indent="-20955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898650" indent="-209550" defTabSz="842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355850" indent="-20955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813050" indent="-20955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270250" indent="-20955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727450" indent="-209550" defTabSz="842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 typeface="Arial" panose="020B0604020202020204" pitchFamily="34" charset="0"/>
              <a:buNone/>
            </a:pPr>
            <a:fld id="{6A8E98E3-1772-4213-A1BD-0155E4E83924}" type="slidenum">
              <a:rPr lang="en-US" altLang="en-US" sz="1100">
                <a:solidFill>
                  <a:srgbClr val="898989"/>
                </a:solidFill>
                <a:latin typeface="Century Gothic" panose="020B0502020202020204" pitchFamily="34" charset="0"/>
              </a:rPr>
              <a:pPr algn="r">
                <a:lnSpc>
                  <a:spcPct val="100000"/>
                </a:lnSpc>
                <a:spcBef>
                  <a:spcPct val="0"/>
                </a:spcBef>
                <a:buFont typeface="Arial" panose="020B0604020202020204" pitchFamily="34" charset="0"/>
                <a:buNone/>
              </a:pPr>
              <a:t>19</a:t>
            </a:fld>
            <a:endParaRPr lang="en-US" altLang="en-US" sz="1100">
              <a:solidFill>
                <a:srgbClr val="898989"/>
              </a:solidFill>
              <a:latin typeface="Century Gothic" panose="020B0502020202020204" pitchFamily="34" charset="0"/>
            </a:endParaRPr>
          </a:p>
        </p:txBody>
      </p:sp>
      <p:pic>
        <p:nvPicPr>
          <p:cNvPr id="107526" name="Picture 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666750"/>
            <a:ext cx="9144000" cy="592772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48" name="Freeform 47"/>
          <p:cNvSpPr/>
          <p:nvPr/>
        </p:nvSpPr>
        <p:spPr>
          <a:xfrm>
            <a:off x="1620838" y="755650"/>
            <a:ext cx="9144000" cy="5838825"/>
          </a:xfrm>
          <a:custGeom>
            <a:avLst/>
            <a:gdLst>
              <a:gd name="connsiteX0" fmla="*/ 9572263 w 9641712"/>
              <a:gd name="connsiteY0" fmla="*/ 4653023 h 6180881"/>
              <a:gd name="connsiteX1" fmla="*/ 9479666 w 9641712"/>
              <a:gd name="connsiteY1" fmla="*/ 4687747 h 6180881"/>
              <a:gd name="connsiteX2" fmla="*/ 9213448 w 9641712"/>
              <a:gd name="connsiteY2" fmla="*/ 4872942 h 6180881"/>
              <a:gd name="connsiteX3" fmla="*/ 8646289 w 9641712"/>
              <a:gd name="connsiteY3" fmla="*/ 5127585 h 6180881"/>
              <a:gd name="connsiteX4" fmla="*/ 8380071 w 9641712"/>
              <a:gd name="connsiteY4" fmla="*/ 5197033 h 6180881"/>
              <a:gd name="connsiteX5" fmla="*/ 7974957 w 9641712"/>
              <a:gd name="connsiteY5" fmla="*/ 5335930 h 6180881"/>
              <a:gd name="connsiteX6" fmla="*/ 7755038 w 9641712"/>
              <a:gd name="connsiteY6" fmla="*/ 5416952 h 6180881"/>
              <a:gd name="connsiteX7" fmla="*/ 7558269 w 9641712"/>
              <a:gd name="connsiteY7" fmla="*/ 5359079 h 6180881"/>
              <a:gd name="connsiteX8" fmla="*/ 7234177 w 9641712"/>
              <a:gd name="connsiteY8" fmla="*/ 5463251 h 6180881"/>
              <a:gd name="connsiteX9" fmla="*/ 6829063 w 9641712"/>
              <a:gd name="connsiteY9" fmla="*/ 5602147 h 6180881"/>
              <a:gd name="connsiteX10" fmla="*/ 6192456 w 9641712"/>
              <a:gd name="connsiteY10" fmla="*/ 5578998 h 6180881"/>
              <a:gd name="connsiteX11" fmla="*/ 5359079 w 9641712"/>
              <a:gd name="connsiteY11" fmla="*/ 5382228 h 6180881"/>
              <a:gd name="connsiteX12" fmla="*/ 5208608 w 9641712"/>
              <a:gd name="connsiteY12" fmla="*/ 5197033 h 6180881"/>
              <a:gd name="connsiteX13" fmla="*/ 4896091 w 9641712"/>
              <a:gd name="connsiteY13" fmla="*/ 5092861 h 6180881"/>
              <a:gd name="connsiteX14" fmla="*/ 4664598 w 9641712"/>
              <a:gd name="connsiteY14" fmla="*/ 4757195 h 6180881"/>
              <a:gd name="connsiteX15" fmla="*/ 4490977 w 9641712"/>
              <a:gd name="connsiteY15" fmla="*/ 4502552 h 6180881"/>
              <a:gd name="connsiteX16" fmla="*/ 4178461 w 9641712"/>
              <a:gd name="connsiteY16" fmla="*/ 3565003 h 6180881"/>
              <a:gd name="connsiteX17" fmla="*/ 4155312 w 9641712"/>
              <a:gd name="connsiteY17" fmla="*/ 3159889 h 6180881"/>
              <a:gd name="connsiteX18" fmla="*/ 4166886 w 9641712"/>
              <a:gd name="connsiteY18" fmla="*/ 2384385 h 6180881"/>
              <a:gd name="connsiteX19" fmla="*/ 4236334 w 9641712"/>
              <a:gd name="connsiteY19" fmla="*/ 1828800 h 6180881"/>
              <a:gd name="connsiteX20" fmla="*/ 3981691 w 9641712"/>
              <a:gd name="connsiteY20" fmla="*/ 1354238 h 6180881"/>
              <a:gd name="connsiteX21" fmla="*/ 3657600 w 9641712"/>
              <a:gd name="connsiteY21" fmla="*/ 1018573 h 6180881"/>
              <a:gd name="connsiteX22" fmla="*/ 3483980 w 9641712"/>
              <a:gd name="connsiteY22" fmla="*/ 949124 h 6180881"/>
              <a:gd name="connsiteX23" fmla="*/ 3055717 w 9641712"/>
              <a:gd name="connsiteY23" fmla="*/ 613459 h 6180881"/>
              <a:gd name="connsiteX24" fmla="*/ 2685327 w 9641712"/>
              <a:gd name="connsiteY24" fmla="*/ 428264 h 6180881"/>
              <a:gd name="connsiteX25" fmla="*/ 2500132 w 9641712"/>
              <a:gd name="connsiteY25" fmla="*/ 312517 h 6180881"/>
              <a:gd name="connsiteX26" fmla="*/ 2060294 w 9641712"/>
              <a:gd name="connsiteY26" fmla="*/ 11575 h 6180881"/>
              <a:gd name="connsiteX27" fmla="*/ 1273215 w 9641712"/>
              <a:gd name="connsiteY27" fmla="*/ 0 h 6180881"/>
              <a:gd name="connsiteX28" fmla="*/ 787079 w 9641712"/>
              <a:gd name="connsiteY28" fmla="*/ 0 h 6180881"/>
              <a:gd name="connsiteX29" fmla="*/ 544010 w 9641712"/>
              <a:gd name="connsiteY29" fmla="*/ 0 h 6180881"/>
              <a:gd name="connsiteX30" fmla="*/ 0 w 9641712"/>
              <a:gd name="connsiteY30" fmla="*/ 11575 h 6180881"/>
              <a:gd name="connsiteX31" fmla="*/ 34724 w 9641712"/>
              <a:gd name="connsiteY31" fmla="*/ 578735 h 6180881"/>
              <a:gd name="connsiteX32" fmla="*/ 266218 w 9641712"/>
              <a:gd name="connsiteY32" fmla="*/ 312517 h 6180881"/>
              <a:gd name="connsiteX33" fmla="*/ 694481 w 9641712"/>
              <a:gd name="connsiteY33" fmla="*/ 196770 h 6180881"/>
              <a:gd name="connsiteX34" fmla="*/ 1296365 w 9641712"/>
              <a:gd name="connsiteY34" fmla="*/ 416689 h 6180881"/>
              <a:gd name="connsiteX35" fmla="*/ 1944547 w 9641712"/>
              <a:gd name="connsiteY35" fmla="*/ 544011 h 6180881"/>
              <a:gd name="connsiteX36" fmla="*/ 2430684 w 9641712"/>
              <a:gd name="connsiteY36" fmla="*/ 717631 h 6180881"/>
              <a:gd name="connsiteX37" fmla="*/ 2939970 w 9641712"/>
              <a:gd name="connsiteY37" fmla="*/ 1030147 h 6180881"/>
              <a:gd name="connsiteX38" fmla="*/ 3460831 w 9641712"/>
              <a:gd name="connsiteY38" fmla="*/ 1493135 h 6180881"/>
              <a:gd name="connsiteX39" fmla="*/ 3634451 w 9641712"/>
              <a:gd name="connsiteY39" fmla="*/ 1713054 h 6180881"/>
              <a:gd name="connsiteX40" fmla="*/ 3588152 w 9641712"/>
              <a:gd name="connsiteY40" fmla="*/ 2199190 h 6180881"/>
              <a:gd name="connsiteX41" fmla="*/ 3588152 w 9641712"/>
              <a:gd name="connsiteY41" fmla="*/ 2951545 h 6180881"/>
              <a:gd name="connsiteX42" fmla="*/ 3599727 w 9641712"/>
              <a:gd name="connsiteY42" fmla="*/ 3715474 h 6180881"/>
              <a:gd name="connsiteX43" fmla="*/ 3727048 w 9641712"/>
              <a:gd name="connsiteY43" fmla="*/ 4560426 h 6180881"/>
              <a:gd name="connsiteX44" fmla="*/ 3854370 w 9641712"/>
              <a:gd name="connsiteY44" fmla="*/ 5104436 h 6180881"/>
              <a:gd name="connsiteX45" fmla="*/ 4653023 w 9641712"/>
              <a:gd name="connsiteY45" fmla="*/ 6088284 h 6180881"/>
              <a:gd name="connsiteX46" fmla="*/ 5116010 w 9641712"/>
              <a:gd name="connsiteY46" fmla="*/ 6180881 h 6180881"/>
              <a:gd name="connsiteX47" fmla="*/ 5937813 w 9641712"/>
              <a:gd name="connsiteY47" fmla="*/ 6111433 h 6180881"/>
              <a:gd name="connsiteX48" fmla="*/ 6157732 w 9641712"/>
              <a:gd name="connsiteY48" fmla="*/ 6157732 h 6180881"/>
              <a:gd name="connsiteX49" fmla="*/ 6574420 w 9641712"/>
              <a:gd name="connsiteY49" fmla="*/ 5972537 h 6180881"/>
              <a:gd name="connsiteX50" fmla="*/ 7303626 w 9641712"/>
              <a:gd name="connsiteY50" fmla="*/ 5949388 h 6180881"/>
              <a:gd name="connsiteX51" fmla="*/ 7859210 w 9641712"/>
              <a:gd name="connsiteY51" fmla="*/ 5949388 h 6180881"/>
              <a:gd name="connsiteX52" fmla="*/ 8206451 w 9641712"/>
              <a:gd name="connsiteY52" fmla="*/ 5845216 h 6180881"/>
              <a:gd name="connsiteX53" fmla="*/ 8715737 w 9641712"/>
              <a:gd name="connsiteY53" fmla="*/ 5660021 h 6180881"/>
              <a:gd name="connsiteX54" fmla="*/ 9641712 w 9641712"/>
              <a:gd name="connsiteY54" fmla="*/ 5405378 h 6180881"/>
              <a:gd name="connsiteX55" fmla="*/ 9572263 w 9641712"/>
              <a:gd name="connsiteY55" fmla="*/ 4653023 h 61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641712" h="6180881">
                <a:moveTo>
                  <a:pt x="9572263" y="4653023"/>
                </a:moveTo>
                <a:lnTo>
                  <a:pt x="9479666" y="4687747"/>
                </a:lnTo>
                <a:lnTo>
                  <a:pt x="9213448" y="4872942"/>
                </a:lnTo>
                <a:lnTo>
                  <a:pt x="8646289" y="5127585"/>
                </a:lnTo>
                <a:lnTo>
                  <a:pt x="8380071" y="5197033"/>
                </a:lnTo>
                <a:lnTo>
                  <a:pt x="7974957" y="5335930"/>
                </a:lnTo>
                <a:lnTo>
                  <a:pt x="7755038" y="5416952"/>
                </a:lnTo>
                <a:lnTo>
                  <a:pt x="7558269" y="5359079"/>
                </a:lnTo>
                <a:lnTo>
                  <a:pt x="7234177" y="5463251"/>
                </a:lnTo>
                <a:lnTo>
                  <a:pt x="6829063" y="5602147"/>
                </a:lnTo>
                <a:lnTo>
                  <a:pt x="6192456" y="5578998"/>
                </a:lnTo>
                <a:lnTo>
                  <a:pt x="5359079" y="5382228"/>
                </a:lnTo>
                <a:lnTo>
                  <a:pt x="5208608" y="5197033"/>
                </a:lnTo>
                <a:lnTo>
                  <a:pt x="4896091" y="5092861"/>
                </a:lnTo>
                <a:lnTo>
                  <a:pt x="4664598" y="4757195"/>
                </a:lnTo>
                <a:lnTo>
                  <a:pt x="4490977" y="4502552"/>
                </a:lnTo>
                <a:lnTo>
                  <a:pt x="4178461" y="3565003"/>
                </a:lnTo>
                <a:lnTo>
                  <a:pt x="4155312" y="3159889"/>
                </a:lnTo>
                <a:lnTo>
                  <a:pt x="4166886" y="2384385"/>
                </a:lnTo>
                <a:lnTo>
                  <a:pt x="4236334" y="1828800"/>
                </a:lnTo>
                <a:lnTo>
                  <a:pt x="3981691" y="1354238"/>
                </a:lnTo>
                <a:lnTo>
                  <a:pt x="3657600" y="1018573"/>
                </a:lnTo>
                <a:lnTo>
                  <a:pt x="3483980" y="949124"/>
                </a:lnTo>
                <a:lnTo>
                  <a:pt x="3055717" y="613459"/>
                </a:lnTo>
                <a:lnTo>
                  <a:pt x="2685327" y="428264"/>
                </a:lnTo>
                <a:lnTo>
                  <a:pt x="2500132" y="312517"/>
                </a:lnTo>
                <a:lnTo>
                  <a:pt x="2060294" y="11575"/>
                </a:lnTo>
                <a:lnTo>
                  <a:pt x="1273215" y="0"/>
                </a:lnTo>
                <a:lnTo>
                  <a:pt x="787079" y="0"/>
                </a:lnTo>
                <a:lnTo>
                  <a:pt x="544010" y="0"/>
                </a:lnTo>
                <a:lnTo>
                  <a:pt x="0" y="11575"/>
                </a:lnTo>
                <a:lnTo>
                  <a:pt x="34724" y="578735"/>
                </a:lnTo>
                <a:lnTo>
                  <a:pt x="266218" y="312517"/>
                </a:lnTo>
                <a:lnTo>
                  <a:pt x="694481" y="196770"/>
                </a:lnTo>
                <a:lnTo>
                  <a:pt x="1296365" y="416689"/>
                </a:lnTo>
                <a:lnTo>
                  <a:pt x="1944547" y="544011"/>
                </a:lnTo>
                <a:lnTo>
                  <a:pt x="2430684" y="717631"/>
                </a:lnTo>
                <a:lnTo>
                  <a:pt x="2939970" y="1030147"/>
                </a:lnTo>
                <a:lnTo>
                  <a:pt x="3460831" y="1493135"/>
                </a:lnTo>
                <a:lnTo>
                  <a:pt x="3634451" y="1713054"/>
                </a:lnTo>
                <a:lnTo>
                  <a:pt x="3588152" y="2199190"/>
                </a:lnTo>
                <a:lnTo>
                  <a:pt x="3588152" y="2951545"/>
                </a:lnTo>
                <a:lnTo>
                  <a:pt x="3599727" y="3715474"/>
                </a:lnTo>
                <a:lnTo>
                  <a:pt x="3727048" y="4560426"/>
                </a:lnTo>
                <a:lnTo>
                  <a:pt x="3854370" y="5104436"/>
                </a:lnTo>
                <a:lnTo>
                  <a:pt x="4653023" y="6088284"/>
                </a:lnTo>
                <a:lnTo>
                  <a:pt x="5116010" y="6180881"/>
                </a:lnTo>
                <a:lnTo>
                  <a:pt x="5937813" y="6111433"/>
                </a:lnTo>
                <a:lnTo>
                  <a:pt x="6157732" y="6157732"/>
                </a:lnTo>
                <a:lnTo>
                  <a:pt x="6574420" y="5972537"/>
                </a:lnTo>
                <a:lnTo>
                  <a:pt x="7303626" y="5949388"/>
                </a:lnTo>
                <a:lnTo>
                  <a:pt x="7859210" y="5949388"/>
                </a:lnTo>
                <a:lnTo>
                  <a:pt x="8206451" y="5845216"/>
                </a:lnTo>
                <a:lnTo>
                  <a:pt x="8715737" y="5660021"/>
                </a:lnTo>
                <a:lnTo>
                  <a:pt x="9641712" y="5405378"/>
                </a:lnTo>
                <a:lnTo>
                  <a:pt x="9572263" y="4653023"/>
                </a:lnTo>
                <a:close/>
              </a:path>
            </a:pathLst>
          </a:custGeom>
          <a:solidFill>
            <a:schemeClr val="accent5">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49" name="Oval 48"/>
          <p:cNvSpPr/>
          <p:nvPr/>
        </p:nvSpPr>
        <p:spPr>
          <a:xfrm>
            <a:off x="7126288" y="3375025"/>
            <a:ext cx="719137" cy="661988"/>
          </a:xfrm>
          <a:prstGeom prst="ellipse">
            <a:avLst/>
          </a:prstGeom>
          <a:solidFill>
            <a:schemeClr val="accent6">
              <a:lumMod val="60000"/>
              <a:lumOff val="40000"/>
              <a:alpha val="38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50" name="Oval 49"/>
          <p:cNvSpPr/>
          <p:nvPr/>
        </p:nvSpPr>
        <p:spPr>
          <a:xfrm>
            <a:off x="8362950" y="4283075"/>
            <a:ext cx="2076450" cy="1158875"/>
          </a:xfrm>
          <a:prstGeom prst="ellipse">
            <a:avLst/>
          </a:prstGeom>
          <a:solidFill>
            <a:schemeClr val="accent6">
              <a:lumMod val="60000"/>
              <a:lumOff val="40000"/>
              <a:alpha val="42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51" name="Rectangle 50"/>
          <p:cNvSpPr/>
          <p:nvPr/>
        </p:nvSpPr>
        <p:spPr>
          <a:xfrm rot="20113792">
            <a:off x="8504238" y="3984625"/>
            <a:ext cx="42862" cy="1517650"/>
          </a:xfrm>
          <a:prstGeom prst="rect">
            <a:avLst/>
          </a:prstGeom>
          <a:solidFill>
            <a:schemeClr val="bg1">
              <a:lumMod val="6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52" name="Oval 51"/>
          <p:cNvSpPr/>
          <p:nvPr/>
        </p:nvSpPr>
        <p:spPr>
          <a:xfrm>
            <a:off x="6032500" y="2671763"/>
            <a:ext cx="719138" cy="661987"/>
          </a:xfrm>
          <a:prstGeom prst="ellipse">
            <a:avLst/>
          </a:prstGeom>
          <a:solidFill>
            <a:schemeClr val="accent6">
              <a:lumMod val="60000"/>
              <a:lumOff val="40000"/>
              <a:alpha val="38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53" name="Oval 52"/>
          <p:cNvSpPr/>
          <p:nvPr/>
        </p:nvSpPr>
        <p:spPr>
          <a:xfrm>
            <a:off x="3454400" y="1512888"/>
            <a:ext cx="406400" cy="327025"/>
          </a:xfrm>
          <a:prstGeom prst="ellipse">
            <a:avLst/>
          </a:prstGeom>
          <a:solidFill>
            <a:schemeClr val="accent6">
              <a:lumMod val="60000"/>
              <a:lumOff val="40000"/>
              <a:alpha val="38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54" name="Rounded Rectangle 53"/>
          <p:cNvSpPr/>
          <p:nvPr/>
        </p:nvSpPr>
        <p:spPr>
          <a:xfrm>
            <a:off x="9188450" y="3148013"/>
            <a:ext cx="1489075" cy="920750"/>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a:solidFill>
                  <a:srgbClr val="C00000"/>
                </a:solidFill>
                <a:latin typeface="Arial" pitchFamily="34" charset="0"/>
                <a:cs typeface="Arial" pitchFamily="34" charset="0"/>
              </a:rPr>
              <a:t>Intake Structure DT(s) &amp; Power Waterways</a:t>
            </a:r>
            <a:endParaRPr lang="en-US" sz="1292" b="1" dirty="0">
              <a:solidFill>
                <a:srgbClr val="C00000"/>
              </a:solidFill>
              <a:latin typeface="Arial" pitchFamily="34" charset="0"/>
              <a:cs typeface="Arial" pitchFamily="34" charset="0"/>
            </a:endParaRPr>
          </a:p>
        </p:txBody>
      </p:sp>
      <p:sp>
        <p:nvSpPr>
          <p:cNvPr id="55" name="Rounded Rectangle 54"/>
          <p:cNvSpPr/>
          <p:nvPr/>
        </p:nvSpPr>
        <p:spPr>
          <a:xfrm>
            <a:off x="8575675" y="2241550"/>
            <a:ext cx="1447800" cy="655638"/>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a:solidFill>
                  <a:srgbClr val="C00000"/>
                </a:solidFill>
                <a:latin typeface="Arial" pitchFamily="34" charset="0"/>
                <a:cs typeface="Arial" pitchFamily="34" charset="0"/>
              </a:rPr>
              <a:t>Dam Right Abutment</a:t>
            </a:r>
            <a:endParaRPr lang="en-US" sz="1292" b="1" dirty="0">
              <a:solidFill>
                <a:srgbClr val="C00000"/>
              </a:solidFill>
              <a:latin typeface="Arial" pitchFamily="34" charset="0"/>
              <a:cs typeface="Arial" pitchFamily="34" charset="0"/>
            </a:endParaRPr>
          </a:p>
        </p:txBody>
      </p:sp>
      <p:sp>
        <p:nvSpPr>
          <p:cNvPr id="56" name="Rounded Rectangle 55"/>
          <p:cNvSpPr/>
          <p:nvPr/>
        </p:nvSpPr>
        <p:spPr>
          <a:xfrm>
            <a:off x="7859713" y="1185863"/>
            <a:ext cx="1447800" cy="654050"/>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a:solidFill>
                  <a:srgbClr val="C00000"/>
                </a:solidFill>
                <a:latin typeface="Arial" pitchFamily="34" charset="0"/>
                <a:cs typeface="Arial" pitchFamily="34" charset="0"/>
              </a:rPr>
              <a:t>DT(s) – Outlet Structure</a:t>
            </a:r>
            <a:endParaRPr lang="en-US" sz="1292" b="1" dirty="0">
              <a:solidFill>
                <a:srgbClr val="C00000"/>
              </a:solidFill>
            </a:endParaRPr>
          </a:p>
        </p:txBody>
      </p:sp>
      <p:sp>
        <p:nvSpPr>
          <p:cNvPr id="57" name="Oval 56"/>
          <p:cNvSpPr/>
          <p:nvPr/>
        </p:nvSpPr>
        <p:spPr>
          <a:xfrm>
            <a:off x="3929063" y="4927600"/>
            <a:ext cx="584200" cy="488950"/>
          </a:xfrm>
          <a:prstGeom prst="ellipse">
            <a:avLst/>
          </a:prstGeom>
          <a:solidFill>
            <a:schemeClr val="accent6">
              <a:lumMod val="60000"/>
              <a:lumOff val="40000"/>
              <a:alpha val="38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58" name="Rounded Rectangle 57"/>
          <p:cNvSpPr/>
          <p:nvPr/>
        </p:nvSpPr>
        <p:spPr>
          <a:xfrm>
            <a:off x="1749429" y="4497387"/>
            <a:ext cx="1447800" cy="730250"/>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a:solidFill>
                  <a:srgbClr val="C00000"/>
                </a:solidFill>
                <a:latin typeface="Arial" pitchFamily="34" charset="0"/>
                <a:cs typeface="Arial" pitchFamily="34" charset="0"/>
              </a:rPr>
              <a:t>Dam Left Abutment</a:t>
            </a:r>
            <a:endParaRPr lang="en-US" sz="1292" b="1" dirty="0">
              <a:solidFill>
                <a:srgbClr val="C00000"/>
              </a:solidFill>
              <a:latin typeface="Arial" pitchFamily="34" charset="0"/>
              <a:cs typeface="Arial" pitchFamily="34" charset="0"/>
            </a:endParaRPr>
          </a:p>
        </p:txBody>
      </p:sp>
      <p:sp>
        <p:nvSpPr>
          <p:cNvPr id="59" name="Rounded Rectangle 58"/>
          <p:cNvSpPr/>
          <p:nvPr/>
        </p:nvSpPr>
        <p:spPr>
          <a:xfrm>
            <a:off x="7721600" y="5735638"/>
            <a:ext cx="1281113" cy="749300"/>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a:solidFill>
                  <a:srgbClr val="C00000"/>
                </a:solidFill>
                <a:latin typeface="Arial" pitchFamily="34" charset="0"/>
                <a:cs typeface="Arial" pitchFamily="34" charset="0"/>
              </a:rPr>
              <a:t>Diversion Canal Middle &amp; U/S Portion</a:t>
            </a:r>
            <a:endParaRPr lang="en-US" sz="1292" b="1" dirty="0">
              <a:solidFill>
                <a:srgbClr val="C00000"/>
              </a:solidFill>
              <a:latin typeface="Arial" pitchFamily="34" charset="0"/>
              <a:cs typeface="Arial" pitchFamily="34" charset="0"/>
            </a:endParaRPr>
          </a:p>
        </p:txBody>
      </p:sp>
      <p:sp>
        <p:nvSpPr>
          <p:cNvPr id="60" name="Rounded Rectangle 59"/>
          <p:cNvSpPr/>
          <p:nvPr/>
        </p:nvSpPr>
        <p:spPr>
          <a:xfrm>
            <a:off x="1697038" y="895350"/>
            <a:ext cx="1398587" cy="931863"/>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a:solidFill>
                  <a:srgbClr val="C00000"/>
                </a:solidFill>
                <a:latin typeface="Arial" pitchFamily="34" charset="0"/>
                <a:cs typeface="Arial" pitchFamily="34" charset="0"/>
              </a:rPr>
              <a:t>Permanent Bridge – Left &amp; Right Abutment &amp; Piers</a:t>
            </a:r>
            <a:endParaRPr lang="en-US" sz="1292" b="1" dirty="0">
              <a:solidFill>
                <a:srgbClr val="C00000"/>
              </a:solidFill>
              <a:latin typeface="Arial" pitchFamily="34" charset="0"/>
              <a:cs typeface="Arial" pitchFamily="34" charset="0"/>
            </a:endParaRPr>
          </a:p>
        </p:txBody>
      </p:sp>
      <p:sp>
        <p:nvSpPr>
          <p:cNvPr id="61" name="Rectangle 60"/>
          <p:cNvSpPr/>
          <p:nvPr/>
        </p:nvSpPr>
        <p:spPr>
          <a:xfrm rot="20049038">
            <a:off x="6780213" y="3956050"/>
            <a:ext cx="177800" cy="1554163"/>
          </a:xfrm>
          <a:prstGeom prst="rect">
            <a:avLst/>
          </a:prstGeom>
          <a:solidFill>
            <a:schemeClr val="accent6">
              <a:lumMod val="60000"/>
              <a:lumOff val="40000"/>
              <a:alpha val="42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cxnSp>
        <p:nvCxnSpPr>
          <p:cNvPr id="62" name="Straight Arrow Connector 61"/>
          <p:cNvCxnSpPr>
            <a:stCxn id="54" idx="2"/>
            <a:endCxn id="50" idx="0"/>
          </p:cNvCxnSpPr>
          <p:nvPr/>
        </p:nvCxnSpPr>
        <p:spPr>
          <a:xfrm flipH="1">
            <a:off x="9401175" y="4068763"/>
            <a:ext cx="531813" cy="2143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5" idx="1"/>
            <a:endCxn id="49" idx="7"/>
          </p:cNvCxnSpPr>
          <p:nvPr/>
        </p:nvCxnSpPr>
        <p:spPr>
          <a:xfrm rot="10800000" flipV="1">
            <a:off x="7739063" y="2568575"/>
            <a:ext cx="836612" cy="9032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56" idx="1"/>
          </p:cNvCxnSpPr>
          <p:nvPr/>
        </p:nvCxnSpPr>
        <p:spPr>
          <a:xfrm rot="10800000" flipV="1">
            <a:off x="6305550" y="1512888"/>
            <a:ext cx="1554163" cy="13700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9" idx="1"/>
            <a:endCxn id="61" idx="2"/>
          </p:cNvCxnSpPr>
          <p:nvPr/>
        </p:nvCxnSpPr>
        <p:spPr>
          <a:xfrm flipH="1" flipV="1">
            <a:off x="7208838" y="5432425"/>
            <a:ext cx="512762" cy="6778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58" idx="3"/>
          </p:cNvCxnSpPr>
          <p:nvPr/>
        </p:nvCxnSpPr>
        <p:spPr>
          <a:xfrm>
            <a:off x="3197229" y="4862512"/>
            <a:ext cx="731834" cy="3008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0" idx="3"/>
            <a:endCxn id="53" idx="2"/>
          </p:cNvCxnSpPr>
          <p:nvPr/>
        </p:nvCxnSpPr>
        <p:spPr>
          <a:xfrm>
            <a:off x="3095625" y="1362075"/>
            <a:ext cx="358775" cy="3143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rot="20049038">
            <a:off x="6303963" y="4051300"/>
            <a:ext cx="144462" cy="527050"/>
          </a:xfrm>
          <a:prstGeom prst="rect">
            <a:avLst/>
          </a:prstGeom>
          <a:solidFill>
            <a:schemeClr val="accent6">
              <a:lumMod val="60000"/>
              <a:lumOff val="40000"/>
              <a:alpha val="42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69" name="Rounded Rectangle 68"/>
          <p:cNvSpPr/>
          <p:nvPr/>
        </p:nvSpPr>
        <p:spPr>
          <a:xfrm>
            <a:off x="1697038" y="3627438"/>
            <a:ext cx="1347787" cy="677862"/>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a:solidFill>
                  <a:srgbClr val="C00000"/>
                </a:solidFill>
                <a:latin typeface="Arial" pitchFamily="34" charset="0"/>
                <a:cs typeface="Arial" pitchFamily="34" charset="0"/>
              </a:rPr>
              <a:t>Foundation Pit – Block # 24</a:t>
            </a:r>
            <a:endParaRPr lang="en-US" sz="1292" b="1" dirty="0">
              <a:solidFill>
                <a:srgbClr val="C00000"/>
              </a:solidFill>
              <a:latin typeface="Arial" pitchFamily="34" charset="0"/>
              <a:cs typeface="Arial" pitchFamily="34" charset="0"/>
            </a:endParaRPr>
          </a:p>
        </p:txBody>
      </p:sp>
      <p:cxnSp>
        <p:nvCxnSpPr>
          <p:cNvPr id="70" name="Straight Arrow Connector 69"/>
          <p:cNvCxnSpPr>
            <a:stCxn id="69" idx="3"/>
            <a:endCxn id="68" idx="1"/>
          </p:cNvCxnSpPr>
          <p:nvPr/>
        </p:nvCxnSpPr>
        <p:spPr>
          <a:xfrm>
            <a:off x="3044825" y="3967163"/>
            <a:ext cx="3267075" cy="3794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 name="Left Arrow 70"/>
          <p:cNvSpPr/>
          <p:nvPr/>
        </p:nvSpPr>
        <p:spPr>
          <a:xfrm rot="697923">
            <a:off x="6938963" y="6132513"/>
            <a:ext cx="709612" cy="217487"/>
          </a:xfrm>
          <a:prstGeom prst="leftArrow">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72" name="Left Arrow 71"/>
          <p:cNvSpPr/>
          <p:nvPr/>
        </p:nvSpPr>
        <p:spPr>
          <a:xfrm rot="4973192">
            <a:off x="4946650" y="3362325"/>
            <a:ext cx="700088" cy="230188"/>
          </a:xfrm>
          <a:prstGeom prst="leftArrow">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cxnSp>
        <p:nvCxnSpPr>
          <p:cNvPr id="73" name="Straight Arrow Connector 72"/>
          <p:cNvCxnSpPr/>
          <p:nvPr/>
        </p:nvCxnSpPr>
        <p:spPr>
          <a:xfrm flipV="1">
            <a:off x="8107363" y="4157663"/>
            <a:ext cx="336550" cy="4635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7210425" y="4587875"/>
            <a:ext cx="896938" cy="490538"/>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292" b="1">
              <a:solidFill>
                <a:srgbClr val="C00000"/>
              </a:solidFill>
              <a:latin typeface="Arial" pitchFamily="34" charset="0"/>
              <a:cs typeface="Arial" pitchFamily="34" charset="0"/>
            </a:endParaRPr>
          </a:p>
          <a:p>
            <a:pPr algn="ctr" defTabSz="844083">
              <a:defRPr/>
            </a:pPr>
            <a:r>
              <a:rPr lang="en-US" sz="1292" b="1">
                <a:solidFill>
                  <a:srgbClr val="C00000"/>
                </a:solidFill>
                <a:latin typeface="Arial" pitchFamily="34" charset="0"/>
                <a:cs typeface="Arial" pitchFamily="34" charset="0"/>
              </a:rPr>
              <a:t>DT - 02</a:t>
            </a:r>
          </a:p>
          <a:p>
            <a:pPr algn="ctr" defTabSz="844083">
              <a:defRPr/>
            </a:pPr>
            <a:endParaRPr lang="en-US" sz="1292" b="1" dirty="0">
              <a:solidFill>
                <a:srgbClr val="C00000"/>
              </a:solidFill>
              <a:latin typeface="Arial" pitchFamily="34" charset="0"/>
              <a:cs typeface="Arial" pitchFamily="34" charset="0"/>
            </a:endParaRPr>
          </a:p>
        </p:txBody>
      </p:sp>
      <p:sp>
        <p:nvSpPr>
          <p:cNvPr id="75" name="Oval 74"/>
          <p:cNvSpPr/>
          <p:nvPr/>
        </p:nvSpPr>
        <p:spPr>
          <a:xfrm>
            <a:off x="4127500" y="755650"/>
            <a:ext cx="406400" cy="327025"/>
          </a:xfrm>
          <a:prstGeom prst="ellipse">
            <a:avLst/>
          </a:prstGeom>
          <a:solidFill>
            <a:schemeClr val="accent6">
              <a:lumMod val="60000"/>
              <a:lumOff val="40000"/>
              <a:alpha val="38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cxnSp>
        <p:nvCxnSpPr>
          <p:cNvPr id="76" name="Straight Arrow Connector 75"/>
          <p:cNvCxnSpPr>
            <a:stCxn id="60" idx="3"/>
            <a:endCxn id="75" idx="2"/>
          </p:cNvCxnSpPr>
          <p:nvPr/>
        </p:nvCxnSpPr>
        <p:spPr>
          <a:xfrm flipV="1">
            <a:off x="3095625" y="919163"/>
            <a:ext cx="1031875" cy="4429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rot="20049038">
            <a:off x="5827713" y="2905125"/>
            <a:ext cx="177800" cy="1174750"/>
          </a:xfrm>
          <a:prstGeom prst="rect">
            <a:avLst/>
          </a:prstGeom>
          <a:solidFill>
            <a:schemeClr val="accent6">
              <a:lumMod val="60000"/>
              <a:lumOff val="40000"/>
              <a:alpha val="42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78" name="Rounded Rectangle 77"/>
          <p:cNvSpPr/>
          <p:nvPr/>
        </p:nvSpPr>
        <p:spPr>
          <a:xfrm>
            <a:off x="3929063" y="2616200"/>
            <a:ext cx="1227137" cy="436563"/>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dirty="0">
                <a:solidFill>
                  <a:srgbClr val="C00000"/>
                </a:solidFill>
                <a:latin typeface="Arial" pitchFamily="34" charset="0"/>
                <a:cs typeface="Arial" pitchFamily="34" charset="0"/>
              </a:rPr>
              <a:t>Guide Wall</a:t>
            </a:r>
          </a:p>
        </p:txBody>
      </p:sp>
      <p:cxnSp>
        <p:nvCxnSpPr>
          <p:cNvPr id="79" name="Straight Arrow Connector 78"/>
          <p:cNvCxnSpPr>
            <a:stCxn id="78" idx="3"/>
            <a:endCxn id="48" idx="18"/>
          </p:cNvCxnSpPr>
          <p:nvPr/>
        </p:nvCxnSpPr>
        <p:spPr>
          <a:xfrm>
            <a:off x="5156200" y="2835275"/>
            <a:ext cx="417513" cy="1730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6207125" y="4856163"/>
            <a:ext cx="647700" cy="614362"/>
          </a:xfrm>
          <a:prstGeom prst="ellipse">
            <a:avLst/>
          </a:prstGeom>
          <a:solidFill>
            <a:schemeClr val="accent6">
              <a:lumMod val="60000"/>
              <a:lumOff val="40000"/>
              <a:alpha val="38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81" name="Rounded Rectangle 80"/>
          <p:cNvSpPr/>
          <p:nvPr/>
        </p:nvSpPr>
        <p:spPr>
          <a:xfrm>
            <a:off x="3689350" y="5741988"/>
            <a:ext cx="1282700" cy="749300"/>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dirty="0">
                <a:solidFill>
                  <a:srgbClr val="C00000"/>
                </a:solidFill>
                <a:latin typeface="Arial" pitchFamily="34" charset="0"/>
                <a:cs typeface="Arial" pitchFamily="34" charset="0"/>
              </a:rPr>
              <a:t>LLO RFO Approach Area</a:t>
            </a:r>
          </a:p>
        </p:txBody>
      </p:sp>
      <p:cxnSp>
        <p:nvCxnSpPr>
          <p:cNvPr id="82" name="Straight Arrow Connector 81"/>
          <p:cNvCxnSpPr>
            <a:stCxn id="81" idx="3"/>
            <a:endCxn id="80" idx="3"/>
          </p:cNvCxnSpPr>
          <p:nvPr/>
        </p:nvCxnSpPr>
        <p:spPr>
          <a:xfrm flipV="1">
            <a:off x="4972050" y="5380038"/>
            <a:ext cx="1328738" cy="736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4549337" y="5102854"/>
            <a:ext cx="584200" cy="488950"/>
          </a:xfrm>
          <a:prstGeom prst="ellipse">
            <a:avLst/>
          </a:prstGeom>
          <a:solidFill>
            <a:schemeClr val="accent6">
              <a:lumMod val="60000"/>
              <a:lumOff val="40000"/>
              <a:alpha val="38000"/>
            </a:schemeClr>
          </a:solidFill>
          <a:ln w="63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endParaRPr lang="en-US" sz="1662">
              <a:solidFill>
                <a:prstClr val="white"/>
              </a:solidFill>
            </a:endParaRPr>
          </a:p>
        </p:txBody>
      </p:sp>
      <p:sp>
        <p:nvSpPr>
          <p:cNvPr id="47" name="Rounded Rectangle 46"/>
          <p:cNvSpPr/>
          <p:nvPr/>
        </p:nvSpPr>
        <p:spPr>
          <a:xfrm>
            <a:off x="1794015" y="5370513"/>
            <a:ext cx="1474209" cy="730250"/>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4083">
              <a:defRPr/>
            </a:pPr>
            <a:r>
              <a:rPr lang="en-US" sz="1292" b="1" dirty="0">
                <a:solidFill>
                  <a:srgbClr val="C00000"/>
                </a:solidFill>
                <a:latin typeface="Arial" pitchFamily="34" charset="0"/>
                <a:cs typeface="Arial" pitchFamily="34" charset="0"/>
              </a:rPr>
              <a:t>LB Power Intake/Flushing Tunnel Intake</a:t>
            </a:r>
          </a:p>
        </p:txBody>
      </p:sp>
      <p:cxnSp>
        <p:nvCxnSpPr>
          <p:cNvPr id="83" name="Straight Arrow Connector 82"/>
          <p:cNvCxnSpPr>
            <a:stCxn id="47" idx="3"/>
          </p:cNvCxnSpPr>
          <p:nvPr/>
        </p:nvCxnSpPr>
        <p:spPr>
          <a:xfrm flipV="1">
            <a:off x="3268224" y="5527660"/>
            <a:ext cx="1282308" cy="2079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09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52C3-096A-4E81-A9D8-2D7D98244791}"/>
              </a:ext>
            </a:extLst>
          </p:cNvPr>
          <p:cNvSpPr>
            <a:spLocks noGrp="1"/>
          </p:cNvSpPr>
          <p:nvPr>
            <p:ph type="title"/>
          </p:nvPr>
        </p:nvSpPr>
        <p:spPr>
          <a:xfrm>
            <a:off x="0" y="175316"/>
            <a:ext cx="12192000" cy="574055"/>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r>
              <a:rPr kumimoji="1" lang="en-US" sz="3200" b="1" dirty="0">
                <a:solidFill>
                  <a:schemeClr val="tx1"/>
                </a:solidFill>
                <a:latin typeface="Arial" panose="020B0604020202020204" pitchFamily="34" charset="0"/>
                <a:ea typeface="等线" panose="02010600030101010101" pitchFamily="2" charset="-122"/>
                <a:cs typeface="Arial" panose="020B0604020202020204" pitchFamily="34" charset="0"/>
              </a:rPr>
              <a:t>DIVERSION TUNNEL </a:t>
            </a:r>
            <a:endParaRPr kumimoji="1" lang="x-none" sz="3200" b="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846BAB45-107F-4E52-AFEC-D1D839D9321F}"/>
              </a:ext>
            </a:extLst>
          </p:cNvPr>
          <p:cNvSpPr>
            <a:spLocks noGrp="1"/>
          </p:cNvSpPr>
          <p:nvPr>
            <p:ph type="sldNum" sz="quarter" idx="12"/>
          </p:nvPr>
        </p:nvSpPr>
        <p:spPr/>
        <p:txBody>
          <a:bodyPr/>
          <a:lstStyle/>
          <a:p>
            <a:fld id="{B5B54A03-0500-4A7B-80C0-64485C38370B}" type="slidenum">
              <a:rPr lang="x-none" smtClean="0"/>
              <a:t>20</a:t>
            </a:fld>
            <a:endParaRPr lang="x-none"/>
          </a:p>
        </p:txBody>
      </p:sp>
      <p:pic>
        <p:nvPicPr>
          <p:cNvPr id="6" name="图片 4">
            <a:extLst>
              <a:ext uri="{FF2B5EF4-FFF2-40B4-BE49-F238E27FC236}">
                <a16:creationId xmlns:a16="http://schemas.microsoft.com/office/drawing/2014/main" id="{D8EE0C59-D141-4C2D-8714-C99FD4C7FB77}"/>
              </a:ext>
            </a:extLst>
          </p:cNvPr>
          <p:cNvPicPr>
            <a:picLocks noChangeAspect="1"/>
          </p:cNvPicPr>
          <p:nvPr/>
        </p:nvPicPr>
        <p:blipFill rotWithShape="1">
          <a:blip r:embed="rId2">
            <a:extLst>
              <a:ext uri="{28A0092B-C50C-407E-A947-70E740481C1C}">
                <a14:useLocalDpi xmlns:a14="http://schemas.microsoft.com/office/drawing/2010/main" val="0"/>
              </a:ext>
            </a:extLst>
          </a:blip>
          <a:srcRect l="6303" r="5992"/>
          <a:stretch/>
        </p:blipFill>
        <p:spPr bwMode="auto">
          <a:xfrm>
            <a:off x="8074343" y="977629"/>
            <a:ext cx="3893270" cy="56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88090B4-B10D-4C18-B200-9961C852A4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41" r="21015"/>
          <a:stretch/>
        </p:blipFill>
        <p:spPr>
          <a:xfrm>
            <a:off x="0" y="919857"/>
            <a:ext cx="4093553" cy="5690915"/>
          </a:xfrm>
          <a:prstGeom prst="rect">
            <a:avLst/>
          </a:prstGeom>
        </p:spPr>
      </p:pic>
      <p:sp>
        <p:nvSpPr>
          <p:cNvPr id="9" name="TextBox 8">
            <a:extLst>
              <a:ext uri="{FF2B5EF4-FFF2-40B4-BE49-F238E27FC236}">
                <a16:creationId xmlns:a16="http://schemas.microsoft.com/office/drawing/2014/main" id="{C5FFB963-169D-42E5-A040-F354D588B66C}"/>
              </a:ext>
            </a:extLst>
          </p:cNvPr>
          <p:cNvSpPr txBox="1"/>
          <p:nvPr/>
        </p:nvSpPr>
        <p:spPr>
          <a:xfrm>
            <a:off x="77094" y="6210662"/>
            <a:ext cx="718501" cy="400110"/>
          </a:xfrm>
          <a:prstGeom prst="rect">
            <a:avLst/>
          </a:prstGeom>
          <a:solidFill>
            <a:schemeClr val="tx1"/>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Inlet</a:t>
            </a:r>
            <a:endParaRPr lang="x-none" sz="20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D6F432-9E7E-4119-BB8D-19B14A4AC941}"/>
              </a:ext>
            </a:extLst>
          </p:cNvPr>
          <p:cNvSpPr txBox="1"/>
          <p:nvPr/>
        </p:nvSpPr>
        <p:spPr>
          <a:xfrm>
            <a:off x="8401664" y="6275279"/>
            <a:ext cx="921446" cy="400110"/>
          </a:xfrm>
          <a:prstGeom prst="rect">
            <a:avLst/>
          </a:prstGeom>
          <a:solidFill>
            <a:schemeClr val="tx1"/>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Outlet</a:t>
            </a:r>
            <a:endParaRPr lang="x-none" sz="20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A681A12-97F3-4979-B857-AC9245646A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7" r="29006"/>
          <a:stretch/>
        </p:blipFill>
        <p:spPr>
          <a:xfrm>
            <a:off x="4270046" y="977629"/>
            <a:ext cx="3651908" cy="5684104"/>
          </a:xfrm>
          <a:prstGeom prst="rect">
            <a:avLst/>
          </a:prstGeom>
        </p:spPr>
      </p:pic>
      <p:sp>
        <p:nvSpPr>
          <p:cNvPr id="10" name="TextBox 9">
            <a:extLst>
              <a:ext uri="{FF2B5EF4-FFF2-40B4-BE49-F238E27FC236}">
                <a16:creationId xmlns:a16="http://schemas.microsoft.com/office/drawing/2014/main" id="{7FB8E36B-C0C8-454A-A024-B22876051013}"/>
              </a:ext>
            </a:extLst>
          </p:cNvPr>
          <p:cNvSpPr txBox="1"/>
          <p:nvPr/>
        </p:nvSpPr>
        <p:spPr>
          <a:xfrm>
            <a:off x="4270046" y="6261623"/>
            <a:ext cx="2166689" cy="400110"/>
          </a:xfrm>
          <a:prstGeom prst="rect">
            <a:avLst/>
          </a:prstGeom>
          <a:solidFill>
            <a:schemeClr val="tx1"/>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Diversion Tunnel</a:t>
            </a:r>
            <a:endParaRPr lang="x-none"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7848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931BA-78D9-4F05-BDE4-28B4D389113F}"/>
              </a:ext>
            </a:extLst>
          </p:cNvPr>
          <p:cNvSpPr>
            <a:spLocks noGrp="1"/>
          </p:cNvSpPr>
          <p:nvPr>
            <p:ph type="title"/>
          </p:nvPr>
        </p:nvSpPr>
        <p:spPr>
          <a:xfrm>
            <a:off x="0" y="164117"/>
            <a:ext cx="12192000" cy="580597"/>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a:r>
              <a:rPr kumimoji="1" lang="en-US" sz="3200" b="1" dirty="0">
                <a:solidFill>
                  <a:schemeClr val="tx1"/>
                </a:solidFill>
                <a:latin typeface="Arial" panose="020B0604020202020204" pitchFamily="34" charset="0"/>
                <a:ea typeface="等线" panose="02010600030101010101" pitchFamily="2" charset="-122"/>
                <a:cs typeface="Arial" panose="020B0604020202020204" pitchFamily="34" charset="0"/>
              </a:rPr>
              <a:t>PERMANENET </a:t>
            </a:r>
            <a:r>
              <a:rPr kumimoji="1" lang="en-US" sz="3200" b="1">
                <a:solidFill>
                  <a:schemeClr val="tx1"/>
                </a:solidFill>
                <a:latin typeface="Arial" panose="020B0604020202020204" pitchFamily="34" charset="0"/>
                <a:ea typeface="等线" panose="02010600030101010101" pitchFamily="2" charset="-122"/>
                <a:cs typeface="Arial" panose="020B0604020202020204" pitchFamily="34" charset="0"/>
              </a:rPr>
              <a:t>ACCESS BRIDGE</a:t>
            </a:r>
            <a:endParaRPr kumimoji="1" lang="x-none" sz="3200" b="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FD84C0F4-B069-41EA-B239-90A9E265DF59}"/>
              </a:ext>
            </a:extLst>
          </p:cNvPr>
          <p:cNvSpPr>
            <a:spLocks noGrp="1"/>
          </p:cNvSpPr>
          <p:nvPr>
            <p:ph type="sldNum" sz="quarter" idx="12"/>
          </p:nvPr>
        </p:nvSpPr>
        <p:spPr/>
        <p:txBody>
          <a:bodyPr/>
          <a:lstStyle/>
          <a:p>
            <a:fld id="{B5B54A03-0500-4A7B-80C0-64485C38370B}" type="slidenum">
              <a:rPr lang="x-none" smtClean="0"/>
              <a:t>21</a:t>
            </a:fld>
            <a:endParaRPr lang="x-none"/>
          </a:p>
        </p:txBody>
      </p:sp>
      <p:pic>
        <p:nvPicPr>
          <p:cNvPr id="7" name="Picture 6" descr="A picture containing water, outdoor, nature, shore&#10;&#10;Description automatically generated">
            <a:extLst>
              <a:ext uri="{FF2B5EF4-FFF2-40B4-BE49-F238E27FC236}">
                <a16:creationId xmlns:a16="http://schemas.microsoft.com/office/drawing/2014/main" id="{8C51771A-1C1E-428C-8D81-00FDEB757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20206"/>
            <a:ext cx="6037944" cy="4528458"/>
          </a:xfrm>
          <a:prstGeom prst="rect">
            <a:avLst/>
          </a:prstGeom>
        </p:spPr>
      </p:pic>
      <p:pic>
        <p:nvPicPr>
          <p:cNvPr id="9" name="Picture 8" descr="A picture containing outdoor&#10;&#10;Description automatically generated">
            <a:extLst>
              <a:ext uri="{FF2B5EF4-FFF2-40B4-BE49-F238E27FC236}">
                <a16:creationId xmlns:a16="http://schemas.microsoft.com/office/drawing/2014/main" id="{E0734D18-9EB9-4503-B528-D7899800A0B5}"/>
              </a:ext>
            </a:extLst>
          </p:cNvPr>
          <p:cNvPicPr>
            <a:picLocks noChangeAspect="1"/>
          </p:cNvPicPr>
          <p:nvPr/>
        </p:nvPicPr>
        <p:blipFill rotWithShape="1">
          <a:blip r:embed="rId3">
            <a:extLst>
              <a:ext uri="{28A0092B-C50C-407E-A947-70E740481C1C}">
                <a14:useLocalDpi xmlns:a14="http://schemas.microsoft.com/office/drawing/2010/main" val="0"/>
              </a:ext>
            </a:extLst>
          </a:blip>
          <a:srcRect l="15179" r="12630" b="12350"/>
          <a:stretch/>
        </p:blipFill>
        <p:spPr>
          <a:xfrm>
            <a:off x="179857" y="1275109"/>
            <a:ext cx="5730002" cy="5217718"/>
          </a:xfrm>
          <a:prstGeom prst="rect">
            <a:avLst/>
          </a:prstGeom>
        </p:spPr>
      </p:pic>
    </p:spTree>
    <p:extLst>
      <p:ext uri="{BB962C8B-B14F-4D97-AF65-F5344CB8AC3E}">
        <p14:creationId xmlns:p14="http://schemas.microsoft.com/office/powerpoint/2010/main" val="306257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99E73-1884-429A-8F8A-48EEA4C11AF8}"/>
              </a:ext>
            </a:extLst>
          </p:cNvPr>
          <p:cNvSpPr>
            <a:spLocks noGrp="1"/>
          </p:cNvSpPr>
          <p:nvPr>
            <p:ph type="title"/>
          </p:nvPr>
        </p:nvSpPr>
        <p:spPr>
          <a:xfrm>
            <a:off x="0" y="311085"/>
            <a:ext cx="12192000" cy="631595"/>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a:r>
              <a:rPr kumimoji="1" lang="en-US" sz="3200" b="1">
                <a:solidFill>
                  <a:schemeClr val="tx1"/>
                </a:solidFill>
                <a:latin typeface="Arial" panose="020B0604020202020204" pitchFamily="34" charset="0"/>
                <a:ea typeface="等线" panose="02010600030101010101" pitchFamily="2" charset="-122"/>
                <a:cs typeface="Arial" panose="020B0604020202020204" pitchFamily="34" charset="0"/>
              </a:rPr>
              <a:t>TEMPORARY BRIDGES</a:t>
            </a:r>
            <a:endParaRPr kumimoji="1" lang="x-none" sz="3200" b="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94D972D4-F36A-4992-991C-6EF17E181865}"/>
              </a:ext>
            </a:extLst>
          </p:cNvPr>
          <p:cNvSpPr>
            <a:spLocks noGrp="1"/>
          </p:cNvSpPr>
          <p:nvPr>
            <p:ph type="sldNum" sz="quarter" idx="12"/>
          </p:nvPr>
        </p:nvSpPr>
        <p:spPr/>
        <p:txBody>
          <a:bodyPr/>
          <a:lstStyle/>
          <a:p>
            <a:fld id="{B5B54A03-0500-4A7B-80C0-64485C38370B}" type="slidenum">
              <a:rPr lang="x-none" smtClean="0"/>
              <a:t>22</a:t>
            </a:fld>
            <a:endParaRPr lang="x-none"/>
          </a:p>
        </p:txBody>
      </p:sp>
      <p:pic>
        <p:nvPicPr>
          <p:cNvPr id="5" name="图片 11">
            <a:extLst>
              <a:ext uri="{FF2B5EF4-FFF2-40B4-BE49-F238E27FC236}">
                <a16:creationId xmlns:a16="http://schemas.microsoft.com/office/drawing/2014/main" id="{F6F7E1EB-A2A4-40D6-B953-A0306426C8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 y="1645001"/>
            <a:ext cx="6154041" cy="46139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2">
            <a:extLst>
              <a:ext uri="{FF2B5EF4-FFF2-40B4-BE49-F238E27FC236}">
                <a16:creationId xmlns:a16="http://schemas.microsoft.com/office/drawing/2014/main" id="{77C165B6-A506-4F39-9313-A9330B89FEDB}"/>
              </a:ext>
            </a:extLst>
          </p:cNvPr>
          <p:cNvPicPr>
            <a:picLocks noChangeAspect="1"/>
          </p:cNvPicPr>
          <p:nvPr/>
        </p:nvPicPr>
        <p:blipFill rotWithShape="1">
          <a:blip r:embed="rId3"/>
          <a:srcRect l="12735" r="19308"/>
          <a:stretch/>
        </p:blipFill>
        <p:spPr>
          <a:xfrm>
            <a:off x="6119074" y="1645001"/>
            <a:ext cx="6072926" cy="4613943"/>
          </a:xfrm>
          <a:prstGeom prst="rect">
            <a:avLst/>
          </a:prstGeom>
          <a:ln>
            <a:noFill/>
          </a:ln>
          <a:effectLst>
            <a:softEdge rad="112500"/>
          </a:effectLst>
        </p:spPr>
      </p:pic>
      <p:sp>
        <p:nvSpPr>
          <p:cNvPr id="7" name="矩形 12">
            <a:extLst>
              <a:ext uri="{FF2B5EF4-FFF2-40B4-BE49-F238E27FC236}">
                <a16:creationId xmlns:a16="http://schemas.microsoft.com/office/drawing/2014/main" id="{E07C424F-DDBC-46BE-8F6A-AD37FB8363C1}"/>
              </a:ext>
            </a:extLst>
          </p:cNvPr>
          <p:cNvSpPr/>
          <p:nvPr/>
        </p:nvSpPr>
        <p:spPr>
          <a:xfrm>
            <a:off x="4687461" y="5880641"/>
            <a:ext cx="1371600" cy="338137"/>
          </a:xfrm>
          <a:prstGeom prst="rect">
            <a:avLst/>
          </a:prstGeom>
          <a:solidFill>
            <a:srgbClr val="FFFF00"/>
          </a:solidFill>
        </p:spPr>
        <p:txBody>
          <a:bodyPr>
            <a:spAutoFit/>
          </a:bodyPr>
          <a:lstStyle/>
          <a:p>
            <a:pPr defTabSz="1038437" eaLnBrk="1" hangingPunct="1">
              <a:spcAft>
                <a:spcPts val="0"/>
              </a:spcAft>
              <a:buFont typeface="Arial" panose="020B0604020202020204" pitchFamily="34" charset="0"/>
              <a:buNone/>
              <a:defRPr/>
            </a:pPr>
            <a:r>
              <a:rPr lang="en-US" altLang="zh-CN" sz="1600" b="1" kern="100" dirty="0">
                <a:solidFill>
                  <a:srgbClr val="FF0000"/>
                </a:solidFill>
                <a:latin typeface="Garamond" panose="02020404030301010803" pitchFamily="18" charset="0"/>
                <a:cs typeface="+mn-ea"/>
                <a:sym typeface="+mn-lt"/>
              </a:rPr>
              <a:t>UPSTREAM</a:t>
            </a:r>
          </a:p>
        </p:txBody>
      </p:sp>
      <p:sp>
        <p:nvSpPr>
          <p:cNvPr id="8" name="矩形 12">
            <a:extLst>
              <a:ext uri="{FF2B5EF4-FFF2-40B4-BE49-F238E27FC236}">
                <a16:creationId xmlns:a16="http://schemas.microsoft.com/office/drawing/2014/main" id="{06A4A6F2-1568-49F6-BA9C-0B158F5D7451}"/>
              </a:ext>
            </a:extLst>
          </p:cNvPr>
          <p:cNvSpPr/>
          <p:nvPr/>
        </p:nvSpPr>
        <p:spPr>
          <a:xfrm>
            <a:off x="10435799" y="5861591"/>
            <a:ext cx="1733550" cy="338137"/>
          </a:xfrm>
          <a:prstGeom prst="rect">
            <a:avLst/>
          </a:prstGeom>
          <a:solidFill>
            <a:srgbClr val="FFFF00"/>
          </a:solidFill>
        </p:spPr>
        <p:txBody>
          <a:bodyPr>
            <a:spAutoFit/>
          </a:bodyPr>
          <a:lstStyle/>
          <a:p>
            <a:pPr defTabSz="1038437" eaLnBrk="1" hangingPunct="1">
              <a:spcAft>
                <a:spcPts val="0"/>
              </a:spcAft>
              <a:buFont typeface="Arial" panose="020B0604020202020204" pitchFamily="34" charset="0"/>
              <a:buNone/>
              <a:defRPr/>
            </a:pPr>
            <a:r>
              <a:rPr lang="en-US" altLang="zh-CN" sz="1600" b="1" kern="100" dirty="0">
                <a:solidFill>
                  <a:srgbClr val="FF0000"/>
                </a:solidFill>
                <a:latin typeface="Garamond" panose="02020404030301010803" pitchFamily="18" charset="0"/>
                <a:cs typeface="+mn-ea"/>
                <a:sym typeface="+mn-lt"/>
              </a:rPr>
              <a:t>DOWNSTREAM</a:t>
            </a:r>
          </a:p>
        </p:txBody>
      </p:sp>
    </p:spTree>
    <p:extLst>
      <p:ext uri="{BB962C8B-B14F-4D97-AF65-F5344CB8AC3E}">
        <p14:creationId xmlns:p14="http://schemas.microsoft.com/office/powerpoint/2010/main" val="2381172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AE94F0-F5CF-4ED3-B10B-2684D1077025}"/>
              </a:ext>
            </a:extLst>
          </p:cNvPr>
          <p:cNvSpPr>
            <a:spLocks noGrp="1" noChangeAspect="1"/>
          </p:cNvSpPr>
          <p:nvPr>
            <p:ph type="ctrTitle"/>
          </p:nvPr>
        </p:nvSpPr>
        <p:spPr>
          <a:xfrm>
            <a:off x="1" y="75416"/>
            <a:ext cx="12191998" cy="475488"/>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r>
              <a:rPr kumimoji="1" lang="en-US" sz="3200" dirty="0">
                <a:solidFill>
                  <a:schemeClr val="tx1"/>
                </a:solidFill>
                <a:latin typeface="Arial" panose="020B0604020202020204" pitchFamily="34" charset="0"/>
                <a:ea typeface="等线" panose="02010600030101010101" pitchFamily="2" charset="-122"/>
                <a:cs typeface="Arial" panose="020B0604020202020204" pitchFamily="34" charset="0"/>
              </a:rPr>
              <a:t>Social Uplifting Projects </a:t>
            </a:r>
            <a:endParaRPr kumimoji="1" lang="x-none" sz="3200"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4" name="TextBox 3">
            <a:extLst>
              <a:ext uri="{FF2B5EF4-FFF2-40B4-BE49-F238E27FC236}">
                <a16:creationId xmlns:a16="http://schemas.microsoft.com/office/drawing/2014/main" id="{D7C894E8-67D1-4B26-A86B-2C9E0CBC1F14}"/>
              </a:ext>
            </a:extLst>
          </p:cNvPr>
          <p:cNvSpPr txBox="1"/>
          <p:nvPr/>
        </p:nvSpPr>
        <p:spPr>
          <a:xfrm>
            <a:off x="584463" y="607279"/>
            <a:ext cx="11176954" cy="5886996"/>
          </a:xfrm>
          <a:prstGeom prst="rect">
            <a:avLst/>
          </a:prstGeom>
          <a:noFill/>
        </p:spPr>
        <p:txBody>
          <a:bodyPr wrap="square" rtlCol="0">
            <a:spAutoFit/>
          </a:bodyPr>
          <a:lstStyle/>
          <a:p>
            <a:pPr marL="359867" indent="-359867" defTabSz="371475" eaLnBrk="0" fontAlgn="base" hangingPunct="0">
              <a:lnSpc>
                <a:spcPct val="200000"/>
              </a:lnSpc>
              <a:spcBef>
                <a:spcPct val="0"/>
              </a:spcBef>
              <a:spcAft>
                <a:spcPct val="0"/>
              </a:spcAft>
              <a:buFontTx/>
              <a:buAutoNum type="arabicPeriod"/>
              <a:defRPr/>
            </a:pPr>
            <a:r>
              <a:rPr lang="en-GB"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3.0 MW Hydropower Project in </a:t>
            </a:r>
            <a:r>
              <a:rPr lang="en-GB" sz="2400" b="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Thak</a:t>
            </a:r>
            <a:r>
              <a:rPr lang="en-GB"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marL="359867" indent="-359867" defTabSz="371475" eaLnBrk="0" fontAlgn="base" hangingPunct="0">
              <a:lnSpc>
                <a:spcPct val="200000"/>
              </a:lnSpc>
              <a:spcBef>
                <a:spcPct val="0"/>
              </a:spcBef>
              <a:spcAft>
                <a:spcPct val="0"/>
              </a:spcAft>
              <a:buFontTx/>
              <a:buAutoNum type="arabicPeriod"/>
              <a:defRPr/>
            </a:pPr>
            <a:r>
              <a:rPr lang="en-US" sz="2400" b="1" dirty="0">
                <a:solidFill>
                  <a:srgbClr val="FFFF00"/>
                </a:solidFill>
                <a:latin typeface="Arial" panose="020B0604020202020204" pitchFamily="34" charset="0"/>
                <a:cs typeface="Arial" panose="020B0604020202020204" pitchFamily="34" charset="0"/>
              </a:rPr>
              <a:t>3.6 MW Hydropower Project in Thor </a:t>
            </a:r>
          </a:p>
          <a:p>
            <a:pPr marL="359867" indent="-359867" defTabSz="371475" eaLnBrk="0" fontAlgn="base" hangingPunct="0">
              <a:lnSpc>
                <a:spcPct val="200000"/>
              </a:lnSpc>
              <a:spcBef>
                <a:spcPct val="0"/>
              </a:spcBef>
              <a:spcAft>
                <a:spcPct val="0"/>
              </a:spcAft>
              <a:buFontTx/>
              <a:buAutoNum type="arabicPeriod"/>
              <a:defRPr/>
            </a:pPr>
            <a:r>
              <a:rPr lang="en-GB"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Cadet College Chilas </a:t>
            </a:r>
          </a:p>
          <a:p>
            <a:pPr marL="359867" indent="-359867" defTabSz="371475" eaLnBrk="0" fontAlgn="base" hangingPunct="0">
              <a:lnSpc>
                <a:spcPct val="200000"/>
              </a:lnSpc>
              <a:spcBef>
                <a:spcPct val="0"/>
              </a:spcBef>
              <a:spcAft>
                <a:spcPct val="0"/>
              </a:spcAft>
              <a:buFontTx/>
              <a:buAutoNum type="arabicPeriod"/>
              <a:defRPr/>
            </a:pPr>
            <a:r>
              <a:rPr lang="en-US" sz="2400" b="1" dirty="0">
                <a:solidFill>
                  <a:srgbClr val="FFFF00"/>
                </a:solidFill>
                <a:latin typeface="Arial" panose="020B0604020202020204" pitchFamily="34" charset="0"/>
                <a:cs typeface="Arial" panose="020B0604020202020204" pitchFamily="34" charset="0"/>
              </a:rPr>
              <a:t>WAPDA Army Public School at Thor</a:t>
            </a:r>
          </a:p>
          <a:p>
            <a:pPr marL="359867" indent="-359867" defTabSz="371475" eaLnBrk="0" fontAlgn="base" hangingPunct="0">
              <a:lnSpc>
                <a:spcPct val="200000"/>
              </a:lnSpc>
              <a:spcBef>
                <a:spcPct val="0"/>
              </a:spcBef>
              <a:spcAft>
                <a:spcPct val="0"/>
              </a:spcAft>
              <a:buFontTx/>
              <a:buAutoNum type="arabicPeriod"/>
              <a:defRPr/>
            </a:pPr>
            <a:r>
              <a:rPr lang="en-GB" sz="2400" b="1" dirty="0">
                <a:solidFill>
                  <a:srgbClr val="FFFF00"/>
                </a:solidFill>
                <a:latin typeface="Arial" panose="020B0604020202020204" pitchFamily="34" charset="0"/>
                <a:cs typeface="Arial" panose="020B0604020202020204" pitchFamily="34" charset="0"/>
              </a:rPr>
              <a:t>44 No. Schemes comprising Education Development Plan, Health Sector Plan and Livelihood interventions(Water Supply, Sewerage System, Bunds etc.) of social safeguards have been completed</a:t>
            </a:r>
            <a:endParaRPr lang="en-US" sz="2400" b="1" dirty="0">
              <a:solidFill>
                <a:srgbClr val="FFFF00"/>
              </a:solidFill>
              <a:latin typeface="Arial" panose="020B0604020202020204" pitchFamily="34" charset="0"/>
              <a:cs typeface="Arial" panose="020B0604020202020204" pitchFamily="34" charset="0"/>
            </a:endParaRPr>
          </a:p>
          <a:p>
            <a:pPr marL="359867" indent="-359867" defTabSz="371475" eaLnBrk="0" fontAlgn="base" hangingPunct="0">
              <a:lnSpc>
                <a:spcPct val="200000"/>
              </a:lnSpc>
              <a:spcBef>
                <a:spcPct val="0"/>
              </a:spcBef>
              <a:spcAft>
                <a:spcPct val="0"/>
              </a:spcAft>
              <a:buFontTx/>
              <a:buAutoNum type="arabicPeriod"/>
              <a:defRPr/>
            </a:pPr>
            <a:r>
              <a:rPr lang="en-US" sz="2400" b="1" dirty="0">
                <a:solidFill>
                  <a:srgbClr val="FFFF00"/>
                </a:solidFill>
                <a:latin typeface="Arial" panose="020B0604020202020204" pitchFamily="34" charset="0"/>
                <a:cs typeface="Arial" panose="020B0604020202020204" pitchFamily="34" charset="0"/>
              </a:rPr>
              <a:t>Composite Model Village at </a:t>
            </a:r>
            <a:r>
              <a:rPr lang="en-US" sz="2400" b="1" dirty="0" err="1">
                <a:solidFill>
                  <a:srgbClr val="FFFF00"/>
                </a:solidFill>
                <a:latin typeface="Arial" panose="020B0604020202020204" pitchFamily="34" charset="0"/>
                <a:cs typeface="Arial" panose="020B0604020202020204" pitchFamily="34" charset="0"/>
              </a:rPr>
              <a:t>Harpan</a:t>
            </a:r>
            <a:r>
              <a:rPr lang="en-US" sz="2400" b="1" dirty="0">
                <a:solidFill>
                  <a:srgbClr val="FFFF00"/>
                </a:solidFill>
                <a:latin typeface="Arial" panose="020B0604020202020204" pitchFamily="34" charset="0"/>
                <a:cs typeface="Arial" panose="020B0604020202020204" pitchFamily="34" charset="0"/>
              </a:rPr>
              <a:t> Das   </a:t>
            </a:r>
            <a:endParaRPr lang="x-none"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072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lide Number Placeholder 2"/>
          <p:cNvSpPr>
            <a:spLocks noGrp="1"/>
          </p:cNvSpPr>
          <p:nvPr>
            <p:ph type="sldNum" sz="quarter" idx="12"/>
          </p:nvPr>
        </p:nvSpPr>
        <p:spPr bwMode="auto">
          <a:xfrm>
            <a:off x="9121115" y="5659142"/>
            <a:ext cx="1733550" cy="296664"/>
          </a:xfrm>
        </p:spPr>
        <p:txBody>
          <a:bodyPr/>
          <a:lstStyle>
            <a:lvl1pPr>
              <a:defRPr b="1">
                <a:solidFill>
                  <a:schemeClr val="tx1"/>
                </a:solidFill>
                <a:latin typeface="Arial" panose="020B0604020202020204" pitchFamily="34" charset="0"/>
              </a:defRPr>
            </a:lvl1pPr>
            <a:lvl2pPr marL="660571" indent="-254066">
              <a:defRPr b="1">
                <a:solidFill>
                  <a:schemeClr val="tx1"/>
                </a:solidFill>
                <a:latin typeface="Arial" panose="020B0604020202020204" pitchFamily="34" charset="0"/>
              </a:defRPr>
            </a:lvl2pPr>
            <a:lvl3pPr marL="1016263" indent="-203253">
              <a:defRPr b="1">
                <a:solidFill>
                  <a:schemeClr val="tx1"/>
                </a:solidFill>
                <a:latin typeface="Arial" panose="020B0604020202020204" pitchFamily="34" charset="0"/>
              </a:defRPr>
            </a:lvl3pPr>
            <a:lvl4pPr marL="1422768" indent="-203253">
              <a:defRPr b="1">
                <a:solidFill>
                  <a:schemeClr val="tx1"/>
                </a:solidFill>
                <a:latin typeface="Arial" panose="020B0604020202020204" pitchFamily="34" charset="0"/>
              </a:defRPr>
            </a:lvl4pPr>
            <a:lvl5pPr marL="1829273" indent="-203253">
              <a:defRPr b="1">
                <a:solidFill>
                  <a:schemeClr val="tx1"/>
                </a:solidFill>
                <a:latin typeface="Arial" panose="020B0604020202020204" pitchFamily="34" charset="0"/>
              </a:defRPr>
            </a:lvl5pPr>
            <a:lvl6pPr marL="2235778" indent="-203253" eaLnBrk="0" fontAlgn="base" hangingPunct="0">
              <a:spcBef>
                <a:spcPct val="0"/>
              </a:spcBef>
              <a:spcAft>
                <a:spcPct val="0"/>
              </a:spcAft>
              <a:defRPr b="1">
                <a:solidFill>
                  <a:schemeClr val="tx1"/>
                </a:solidFill>
                <a:latin typeface="Arial" panose="020B0604020202020204" pitchFamily="34" charset="0"/>
              </a:defRPr>
            </a:lvl6pPr>
            <a:lvl7pPr marL="2642283" indent="-203253" eaLnBrk="0" fontAlgn="base" hangingPunct="0">
              <a:spcBef>
                <a:spcPct val="0"/>
              </a:spcBef>
              <a:spcAft>
                <a:spcPct val="0"/>
              </a:spcAft>
              <a:defRPr b="1">
                <a:solidFill>
                  <a:schemeClr val="tx1"/>
                </a:solidFill>
                <a:latin typeface="Arial" panose="020B0604020202020204" pitchFamily="34" charset="0"/>
              </a:defRPr>
            </a:lvl7pPr>
            <a:lvl8pPr marL="3048788" indent="-203253" eaLnBrk="0" fontAlgn="base" hangingPunct="0">
              <a:spcBef>
                <a:spcPct val="0"/>
              </a:spcBef>
              <a:spcAft>
                <a:spcPct val="0"/>
              </a:spcAft>
              <a:defRPr b="1">
                <a:solidFill>
                  <a:schemeClr val="tx1"/>
                </a:solidFill>
                <a:latin typeface="Arial" panose="020B0604020202020204" pitchFamily="34" charset="0"/>
              </a:defRPr>
            </a:lvl8pPr>
            <a:lvl9pPr marL="3455294" indent="-203253" eaLnBrk="0" fontAlgn="base" hangingPunct="0">
              <a:spcBef>
                <a:spcPct val="0"/>
              </a:spcBef>
              <a:spcAft>
                <a:spcPct val="0"/>
              </a:spcAft>
              <a:defRPr b="1">
                <a:solidFill>
                  <a:schemeClr val="tx1"/>
                </a:solidFill>
                <a:latin typeface="Arial" panose="020B0604020202020204" pitchFamily="34" charset="0"/>
              </a:defRPr>
            </a:lvl9pPr>
          </a:lstStyle>
          <a:p>
            <a:pPr defTabSz="371475" eaLnBrk="0" fontAlgn="base" hangingPunct="0">
              <a:spcBef>
                <a:spcPct val="0"/>
              </a:spcBef>
              <a:spcAft>
                <a:spcPct val="0"/>
              </a:spcAft>
              <a:defRPr/>
            </a:pPr>
            <a:fld id="{05924E2C-B4FB-4F8B-8C7F-73B8EB8B5E67}" type="slidenum">
              <a:rPr lang="en-US" altLang="en-US" sz="975">
                <a:solidFill>
                  <a:prstClr val="black"/>
                </a:solidFill>
              </a:rPr>
              <a:pPr defTabSz="371475" eaLnBrk="0" fontAlgn="base" hangingPunct="0">
                <a:spcBef>
                  <a:spcPct val="0"/>
                </a:spcBef>
                <a:spcAft>
                  <a:spcPct val="0"/>
                </a:spcAft>
                <a:defRPr/>
              </a:pPr>
              <a:t>24</a:t>
            </a:fld>
            <a:endParaRPr lang="en-US" altLang="en-US" sz="975" dirty="0">
              <a:solidFill>
                <a:prstClr val="black"/>
              </a:solidFill>
            </a:endParaRPr>
          </a:p>
        </p:txBody>
      </p:sp>
      <p:pic>
        <p:nvPicPr>
          <p:cNvPr id="5" name="Picture 3" descr="G:\CCOE-17.4.2017\DSC_1943.JPG"/>
          <p:cNvPicPr>
            <a:picLocks noChangeAspect="1" noChangeArrowheads="1"/>
          </p:cNvPicPr>
          <p:nvPr/>
        </p:nvPicPr>
        <p:blipFill>
          <a:blip r:embed="rId2" cstate="print"/>
          <a:srcRect l="17716" t="6159" b="33961"/>
          <a:stretch>
            <a:fillRect/>
          </a:stretch>
        </p:blipFill>
        <p:spPr bwMode="auto">
          <a:xfrm>
            <a:off x="470541" y="3761019"/>
            <a:ext cx="5411457" cy="2947803"/>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668598" y="6368670"/>
            <a:ext cx="4433624" cy="343215"/>
          </a:xfrm>
          <a:prstGeom prst="rect">
            <a:avLst/>
          </a:prstGeom>
        </p:spPr>
        <p:txBody>
          <a:bodyPr lIns="81301" tIns="40650" rIns="81301" bIns="40650" anchor="ctr"/>
          <a:lstStyle/>
          <a:p>
            <a:pPr algn="ctr" defTabSz="371475" eaLnBrk="0" fontAlgn="base" hangingPunct="0">
              <a:spcBef>
                <a:spcPct val="0"/>
              </a:spcBef>
              <a:spcAft>
                <a:spcPct val="0"/>
              </a:spcAft>
              <a:defRPr/>
            </a:pPr>
            <a:r>
              <a:rPr lang="en-US" sz="195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SCHOOL</a:t>
            </a:r>
          </a:p>
        </p:txBody>
      </p:sp>
      <p:pic>
        <p:nvPicPr>
          <p:cNvPr id="8" name="Picture 2" descr="G:\CCOE-17.4.2017\DSC_1946.JPG"/>
          <p:cNvPicPr>
            <a:picLocks noChangeAspect="1" noChangeArrowheads="1"/>
          </p:cNvPicPr>
          <p:nvPr/>
        </p:nvPicPr>
        <p:blipFill>
          <a:blip r:embed="rId3" cstate="print"/>
          <a:srcRect l="3042" t="27545" r="3042"/>
          <a:stretch>
            <a:fillRect/>
          </a:stretch>
        </p:blipFill>
        <p:spPr bwMode="auto">
          <a:xfrm>
            <a:off x="6010604" y="3761019"/>
            <a:ext cx="5944980" cy="2947803"/>
          </a:xfrm>
          <a:prstGeom prst="rect">
            <a:avLst/>
          </a:prstGeom>
          <a:ln w="88900" cap="sq" cmpd="thickThin">
            <a:solidFill>
              <a:srgbClr val="000000"/>
            </a:solidFill>
            <a:prstDash val="solid"/>
            <a:miter lim="800000"/>
          </a:ln>
          <a:effectLst>
            <a:innerShdw blurRad="76200">
              <a:srgbClr val="000000"/>
            </a:innerShdw>
          </a:effectLst>
        </p:spPr>
      </p:pic>
      <p:sp>
        <p:nvSpPr>
          <p:cNvPr id="9" name="TextBox 8"/>
          <p:cNvSpPr txBox="1"/>
          <p:nvPr/>
        </p:nvSpPr>
        <p:spPr>
          <a:xfrm>
            <a:off x="6766282" y="6330959"/>
            <a:ext cx="4433624" cy="343215"/>
          </a:xfrm>
          <a:prstGeom prst="rect">
            <a:avLst/>
          </a:prstGeom>
        </p:spPr>
        <p:txBody>
          <a:bodyPr lIns="81301" tIns="40650" rIns="81301" bIns="40650" anchor="ctr"/>
          <a:lstStyle/>
          <a:p>
            <a:pPr algn="ctr" defTabSz="371475" eaLnBrk="0" fontAlgn="base" hangingPunct="0">
              <a:spcBef>
                <a:spcPct val="0"/>
              </a:spcBef>
              <a:spcAft>
                <a:spcPct val="0"/>
              </a:spcAft>
              <a:defRPr/>
            </a:pPr>
            <a:r>
              <a:rPr lang="en-US" sz="195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OFFICE</a:t>
            </a:r>
          </a:p>
        </p:txBody>
      </p:sp>
      <p:pic>
        <p:nvPicPr>
          <p:cNvPr id="10" name="Picture 2" descr="G:\CCOE-17.4.2017\DSC_1936.JPG"/>
          <p:cNvPicPr>
            <a:picLocks noChangeAspect="1" noChangeArrowheads="1"/>
          </p:cNvPicPr>
          <p:nvPr/>
        </p:nvPicPr>
        <p:blipFill>
          <a:blip r:embed="rId4" cstate="print"/>
          <a:srcRect l="8177" t="22199" r="3042" b="23268"/>
          <a:stretch>
            <a:fillRect/>
          </a:stretch>
        </p:blipFill>
        <p:spPr bwMode="auto">
          <a:xfrm>
            <a:off x="6010603" y="701457"/>
            <a:ext cx="5944979" cy="2833593"/>
          </a:xfrm>
          <a:prstGeom prst="rect">
            <a:avLst/>
          </a:prstGeom>
          <a:ln w="88900" cap="sq" cmpd="thickThin">
            <a:solidFill>
              <a:srgbClr val="000000"/>
            </a:solidFill>
            <a:prstDash val="solid"/>
            <a:miter lim="800000"/>
          </a:ln>
          <a:effectLst>
            <a:innerShdw blurRad="76200">
              <a:srgbClr val="000000"/>
            </a:innerShdw>
          </a:effectLst>
        </p:spPr>
      </p:pic>
      <p:sp>
        <p:nvSpPr>
          <p:cNvPr id="11" name="TextBox 10"/>
          <p:cNvSpPr txBox="1"/>
          <p:nvPr/>
        </p:nvSpPr>
        <p:spPr>
          <a:xfrm>
            <a:off x="6386729" y="3151618"/>
            <a:ext cx="3997530" cy="343215"/>
          </a:xfrm>
          <a:prstGeom prst="rect">
            <a:avLst/>
          </a:prstGeom>
        </p:spPr>
        <p:txBody>
          <a:bodyPr lIns="81301" tIns="40650" rIns="81301" bIns="40650" anchor="ctr"/>
          <a:lstStyle/>
          <a:p>
            <a:pPr algn="ctr" defTabSz="371475" eaLnBrk="0" fontAlgn="base" hangingPunct="0">
              <a:spcBef>
                <a:spcPct val="0"/>
              </a:spcBef>
              <a:spcAft>
                <a:spcPct val="0"/>
              </a:spcAft>
              <a:defRPr/>
            </a:pPr>
            <a:r>
              <a:rPr lang="en-US" sz="195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SHOPPING CENTRE</a:t>
            </a:r>
          </a:p>
        </p:txBody>
      </p:sp>
      <p:pic>
        <p:nvPicPr>
          <p:cNvPr id="12" name="Picture 2" descr="G:\CCOE-17.4.2017\20170215_114356.jpg"/>
          <p:cNvPicPr>
            <a:picLocks noChangeAspect="1" noChangeArrowheads="1"/>
          </p:cNvPicPr>
          <p:nvPr/>
        </p:nvPicPr>
        <p:blipFill>
          <a:blip r:embed="rId5" cstate="print"/>
          <a:srcRect l="22118" t="14714" r="35326" b="44653"/>
          <a:stretch>
            <a:fillRect/>
          </a:stretch>
        </p:blipFill>
        <p:spPr bwMode="auto">
          <a:xfrm>
            <a:off x="470541" y="701458"/>
            <a:ext cx="5308431" cy="2833594"/>
          </a:xfrm>
          <a:prstGeom prst="rect">
            <a:avLst/>
          </a:prstGeom>
          <a:ln w="88900" cap="sq" cmpd="thickThin">
            <a:solidFill>
              <a:srgbClr val="000000"/>
            </a:solidFill>
            <a:prstDash val="solid"/>
            <a:miter lim="800000"/>
          </a:ln>
          <a:effectLst>
            <a:innerShdw blurRad="76200">
              <a:srgbClr val="000000"/>
            </a:innerShdw>
          </a:effectLst>
        </p:spPr>
      </p:pic>
      <p:sp>
        <p:nvSpPr>
          <p:cNvPr id="13" name="TextBox 12"/>
          <p:cNvSpPr txBox="1"/>
          <p:nvPr/>
        </p:nvSpPr>
        <p:spPr>
          <a:xfrm>
            <a:off x="-556886" y="3223680"/>
            <a:ext cx="3997530" cy="343215"/>
          </a:xfrm>
          <a:prstGeom prst="rect">
            <a:avLst/>
          </a:prstGeom>
        </p:spPr>
        <p:txBody>
          <a:bodyPr lIns="81301" tIns="40650" rIns="81301" bIns="40650" anchor="ctr"/>
          <a:lstStyle/>
          <a:p>
            <a:pPr algn="ctr" defTabSz="371475" eaLnBrk="0" fontAlgn="base" hangingPunct="0">
              <a:spcBef>
                <a:spcPct val="0"/>
              </a:spcBef>
              <a:spcAft>
                <a:spcPct val="0"/>
              </a:spcAft>
              <a:defRPr/>
            </a:pPr>
            <a:r>
              <a:rPr lang="en-US" sz="195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MAIN MOSQUE</a:t>
            </a:r>
          </a:p>
        </p:txBody>
      </p:sp>
      <p:sp>
        <p:nvSpPr>
          <p:cNvPr id="15" name="Title 1"/>
          <p:cNvSpPr txBox="1">
            <a:spLocks noChangeArrowheads="1"/>
          </p:cNvSpPr>
          <p:nvPr/>
        </p:nvSpPr>
        <p:spPr>
          <a:xfrm>
            <a:off x="0" y="0"/>
            <a:ext cx="12192000" cy="475488"/>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dirty="0">
                <a:solidFill>
                  <a:schemeClr val="tx1"/>
                </a:solidFill>
              </a:rPr>
              <a:t>MODEL VILLAGE HARPAN DAS</a:t>
            </a:r>
          </a:p>
        </p:txBody>
      </p:sp>
    </p:spTree>
    <p:extLst>
      <p:ext uri="{BB962C8B-B14F-4D97-AF65-F5344CB8AC3E}">
        <p14:creationId xmlns:p14="http://schemas.microsoft.com/office/powerpoint/2010/main" val="3070381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0E87E1-169A-499A-B36B-A9E9091B2B47}"/>
              </a:ext>
            </a:extLst>
          </p:cNvPr>
          <p:cNvSpPr>
            <a:spLocks noGrp="1"/>
          </p:cNvSpPr>
          <p:nvPr>
            <p:ph type="sldNum" sz="quarter" idx="12"/>
          </p:nvPr>
        </p:nvSpPr>
        <p:spPr/>
        <p:txBody>
          <a:bodyPr/>
          <a:lstStyle/>
          <a:p>
            <a:fld id="{B5B54A03-0500-4A7B-80C0-64485C38370B}" type="slidenum">
              <a:rPr lang="x-none" smtClean="0"/>
              <a:t>25</a:t>
            </a:fld>
            <a:endParaRPr lang="x-none"/>
          </a:p>
        </p:txBody>
      </p:sp>
      <p:sp>
        <p:nvSpPr>
          <p:cNvPr id="5" name="Title 1">
            <a:extLst>
              <a:ext uri="{FF2B5EF4-FFF2-40B4-BE49-F238E27FC236}">
                <a16:creationId xmlns:a16="http://schemas.microsoft.com/office/drawing/2014/main" id="{3662E309-5EA4-4F43-ADB8-A260F5EB6C43}"/>
              </a:ext>
            </a:extLst>
          </p:cNvPr>
          <p:cNvSpPr txBox="1">
            <a:spLocks noChangeArrowheads="1"/>
          </p:cNvSpPr>
          <p:nvPr/>
        </p:nvSpPr>
        <p:spPr bwMode="auto">
          <a:xfrm>
            <a:off x="0" y="68609"/>
            <a:ext cx="12192000" cy="586557"/>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buNone/>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ltLang="en-US" dirty="0">
                <a:solidFill>
                  <a:schemeClr val="tx1"/>
                </a:solidFill>
              </a:rPr>
              <a:t>3.0 MW THAK POWERHOUSE</a:t>
            </a:r>
            <a:endParaRPr lang="en-US" altLang="en-US" dirty="0">
              <a:solidFill>
                <a:schemeClr val="tx1"/>
              </a:solidFill>
            </a:endParaRPr>
          </a:p>
        </p:txBody>
      </p:sp>
      <p:pic>
        <p:nvPicPr>
          <p:cNvPr id="8" name="Picture 7">
            <a:extLst>
              <a:ext uri="{FF2B5EF4-FFF2-40B4-BE49-F238E27FC236}">
                <a16:creationId xmlns:a16="http://schemas.microsoft.com/office/drawing/2014/main" id="{FEC50E5F-C362-48CC-8C6B-556FAF1138C3}"/>
              </a:ext>
            </a:extLst>
          </p:cNvPr>
          <p:cNvPicPr>
            <a:picLocks noChangeAspect="1"/>
          </p:cNvPicPr>
          <p:nvPr/>
        </p:nvPicPr>
        <p:blipFill>
          <a:blip r:embed="rId2"/>
          <a:stretch>
            <a:fillRect/>
          </a:stretch>
        </p:blipFill>
        <p:spPr>
          <a:xfrm>
            <a:off x="183467" y="1906723"/>
            <a:ext cx="6543365" cy="3683371"/>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vlcsnap-2021-12-09-16h50m54s697.png">
            <a:extLst>
              <a:ext uri="{FF2B5EF4-FFF2-40B4-BE49-F238E27FC236}">
                <a16:creationId xmlns:a16="http://schemas.microsoft.com/office/drawing/2014/main" id="{3969DB0F-A1FD-4545-ADE6-1FBD5D2F6889}"/>
              </a:ext>
            </a:extLst>
          </p:cNvPr>
          <p:cNvPicPr>
            <a:picLocks noChangeAspect="1"/>
          </p:cNvPicPr>
          <p:nvPr/>
        </p:nvPicPr>
        <p:blipFill rotWithShape="1">
          <a:blip r:embed="rId3" cstate="print"/>
          <a:srcRect b="18682"/>
          <a:stretch/>
        </p:blipFill>
        <p:spPr>
          <a:xfrm>
            <a:off x="7249213" y="761735"/>
            <a:ext cx="4607743" cy="276389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vlcsnap-2021-12-09-16h51m54s506.png">
            <a:extLst>
              <a:ext uri="{FF2B5EF4-FFF2-40B4-BE49-F238E27FC236}">
                <a16:creationId xmlns:a16="http://schemas.microsoft.com/office/drawing/2014/main" id="{C9D8C759-0A3E-49F9-AD0F-10E8A2B0DC09}"/>
              </a:ext>
            </a:extLst>
          </p:cNvPr>
          <p:cNvPicPr>
            <a:picLocks noChangeAspect="1"/>
          </p:cNvPicPr>
          <p:nvPr/>
        </p:nvPicPr>
        <p:blipFill rotWithShape="1">
          <a:blip r:embed="rId4" cstate="print"/>
          <a:srcRect t="13783"/>
          <a:stretch/>
        </p:blipFill>
        <p:spPr>
          <a:xfrm>
            <a:off x="7249212" y="3858983"/>
            <a:ext cx="4607743" cy="293040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0347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0AFE11-A10E-4238-BD45-84564DF3445D}"/>
              </a:ext>
            </a:extLst>
          </p:cNvPr>
          <p:cNvSpPr txBox="1">
            <a:spLocks noChangeArrowheads="1"/>
          </p:cNvSpPr>
          <p:nvPr/>
        </p:nvSpPr>
        <p:spPr bwMode="auto">
          <a:xfrm>
            <a:off x="0" y="54466"/>
            <a:ext cx="12192000" cy="569890"/>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algn="ctr">
              <a:lnSpc>
                <a:spcPct val="90000"/>
              </a:lnSpc>
              <a:spcBef>
                <a:spcPct val="0"/>
              </a:spcBef>
              <a:buNone/>
              <a:defRPr kumimoji="1" sz="3200" b="1">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altLang="en-US" dirty="0">
                <a:solidFill>
                  <a:schemeClr val="tx1"/>
                </a:solidFill>
              </a:rPr>
              <a:t>3.6 MW THORE POWERHOUSE</a:t>
            </a:r>
            <a:endParaRPr lang="en-US" altLang="en-US" dirty="0">
              <a:solidFill>
                <a:schemeClr val="tx1"/>
              </a:solidFill>
            </a:endParaRPr>
          </a:p>
        </p:txBody>
      </p:sp>
      <p:sp>
        <p:nvSpPr>
          <p:cNvPr id="5" name="Slide Number Placeholder 4"/>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4D9E87DE-386C-4F51-8009-495AB91F8E44}" type="slidenum">
              <a:rPr kumimoji="0" lang="en-US" altLang="en-US" sz="1200" b="0" i="0" u="none" strike="noStrike" kern="1200" cap="none" spc="0" normalizeH="0" baseline="0" noProof="0" smtClean="0">
                <a:ln>
                  <a:noFill/>
                </a:ln>
                <a:solidFill>
                  <a:srgbClr val="898989"/>
                </a:solidFill>
                <a:effectLst/>
                <a:uLnTx/>
                <a:uFillTx/>
                <a:latin typeface="Century Gothic" panose="020B050202020202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898989"/>
              </a:solidFill>
              <a:effectLst/>
              <a:uLnTx/>
              <a:uFillTx/>
              <a:latin typeface="Century Gothic" panose="020B0502020202020204" pitchFamily="34" charset="0"/>
              <a:ea typeface="+mn-ea"/>
              <a:cs typeface="+mn-cs"/>
            </a:endParaRPr>
          </a:p>
        </p:txBody>
      </p:sp>
      <p:pic>
        <p:nvPicPr>
          <p:cNvPr id="8" name="Picture 7" descr="A picture containing indoor, ceiling, wall, floor&#10;&#10;Description automatically generated">
            <a:extLst>
              <a:ext uri="{FF2B5EF4-FFF2-40B4-BE49-F238E27FC236}">
                <a16:creationId xmlns:a16="http://schemas.microsoft.com/office/drawing/2014/main" id="{100B9C5A-4ECD-46AF-A7C7-1F609AB60F7B}"/>
              </a:ext>
            </a:extLst>
          </p:cNvPr>
          <p:cNvPicPr>
            <a:picLocks noChangeAspect="1"/>
          </p:cNvPicPr>
          <p:nvPr/>
        </p:nvPicPr>
        <p:blipFill rotWithShape="1">
          <a:blip r:embed="rId2">
            <a:extLst>
              <a:ext uri="{28A0092B-C50C-407E-A947-70E740481C1C}">
                <a14:useLocalDpi xmlns:a14="http://schemas.microsoft.com/office/drawing/2010/main" val="0"/>
              </a:ext>
            </a:extLst>
          </a:blip>
          <a:srcRect l="18200" t="17253" r="-218" b="12303"/>
          <a:stretch/>
        </p:blipFill>
        <p:spPr>
          <a:xfrm>
            <a:off x="7351794" y="963222"/>
            <a:ext cx="4594350" cy="2763623"/>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17" descr="A high angle view of a dam&#10;&#10;Description automatically generated with low confidence">
            <a:extLst>
              <a:ext uri="{FF2B5EF4-FFF2-40B4-BE49-F238E27FC236}">
                <a16:creationId xmlns:a16="http://schemas.microsoft.com/office/drawing/2014/main" id="{8917EAF4-C4DB-4340-A186-2146F6F8BA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375" t="33548" r="16212"/>
          <a:stretch/>
        </p:blipFill>
        <p:spPr>
          <a:xfrm>
            <a:off x="582165" y="1739042"/>
            <a:ext cx="5890054" cy="337991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A picture containing indoor, floor, airport&#10;&#10;Description automatically generated">
            <a:extLst>
              <a:ext uri="{FF2B5EF4-FFF2-40B4-BE49-F238E27FC236}">
                <a16:creationId xmlns:a16="http://schemas.microsoft.com/office/drawing/2014/main" id="{74947B09-3927-4094-BD8D-64815EFD7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1794" y="4065711"/>
            <a:ext cx="4594350" cy="268697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7196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540273D5-4993-4BE8-B2FF-A81456565B19}"/>
              </a:ext>
            </a:extLst>
          </p:cNvPr>
          <p:cNvSpPr>
            <a:spLocks noChangeArrowheads="1"/>
          </p:cNvSpPr>
          <p:nvPr/>
        </p:nvSpPr>
        <p:spPr bwMode="auto">
          <a:xfrm>
            <a:off x="0" y="126127"/>
            <a:ext cx="12192000" cy="536029"/>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lnSpc>
                <a:spcPct val="90000"/>
              </a:lnSpc>
              <a:spcBef>
                <a:spcPct val="0"/>
              </a:spcBef>
            </a:pPr>
            <a:r>
              <a:rPr kumimoji="1" lang="en-US" sz="3200" b="1" dirty="0">
                <a:solidFill>
                  <a:schemeClr val="tx1"/>
                </a:solidFill>
                <a:latin typeface="Arial" panose="020B0604020202020204" pitchFamily="34" charset="0"/>
                <a:ea typeface="等线" panose="02010600030101010101" pitchFamily="2" charset="-122"/>
                <a:cs typeface="Arial" panose="020B0604020202020204" pitchFamily="34" charset="0"/>
              </a:rPr>
              <a:t>WAPDA CADET COLLEGE</a:t>
            </a:r>
          </a:p>
        </p:txBody>
      </p:sp>
      <p:sp>
        <p:nvSpPr>
          <p:cNvPr id="104452" name="Slide Number Placeholder 10">
            <a:extLst>
              <a:ext uri="{FF2B5EF4-FFF2-40B4-BE49-F238E27FC236}">
                <a16:creationId xmlns:a16="http://schemas.microsoft.com/office/drawing/2014/main" id="{55D10042-0C8D-4741-88A1-AFE765EB5822}"/>
              </a:ext>
            </a:extLst>
          </p:cNvPr>
          <p:cNvSpPr>
            <a:spLocks noGrp="1" noChangeArrowheads="1"/>
          </p:cNvSpPr>
          <p:nvPr>
            <p:ph type="sldNum" sz="quarter" idx="12"/>
          </p:nvPr>
        </p:nvSpPr>
        <p:spPr bwMode="auto">
          <a:xfrm>
            <a:off x="9245600" y="6477001"/>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500" b="1">
                <a:solidFill>
                  <a:srgbClr val="FFFF00"/>
                </a:solidFill>
                <a:latin typeface="Calibri" panose="020F0502020204030204" pitchFamily="34" charset="0"/>
              </a:defRPr>
            </a:lvl1pPr>
            <a:lvl2pPr marL="813010" indent="-312696">
              <a:spcBef>
                <a:spcPct val="20000"/>
              </a:spcBef>
              <a:buFont typeface="Arial" panose="020B0604020202020204" pitchFamily="34" charset="0"/>
              <a:buChar char="–"/>
              <a:defRPr sz="3100" b="1">
                <a:solidFill>
                  <a:srgbClr val="FFFF00"/>
                </a:solidFill>
                <a:latin typeface="Calibri" panose="020F0502020204030204" pitchFamily="34" charset="0"/>
              </a:defRPr>
            </a:lvl2pPr>
            <a:lvl3pPr marL="1250785" indent="-250157">
              <a:spcBef>
                <a:spcPct val="20000"/>
              </a:spcBef>
              <a:buFont typeface="Arial" panose="020B0604020202020204" pitchFamily="34" charset="0"/>
              <a:buChar char="•"/>
              <a:defRPr sz="2600" b="1">
                <a:solidFill>
                  <a:srgbClr val="FFFF00"/>
                </a:solidFill>
                <a:latin typeface="Calibri" panose="020F0502020204030204" pitchFamily="34" charset="0"/>
              </a:defRPr>
            </a:lvl3pPr>
            <a:lvl4pPr marL="1751099" indent="-250157">
              <a:spcBef>
                <a:spcPct val="20000"/>
              </a:spcBef>
              <a:buFont typeface="Arial" panose="020B0604020202020204" pitchFamily="34" charset="0"/>
              <a:buChar char="–"/>
              <a:defRPr sz="2200" b="1">
                <a:solidFill>
                  <a:srgbClr val="FFFF00"/>
                </a:solidFill>
                <a:latin typeface="Calibri" panose="020F0502020204030204" pitchFamily="34" charset="0"/>
              </a:defRPr>
            </a:lvl4pPr>
            <a:lvl5pPr marL="2251413" indent="-250157">
              <a:spcBef>
                <a:spcPct val="20000"/>
              </a:spcBef>
              <a:buFont typeface="Arial" panose="020B0604020202020204" pitchFamily="34" charset="0"/>
              <a:buChar char="»"/>
              <a:defRPr sz="2200" b="1">
                <a:solidFill>
                  <a:srgbClr val="FFFF00"/>
                </a:solidFill>
                <a:latin typeface="Calibri" panose="020F0502020204030204" pitchFamily="34" charset="0"/>
              </a:defRPr>
            </a:lvl5pPr>
            <a:lvl6pPr marL="2751727"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6pPr>
            <a:lvl7pPr marL="3252041"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7pPr>
            <a:lvl8pPr marL="3752355"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8pPr>
            <a:lvl9pPr marL="4252669"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6F4828D3-C05D-4602-ADC5-F4595280C70A}" type="slidenum">
              <a:rPr kumimoji="0" lang="en-US" altLang="en-US" sz="1300" b="0" i="0" u="none" strike="noStrike" kern="1200" cap="none" spc="0" normalizeH="0" baseline="0" noProof="0">
                <a:ln>
                  <a:noFill/>
                </a:ln>
                <a:solidFill>
                  <a:srgbClr val="FFFF00"/>
                </a:solidFill>
                <a:effectLst/>
                <a:uLnTx/>
                <a:uFillTx/>
                <a:latin typeface="Arial" panose="020B060402020202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7E2AA0B5-47E2-42DF-8CCD-891A63E3B52A}"/>
              </a:ext>
            </a:extLst>
          </p:cNvPr>
          <p:cNvPicPr>
            <a:picLocks noChangeAspect="1"/>
          </p:cNvPicPr>
          <p:nvPr/>
        </p:nvPicPr>
        <p:blipFill rotWithShape="1">
          <a:blip r:embed="rId2">
            <a:extLst>
              <a:ext uri="{28A0092B-C50C-407E-A947-70E740481C1C}">
                <a14:useLocalDpi xmlns:a14="http://schemas.microsoft.com/office/drawing/2010/main" val="0"/>
              </a:ext>
            </a:extLst>
          </a:blip>
          <a:srcRect t="35665" b="7092"/>
          <a:stretch/>
        </p:blipFill>
        <p:spPr>
          <a:xfrm>
            <a:off x="6096000" y="3840028"/>
            <a:ext cx="5994400" cy="2947230"/>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55D82642-5E13-4538-8C69-CB40ABCC8D26}"/>
              </a:ext>
            </a:extLst>
          </p:cNvPr>
          <p:cNvPicPr>
            <a:picLocks noChangeAspect="1"/>
          </p:cNvPicPr>
          <p:nvPr/>
        </p:nvPicPr>
        <p:blipFill rotWithShape="1">
          <a:blip r:embed="rId3">
            <a:extLst>
              <a:ext uri="{28A0092B-C50C-407E-A947-70E740481C1C}">
                <a14:useLocalDpi xmlns:a14="http://schemas.microsoft.com/office/drawing/2010/main" val="0"/>
              </a:ext>
            </a:extLst>
          </a:blip>
          <a:srcRect t="36162" b="11404"/>
          <a:stretch/>
        </p:blipFill>
        <p:spPr>
          <a:xfrm>
            <a:off x="6096000" y="777477"/>
            <a:ext cx="5951797" cy="294722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A picture containing mountain, sky, outdoor, ground&#10;&#10;Description automatically generated">
            <a:extLst>
              <a:ext uri="{FF2B5EF4-FFF2-40B4-BE49-F238E27FC236}">
                <a16:creationId xmlns:a16="http://schemas.microsoft.com/office/drawing/2014/main" id="{BF52D383-1C7B-44D0-A32B-BB53F2640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03" y="1967316"/>
            <a:ext cx="5696932" cy="320452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9505010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540273D5-4993-4BE8-B2FF-A81456565B19}"/>
              </a:ext>
            </a:extLst>
          </p:cNvPr>
          <p:cNvSpPr>
            <a:spLocks noChangeArrowheads="1"/>
          </p:cNvSpPr>
          <p:nvPr/>
        </p:nvSpPr>
        <p:spPr bwMode="auto">
          <a:xfrm>
            <a:off x="0" y="126127"/>
            <a:ext cx="12192000" cy="536029"/>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lnSpc>
                <a:spcPct val="90000"/>
              </a:lnSpc>
              <a:spcBef>
                <a:spcPct val="0"/>
              </a:spcBef>
            </a:pPr>
            <a:r>
              <a:rPr kumimoji="1" lang="en-US" sz="3200" b="1" dirty="0">
                <a:solidFill>
                  <a:schemeClr val="tx1"/>
                </a:solidFill>
                <a:latin typeface="Arial" panose="020B0604020202020204" pitchFamily="34" charset="0"/>
                <a:ea typeface="等线" panose="02010600030101010101" pitchFamily="2" charset="-122"/>
                <a:cs typeface="Arial" panose="020B0604020202020204" pitchFamily="34" charset="0"/>
              </a:rPr>
              <a:t>WAPDA ARMY PUBLIC SCHOOL</a:t>
            </a:r>
          </a:p>
        </p:txBody>
      </p:sp>
      <p:sp>
        <p:nvSpPr>
          <p:cNvPr id="104452" name="Slide Number Placeholder 10">
            <a:extLst>
              <a:ext uri="{FF2B5EF4-FFF2-40B4-BE49-F238E27FC236}">
                <a16:creationId xmlns:a16="http://schemas.microsoft.com/office/drawing/2014/main" id="{55D10042-0C8D-4741-88A1-AFE765EB5822}"/>
              </a:ext>
            </a:extLst>
          </p:cNvPr>
          <p:cNvSpPr>
            <a:spLocks noGrp="1" noChangeArrowheads="1"/>
          </p:cNvSpPr>
          <p:nvPr>
            <p:ph type="sldNum" sz="quarter" idx="12"/>
          </p:nvPr>
        </p:nvSpPr>
        <p:spPr bwMode="auto">
          <a:xfrm>
            <a:off x="9245600" y="6477001"/>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500" b="1">
                <a:solidFill>
                  <a:srgbClr val="FFFF00"/>
                </a:solidFill>
                <a:latin typeface="Calibri" panose="020F0502020204030204" pitchFamily="34" charset="0"/>
              </a:defRPr>
            </a:lvl1pPr>
            <a:lvl2pPr marL="813010" indent="-312696">
              <a:spcBef>
                <a:spcPct val="20000"/>
              </a:spcBef>
              <a:buFont typeface="Arial" panose="020B0604020202020204" pitchFamily="34" charset="0"/>
              <a:buChar char="–"/>
              <a:defRPr sz="3100" b="1">
                <a:solidFill>
                  <a:srgbClr val="FFFF00"/>
                </a:solidFill>
                <a:latin typeface="Calibri" panose="020F0502020204030204" pitchFamily="34" charset="0"/>
              </a:defRPr>
            </a:lvl2pPr>
            <a:lvl3pPr marL="1250785" indent="-250157">
              <a:spcBef>
                <a:spcPct val="20000"/>
              </a:spcBef>
              <a:buFont typeface="Arial" panose="020B0604020202020204" pitchFamily="34" charset="0"/>
              <a:buChar char="•"/>
              <a:defRPr sz="2600" b="1">
                <a:solidFill>
                  <a:srgbClr val="FFFF00"/>
                </a:solidFill>
                <a:latin typeface="Calibri" panose="020F0502020204030204" pitchFamily="34" charset="0"/>
              </a:defRPr>
            </a:lvl3pPr>
            <a:lvl4pPr marL="1751099" indent="-250157">
              <a:spcBef>
                <a:spcPct val="20000"/>
              </a:spcBef>
              <a:buFont typeface="Arial" panose="020B0604020202020204" pitchFamily="34" charset="0"/>
              <a:buChar char="–"/>
              <a:defRPr sz="2200" b="1">
                <a:solidFill>
                  <a:srgbClr val="FFFF00"/>
                </a:solidFill>
                <a:latin typeface="Calibri" panose="020F0502020204030204" pitchFamily="34" charset="0"/>
              </a:defRPr>
            </a:lvl4pPr>
            <a:lvl5pPr marL="2251413" indent="-250157">
              <a:spcBef>
                <a:spcPct val="20000"/>
              </a:spcBef>
              <a:buFont typeface="Arial" panose="020B0604020202020204" pitchFamily="34" charset="0"/>
              <a:buChar char="»"/>
              <a:defRPr sz="2200" b="1">
                <a:solidFill>
                  <a:srgbClr val="FFFF00"/>
                </a:solidFill>
                <a:latin typeface="Calibri" panose="020F0502020204030204" pitchFamily="34" charset="0"/>
              </a:defRPr>
            </a:lvl5pPr>
            <a:lvl6pPr marL="2751727"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6pPr>
            <a:lvl7pPr marL="3252041"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7pPr>
            <a:lvl8pPr marL="3752355"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8pPr>
            <a:lvl9pPr marL="4252669" indent="-250157" eaLnBrk="0" fontAlgn="base" hangingPunct="0">
              <a:spcBef>
                <a:spcPct val="20000"/>
              </a:spcBef>
              <a:spcAft>
                <a:spcPct val="0"/>
              </a:spcAft>
              <a:buFont typeface="Arial" panose="020B0604020202020204" pitchFamily="34" charset="0"/>
              <a:buChar char="»"/>
              <a:defRPr sz="2200" b="1">
                <a:solidFill>
                  <a:srgbClr val="FFFF00"/>
                </a:solidFill>
                <a:latin typeface="Calibri" panose="020F050202020403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6F4828D3-C05D-4602-ADC5-F4595280C70A}" type="slidenum">
              <a:rPr kumimoji="0" lang="en-US" altLang="en-US" sz="1300" b="0" i="0" u="none" strike="noStrike" kern="1200" cap="none" spc="0" normalizeH="0" baseline="0" noProof="0">
                <a:ln>
                  <a:noFill/>
                </a:ln>
                <a:solidFill>
                  <a:srgbClr val="FFFF00"/>
                </a:solidFill>
                <a:effectLst/>
                <a:uLnTx/>
                <a:uFillTx/>
                <a:latin typeface="Arial" panose="020B060402020202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6966303D-37E0-4956-9482-B232A72E8116}"/>
              </a:ext>
            </a:extLst>
          </p:cNvPr>
          <p:cNvPicPr>
            <a:picLocks noChangeAspect="1"/>
          </p:cNvPicPr>
          <p:nvPr/>
        </p:nvPicPr>
        <p:blipFill>
          <a:blip r:embed="rId2"/>
          <a:stretch>
            <a:fillRect/>
          </a:stretch>
        </p:blipFill>
        <p:spPr>
          <a:xfrm>
            <a:off x="101600" y="777477"/>
            <a:ext cx="5688801" cy="2959674"/>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262BDCE6-B1DB-4676-A002-C8C7ECA422E7}"/>
              </a:ext>
            </a:extLst>
          </p:cNvPr>
          <p:cNvPicPr>
            <a:picLocks noChangeAspect="1"/>
          </p:cNvPicPr>
          <p:nvPr/>
        </p:nvPicPr>
        <p:blipFill>
          <a:blip r:embed="rId3"/>
          <a:stretch>
            <a:fillRect/>
          </a:stretch>
        </p:blipFill>
        <p:spPr>
          <a:xfrm>
            <a:off x="101600" y="3852472"/>
            <a:ext cx="5688801" cy="2959674"/>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7DBA8994-55E7-48E6-A8A2-6A96E86A8F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04" t="21993" r="17655"/>
          <a:stretch/>
        </p:blipFill>
        <p:spPr>
          <a:xfrm>
            <a:off x="5882984" y="1427461"/>
            <a:ext cx="6207416" cy="400307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8980188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6C9174-47B7-46B6-84E2-B2F40BFD8346}"/>
              </a:ext>
            </a:extLst>
          </p:cNvPr>
          <p:cNvSpPr>
            <a:spLocks noGrp="1"/>
          </p:cNvSpPr>
          <p:nvPr>
            <p:ph type="body" sz="quarter" idx="11"/>
          </p:nvPr>
        </p:nvSpPr>
        <p:spPr>
          <a:xfrm>
            <a:off x="12914" y="126670"/>
            <a:ext cx="12179086" cy="611776"/>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spcBef>
                <a:spcPct val="0"/>
              </a:spcBef>
              <a:buNone/>
            </a:pPr>
            <a:r>
              <a:rPr kumimoji="1" lang="en-CA" sz="3200" dirty="0">
                <a:solidFill>
                  <a:schemeClr val="tx1">
                    <a:lumMod val="50000"/>
                  </a:schemeClr>
                </a:solidFill>
                <a:latin typeface="Arial" panose="020B0604020202020204" pitchFamily="34" charset="0"/>
                <a:ea typeface="等线" panose="02010600030101010101" pitchFamily="2" charset="-122"/>
                <a:cs typeface="Arial" panose="020B0604020202020204" pitchFamily="34" charset="0"/>
              </a:rPr>
              <a:t>PAKISTAN WATER RESOURCES</a:t>
            </a:r>
          </a:p>
        </p:txBody>
      </p:sp>
      <p:sp>
        <p:nvSpPr>
          <p:cNvPr id="6" name="Text Placeholder 5">
            <a:extLst>
              <a:ext uri="{FF2B5EF4-FFF2-40B4-BE49-F238E27FC236}">
                <a16:creationId xmlns:a16="http://schemas.microsoft.com/office/drawing/2014/main" id="{5966E016-24E1-49FD-BA86-BA6F082103AF}"/>
              </a:ext>
            </a:extLst>
          </p:cNvPr>
          <p:cNvSpPr>
            <a:spLocks noGrp="1"/>
          </p:cNvSpPr>
          <p:nvPr>
            <p:ph type="body" sz="quarter" idx="13"/>
          </p:nvPr>
        </p:nvSpPr>
        <p:spPr>
          <a:xfrm>
            <a:off x="1764969" y="2976158"/>
            <a:ext cx="3203393" cy="522783"/>
          </a:xfrm>
        </p:spPr>
        <p:txBody>
          <a:bodyPr>
            <a:normAutofit fontScale="92500" lnSpcReduction="20000"/>
          </a:bodyPr>
          <a:lstStyle/>
          <a:p>
            <a:pPr algn="ctr"/>
            <a:r>
              <a:rPr lang="en-CA" dirty="0">
                <a:solidFill>
                  <a:srgbClr val="FFFF00"/>
                </a:solidFill>
              </a:rPr>
              <a:t>Annual Surface Water Availability</a:t>
            </a:r>
            <a:endParaRPr lang="en-US" dirty="0">
              <a:solidFill>
                <a:srgbClr val="FFFF00"/>
              </a:solidFill>
            </a:endParaRPr>
          </a:p>
        </p:txBody>
      </p:sp>
      <p:sp>
        <p:nvSpPr>
          <p:cNvPr id="32" name="Slide Number Placeholder 5">
            <a:extLst>
              <a:ext uri="{FF2B5EF4-FFF2-40B4-BE49-F238E27FC236}">
                <a16:creationId xmlns:a16="http://schemas.microsoft.com/office/drawing/2014/main" id="{01F76A6F-5E39-49C0-6197-FD7393A6BE23}"/>
              </a:ext>
            </a:extLst>
          </p:cNvPr>
          <p:cNvSpPr>
            <a:spLocks noGrp="1"/>
          </p:cNvSpPr>
          <p:nvPr>
            <p:ph type="sldNum" sz="quarter" idx="15"/>
          </p:nvPr>
        </p:nvSpPr>
        <p:spPr>
          <a:xfrm>
            <a:off x="152400" y="6400799"/>
            <a:ext cx="304799" cy="304801"/>
          </a:xfrm>
        </p:spPr>
        <p:txBody>
          <a:bodyPr/>
          <a:lstStyle/>
          <a:p>
            <a:fld id="{DD01415F-5F32-4771-AE74-55868ADB41CE}" type="slidenum">
              <a:rPr lang="en-US" smtClean="0"/>
              <a:pPr/>
              <a:t>2</a:t>
            </a:fld>
            <a:endParaRPr lang="en-US" dirty="0"/>
          </a:p>
        </p:txBody>
      </p:sp>
      <p:sp>
        <p:nvSpPr>
          <p:cNvPr id="13" name="Text Placeholder 4">
            <a:extLst>
              <a:ext uri="{FF2B5EF4-FFF2-40B4-BE49-F238E27FC236}">
                <a16:creationId xmlns:a16="http://schemas.microsoft.com/office/drawing/2014/main" id="{C7525AE2-16C9-49E3-BFB2-38E3A619DFFF}"/>
              </a:ext>
            </a:extLst>
          </p:cNvPr>
          <p:cNvSpPr txBox="1">
            <a:spLocks/>
          </p:cNvSpPr>
          <p:nvPr/>
        </p:nvSpPr>
        <p:spPr>
          <a:xfrm>
            <a:off x="1764970" y="1893677"/>
            <a:ext cx="3203392" cy="1132304"/>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CA" sz="6000" dirty="0">
                <a:solidFill>
                  <a:srgbClr val="FFFF00"/>
                </a:solidFill>
                <a:latin typeface="+mn-lt"/>
              </a:rPr>
              <a:t>145 MAF</a:t>
            </a:r>
          </a:p>
        </p:txBody>
      </p:sp>
      <p:cxnSp>
        <p:nvCxnSpPr>
          <p:cNvPr id="17" name="Straight Connector 16">
            <a:extLst>
              <a:ext uri="{FF2B5EF4-FFF2-40B4-BE49-F238E27FC236}">
                <a16:creationId xmlns:a16="http://schemas.microsoft.com/office/drawing/2014/main" id="{05C56162-E2E0-448F-904B-ED8662FB5A1B}"/>
              </a:ext>
            </a:extLst>
          </p:cNvPr>
          <p:cNvCxnSpPr>
            <a:cxnSpLocks/>
          </p:cNvCxnSpPr>
          <p:nvPr/>
        </p:nvCxnSpPr>
        <p:spPr>
          <a:xfrm>
            <a:off x="1764970" y="2841838"/>
            <a:ext cx="3058099" cy="0"/>
          </a:xfrm>
          <a:prstGeom prst="line">
            <a:avLst/>
          </a:prstGeom>
          <a:ln w="28575">
            <a:solidFill>
              <a:srgbClr val="ED7000"/>
            </a:solidFill>
          </a:ln>
        </p:spPr>
        <p:style>
          <a:lnRef idx="1">
            <a:schemeClr val="accent1"/>
          </a:lnRef>
          <a:fillRef idx="0">
            <a:schemeClr val="accent1"/>
          </a:fillRef>
          <a:effectRef idx="0">
            <a:schemeClr val="accent1"/>
          </a:effectRef>
          <a:fontRef idx="minor">
            <a:schemeClr val="tx1"/>
          </a:fontRef>
        </p:style>
      </p:cxnSp>
      <p:sp>
        <p:nvSpPr>
          <p:cNvPr id="21" name="Text Placeholder 5">
            <a:extLst>
              <a:ext uri="{FF2B5EF4-FFF2-40B4-BE49-F238E27FC236}">
                <a16:creationId xmlns:a16="http://schemas.microsoft.com/office/drawing/2014/main" id="{983D8EB2-6297-4D8F-9DCE-DDA1E2DBCDD4}"/>
              </a:ext>
            </a:extLst>
          </p:cNvPr>
          <p:cNvSpPr txBox="1">
            <a:spLocks/>
          </p:cNvSpPr>
          <p:nvPr/>
        </p:nvSpPr>
        <p:spPr>
          <a:xfrm>
            <a:off x="2176602" y="5032867"/>
            <a:ext cx="3203392" cy="522783"/>
          </a:xfrm>
          <a:prstGeom prst="rect">
            <a:avLst/>
          </a:prstGeom>
        </p:spPr>
        <p:txBody>
          <a:bodyPr vert="horz" lIns="0" tIns="0" rIns="0" bIns="0" rtlCol="0">
            <a:noAutofit/>
          </a:bodyPr>
          <a:lstStyle>
            <a:lvl1pPr indent="0" defTabSz="685800">
              <a:spcBef>
                <a:spcPct val="20000"/>
              </a:spcBef>
              <a:buFont typeface="Arial" panose="020B0604020202020204" pitchFamily="34" charset="0"/>
              <a:buNone/>
              <a:defRPr sz="2400">
                <a:solidFill>
                  <a:srgbClr val="222222"/>
                </a:solidFill>
              </a:defRPr>
            </a:lvl1pPr>
            <a:lvl2pPr marL="557213" indent="-214313" defTabSz="685800">
              <a:spcBef>
                <a:spcPct val="20000"/>
              </a:spcBef>
              <a:buFont typeface="Arial" panose="020B0604020202020204" pitchFamily="34" charset="0"/>
              <a:buChar char="•"/>
              <a:defRPr sz="1600">
                <a:solidFill>
                  <a:srgbClr val="222222"/>
                </a:solidFill>
              </a:defRPr>
            </a:lvl2pPr>
            <a:lvl3pPr marL="857250" indent="-171450" defTabSz="685800">
              <a:spcBef>
                <a:spcPct val="20000"/>
              </a:spcBef>
              <a:buFont typeface="Arial" panose="020B0604020202020204" pitchFamily="34" charset="0"/>
              <a:buChar char="•"/>
              <a:defRPr sz="1400">
                <a:solidFill>
                  <a:srgbClr val="222222"/>
                </a:solidFill>
              </a:defRPr>
            </a:lvl3pPr>
            <a:lvl4pPr marL="1200150" indent="-171450" defTabSz="685800">
              <a:spcBef>
                <a:spcPct val="20000"/>
              </a:spcBef>
              <a:buFont typeface="Arial" panose="020B0604020202020204" pitchFamily="34" charset="0"/>
              <a:buChar char="–"/>
              <a:defRPr sz="1500"/>
            </a:lvl4pPr>
            <a:lvl5pPr marL="1543050" indent="-171450" defTabSz="685800">
              <a:spcBef>
                <a:spcPct val="20000"/>
              </a:spcBef>
              <a:buFont typeface="Arial" panose="020B0604020202020204" pitchFamily="34" charset="0"/>
              <a:buChar char="»"/>
              <a:defRPr sz="1500"/>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r>
              <a:rPr lang="en-CA" dirty="0">
                <a:solidFill>
                  <a:srgbClr val="FFFF00"/>
                </a:solidFill>
              </a:rPr>
              <a:t>Storage Capacity </a:t>
            </a:r>
          </a:p>
        </p:txBody>
      </p:sp>
      <p:sp>
        <p:nvSpPr>
          <p:cNvPr id="23" name="Text Placeholder 5">
            <a:extLst>
              <a:ext uri="{FF2B5EF4-FFF2-40B4-BE49-F238E27FC236}">
                <a16:creationId xmlns:a16="http://schemas.microsoft.com/office/drawing/2014/main" id="{B90D70B5-8BA7-4728-AB39-80C8FD9D93AE}"/>
              </a:ext>
            </a:extLst>
          </p:cNvPr>
          <p:cNvSpPr txBox="1">
            <a:spLocks/>
          </p:cNvSpPr>
          <p:nvPr/>
        </p:nvSpPr>
        <p:spPr>
          <a:xfrm>
            <a:off x="5921244" y="5061416"/>
            <a:ext cx="4632208" cy="728483"/>
          </a:xfrm>
          <a:prstGeom prst="rect">
            <a:avLst/>
          </a:prstGeom>
        </p:spPr>
        <p:txBody>
          <a:bodyPr vert="horz" lIns="0" tIns="0" rIns="0" bIns="0" rtlCol="0">
            <a:noAutofit/>
          </a:bodyPr>
          <a:lstStyle>
            <a:lvl1pPr marL="0" indent="0" algn="l" defTabSz="685800" rtl="0" eaLnBrk="1" latinLnBrk="0" hangingPunct="1">
              <a:spcBef>
                <a:spcPct val="20000"/>
              </a:spcBef>
              <a:buFont typeface="Arial" panose="020B0604020202020204" pitchFamily="34" charset="0"/>
              <a:buNone/>
              <a:defRPr sz="24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1800" dirty="0">
              <a:solidFill>
                <a:srgbClr val="FFFF00"/>
              </a:solidFill>
            </a:endParaRPr>
          </a:p>
        </p:txBody>
      </p:sp>
      <p:sp>
        <p:nvSpPr>
          <p:cNvPr id="25" name="Text Placeholder 5">
            <a:extLst>
              <a:ext uri="{FF2B5EF4-FFF2-40B4-BE49-F238E27FC236}">
                <a16:creationId xmlns:a16="http://schemas.microsoft.com/office/drawing/2014/main" id="{C1945764-E37C-4925-9BB4-310EDEDE8EE0}"/>
              </a:ext>
            </a:extLst>
          </p:cNvPr>
          <p:cNvSpPr txBox="1">
            <a:spLocks/>
          </p:cNvSpPr>
          <p:nvPr/>
        </p:nvSpPr>
        <p:spPr>
          <a:xfrm>
            <a:off x="7868885" y="2934651"/>
            <a:ext cx="2380140" cy="522783"/>
          </a:xfrm>
          <a:prstGeom prst="rect">
            <a:avLst/>
          </a:prstGeom>
        </p:spPr>
        <p:txBody>
          <a:bodyPr vert="horz" lIns="0" tIns="0" rIns="0" bIns="0" rtlCol="0">
            <a:noAutofit/>
          </a:bodyPr>
          <a:lstStyle>
            <a:lvl1pPr marL="0" indent="0" algn="l" defTabSz="685800" rtl="0" eaLnBrk="1" latinLnBrk="0" hangingPunct="1">
              <a:spcBef>
                <a:spcPct val="20000"/>
              </a:spcBef>
              <a:buFont typeface="Arial" panose="020B0604020202020204" pitchFamily="34" charset="0"/>
              <a:buNone/>
              <a:defRPr sz="24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CA" dirty="0">
                <a:solidFill>
                  <a:srgbClr val="FFFF00"/>
                </a:solidFill>
              </a:rPr>
              <a:t>Ground Water</a:t>
            </a:r>
            <a:endParaRPr lang="en-US" dirty="0">
              <a:solidFill>
                <a:srgbClr val="FFFF00"/>
              </a:solidFill>
            </a:endParaRPr>
          </a:p>
        </p:txBody>
      </p:sp>
      <p:sp>
        <p:nvSpPr>
          <p:cNvPr id="28" name="Text Placeholder 4">
            <a:extLst>
              <a:ext uri="{FF2B5EF4-FFF2-40B4-BE49-F238E27FC236}">
                <a16:creationId xmlns:a16="http://schemas.microsoft.com/office/drawing/2014/main" id="{98645085-BD40-43E8-B917-240A3F784FFC}"/>
              </a:ext>
            </a:extLst>
          </p:cNvPr>
          <p:cNvSpPr txBox="1">
            <a:spLocks/>
          </p:cNvSpPr>
          <p:nvPr/>
        </p:nvSpPr>
        <p:spPr>
          <a:xfrm>
            <a:off x="1764969" y="3945063"/>
            <a:ext cx="3203393" cy="835340"/>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r>
              <a:rPr lang="en-CA" sz="6000" dirty="0">
                <a:solidFill>
                  <a:srgbClr val="FFFF00"/>
                </a:solidFill>
                <a:latin typeface="+mn-lt"/>
              </a:rPr>
              <a:t>13.5 MAF</a:t>
            </a:r>
          </a:p>
        </p:txBody>
      </p:sp>
      <p:sp>
        <p:nvSpPr>
          <p:cNvPr id="29" name="Text Placeholder 4">
            <a:extLst>
              <a:ext uri="{FF2B5EF4-FFF2-40B4-BE49-F238E27FC236}">
                <a16:creationId xmlns:a16="http://schemas.microsoft.com/office/drawing/2014/main" id="{DA205B0D-B604-4993-BC09-B72EBA641F6D}"/>
              </a:ext>
            </a:extLst>
          </p:cNvPr>
          <p:cNvSpPr txBox="1">
            <a:spLocks/>
          </p:cNvSpPr>
          <p:nvPr/>
        </p:nvSpPr>
        <p:spPr>
          <a:xfrm>
            <a:off x="7508396" y="1847541"/>
            <a:ext cx="2850233" cy="833226"/>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CA" sz="6000" dirty="0">
                <a:solidFill>
                  <a:srgbClr val="FFFF00"/>
                </a:solidFill>
                <a:latin typeface="+mn-lt"/>
              </a:rPr>
              <a:t>55 MAF</a:t>
            </a:r>
          </a:p>
        </p:txBody>
      </p:sp>
      <p:sp>
        <p:nvSpPr>
          <p:cNvPr id="30" name="Text Placeholder 4">
            <a:extLst>
              <a:ext uri="{FF2B5EF4-FFF2-40B4-BE49-F238E27FC236}">
                <a16:creationId xmlns:a16="http://schemas.microsoft.com/office/drawing/2014/main" id="{D2BCA0F0-7891-4811-A923-1399709B6830}"/>
              </a:ext>
            </a:extLst>
          </p:cNvPr>
          <p:cNvSpPr txBox="1">
            <a:spLocks/>
          </p:cNvSpPr>
          <p:nvPr/>
        </p:nvSpPr>
        <p:spPr>
          <a:xfrm>
            <a:off x="7331815" y="3880867"/>
            <a:ext cx="3203393" cy="835340"/>
          </a:xfrm>
          <a:prstGeom prst="rect">
            <a:avLst/>
          </a:prstGeom>
        </p:spPr>
        <p:txBody>
          <a:bodyPr vert="horz" lIns="0" tIns="0" rIns="0" bIns="0" rtlCol="0">
            <a:noAutofit/>
          </a:bodyPr>
          <a:lstStyle>
            <a:lvl1pPr marL="0" indent="0" algn="l" defTabSz="685800" rtl="0" eaLnBrk="1" latinLnBrk="0" hangingPunct="1">
              <a:spcBef>
                <a:spcPts val="0"/>
              </a:spcBef>
              <a:buFontTx/>
              <a:buNone/>
              <a:defRPr sz="36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r>
              <a:rPr lang="en-CA" sz="6000" dirty="0">
                <a:solidFill>
                  <a:srgbClr val="FFFF00"/>
                </a:solidFill>
                <a:latin typeface="+mn-lt"/>
              </a:rPr>
              <a:t>26 MAF</a:t>
            </a:r>
          </a:p>
        </p:txBody>
      </p:sp>
      <p:sp>
        <p:nvSpPr>
          <p:cNvPr id="31" name="Text Placeholder 5">
            <a:extLst>
              <a:ext uri="{FF2B5EF4-FFF2-40B4-BE49-F238E27FC236}">
                <a16:creationId xmlns:a16="http://schemas.microsoft.com/office/drawing/2014/main" id="{983D8EB2-6297-4D8F-9DCE-DDA1E2DBCDD4}"/>
              </a:ext>
            </a:extLst>
          </p:cNvPr>
          <p:cNvSpPr txBox="1">
            <a:spLocks/>
          </p:cNvSpPr>
          <p:nvPr/>
        </p:nvSpPr>
        <p:spPr>
          <a:xfrm>
            <a:off x="7346355" y="4898071"/>
            <a:ext cx="3203392" cy="522783"/>
          </a:xfrm>
          <a:prstGeom prst="rect">
            <a:avLst/>
          </a:prstGeom>
        </p:spPr>
        <p:txBody>
          <a:bodyPr vert="horz" lIns="0" tIns="0" rIns="0" bIns="0" rtlCol="0">
            <a:noAutofit/>
          </a:bodyPr>
          <a:lstStyle>
            <a:lvl1pPr indent="0" defTabSz="685800">
              <a:spcBef>
                <a:spcPct val="20000"/>
              </a:spcBef>
              <a:buFont typeface="Arial" panose="020B0604020202020204" pitchFamily="34" charset="0"/>
              <a:buNone/>
              <a:defRPr sz="2400">
                <a:solidFill>
                  <a:srgbClr val="222222"/>
                </a:solidFill>
              </a:defRPr>
            </a:lvl1pPr>
            <a:lvl2pPr marL="557213" indent="-214313" defTabSz="685800">
              <a:spcBef>
                <a:spcPct val="20000"/>
              </a:spcBef>
              <a:buFont typeface="Arial" panose="020B0604020202020204" pitchFamily="34" charset="0"/>
              <a:buChar char="•"/>
              <a:defRPr sz="1600">
                <a:solidFill>
                  <a:srgbClr val="222222"/>
                </a:solidFill>
              </a:defRPr>
            </a:lvl2pPr>
            <a:lvl3pPr marL="857250" indent="-171450" defTabSz="685800">
              <a:spcBef>
                <a:spcPct val="20000"/>
              </a:spcBef>
              <a:buFont typeface="Arial" panose="020B0604020202020204" pitchFamily="34" charset="0"/>
              <a:buChar char="•"/>
              <a:defRPr sz="1400">
                <a:solidFill>
                  <a:srgbClr val="222222"/>
                </a:solidFill>
              </a:defRPr>
            </a:lvl3pPr>
            <a:lvl4pPr marL="1200150" indent="-171450" defTabSz="685800">
              <a:spcBef>
                <a:spcPct val="20000"/>
              </a:spcBef>
              <a:buFont typeface="Arial" panose="020B0604020202020204" pitchFamily="34" charset="0"/>
              <a:buChar char="–"/>
              <a:defRPr sz="1500"/>
            </a:lvl4pPr>
            <a:lvl5pPr marL="1543050" indent="-171450" defTabSz="685800">
              <a:spcBef>
                <a:spcPct val="20000"/>
              </a:spcBef>
              <a:buFont typeface="Arial" panose="020B0604020202020204" pitchFamily="34" charset="0"/>
              <a:buChar char="»"/>
              <a:defRPr sz="1500"/>
            </a:lvl5pPr>
            <a:lvl6pPr marL="1885950" indent="-171450" defTabSz="685800">
              <a:spcBef>
                <a:spcPct val="20000"/>
              </a:spcBef>
              <a:buFont typeface="Arial" panose="020B0604020202020204" pitchFamily="34" charset="0"/>
              <a:buChar char="•"/>
              <a:defRPr sz="1500"/>
            </a:lvl6pPr>
            <a:lvl7pPr marL="2228850" indent="-171450" defTabSz="685800">
              <a:spcBef>
                <a:spcPct val="20000"/>
              </a:spcBef>
              <a:buFont typeface="Arial" panose="020B0604020202020204" pitchFamily="34" charset="0"/>
              <a:buChar char="•"/>
              <a:defRPr sz="1500"/>
            </a:lvl7pPr>
            <a:lvl8pPr marL="2571750" indent="-171450" defTabSz="685800">
              <a:spcBef>
                <a:spcPct val="20000"/>
              </a:spcBef>
              <a:buFont typeface="Arial" panose="020B0604020202020204" pitchFamily="34" charset="0"/>
              <a:buChar char="•"/>
              <a:defRPr sz="1500"/>
            </a:lvl8pPr>
            <a:lvl9pPr marL="2914650" indent="-171450" defTabSz="685800">
              <a:spcBef>
                <a:spcPct val="20000"/>
              </a:spcBef>
              <a:buFont typeface="Arial" panose="020B0604020202020204" pitchFamily="34" charset="0"/>
              <a:buChar char="•"/>
              <a:defRPr sz="1500"/>
            </a:lvl9pPr>
          </a:lstStyle>
          <a:p>
            <a:pPr algn="ctr"/>
            <a:r>
              <a:rPr lang="en-CA" dirty="0">
                <a:solidFill>
                  <a:srgbClr val="FFFF00"/>
                </a:solidFill>
              </a:rPr>
              <a:t>Water Available for additional Storage  </a:t>
            </a:r>
          </a:p>
        </p:txBody>
      </p:sp>
      <p:cxnSp>
        <p:nvCxnSpPr>
          <p:cNvPr id="19" name="Straight Connector 18">
            <a:extLst>
              <a:ext uri="{FF2B5EF4-FFF2-40B4-BE49-F238E27FC236}">
                <a16:creationId xmlns:a16="http://schemas.microsoft.com/office/drawing/2014/main" id="{EE607F60-BDF7-5E12-F829-898280F7B4C6}"/>
              </a:ext>
            </a:extLst>
          </p:cNvPr>
          <p:cNvCxnSpPr>
            <a:cxnSpLocks/>
          </p:cNvCxnSpPr>
          <p:nvPr/>
        </p:nvCxnSpPr>
        <p:spPr>
          <a:xfrm>
            <a:off x="1764970" y="4898071"/>
            <a:ext cx="3058099" cy="0"/>
          </a:xfrm>
          <a:prstGeom prst="line">
            <a:avLst/>
          </a:prstGeom>
          <a:ln w="28575">
            <a:solidFill>
              <a:srgbClr val="ED7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8560F3-DAC6-527C-C6B0-2A5FBA99D965}"/>
              </a:ext>
            </a:extLst>
          </p:cNvPr>
          <p:cNvCxnSpPr>
            <a:cxnSpLocks/>
          </p:cNvCxnSpPr>
          <p:nvPr/>
        </p:nvCxnSpPr>
        <p:spPr>
          <a:xfrm>
            <a:off x="7329201" y="2843225"/>
            <a:ext cx="3058099" cy="0"/>
          </a:xfrm>
          <a:prstGeom prst="line">
            <a:avLst/>
          </a:prstGeom>
          <a:ln w="28575">
            <a:solidFill>
              <a:srgbClr val="ED7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CF8757-F8E5-1D5D-AD9F-D027D8D6C1A2}"/>
              </a:ext>
            </a:extLst>
          </p:cNvPr>
          <p:cNvCxnSpPr>
            <a:cxnSpLocks/>
          </p:cNvCxnSpPr>
          <p:nvPr/>
        </p:nvCxnSpPr>
        <p:spPr>
          <a:xfrm>
            <a:off x="7375797" y="4791175"/>
            <a:ext cx="3058099" cy="0"/>
          </a:xfrm>
          <a:prstGeom prst="line">
            <a:avLst/>
          </a:prstGeom>
          <a:ln w="28575">
            <a:solidFill>
              <a:srgbClr val="ED7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63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4">
            <a:extLst>
              <a:ext uri="{FF2B5EF4-FFF2-40B4-BE49-F238E27FC236}">
                <a16:creationId xmlns:a16="http://schemas.microsoft.com/office/drawing/2014/main" id="{4EB4BD6B-5CF8-4D97-980E-661014ECC61E}"/>
              </a:ext>
            </a:extLst>
          </p:cNvPr>
          <p:cNvSpPr txBox="1">
            <a:spLocks noChangeArrowheads="1"/>
          </p:cNvSpPr>
          <p:nvPr/>
        </p:nvSpPr>
        <p:spPr bwMode="auto">
          <a:xfrm>
            <a:off x="1463236" y="3601932"/>
            <a:ext cx="4560176" cy="3176751"/>
          </a:xfrm>
          <a:prstGeom prst="rect">
            <a:avLst/>
          </a:prstGeom>
          <a:noFill/>
          <a:ln>
            <a:noFill/>
          </a:ln>
          <a:effectLst/>
        </p:spPr>
        <p:txBody>
          <a:bodyPr lIns="81301" tIns="40650" rIns="81301" bIns="40650"/>
          <a:lstStyle>
            <a:lvl1pPr marL="371475" indent="-371475">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04878" indent="-304878" algn="just" defTabSz="371475" eaLnBrk="0" fontAlgn="base" hangingPunct="0">
              <a:spcBef>
                <a:spcPts val="534"/>
              </a:spcBef>
              <a:buFont typeface="Arial" pitchFamily="34" charset="0"/>
              <a:buChar char="•"/>
              <a:defRPr/>
            </a:pPr>
            <a:endParaRPr lang="en-US" sz="1950" dirty="0">
              <a:solidFill>
                <a:srgbClr val="FFFF00"/>
              </a:solidFill>
              <a:latin typeface="Calibri"/>
            </a:endParaRPr>
          </a:p>
        </p:txBody>
      </p:sp>
      <p:sp>
        <p:nvSpPr>
          <p:cNvPr id="7" name="Text Box 4">
            <a:extLst>
              <a:ext uri="{FF2B5EF4-FFF2-40B4-BE49-F238E27FC236}">
                <a16:creationId xmlns:a16="http://schemas.microsoft.com/office/drawing/2014/main" id="{4EB4BD6B-5CF8-4D97-980E-661014ECC61E}"/>
              </a:ext>
            </a:extLst>
          </p:cNvPr>
          <p:cNvSpPr txBox="1">
            <a:spLocks noChangeArrowheads="1"/>
          </p:cNvSpPr>
          <p:nvPr/>
        </p:nvSpPr>
        <p:spPr bwMode="auto">
          <a:xfrm>
            <a:off x="1226978" y="1127355"/>
            <a:ext cx="4080111" cy="4931651"/>
          </a:xfrm>
          <a:prstGeom prst="rect">
            <a:avLst/>
          </a:prstGeom>
          <a:noFill/>
          <a:ln>
            <a:noFill/>
          </a:ln>
          <a:effectLst/>
        </p:spPr>
        <p:txBody>
          <a:bodyPr lIns="81301" tIns="40650" rIns="81301" bIns="40650"/>
          <a:lstStyle>
            <a:lvl1pPr marL="371475" indent="-371475">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indent="0" defTabSz="371475" eaLnBrk="0" fontAlgn="base" hangingPunct="0">
              <a:lnSpc>
                <a:spcPct val="150000"/>
              </a:lnSpc>
              <a:spcBef>
                <a:spcPts val="534"/>
              </a:spcBef>
              <a:defRPr/>
            </a:pPr>
            <a:endParaRPr lang="en-US" sz="1950" dirty="0">
              <a:solidFill>
                <a:srgbClr val="FFFF00"/>
              </a:solidFill>
              <a:latin typeface="Calibri"/>
            </a:endParaRPr>
          </a:p>
          <a:p>
            <a:pPr marL="304878" indent="-304878" defTabSz="371475" eaLnBrk="0" fontAlgn="base" hangingPunct="0">
              <a:spcBef>
                <a:spcPts val="534"/>
              </a:spcBef>
              <a:buFont typeface="Arial" panose="020B0604020202020204" pitchFamily="34" charset="0"/>
              <a:buChar char="•"/>
              <a:defRPr/>
            </a:pPr>
            <a:endParaRPr lang="en-US" sz="2275" dirty="0">
              <a:solidFill>
                <a:srgbClr val="FFFF00"/>
              </a:solidFill>
              <a:latin typeface="Calibri"/>
            </a:endParaRPr>
          </a:p>
        </p:txBody>
      </p:sp>
      <p:sp>
        <p:nvSpPr>
          <p:cNvPr id="8" name="Rectangle 3">
            <a:extLst>
              <a:ext uri="{FF2B5EF4-FFF2-40B4-BE49-F238E27FC236}">
                <a16:creationId xmlns:a16="http://schemas.microsoft.com/office/drawing/2014/main" id="{5D638CA1-8804-4AF5-9E6A-19B77DBD33BC}"/>
              </a:ext>
            </a:extLst>
          </p:cNvPr>
          <p:cNvSpPr>
            <a:spLocks noChangeArrowheads="1"/>
          </p:cNvSpPr>
          <p:nvPr/>
        </p:nvSpPr>
        <p:spPr bwMode="auto">
          <a:xfrm>
            <a:off x="0" y="9427"/>
            <a:ext cx="12192000" cy="475488"/>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lnSpc>
                <a:spcPct val="90000"/>
              </a:lnSpc>
              <a:spcBef>
                <a:spcPct val="0"/>
              </a:spcBef>
            </a:pPr>
            <a:r>
              <a:rPr kumimoji="1" lang="en-US" sz="3200" b="1" dirty="0">
                <a:solidFill>
                  <a:schemeClr val="tx1"/>
                </a:solidFill>
                <a:latin typeface="Arial" panose="020B0604020202020204" pitchFamily="34" charset="0"/>
                <a:ea typeface="等线" panose="02010600030101010101" pitchFamily="2" charset="-122"/>
                <a:cs typeface="Arial" panose="020B0604020202020204" pitchFamily="34" charset="0"/>
              </a:rPr>
              <a:t>RESETTLEMENT RELATED INFRASTRUCTURE</a:t>
            </a:r>
          </a:p>
        </p:txBody>
      </p:sp>
      <p:sp>
        <p:nvSpPr>
          <p:cNvPr id="3" name="Right Arrow 2"/>
          <p:cNvSpPr/>
          <p:nvPr/>
        </p:nvSpPr>
        <p:spPr>
          <a:xfrm>
            <a:off x="116732" y="484915"/>
            <a:ext cx="3987538" cy="158748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71475" eaLnBrk="0" fontAlgn="base" hangingPunct="0">
              <a:lnSpc>
                <a:spcPct val="150000"/>
              </a:lnSpc>
              <a:spcBef>
                <a:spcPts val="534"/>
              </a:spcBef>
              <a:defRPr/>
            </a:pPr>
            <a:r>
              <a:rPr lang="en-US" b="1" dirty="0">
                <a:solidFill>
                  <a:prstClr val="black"/>
                </a:solidFill>
                <a:latin typeface="Arial" panose="020B0604020202020204" pitchFamily="34" charset="0"/>
                <a:cs typeface="Arial" panose="020B0604020202020204" pitchFamily="34" charset="0"/>
              </a:rPr>
              <a:t>Right Bank Periphery Road (180.3 km)</a:t>
            </a:r>
          </a:p>
        </p:txBody>
      </p:sp>
      <p:sp>
        <p:nvSpPr>
          <p:cNvPr id="6" name="Rounded Rectangle 5"/>
          <p:cNvSpPr/>
          <p:nvPr/>
        </p:nvSpPr>
        <p:spPr>
          <a:xfrm>
            <a:off x="-1" y="2072400"/>
            <a:ext cx="3599462" cy="1183667"/>
          </a:xfrm>
          <a:prstGeom prst="roundRect">
            <a:avLst>
              <a:gd name="adj" fmla="val 26097"/>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371475" eaLnBrk="0" fontAlgn="base" hangingPunct="0">
              <a:lnSpc>
                <a:spcPct val="150000"/>
              </a:lnSpc>
              <a:spcBef>
                <a:spcPts val="534"/>
              </a:spcBef>
              <a:defRPr/>
            </a:pPr>
            <a:r>
              <a:rPr lang="en-US" sz="1600" b="1" dirty="0">
                <a:solidFill>
                  <a:schemeClr val="tx1"/>
                </a:solidFill>
                <a:latin typeface="Arial" panose="020B0604020202020204" pitchFamily="34" charset="0"/>
                <a:cs typeface="Arial" panose="020B0604020202020204" pitchFamily="34" charset="0"/>
              </a:rPr>
              <a:t>Provision of Access to 12 No. Valleys  on right bank.</a:t>
            </a:r>
          </a:p>
        </p:txBody>
      </p:sp>
      <p:sp>
        <p:nvSpPr>
          <p:cNvPr id="9" name="Rounded Rectangle 1">
            <a:extLst>
              <a:ext uri="{FF2B5EF4-FFF2-40B4-BE49-F238E27FC236}">
                <a16:creationId xmlns:a16="http://schemas.microsoft.com/office/drawing/2014/main" id="{FC6D7BED-678A-4DAB-A180-2A98DC7EB8A2}"/>
              </a:ext>
            </a:extLst>
          </p:cNvPr>
          <p:cNvSpPr/>
          <p:nvPr/>
        </p:nvSpPr>
        <p:spPr>
          <a:xfrm>
            <a:off x="1" y="3429000"/>
            <a:ext cx="3599462" cy="3176750"/>
          </a:xfrm>
          <a:prstGeom prst="round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304878" indent="-304878" defTabSz="371475" eaLnBrk="0" fontAlgn="base" hangingPunct="0">
              <a:lnSpc>
                <a:spcPct val="150000"/>
              </a:lnSpc>
              <a:spcBef>
                <a:spcPts val="534"/>
              </a:spcBef>
              <a:buFont typeface="Arial" panose="020B0604020202020204" pitchFamily="34" charset="0"/>
              <a:buChar char="•"/>
              <a:defRPr/>
            </a:pPr>
            <a:r>
              <a:rPr lang="en-US" sz="1600" b="1" dirty="0">
                <a:solidFill>
                  <a:schemeClr val="tx1"/>
                </a:solidFill>
                <a:latin typeface="Arial" panose="020B0604020202020204" pitchFamily="34" charset="0"/>
                <a:cs typeface="Arial" panose="020B0604020202020204" pitchFamily="34" charset="0"/>
              </a:rPr>
              <a:t>RBPR-01</a:t>
            </a:r>
            <a:r>
              <a:rPr lang="en-US" sz="1600" dirty="0">
                <a:solidFill>
                  <a:schemeClr val="tx1"/>
                </a:solidFill>
                <a:latin typeface="Arial" panose="020B0604020202020204" pitchFamily="34" charset="0"/>
                <a:cs typeface="Arial" panose="020B0604020202020204" pitchFamily="34" charset="0"/>
              </a:rPr>
              <a:t> (27.5Km)   </a:t>
            </a:r>
            <a:r>
              <a:rPr lang="en-US" sz="1600" b="1" dirty="0">
                <a:solidFill>
                  <a:schemeClr val="tx1"/>
                </a:solidFill>
                <a:latin typeface="Arial" panose="020B0604020202020204" pitchFamily="34" charset="0"/>
                <a:cs typeface="Arial" panose="020B0604020202020204" pitchFamily="34" charset="0"/>
              </a:rPr>
              <a:t>80.18%</a:t>
            </a:r>
          </a:p>
          <a:p>
            <a:pPr marL="304878" indent="-304878" defTabSz="371475" eaLnBrk="0" fontAlgn="base" hangingPunct="0">
              <a:lnSpc>
                <a:spcPct val="150000"/>
              </a:lnSpc>
              <a:spcBef>
                <a:spcPts val="534"/>
              </a:spcBef>
              <a:buFont typeface="Arial" panose="020B0604020202020204" pitchFamily="34" charset="0"/>
              <a:buChar char="•"/>
              <a:defRPr/>
            </a:pPr>
            <a:r>
              <a:rPr lang="en-US" sz="1600" b="1" dirty="0">
                <a:solidFill>
                  <a:schemeClr val="tx1"/>
                </a:solidFill>
                <a:latin typeface="Arial" panose="020B0604020202020204" pitchFamily="34" charset="0"/>
                <a:cs typeface="Arial" panose="020B0604020202020204" pitchFamily="34" charset="0"/>
              </a:rPr>
              <a:t>RBPR-02</a:t>
            </a:r>
            <a:r>
              <a:rPr lang="en-US" sz="1600" dirty="0">
                <a:solidFill>
                  <a:schemeClr val="tx1"/>
                </a:solidFill>
                <a:latin typeface="Arial" panose="020B0604020202020204" pitchFamily="34" charset="0"/>
                <a:cs typeface="Arial" panose="020B0604020202020204" pitchFamily="34" charset="0"/>
              </a:rPr>
              <a:t> (51.3Km)   </a:t>
            </a:r>
            <a:r>
              <a:rPr lang="en-US" sz="1600" b="1" dirty="0">
                <a:solidFill>
                  <a:schemeClr val="tx1"/>
                </a:solidFill>
                <a:latin typeface="Arial" panose="020B0604020202020204" pitchFamily="34" charset="0"/>
                <a:cs typeface="Arial" panose="020B0604020202020204" pitchFamily="34" charset="0"/>
              </a:rPr>
              <a:t>62.95%</a:t>
            </a:r>
          </a:p>
          <a:p>
            <a:pPr marL="304878" indent="-304878" defTabSz="371475" eaLnBrk="0" fontAlgn="base" hangingPunct="0">
              <a:lnSpc>
                <a:spcPct val="150000"/>
              </a:lnSpc>
              <a:spcBef>
                <a:spcPts val="534"/>
              </a:spcBef>
              <a:buFont typeface="Arial" panose="020B0604020202020204" pitchFamily="34" charset="0"/>
              <a:buChar char="•"/>
              <a:defRPr/>
            </a:pPr>
            <a:r>
              <a:rPr lang="en-US" sz="1600" b="1" dirty="0">
                <a:solidFill>
                  <a:schemeClr val="tx1"/>
                </a:solidFill>
                <a:latin typeface="Arial" panose="020B0604020202020204" pitchFamily="34" charset="0"/>
                <a:cs typeface="Arial" panose="020B0604020202020204" pitchFamily="34" charset="0"/>
              </a:rPr>
              <a:t>RBPR-03</a:t>
            </a:r>
            <a:r>
              <a:rPr lang="en-US" sz="1600" dirty="0">
                <a:solidFill>
                  <a:schemeClr val="tx1"/>
                </a:solidFill>
                <a:latin typeface="Arial" panose="020B0604020202020204" pitchFamily="34" charset="0"/>
                <a:cs typeface="Arial" panose="020B0604020202020204" pitchFamily="34" charset="0"/>
              </a:rPr>
              <a:t> (51.95Km) </a:t>
            </a:r>
            <a:r>
              <a:rPr lang="en-US" sz="1600" b="1" dirty="0">
                <a:solidFill>
                  <a:schemeClr val="tx1"/>
                </a:solidFill>
                <a:latin typeface="Arial" panose="020B0604020202020204" pitchFamily="34" charset="0"/>
                <a:cs typeface="Arial" panose="020B0604020202020204" pitchFamily="34" charset="0"/>
              </a:rPr>
              <a:t>15.89%</a:t>
            </a:r>
          </a:p>
          <a:p>
            <a:pPr marL="304878" indent="-304878" defTabSz="371475" eaLnBrk="0" fontAlgn="base" hangingPunct="0">
              <a:lnSpc>
                <a:spcPct val="150000"/>
              </a:lnSpc>
              <a:spcBef>
                <a:spcPts val="534"/>
              </a:spcBef>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RBPR-04</a:t>
            </a:r>
            <a:r>
              <a:rPr lang="en-US" sz="1600" dirty="0">
                <a:solidFill>
                  <a:schemeClr val="tx1"/>
                </a:solidFill>
                <a:latin typeface="Arial" panose="020B0604020202020204" pitchFamily="34" charset="0"/>
                <a:cs typeface="Arial" panose="020B0604020202020204" pitchFamily="34" charset="0"/>
              </a:rPr>
              <a:t> (24.65km) </a:t>
            </a:r>
            <a:r>
              <a:rPr lang="en-US" sz="1600" b="1" dirty="0">
                <a:solidFill>
                  <a:schemeClr val="tx1"/>
                </a:solidFill>
                <a:latin typeface="Arial" panose="020B0604020202020204" pitchFamily="34" charset="0"/>
                <a:cs typeface="Arial" panose="020B0604020202020204" pitchFamily="34" charset="0"/>
              </a:rPr>
              <a:t>13.20%</a:t>
            </a:r>
          </a:p>
          <a:p>
            <a:pPr marL="304878" indent="-304878" defTabSz="371475" eaLnBrk="0" fontAlgn="base" hangingPunct="0">
              <a:lnSpc>
                <a:spcPct val="150000"/>
              </a:lnSpc>
              <a:spcBef>
                <a:spcPts val="534"/>
              </a:spcBef>
              <a:buFont typeface="Arial" panose="020B0604020202020204" pitchFamily="34" charset="0"/>
              <a:buChar char="•"/>
              <a:defRPr/>
            </a:pPr>
            <a:r>
              <a:rPr lang="en-US" sz="1600" b="1" dirty="0">
                <a:solidFill>
                  <a:schemeClr val="tx1"/>
                </a:solidFill>
                <a:latin typeface="Arial" panose="020B0604020202020204" pitchFamily="34" charset="0"/>
                <a:cs typeface="Arial" panose="020B0604020202020204" pitchFamily="34" charset="0"/>
              </a:rPr>
              <a:t>RBPR-00</a:t>
            </a:r>
            <a:r>
              <a:rPr lang="en-US" sz="1600" dirty="0">
                <a:solidFill>
                  <a:schemeClr val="tx1"/>
                </a:solidFill>
                <a:latin typeface="Arial" panose="020B0604020202020204" pitchFamily="34" charset="0"/>
                <a:cs typeface="Arial" panose="020B0604020202020204" pitchFamily="34" charset="0"/>
              </a:rPr>
              <a:t> (27Km) </a:t>
            </a:r>
          </a:p>
          <a:p>
            <a:pPr defTabSz="371475" eaLnBrk="0" fontAlgn="base" hangingPunct="0">
              <a:lnSpc>
                <a:spcPct val="150000"/>
              </a:lnSpc>
              <a:spcBef>
                <a:spcPts val="534"/>
              </a:spcBef>
              <a:defRPr/>
            </a:pPr>
            <a:r>
              <a:rPr lang="en-US" sz="1600" b="1" dirty="0">
                <a:solidFill>
                  <a:schemeClr val="tx1"/>
                </a:solidFill>
                <a:latin typeface="Arial" panose="020B0604020202020204" pitchFamily="34" charset="0"/>
                <a:cs typeface="Arial" panose="020B0604020202020204" pitchFamily="34" charset="0"/>
              </a:rPr>
              <a:t>				</a:t>
            </a:r>
            <a:endParaRPr lang="en-US" sz="13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3E1AB30-E0E4-F5F1-8CB5-4161805FDA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786" y="798996"/>
            <a:ext cx="7670178" cy="575263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8073092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0A5B7D-EE9C-432B-877C-C5EDDD1E59F9}"/>
              </a:ext>
            </a:extLst>
          </p:cNvPr>
          <p:cNvSpPr>
            <a:spLocks noGrp="1"/>
          </p:cNvSpPr>
          <p:nvPr>
            <p:ph type="title"/>
          </p:nvPr>
        </p:nvSpPr>
        <p:spPr>
          <a:xfrm>
            <a:off x="838200" y="2634499"/>
            <a:ext cx="10515600" cy="1325563"/>
          </a:xfrm>
        </p:spPr>
        <p:txBody>
          <a:bodyPr/>
          <a:lstStyle/>
          <a:p>
            <a:pPr algn="ctr"/>
            <a:r>
              <a:rPr lang="en-US" sz="8800" b="1" dirty="0">
                <a:solidFill>
                  <a:srgbClr val="FFFF00"/>
                </a:solidFill>
                <a:latin typeface="+mn-lt"/>
              </a:rPr>
              <a:t>THANKS</a:t>
            </a:r>
          </a:p>
        </p:txBody>
      </p:sp>
      <p:sp>
        <p:nvSpPr>
          <p:cNvPr id="2" name="Date Placeholder 1"/>
          <p:cNvSpPr>
            <a:spLocks noGrp="1"/>
          </p:cNvSpPr>
          <p:nvPr>
            <p:ph type="dt" sz="half"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fld id="{7824F611-B23D-45CF-9C2F-D51FCDC32974}" type="datetime1">
              <a:rPr kumimoji="0" lang="en-US" altLang="zh-CN" sz="1200" b="0" i="0" u="none" strike="noStrike" kern="1200" cap="none" spc="0" normalizeH="0" baseline="0" noProof="0" smtClean="0">
                <a:ln>
                  <a:noFill/>
                </a:ln>
                <a:solidFill>
                  <a:srgbClr val="898989"/>
                </a:solidFill>
                <a:effectLst/>
                <a:uLnTx/>
                <a:uFillTx/>
                <a:latin typeface="Century Gothic" panose="020B0502020202020204" pitchFamily="34" charset="0"/>
                <a:ea typeface="宋体" panose="02010600030101010101" pitchFamily="2" charset="-122"/>
                <a:cs typeface="+mn-cs"/>
              </a:rPr>
              <a:pPr marL="0" marR="0" lvl="0" indent="0" algn="l" defTabSz="457200" rtl="0" eaLnBrk="0" fontAlgn="base" latinLnBrk="0" hangingPunct="0">
                <a:lnSpc>
                  <a:spcPct val="100000"/>
                </a:lnSpc>
                <a:spcBef>
                  <a:spcPct val="0"/>
                </a:spcBef>
                <a:spcAft>
                  <a:spcPct val="0"/>
                </a:spcAft>
                <a:buClrTx/>
                <a:buSzTx/>
                <a:buFontTx/>
                <a:buNone/>
                <a:tabLst/>
                <a:defRPr/>
              </a:pPr>
              <a:t>12/21/2022</a:t>
            </a:fld>
            <a:endParaRPr kumimoji="0" lang="en-US" altLang="zh-CN" sz="1200" b="0" i="0" u="none" strike="noStrike" kern="1200" cap="none" spc="0" normalizeH="0" baseline="0" noProof="0" dirty="0">
              <a:ln>
                <a:noFill/>
              </a:ln>
              <a:solidFill>
                <a:srgbClr val="898989"/>
              </a:solidFill>
              <a:effectLst/>
              <a:uLnTx/>
              <a:uFillTx/>
              <a:latin typeface="Century Gothic" panose="020B0502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4061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536A48F-1198-4EF0-AD5B-69D068870A89}"/>
              </a:ext>
            </a:extLst>
          </p:cNvPr>
          <p:cNvGraphicFramePr/>
          <p:nvPr>
            <p:extLst>
              <p:ext uri="{D42A27DB-BD31-4B8C-83A1-F6EECF244321}">
                <p14:modId xmlns:p14="http://schemas.microsoft.com/office/powerpoint/2010/main" val="571534232"/>
              </p:ext>
            </p:extLst>
          </p:nvPr>
        </p:nvGraphicFramePr>
        <p:xfrm>
          <a:off x="78034"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a:extLst>
              <a:ext uri="{FF2B5EF4-FFF2-40B4-BE49-F238E27FC236}">
                <a16:creationId xmlns:a16="http://schemas.microsoft.com/office/drawing/2014/main" id="{FE696F5C-F2B8-52CD-A2B0-28AD99D0EFC4}"/>
              </a:ext>
            </a:extLst>
          </p:cNvPr>
          <p:cNvSpPr/>
          <p:nvPr/>
        </p:nvSpPr>
        <p:spPr>
          <a:xfrm>
            <a:off x="67395" y="1770743"/>
            <a:ext cx="3565052" cy="1591144"/>
          </a:xfrm>
          <a:prstGeom prst="ellipse">
            <a:avLst/>
          </a:prstGeom>
          <a:solidFill>
            <a:srgbClr val="99003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mn-cs"/>
              </a:rPr>
              <a:t>Total Generation</a:t>
            </a:r>
            <a:br>
              <a:rPr kumimoji="0" lang="en-US" sz="2400" b="1" i="0" u="none" strike="noStrike" kern="1200" cap="none" spc="0" normalizeH="0" baseline="0" noProof="0" dirty="0">
                <a:ln>
                  <a:noFill/>
                </a:ln>
                <a:solidFill>
                  <a:srgbClr val="FFFF00"/>
                </a:solidFill>
                <a:effectLst/>
                <a:uLnTx/>
                <a:uFillTx/>
                <a:latin typeface="Calibri"/>
                <a:ea typeface="+mn-ea"/>
                <a:cs typeface="+mn-cs"/>
              </a:rPr>
            </a:br>
            <a:r>
              <a:rPr kumimoji="0" lang="en-US" sz="2400" b="1" i="0" u="none" strike="noStrike" kern="1200" cap="none" spc="0" normalizeH="0" baseline="0" noProof="0" dirty="0">
                <a:ln>
                  <a:noFill/>
                </a:ln>
                <a:solidFill>
                  <a:srgbClr val="FFFF00"/>
                </a:solidFill>
                <a:effectLst/>
                <a:uLnTx/>
                <a:uFillTx/>
                <a:latin typeface="Calibri"/>
                <a:ea typeface="+mn-ea"/>
                <a:cs typeface="+mn-cs"/>
              </a:rPr>
              <a:t>121 Billion Units/Year</a:t>
            </a:r>
          </a:p>
        </p:txBody>
      </p:sp>
      <p:sp>
        <p:nvSpPr>
          <p:cNvPr id="4" name="Oval 3">
            <a:extLst>
              <a:ext uri="{FF2B5EF4-FFF2-40B4-BE49-F238E27FC236}">
                <a16:creationId xmlns:a16="http://schemas.microsoft.com/office/drawing/2014/main" id="{B0D139E6-DB20-95AE-18E4-16230D277A75}"/>
              </a:ext>
            </a:extLst>
          </p:cNvPr>
          <p:cNvSpPr/>
          <p:nvPr/>
        </p:nvSpPr>
        <p:spPr>
          <a:xfrm>
            <a:off x="78034" y="3975904"/>
            <a:ext cx="3565052" cy="1872003"/>
          </a:xfrm>
          <a:prstGeom prst="ellipse">
            <a:avLst/>
          </a:prstGeom>
          <a:solidFill>
            <a:srgbClr val="008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mn-cs"/>
              </a:rPr>
              <a:t>WAPDA’s Contribution</a:t>
            </a:r>
            <a:br>
              <a:rPr kumimoji="0" lang="en-US" sz="2400" b="1" i="0" u="none" strike="noStrike" kern="1200" cap="none" spc="0" normalizeH="0" baseline="0" noProof="0" dirty="0">
                <a:ln>
                  <a:noFill/>
                </a:ln>
                <a:solidFill>
                  <a:srgbClr val="FFFF00"/>
                </a:solidFill>
                <a:effectLst/>
                <a:uLnTx/>
                <a:uFillTx/>
                <a:latin typeface="Calibri"/>
                <a:ea typeface="+mn-ea"/>
                <a:cs typeface="+mn-cs"/>
              </a:rPr>
            </a:br>
            <a:r>
              <a:rPr kumimoji="0" lang="en-US" sz="2400" b="1" i="0" u="none" strike="noStrike" kern="1200" cap="none" spc="0" normalizeH="0" baseline="0" noProof="0" dirty="0">
                <a:ln>
                  <a:noFill/>
                </a:ln>
                <a:solidFill>
                  <a:srgbClr val="FFFF00"/>
                </a:solidFill>
                <a:effectLst/>
                <a:uLnTx/>
                <a:uFillTx/>
                <a:latin typeface="Calibri"/>
                <a:ea typeface="+mn-ea"/>
                <a:cs typeface="+mn-cs"/>
              </a:rPr>
              <a:t>37 Billion Units/Year</a:t>
            </a:r>
            <a:br>
              <a:rPr kumimoji="0" lang="en-US" sz="2400" b="1" i="0" u="none" strike="noStrike" kern="1200" cap="none" spc="0" normalizeH="0" baseline="0" noProof="0">
                <a:ln>
                  <a:noFill/>
                </a:ln>
                <a:solidFill>
                  <a:srgbClr val="FFFF00"/>
                </a:solidFill>
                <a:effectLst/>
                <a:uLnTx/>
                <a:uFillTx/>
                <a:latin typeface="Calibri"/>
                <a:ea typeface="+mn-ea"/>
                <a:cs typeface="+mn-cs"/>
              </a:rPr>
            </a:br>
            <a:r>
              <a:rPr kumimoji="0" lang="en-US" sz="2400" b="1" i="0" u="none" strike="noStrike" kern="1200" cap="none" spc="0" normalizeH="0" baseline="0" noProof="0">
                <a:ln>
                  <a:noFill/>
                </a:ln>
                <a:solidFill>
                  <a:srgbClr val="FFFF00"/>
                </a:solidFill>
                <a:effectLst/>
                <a:uLnTx/>
                <a:uFillTx/>
                <a:latin typeface="Calibri"/>
                <a:ea typeface="+mn-ea"/>
                <a:cs typeface="+mn-cs"/>
              </a:rPr>
              <a:t>(28.7%)</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Title 3">
            <a:extLst>
              <a:ext uri="{FF2B5EF4-FFF2-40B4-BE49-F238E27FC236}">
                <a16:creationId xmlns:a16="http://schemas.microsoft.com/office/drawing/2014/main" id="{589C85E9-76AD-82AF-105F-352F4ADF55D8}"/>
              </a:ext>
            </a:extLst>
          </p:cNvPr>
          <p:cNvSpPr txBox="1">
            <a:spLocks/>
          </p:cNvSpPr>
          <p:nvPr/>
        </p:nvSpPr>
        <p:spPr>
          <a:xfrm>
            <a:off x="0" y="-5491"/>
            <a:ext cx="12192000" cy="590281"/>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marL="228600" indent="-228600" algn="ctr">
              <a:lnSpc>
                <a:spcPct val="90000"/>
              </a:lnSpc>
              <a:spcBef>
                <a:spcPct val="0"/>
              </a:spcBef>
              <a:defRPr kumimoji="1" sz="3200" b="1">
                <a:solidFill>
                  <a:schemeClr val="tx1">
                    <a:lumMod val="50000"/>
                  </a:schemeClr>
                </a:solidFill>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THE ENERGY DYNAMICS OF PAKISTAN</a:t>
            </a:r>
          </a:p>
        </p:txBody>
      </p:sp>
    </p:spTree>
    <p:extLst>
      <p:ext uri="{BB962C8B-B14F-4D97-AF65-F5344CB8AC3E}">
        <p14:creationId xmlns:p14="http://schemas.microsoft.com/office/powerpoint/2010/main" val="2967714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C1CE92-57B2-4C77-A22B-37AD1C34D2E1}"/>
              </a:ext>
            </a:extLst>
          </p:cNvPr>
          <p:cNvSpPr>
            <a:spLocks noGrp="1"/>
          </p:cNvSpPr>
          <p:nvPr>
            <p:ph type="sldNum" sz="quarter" idx="12"/>
          </p:nvPr>
        </p:nvSpPr>
        <p:spPr>
          <a:xfrm>
            <a:off x="9067800" y="5726907"/>
            <a:ext cx="1600200" cy="273844"/>
          </a:xfrm>
        </p:spPr>
        <p:txBody>
          <a:bodyPr/>
          <a:lstStyle/>
          <a:p>
            <a:pPr defTabSz="514350">
              <a:defRPr/>
            </a:pPr>
            <a:fld id="{4FE4603C-91DD-485C-886F-85C2D0C0CE62}" type="slidenum">
              <a:rPr lang="en-US" sz="1050" b="0">
                <a:cs typeface="Arial" panose="020B0604020202020204" pitchFamily="34" charset="0"/>
              </a:rPr>
              <a:pPr defTabSz="514350">
                <a:defRPr/>
              </a:pPr>
              <a:t>4</a:t>
            </a:fld>
            <a:endParaRPr lang="en-US" sz="1050" b="0" dirty="0">
              <a:cs typeface="Arial" panose="020B0604020202020204" pitchFamily="34" charset="0"/>
            </a:endParaRPr>
          </a:p>
        </p:txBody>
      </p:sp>
      <p:sp>
        <p:nvSpPr>
          <p:cNvPr id="8" name="Title 1">
            <a:extLst>
              <a:ext uri="{FF2B5EF4-FFF2-40B4-BE49-F238E27FC236}">
                <a16:creationId xmlns:a16="http://schemas.microsoft.com/office/drawing/2014/main" id="{98FCFC23-9209-49CA-B294-40A56FC76E76}"/>
              </a:ext>
            </a:extLst>
          </p:cNvPr>
          <p:cNvSpPr txBox="1">
            <a:spLocks/>
          </p:cNvSpPr>
          <p:nvPr/>
        </p:nvSpPr>
        <p:spPr>
          <a:xfrm>
            <a:off x="1" y="264417"/>
            <a:ext cx="12208412" cy="592832"/>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defPPr>
              <a:defRPr lang="x-none"/>
            </a:defPPr>
            <a:lvl1pPr marL="228600" indent="-228600" algn="ctr">
              <a:lnSpc>
                <a:spcPct val="90000"/>
              </a:lnSpc>
              <a:spcBef>
                <a:spcPct val="0"/>
              </a:spcBef>
              <a:defRPr kumimoji="1" sz="3200" b="1">
                <a:solidFill>
                  <a:schemeClr val="tx1">
                    <a:lumMod val="50000"/>
                  </a:schemeClr>
                </a:solidFill>
                <a:latin typeface="Arial" panose="020B0604020202020204" pitchFamily="34" charset="0"/>
                <a:ea typeface="等线" panose="02010600030101010101" pitchFamily="2" charset="-122"/>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dirty="0"/>
              <a:t>ENERGY MIX</a:t>
            </a:r>
          </a:p>
        </p:txBody>
      </p:sp>
      <p:sp>
        <p:nvSpPr>
          <p:cNvPr id="7" name="Title 1">
            <a:extLst>
              <a:ext uri="{FF2B5EF4-FFF2-40B4-BE49-F238E27FC236}">
                <a16:creationId xmlns:a16="http://schemas.microsoft.com/office/drawing/2014/main" id="{9EA0B509-FBA2-4FEC-95B8-7E301A2DB579}"/>
              </a:ext>
            </a:extLst>
          </p:cNvPr>
          <p:cNvSpPr txBox="1">
            <a:spLocks/>
          </p:cNvSpPr>
          <p:nvPr/>
        </p:nvSpPr>
        <p:spPr>
          <a:xfrm>
            <a:off x="1913021" y="1041407"/>
            <a:ext cx="8229600" cy="603256"/>
          </a:xfrm>
          <a:prstGeom prst="rect">
            <a:avLst/>
          </a:prstGeom>
        </p:spPr>
        <p:txBody>
          <a:bodyPr vert="horz" lIns="68580" tIns="34290" rIns="68580" bIns="34290" rtlCol="0" anchor="ctr">
            <a:noAutofit/>
          </a:bodyPr>
          <a:lstStyle>
            <a:lvl1pPr algn="ctr">
              <a:lnSpc>
                <a:spcPct val="90000"/>
              </a:lnSpc>
              <a:spcBef>
                <a:spcPct val="0"/>
              </a:spcBef>
              <a:buNone/>
              <a:defRPr sz="4000" b="1" u="sng">
                <a:solidFill>
                  <a:srgbClr val="0000FF"/>
                </a:solidFill>
                <a:latin typeface="Calibri" panose="020F0502020204030204" pitchFamily="34" charset="0"/>
                <a:cs typeface="Calibri" panose="020F0502020204030204" pitchFamily="34" charset="0"/>
              </a:defRPr>
            </a:lvl1pPr>
          </a:lstStyle>
          <a:p>
            <a:r>
              <a:rPr lang="en-US" altLang="en-US" sz="3000" dirty="0">
                <a:solidFill>
                  <a:srgbClr val="FFFF00"/>
                </a:solidFill>
              </a:rPr>
              <a:t>IDEAL HYDEL THERMAL MIX</a:t>
            </a:r>
          </a:p>
        </p:txBody>
      </p:sp>
      <p:sp>
        <p:nvSpPr>
          <p:cNvPr id="9" name="Title 1">
            <a:extLst>
              <a:ext uri="{FF2B5EF4-FFF2-40B4-BE49-F238E27FC236}">
                <a16:creationId xmlns:a16="http://schemas.microsoft.com/office/drawing/2014/main" id="{9EA0B509-FBA2-4FEC-95B8-7E301A2DB579}"/>
              </a:ext>
            </a:extLst>
          </p:cNvPr>
          <p:cNvSpPr txBox="1">
            <a:spLocks/>
          </p:cNvSpPr>
          <p:nvPr/>
        </p:nvSpPr>
        <p:spPr>
          <a:xfrm>
            <a:off x="1830905" y="949328"/>
            <a:ext cx="8229600" cy="603256"/>
          </a:xfrm>
          <a:prstGeom prst="rect">
            <a:avLst/>
          </a:prstGeom>
        </p:spPr>
        <p:txBody>
          <a:bodyPr vert="horz" lIns="68580" tIns="34290" rIns="68580" bIns="34290" rtlCol="0" anchor="ctr">
            <a:noAutofit/>
          </a:bodyPr>
          <a:lstStyle>
            <a:lvl1pPr algn="ctr">
              <a:lnSpc>
                <a:spcPct val="90000"/>
              </a:lnSpc>
              <a:spcBef>
                <a:spcPct val="0"/>
              </a:spcBef>
              <a:buNone/>
              <a:defRPr sz="4000" b="1" u="sng">
                <a:solidFill>
                  <a:srgbClr val="0000FF"/>
                </a:solidFill>
                <a:latin typeface="Calibri" panose="020F0502020204030204" pitchFamily="34" charset="0"/>
                <a:cs typeface="Calibri" panose="020F0502020204030204" pitchFamily="34" charset="0"/>
              </a:defRPr>
            </a:lvl1pPr>
          </a:lstStyle>
          <a:p>
            <a:endParaRPr lang="en-US" altLang="en-US" sz="3000" dirty="0">
              <a:solidFill>
                <a:srgbClr val="FFFF00"/>
              </a:solidFill>
            </a:endParaRPr>
          </a:p>
        </p:txBody>
      </p:sp>
      <p:sp>
        <p:nvSpPr>
          <p:cNvPr id="18" name="Rectangle: Rounded Corners 17">
            <a:extLst>
              <a:ext uri="{FF2B5EF4-FFF2-40B4-BE49-F238E27FC236}">
                <a16:creationId xmlns:a16="http://schemas.microsoft.com/office/drawing/2014/main" id="{F61AA503-4605-4F70-8742-141BCDB6BDCC}"/>
              </a:ext>
            </a:extLst>
          </p:cNvPr>
          <p:cNvSpPr/>
          <p:nvPr/>
        </p:nvSpPr>
        <p:spPr>
          <a:xfrm>
            <a:off x="3996965" y="1878058"/>
            <a:ext cx="4242062" cy="141402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70:30</a:t>
            </a:r>
            <a:endParaRPr lang="en-PK" sz="4400" b="1" dirty="0">
              <a:solidFill>
                <a:schemeClr val="tx1"/>
              </a:solidFill>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F56BFFDA-4F77-451E-B7F2-D36758703572}"/>
              </a:ext>
            </a:extLst>
          </p:cNvPr>
          <p:cNvSpPr txBox="1">
            <a:spLocks/>
          </p:cNvSpPr>
          <p:nvPr/>
        </p:nvSpPr>
        <p:spPr>
          <a:xfrm>
            <a:off x="1913021" y="3483617"/>
            <a:ext cx="8229600" cy="603256"/>
          </a:xfrm>
          <a:prstGeom prst="rect">
            <a:avLst/>
          </a:prstGeom>
        </p:spPr>
        <p:txBody>
          <a:bodyPr vert="horz" lIns="68580" tIns="34290" rIns="68580" bIns="34290" rtlCol="0" anchor="ctr">
            <a:noAutofit/>
          </a:bodyPr>
          <a:lstStyle>
            <a:lvl1pPr algn="ctr">
              <a:lnSpc>
                <a:spcPct val="90000"/>
              </a:lnSpc>
              <a:spcBef>
                <a:spcPct val="0"/>
              </a:spcBef>
              <a:buNone/>
              <a:defRPr sz="4000" b="1" u="sng">
                <a:solidFill>
                  <a:srgbClr val="0000FF"/>
                </a:solidFill>
                <a:latin typeface="Calibri" panose="020F0502020204030204" pitchFamily="34" charset="0"/>
                <a:cs typeface="Calibri" panose="020F0502020204030204" pitchFamily="34" charset="0"/>
              </a:defRPr>
            </a:lvl1pPr>
          </a:lstStyle>
          <a:p>
            <a:r>
              <a:rPr lang="en-US" altLang="en-US" sz="3000" dirty="0">
                <a:solidFill>
                  <a:srgbClr val="FFFF00"/>
                </a:solidFill>
              </a:rPr>
              <a:t>PRESENT HYDEL THERMAL MIX</a:t>
            </a:r>
          </a:p>
        </p:txBody>
      </p:sp>
      <p:sp>
        <p:nvSpPr>
          <p:cNvPr id="20" name="Rectangle: Rounded Corners 19">
            <a:extLst>
              <a:ext uri="{FF2B5EF4-FFF2-40B4-BE49-F238E27FC236}">
                <a16:creationId xmlns:a16="http://schemas.microsoft.com/office/drawing/2014/main" id="{D8DFCFE7-ECEB-43FA-AFA4-923422EA8464}"/>
              </a:ext>
            </a:extLst>
          </p:cNvPr>
          <p:cNvSpPr/>
          <p:nvPr/>
        </p:nvSpPr>
        <p:spPr>
          <a:xfrm>
            <a:off x="3906790" y="4449809"/>
            <a:ext cx="4242062" cy="141402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30:70</a:t>
            </a:r>
            <a:endParaRPr lang="en-PK" sz="4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601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txBox="1">
            <a:spLocks noGrp="1" noChangeArrowheads="1"/>
          </p:cNvSpPr>
          <p:nvPr/>
        </p:nvSpPr>
        <p:spPr bwMode="auto">
          <a:xfrm>
            <a:off x="8536641" y="6516781"/>
            <a:ext cx="2070847" cy="46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5DFE47A-D66C-4790-9677-DBB7A959E0E4}" type="slidenum">
              <a:rPr lang="ar-SA" altLang="en-US" sz="1165">
                <a:latin typeface="Calibri" panose="020F0502020204030204" pitchFamily="34" charset="0"/>
              </a:rPr>
              <a:pPr algn="r" eaLnBrk="1" hangingPunct="1">
                <a:spcBef>
                  <a:spcPct val="0"/>
                </a:spcBef>
                <a:buFontTx/>
                <a:buNone/>
              </a:pPr>
              <a:t>5</a:t>
            </a:fld>
            <a:endParaRPr lang="en-US" altLang="en-US" sz="1165">
              <a:latin typeface="Calibri" panose="020F0502020204030204" pitchFamily="34" charset="0"/>
            </a:endParaRPr>
          </a:p>
        </p:txBody>
      </p:sp>
      <p:sp>
        <p:nvSpPr>
          <p:cNvPr id="84995" name="Text Box 3"/>
          <p:cNvSpPr txBox="1">
            <a:spLocks noChangeArrowheads="1"/>
          </p:cNvSpPr>
          <p:nvPr/>
        </p:nvSpPr>
        <p:spPr bwMode="auto">
          <a:xfrm>
            <a:off x="0" y="183048"/>
            <a:ext cx="12192000" cy="700643"/>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marL="228600" indent="-228600" algn="ctr">
              <a:lnSpc>
                <a:spcPct val="90000"/>
              </a:lnSpc>
              <a:spcBef>
                <a:spcPct val="0"/>
              </a:spcBef>
              <a:buFont typeface="Arial" panose="020B0604020202020204" pitchFamily="34" charset="0"/>
              <a:buNone/>
              <a:defRPr kumimoji="1" sz="3200" b="1">
                <a:solidFill>
                  <a:schemeClr val="tx1">
                    <a:lumMod val="50000"/>
                  </a:schemeClr>
                </a:solidFill>
                <a:latin typeface="Arial" panose="020B0604020202020204" pitchFamily="34" charset="0"/>
                <a:ea typeface="等线" panose="02010600030101010101" pitchFamily="2"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b="1">
                <a:solidFill>
                  <a:schemeClr val="lt1"/>
                </a:solidFill>
                <a:latin typeface="+mj-lt"/>
              </a:defRPr>
            </a:lvl2pPr>
            <a:lvl3pPr marL="1143000" indent="-228600">
              <a:lnSpc>
                <a:spcPct val="90000"/>
              </a:lnSpc>
              <a:spcBef>
                <a:spcPts val="500"/>
              </a:spcBef>
              <a:buFont typeface="Arial" panose="020B0604020202020204" pitchFamily="34" charset="0"/>
              <a:buChar char="•"/>
              <a:defRPr sz="2000" b="1">
                <a:solidFill>
                  <a:schemeClr val="lt1"/>
                </a:solidFill>
                <a:latin typeface="+mj-lt"/>
              </a:defRPr>
            </a:lvl3pPr>
            <a:lvl4pPr marL="1600200" indent="-228600">
              <a:lnSpc>
                <a:spcPct val="90000"/>
              </a:lnSpc>
              <a:spcBef>
                <a:spcPts val="500"/>
              </a:spcBef>
              <a:buFont typeface="Arial" panose="020B0604020202020204" pitchFamily="34" charset="0"/>
              <a:buChar char="•"/>
              <a:defRPr b="1">
                <a:solidFill>
                  <a:schemeClr val="lt1"/>
                </a:solidFill>
                <a:latin typeface="+mj-lt"/>
              </a:defRPr>
            </a:lvl4pPr>
            <a:lvl5pPr marL="2057400" indent="-228600">
              <a:lnSpc>
                <a:spcPct val="90000"/>
              </a:lnSpc>
              <a:spcBef>
                <a:spcPts val="500"/>
              </a:spcBef>
              <a:buFont typeface="Arial" panose="020B0604020202020204" pitchFamily="34" charset="0"/>
              <a:buChar char="•"/>
              <a:defRPr b="1">
                <a:solidFill>
                  <a:schemeClr val="lt1"/>
                </a:solidFill>
                <a:latin typeface="+mj-lt"/>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en-US" altLang="en-US" dirty="0"/>
              <a:t>PAKISTAN’S HYDROPOWER POTENTIAL</a:t>
            </a:r>
          </a:p>
        </p:txBody>
      </p:sp>
      <p:sp>
        <p:nvSpPr>
          <p:cNvPr id="84996" name="Text Box 12"/>
          <p:cNvSpPr txBox="1">
            <a:spLocks noChangeArrowheads="1"/>
          </p:cNvSpPr>
          <p:nvPr/>
        </p:nvSpPr>
        <p:spPr bwMode="auto">
          <a:xfrm>
            <a:off x="6598763" y="1951904"/>
            <a:ext cx="5144169" cy="125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defTabSz="968375">
              <a:spcBef>
                <a:spcPct val="20000"/>
              </a:spcBef>
              <a:buChar char="•"/>
              <a:tabLst>
                <a:tab pos="2066925" algn="l"/>
                <a:tab pos="2286000" algn="l"/>
              </a:tabLst>
              <a:defRPr sz="3200">
                <a:solidFill>
                  <a:schemeClr val="tx1"/>
                </a:solidFill>
                <a:latin typeface="Arial" panose="020B0604020202020204" pitchFamily="34" charset="0"/>
              </a:defRPr>
            </a:lvl1pPr>
            <a:lvl2pPr marL="742950" indent="-285750" defTabSz="968375">
              <a:spcBef>
                <a:spcPct val="20000"/>
              </a:spcBef>
              <a:buChar char="–"/>
              <a:tabLst>
                <a:tab pos="2066925" algn="l"/>
                <a:tab pos="2286000" algn="l"/>
              </a:tabLst>
              <a:defRPr sz="2800">
                <a:solidFill>
                  <a:schemeClr val="tx1"/>
                </a:solidFill>
                <a:latin typeface="Arial" panose="020B0604020202020204" pitchFamily="34" charset="0"/>
              </a:defRPr>
            </a:lvl2pPr>
            <a:lvl3pPr marL="1143000" indent="-228600" defTabSz="968375">
              <a:spcBef>
                <a:spcPct val="20000"/>
              </a:spcBef>
              <a:buChar char="•"/>
              <a:tabLst>
                <a:tab pos="2066925" algn="l"/>
                <a:tab pos="2286000" algn="l"/>
              </a:tabLst>
              <a:defRPr sz="2400">
                <a:solidFill>
                  <a:schemeClr val="tx1"/>
                </a:solidFill>
                <a:latin typeface="Arial" panose="020B0604020202020204" pitchFamily="34" charset="0"/>
              </a:defRPr>
            </a:lvl3pPr>
            <a:lvl4pPr marL="1600200" indent="-228600" defTabSz="968375">
              <a:spcBef>
                <a:spcPct val="20000"/>
              </a:spcBef>
              <a:buChar char="–"/>
              <a:tabLst>
                <a:tab pos="2066925" algn="l"/>
                <a:tab pos="2286000" algn="l"/>
              </a:tabLst>
              <a:defRPr sz="2000">
                <a:solidFill>
                  <a:schemeClr val="tx1"/>
                </a:solidFill>
                <a:latin typeface="Arial" panose="020B0604020202020204" pitchFamily="34" charset="0"/>
              </a:defRPr>
            </a:lvl4pPr>
            <a:lvl5pPr marL="2057400" indent="-228600" defTabSz="968375">
              <a:spcBef>
                <a:spcPct val="20000"/>
              </a:spcBef>
              <a:buChar char="»"/>
              <a:tabLst>
                <a:tab pos="2066925" algn="l"/>
                <a:tab pos="2286000" algn="l"/>
              </a:tabLst>
              <a:defRPr sz="2000">
                <a:solidFill>
                  <a:schemeClr val="tx1"/>
                </a:solidFill>
                <a:latin typeface="Arial" panose="020B0604020202020204" pitchFamily="34" charset="0"/>
              </a:defRPr>
            </a:lvl5pPr>
            <a:lvl6pPr marL="2514600" indent="-228600" defTabSz="968375" eaLnBrk="0" fontAlgn="base" hangingPunct="0">
              <a:spcBef>
                <a:spcPct val="20000"/>
              </a:spcBef>
              <a:spcAft>
                <a:spcPct val="0"/>
              </a:spcAft>
              <a:buChar char="»"/>
              <a:tabLst>
                <a:tab pos="2066925" algn="l"/>
                <a:tab pos="2286000" algn="l"/>
              </a:tabLst>
              <a:defRPr sz="2000">
                <a:solidFill>
                  <a:schemeClr val="tx1"/>
                </a:solidFill>
                <a:latin typeface="Arial" panose="020B0604020202020204" pitchFamily="34" charset="0"/>
              </a:defRPr>
            </a:lvl6pPr>
            <a:lvl7pPr marL="2971800" indent="-228600" defTabSz="968375" eaLnBrk="0" fontAlgn="base" hangingPunct="0">
              <a:spcBef>
                <a:spcPct val="20000"/>
              </a:spcBef>
              <a:spcAft>
                <a:spcPct val="0"/>
              </a:spcAft>
              <a:buChar char="»"/>
              <a:tabLst>
                <a:tab pos="2066925" algn="l"/>
                <a:tab pos="2286000" algn="l"/>
              </a:tabLst>
              <a:defRPr sz="2000">
                <a:solidFill>
                  <a:schemeClr val="tx1"/>
                </a:solidFill>
                <a:latin typeface="Arial" panose="020B0604020202020204" pitchFamily="34" charset="0"/>
              </a:defRPr>
            </a:lvl7pPr>
            <a:lvl8pPr marL="3429000" indent="-228600" defTabSz="968375" eaLnBrk="0" fontAlgn="base" hangingPunct="0">
              <a:spcBef>
                <a:spcPct val="20000"/>
              </a:spcBef>
              <a:spcAft>
                <a:spcPct val="0"/>
              </a:spcAft>
              <a:buChar char="»"/>
              <a:tabLst>
                <a:tab pos="2066925" algn="l"/>
                <a:tab pos="2286000" algn="l"/>
              </a:tabLst>
              <a:defRPr sz="2000">
                <a:solidFill>
                  <a:schemeClr val="tx1"/>
                </a:solidFill>
                <a:latin typeface="Arial" panose="020B0604020202020204" pitchFamily="34" charset="0"/>
              </a:defRPr>
            </a:lvl8pPr>
            <a:lvl9pPr marL="3886200" indent="-228600" defTabSz="968375" eaLnBrk="0" fontAlgn="base" hangingPunct="0">
              <a:spcBef>
                <a:spcPct val="20000"/>
              </a:spcBef>
              <a:spcAft>
                <a:spcPct val="0"/>
              </a:spcAft>
              <a:buChar char="»"/>
              <a:tabLst>
                <a:tab pos="2066925" algn="l"/>
                <a:tab pos="2286000" algn="l"/>
              </a:tabLst>
              <a:defRPr sz="2000">
                <a:solidFill>
                  <a:schemeClr val="tx1"/>
                </a:solidFill>
                <a:latin typeface="Arial" panose="020B0604020202020204" pitchFamily="34" charset="0"/>
              </a:defRPr>
            </a:lvl9pPr>
          </a:lstStyle>
          <a:p>
            <a:pPr eaLnBrk="1" hangingPunct="1">
              <a:lnSpc>
                <a:spcPct val="70000"/>
              </a:lnSpc>
              <a:spcBef>
                <a:spcPct val="50000"/>
              </a:spcBef>
              <a:buFontTx/>
              <a:buNone/>
            </a:pPr>
            <a:r>
              <a:rPr lang="en-US" altLang="en-US" sz="2400" b="1" dirty="0">
                <a:solidFill>
                  <a:srgbClr val="FFFF00"/>
                </a:solidFill>
                <a:latin typeface="Calibri" panose="020F0502020204030204" pitchFamily="34" charset="0"/>
              </a:rPr>
              <a:t>Total Potential=			100,000 MW</a:t>
            </a:r>
          </a:p>
          <a:p>
            <a:pPr eaLnBrk="1" hangingPunct="1">
              <a:lnSpc>
                <a:spcPct val="70000"/>
              </a:lnSpc>
              <a:spcBef>
                <a:spcPct val="50000"/>
              </a:spcBef>
              <a:buFontTx/>
              <a:buNone/>
            </a:pPr>
            <a:r>
              <a:rPr lang="en-US" altLang="en-US" sz="2400" b="1" dirty="0">
                <a:solidFill>
                  <a:srgbClr val="FFFF00"/>
                </a:solidFill>
                <a:latin typeface="Calibri" panose="020F0502020204030204" pitchFamily="34" charset="0"/>
              </a:rPr>
              <a:t>Identified Potential=  	62,796 MW</a:t>
            </a:r>
          </a:p>
          <a:p>
            <a:pPr eaLnBrk="1" hangingPunct="1">
              <a:lnSpc>
                <a:spcPct val="70000"/>
              </a:lnSpc>
              <a:spcBef>
                <a:spcPct val="50000"/>
              </a:spcBef>
              <a:buFontTx/>
              <a:buNone/>
            </a:pPr>
            <a:r>
              <a:rPr lang="en-US" altLang="en-US" sz="2400" b="1" dirty="0">
                <a:solidFill>
                  <a:srgbClr val="FFFF00"/>
                </a:solidFill>
                <a:latin typeface="Calibri" panose="020F0502020204030204" pitchFamily="34" charset="0"/>
              </a:rPr>
              <a:t>Tapped=			 9,400 MW</a:t>
            </a:r>
          </a:p>
        </p:txBody>
      </p:sp>
      <p:graphicFrame>
        <p:nvGraphicFramePr>
          <p:cNvPr id="2" name="Chart 14">
            <a:extLst>
              <a:ext uri="{FF2B5EF4-FFF2-40B4-BE49-F238E27FC236}">
                <a16:creationId xmlns:a16="http://schemas.microsoft.com/office/drawing/2014/main" id="{D852796B-56D8-4866-8291-DC75098FC58D}"/>
              </a:ext>
            </a:extLst>
          </p:cNvPr>
          <p:cNvGraphicFramePr>
            <a:graphicFrameLocks/>
          </p:cNvGraphicFramePr>
          <p:nvPr>
            <p:extLst>
              <p:ext uri="{D42A27DB-BD31-4B8C-83A1-F6EECF244321}">
                <p14:modId xmlns:p14="http://schemas.microsoft.com/office/powerpoint/2010/main" val="3699529712"/>
              </p:ext>
            </p:extLst>
          </p:nvPr>
        </p:nvGraphicFramePr>
        <p:xfrm>
          <a:off x="427038" y="1036638"/>
          <a:ext cx="9012237"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44414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110" y="909709"/>
            <a:ext cx="3553890" cy="2366891"/>
          </a:xfrm>
          <a:prstGeom prst="rect">
            <a:avLst/>
          </a:prstGeom>
        </p:spPr>
      </p:pic>
      <p:sp>
        <p:nvSpPr>
          <p:cNvPr id="2" name="Title 1"/>
          <p:cNvSpPr>
            <a:spLocks noGrp="1"/>
          </p:cNvSpPr>
          <p:nvPr>
            <p:ph type="title"/>
          </p:nvPr>
        </p:nvSpPr>
        <p:spPr>
          <a:xfrm>
            <a:off x="0" y="68228"/>
            <a:ext cx="12192000" cy="593412"/>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lnSpc>
                <a:spcPct val="90000"/>
              </a:lnSpc>
            </a:pPr>
            <a:r>
              <a:rPr kumimoji="1" lang="en-US" sz="3200" b="1" dirty="0">
                <a:solidFill>
                  <a:schemeClr val="tx1"/>
                </a:solidFill>
                <a:latin typeface="Arial" panose="020B0604020202020204" pitchFamily="34" charset="0"/>
                <a:ea typeface="等线" panose="02010600030101010101" pitchFamily="2" charset="-122"/>
                <a:cs typeface="Arial" panose="020B0604020202020204" pitchFamily="34" charset="0"/>
              </a:rPr>
              <a:t>INDUS CASCADE PAKISTAN’S MOST </a:t>
            </a:r>
            <a:r>
              <a:rPr kumimoji="1" lang="en-US" sz="3200" b="1">
                <a:solidFill>
                  <a:schemeClr val="tx1"/>
                </a:solidFill>
                <a:latin typeface="Arial" panose="020B0604020202020204" pitchFamily="34" charset="0"/>
                <a:ea typeface="等线" panose="02010600030101010101" pitchFamily="2" charset="-122"/>
                <a:cs typeface="Arial" panose="020B0604020202020204" pitchFamily="34" charset="0"/>
              </a:rPr>
              <a:t>PRECIOUS ASSET</a:t>
            </a:r>
            <a:endParaRPr kumimoji="1" lang="en-GB" sz="3200" b="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grpSp>
        <p:nvGrpSpPr>
          <p:cNvPr id="12" name="Group 11"/>
          <p:cNvGrpSpPr/>
          <p:nvPr/>
        </p:nvGrpSpPr>
        <p:grpSpPr>
          <a:xfrm>
            <a:off x="284337" y="621409"/>
            <a:ext cx="11679063" cy="6174213"/>
            <a:chOff x="1495514" y="1158705"/>
            <a:chExt cx="11971143" cy="6559742"/>
          </a:xfrm>
        </p:grpSpPr>
        <p:sp>
          <p:nvSpPr>
            <p:cNvPr id="63" name="TextBox 62"/>
            <p:cNvSpPr txBox="1"/>
            <p:nvPr/>
          </p:nvSpPr>
          <p:spPr>
            <a:xfrm>
              <a:off x="1495514" y="1158705"/>
              <a:ext cx="3968497" cy="3923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Indus enters Pakistan Altitude 8,430 ft</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4" name="Group 17"/>
            <p:cNvGrpSpPr/>
            <p:nvPr/>
          </p:nvGrpSpPr>
          <p:grpSpPr>
            <a:xfrm>
              <a:off x="1495515" y="1981197"/>
              <a:ext cx="1478574" cy="5343236"/>
              <a:chOff x="62126" y="2687215"/>
              <a:chExt cx="1786323" cy="3981232"/>
            </a:xfrm>
          </p:grpSpPr>
          <p:cxnSp>
            <p:nvCxnSpPr>
              <p:cNvPr id="65" name="Straight Arrow Connector 64"/>
              <p:cNvCxnSpPr/>
              <p:nvPr/>
            </p:nvCxnSpPr>
            <p:spPr>
              <a:xfrm rot="5400000">
                <a:off x="-142961" y="4677037"/>
                <a:ext cx="3981232"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62126" y="3993076"/>
                <a:ext cx="1708670" cy="51165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Drop of </a:t>
                </a:r>
                <a:r>
                  <a:rPr kumimoji="0" lang="en-US" sz="1800" b="1" i="0" u="none" strike="noStrike" kern="1200" cap="none" spc="0" normalizeH="0" baseline="0" noProof="0" dirty="0">
                    <a:ln>
                      <a:noFill/>
                    </a:ln>
                    <a:solidFill>
                      <a:srgbClr val="FF0000"/>
                    </a:solidFill>
                    <a:effectLst/>
                    <a:uLnTx/>
                    <a:uFillTx/>
                    <a:latin typeface="Calibri"/>
                    <a:ea typeface="+mn-ea"/>
                    <a:cs typeface="+mn-cs"/>
                  </a:rPr>
                  <a:t>7,840</a:t>
                </a:r>
                <a:r>
                  <a:rPr kumimoji="0" lang="en-US" sz="1800" b="1" i="0" u="none" strike="noStrike" kern="1200" cap="none" spc="0" normalizeH="0" baseline="0" noProof="0" dirty="0">
                    <a:ln>
                      <a:noFill/>
                    </a:ln>
                    <a:solidFill>
                      <a:prstClr val="black"/>
                    </a:solidFill>
                    <a:effectLst/>
                    <a:uLnTx/>
                    <a:uFillTx/>
                    <a:latin typeface="Calibri"/>
                    <a:ea typeface="+mn-ea"/>
                    <a:cs typeface="+mn-cs"/>
                  </a:rPr>
                  <a:t> feet</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7" name="TextBox 66"/>
            <p:cNvSpPr txBox="1"/>
            <p:nvPr/>
          </p:nvSpPr>
          <p:spPr>
            <a:xfrm>
              <a:off x="3783960" y="7326063"/>
              <a:ext cx="3273632" cy="376487"/>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Multiple Sites along this stretch</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8" name="Straight Arrow Connector 67"/>
            <p:cNvCxnSpPr/>
            <p:nvPr/>
          </p:nvCxnSpPr>
          <p:spPr>
            <a:xfrm flipV="1">
              <a:off x="2951826" y="7317862"/>
              <a:ext cx="9653861" cy="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0747925" y="7326053"/>
              <a:ext cx="1848604" cy="3923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Altitude 590 </a:t>
              </a:r>
              <a:r>
                <a:rPr kumimoji="0" lang="en-US" sz="1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ft</a:t>
              </a: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70" name="TextBox 69"/>
            <p:cNvSpPr txBox="1"/>
            <p:nvPr/>
          </p:nvSpPr>
          <p:spPr>
            <a:xfrm>
              <a:off x="4862597" y="5040868"/>
              <a:ext cx="1385815" cy="39239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42,196 MW</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1" name="Group 70"/>
            <p:cNvGrpSpPr/>
            <p:nvPr/>
          </p:nvGrpSpPr>
          <p:grpSpPr>
            <a:xfrm>
              <a:off x="1861460" y="1600200"/>
              <a:ext cx="11605197" cy="5699267"/>
              <a:chOff x="337459" y="1600200"/>
              <a:chExt cx="11605197" cy="5699267"/>
            </a:xfrm>
          </p:grpSpPr>
          <p:grpSp>
            <p:nvGrpSpPr>
              <p:cNvPr id="72" name="Group 71"/>
              <p:cNvGrpSpPr/>
              <p:nvPr/>
            </p:nvGrpSpPr>
            <p:grpSpPr>
              <a:xfrm>
                <a:off x="1447801" y="1600200"/>
                <a:ext cx="10494855" cy="5699267"/>
                <a:chOff x="1447801" y="1600200"/>
                <a:chExt cx="10494855" cy="5699267"/>
              </a:xfrm>
            </p:grpSpPr>
            <p:grpSp>
              <p:nvGrpSpPr>
                <p:cNvPr id="77" name="Group 25"/>
                <p:cNvGrpSpPr/>
                <p:nvPr/>
              </p:nvGrpSpPr>
              <p:grpSpPr>
                <a:xfrm>
                  <a:off x="2262702" y="2791985"/>
                  <a:ext cx="6500477" cy="3337527"/>
                  <a:chOff x="2209800" y="2743200"/>
                  <a:chExt cx="6919863" cy="3337527"/>
                </a:xfrm>
              </p:grpSpPr>
              <p:cxnSp>
                <p:nvCxnSpPr>
                  <p:cNvPr id="100" name="Elbow Connector 99"/>
                  <p:cNvCxnSpPr/>
                  <p:nvPr/>
                </p:nvCxnSpPr>
                <p:spPr>
                  <a:xfrm>
                    <a:off x="2209800" y="2743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1" name="Elbow Connector 100"/>
                  <p:cNvCxnSpPr/>
                  <p:nvPr/>
                </p:nvCxnSpPr>
                <p:spPr>
                  <a:xfrm>
                    <a:off x="3048000" y="3124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2" name="Elbow Connector 101"/>
                  <p:cNvCxnSpPr/>
                  <p:nvPr/>
                </p:nvCxnSpPr>
                <p:spPr>
                  <a:xfrm>
                    <a:off x="3810000" y="3505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3" name="Elbow Connector 102"/>
                  <p:cNvCxnSpPr/>
                  <p:nvPr/>
                </p:nvCxnSpPr>
                <p:spPr>
                  <a:xfrm>
                    <a:off x="4572000" y="3886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4" name="Elbow Connector 103"/>
                  <p:cNvCxnSpPr/>
                  <p:nvPr/>
                </p:nvCxnSpPr>
                <p:spPr>
                  <a:xfrm>
                    <a:off x="5334000" y="4267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5" name="Elbow Connector 104"/>
                  <p:cNvCxnSpPr/>
                  <p:nvPr/>
                </p:nvCxnSpPr>
                <p:spPr>
                  <a:xfrm>
                    <a:off x="5867400" y="4648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6" name="Elbow Connector 105"/>
                  <p:cNvCxnSpPr/>
                  <p:nvPr/>
                </p:nvCxnSpPr>
                <p:spPr>
                  <a:xfrm>
                    <a:off x="6477000" y="5029200"/>
                    <a:ext cx="838200" cy="3810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107" name="Elbow Connector 106"/>
                  <p:cNvCxnSpPr/>
                  <p:nvPr/>
                </p:nvCxnSpPr>
                <p:spPr>
                  <a:xfrm>
                    <a:off x="7086600" y="5410200"/>
                    <a:ext cx="1371600" cy="3048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cxnSp>
                <p:nvCxnSpPr>
                  <p:cNvPr id="50" name="Elbow Connector 49"/>
                  <p:cNvCxnSpPr/>
                  <p:nvPr/>
                </p:nvCxnSpPr>
                <p:spPr>
                  <a:xfrm>
                    <a:off x="7758064" y="5775927"/>
                    <a:ext cx="1371599" cy="304800"/>
                  </a:xfrm>
                  <a:prstGeom prst="bentConnector3">
                    <a:avLst>
                      <a:gd name="adj1" fmla="val 50000"/>
                    </a:avLst>
                  </a:prstGeom>
                  <a:ln/>
                </p:spPr>
                <p:style>
                  <a:lnRef idx="1">
                    <a:schemeClr val="accent2"/>
                  </a:lnRef>
                  <a:fillRef idx="2">
                    <a:schemeClr val="accent2"/>
                  </a:fillRef>
                  <a:effectRef idx="1">
                    <a:schemeClr val="accent2"/>
                  </a:effectRef>
                  <a:fontRef idx="minor">
                    <a:schemeClr val="dk1"/>
                  </a:fontRef>
                </p:style>
              </p:cxnSp>
            </p:grpSp>
            <p:sp>
              <p:nvSpPr>
                <p:cNvPr id="78" name="TextBox 77"/>
                <p:cNvSpPr txBox="1"/>
                <p:nvPr/>
              </p:nvSpPr>
              <p:spPr>
                <a:xfrm>
                  <a:off x="1761629" y="2006649"/>
                  <a:ext cx="862098"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Skardu</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TextBox 78"/>
                <p:cNvSpPr txBox="1"/>
                <p:nvPr/>
              </p:nvSpPr>
              <p:spPr>
                <a:xfrm>
                  <a:off x="2161891" y="2387649"/>
                  <a:ext cx="878726"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Tungus</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TextBox 79"/>
                <p:cNvSpPr txBox="1"/>
                <p:nvPr/>
              </p:nvSpPr>
              <p:spPr>
                <a:xfrm>
                  <a:off x="2681515" y="2768649"/>
                  <a:ext cx="738012"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Yulbo</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1" name="TextBox 80"/>
                <p:cNvSpPr txBox="1"/>
                <p:nvPr/>
              </p:nvSpPr>
              <p:spPr>
                <a:xfrm>
                  <a:off x="3468306" y="3161317"/>
                  <a:ext cx="693714"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Bunji</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2" name="TextBox 81"/>
                <p:cNvSpPr txBox="1"/>
                <p:nvPr/>
              </p:nvSpPr>
              <p:spPr>
                <a:xfrm>
                  <a:off x="3830965" y="3572794"/>
                  <a:ext cx="1548122" cy="392394"/>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FF"/>
                      </a:solidFill>
                      <a:effectLst/>
                      <a:uLnTx/>
                      <a:uFillTx/>
                      <a:latin typeface="Calibri"/>
                      <a:ea typeface="+mn-ea"/>
                      <a:cs typeface="+mn-cs"/>
                    </a:rPr>
                    <a:t>Diamer</a:t>
                  </a:r>
                  <a:r>
                    <a:rPr kumimoji="0" lang="en-US" sz="1800" b="1" i="0" u="none" strike="noStrike" kern="1200" cap="none" spc="0" normalizeH="0" baseline="0" noProof="0" dirty="0">
                      <a:ln>
                        <a:noFill/>
                      </a:ln>
                      <a:solidFill>
                        <a:srgbClr val="0000FF"/>
                      </a:solidFill>
                      <a:effectLst/>
                      <a:uLnTx/>
                      <a:uFillTx/>
                      <a:latin typeface="Calibri"/>
                      <a:ea typeface="+mn-ea"/>
                      <a:cs typeface="+mn-cs"/>
                    </a:rPr>
                    <a:t> </a:t>
                  </a:r>
                  <a:r>
                    <a:rPr kumimoji="0" lang="en-US" sz="1800" b="1" i="0" u="none" strike="noStrike" kern="1200" cap="none" spc="0" normalizeH="0" baseline="0" noProof="0" dirty="0" err="1">
                      <a:ln>
                        <a:noFill/>
                      </a:ln>
                      <a:solidFill>
                        <a:srgbClr val="0000FF"/>
                      </a:solidFill>
                      <a:effectLst/>
                      <a:uLnTx/>
                      <a:uFillTx/>
                      <a:latin typeface="Calibri"/>
                      <a:ea typeface="+mn-ea"/>
                      <a:cs typeface="+mn-cs"/>
                    </a:rPr>
                    <a:t>Basha</a:t>
                  </a:r>
                  <a:endParaRPr kumimoji="0" lang="en-GB" sz="1800" b="1" i="0" u="none" strike="noStrike" kern="1200" cap="none" spc="0" normalizeH="0" baseline="0" noProof="0" dirty="0">
                    <a:ln>
                      <a:noFill/>
                    </a:ln>
                    <a:solidFill>
                      <a:srgbClr val="0000FF"/>
                    </a:solidFill>
                    <a:effectLst/>
                    <a:uLnTx/>
                    <a:uFillTx/>
                    <a:latin typeface="Calibri"/>
                    <a:ea typeface="+mn-ea"/>
                    <a:cs typeface="+mn-cs"/>
                  </a:endParaRPr>
                </a:p>
              </p:txBody>
            </p:sp>
            <p:sp>
              <p:nvSpPr>
                <p:cNvPr id="83" name="TextBox 82"/>
                <p:cNvSpPr txBox="1"/>
                <p:nvPr/>
              </p:nvSpPr>
              <p:spPr>
                <a:xfrm>
                  <a:off x="5614539" y="4304317"/>
                  <a:ext cx="828118"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Pattan</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4" name="TextBox 83"/>
                <p:cNvSpPr txBox="1"/>
                <p:nvPr/>
              </p:nvSpPr>
              <p:spPr>
                <a:xfrm>
                  <a:off x="6092329" y="4685317"/>
                  <a:ext cx="864464"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Thakot</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5" name="TextBox 84"/>
                <p:cNvSpPr txBox="1"/>
                <p:nvPr/>
              </p:nvSpPr>
              <p:spPr>
                <a:xfrm>
                  <a:off x="4875848" y="3923317"/>
                  <a:ext cx="675640" cy="376488"/>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FF"/>
                      </a:solidFill>
                      <a:effectLst/>
                      <a:uLnTx/>
                      <a:uFillTx/>
                      <a:latin typeface="Calibri"/>
                      <a:ea typeface="+mn-ea"/>
                      <a:cs typeface="+mn-cs"/>
                    </a:rPr>
                    <a:t>Dasu</a:t>
                  </a:r>
                  <a:endParaRPr kumimoji="0" lang="en-GB" sz="1800" b="1" i="0" u="none" strike="noStrike" kern="1200" cap="none" spc="0" normalizeH="0" baseline="0" noProof="0" dirty="0">
                    <a:ln>
                      <a:noFill/>
                    </a:ln>
                    <a:solidFill>
                      <a:srgbClr val="0000FF"/>
                    </a:solidFill>
                    <a:effectLst/>
                    <a:uLnTx/>
                    <a:uFillTx/>
                    <a:latin typeface="Calibri"/>
                    <a:ea typeface="+mn-ea"/>
                    <a:cs typeface="+mn-cs"/>
                  </a:endParaRPr>
                </a:p>
              </p:txBody>
            </p:sp>
            <p:sp>
              <p:nvSpPr>
                <p:cNvPr id="86" name="TextBox 85"/>
                <p:cNvSpPr txBox="1"/>
                <p:nvPr/>
              </p:nvSpPr>
              <p:spPr>
                <a:xfrm>
                  <a:off x="6279039" y="5071903"/>
                  <a:ext cx="1357168" cy="376488"/>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66"/>
                      </a:solidFill>
                      <a:effectLst/>
                      <a:uLnTx/>
                      <a:uFillTx/>
                      <a:latin typeface="Calibri"/>
                      <a:ea typeface="+mn-ea"/>
                      <a:cs typeface="+mn-cs"/>
                    </a:rPr>
                    <a:t>Tarbela</a:t>
                  </a:r>
                  <a:r>
                    <a:rPr kumimoji="0" lang="en-US" sz="1800" b="1" i="0" u="none" strike="noStrike" kern="1200" cap="none" spc="0" normalizeH="0" baseline="0" noProof="0" dirty="0">
                      <a:ln>
                        <a:noFill/>
                      </a:ln>
                      <a:solidFill>
                        <a:srgbClr val="FFFF66"/>
                      </a:solidFill>
                      <a:effectLst/>
                      <a:uLnTx/>
                      <a:uFillTx/>
                      <a:latin typeface="Calibri"/>
                      <a:ea typeface="+mn-ea"/>
                      <a:cs typeface="+mn-cs"/>
                    </a:rPr>
                    <a:t>/GB</a:t>
                  </a:r>
                  <a:endParaRPr kumimoji="0" lang="en-GB" sz="20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alibri"/>
                    <a:ea typeface="+mn-ea"/>
                    <a:cs typeface="+mn-cs"/>
                  </a:endParaRPr>
                </a:p>
              </p:txBody>
            </p:sp>
            <p:sp>
              <p:nvSpPr>
                <p:cNvPr id="87" name="TextBox 86"/>
                <p:cNvSpPr txBox="1"/>
                <p:nvPr/>
              </p:nvSpPr>
              <p:spPr>
                <a:xfrm>
                  <a:off x="8132411" y="5792942"/>
                  <a:ext cx="1142541"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Kalabagh</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TextBox 87"/>
                <p:cNvSpPr txBox="1"/>
                <p:nvPr/>
              </p:nvSpPr>
              <p:spPr>
                <a:xfrm>
                  <a:off x="1447801" y="1611868"/>
                  <a:ext cx="914400" cy="37648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Shyok</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89" name="TextBox 88"/>
                <p:cNvSpPr txBox="1"/>
                <p:nvPr/>
              </p:nvSpPr>
              <p:spPr>
                <a:xfrm>
                  <a:off x="2329542" y="1600200"/>
                  <a:ext cx="1143000"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640 MW</a:t>
                  </a:r>
                </a:p>
              </p:txBody>
            </p:sp>
            <p:sp>
              <p:nvSpPr>
                <p:cNvPr id="90" name="TextBox 89"/>
                <p:cNvSpPr txBox="1"/>
                <p:nvPr/>
              </p:nvSpPr>
              <p:spPr>
                <a:xfrm>
                  <a:off x="2557901" y="1993659"/>
                  <a:ext cx="1382110"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1,200 MW</a:t>
                  </a:r>
                </a:p>
              </p:txBody>
            </p:sp>
            <p:sp>
              <p:nvSpPr>
                <p:cNvPr id="91" name="TextBox 90"/>
                <p:cNvSpPr txBox="1"/>
                <p:nvPr/>
              </p:nvSpPr>
              <p:spPr>
                <a:xfrm>
                  <a:off x="3048001" y="2362200"/>
                  <a:ext cx="1324057"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2,200 MW</a:t>
                  </a:r>
                </a:p>
              </p:txBody>
            </p:sp>
            <p:sp>
              <p:nvSpPr>
                <p:cNvPr id="92" name="TextBox 91"/>
                <p:cNvSpPr txBox="1"/>
                <p:nvPr/>
              </p:nvSpPr>
              <p:spPr>
                <a:xfrm>
                  <a:off x="3360060" y="2743199"/>
                  <a:ext cx="1295400"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2,800 MW</a:t>
                  </a:r>
                </a:p>
              </p:txBody>
            </p:sp>
            <p:sp>
              <p:nvSpPr>
                <p:cNvPr id="93" name="TextBox 92"/>
                <p:cNvSpPr txBox="1"/>
                <p:nvPr/>
              </p:nvSpPr>
              <p:spPr>
                <a:xfrm>
                  <a:off x="4114800" y="3124200"/>
                  <a:ext cx="1440487"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7,100 MW</a:t>
                  </a:r>
                </a:p>
              </p:txBody>
            </p:sp>
            <p:sp>
              <p:nvSpPr>
                <p:cNvPr id="94" name="TextBox 93"/>
                <p:cNvSpPr txBox="1"/>
                <p:nvPr/>
              </p:nvSpPr>
              <p:spPr>
                <a:xfrm>
                  <a:off x="5342528" y="3505200"/>
                  <a:ext cx="1310467"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4,500 MW</a:t>
                  </a:r>
                </a:p>
              </p:txBody>
            </p:sp>
            <p:sp>
              <p:nvSpPr>
                <p:cNvPr id="95" name="TextBox 94"/>
                <p:cNvSpPr txBox="1"/>
                <p:nvPr/>
              </p:nvSpPr>
              <p:spPr>
                <a:xfrm>
                  <a:off x="5527569" y="3886199"/>
                  <a:ext cx="1462725"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4,320 MW</a:t>
                  </a:r>
                </a:p>
              </p:txBody>
            </p:sp>
            <p:sp>
              <p:nvSpPr>
                <p:cNvPr id="96" name="TextBox 95"/>
                <p:cNvSpPr txBox="1"/>
                <p:nvPr/>
              </p:nvSpPr>
              <p:spPr>
                <a:xfrm>
                  <a:off x="6380694" y="4267200"/>
                  <a:ext cx="1295400"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2,400 MW</a:t>
                  </a:r>
                </a:p>
              </p:txBody>
            </p:sp>
            <p:sp>
              <p:nvSpPr>
                <p:cNvPr id="97" name="TextBox 96"/>
                <p:cNvSpPr txBox="1"/>
                <p:nvPr/>
              </p:nvSpPr>
              <p:spPr>
                <a:xfrm>
                  <a:off x="6914093" y="4648201"/>
                  <a:ext cx="1524001"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4,673 MW</a:t>
                  </a:r>
                </a:p>
              </p:txBody>
            </p:sp>
            <p:sp>
              <p:nvSpPr>
                <p:cNvPr id="98" name="TextBox 97"/>
                <p:cNvSpPr txBox="1"/>
                <p:nvPr/>
              </p:nvSpPr>
              <p:spPr>
                <a:xfrm>
                  <a:off x="7599894" y="5029200"/>
                  <a:ext cx="1524001"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7,748 MW</a:t>
                  </a:r>
                </a:p>
              </p:txBody>
            </p:sp>
            <p:sp>
              <p:nvSpPr>
                <p:cNvPr id="99" name="TextBox 98"/>
                <p:cNvSpPr txBox="1"/>
                <p:nvPr/>
              </p:nvSpPr>
              <p:spPr>
                <a:xfrm>
                  <a:off x="9235117" y="5778916"/>
                  <a:ext cx="1327932"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3,600 MW</a:t>
                  </a:r>
                </a:p>
              </p:txBody>
            </p:sp>
            <p:sp>
              <p:nvSpPr>
                <p:cNvPr id="51" name="TextBox 50"/>
                <p:cNvSpPr txBox="1"/>
                <p:nvPr/>
              </p:nvSpPr>
              <p:spPr>
                <a:xfrm>
                  <a:off x="8703683" y="6162395"/>
                  <a:ext cx="821876" cy="376488"/>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fontAlgn="base">
                    <a:spcBef>
                      <a:spcPct val="0"/>
                    </a:spcBef>
                    <a:spcAft>
                      <a:spcPct val="0"/>
                    </a:spcAft>
                    <a:defRPr b="1">
                      <a:solidFill>
                        <a:srgbClr val="FFFF66"/>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effectLst/>
                      <a:uLnTx/>
                      <a:uFillTx/>
                      <a:latin typeface="Calibri"/>
                      <a:ea typeface="+mn-ea"/>
                      <a:cs typeface="+mn-cs"/>
                    </a:rPr>
                    <a:t>Jinnah</a:t>
                  </a:r>
                  <a:endParaRPr kumimoji="0" lang="en-GB" sz="1800" b="1" i="0" u="none" strike="noStrike" kern="1200" cap="none" spc="0" normalizeH="0" baseline="0" noProof="0" dirty="0">
                    <a:ln>
                      <a:noFill/>
                    </a:ln>
                    <a:effectLst/>
                    <a:uLnTx/>
                    <a:uFillTx/>
                    <a:latin typeface="Calibri"/>
                    <a:ea typeface="+mn-ea"/>
                    <a:cs typeface="+mn-cs"/>
                  </a:endParaRPr>
                </a:p>
              </p:txBody>
            </p:sp>
            <p:sp>
              <p:nvSpPr>
                <p:cNvPr id="52" name="TextBox 51"/>
                <p:cNvSpPr txBox="1"/>
                <p:nvPr/>
              </p:nvSpPr>
              <p:spPr>
                <a:xfrm>
                  <a:off x="7488175" y="5430847"/>
                  <a:ext cx="839949"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Akhori</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8308016" y="5417760"/>
                  <a:ext cx="1524001"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600 MW</a:t>
                  </a:r>
                </a:p>
              </p:txBody>
            </p:sp>
            <p:sp>
              <p:nvSpPr>
                <p:cNvPr id="55" name="TextBox 54"/>
                <p:cNvSpPr txBox="1"/>
                <p:nvPr/>
              </p:nvSpPr>
              <p:spPr>
                <a:xfrm>
                  <a:off x="9487568" y="6169024"/>
                  <a:ext cx="1327932"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96 MW</a:t>
                  </a:r>
                </a:p>
              </p:txBody>
            </p:sp>
            <p:sp>
              <p:nvSpPr>
                <p:cNvPr id="56" name="TextBox 55"/>
                <p:cNvSpPr txBox="1"/>
                <p:nvPr/>
              </p:nvSpPr>
              <p:spPr>
                <a:xfrm>
                  <a:off x="9172314" y="6530585"/>
                  <a:ext cx="1086413" cy="376488"/>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en-US"/>
                  </a:defPPr>
                  <a:lvl1pPr fontAlgn="base">
                    <a:spcBef>
                      <a:spcPct val="0"/>
                    </a:spcBef>
                    <a:spcAft>
                      <a:spcPct val="0"/>
                    </a:spcAft>
                    <a:defRPr b="1">
                      <a:solidFill>
                        <a:srgbClr val="FFFF66"/>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effectLst/>
                      <a:uLnTx/>
                      <a:uFillTx/>
                      <a:latin typeface="Calibri"/>
                      <a:ea typeface="+mn-ea"/>
                      <a:cs typeface="+mn-cs"/>
                    </a:rPr>
                    <a:t>Chashma</a:t>
                  </a:r>
                  <a:endParaRPr kumimoji="0" lang="en-GB" sz="1800" b="1" i="0" u="none" strike="noStrike" kern="1200" cap="none" spc="0" normalizeH="0" baseline="0" noProof="0" dirty="0">
                    <a:ln>
                      <a:noFill/>
                    </a:ln>
                    <a:effectLst/>
                    <a:uLnTx/>
                    <a:uFillTx/>
                    <a:latin typeface="Calibri"/>
                    <a:ea typeface="+mn-ea"/>
                    <a:cs typeface="+mn-cs"/>
                  </a:endParaRPr>
                </a:p>
              </p:txBody>
            </p:sp>
            <p:sp>
              <p:nvSpPr>
                <p:cNvPr id="57" name="TextBox 56"/>
                <p:cNvSpPr txBox="1"/>
                <p:nvPr/>
              </p:nvSpPr>
              <p:spPr>
                <a:xfrm>
                  <a:off x="10238620" y="6525092"/>
                  <a:ext cx="1327932"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184 MW</a:t>
                  </a:r>
                </a:p>
              </p:txBody>
            </p:sp>
            <p:sp>
              <p:nvSpPr>
                <p:cNvPr id="58" name="TextBox 57"/>
                <p:cNvSpPr txBox="1"/>
                <p:nvPr/>
              </p:nvSpPr>
              <p:spPr>
                <a:xfrm>
                  <a:off x="9749194" y="6900095"/>
                  <a:ext cx="868079" cy="376488"/>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Taunsa</a:t>
                  </a:r>
                  <a:endParaRPr kumimoji="0" lang="en-GB"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TextBox 58"/>
                <p:cNvSpPr txBox="1"/>
                <p:nvPr/>
              </p:nvSpPr>
              <p:spPr>
                <a:xfrm>
                  <a:off x="10614724" y="6907073"/>
                  <a:ext cx="1327932" cy="3923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135 MW</a:t>
                  </a:r>
                </a:p>
              </p:txBody>
            </p:sp>
          </p:grpSp>
          <p:sp>
            <p:nvSpPr>
              <p:cNvPr id="73" name="TextBox 72"/>
              <p:cNvSpPr txBox="1"/>
              <p:nvPr/>
            </p:nvSpPr>
            <p:spPr>
              <a:xfrm>
                <a:off x="337459" y="1600200"/>
                <a:ext cx="1041246" cy="3596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5.5 MAF</a:t>
                </a:r>
              </a:p>
            </p:txBody>
          </p:sp>
          <p:sp>
            <p:nvSpPr>
              <p:cNvPr id="74" name="TextBox 73"/>
              <p:cNvSpPr txBox="1"/>
              <p:nvPr/>
            </p:nvSpPr>
            <p:spPr>
              <a:xfrm>
                <a:off x="358187" y="1993309"/>
                <a:ext cx="1230396" cy="3596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3.0 MAF</a:t>
                </a:r>
              </a:p>
            </p:txBody>
          </p:sp>
          <p:sp>
            <p:nvSpPr>
              <p:cNvPr id="75" name="TextBox 74"/>
              <p:cNvSpPr txBox="1"/>
              <p:nvPr/>
            </p:nvSpPr>
            <p:spPr>
              <a:xfrm>
                <a:off x="2513394" y="3596431"/>
                <a:ext cx="1051690" cy="3596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6.4 MAF</a:t>
                </a:r>
              </a:p>
            </p:txBody>
          </p:sp>
          <p:sp>
            <p:nvSpPr>
              <p:cNvPr id="76" name="TextBox 75"/>
              <p:cNvSpPr txBox="1"/>
              <p:nvPr/>
            </p:nvSpPr>
            <p:spPr>
              <a:xfrm>
                <a:off x="6400800" y="5452646"/>
                <a:ext cx="1073907" cy="3596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6.0 MAF</a:t>
                </a:r>
              </a:p>
            </p:txBody>
          </p:sp>
          <p:sp>
            <p:nvSpPr>
              <p:cNvPr id="54" name="TextBox 53"/>
              <p:cNvSpPr txBox="1"/>
              <p:nvPr/>
            </p:nvSpPr>
            <p:spPr>
              <a:xfrm>
                <a:off x="7062940" y="5824712"/>
                <a:ext cx="1073907" cy="3596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6.0 MAF</a:t>
                </a:r>
              </a:p>
            </p:txBody>
          </p:sp>
          <p:sp>
            <p:nvSpPr>
              <p:cNvPr id="130" name="TextBox 129">
                <a:extLst>
                  <a:ext uri="{FF2B5EF4-FFF2-40B4-BE49-F238E27FC236}">
                    <a16:creationId xmlns:a16="http://schemas.microsoft.com/office/drawing/2014/main" id="{17D9A09B-28CB-43E0-A060-1B43F965C11A}"/>
                  </a:ext>
                </a:extLst>
              </p:cNvPr>
              <p:cNvSpPr txBox="1"/>
              <p:nvPr/>
            </p:nvSpPr>
            <p:spPr>
              <a:xfrm>
                <a:off x="5051203" y="5112899"/>
                <a:ext cx="1326042" cy="359694"/>
              </a:xfrm>
              <a:prstGeom prst="rect">
                <a:avLst/>
              </a:prstGeom>
              <a:noFill/>
            </p:spPr>
            <p:txBody>
              <a:bodyPr wrap="square" rtlCol="0">
                <a:spAutoFit/>
              </a:bodyPr>
              <a:lstStyle/>
              <a:p>
                <a:pPr fontAlgn="base">
                  <a:spcBef>
                    <a:spcPct val="0"/>
                  </a:spcBef>
                  <a:spcAft>
                    <a:spcPct val="0"/>
                  </a:spcAft>
                  <a:defRPr/>
                </a:pPr>
                <a:r>
                  <a:rPr lang="en-US" sz="1600" b="1" dirty="0">
                    <a:solidFill>
                      <a:srgbClr val="FFC000"/>
                    </a:solidFill>
                    <a:latin typeface="Arial" panose="020B0604020202020204" pitchFamily="34" charset="0"/>
                    <a:cs typeface="Arial" panose="020B0604020202020204" pitchFamily="34" charset="0"/>
                  </a:rPr>
                  <a:t>5.86</a:t>
                </a: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MAF</a:t>
                </a:r>
              </a:p>
            </p:txBody>
          </p:sp>
          <p:sp>
            <p:nvSpPr>
              <p:cNvPr id="131" name="TextBox 130">
                <a:extLst>
                  <a:ext uri="{FF2B5EF4-FFF2-40B4-BE49-F238E27FC236}">
                    <a16:creationId xmlns:a16="http://schemas.microsoft.com/office/drawing/2014/main" id="{96933036-9251-423D-AFDD-E970360F2178}"/>
                  </a:ext>
                </a:extLst>
              </p:cNvPr>
              <p:cNvSpPr txBox="1"/>
              <p:nvPr/>
            </p:nvSpPr>
            <p:spPr>
              <a:xfrm>
                <a:off x="7999649" y="6590876"/>
                <a:ext cx="1217780" cy="3596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0.28 MAF</a:t>
                </a:r>
              </a:p>
            </p:txBody>
          </p:sp>
        </p:grpSp>
        <p:sp>
          <p:nvSpPr>
            <p:cNvPr id="129" name="TextBox 128">
              <a:extLst>
                <a:ext uri="{FF2B5EF4-FFF2-40B4-BE49-F238E27FC236}">
                  <a16:creationId xmlns:a16="http://schemas.microsoft.com/office/drawing/2014/main" id="{63C80092-516E-48A8-9819-63C408B43D48}"/>
                </a:ext>
              </a:extLst>
            </p:cNvPr>
            <p:cNvSpPr txBox="1"/>
            <p:nvPr/>
          </p:nvSpPr>
          <p:spPr>
            <a:xfrm>
              <a:off x="4872418" y="5647844"/>
              <a:ext cx="1385815" cy="392394"/>
            </a:xfrm>
            <a:prstGeom prst="rect">
              <a:avLst/>
            </a:prstGeom>
            <a:solidFill>
              <a:srgbClr val="0066FF"/>
            </a:solidFill>
          </p:spPr>
          <p:style>
            <a:lnRef idx="1">
              <a:schemeClr val="accent2"/>
            </a:lnRef>
            <a:fillRef idx="2">
              <a:schemeClr val="accent2"/>
            </a:fillRef>
            <a:effectRef idx="1">
              <a:schemeClr val="accent2"/>
            </a:effectRef>
            <a:fontRef idx="minor">
              <a:schemeClr val="dk1"/>
            </a:fontRef>
          </p:style>
          <p:txBody>
            <a:bodyPr wrap="square" rtlCol="0">
              <a:spAutoFit/>
            </a:bodyPr>
            <a:lstStyle>
              <a:defPPr>
                <a:defRPr lang="x-none"/>
              </a:defPPr>
              <a:lvl1pPr fontAlgn="base">
                <a:spcBef>
                  <a:spcPct val="0"/>
                </a:spcBef>
                <a:spcAft>
                  <a:spcPct val="0"/>
                </a:spcAft>
                <a:defRPr b="1">
                  <a:solidFill>
                    <a:srgbClr val="FFFF66"/>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a:ea typeface="+mn-ea"/>
                  <a:cs typeface="+mn-cs"/>
                </a:rPr>
                <a:t>33 MAF</a:t>
              </a:r>
              <a:endParaRPr kumimoji="0" lang="en-GB" sz="1800" b="1" i="0" u="none" strike="noStrike" kern="1200" cap="none" spc="0" normalizeH="0" baseline="0" noProof="0" dirty="0">
                <a:ln>
                  <a:noFill/>
                </a:ln>
                <a:solidFill>
                  <a:srgbClr val="FFFF00"/>
                </a:solidFill>
                <a:effectLst/>
                <a:uLnTx/>
                <a:uFillTx/>
                <a:latin typeface="Calibri"/>
                <a:ea typeface="+mn-ea"/>
                <a:cs typeface="+mn-cs"/>
              </a:endParaRPr>
            </a:p>
          </p:txBody>
        </p:sp>
      </p:grpSp>
      <p:sp>
        <p:nvSpPr>
          <p:cNvPr id="109" name="Slide Number Placeholder 3">
            <a:extLst>
              <a:ext uri="{FF2B5EF4-FFF2-40B4-BE49-F238E27FC236}">
                <a16:creationId xmlns:a16="http://schemas.microsoft.com/office/drawing/2014/main" id="{61A97F26-D79D-48E5-AE75-5BBC94D0E623}"/>
              </a:ext>
            </a:extLst>
          </p:cNvPr>
          <p:cNvSpPr txBox="1">
            <a:spLocks/>
          </p:cNvSpPr>
          <p:nvPr/>
        </p:nvSpPr>
        <p:spPr>
          <a:xfrm>
            <a:off x="9432974" y="6483470"/>
            <a:ext cx="2743200" cy="365125"/>
          </a:xfrm>
          <a:prstGeom prst="rect">
            <a:avLst/>
          </a:prstGeom>
        </p:spPr>
        <p:txBody>
          <a:bodyPr vert="horz" lIns="91440" tIns="45720" rIns="91440" bIns="45720" rtlCol="0" anchor="ctr"/>
          <a:lstStyle>
            <a:defPPr>
              <a:defRPr lang="x-none"/>
            </a:defPPr>
            <a:lvl1pPr marL="0" algn="r" defTabSz="914400" rtl="0" eaLnBrk="1" latinLnBrk="0" hangingPunct="1">
              <a:defRPr sz="1200" kern="1200">
                <a:solidFill>
                  <a:srgbClr val="FFFF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4D040D-299F-4173-92AA-618A9ABC0DEE}" type="slidenum">
              <a:rPr kumimoji="0" lang="en-US" sz="1600" b="1" i="0" u="none" strike="noStrike" kern="1200" cap="none" spc="0" normalizeH="0" baseline="0" noProof="0" smtClean="0">
                <a:ln>
                  <a:noFill/>
                </a:ln>
                <a:solidFill>
                  <a:schemeClr val="bg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1"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393457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C47006-CB19-48DA-838A-051B9C2DC08E}"/>
              </a:ext>
            </a:extLst>
          </p:cNvPr>
          <p:cNvSpPr>
            <a:spLocks noGrp="1"/>
          </p:cNvSpPr>
          <p:nvPr>
            <p:ph type="body" sz="quarter" idx="11"/>
          </p:nvPr>
        </p:nvSpPr>
        <p:spPr>
          <a:xfrm>
            <a:off x="0" y="82621"/>
            <a:ext cx="12192000" cy="601143"/>
          </a:xfr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p>
            <a:pPr algn="ctr">
              <a:spcBef>
                <a:spcPct val="0"/>
              </a:spcBef>
              <a:buNone/>
            </a:pPr>
            <a:r>
              <a:rPr kumimoji="1" lang="en-GB" sz="3200" dirty="0">
                <a:solidFill>
                  <a:schemeClr val="tx1"/>
                </a:solidFill>
                <a:latin typeface="Arial" panose="020B0604020202020204" pitchFamily="34" charset="0"/>
                <a:ea typeface="等线" panose="02010600030101010101" pitchFamily="2" charset="-122"/>
                <a:cs typeface="Arial" panose="020B0604020202020204" pitchFamily="34" charset="0"/>
              </a:rPr>
              <a:t>CARRY OVER CAPACITY (DAYS) – WORLD VS PAKISTAN</a:t>
            </a:r>
            <a:endParaRPr kumimoji="1" lang="en-US" sz="3200"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
        <p:nvSpPr>
          <p:cNvPr id="9" name="Text Placeholder 2">
            <a:extLst>
              <a:ext uri="{FF2B5EF4-FFF2-40B4-BE49-F238E27FC236}">
                <a16:creationId xmlns:a16="http://schemas.microsoft.com/office/drawing/2014/main" id="{B9C47006-CB19-48DA-838A-051B9C2DC08E}"/>
              </a:ext>
            </a:extLst>
          </p:cNvPr>
          <p:cNvSpPr>
            <a:spLocks noGrp="1"/>
          </p:cNvSpPr>
          <p:nvPr>
            <p:ph type="body" sz="quarter" idx="14"/>
          </p:nvPr>
        </p:nvSpPr>
        <p:spPr>
          <a:xfrm rot="16200000">
            <a:off x="711868" y="3352801"/>
            <a:ext cx="570024" cy="304798"/>
          </a:xfrm>
        </p:spPr>
        <p:txBody>
          <a:bodyPr>
            <a:normAutofit/>
          </a:bodyPr>
          <a:lstStyle/>
          <a:p>
            <a:r>
              <a:rPr lang="en-GB" sz="1400" dirty="0">
                <a:solidFill>
                  <a:srgbClr val="FFFF00"/>
                </a:solidFill>
                <a:latin typeface="+mn-lt"/>
              </a:rPr>
              <a:t>Days</a:t>
            </a:r>
            <a:endParaRPr lang="en-US" sz="1400" dirty="0">
              <a:solidFill>
                <a:srgbClr val="FFFF00"/>
              </a:solidFill>
              <a:latin typeface="+mn-lt"/>
            </a:endParaRPr>
          </a:p>
        </p:txBody>
      </p:sp>
      <p:sp>
        <p:nvSpPr>
          <p:cNvPr id="6" name="Slide Number Placeholder 5">
            <a:extLst>
              <a:ext uri="{FF2B5EF4-FFF2-40B4-BE49-F238E27FC236}">
                <a16:creationId xmlns:a16="http://schemas.microsoft.com/office/drawing/2014/main" id="{CCAA93A1-406F-4198-BCD8-C0D886334086}"/>
              </a:ext>
            </a:extLst>
          </p:cNvPr>
          <p:cNvSpPr>
            <a:spLocks noGrp="1"/>
          </p:cNvSpPr>
          <p:nvPr>
            <p:ph type="sldNum" sz="quarter" idx="17"/>
          </p:nvPr>
        </p:nvSpPr>
        <p:spPr/>
        <p:txBody>
          <a:bodyPr/>
          <a:lstStyle/>
          <a:p>
            <a:fld id="{DD01415F-5F32-4771-AE74-55868ADB41CE}" type="slidenum">
              <a:rPr lang="en-US" smtClean="0"/>
              <a:pPr/>
              <a:t>7</a:t>
            </a:fld>
            <a:endParaRPr lang="en-US"/>
          </a:p>
        </p:txBody>
      </p:sp>
      <p:graphicFrame>
        <p:nvGraphicFramePr>
          <p:cNvPr id="7" name="Chart 6"/>
          <p:cNvGraphicFramePr>
            <a:graphicFrameLocks/>
          </p:cNvGraphicFramePr>
          <p:nvPr>
            <p:extLst>
              <p:ext uri="{D42A27DB-BD31-4B8C-83A1-F6EECF244321}">
                <p14:modId xmlns:p14="http://schemas.microsoft.com/office/powerpoint/2010/main" val="4161505897"/>
              </p:ext>
            </p:extLst>
          </p:nvPr>
        </p:nvGraphicFramePr>
        <p:xfrm>
          <a:off x="1170209" y="1216042"/>
          <a:ext cx="9744718" cy="52587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2143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D792BF0-A23F-46E2-BEB9-4E0A784263C4}" type="slidenum">
              <a:rPr lang="ar-SA" smtClean="0"/>
              <a:pPr>
                <a:defRPr/>
              </a:pPr>
              <a:t>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26439234"/>
              </p:ext>
            </p:extLst>
          </p:nvPr>
        </p:nvGraphicFramePr>
        <p:xfrm>
          <a:off x="410404" y="1216843"/>
          <a:ext cx="11232647" cy="4934574"/>
        </p:xfrm>
        <a:graphic>
          <a:graphicData uri="http://schemas.openxmlformats.org/drawingml/2006/table">
            <a:tbl>
              <a:tblPr firstRow="1" lastRow="1" bandRow="1">
                <a:tableStyleId>{5C22544A-7EE6-4342-B048-85BDC9FD1C3A}</a:tableStyleId>
              </a:tblPr>
              <a:tblGrid>
                <a:gridCol w="2325953">
                  <a:extLst>
                    <a:ext uri="{9D8B030D-6E8A-4147-A177-3AD203B41FA5}">
                      <a16:colId xmlns:a16="http://schemas.microsoft.com/office/drawing/2014/main" val="20000"/>
                    </a:ext>
                  </a:extLst>
                </a:gridCol>
                <a:gridCol w="2226674">
                  <a:extLst>
                    <a:ext uri="{9D8B030D-6E8A-4147-A177-3AD203B41FA5}">
                      <a16:colId xmlns:a16="http://schemas.microsoft.com/office/drawing/2014/main" val="20001"/>
                    </a:ext>
                  </a:extLst>
                </a:gridCol>
                <a:gridCol w="1956357">
                  <a:extLst>
                    <a:ext uri="{9D8B030D-6E8A-4147-A177-3AD203B41FA5}">
                      <a16:colId xmlns:a16="http://schemas.microsoft.com/office/drawing/2014/main" val="20002"/>
                    </a:ext>
                  </a:extLst>
                </a:gridCol>
                <a:gridCol w="2147964">
                  <a:extLst>
                    <a:ext uri="{9D8B030D-6E8A-4147-A177-3AD203B41FA5}">
                      <a16:colId xmlns:a16="http://schemas.microsoft.com/office/drawing/2014/main" val="20003"/>
                    </a:ext>
                  </a:extLst>
                </a:gridCol>
                <a:gridCol w="2575699">
                  <a:extLst>
                    <a:ext uri="{9D8B030D-6E8A-4147-A177-3AD203B41FA5}">
                      <a16:colId xmlns:a16="http://schemas.microsoft.com/office/drawing/2014/main" val="20004"/>
                    </a:ext>
                  </a:extLst>
                </a:gridCol>
              </a:tblGrid>
              <a:tr h="806935">
                <a:tc row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RESERVOIR</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txBody>
                  <a:tcPr anchor="ctr" horzOverflow="overflow"/>
                </a:tc>
                <a:tc gridSpan="3">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LIVE STORAGE CAPACITY</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txBody>
                  <a:tcPr anchor="ctr" horzOverflow="overflow"/>
                </a:tc>
                <a:tc hMerge="1">
                  <a:txBody>
                    <a:bodyPr/>
                    <a:lstStyle/>
                    <a:p>
                      <a:endParaRPr lang="en-US"/>
                    </a:p>
                  </a:txBody>
                  <a:tcPr/>
                </a:tc>
                <a:tc hMerge="1">
                  <a:txBody>
                    <a:bodyPr/>
                    <a:lstStyle/>
                    <a:p>
                      <a:pPr marL="0" marR="0" lvl="0" indent="0" algn="ctr" defTabSz="914400" rtl="0" eaLnBrk="0" fontAlgn="base" latinLnBrk="0" hangingPunct="0">
                        <a:lnSpc>
                          <a:spcPct val="80000"/>
                        </a:lnSpc>
                        <a:spcBef>
                          <a:spcPct val="20000"/>
                        </a:spcBef>
                        <a:spcAft>
                          <a:spcPct val="0"/>
                        </a:spcAft>
                        <a:buClrTx/>
                        <a:buSzTx/>
                        <a:buFontTx/>
                        <a:buNone/>
                        <a:tabLst/>
                      </a:pPr>
                      <a:endParaRPr kumimoji="0" lang="en-US" sz="2000" b="1" i="0" u="none" strike="noStrike" cap="none" normalizeH="0" baseline="0" dirty="0">
                        <a:ln>
                          <a:noFill/>
                        </a:ln>
                        <a:solidFill>
                          <a:srgbClr val="FFFF00"/>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STORAGE </a:t>
                      </a:r>
                    </a:p>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LOSS</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0"/>
                  </a:ext>
                </a:extLst>
              </a:tr>
              <a:tr h="525755">
                <a:tc vMerge="1">
                  <a:txBody>
                    <a:bodyPr/>
                    <a:lstStyle/>
                    <a:p>
                      <a:endParaRPr lang="en-US"/>
                    </a:p>
                  </a:txBody>
                  <a:tcPr/>
                </a:tc>
                <a:tc grid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ORIGINAL</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tc>
                <a:tc hMerge="1">
                  <a:txBody>
                    <a:bodyPr/>
                    <a:lstStyle/>
                    <a:p>
                      <a:endParaRPr lang="en-US"/>
                    </a:p>
                  </a:txBody>
                  <a:tcPr/>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YEAR 2022</a:t>
                      </a:r>
                      <a:endParaRPr kumimoji="0" lang="en-US"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YEAR 2022</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1"/>
                  </a:ext>
                </a:extLst>
              </a:tr>
              <a:tr h="90085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err="1">
                          <a:ln>
                            <a:noFill/>
                          </a:ln>
                          <a:effectLst/>
                          <a:latin typeface="Arial" panose="020B0604020202020204" pitchFamily="34" charset="0"/>
                          <a:cs typeface="Arial" panose="020B0604020202020204" pitchFamily="34" charset="0"/>
                        </a:rPr>
                        <a:t>TARBELA</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grid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9.692</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hMerge="1">
                  <a:txBody>
                    <a:bodyPr/>
                    <a:lstStyle/>
                    <a:p>
                      <a:endParaRPr lang="en-US"/>
                    </a:p>
                  </a:txBody>
                  <a:tcPr/>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5.862</a:t>
                      </a:r>
                      <a:endParaRPr kumimoji="0" lang="en-US"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3.866 (40%)</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2"/>
                  </a:ext>
                </a:extLst>
              </a:tr>
              <a:tr h="899319">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MANGLA</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5.86</a:t>
                      </a: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8.237</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7. 356</a:t>
                      </a:r>
                      <a:endParaRPr kumimoji="0" lang="en-US"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0.881 (11%)</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3"/>
                  </a:ext>
                </a:extLst>
              </a:tr>
              <a:tr h="900855">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err="1">
                          <a:ln>
                            <a:noFill/>
                          </a:ln>
                          <a:effectLst/>
                          <a:latin typeface="Arial" panose="020B0604020202020204" pitchFamily="34" charset="0"/>
                          <a:cs typeface="Arial" panose="020B0604020202020204" pitchFamily="34" charset="0"/>
                        </a:rPr>
                        <a:t>CHASHMA</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gridSpan="2">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0.717</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hMerge="1">
                  <a:txBody>
                    <a:bodyPr/>
                    <a:lstStyle/>
                    <a:p>
                      <a:endParaRPr lang="en-US"/>
                    </a:p>
                  </a:txBody>
                  <a:tcPr/>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0.278</a:t>
                      </a:r>
                      <a:endParaRPr kumimoji="0" lang="en-US"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0.439 (61%)</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4"/>
                  </a:ext>
                </a:extLst>
              </a:tr>
              <a:tr h="900855">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TOTAL</a:t>
                      </a:r>
                      <a:endParaRPr kumimoji="0" lang="en-US" sz="24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16.269</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defRPr/>
                      </a:pPr>
                      <a:r>
                        <a:rPr kumimoji="0" lang="en-US" sz="2400" b="1" u="none" strike="noStrike" cap="none" normalizeH="0" baseline="0" dirty="0">
                          <a:ln>
                            <a:noFill/>
                          </a:ln>
                          <a:effectLst/>
                          <a:latin typeface="Arial" panose="020B0604020202020204" pitchFamily="34" charset="0"/>
                          <a:cs typeface="Arial" panose="020B0604020202020204" pitchFamily="34" charset="0"/>
                        </a:rPr>
                        <a:t>18.646</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13.460</a:t>
                      </a:r>
                      <a:endParaRPr kumimoji="0" lang="en-US" sz="2400" b="1"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marR="360000" anchor="ctr" horzOverflow="overflow"/>
                </a:tc>
                <a:tc>
                  <a:txBody>
                    <a:bodyPr/>
                    <a:lstStyle/>
                    <a:p>
                      <a:pPr marL="0" marR="0" lvl="0" indent="0" algn="ctr" defTabSz="914400" rtl="0" eaLnBrk="0" fontAlgn="base" latinLnBrk="0" hangingPunct="0">
                        <a:lnSpc>
                          <a:spcPct val="80000"/>
                        </a:lnSpc>
                        <a:spcBef>
                          <a:spcPct val="20000"/>
                        </a:spcBef>
                        <a:spcAft>
                          <a:spcPct val="0"/>
                        </a:spcAft>
                        <a:buClrTx/>
                        <a:buSzTx/>
                        <a:buFontTx/>
                        <a:buNone/>
                        <a:tabLst/>
                      </a:pPr>
                      <a:r>
                        <a:rPr kumimoji="0" lang="en-US" sz="2400" b="1" u="none" strike="noStrike" cap="none" normalizeH="0" baseline="0" dirty="0">
                          <a:ln>
                            <a:noFill/>
                          </a:ln>
                          <a:effectLst/>
                          <a:latin typeface="Arial" panose="020B0604020202020204" pitchFamily="34" charset="0"/>
                          <a:cs typeface="Arial" panose="020B0604020202020204" pitchFamily="34" charset="0"/>
                        </a:rPr>
                        <a:t>5.186 (27%)</a:t>
                      </a:r>
                      <a:endParaRPr kumimoji="0" lang="en-US"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5"/>
                  </a:ext>
                </a:extLst>
              </a:tr>
            </a:tbl>
          </a:graphicData>
        </a:graphic>
      </p:graphicFrame>
      <p:sp>
        <p:nvSpPr>
          <p:cNvPr id="6" name="Rectangle 2">
            <a:extLst>
              <a:ext uri="{FF2B5EF4-FFF2-40B4-BE49-F238E27FC236}">
                <a16:creationId xmlns:a16="http://schemas.microsoft.com/office/drawing/2014/main" id="{7EC6FCCE-5ADB-4DC9-B0DD-95805C3DEABF}"/>
              </a:ext>
            </a:extLst>
          </p:cNvPr>
          <p:cNvSpPr txBox="1">
            <a:spLocks noChangeArrowheads="1"/>
          </p:cNvSpPr>
          <p:nvPr/>
        </p:nvSpPr>
        <p:spPr>
          <a:xfrm>
            <a:off x="0" y="169700"/>
            <a:ext cx="12192000" cy="578223"/>
          </a:xfrm>
          <a:prstGeom prst="rect">
            <a:avLst/>
          </a:prstGeom>
          <a:solidFill>
            <a:srgbClr val="FFC000"/>
          </a:solidFill>
          <a:ln w="28575">
            <a:solidFill>
              <a:schemeClr val="bg1"/>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l" defTabSz="914400" rtl="0" eaLnBrk="1" latinLnBrk="0" hangingPunct="1">
              <a:spcBef>
                <a:spcPct val="0"/>
              </a:spcBef>
              <a:buNone/>
              <a:defRPr sz="3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lnSpc>
                <a:spcPct val="90000"/>
              </a:lnSpc>
            </a:pPr>
            <a:r>
              <a:rPr kumimoji="1" lang="en-US" altLang="en-US" sz="3200" b="1">
                <a:solidFill>
                  <a:schemeClr val="tx1"/>
                </a:solidFill>
                <a:latin typeface="Arial" panose="020B0604020202020204" pitchFamily="34" charset="0"/>
                <a:ea typeface="等线" panose="02010600030101010101" pitchFamily="2" charset="-122"/>
                <a:cs typeface="Arial" panose="020B0604020202020204" pitchFamily="34" charset="0"/>
              </a:rPr>
              <a:t>STORAGE CAPACITY</a:t>
            </a:r>
            <a:endParaRPr kumimoji="1" lang="en-US" altLang="en-US" sz="3200" b="1" dirty="0">
              <a:solidFill>
                <a:schemeClr val="tx1"/>
              </a:solidFill>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572355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5566</TotalTime>
  <Words>2054</Words>
  <Application>Microsoft Office PowerPoint</Application>
  <PresentationFormat>Widescreen</PresentationFormat>
  <Paragraphs>401</Paragraphs>
  <Slides>31</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Aharoni</vt:lpstr>
      <vt:lpstr>Arial</vt:lpstr>
      <vt:lpstr>CalBIRI</vt:lpstr>
      <vt:lpstr>Calibri</vt:lpstr>
      <vt:lpstr>Calibri Light</vt:lpstr>
      <vt:lpstr>Century Gothic</vt:lpstr>
      <vt:lpstr>Corbel</vt:lpstr>
      <vt:lpstr>Garamond</vt:lpstr>
      <vt:lpstr>Wingdings</vt:lpstr>
      <vt:lpstr>Office Theme</vt:lpstr>
      <vt:lpstr>Ecology 16x9</vt:lpstr>
      <vt:lpstr>PowerPoint Presentation</vt:lpstr>
      <vt:lpstr>WHY HYDROPOWER</vt:lpstr>
      <vt:lpstr>PowerPoint Presentation</vt:lpstr>
      <vt:lpstr>PowerPoint Presentation</vt:lpstr>
      <vt:lpstr>PowerPoint Presentation</vt:lpstr>
      <vt:lpstr>PowerPoint Presentation</vt:lpstr>
      <vt:lpstr>INDUS CASCADE PAKISTAN’S MOST PRECIOUS ASSET</vt:lpstr>
      <vt:lpstr>PowerPoint Presentation</vt:lpstr>
      <vt:lpstr>PowerPoint Presentation</vt:lpstr>
      <vt:lpstr>PROJECTS UNDER EXECUTION BY WAPDA </vt:lpstr>
      <vt:lpstr>DIAMER BASHA DAM PROJECT</vt:lpstr>
      <vt:lpstr>PowerPoint Presentation</vt:lpstr>
      <vt:lpstr>PowerPoint Presentation</vt:lpstr>
      <vt:lpstr>BENEFITS OF DIAMER BASHA DAM PROJECT</vt:lpstr>
      <vt:lpstr>PowerPoint Presentation</vt:lpstr>
      <vt:lpstr>PowerPoint Presentation</vt:lpstr>
      <vt:lpstr>PowerPoint Presentation</vt:lpstr>
      <vt:lpstr>PowerPoint Presentation</vt:lpstr>
      <vt:lpstr>PowerPoint Presentation</vt:lpstr>
      <vt:lpstr>PowerPoint Presentation</vt:lpstr>
      <vt:lpstr>DIVERSION TUNNEL </vt:lpstr>
      <vt:lpstr>PERMANENET ACCESS BRIDGE</vt:lpstr>
      <vt:lpstr>TEMPORARY BRIDGES</vt:lpstr>
      <vt:lpstr>Social Uplifting Projects </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Croom</dc:creator>
  <cp:lastModifiedBy>Talha Ejaz</cp:lastModifiedBy>
  <cp:revision>496</cp:revision>
  <cp:lastPrinted>2022-12-19T11:19:01Z</cp:lastPrinted>
  <dcterms:created xsi:type="dcterms:W3CDTF">2018-12-09T16:47:36Z</dcterms:created>
  <dcterms:modified xsi:type="dcterms:W3CDTF">2022-12-21T04:16:37Z</dcterms:modified>
</cp:coreProperties>
</file>