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43"/>
  </p:notesMasterIdLst>
  <p:sldIdLst>
    <p:sldId id="669" r:id="rId3"/>
    <p:sldId id="1516" r:id="rId4"/>
    <p:sldId id="1502" r:id="rId5"/>
    <p:sldId id="1109" r:id="rId6"/>
    <p:sldId id="832" r:id="rId7"/>
    <p:sldId id="758" r:id="rId8"/>
    <p:sldId id="1100" r:id="rId9"/>
    <p:sldId id="1229" r:id="rId10"/>
    <p:sldId id="1503" r:id="rId11"/>
    <p:sldId id="680" r:id="rId12"/>
    <p:sldId id="836" r:id="rId13"/>
    <p:sldId id="1500" r:id="rId14"/>
    <p:sldId id="1501" r:id="rId15"/>
    <p:sldId id="1507" r:id="rId16"/>
    <p:sldId id="1090" r:id="rId17"/>
    <p:sldId id="839" r:id="rId18"/>
    <p:sldId id="1089" r:id="rId19"/>
    <p:sldId id="1517" r:id="rId20"/>
    <p:sldId id="1095" r:id="rId21"/>
    <p:sldId id="1091" r:id="rId22"/>
    <p:sldId id="838" r:id="rId23"/>
    <p:sldId id="1097" r:id="rId24"/>
    <p:sldId id="707" r:id="rId25"/>
    <p:sldId id="723" r:id="rId26"/>
    <p:sldId id="709" r:id="rId27"/>
    <p:sldId id="1508" r:id="rId28"/>
    <p:sldId id="1518" r:id="rId29"/>
    <p:sldId id="1101" r:id="rId30"/>
    <p:sldId id="1107" r:id="rId31"/>
    <p:sldId id="773" r:id="rId32"/>
    <p:sldId id="1515" r:id="rId33"/>
    <p:sldId id="1499" r:id="rId34"/>
    <p:sldId id="807" r:id="rId35"/>
    <p:sldId id="1103" r:id="rId36"/>
    <p:sldId id="1106" r:id="rId37"/>
    <p:sldId id="1504" r:id="rId38"/>
    <p:sldId id="1514" r:id="rId39"/>
    <p:sldId id="734" r:id="rId40"/>
    <p:sldId id="1102" r:id="rId41"/>
    <p:sldId id="673" r:id="rId42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66FF"/>
    <a:srgbClr val="BCCCEA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86" autoAdjust="0"/>
    <p:restoredTop sz="95268" autoAdjust="0"/>
  </p:normalViewPr>
  <p:slideViewPr>
    <p:cSldViewPr snapToGrid="0">
      <p:cViewPr varScale="1">
        <p:scale>
          <a:sx n="83" d="100"/>
          <a:sy n="83" d="100"/>
        </p:scale>
        <p:origin x="2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munawar.PPIBSVR\Desktop\Book1%20(Recovered)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513353115727002"/>
          <c:y val="0.27696832431031954"/>
          <c:w val="0.57121661721068251"/>
          <c:h val="0.44606477494188307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567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spPr>
              <a:solidFill>
                <a:srgbClr val="008080"/>
              </a:solidFill>
              <a:ln w="25128">
                <a:noFill/>
              </a:ln>
            </c:spPr>
            <c:extLst>
              <c:ext xmlns:c16="http://schemas.microsoft.com/office/drawing/2014/chart" uri="{C3380CC4-5D6E-409C-BE32-E72D297353CC}">
                <c16:uniqueId val="{00000000-3532-4D90-8964-89E48F02F354}"/>
              </c:ext>
            </c:extLst>
          </c:dPt>
          <c:dPt>
            <c:idx val="1"/>
            <c:bubble3D val="0"/>
            <c:spPr>
              <a:solidFill>
                <a:srgbClr val="993366"/>
              </a:solidFill>
              <a:ln w="25128">
                <a:noFill/>
              </a:ln>
            </c:spPr>
            <c:extLst>
              <c:ext xmlns:c16="http://schemas.microsoft.com/office/drawing/2014/chart" uri="{C3380CC4-5D6E-409C-BE32-E72D297353CC}">
                <c16:uniqueId val="{00000001-3532-4D90-8964-89E48F02F354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25128">
                <a:noFill/>
              </a:ln>
            </c:spPr>
            <c:extLst>
              <c:ext xmlns:c16="http://schemas.microsoft.com/office/drawing/2014/chart" uri="{C3380CC4-5D6E-409C-BE32-E72D297353CC}">
                <c16:uniqueId val="{00000002-3532-4D90-8964-89E48F02F354}"/>
              </c:ext>
            </c:extLst>
          </c:dPt>
          <c:dPt>
            <c:idx val="3"/>
            <c:bubble3D val="0"/>
            <c:spPr>
              <a:solidFill>
                <a:srgbClr val="000080"/>
              </a:solidFill>
              <a:ln w="25128">
                <a:noFill/>
              </a:ln>
            </c:spPr>
            <c:extLst>
              <c:ext xmlns:c16="http://schemas.microsoft.com/office/drawing/2014/chart" uri="{C3380CC4-5D6E-409C-BE32-E72D297353CC}">
                <c16:uniqueId val="{00000003-3532-4D90-8964-89E48F02F354}"/>
              </c:ext>
            </c:extLst>
          </c:dPt>
          <c:dPt>
            <c:idx val="4"/>
            <c:bubble3D val="0"/>
            <c:spPr>
              <a:solidFill>
                <a:srgbClr val="00FF00"/>
              </a:solidFill>
              <a:ln w="25128">
                <a:noFill/>
              </a:ln>
            </c:spPr>
            <c:extLst>
              <c:ext xmlns:c16="http://schemas.microsoft.com/office/drawing/2014/chart" uri="{C3380CC4-5D6E-409C-BE32-E72D297353CC}">
                <c16:uniqueId val="{00000004-3532-4D90-8964-89E48F02F354}"/>
              </c:ext>
            </c:extLst>
          </c:dPt>
          <c:dPt>
            <c:idx val="5"/>
            <c:bubble3D val="0"/>
            <c:explosion val="35"/>
            <c:spPr>
              <a:solidFill>
                <a:srgbClr val="FF8080"/>
              </a:solidFill>
              <a:ln w="25128">
                <a:noFill/>
              </a:ln>
            </c:spPr>
            <c:extLst>
              <c:ext xmlns:c16="http://schemas.microsoft.com/office/drawing/2014/chart" uri="{C3380CC4-5D6E-409C-BE32-E72D297353CC}">
                <c16:uniqueId val="{00000005-3532-4D90-8964-89E48F02F354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25128">
                <a:noFill/>
              </a:ln>
            </c:spPr>
            <c:extLst>
              <c:ext xmlns:c16="http://schemas.microsoft.com/office/drawing/2014/chart" uri="{C3380CC4-5D6E-409C-BE32-E72D297353CC}">
                <c16:uniqueId val="{00000006-3532-4D90-8964-89E48F02F354}"/>
              </c:ext>
            </c:extLst>
          </c:dPt>
          <c:dLbls>
            <c:dLbl>
              <c:idx val="0"/>
              <c:layout>
                <c:manualLayout>
                  <c:x val="9.0845152375362337E-2"/>
                  <c:y val="-0.12826228026198128"/>
                </c:manualLayout>
              </c:layout>
              <c:tx>
                <c:rich>
                  <a:bodyPr/>
                  <a:lstStyle/>
                  <a:p>
                    <a:pPr>
                      <a:defRPr sz="2374" b="1"/>
                    </a:pPr>
                    <a:r>
                      <a:rPr lang="en-US" sz="2374" b="1" dirty="0"/>
                      <a:t>Indus
32682 MW</a:t>
                    </a:r>
                  </a:p>
                </c:rich>
              </c:tx>
              <c:spPr>
                <a:noFill/>
                <a:ln w="25128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32-4D90-8964-89E48F02F354}"/>
                </c:ext>
              </c:extLst>
            </c:dLbl>
            <c:dLbl>
              <c:idx val="1"/>
              <c:layout>
                <c:manualLayout>
                  <c:x val="0.10044342626813556"/>
                  <c:y val="-0.14584397188725365"/>
                </c:manualLayout>
              </c:layout>
              <c:tx>
                <c:rich>
                  <a:bodyPr/>
                  <a:lstStyle/>
                  <a:p>
                    <a:pPr>
                      <a:defRPr sz="2374" b="1"/>
                    </a:pPr>
                    <a:r>
                      <a:rPr lang="en-US" sz="2374" b="1" dirty="0"/>
                      <a:t>Jhelum
5718</a:t>
                    </a:r>
                    <a:r>
                      <a:rPr lang="en-US" sz="2374" b="1" baseline="0" dirty="0"/>
                      <a:t> </a:t>
                    </a:r>
                    <a:r>
                      <a:rPr lang="en-US" sz="2374" b="1" dirty="0"/>
                      <a:t>MW</a:t>
                    </a:r>
                  </a:p>
                </c:rich>
              </c:tx>
              <c:spPr>
                <a:noFill/>
                <a:ln w="25128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32-4D90-8964-89E48F02F354}"/>
                </c:ext>
              </c:extLst>
            </c:dLbl>
            <c:dLbl>
              <c:idx val="2"/>
              <c:layout>
                <c:manualLayout>
                  <c:x val="0.16530345487351147"/>
                  <c:y val="6.6129771268300394E-3"/>
                </c:manualLayout>
              </c:layout>
              <c:tx>
                <c:rich>
                  <a:bodyPr/>
                  <a:lstStyle/>
                  <a:p>
                    <a:pPr>
                      <a:defRPr sz="2374" b="1"/>
                    </a:pPr>
                    <a:r>
                      <a:rPr lang="en-US" sz="2374" b="1" dirty="0"/>
                      <a:t>Swat
858 MW</a:t>
                    </a:r>
                  </a:p>
                </c:rich>
              </c:tx>
              <c:spPr>
                <a:noFill/>
                <a:ln w="25128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32-4D90-8964-89E48F02F354}"/>
                </c:ext>
              </c:extLst>
            </c:dLbl>
            <c:dLbl>
              <c:idx val="3"/>
              <c:layout>
                <c:manualLayout>
                  <c:x val="8.8165800231247857E-2"/>
                  <c:y val="0.11946625197174325"/>
                </c:manualLayout>
              </c:layout>
              <c:tx>
                <c:rich>
                  <a:bodyPr/>
                  <a:lstStyle/>
                  <a:p>
                    <a:pPr>
                      <a:defRPr sz="2374" b="1"/>
                    </a:pPr>
                    <a:r>
                      <a:rPr lang="en-US" sz="2374" b="1" dirty="0"/>
                      <a:t>Kunhar
1828 MW</a:t>
                    </a:r>
                    <a:endParaRPr lang="en-US" sz="1600" b="1" dirty="0"/>
                  </a:p>
                </c:rich>
              </c:tx>
              <c:spPr>
                <a:noFill/>
                <a:ln w="25128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32-4D90-8964-89E48F02F354}"/>
                </c:ext>
              </c:extLst>
            </c:dLbl>
            <c:dLbl>
              <c:idx val="4"/>
              <c:layout>
                <c:manualLayout>
                  <c:x val="-2.6303218160269853E-2"/>
                  <c:y val="0.21211286089238846"/>
                </c:manualLayout>
              </c:layout>
              <c:tx>
                <c:rich>
                  <a:bodyPr/>
                  <a:lstStyle/>
                  <a:p>
                    <a:r>
                      <a:rPr lang="en-US" sz="2374" dirty="0"/>
                      <a:t>Punch
471 MW</a:t>
                    </a:r>
                    <a:endParaRPr lang="en-US" sz="160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32-4D90-8964-89E48F02F354}"/>
                </c:ext>
              </c:extLst>
            </c:dLbl>
            <c:dLbl>
              <c:idx val="5"/>
              <c:layout>
                <c:manualLayout>
                  <c:x val="2.8359259474020113E-2"/>
                  <c:y val="0.12104119513262848"/>
                </c:manualLayout>
              </c:layout>
              <c:tx>
                <c:rich>
                  <a:bodyPr/>
                  <a:lstStyle/>
                  <a:p>
                    <a:r>
                      <a:rPr lang="en-US" sz="2374" dirty="0"/>
                      <a:t>others
21437</a:t>
                    </a:r>
                    <a:r>
                      <a:rPr lang="en-US" sz="2374" baseline="0" dirty="0"/>
                      <a:t> </a:t>
                    </a:r>
                    <a:r>
                      <a:rPr lang="en-US" sz="2374" dirty="0"/>
                      <a:t>MW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32-4D90-8964-89E48F02F354}"/>
                </c:ext>
              </c:extLst>
            </c:dLbl>
            <c:dLbl>
              <c:idx val="6"/>
              <c:layout>
                <c:manualLayout>
                  <c:x val="-9.346702741601029E-2"/>
                  <c:y val="8.5734241421263693E-2"/>
                </c:manualLayout>
              </c:layout>
              <c:tx>
                <c:rich>
                  <a:bodyPr/>
                  <a:lstStyle/>
                  <a:p>
                    <a:pPr>
                      <a:defRPr sz="2374" b="1"/>
                    </a:pPr>
                    <a:r>
                      <a:rPr lang="en-US" sz="2374" b="1"/>
                      <a:t>Kandiah
 1006 MW</a:t>
                    </a:r>
                    <a:endParaRPr lang="en-US" sz="1600" b="1"/>
                  </a:p>
                </c:rich>
              </c:tx>
              <c:spPr>
                <a:noFill/>
                <a:ln w="25128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32-4D90-8964-89E48F02F354}"/>
                </c:ext>
              </c:extLst>
            </c:dLbl>
            <c:spPr>
              <a:noFill/>
              <a:ln w="25128">
                <a:noFill/>
              </a:ln>
            </c:spPr>
            <c:txPr>
              <a:bodyPr/>
              <a:lstStyle/>
              <a:p>
                <a:pPr>
                  <a:defRPr sz="2374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28271"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Sheet1!$A$7:$A$13</c:f>
              <c:strCache>
                <c:ptCount val="7"/>
                <c:pt idx="0">
                  <c:v>Indus</c:v>
                </c:pt>
                <c:pt idx="1">
                  <c:v>Jhelum</c:v>
                </c:pt>
                <c:pt idx="2">
                  <c:v>Swat</c:v>
                </c:pt>
                <c:pt idx="3">
                  <c:v>Kunhar</c:v>
                </c:pt>
                <c:pt idx="4">
                  <c:v>Punch</c:v>
                </c:pt>
                <c:pt idx="5">
                  <c:v>others </c:v>
                </c:pt>
                <c:pt idx="6">
                  <c:v>Kandiah</c:v>
                </c:pt>
              </c:strCache>
            </c:strRef>
          </c:cat>
          <c:val>
            <c:numRef>
              <c:f>Sheet1!$B$7:$B$13</c:f>
              <c:numCache>
                <c:formatCode>General</c:formatCode>
                <c:ptCount val="7"/>
                <c:pt idx="0">
                  <c:v>39717</c:v>
                </c:pt>
                <c:pt idx="1">
                  <c:v>5624</c:v>
                </c:pt>
                <c:pt idx="2">
                  <c:v>1803</c:v>
                </c:pt>
                <c:pt idx="3">
                  <c:v>1480</c:v>
                </c:pt>
                <c:pt idx="4">
                  <c:v>462</c:v>
                </c:pt>
                <c:pt idx="5">
                  <c:v>9704</c:v>
                </c:pt>
                <c:pt idx="6">
                  <c:v>1006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532-4D90-8964-89E48F02F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5">
          <a:noFill/>
        </a:ln>
      </c:spPr>
    </c:plotArea>
    <c:plotVisOnly val="1"/>
    <c:dispBlanksAs val="zero"/>
    <c:showDLblsOverMax val="0"/>
  </c:chart>
  <c:spPr>
    <a:gradFill rotWithShape="1">
      <a:gsLst>
        <a:gs pos="0">
          <a:schemeClr val="accent5">
            <a:shade val="15000"/>
            <a:satMod val="180000"/>
          </a:schemeClr>
        </a:gs>
        <a:gs pos="50000">
          <a:schemeClr val="accent5">
            <a:shade val="45000"/>
            <a:satMod val="170000"/>
          </a:schemeClr>
        </a:gs>
        <a:gs pos="70000">
          <a:schemeClr val="accent5">
            <a:tint val="99000"/>
            <a:shade val="65000"/>
            <a:satMod val="155000"/>
          </a:schemeClr>
        </a:gs>
        <a:gs pos="100000">
          <a:schemeClr val="accent5">
            <a:tint val="95500"/>
            <a:shade val="100000"/>
            <a:satMod val="155000"/>
          </a:schemeClr>
        </a:gs>
      </a:gsLst>
      <a:lin ang="16200000" scaled="0"/>
    </a:gradFill>
    <a:ln>
      <a:noFill/>
    </a:ln>
    <a:effectLst>
      <a:outerShdw blurRad="63500" dist="38100" dir="5400000" rotWithShape="0">
        <a:srgbClr val="000000">
          <a:alpha val="45000"/>
        </a:srgbClr>
      </a:outerShdw>
    </a:effectLst>
    <a:scene3d>
      <a:camera prst="orthographicFront" fov="0">
        <a:rot lat="0" lon="0" rev="0"/>
      </a:camera>
      <a:lightRig rig="glow" dir="t">
        <a:rot lat="0" lon="0" rev="6360000"/>
      </a:lightRig>
    </a:scene3d>
    <a:sp3d contourW="1000" prstMaterial="flat">
      <a:bevelT w="95250" h="101600"/>
      <a:contourClr>
        <a:schemeClr val="accent5">
          <a:satMod val="300000"/>
        </a:schemeClr>
      </a:contourClr>
    </a:sp3d>
  </c:spPr>
  <c:txPr>
    <a:bodyPr/>
    <a:lstStyle/>
    <a:p>
      <a:pPr>
        <a:defRPr b="1">
          <a:solidFill>
            <a:schemeClr val="lt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Sheet2!$B$21:$B$26</c:f>
              <c:strCache>
                <c:ptCount val="6"/>
                <c:pt idx="1">
                  <c:v>WAPDA</c:v>
                </c:pt>
                <c:pt idx="2">
                  <c:v>PPIB</c:v>
                </c:pt>
                <c:pt idx="3">
                  <c:v>PEDO</c:v>
                </c:pt>
                <c:pt idx="4">
                  <c:v>PPDB</c:v>
                </c:pt>
                <c:pt idx="5">
                  <c:v>PDO-AJ&amp;K</c:v>
                </c:pt>
              </c:strCache>
            </c:strRef>
          </c:cat>
          <c:val>
            <c:numRef>
              <c:f>Sheet2!$C$21:$C$26</c:f>
              <c:numCache>
                <c:formatCode>General</c:formatCode>
                <c:ptCount val="6"/>
                <c:pt idx="0">
                  <c:v>0</c:v>
                </c:pt>
                <c:pt idx="1">
                  <c:v>8420</c:v>
                </c:pt>
                <c:pt idx="2">
                  <c:v>333</c:v>
                </c:pt>
                <c:pt idx="3">
                  <c:v>165</c:v>
                </c:pt>
                <c:pt idx="4">
                  <c:v>10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5D-4587-A095-A1A942DFC109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wdUpDiag">
                <a:fgClr>
                  <a:srgbClr val="C0504D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987-4122-9FF7-F98F19F8851F}"/>
              </c:ext>
            </c:extLst>
          </c:dPt>
          <c:dPt>
            <c:idx val="2"/>
            <c:invertIfNegative val="0"/>
            <c:bubble3D val="0"/>
            <c:spPr>
              <a:pattFill prst="wdUpDiag">
                <a:fgClr>
                  <a:srgbClr val="C0504D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87-4122-9FF7-F98F19F8851F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rgbClr val="C0504D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987-4122-9FF7-F98F19F8851F}"/>
              </c:ext>
            </c:extLst>
          </c:dPt>
          <c:dPt>
            <c:idx val="4"/>
            <c:invertIfNegative val="0"/>
            <c:bubble3D val="0"/>
            <c:spPr>
              <a:pattFill prst="wdUpDiag">
                <a:fgClr>
                  <a:srgbClr val="C0504D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87-4122-9FF7-F98F19F8851F}"/>
              </c:ext>
            </c:extLst>
          </c:dPt>
          <c:dPt>
            <c:idx val="5"/>
            <c:invertIfNegative val="0"/>
            <c:bubble3D val="0"/>
            <c:spPr>
              <a:pattFill prst="wdUpDiag">
                <a:fgClr>
                  <a:srgbClr val="C0504D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987-4122-9FF7-F98F19F8851F}"/>
              </c:ext>
            </c:extLst>
          </c:dPt>
          <c:cat>
            <c:strRef>
              <c:f>Sheet2!$B$21:$B$26</c:f>
              <c:strCache>
                <c:ptCount val="6"/>
                <c:pt idx="1">
                  <c:v>WAPDA</c:v>
                </c:pt>
                <c:pt idx="2">
                  <c:v>PPIB</c:v>
                </c:pt>
                <c:pt idx="3">
                  <c:v>PEDO</c:v>
                </c:pt>
                <c:pt idx="4">
                  <c:v>PPDB</c:v>
                </c:pt>
                <c:pt idx="5">
                  <c:v>PDO-AJ&amp;K</c:v>
                </c:pt>
              </c:strCache>
            </c:strRef>
          </c:cat>
          <c:val>
            <c:numRef>
              <c:f>Sheet2!$D$21:$D$26</c:f>
              <c:numCache>
                <c:formatCode>General</c:formatCode>
                <c:ptCount val="6"/>
                <c:pt idx="0">
                  <c:v>0</c:v>
                </c:pt>
                <c:pt idx="1">
                  <c:v>3300</c:v>
                </c:pt>
                <c:pt idx="2">
                  <c:v>6448</c:v>
                </c:pt>
                <c:pt idx="3">
                  <c:v>4070</c:v>
                </c:pt>
                <c:pt idx="4">
                  <c:v>380</c:v>
                </c:pt>
                <c:pt idx="5">
                  <c:v>386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5D-4587-A095-A1A942DFC1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926016"/>
        <c:axId val="37927552"/>
      </c:barChart>
      <c:catAx>
        <c:axId val="37926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27552"/>
        <c:crosses val="autoZero"/>
        <c:auto val="1"/>
        <c:lblAlgn val="ctr"/>
        <c:lblOffset val="100"/>
        <c:noMultiLvlLbl val="0"/>
      </c:catAx>
      <c:valAx>
        <c:axId val="37927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26016"/>
        <c:crosses val="autoZero"/>
        <c:crossBetween val="between"/>
      </c:valAx>
      <c:spPr>
        <a:pattFill prst="pct5">
          <a:fgClr>
            <a:srgbClr val="4F81BD"/>
          </a:fgClr>
          <a:bgClr>
            <a:sysClr val="window" lastClr="FFFFFF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89543290434948"/>
          <c:y val="4.7140194116794376E-2"/>
          <c:w val="0.68464827091924085"/>
          <c:h val="0.94541661733844862"/>
        </c:manualLayout>
      </c:layout>
      <c:pieChart>
        <c:varyColors val="1"/>
        <c:ser>
          <c:idx val="0"/>
          <c:order val="0"/>
          <c:tx>
            <c:strRef>
              <c:f>Sheet1!$A$43:$A$47</c:f>
              <c:strCache>
                <c:ptCount val="5"/>
                <c:pt idx="0">
                  <c:v>Operation</c:v>
                </c:pt>
                <c:pt idx="1">
                  <c:v>Under Implementation Public</c:v>
                </c:pt>
                <c:pt idx="2">
                  <c:v>Under Implementation Pvt</c:v>
                </c:pt>
                <c:pt idx="3">
                  <c:v>PPP</c:v>
                </c:pt>
                <c:pt idx="4">
                  <c:v>Remaining</c:v>
                </c:pt>
              </c:strCache>
            </c:strRef>
          </c:tx>
          <c:spPr>
            <a:effectLst>
              <a:glow>
                <a:schemeClr val="accent3">
                  <a:alpha val="55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softEdge rad="152400"/>
            </a:effectLst>
            <a:scene3d>
              <a:camera prst="orthographicFront"/>
              <a:lightRig rig="threePt" dir="t"/>
            </a:scene3d>
            <a:sp3d>
              <a:bevelT h="95250"/>
              <a:bevelB/>
            </a:sp3d>
          </c:spPr>
          <c:explosion val="10"/>
          <c:dPt>
            <c:idx val="0"/>
            <c:bubble3D val="0"/>
            <c:spPr>
              <a:gradFill>
                <a:gsLst>
                  <a:gs pos="0">
                    <a:schemeClr val="accent2">
                      <a:lumMod val="89000"/>
                    </a:schemeClr>
                  </a:gs>
                  <a:gs pos="23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9050">
                <a:solidFill>
                  <a:schemeClr val="lt1"/>
                </a:solidFill>
              </a:ln>
              <a:effectLst>
                <a:glow>
                  <a:schemeClr val="accent3">
                    <a:alpha val="55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softEdge rad="152400"/>
              </a:effectLst>
              <a:scene3d>
                <a:camera prst="orthographicFront"/>
                <a:lightRig rig="threePt" dir="t"/>
              </a:scene3d>
              <a:sp3d>
                <a:bevelT h="95250"/>
                <a:bevelB/>
              </a:sp3d>
            </c:spPr>
            <c:extLst>
              <c:ext xmlns:c16="http://schemas.microsoft.com/office/drawing/2014/chart" uri="{C3380CC4-5D6E-409C-BE32-E72D297353CC}">
                <c16:uniqueId val="{00000001-8E93-4269-9A3B-D95459ADF8D6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13000">
                    <a:schemeClr val="accent4">
                      <a:lumMod val="5000"/>
                      <a:lumOff val="95000"/>
                      <a:alpha val="94000"/>
                    </a:schemeClr>
                  </a:gs>
                  <a:gs pos="37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19050">
                <a:solidFill>
                  <a:schemeClr val="lt1"/>
                </a:solidFill>
              </a:ln>
              <a:effectLst>
                <a:glow>
                  <a:schemeClr val="accent3">
                    <a:alpha val="55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softEdge rad="152400"/>
              </a:effectLst>
              <a:scene3d>
                <a:camera prst="orthographicFront"/>
                <a:lightRig rig="threePt" dir="t"/>
              </a:scene3d>
              <a:sp3d>
                <a:bevelT h="95250"/>
                <a:bevelB/>
              </a:sp3d>
            </c:spPr>
            <c:extLst>
              <c:ext xmlns:c16="http://schemas.microsoft.com/office/drawing/2014/chart" uri="{C3380CC4-5D6E-409C-BE32-E72D297353CC}">
                <c16:uniqueId val="{00000003-8E93-4269-9A3B-D95459ADF8D6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>
                <a:glow>
                  <a:schemeClr val="accent3">
                    <a:alpha val="55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softEdge rad="152400"/>
              </a:effectLst>
              <a:scene3d>
                <a:camera prst="orthographicFront"/>
                <a:lightRig rig="threePt" dir="t"/>
              </a:scene3d>
              <a:sp3d>
                <a:bevelT h="95250"/>
                <a:bevelB/>
              </a:sp3d>
            </c:spPr>
            <c:extLst>
              <c:ext xmlns:c16="http://schemas.microsoft.com/office/drawing/2014/chart" uri="{C3380CC4-5D6E-409C-BE32-E72D297353CC}">
                <c16:uniqueId val="{00000005-8E93-4269-9A3B-D95459ADF8D6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>
                <a:glow>
                  <a:schemeClr val="accent3">
                    <a:alpha val="55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softEdge rad="152400"/>
              </a:effectLst>
              <a:scene3d>
                <a:camera prst="orthographicFront"/>
                <a:lightRig rig="threePt" dir="t"/>
              </a:scene3d>
              <a:sp3d>
                <a:bevelT h="95250"/>
                <a:bevelB/>
              </a:sp3d>
            </c:spPr>
            <c:extLst>
              <c:ext xmlns:c16="http://schemas.microsoft.com/office/drawing/2014/chart" uri="{C3380CC4-5D6E-409C-BE32-E72D297353CC}">
                <c16:uniqueId val="{00000007-8E93-4269-9A3B-D95459ADF8D6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>
                <a:glow>
                  <a:schemeClr val="accent3">
                    <a:alpha val="55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softEdge rad="152400"/>
              </a:effectLst>
              <a:scene3d>
                <a:camera prst="orthographicFront"/>
                <a:lightRig rig="threePt" dir="t"/>
              </a:scene3d>
              <a:sp3d>
                <a:bevelT h="95250"/>
                <a:bevelB/>
              </a:sp3d>
            </c:spPr>
            <c:extLst>
              <c:ext xmlns:c16="http://schemas.microsoft.com/office/drawing/2014/chart" uri="{C3380CC4-5D6E-409C-BE32-E72D297353CC}">
                <c16:uniqueId val="{00000009-BBC8-440C-923C-D56C06A9A7F8}"/>
              </c:ext>
            </c:extLst>
          </c:dPt>
          <c:val>
            <c:numRef>
              <c:f>Sheet1!$H$43:$H$47</c:f>
              <c:numCache>
                <c:formatCode>General</c:formatCode>
                <c:ptCount val="5"/>
                <c:pt idx="0">
                  <c:v>10133</c:v>
                </c:pt>
                <c:pt idx="1">
                  <c:v>25270</c:v>
                </c:pt>
                <c:pt idx="2">
                  <c:v>10614</c:v>
                </c:pt>
                <c:pt idx="3">
                  <c:v>1000</c:v>
                </c:pt>
                <c:pt idx="4">
                  <c:v>16983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93-4269-9A3B-D95459ADF8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D22347-C9FF-4ED4-99B7-3EDDEE4E90E9}" type="doc">
      <dgm:prSet loTypeId="urn:microsoft.com/office/officeart/2005/8/layout/pyramid2" loCatId="list" qsTypeId="urn:microsoft.com/office/officeart/2005/8/quickstyle/3d2" qsCatId="3D" csTypeId="urn:microsoft.com/office/officeart/2005/8/colors/accent1_2" csCatId="accent1" phldr="1"/>
      <dgm:spPr/>
    </dgm:pt>
    <dgm:pt modelId="{67C2ADD5-9F88-431D-9A6F-F13B8E06C30E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dirty="0"/>
            <a:t>Public Sector</a:t>
          </a:r>
        </a:p>
      </dgm:t>
    </dgm:pt>
    <dgm:pt modelId="{4E66C4F2-5FBB-4195-8189-A9DF3A034306}" type="parTrans" cxnId="{65B2D475-3A9A-4758-BA3F-2E71702AC4CE}">
      <dgm:prSet/>
      <dgm:spPr/>
      <dgm:t>
        <a:bodyPr/>
        <a:lstStyle/>
        <a:p>
          <a:endParaRPr lang="en-US"/>
        </a:p>
      </dgm:t>
    </dgm:pt>
    <dgm:pt modelId="{C3785587-752A-4D82-A4F7-22EDCCE0F2A5}" type="sibTrans" cxnId="{65B2D475-3A9A-4758-BA3F-2E71702AC4CE}">
      <dgm:prSet/>
      <dgm:spPr/>
      <dgm:t>
        <a:bodyPr/>
        <a:lstStyle/>
        <a:p>
          <a:endParaRPr lang="en-US"/>
        </a:p>
      </dgm:t>
    </dgm:pt>
    <dgm:pt modelId="{FA5122EE-106F-45FA-9904-0CDEA9CDE89C}">
      <dgm:prSet phldrT="[Text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sz="2500" dirty="0"/>
            <a:t>Private Sector (</a:t>
          </a:r>
          <a:r>
            <a:rPr lang="en-US" sz="3600" dirty="0"/>
            <a:t>IPP</a:t>
          </a:r>
          <a:r>
            <a:rPr lang="en-US" sz="2500" dirty="0"/>
            <a:t>)</a:t>
          </a:r>
        </a:p>
      </dgm:t>
    </dgm:pt>
    <dgm:pt modelId="{06BDF93A-975D-4BE5-9E83-6B916B7E5C33}" type="parTrans" cxnId="{26EED722-C910-422E-8D2B-EFFDC70F98C4}">
      <dgm:prSet/>
      <dgm:spPr/>
      <dgm:t>
        <a:bodyPr/>
        <a:lstStyle/>
        <a:p>
          <a:endParaRPr lang="en-US"/>
        </a:p>
      </dgm:t>
    </dgm:pt>
    <dgm:pt modelId="{EC915F2B-600B-49EE-892E-E56DCD7F94FD}" type="sibTrans" cxnId="{26EED722-C910-422E-8D2B-EFFDC70F98C4}">
      <dgm:prSet/>
      <dgm:spPr/>
      <dgm:t>
        <a:bodyPr/>
        <a:lstStyle/>
        <a:p>
          <a:endParaRPr lang="en-US"/>
        </a:p>
      </dgm:t>
    </dgm:pt>
    <dgm:pt modelId="{3080B255-F671-4575-8E70-5C31E2674B49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 dirty="0"/>
            <a:t>Public Private Partnership (PPP)</a:t>
          </a:r>
        </a:p>
      </dgm:t>
    </dgm:pt>
    <dgm:pt modelId="{66F6D591-A11C-449D-93D1-9C043F9AF9A8}" type="parTrans" cxnId="{4B268B43-9C33-4A29-A870-D73F34171374}">
      <dgm:prSet/>
      <dgm:spPr/>
      <dgm:t>
        <a:bodyPr/>
        <a:lstStyle/>
        <a:p>
          <a:endParaRPr lang="en-US"/>
        </a:p>
      </dgm:t>
    </dgm:pt>
    <dgm:pt modelId="{5865B07B-3884-44DF-9BEB-2F52B9E0EC40}" type="sibTrans" cxnId="{4B268B43-9C33-4A29-A870-D73F34171374}">
      <dgm:prSet/>
      <dgm:spPr/>
      <dgm:t>
        <a:bodyPr/>
        <a:lstStyle/>
        <a:p>
          <a:endParaRPr lang="en-US"/>
        </a:p>
      </dgm:t>
    </dgm:pt>
    <dgm:pt modelId="{69A18C27-49D3-46B0-BEF8-1224276BCE07}" type="pres">
      <dgm:prSet presAssocID="{47D22347-C9FF-4ED4-99B7-3EDDEE4E90E9}" presName="compositeShape" presStyleCnt="0">
        <dgm:presLayoutVars>
          <dgm:dir/>
          <dgm:resizeHandles/>
        </dgm:presLayoutVars>
      </dgm:prSet>
      <dgm:spPr/>
    </dgm:pt>
    <dgm:pt modelId="{FCAA0500-FDDB-40D5-8884-129AB8C586B2}" type="pres">
      <dgm:prSet presAssocID="{47D22347-C9FF-4ED4-99B7-3EDDEE4E90E9}" presName="pyramid" presStyleLbl="node1" presStyleIdx="0" presStyleCnt="1" custLinFactNeighborX="-2275" custLinFactNeighborY="10427"/>
      <dgm:spPr/>
    </dgm:pt>
    <dgm:pt modelId="{77246E87-76FC-4C7F-818F-B0591D48CD60}" type="pres">
      <dgm:prSet presAssocID="{47D22347-C9FF-4ED4-99B7-3EDDEE4E90E9}" presName="theList" presStyleCnt="0"/>
      <dgm:spPr/>
    </dgm:pt>
    <dgm:pt modelId="{F8C85A30-4250-4894-AAFE-FB78E1B6F1F2}" type="pres">
      <dgm:prSet presAssocID="{67C2ADD5-9F88-431D-9A6F-F13B8E06C30E}" presName="aNode" presStyleLbl="fgAcc1" presStyleIdx="0" presStyleCnt="3" custLinFactY="-34207" custLinFactNeighborX="-914" custLinFactNeighborY="-100000">
        <dgm:presLayoutVars>
          <dgm:bulletEnabled val="1"/>
        </dgm:presLayoutVars>
      </dgm:prSet>
      <dgm:spPr/>
    </dgm:pt>
    <dgm:pt modelId="{611C2539-903D-4762-A8A9-8F170B0EC5B2}" type="pres">
      <dgm:prSet presAssocID="{67C2ADD5-9F88-431D-9A6F-F13B8E06C30E}" presName="aSpace" presStyleCnt="0"/>
      <dgm:spPr/>
    </dgm:pt>
    <dgm:pt modelId="{2BDD9BB0-D03D-4D80-ADD1-D9F4D3A3A909}" type="pres">
      <dgm:prSet presAssocID="{FA5122EE-106F-45FA-9904-0CDEA9CDE89C}" presName="aNode" presStyleLbl="fgAcc1" presStyleIdx="1" presStyleCnt="3" custLinFactY="9178" custLinFactNeighborY="100000">
        <dgm:presLayoutVars>
          <dgm:bulletEnabled val="1"/>
        </dgm:presLayoutVars>
      </dgm:prSet>
      <dgm:spPr/>
    </dgm:pt>
    <dgm:pt modelId="{2FBD7013-1A9F-4D33-87BD-6AEDAE18A97E}" type="pres">
      <dgm:prSet presAssocID="{FA5122EE-106F-45FA-9904-0CDEA9CDE89C}" presName="aSpace" presStyleCnt="0"/>
      <dgm:spPr/>
    </dgm:pt>
    <dgm:pt modelId="{D6A904D5-5CBA-449B-A34E-7621F2289D01}" type="pres">
      <dgm:prSet presAssocID="{3080B255-F671-4575-8E70-5C31E2674B49}" presName="aNode" presStyleLbl="fgAcc1" presStyleIdx="2" presStyleCnt="3" custLinFactY="55422" custLinFactNeighborX="356" custLinFactNeighborY="100000">
        <dgm:presLayoutVars>
          <dgm:bulletEnabled val="1"/>
        </dgm:presLayoutVars>
      </dgm:prSet>
      <dgm:spPr/>
    </dgm:pt>
    <dgm:pt modelId="{AD0782AC-BD7F-4C4C-AFFC-2488242B0658}" type="pres">
      <dgm:prSet presAssocID="{3080B255-F671-4575-8E70-5C31E2674B49}" presName="aSpace" presStyleCnt="0"/>
      <dgm:spPr/>
    </dgm:pt>
  </dgm:ptLst>
  <dgm:cxnLst>
    <dgm:cxn modelId="{7E17A615-0D89-4BE8-AECF-AF2D4B6F22E1}" type="presOf" srcId="{67C2ADD5-9F88-431D-9A6F-F13B8E06C30E}" destId="{F8C85A30-4250-4894-AAFE-FB78E1B6F1F2}" srcOrd="0" destOrd="0" presId="urn:microsoft.com/office/officeart/2005/8/layout/pyramid2"/>
    <dgm:cxn modelId="{26EED722-C910-422E-8D2B-EFFDC70F98C4}" srcId="{47D22347-C9FF-4ED4-99B7-3EDDEE4E90E9}" destId="{FA5122EE-106F-45FA-9904-0CDEA9CDE89C}" srcOrd="1" destOrd="0" parTransId="{06BDF93A-975D-4BE5-9E83-6B916B7E5C33}" sibTransId="{EC915F2B-600B-49EE-892E-E56DCD7F94FD}"/>
    <dgm:cxn modelId="{968BE25B-0F74-41D0-B6AE-66C8B83AAB40}" type="presOf" srcId="{3080B255-F671-4575-8E70-5C31E2674B49}" destId="{D6A904D5-5CBA-449B-A34E-7621F2289D01}" srcOrd="0" destOrd="0" presId="urn:microsoft.com/office/officeart/2005/8/layout/pyramid2"/>
    <dgm:cxn modelId="{4B268B43-9C33-4A29-A870-D73F34171374}" srcId="{47D22347-C9FF-4ED4-99B7-3EDDEE4E90E9}" destId="{3080B255-F671-4575-8E70-5C31E2674B49}" srcOrd="2" destOrd="0" parTransId="{66F6D591-A11C-449D-93D1-9C043F9AF9A8}" sibTransId="{5865B07B-3884-44DF-9BEB-2F52B9E0EC40}"/>
    <dgm:cxn modelId="{65B2D475-3A9A-4758-BA3F-2E71702AC4CE}" srcId="{47D22347-C9FF-4ED4-99B7-3EDDEE4E90E9}" destId="{67C2ADD5-9F88-431D-9A6F-F13B8E06C30E}" srcOrd="0" destOrd="0" parTransId="{4E66C4F2-5FBB-4195-8189-A9DF3A034306}" sibTransId="{C3785587-752A-4D82-A4F7-22EDCCE0F2A5}"/>
    <dgm:cxn modelId="{A440DADE-0812-4CD1-850D-8123FFAF878C}" type="presOf" srcId="{47D22347-C9FF-4ED4-99B7-3EDDEE4E90E9}" destId="{69A18C27-49D3-46B0-BEF8-1224276BCE07}" srcOrd="0" destOrd="0" presId="urn:microsoft.com/office/officeart/2005/8/layout/pyramid2"/>
    <dgm:cxn modelId="{9689ABE3-9424-4AC8-835F-C6B6C9547970}" type="presOf" srcId="{FA5122EE-106F-45FA-9904-0CDEA9CDE89C}" destId="{2BDD9BB0-D03D-4D80-ADD1-D9F4D3A3A909}" srcOrd="0" destOrd="0" presId="urn:microsoft.com/office/officeart/2005/8/layout/pyramid2"/>
    <dgm:cxn modelId="{0C7C712C-EFDC-4387-B878-1D2EC27AA404}" type="presParOf" srcId="{69A18C27-49D3-46B0-BEF8-1224276BCE07}" destId="{FCAA0500-FDDB-40D5-8884-129AB8C586B2}" srcOrd="0" destOrd="0" presId="urn:microsoft.com/office/officeart/2005/8/layout/pyramid2"/>
    <dgm:cxn modelId="{E9F08D40-6BD2-4F24-9683-7965D15524C0}" type="presParOf" srcId="{69A18C27-49D3-46B0-BEF8-1224276BCE07}" destId="{77246E87-76FC-4C7F-818F-B0591D48CD60}" srcOrd="1" destOrd="0" presId="urn:microsoft.com/office/officeart/2005/8/layout/pyramid2"/>
    <dgm:cxn modelId="{C428278A-9668-4371-A82E-A8A6EDD466F2}" type="presParOf" srcId="{77246E87-76FC-4C7F-818F-B0591D48CD60}" destId="{F8C85A30-4250-4894-AAFE-FB78E1B6F1F2}" srcOrd="0" destOrd="0" presId="urn:microsoft.com/office/officeart/2005/8/layout/pyramid2"/>
    <dgm:cxn modelId="{98471EBF-B88F-4319-BAB5-549C3EDB22C3}" type="presParOf" srcId="{77246E87-76FC-4C7F-818F-B0591D48CD60}" destId="{611C2539-903D-4762-A8A9-8F170B0EC5B2}" srcOrd="1" destOrd="0" presId="urn:microsoft.com/office/officeart/2005/8/layout/pyramid2"/>
    <dgm:cxn modelId="{5A2F0960-5F8B-4262-A485-05CD3F447F75}" type="presParOf" srcId="{77246E87-76FC-4C7F-818F-B0591D48CD60}" destId="{2BDD9BB0-D03D-4D80-ADD1-D9F4D3A3A909}" srcOrd="2" destOrd="0" presId="urn:microsoft.com/office/officeart/2005/8/layout/pyramid2"/>
    <dgm:cxn modelId="{B01D41BE-646F-4C28-A414-8D335A07E168}" type="presParOf" srcId="{77246E87-76FC-4C7F-818F-B0591D48CD60}" destId="{2FBD7013-1A9F-4D33-87BD-6AEDAE18A97E}" srcOrd="3" destOrd="0" presId="urn:microsoft.com/office/officeart/2005/8/layout/pyramid2"/>
    <dgm:cxn modelId="{F444F92F-A544-425F-A861-34A06348ABB5}" type="presParOf" srcId="{77246E87-76FC-4C7F-818F-B0591D48CD60}" destId="{D6A904D5-5CBA-449B-A34E-7621F2289D01}" srcOrd="4" destOrd="0" presId="urn:microsoft.com/office/officeart/2005/8/layout/pyramid2"/>
    <dgm:cxn modelId="{D70058D9-05ED-473F-A748-11F13F63D98C}" type="presParOf" srcId="{77246E87-76FC-4C7F-818F-B0591D48CD60}" destId="{AD0782AC-BD7F-4C4C-AFFC-2488242B065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A0500-FDDB-40D5-8884-129AB8C586B2}">
      <dsp:nvSpPr>
        <dsp:cNvPr id="0" name=""/>
        <dsp:cNvSpPr/>
      </dsp:nvSpPr>
      <dsp:spPr>
        <a:xfrm>
          <a:off x="0" y="0"/>
          <a:ext cx="4497703" cy="5021120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C85A30-4250-4894-AAFE-FB78E1B6F1F2}">
      <dsp:nvSpPr>
        <dsp:cNvPr id="0" name=""/>
        <dsp:cNvSpPr/>
      </dsp:nvSpPr>
      <dsp:spPr>
        <a:xfrm>
          <a:off x="2222130" y="0"/>
          <a:ext cx="2923507" cy="1188593"/>
        </a:xfrm>
        <a:prstGeom prst="roundRect">
          <a:avLst/>
        </a:prstGeom>
        <a:solidFill>
          <a:srgbClr val="FFC000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Public Sector</a:t>
          </a:r>
        </a:p>
      </dsp:txBody>
      <dsp:txXfrm>
        <a:off x="2280152" y="58022"/>
        <a:ext cx="2807463" cy="1072549"/>
      </dsp:txXfrm>
    </dsp:sp>
    <dsp:sp modelId="{2BDD9BB0-D03D-4D80-ADD1-D9F4D3A3A909}">
      <dsp:nvSpPr>
        <dsp:cNvPr id="0" name=""/>
        <dsp:cNvSpPr/>
      </dsp:nvSpPr>
      <dsp:spPr>
        <a:xfrm>
          <a:off x="2248851" y="2099639"/>
          <a:ext cx="2923507" cy="1188593"/>
        </a:xfrm>
        <a:prstGeom prst="roundRect">
          <a:avLst/>
        </a:prstGeom>
        <a:solidFill>
          <a:srgbClr val="FFC000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Private Sector (</a:t>
          </a:r>
          <a:r>
            <a:rPr lang="en-US" sz="3600" kern="1200" dirty="0"/>
            <a:t>IPP</a:t>
          </a:r>
          <a:r>
            <a:rPr lang="en-US" sz="2500" kern="1200" dirty="0"/>
            <a:t>)</a:t>
          </a:r>
        </a:p>
      </dsp:txBody>
      <dsp:txXfrm>
        <a:off x="2306873" y="2157661"/>
        <a:ext cx="2807463" cy="1072549"/>
      </dsp:txXfrm>
    </dsp:sp>
    <dsp:sp modelId="{D6A904D5-5CBA-449B-A34E-7621F2289D01}">
      <dsp:nvSpPr>
        <dsp:cNvPr id="0" name=""/>
        <dsp:cNvSpPr/>
      </dsp:nvSpPr>
      <dsp:spPr>
        <a:xfrm>
          <a:off x="2248851" y="3832526"/>
          <a:ext cx="2923507" cy="1188593"/>
        </a:xfrm>
        <a:prstGeom prst="roundRect">
          <a:avLst/>
        </a:prstGeom>
        <a:solidFill>
          <a:srgbClr val="FFC000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Public Private Partnership (PPP)</a:t>
          </a:r>
        </a:p>
      </dsp:txBody>
      <dsp:txXfrm>
        <a:off x="2306873" y="3890548"/>
        <a:ext cx="2807463" cy="1072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0.09564</cdr:x>
      <cdr:y>0.50717</cdr:y>
    </cdr:from>
    <cdr:to>
      <cdr:x>0.16794</cdr:x>
      <cdr:y>0.56057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474D3983-848D-4EF1-9B9B-979A0651134D}"/>
            </a:ext>
          </a:extLst>
        </cdr:cNvPr>
        <cdr:cNvSpPr/>
      </cdr:nvSpPr>
      <cdr:spPr>
        <a:xfrm xmlns:a="http://schemas.openxmlformats.org/drawingml/2006/main">
          <a:off x="1157544" y="2692298"/>
          <a:ext cx="875071" cy="283464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0.36658</cdr:x>
      <cdr:y>0.64787</cdr:y>
    </cdr:from>
    <cdr:to>
      <cdr:x>0.81913</cdr:x>
      <cdr:y>0.70827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F4564FC9-01A4-4049-ACAE-DBA6D3988845}"/>
            </a:ext>
          </a:extLst>
        </cdr:cNvPr>
        <cdr:cNvSpPr/>
      </cdr:nvSpPr>
      <cdr:spPr>
        <a:xfrm xmlns:a="http://schemas.openxmlformats.org/drawingml/2006/main">
          <a:off x="4436801" y="3439222"/>
          <a:ext cx="5477235" cy="320619"/>
        </a:xfrm>
        <a:prstGeom xmlns:a="http://schemas.openxmlformats.org/drawingml/2006/main" prst="rect">
          <a:avLst/>
        </a:prstGeom>
        <a:pattFill xmlns:a="http://schemas.openxmlformats.org/drawingml/2006/main" prst="wdUpDiag">
          <a:fgClr>
            <a:schemeClr val="accent6">
              <a:lumMod val="50000"/>
            </a:schemeClr>
          </a:fgClr>
          <a:bgClr>
            <a:schemeClr val="bg1"/>
          </a:bgClr>
        </a:pattFill>
        <a:ln xmlns:a="http://schemas.openxmlformats.org/drawingml/2006/main">
          <a:solidFill>
            <a:schemeClr val="accent6">
              <a:lumMod val="20000"/>
              <a:lumOff val="8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b="1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E5DB6-66D6-437D-9CD7-178002010BB8}" type="datetimeFigureOut">
              <a:rPr lang="en-US" smtClean="0"/>
              <a:t>20-Dec-22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45000"/>
            <a:ext cx="560705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9584E-FEB2-4D8F-BA4B-D07111B7C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66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AF34DDF9-4BEF-445A-859A-1AEF2DA999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2950"/>
            <a:ext cx="6615112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EC7483DB-639A-4AA5-9AB3-5095285226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8050"/>
            <a:ext cx="4987925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607" tIns="47304" rIns="94607" bIns="4730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>
            <a:extLst>
              <a:ext uri="{FF2B5EF4-FFF2-40B4-BE49-F238E27FC236}">
                <a16:creationId xmlns:a16="http://schemas.microsoft.com/office/drawing/2014/main" id="{6FD5C6E7-D819-4FEC-A0F4-AE9111CCE2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>
            <a:extLst>
              <a:ext uri="{FF2B5EF4-FFF2-40B4-BE49-F238E27FC236}">
                <a16:creationId xmlns:a16="http://schemas.microsoft.com/office/drawing/2014/main" id="{0B61D589-49E5-4FAA-A01C-F1A1EBB6CA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112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24F38E59-2000-4780-A56F-38456719B7F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05" tIns="45902" rIns="91805" bIns="4590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0FA4205-5B8E-410D-A553-6C799E4EF9D9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6979" name="Slide Image Placeholder 1">
            <a:extLst>
              <a:ext uri="{FF2B5EF4-FFF2-40B4-BE49-F238E27FC236}">
                <a16:creationId xmlns:a16="http://schemas.microsoft.com/office/drawing/2014/main" id="{ABC71305-7F80-4F99-B85F-04D55A1FFF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16700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80" name="Notes Placeholder 2">
            <a:extLst>
              <a:ext uri="{FF2B5EF4-FFF2-40B4-BE49-F238E27FC236}">
                <a16:creationId xmlns:a16="http://schemas.microsoft.com/office/drawing/2014/main" id="{E8ABE19B-60E6-4C89-BF99-5D4161EE38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401" tIns="46701" rIns="93401" bIns="46701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26981" name="Slide Number Placeholder 3">
            <a:extLst>
              <a:ext uri="{FF2B5EF4-FFF2-40B4-BE49-F238E27FC236}">
                <a16:creationId xmlns:a16="http://schemas.microsoft.com/office/drawing/2014/main" id="{B9BF527D-A480-4809-9657-05652047FC86}"/>
              </a:ext>
            </a:extLst>
          </p:cNvPr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01" tIns="46701" rIns="93401" bIns="46701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92C96-B490-4CDC-BADC-CDD83F32FA00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8CA50F12-2300-41DE-990C-11A751DB45A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1925" y="8828088"/>
            <a:ext cx="303688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550" tIns="46775" rIns="93550" bIns="4677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8B0AC3-D68A-494F-BCEC-1E1179D2847B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427" name="Rectangle 7">
            <a:extLst>
              <a:ext uri="{FF2B5EF4-FFF2-40B4-BE49-F238E27FC236}">
                <a16:creationId xmlns:a16="http://schemas.microsoft.com/office/drawing/2014/main" id="{57C71809-0769-44BF-B656-134E6088D62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1925" y="8828088"/>
            <a:ext cx="30368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50" tIns="46775" rIns="93550" bIns="4677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BA2218A-F7D1-4230-9852-DF2404463576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428" name="Rectangle 2">
            <a:extLst>
              <a:ext uri="{FF2B5EF4-FFF2-40B4-BE49-F238E27FC236}">
                <a16:creationId xmlns:a16="http://schemas.microsoft.com/office/drawing/2014/main" id="{DAE6D5BF-6BC2-45B8-9217-BF26BFAF30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6013" cy="3484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9" name="Rectangle 3">
            <a:extLst>
              <a:ext uri="{FF2B5EF4-FFF2-40B4-BE49-F238E27FC236}">
                <a16:creationId xmlns:a16="http://schemas.microsoft.com/office/drawing/2014/main" id="{9BABAB5D-C294-4C38-8A6D-C1F3A9A14C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24F38E59-2000-4780-A56F-38456719B7F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05" tIns="45902" rIns="91805" bIns="4590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0FA4205-5B8E-410D-A553-6C799E4EF9D9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6979" name="Slide Image Placeholder 1">
            <a:extLst>
              <a:ext uri="{FF2B5EF4-FFF2-40B4-BE49-F238E27FC236}">
                <a16:creationId xmlns:a16="http://schemas.microsoft.com/office/drawing/2014/main" id="{ABC71305-7F80-4F99-B85F-04D55A1FFF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16700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80" name="Notes Placeholder 2">
            <a:extLst>
              <a:ext uri="{FF2B5EF4-FFF2-40B4-BE49-F238E27FC236}">
                <a16:creationId xmlns:a16="http://schemas.microsoft.com/office/drawing/2014/main" id="{E8ABE19B-60E6-4C89-BF99-5D4161EE38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401" tIns="46701" rIns="93401" bIns="46701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26981" name="Slide Number Placeholder 3">
            <a:extLst>
              <a:ext uri="{FF2B5EF4-FFF2-40B4-BE49-F238E27FC236}">
                <a16:creationId xmlns:a16="http://schemas.microsoft.com/office/drawing/2014/main" id="{B9BF527D-A480-4809-9657-05652047FC86}"/>
              </a:ext>
            </a:extLst>
          </p:cNvPr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01" tIns="46701" rIns="93401" bIns="46701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92C96-B490-4CDC-BADC-CDD83F32FA00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817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D19961F3-72CB-483A-946C-6B173F7B7DF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773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06" tIns="45903" rIns="91806" bIns="4590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6B6212-A172-4C10-BBC2-8B309B816896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5" name="Rectangle 7">
            <a:extLst>
              <a:ext uri="{FF2B5EF4-FFF2-40B4-BE49-F238E27FC236}">
                <a16:creationId xmlns:a16="http://schemas.microsoft.com/office/drawing/2014/main" id="{71F2B3D4-7797-4A33-A98C-B573BA92DEC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773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06" tIns="45903" rIns="91806" bIns="4590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494056A-BEC8-4F8E-9BDC-15F215C4D173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21C3183A-543B-4C3A-9BC8-AD7ABAF95A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7950" y="739775"/>
            <a:ext cx="658018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id="{0C0E58A1-E051-4521-8D65-551975EB77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330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>
            <a:extLst>
              <a:ext uri="{FF2B5EF4-FFF2-40B4-BE49-F238E27FC236}">
                <a16:creationId xmlns:a16="http://schemas.microsoft.com/office/drawing/2014/main" id="{74FF2298-73BC-4F56-9FB1-0C7BBD6230E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05" tIns="45902" rIns="91805" bIns="4590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F276A41-B192-4CF5-8E95-966EDB0B5C1E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5955" name="Slide Image Placeholder 1">
            <a:extLst>
              <a:ext uri="{FF2B5EF4-FFF2-40B4-BE49-F238E27FC236}">
                <a16:creationId xmlns:a16="http://schemas.microsoft.com/office/drawing/2014/main" id="{848AE569-7DE1-490E-A876-C9055DB03D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16700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6" name="Notes Placeholder 2">
            <a:extLst>
              <a:ext uri="{FF2B5EF4-FFF2-40B4-BE49-F238E27FC236}">
                <a16:creationId xmlns:a16="http://schemas.microsoft.com/office/drawing/2014/main" id="{FEFA2D92-1BEC-4EB7-8434-C4245F8CA6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401" tIns="46701" rIns="93401" bIns="46701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25957" name="Slide Number Placeholder 3">
            <a:extLst>
              <a:ext uri="{FF2B5EF4-FFF2-40B4-BE49-F238E27FC236}">
                <a16:creationId xmlns:a16="http://schemas.microsoft.com/office/drawing/2014/main" id="{DD411EBA-776B-4EA4-A86E-749839C2D2DF}"/>
              </a:ext>
            </a:extLst>
          </p:cNvPr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01" tIns="46701" rIns="93401" bIns="46701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A4CC65F-E209-4652-A30C-7B56ED6B890E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D19961F3-72CB-483A-946C-6B173F7B7DF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773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06" tIns="45903" rIns="91806" bIns="4590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6B6212-A172-4C10-BBC2-8B309B816896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5" name="Rectangle 7">
            <a:extLst>
              <a:ext uri="{FF2B5EF4-FFF2-40B4-BE49-F238E27FC236}">
                <a16:creationId xmlns:a16="http://schemas.microsoft.com/office/drawing/2014/main" id="{71F2B3D4-7797-4A33-A98C-B573BA92DEC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773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06" tIns="45903" rIns="91806" bIns="4590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494056A-BEC8-4F8E-9BDC-15F215C4D173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21C3183A-543B-4C3A-9BC8-AD7ABAF95A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7950" y="739775"/>
            <a:ext cx="658018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id="{0C0E58A1-E051-4521-8D65-551975EB77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919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D19961F3-72CB-483A-946C-6B173F7B7DF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48125" y="8780463"/>
            <a:ext cx="30956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06" tIns="45903" rIns="91806" bIns="4590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B7AED-D1D4-40EF-8C2B-28C7823A5CC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635" name="Rectangle 7">
            <a:extLst>
              <a:ext uri="{FF2B5EF4-FFF2-40B4-BE49-F238E27FC236}">
                <a16:creationId xmlns:a16="http://schemas.microsoft.com/office/drawing/2014/main" id="{71F2B3D4-7797-4A33-A98C-B573BA92DEC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48125" y="8780463"/>
            <a:ext cx="30956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06" tIns="45903" rIns="91806" bIns="4590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70A11-1850-49D8-9993-7BF313DCB9D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B60D9A4F-9DD9-4DB2-8A03-F1365C6F2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90538" y="692150"/>
            <a:ext cx="6162675" cy="3467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id="{5A0B7264-E8A6-4E5B-BCBA-C9AD71642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D19961F3-72CB-483A-946C-6B173F7B7DF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773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06" tIns="45903" rIns="91806" bIns="4590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6B6212-A172-4C10-BBC2-8B309B816896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5" name="Rectangle 7">
            <a:extLst>
              <a:ext uri="{FF2B5EF4-FFF2-40B4-BE49-F238E27FC236}">
                <a16:creationId xmlns:a16="http://schemas.microsoft.com/office/drawing/2014/main" id="{71F2B3D4-7797-4A33-A98C-B573BA92DEC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773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06" tIns="45903" rIns="91806" bIns="4590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494056A-BEC8-4F8E-9BDC-15F215C4D173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21C3183A-543B-4C3A-9BC8-AD7ABAF95A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7950" y="739775"/>
            <a:ext cx="658018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id="{0C0E58A1-E051-4521-8D65-551975EB77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0419B956-86A6-4F75-9A08-EAB6544A1A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56035900-E7A0-400C-AFE4-C714C4842D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694238"/>
            <a:ext cx="4984750" cy="4441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DFACE055-E30A-4791-AFE4-F568697578F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1925" y="8828088"/>
            <a:ext cx="30368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49" tIns="46774" rIns="93549" bIns="46774" anchor="b"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4CC43B9-65D5-4FE0-8EFA-0181A87174C9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Rectangle 7">
            <a:extLst>
              <a:ext uri="{FF2B5EF4-FFF2-40B4-BE49-F238E27FC236}">
                <a16:creationId xmlns:a16="http://schemas.microsoft.com/office/drawing/2014/main" id="{C6C7361D-2791-481F-9175-D57D1A25A26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71925" y="8828088"/>
            <a:ext cx="30368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49" tIns="46774" rIns="93549" bIns="46774" anchor="b"/>
          <a:lstStyle>
            <a:lvl1pPr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7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AE4211C-C909-4C36-8F3D-630F0F7B495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E17F5741-D3ED-47DC-AE7D-B46AC6C3B2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6913"/>
            <a:ext cx="6194425" cy="3484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3">
            <a:extLst>
              <a:ext uri="{FF2B5EF4-FFF2-40B4-BE49-F238E27FC236}">
                <a16:creationId xmlns:a16="http://schemas.microsoft.com/office/drawing/2014/main" id="{2153F315-864F-4C92-AFE6-C3DF7A37F0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D19961F3-72CB-483A-946C-6B173F7B7DF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773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06" tIns="45903" rIns="91806" bIns="4590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6B6212-A172-4C10-BBC2-8B309B816896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5" name="Rectangle 7">
            <a:extLst>
              <a:ext uri="{FF2B5EF4-FFF2-40B4-BE49-F238E27FC236}">
                <a16:creationId xmlns:a16="http://schemas.microsoft.com/office/drawing/2014/main" id="{71F2B3D4-7797-4A33-A98C-B573BA92DEC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773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06" tIns="45903" rIns="91806" bIns="4590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494056A-BEC8-4F8E-9BDC-15F215C4D173}" type="slidenum">
              <a:rPr lang="en-US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21C3183A-543B-4C3A-9BC8-AD7ABAF95A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7950" y="739775"/>
            <a:ext cx="658018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id="{0C0E58A1-E051-4521-8D65-551975EB77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226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6F68E6EB-D95B-4A4F-8EA0-84D0074011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B5FB93D2-717E-45C6-ACB6-DBD97CF29F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5730C9CB-DF61-43CF-BADD-E8EA1C6D73D5}"/>
              </a:ext>
            </a:extLst>
          </p:cNvPr>
          <p:cNvSpPr txBox="1">
            <a:spLocks noGrp="1"/>
          </p:cNvSpPr>
          <p:nvPr/>
        </p:nvSpPr>
        <p:spPr bwMode="auto">
          <a:xfrm>
            <a:off x="4048125" y="8783638"/>
            <a:ext cx="3095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1" tIns="46516" rIns="93031" bIns="46516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D411BE-C9A7-4CD1-AAE9-F31AFC563F30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>
            <a:extLst>
              <a:ext uri="{FF2B5EF4-FFF2-40B4-BE49-F238E27FC236}">
                <a16:creationId xmlns:a16="http://schemas.microsoft.com/office/drawing/2014/main" id="{6FD5C6E7-D819-4FEC-A0F4-AE9111CCE2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>
            <a:extLst>
              <a:ext uri="{FF2B5EF4-FFF2-40B4-BE49-F238E27FC236}">
                <a16:creationId xmlns:a16="http://schemas.microsoft.com/office/drawing/2014/main" id="{0B61D589-49E5-4FAA-A01C-F1A1EBB6CA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15E7A-FB44-4A77-9180-B5B89C0323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149F4E-41CA-4219-BC25-B19FA0238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35367-AF07-4BF5-BC71-F47CFB8D9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C864-561A-4D1F-BACE-F53893CEEDA7}" type="datetimeFigureOut">
              <a:rPr lang="en-US" smtClean="0"/>
              <a:t>20-Dec-22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0A868-923C-44D5-9A27-922B4FB18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774D2-54E3-4EFE-95EA-906FFB7E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3E7AF-A72F-4FE2-9825-8EA4B7A9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9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36187-8322-4653-9405-8A905418E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DB04F-0303-4027-BD0F-882E4232D0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5391C-9CA0-4C44-9CB1-0BDF557D7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C864-561A-4D1F-BACE-F53893CEEDA7}" type="datetimeFigureOut">
              <a:rPr lang="en-US" smtClean="0"/>
              <a:t>20-Dec-22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FCB56-B568-4874-BCFA-E4D1C2E7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B7879-1E0E-4716-8E17-F282AE02C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3E7AF-A72F-4FE2-9825-8EA4B7A9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E21DC7-A888-4858-8CFA-7B1E21179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6C2C29-6D9F-4FFA-8C5C-BAE6F7A64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EA9F4-0036-4A38-BB25-50436A328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C864-561A-4D1F-BACE-F53893CEEDA7}" type="datetimeFigureOut">
              <a:rPr lang="en-US" smtClean="0"/>
              <a:t>20-Dec-22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66B83-2CCF-4E0C-8E2E-7089B66EB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E9E99-C2EF-4323-9D80-854EBA0B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3E7AF-A72F-4FE2-9825-8EA4B7A9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40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84F2D4B-CAA3-4A09-8B8D-A7DB53C9F4D6}" type="datetime1">
              <a:rPr lang="en-US">
                <a:solidFill>
                  <a:srgbClr val="000000"/>
                </a:solidFill>
              </a:rPr>
              <a:pPr/>
              <a:t>20-Dec-22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E9C0F23-0EDC-4AD3-B99E-29BCC999E3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69846"/>
      </p:ext>
    </p:extLst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9B0091DC-1349-4680-A74D-3567582DC00E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8EF1A8F7-7748-40FC-888F-4CCCE177F9C5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25F145CE-6F7C-49D8-BC9C-47834AEA864F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4919709-7AC1-47B2-B133-B49B3131E3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215761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A2F9A8B2-3387-49EF-9F94-2AF1E2A2F1B7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7C7C205D-DC51-4B2A-AAB2-D6BA00E592B8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E0474F77-35B4-4B50-A226-F2D36E788A8F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 kumimoji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12E6E103-3F92-4D49-B215-8B9756EBF7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835835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10087-181D-42EA-80B9-F2358AC43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975BA-08E6-4982-8EB1-ACBDE0CC7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2BD93-B642-481A-AF2A-53D27F1F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CE59B-3617-4538-A85D-DDCB568F87C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180404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04580-042B-4A5F-A1B0-5C777437B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AEF9B-56CE-4653-B2E0-AD4A28227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16B1E-CA55-47E5-9727-C76C05C3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EB8D1-DD98-4CFF-9398-68784357ECF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7995901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3B75C-6FF7-44C1-B66C-C27D227E8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EC240-BFD2-4142-9720-AE0D40520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605C9-F8EE-4A7F-ADBC-7F09D7E15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1E3D7-499F-419D-B338-CA2FABFA807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939888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4F83BE-4893-44AA-9680-588C3B313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60DD3E-63FB-4B39-B620-E901A1DC2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2992C7-8E11-4DC9-B8DA-1225D893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3A7BB-AF9E-4F2D-B5CD-4AE54838C5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0931444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2D1D22C-559F-449F-8B9D-C0C0752EB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BD6723F-C0C8-442D-81D4-3A5E2D89A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DC1284-02A2-44D9-97CD-E67D8D1FF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88368-B90F-48B6-9AA0-9FAA66579F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669991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FE3B5-43C7-402C-A7B0-09BE6BB40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AE767-9734-4CD7-946A-8E4FC6099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56CB6-D68D-4F91-957D-AFE9061DE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C864-561A-4D1F-BACE-F53893CEEDA7}" type="datetimeFigureOut">
              <a:rPr lang="en-US" smtClean="0"/>
              <a:t>20-Dec-22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2AEBE-9BEE-44E3-A2DD-01778D49E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6EAEC-9F22-4109-AB6D-25A2E1C1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3E7AF-A72F-4FE2-9825-8EA4B7A9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70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E98A628-18F1-4C1E-9A08-26C890A6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808185A-CB1D-472E-862E-CEDB10A6C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81DE9-6D7F-494E-B0B3-4C300DF3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5B2E9-00E9-4187-88E6-5BD1B98566F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380017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EDBE28B-936F-4C92-AC68-D08A1D4B1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CA1AE3-5B1A-47BD-8ECA-F91E30898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449225-DE33-4E36-9836-C54E87F7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69601-1843-435A-B3FA-5C9DE552B7F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1411581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2B5746-0CA1-4502-BCF1-962F49066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E897C9-19BC-482D-8854-CD896E37C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01620E-86F2-4641-9CDB-ADC587971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086FB-A2BC-46C1-B938-704E939AC78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5311180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EEBE41-CBD5-47B4-A164-4A4DE1ADC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8472968-5F44-47BA-9A7F-57C215912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580FB3-040B-43AA-8A15-61702B2F2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639B-6463-44AB-BAEF-20A31521785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49100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C109F-FB26-4AB3-9E0B-BA64CA13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30DBD-4512-4106-AAEB-5E036A145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3F4A7-66A6-4C89-A853-4938924E3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3565-626C-4033-8B67-AFEDFCA97A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64548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6C8F0-B497-45B9-98D5-0FEBCD6F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B179B-44E1-410A-AD13-767AB4833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0F732-5E85-4DDD-A3C8-EA55F5B50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8120B-48EF-4701-B3C8-88CE8A353C4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154532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603C7145-EB0A-49E6-A614-05AF78DEB3A8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B9FFB532-7CBA-4111-B979-AF7C2F235359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7A48FA2F-953A-442A-8113-52F6E2C5EB1A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41017A4-526F-4617-A688-FD4F6DC098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881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B444DAA0-1D77-44AA-A1A7-E46DB6115B26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576FED5B-E21E-4C6E-A3F5-D0C9E46454D4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AD4706EA-5EA4-4FA2-89F3-427DB2A8F039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FDDF08E-F8A2-4E04-8705-E7491A0116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1429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014007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218A82E8-A357-4AAA-9CEC-38E34203AD7A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5B6FB72C-7755-47D4-8BC1-1C6E8A99D4C3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3BF9E36C-D49E-4A3C-888A-A216E6C3C945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BD4B523-6163-4E40-B9D9-8593D27AC8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5856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0F4E0-B2E8-4FEF-B235-0BC23268B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78188-354A-4261-B534-9A6B3D167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ED6A3-B2D4-44DB-B630-00D53FF7B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C864-561A-4D1F-BACE-F53893CEEDA7}" type="datetimeFigureOut">
              <a:rPr lang="en-US" smtClean="0"/>
              <a:t>20-Dec-22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482E9-D059-4DA6-9697-41DEFBC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E7298-461A-4F29-A026-B0B4DACED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3E7AF-A72F-4FE2-9825-8EA4B7A9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80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896812EE-B62A-4A6A-B320-C165B6E5D487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334172BD-0F68-4680-AB8D-D3E18A7913B7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D2D1C3D9-CC71-4E10-B5EA-C44029C3E43E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7E572CE-A109-499D-94E0-6B16F1E52C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23929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34737BAC-B2FB-4F6A-B6B3-F853135BB27C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BFFCBDB8-5FF3-40B0-8D3C-962B64679988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B9D1FBF7-E49F-4A6A-A47A-0ADA61F994F4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22F5538-C3EA-4BB5-95AD-1F748E6050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383730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561B6B9D-C568-4C0F-A4F3-684FF51E5513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38B9D7E7-B236-4DCE-85D1-CF27369D1250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61908073-7BD9-4CF4-93CD-7AF3F6163242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6A31D79-0E6C-4AEA-B947-09E4CFE719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44891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528F9C5E-11B7-48B8-8BE7-8BFF3483A22B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FDCFD1DF-48E2-4F56-AF23-241C94AF0193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A061A484-3427-4DB8-8F95-432F9F3F2D8F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C0EBE03-E4E4-414B-89F6-8B0F9A7389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61168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E24E4524-A058-4AEA-A5BA-F8E50F5B5640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E3BF28E1-C7A1-4A94-9A18-18C58E1157E6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3FD3D1AA-D55A-4969-B46D-05DC26F694DF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100CFC4-51F9-44B8-BEFB-C461C4B2CC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80102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71C7BB83-2A5C-405C-929C-08C39AFFBA90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CA422F69-76F0-4AE7-B40D-19F13ED90E1E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4E4861C2-BE5E-4AF3-80C4-A7E370898AD5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9DCFEF1-B707-4C3A-8460-230433F824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97849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67029AAC-A027-4403-BA1B-F3F963219FD7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B666B2A7-5622-4BE7-8498-98D5E76DF5C6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A536B667-23CA-44C4-90F3-96828864B2A0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16EB3BB-EE71-4D9C-922B-DE3C885E5A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08541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18C3CC97-B406-48EA-9D23-564F17885EE7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ED7A5216-CDF5-4A7F-8B57-D2BE51D1D76A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9CA4FABC-AF7C-4EDD-AEC5-B6ACA52EFF25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ADEFB88-D016-47ED-A2B2-DF3E6E17F5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03600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D869680F-CA2E-449A-B12A-BD6E5A713665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68210EFB-F871-44F5-9743-6F461F4CF8FA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7ECBB816-8E6A-4F66-AB86-062482359FEF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A1EF7EC-FCF4-4F01-9317-4546295C7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10201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0972E113-2813-4BA4-92F9-E8D2CCF685DB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E28B01B3-E473-40D1-900F-4E00E67FEF9A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C341E122-231A-4B8B-B2E9-B6A6A02E224C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4FD41BF-AE90-46C5-9968-49C01CADB4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10079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D9011-C9CF-4EDD-8908-669DA8F74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77D74-EC4A-4DF8-A19B-BB057C1BC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532B9-85C8-4D1C-80D8-809B6CA0C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A5B4A-B94D-4FE5-9088-E7F1BFEF6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C864-561A-4D1F-BACE-F53893CEEDA7}" type="datetimeFigureOut">
              <a:rPr lang="en-US" smtClean="0"/>
              <a:t>20-Dec-22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E0C24-CF36-4BC3-BE3D-BE59834B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18F94-A05D-4DA0-8B63-34DEE6A7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3E7AF-A72F-4FE2-9825-8EA4B7A9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479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6EFB5F75-8E20-48E7-83C5-4FA35244F2A4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6D446B07-6121-41B6-8D64-0F62131A4FB5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124877EC-66D9-41F1-BB2F-969AF8999DB1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D457FCA-30EE-403B-A7ED-F01F0C82A1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50418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8818623B-60C8-4E49-BF61-528EBC7C3883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2F375D9C-886D-4189-81E5-FCE470E00B21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7D1A82D5-4EC2-45B3-8A06-9983C31FD2DA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5FC9106-9384-4FBF-85A7-EC5A382FD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294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540E2601-8D57-4B39-A8C4-D8362D11EBE2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C602DA0C-BAAE-4C31-8326-C878BF99517A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6BF59239-0219-4CE4-9BD8-B884F6951D3C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465E125-4958-4269-818B-B6F573256E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10476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BC8C42FA-4C57-46DE-AF77-245039A7D6E0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F0807CEC-34CB-4D6A-BC59-30FD06586CB4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1F1318EF-86DF-4153-9B4A-E63900E36B14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46DACF8-7C25-4201-B42F-816D4D2C35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88540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1B45750B-C424-43E6-994E-51C91A67F291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801F5CB7-4CAA-42F5-8469-FAD80E4BA83D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A56ECE76-2BA7-4AFF-B066-E87BFE0856A3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945A2FF-F5AC-4D28-8DE1-04A5E0EE99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4100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90DA7-D5C0-4A3A-A4BD-800FF47B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7EF14D0-1A70-48AB-AEAE-200825A0AE66}" type="datetime1">
              <a:rPr lang="en-US"/>
              <a:pPr>
                <a:defRPr/>
              </a:pPr>
              <a:t>20-Dec-22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84EFF-D70E-4CCE-B893-19F5963DD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8FA51F-EEDF-425C-AA92-F8CB0FC30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0045690-559D-4B17-B518-E7FF560A2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84241"/>
      </p:ext>
    </p:extLst>
  </p:cSld>
  <p:clrMapOvr>
    <a:masterClrMapping/>
  </p:clrMapOvr>
  <p:transition spd="slow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08000" y="381000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BA9D2A05-1370-460D-B6BC-E69FFB773837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FB81073F-FFD8-4559-87E7-0D6289FD597A}"/>
              </a:ext>
            </a:extLst>
          </p:cNvPr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06EED71E-0C3D-4248-8C03-52D38C868E91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A6B9EC1-1C7A-41BF-9D38-6777D3DAFE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9801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A2976-0003-478B-B991-535A8A657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7E4D0-B842-4569-84D9-3FA43398F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92FF7A-5262-4B0D-B7DD-B6C9EFA73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82969A-F023-407D-9C38-CCD44E94F8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801AD-D195-4ADF-8BF8-B9C490D6B0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F6922C-7380-4A97-BEB3-6BB62765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C864-561A-4D1F-BACE-F53893CEEDA7}" type="datetimeFigureOut">
              <a:rPr lang="en-US" smtClean="0"/>
              <a:t>20-Dec-22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C9AEC2-6080-4B64-8901-79B29240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73B841-0A95-45C0-A7A8-DB54F9089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3E7AF-A72F-4FE2-9825-8EA4B7A9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57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E4CB9-5AC7-4688-9E64-28258164F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844529-3AF2-4562-9DA6-826A52F8C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C864-561A-4D1F-BACE-F53893CEEDA7}" type="datetimeFigureOut">
              <a:rPr lang="en-US" smtClean="0"/>
              <a:t>20-Dec-22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22243C-D051-4926-BE9B-EBF752AEE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501D0-6577-4F7A-9A31-8C5F9D174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3E7AF-A72F-4FE2-9825-8EA4B7A9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11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A1A27-F43B-4B92-BAA7-9258CCD04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C864-561A-4D1F-BACE-F53893CEEDA7}" type="datetimeFigureOut">
              <a:rPr lang="en-US" smtClean="0"/>
              <a:t>20-Dec-22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078AEA-9F8D-45C0-AD67-3C09B21F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1DC79-461F-4333-AE5C-403FF7D5B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3E7AF-A72F-4FE2-9825-8EA4B7A9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3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187D9-4F5D-4DD1-A7F1-0C4D8EEB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21C88-DFE5-4DB1-9278-2DDE69C79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9B063-2197-487D-A6C1-9F126F1C1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2100E-1993-4BD7-AECF-E1C9D5975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C864-561A-4D1F-BACE-F53893CEEDA7}" type="datetimeFigureOut">
              <a:rPr lang="en-US" smtClean="0"/>
              <a:t>20-Dec-22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B9BAC-CE60-4D7B-BE27-8525A4ADA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02478-D2D0-4CB1-96E9-0E6E2A57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3E7AF-A72F-4FE2-9825-8EA4B7A9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83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ED936-E0B4-43B6-9EFF-B69CE127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C2CC56-04A0-4483-9174-DB44B935A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FB433-7580-4443-891C-698A8B0D4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4DD5C-5279-428E-827B-4567ED65F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C864-561A-4D1F-BACE-F53893CEEDA7}" type="datetimeFigureOut">
              <a:rPr lang="en-US" smtClean="0"/>
              <a:t>20-Dec-22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0B550-36EE-4567-A321-6EC2C91A1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D2841-E80A-40F0-9286-DE72F25A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3E7AF-A72F-4FE2-9825-8EA4B7A9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80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B2E8BB-2673-4F01-B102-9F0ECA15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4767C-ABDF-4B68-A750-0F40B719F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ECF56-7ACB-492A-A0C1-E048E7286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2C864-561A-4D1F-BACE-F53893CEEDA7}" type="datetimeFigureOut">
              <a:rPr lang="en-US" smtClean="0"/>
              <a:t>20-Dec-22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08E29-78CA-412F-8384-65F2EA1964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1044D-53F0-4ECD-8402-FB9616F86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3E7AF-A72F-4FE2-9825-8EA4B7A93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2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54DC463-2EA0-40A0-8475-BAB132B3CBC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9D59A28-4C31-4CB7-AD99-081DB1C945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4027F-C2C2-46CB-92DA-5AAEFAC02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828D8-B105-487A-A362-B4AA3C244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C0117-4D65-4335-82E4-B36763951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981A893-605B-4681-8C99-31233085F81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919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slide" Target="slide11.xml"/><Relationship Id="rId4" Type="http://schemas.openxmlformats.org/officeDocument/2006/relationships/image" Target="../media/image6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Neelam%20Jehlum%20proect%20wapda.mp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62" name="Rectangle 2">
            <a:extLst>
              <a:ext uri="{FF2B5EF4-FFF2-40B4-BE49-F238E27FC236}">
                <a16:creationId xmlns:a16="http://schemas.microsoft.com/office/drawing/2014/main" id="{C6DE766A-D450-49C4-9BF4-9E533613A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8" y="3881438"/>
            <a:ext cx="11785600" cy="324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Wingdings" pitchFamily="2" charset="2"/>
              <a:buNone/>
              <a:defRPr/>
            </a:pPr>
            <a:endParaRPr lang="en-US" sz="2400" b="1" u="sng" dirty="0">
              <a:solidFill>
                <a:srgbClr val="002060"/>
              </a:solidFill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Wingdings" pitchFamily="2" charset="2"/>
              <a:buNone/>
              <a:defRPr/>
            </a:pPr>
            <a:r>
              <a:rPr lang="en-US" sz="2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DR. MUNAWAR IQBAL</a:t>
            </a:r>
          </a:p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Wingdings" pitchFamily="2" charset="2"/>
              <a:buNone/>
              <a:defRPr/>
            </a:pPr>
            <a:r>
              <a:rPr lang="en-US" sz="2200" b="1" dirty="0">
                <a:latin typeface="+mn-lt"/>
                <a:cs typeface="+mn-cs"/>
              </a:rPr>
              <a:t>DIRECTOR GENERAL (HYDROPOWER)</a:t>
            </a:r>
          </a:p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Wingdings" pitchFamily="2" charset="2"/>
              <a:buNone/>
              <a:defRPr/>
            </a:pPr>
            <a:endParaRPr lang="en-US" sz="12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Wingdings" pitchFamily="2" charset="2"/>
              <a:buNone/>
              <a:defRPr/>
            </a:pPr>
            <a:r>
              <a:rPr lang="en-US" sz="22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PRIVATE POWER &amp; INFRASTRUCTURE BOARD (PPIB)</a:t>
            </a:r>
          </a:p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Wingdings" pitchFamily="2" charset="2"/>
              <a:buNone/>
              <a:defRPr/>
            </a:pPr>
            <a:r>
              <a:rPr lang="en-US" sz="22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MINISTRY OF ENERGY (POWER DIVISION)</a:t>
            </a:r>
          </a:p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Wingdings" pitchFamily="2" charset="2"/>
              <a:buNone/>
              <a:defRPr/>
            </a:pPr>
            <a:r>
              <a:rPr lang="en-US" sz="22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GOVERNMENT OF PAKISTAN</a:t>
            </a:r>
          </a:p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Wingdings" pitchFamily="2" charset="2"/>
              <a:buNone/>
              <a:defRPr/>
            </a:pPr>
            <a:endParaRPr lang="en-US" sz="1400" b="1" u="sng" dirty="0">
              <a:solidFill>
                <a:srgbClr val="0000CC"/>
              </a:solidFill>
            </a:endParaRPr>
          </a:p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Wingdings" pitchFamily="2" charset="2"/>
              <a:buNone/>
              <a:defRPr/>
            </a:pPr>
            <a:r>
              <a:rPr lang="en-US" sz="2000" b="1" u="sng" dirty="0">
                <a:solidFill>
                  <a:srgbClr val="0000CC"/>
                </a:solidFill>
              </a:rPr>
              <a:t>21</a:t>
            </a:r>
            <a:r>
              <a:rPr lang="en-US" sz="2000" b="1" u="sng" baseline="30000" dirty="0">
                <a:solidFill>
                  <a:srgbClr val="0000CC"/>
                </a:solidFill>
              </a:rPr>
              <a:t>st</a:t>
            </a:r>
            <a:r>
              <a:rPr lang="en-US" sz="2000" b="1" u="sng" dirty="0">
                <a:solidFill>
                  <a:srgbClr val="0000CC"/>
                </a:solidFill>
              </a:rPr>
              <a:t> December 2022</a:t>
            </a:r>
            <a:endParaRPr lang="en-US" sz="20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folHlink"/>
              </a:buClr>
              <a:buSzPct val="100000"/>
              <a:buFont typeface="Wingdings" pitchFamily="2" charset="2"/>
              <a:buNone/>
              <a:defRPr/>
            </a:pP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79939" name="AutoShape 3">
            <a:extLst>
              <a:ext uri="{FF2B5EF4-FFF2-40B4-BE49-F238E27FC236}">
                <a16:creationId xmlns:a16="http://schemas.microsoft.com/office/drawing/2014/main" id="{3650FCDC-043A-48E7-8504-78F467837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63" y="304800"/>
            <a:ext cx="11844740" cy="2133600"/>
          </a:xfrm>
          <a:prstGeom prst="flowChartAlternateProcess">
            <a:avLst/>
          </a:prstGeom>
          <a:noFill/>
          <a:ln w="57150" cap="sq" cmpd="thickThin">
            <a:noFill/>
            <a:miter lim="800000"/>
            <a:headEnd type="none" w="sm" len="sm"/>
            <a:tailEnd type="none" w="sm" len="sm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pt-BR" sz="2800" b="1" dirty="0">
              <a:solidFill>
                <a:srgbClr val="C00000"/>
              </a:solidFill>
              <a:latin typeface="+mj-lt"/>
              <a:cs typeface="+mn-cs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53A4B19D-5585-457B-9756-BA47BF067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-111125"/>
            <a:ext cx="10871200" cy="1828800"/>
          </a:xfrm>
          <a:prstGeom prst="flowChartAlternateProcess">
            <a:avLst/>
          </a:prstGeom>
          <a:noFill/>
          <a:ln w="57150" cap="sq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D50B3463-8109-4847-93D4-4FB206D0E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0" y="457200"/>
            <a:ext cx="10871200" cy="1676400"/>
          </a:xfrm>
          <a:prstGeom prst="flowChartAlternateProcess">
            <a:avLst/>
          </a:prstGeom>
          <a:noFill/>
          <a:ln w="57150" cap="sq" cmpd="thickThin">
            <a:noFill/>
            <a:miter lim="800000"/>
            <a:headEnd type="none" w="sm" len="sm"/>
            <a:tailEnd type="none" w="sm" len="sm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+mn-cs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+mn-cs"/>
              </a:rPr>
              <a:t> </a:t>
            </a:r>
            <a:endParaRPr lang="pt-BR" sz="28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30731" name="Rectangle 10">
            <a:extLst>
              <a:ext uri="{FF2B5EF4-FFF2-40B4-BE49-F238E27FC236}">
                <a16:creationId xmlns:a16="http://schemas.microsoft.com/office/drawing/2014/main" id="{CA88665E-87D1-4A5E-B435-EA3D820FD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0" y="246063"/>
            <a:ext cx="114109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altLang="en-US" sz="2800" b="1" u="sng" cap="small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>
              <a:defRPr/>
            </a:pPr>
            <a:r>
              <a:rPr lang="en-US" altLang="en-US" sz="2800" b="1" cap="small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</a:t>
            </a:r>
            <a:r>
              <a:rPr lang="en-US" altLang="en-US" sz="2800" b="1" cap="small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nd</a:t>
            </a:r>
            <a:r>
              <a:rPr lang="en-US" altLang="en-US" sz="2800" b="1" cap="small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INTERNATIONAL CONFERENCE ON </a:t>
            </a:r>
          </a:p>
          <a:p>
            <a:pPr algn="ctr">
              <a:defRPr/>
            </a:pPr>
            <a:r>
              <a:rPr lang="en-US" altLang="en-US" sz="2800" b="1" cap="small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HYDROPOWER </a:t>
            </a:r>
          </a:p>
          <a:p>
            <a:pPr algn="ctr">
              <a:defRPr/>
            </a:pPr>
            <a:endParaRPr lang="en-US" sz="3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>
              <a:defRPr/>
            </a:pPr>
            <a:endParaRPr lang="en-US" sz="3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PPIB’s Role in Hydropower Development in Pakistan</a:t>
            </a:r>
          </a:p>
        </p:txBody>
      </p:sp>
      <p:pic>
        <p:nvPicPr>
          <p:cNvPr id="40971" name="Picture 18" descr="Picture1">
            <a:extLst>
              <a:ext uri="{FF2B5EF4-FFF2-40B4-BE49-F238E27FC236}">
                <a16:creationId xmlns:a16="http://schemas.microsoft.com/office/drawing/2014/main" id="{E00CD6C2-43A1-4B2A-AE97-9AED46364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4792663"/>
            <a:ext cx="15684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Slide Number Placeholder 1">
            <a:extLst>
              <a:ext uri="{FF2B5EF4-FFF2-40B4-BE49-F238E27FC236}">
                <a16:creationId xmlns:a16="http://schemas.microsoft.com/office/drawing/2014/main" id="{5D4B07F0-1098-4B1D-83F7-A67553126AD9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524FFF-27F0-4DA2-9BE5-AF74B8CD1043}" type="slidenum">
              <a:rPr lang="en-US" altLang="en-US" sz="12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3412" name="Object 4"/>
          <p:cNvGraphicFramePr>
            <a:graphicFrameLocks noGrp="1" noChangeAspect="1"/>
          </p:cNvGraphicFramePr>
          <p:nvPr>
            <p:ph/>
          </p:nvPr>
        </p:nvGraphicFramePr>
        <p:xfrm>
          <a:off x="2590801" y="0"/>
          <a:ext cx="68484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AutoCAD Drawing" r:id="rId3" imgW="1057275" imgH="371475" progId="AutoCAD.Drawing.18">
                  <p:embed/>
                </p:oleObj>
              </mc:Choice>
              <mc:Fallback>
                <p:oleObj name="AutoCAD Drawing" r:id="rId3" imgW="1057275" imgH="371475" progId="AutoCAD.Drawing.18">
                  <p:embed/>
                  <p:pic>
                    <p:nvPicPr>
                      <p:cNvPr id="273412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878" t="5397" r="43893" b="8246"/>
                      <a:stretch>
                        <a:fillRect/>
                      </a:stretch>
                    </p:blipFill>
                    <p:spPr bwMode="auto">
                      <a:xfrm>
                        <a:off x="2590801" y="0"/>
                        <a:ext cx="6848475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3414" name="Oval 6"/>
          <p:cNvSpPr>
            <a:spLocks noChangeArrowheads="1"/>
          </p:cNvSpPr>
          <p:nvPr/>
        </p:nvSpPr>
        <p:spPr bwMode="auto">
          <a:xfrm rot="4491719">
            <a:off x="6369493" y="-124020"/>
            <a:ext cx="1866863" cy="23622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prstShdw prst="shdw13" dist="53882" dir="13500000">
              <a:srgbClr val="FF0000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66"/>
              </a:solidFill>
            </a:endParaRPr>
          </a:p>
        </p:txBody>
      </p:sp>
      <p:sp>
        <p:nvSpPr>
          <p:cNvPr id="273415" name="Line 7"/>
          <p:cNvSpPr>
            <a:spLocks noChangeShapeType="1"/>
          </p:cNvSpPr>
          <p:nvPr/>
        </p:nvSpPr>
        <p:spPr bwMode="auto">
          <a:xfrm flipH="1">
            <a:off x="5410200" y="914400"/>
            <a:ext cx="91440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66"/>
              </a:solidFill>
            </a:endParaRPr>
          </a:p>
        </p:txBody>
      </p:sp>
      <p:sp>
        <p:nvSpPr>
          <p:cNvPr id="273416" name="Text Box 8"/>
          <p:cNvSpPr txBox="1">
            <a:spLocks noChangeArrowheads="1"/>
          </p:cNvSpPr>
          <p:nvPr/>
        </p:nvSpPr>
        <p:spPr bwMode="auto">
          <a:xfrm>
            <a:off x="683492" y="631303"/>
            <a:ext cx="4928336" cy="83099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GB" sz="2400" b="1" dirty="0">
                <a:solidFill>
                  <a:srgbClr val="000066"/>
                </a:solidFill>
              </a:rPr>
              <a:t>CONCENTRATION OF HYDROPOWER</a:t>
            </a:r>
          </a:p>
          <a:p>
            <a:pPr algn="ctr" fontAlgn="base">
              <a:spcAft>
                <a:spcPct val="0"/>
              </a:spcAft>
            </a:pPr>
            <a:r>
              <a:rPr lang="en-GB" sz="2400" b="1" dirty="0">
                <a:solidFill>
                  <a:srgbClr val="000066"/>
                </a:solidFill>
              </a:rPr>
              <a:t>POTENTIAL</a:t>
            </a:r>
            <a:endParaRPr lang="en-US" sz="2400" b="1" dirty="0">
              <a:solidFill>
                <a:srgbClr val="000066"/>
              </a:solidFill>
            </a:endParaRPr>
          </a:p>
        </p:txBody>
      </p:sp>
      <p:sp>
        <p:nvSpPr>
          <p:cNvPr id="273417" name="Text Box 9"/>
          <p:cNvSpPr txBox="1">
            <a:spLocks noChangeArrowheads="1"/>
          </p:cNvSpPr>
          <p:nvPr/>
        </p:nvSpPr>
        <p:spPr bwMode="auto">
          <a:xfrm rot="19917968">
            <a:off x="3686175" y="5112654"/>
            <a:ext cx="1524000" cy="27918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003300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000066"/>
                </a:solidFill>
              </a:rPr>
              <a:t>B a l o c h i s t a n</a:t>
            </a:r>
            <a:endParaRPr lang="en-US" sz="1200" b="1" dirty="0">
              <a:solidFill>
                <a:srgbClr val="000066"/>
              </a:solidFill>
            </a:endParaRPr>
          </a:p>
        </p:txBody>
      </p:sp>
      <p:sp>
        <p:nvSpPr>
          <p:cNvPr id="273418" name="Text Box 10"/>
          <p:cNvSpPr txBox="1">
            <a:spLocks noChangeArrowheads="1"/>
          </p:cNvSpPr>
          <p:nvPr/>
        </p:nvSpPr>
        <p:spPr bwMode="auto">
          <a:xfrm rot="19917968">
            <a:off x="6629400" y="2893329"/>
            <a:ext cx="1524000" cy="27918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003300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000066"/>
                </a:solidFill>
              </a:rPr>
              <a:t>P u n j a b</a:t>
            </a:r>
            <a:endParaRPr lang="en-US" sz="1200" b="1" dirty="0">
              <a:solidFill>
                <a:srgbClr val="000066"/>
              </a:solidFill>
            </a:endParaRPr>
          </a:p>
        </p:txBody>
      </p:sp>
      <p:sp>
        <p:nvSpPr>
          <p:cNvPr id="273419" name="Text Box 11"/>
          <p:cNvSpPr txBox="1">
            <a:spLocks noChangeArrowheads="1"/>
          </p:cNvSpPr>
          <p:nvPr/>
        </p:nvSpPr>
        <p:spPr bwMode="auto">
          <a:xfrm rot="19917968">
            <a:off x="5314951" y="5436504"/>
            <a:ext cx="981075" cy="27918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003300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000066"/>
                </a:solidFill>
              </a:rPr>
              <a:t>S i n d h</a:t>
            </a:r>
            <a:endParaRPr lang="en-US" sz="1200" b="1" dirty="0">
              <a:solidFill>
                <a:srgbClr val="000066"/>
              </a:solidFill>
            </a:endParaRPr>
          </a:p>
        </p:txBody>
      </p:sp>
      <p:sp>
        <p:nvSpPr>
          <p:cNvPr id="273420" name="Text Box 12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 rot="19917968">
            <a:off x="7383899" y="1780311"/>
            <a:ext cx="1391960" cy="463846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003300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AJ&amp;K</a:t>
            </a:r>
            <a:endParaRPr lang="en-US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73421" name="Text Box 13"/>
          <p:cNvSpPr txBox="1">
            <a:spLocks noChangeArrowheads="1"/>
          </p:cNvSpPr>
          <p:nvPr/>
        </p:nvSpPr>
        <p:spPr bwMode="auto">
          <a:xfrm>
            <a:off x="7315200" y="504825"/>
            <a:ext cx="1524000" cy="27918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003300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000066"/>
                </a:solidFill>
              </a:rPr>
              <a:t>Gilgit-Baltistan</a:t>
            </a:r>
            <a:endParaRPr lang="en-US" sz="1200" b="1" dirty="0">
              <a:solidFill>
                <a:srgbClr val="000066"/>
              </a:solidFill>
            </a:endParaRPr>
          </a:p>
        </p:txBody>
      </p:sp>
      <p:sp>
        <p:nvSpPr>
          <p:cNvPr id="273422" name="Text Box 14"/>
          <p:cNvSpPr txBox="1">
            <a:spLocks noChangeArrowheads="1"/>
          </p:cNvSpPr>
          <p:nvPr/>
        </p:nvSpPr>
        <p:spPr bwMode="auto">
          <a:xfrm rot="19917968">
            <a:off x="5991225" y="2007504"/>
            <a:ext cx="1524000" cy="27918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003300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000066"/>
                </a:solidFill>
              </a:rPr>
              <a:t>K. Pakhtunkhwa</a:t>
            </a:r>
            <a:endParaRPr lang="en-US" sz="1200" b="1" dirty="0">
              <a:solidFill>
                <a:srgbClr val="000066"/>
              </a:solidFill>
            </a:endParaRPr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 rot="1012576">
            <a:off x="5715001" y="1882222"/>
            <a:ext cx="2285998" cy="2438986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>
            <a:prstShdw prst="shdw13" dist="53882" dir="13500000">
              <a:srgbClr val="FF0000">
                <a:gamma/>
                <a:shade val="60000"/>
                <a:invGamma/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66"/>
              </a:solidFill>
            </a:endParaRPr>
          </a:p>
        </p:txBody>
      </p:sp>
      <p:cxnSp>
        <p:nvCxnSpPr>
          <p:cNvPr id="14" name="Straight Connector 13"/>
          <p:cNvCxnSpPr>
            <a:stCxn id="273415" idx="1"/>
            <a:endCxn id="12" idx="2"/>
          </p:cNvCxnSpPr>
          <p:nvPr/>
        </p:nvCxnSpPr>
        <p:spPr>
          <a:xfrm>
            <a:off x="5410201" y="914402"/>
            <a:ext cx="354025" cy="1855495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980989"/>
      </p:ext>
    </p:extLst>
  </p:cSld>
  <p:clrMapOvr>
    <a:masterClrMapping/>
  </p:clrMapOvr>
  <p:transition spd="slow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A85D5-DB83-4E06-A0D2-65CD05291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CC17A1-5CB3-457E-888F-D96B4ADC5F40}"/>
              </a:ext>
            </a:extLst>
          </p:cNvPr>
          <p:cNvSpPr/>
          <p:nvPr/>
        </p:nvSpPr>
        <p:spPr>
          <a:xfrm>
            <a:off x="9937750" y="263525"/>
            <a:ext cx="2071688" cy="5233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3416" name="Text Box 8">
            <a:extLst>
              <a:ext uri="{FF2B5EF4-FFF2-40B4-BE49-F238E27FC236}">
                <a16:creationId xmlns:a16="http://schemas.microsoft.com/office/drawing/2014/main" id="{3D07B4EB-EF11-45DF-B39E-B8AE46244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563" y="1182688"/>
            <a:ext cx="1981200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prstClr val="white"/>
                </a:solidFill>
                <a:latin typeface="Book Antiqua" pitchFamily="18" charset="0"/>
                <a:cs typeface="Times New Roman" pitchFamily="18" charset="0"/>
              </a:rPr>
              <a:t>27013 MW</a:t>
            </a:r>
            <a:endParaRPr lang="en-US" sz="24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E40B4090-3D9D-43E2-A3C3-E3ADAC9B1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157" y="346869"/>
            <a:ext cx="1981200" cy="46196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prstClr val="white"/>
                </a:solidFill>
                <a:latin typeface="Book Antiqua" pitchFamily="18" charset="0"/>
                <a:cs typeface="Times New Roman" pitchFamily="18" charset="0"/>
              </a:rPr>
              <a:t>21162 MW</a:t>
            </a:r>
            <a:endParaRPr lang="en-US" sz="24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820BA0B3-EF44-4026-B40F-A0A8472CB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2304" y="1764507"/>
            <a:ext cx="1981200" cy="46196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prstClr val="white"/>
                </a:solidFill>
                <a:latin typeface="Book Antiqua" pitchFamily="18" charset="0"/>
                <a:cs typeface="Times New Roman" pitchFamily="18" charset="0"/>
              </a:rPr>
              <a:t>8296 MW</a:t>
            </a:r>
            <a:endParaRPr lang="en-US" sz="24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75F6D816-4E8A-474D-9F9B-5EA4748BC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800" y="3460750"/>
            <a:ext cx="1489075" cy="4619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prstClr val="white"/>
                </a:solidFill>
                <a:latin typeface="Book Antiqua" pitchFamily="18" charset="0"/>
                <a:cs typeface="Times New Roman" pitchFamily="18" charset="0"/>
              </a:rPr>
              <a:t>7316 MW</a:t>
            </a:r>
            <a:endParaRPr lang="en-US" sz="24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CC03499F-7A0C-4768-907B-01D39B3A7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288" y="5737225"/>
            <a:ext cx="1981200" cy="4619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prstClr val="white"/>
                </a:solidFill>
                <a:latin typeface="Book Antiqua" pitchFamily="18" charset="0"/>
                <a:cs typeface="Times New Roman" pitchFamily="18" charset="0"/>
              </a:rPr>
              <a:t>208 MW</a:t>
            </a:r>
            <a:endParaRPr lang="en-US" sz="24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F6B12253-74D3-4A04-ADA0-EAB062753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276725"/>
            <a:ext cx="1981200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prstClr val="white"/>
                </a:solidFill>
                <a:latin typeface="Book Antiqua" pitchFamily="18" charset="0"/>
                <a:cs typeface="Times New Roman" pitchFamily="18" charset="0"/>
              </a:rPr>
              <a:t>5 MW</a:t>
            </a:r>
            <a:endParaRPr lang="en-US" sz="24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21C40BAC-004E-47CB-AD14-80CF8B84B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0538" y="-84138"/>
            <a:ext cx="5507038" cy="46196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HYDROPOWER POTENTIAL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1501C8-9F43-4878-B9E5-7D2872CC5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7575" y="4941888"/>
            <a:ext cx="2198688" cy="95408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Total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=64,000 MW</a:t>
            </a:r>
            <a:endParaRPr lang="en-US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9081C5-5481-4CCD-A3B8-7146E4F0E49D}"/>
              </a:ext>
            </a:extLst>
          </p:cNvPr>
          <p:cNvSpPr txBox="1"/>
          <p:nvPr/>
        </p:nvSpPr>
        <p:spPr>
          <a:xfrm>
            <a:off x="10425113" y="377825"/>
            <a:ext cx="12239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MW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4D6151-4E7D-48E2-90D0-4A6489289DA0}"/>
              </a:ext>
            </a:extLst>
          </p:cNvPr>
          <p:cNvSpPr/>
          <p:nvPr/>
        </p:nvSpPr>
        <p:spPr>
          <a:xfrm>
            <a:off x="10009188" y="1122363"/>
            <a:ext cx="190500" cy="4343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B350FC-E69A-410B-8266-93453A41BA85}"/>
              </a:ext>
            </a:extLst>
          </p:cNvPr>
          <p:cNvSpPr/>
          <p:nvPr/>
        </p:nvSpPr>
        <p:spPr>
          <a:xfrm>
            <a:off x="10298113" y="2051050"/>
            <a:ext cx="190500" cy="340201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EA4C41-E67B-44C7-9C0D-D57569468CC2}"/>
              </a:ext>
            </a:extLst>
          </p:cNvPr>
          <p:cNvSpPr/>
          <p:nvPr/>
        </p:nvSpPr>
        <p:spPr>
          <a:xfrm>
            <a:off x="10583863" y="4276725"/>
            <a:ext cx="190500" cy="117633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5067D4-6E6D-4759-9128-BE94782B765D}"/>
              </a:ext>
            </a:extLst>
          </p:cNvPr>
          <p:cNvSpPr txBox="1"/>
          <p:nvPr/>
        </p:nvSpPr>
        <p:spPr>
          <a:xfrm>
            <a:off x="9093200" y="4352925"/>
            <a:ext cx="12239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5000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152A7B-BFB5-4DF7-8E36-A592FD92DDC3}"/>
              </a:ext>
            </a:extLst>
          </p:cNvPr>
          <p:cNvSpPr txBox="1"/>
          <p:nvPr/>
        </p:nvSpPr>
        <p:spPr>
          <a:xfrm>
            <a:off x="8997950" y="3590925"/>
            <a:ext cx="12255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10000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7FF32A-6E55-4869-AC2D-F6F75787374B}"/>
              </a:ext>
            </a:extLst>
          </p:cNvPr>
          <p:cNvSpPr txBox="1"/>
          <p:nvPr/>
        </p:nvSpPr>
        <p:spPr>
          <a:xfrm>
            <a:off x="8974138" y="2795588"/>
            <a:ext cx="12239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15000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048827-7B5B-474F-A256-F735DF558123}"/>
              </a:ext>
            </a:extLst>
          </p:cNvPr>
          <p:cNvSpPr txBox="1"/>
          <p:nvPr/>
        </p:nvSpPr>
        <p:spPr>
          <a:xfrm>
            <a:off x="9029700" y="2025650"/>
            <a:ext cx="1225550" cy="401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20000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50CC44-7D95-4433-9936-F8B11E712257}"/>
              </a:ext>
            </a:extLst>
          </p:cNvPr>
          <p:cNvSpPr txBox="1"/>
          <p:nvPr/>
        </p:nvSpPr>
        <p:spPr>
          <a:xfrm>
            <a:off x="9070975" y="1190625"/>
            <a:ext cx="12239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25000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2AA73B-F2FC-4B71-9D99-53463B64BF07}"/>
              </a:ext>
            </a:extLst>
          </p:cNvPr>
          <p:cNvSpPr txBox="1"/>
          <p:nvPr/>
        </p:nvSpPr>
        <p:spPr>
          <a:xfrm>
            <a:off x="9018588" y="377825"/>
            <a:ext cx="12239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20000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C7AE22-E495-4E8D-97D0-5FAD1DF7FD19}"/>
              </a:ext>
            </a:extLst>
          </p:cNvPr>
          <p:cNvSpPr txBox="1"/>
          <p:nvPr/>
        </p:nvSpPr>
        <p:spPr>
          <a:xfrm>
            <a:off x="9440863" y="5194300"/>
            <a:ext cx="12239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0D528B-1591-4DCF-88EC-C14898B58EEC}"/>
              </a:ext>
            </a:extLst>
          </p:cNvPr>
          <p:cNvSpPr txBox="1"/>
          <p:nvPr/>
        </p:nvSpPr>
        <p:spPr>
          <a:xfrm rot="16200000">
            <a:off x="9811544" y="5690394"/>
            <a:ext cx="5921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KP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A80994-66B9-4596-B4DB-13F484339B91}"/>
              </a:ext>
            </a:extLst>
          </p:cNvPr>
          <p:cNvSpPr txBox="1"/>
          <p:nvPr/>
        </p:nvSpPr>
        <p:spPr>
          <a:xfrm rot="16200000">
            <a:off x="10113169" y="5698332"/>
            <a:ext cx="5921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GB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A1674F-C571-411D-8E62-6644FC853F78}"/>
              </a:ext>
            </a:extLst>
          </p:cNvPr>
          <p:cNvSpPr txBox="1"/>
          <p:nvPr/>
        </p:nvSpPr>
        <p:spPr>
          <a:xfrm rot="16200000">
            <a:off x="10409238" y="5692775"/>
            <a:ext cx="5921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Pb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B396F2-FDF2-43B6-83CE-7712070ED967}"/>
              </a:ext>
            </a:extLst>
          </p:cNvPr>
          <p:cNvSpPr txBox="1"/>
          <p:nvPr/>
        </p:nvSpPr>
        <p:spPr>
          <a:xfrm rot="16200000">
            <a:off x="10567987" y="5794376"/>
            <a:ext cx="9048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AJ&amp;K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7DD919-6266-4213-8417-ABF95B037819}"/>
              </a:ext>
            </a:extLst>
          </p:cNvPr>
          <p:cNvSpPr txBox="1"/>
          <p:nvPr/>
        </p:nvSpPr>
        <p:spPr>
          <a:xfrm rot="16200000">
            <a:off x="10864056" y="5768182"/>
            <a:ext cx="9763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Sindh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55B86B-3C9F-487F-87B2-60E8115CF846}"/>
              </a:ext>
            </a:extLst>
          </p:cNvPr>
          <p:cNvSpPr txBox="1"/>
          <p:nvPr/>
        </p:nvSpPr>
        <p:spPr>
          <a:xfrm rot="16200000">
            <a:off x="10975182" y="5903119"/>
            <a:ext cx="1427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Balochistan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349EAFC-2771-48B8-8304-F0E80DA3BED3}"/>
              </a:ext>
            </a:extLst>
          </p:cNvPr>
          <p:cNvSpPr/>
          <p:nvPr/>
        </p:nvSpPr>
        <p:spPr>
          <a:xfrm>
            <a:off x="10918825" y="4129088"/>
            <a:ext cx="190500" cy="13366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8E9BAC7-99CF-466B-A3DD-33457FBF26E9}"/>
              </a:ext>
            </a:extLst>
          </p:cNvPr>
          <p:cNvSpPr/>
          <p:nvPr/>
        </p:nvSpPr>
        <p:spPr>
          <a:xfrm>
            <a:off x="11279188" y="5389563"/>
            <a:ext cx="190500" cy="904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98CC84A-D271-41AE-8DA5-8AB5111205C3}"/>
              </a:ext>
            </a:extLst>
          </p:cNvPr>
          <p:cNvSpPr/>
          <p:nvPr/>
        </p:nvSpPr>
        <p:spPr>
          <a:xfrm>
            <a:off x="11553825" y="5419725"/>
            <a:ext cx="190500" cy="460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3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6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" grpId="0" animBg="1"/>
      <p:bldP spid="5" grpId="0" animBg="1"/>
      <p:bldP spid="22" grpId="0" animBg="1"/>
      <p:bldP spid="23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25C38E-70A8-4487-A092-09B9E11119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7430109"/>
              </p:ext>
            </p:extLst>
          </p:nvPr>
        </p:nvGraphicFramePr>
        <p:xfrm>
          <a:off x="0" y="609600"/>
          <a:ext cx="12192000" cy="6159140"/>
        </p:xfrm>
        <a:graphic>
          <a:graphicData uri="http://schemas.openxmlformats.org/drawingml/2006/table">
            <a:tbl>
              <a:tblPr/>
              <a:tblGrid>
                <a:gridCol w="2057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4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5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24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5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04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62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134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Province/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Territory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056" marR="21056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8D08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Projects in Operation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(MW)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056" marR="210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Projects under Implementation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056" marR="210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390390" algn="l"/>
                          <a:tab pos="5737860" algn="l"/>
                        </a:tabLst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Raw Sites Identified Projects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390390" algn="l"/>
                          <a:tab pos="5737860" algn="l"/>
                        </a:tabLs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(MW)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390390" algn="l"/>
                          <a:tab pos="5737860" algn="l"/>
                        </a:tabLst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056" marR="210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Solicited Projects </a:t>
                      </a: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(MW)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190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390390" algn="l"/>
                          <a:tab pos="5737860" algn="l"/>
                        </a:tabLs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056" marR="210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390390" algn="l"/>
                          <a:tab pos="5737860" algn="l"/>
                        </a:tabLs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390390" algn="l"/>
                          <a:tab pos="5737860" algn="l"/>
                        </a:tabLs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Total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390390" algn="l"/>
                          <a:tab pos="5737860" algn="l"/>
                        </a:tabLs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Hydel Resources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390390" algn="l"/>
                          <a:tab pos="5737860" algn="l"/>
                        </a:tabLs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(MW)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056" marR="210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44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056" marR="21056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Public Sector (MW)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056" marR="210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Private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Sector (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MW)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056" marR="210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2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Province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1056" marR="210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Federal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Khyber Pakhtunkhwa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5789.22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12569.56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893445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4513.16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893445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1514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2425.87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201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27012.81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95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Gilgit-Baltistan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169.35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11876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893445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40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893445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8543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534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21162.35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87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Punjab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n-cs"/>
                        </a:rPr>
                        <a:t>2524.06</a:t>
                      </a: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609.42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893445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373.78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893445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208.87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3600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7316.13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15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Azad Jammu and Kashmir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2370.22</a:t>
                      </a:r>
                      <a:endParaRPr lang="en-US" sz="20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215.6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893445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208.89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893445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3230.08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1509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762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8295.79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97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Sindh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893445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893445" algn="l"/>
                        </a:tabLs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126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67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208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79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Balochistan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893445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893445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5.2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5.2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06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TOTAL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10852.85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25270.58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893445" algn="l"/>
                        </a:tabLs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5150.83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893445" algn="l"/>
                        </a:tabLst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+mn-cs"/>
                        </a:rPr>
                        <a:t>4744.08</a:t>
                      </a: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12812.74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5169.2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64000.28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886" marR="528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6106" name="Rectangle 2">
            <a:extLst>
              <a:ext uri="{FF2B5EF4-FFF2-40B4-BE49-F238E27FC236}">
                <a16:creationId xmlns:a16="http://schemas.microsoft.com/office/drawing/2014/main" id="{CC57C04A-2C0D-4DE9-88FF-A830521E3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333163" cy="609600"/>
          </a:xfrm>
        </p:spPr>
        <p:txBody>
          <a:bodyPr/>
          <a:lstStyle/>
          <a:p>
            <a:pPr eaLnBrk="1" hangingPunct="1"/>
            <a:r>
              <a:rPr lang="en-GB" altLang="en-US" sz="3600" b="1">
                <a:solidFill>
                  <a:srgbClr val="FF0000"/>
                </a:solidFill>
              </a:rPr>
              <a:t>HYDROPOWER RESOURCES OF PAKISTAN - SUMMARY</a:t>
            </a:r>
            <a:endParaRPr lang="en-US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id="{079C2250-3550-4CD2-9BCB-A50F8D5CA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295400"/>
          </a:xfrm>
          <a:prstGeom prst="flowChartAlternateProcess">
            <a:avLst/>
          </a:prstGeom>
          <a:solidFill>
            <a:srgbClr val="00152A">
              <a:alpha val="80000"/>
            </a:srgbClr>
          </a:solidFill>
          <a:ln w="57150" cap="sq" cmpd="thickThin">
            <a:solidFill>
              <a:srgbClr val="33CCCC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+mn-cs"/>
              </a:rPr>
              <a:t>Hydropower Potential – River Wise Detail</a:t>
            </a:r>
            <a:endParaRPr lang="pt-BR" sz="40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B6080BB-E719-4545-9EB3-57DAE22EE2E4}"/>
              </a:ext>
            </a:extLst>
          </p:cNvPr>
          <p:cNvGraphicFramePr>
            <a:graphicFrameLocks/>
          </p:cNvGraphicFramePr>
          <p:nvPr/>
        </p:nvGraphicFramePr>
        <p:xfrm>
          <a:off x="-50800" y="1244600"/>
          <a:ext cx="12293600" cy="566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6E06DAE-1F0F-4012-9EC7-B00E1CFCA829}"/>
              </a:ext>
            </a:extLst>
          </p:cNvPr>
          <p:cNvSpPr/>
          <p:nvPr/>
        </p:nvSpPr>
        <p:spPr>
          <a:xfrm>
            <a:off x="9273287" y="1619795"/>
            <a:ext cx="2483283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prstClr val="white"/>
                </a:solidFill>
                <a:latin typeface="Book Antiqua" pitchFamily="18" charset="0"/>
                <a:cs typeface="Times New Roman" pitchFamily="18" charset="0"/>
              </a:rPr>
              <a:t>Total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prstClr val="white"/>
                </a:solidFill>
                <a:latin typeface="Book Antiqua" pitchFamily="18" charset="0"/>
                <a:cs typeface="Times New Roman" pitchFamily="18" charset="0"/>
              </a:rPr>
              <a:t>=64,000 MW</a:t>
            </a:r>
            <a:endParaRPr lang="en-US" sz="28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289C8778-54EB-46FE-9A82-0431EECC23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6531106"/>
              </p:ext>
            </p:extLst>
          </p:nvPr>
        </p:nvGraphicFramePr>
        <p:xfrm>
          <a:off x="309253" y="381001"/>
          <a:ext cx="11573493" cy="5964365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051461">
                  <a:extLst>
                    <a:ext uri="{9D8B030D-6E8A-4147-A177-3AD203B41FA5}">
                      <a16:colId xmlns:a16="http://schemas.microsoft.com/office/drawing/2014/main" val="3151702447"/>
                    </a:ext>
                  </a:extLst>
                </a:gridCol>
                <a:gridCol w="3450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71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794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PROCESSING OF HPPs IN PRIVATE SECTOR</a:t>
                      </a:r>
                    </a:p>
                  </a:txBody>
                  <a:tcPr marT="45694" marB="45694" anchor="ctr"/>
                </a:tc>
                <a:tc hMerge="1">
                  <a:txBody>
                    <a:bodyPr/>
                    <a:lstStyle/>
                    <a:p>
                      <a:endParaRPr lang="en-AU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694" marB="45694"/>
                </a:tc>
                <a:tc hMerge="1">
                  <a:txBody>
                    <a:bodyPr/>
                    <a:lstStyle/>
                    <a:p>
                      <a:endParaRPr lang="en-AU" sz="2400" b="1" dirty="0"/>
                    </a:p>
                  </a:txBody>
                  <a:tcPr marT="45694" marB="45694"/>
                </a:tc>
                <a:extLst>
                  <a:ext uri="{0D108BD9-81ED-4DB2-BD59-A6C34878D82A}">
                    <a16:rowId xmlns:a16="http://schemas.microsoft.com/office/drawing/2014/main" val="2470396050"/>
                  </a:ext>
                </a:extLst>
              </a:tr>
              <a:tr h="764458">
                <a:tc>
                  <a:txBody>
                    <a:bodyPr/>
                    <a:lstStyle/>
                    <a:p>
                      <a:r>
                        <a:rPr lang="en-AU" sz="2800" dirty="0"/>
                        <a:t>1</a:t>
                      </a:r>
                      <a:endParaRPr lang="en-A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694" marB="45694" anchor="ctr"/>
                </a:tc>
                <a:tc>
                  <a:txBody>
                    <a:bodyPr/>
                    <a:lstStyle/>
                    <a:p>
                      <a:r>
                        <a:rPr lang="en-AU" sz="2800" dirty="0">
                          <a:solidFill>
                            <a:srgbClr val="FF0000"/>
                          </a:solidFill>
                        </a:rPr>
                        <a:t>Sponsor Selection </a:t>
                      </a:r>
                      <a:endParaRPr lang="en-A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694" marB="45694" anchor="ctr"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Through Competition</a:t>
                      </a:r>
                      <a:endParaRPr lang="en-AU" sz="2400" b="1" dirty="0"/>
                    </a:p>
                  </a:txBody>
                  <a:tcPr marT="45694" marB="4569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463">
                <a:tc>
                  <a:txBody>
                    <a:bodyPr/>
                    <a:lstStyle/>
                    <a:p>
                      <a:r>
                        <a:rPr lang="en-AU" sz="2800" dirty="0"/>
                        <a:t>2</a:t>
                      </a:r>
                      <a:endParaRPr lang="en-A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694" marB="45694" anchor="ctr"/>
                </a:tc>
                <a:tc>
                  <a:txBody>
                    <a:bodyPr/>
                    <a:lstStyle/>
                    <a:p>
                      <a:r>
                        <a:rPr lang="en-AU" sz="2800" dirty="0">
                          <a:solidFill>
                            <a:srgbClr val="FF0000"/>
                          </a:solidFill>
                        </a:rPr>
                        <a:t>LOI</a:t>
                      </a:r>
                      <a:endParaRPr lang="en-A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694" marB="45694" anchor="ctr"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Feasibility Study  (Raw Sites/</a:t>
                      </a:r>
                      <a:r>
                        <a:rPr lang="en-AU" sz="2400" baseline="0" dirty="0"/>
                        <a:t> FS Updating)</a:t>
                      </a:r>
                      <a:endParaRPr lang="en-AU" sz="2400" b="1" baseline="0" dirty="0"/>
                    </a:p>
                  </a:txBody>
                  <a:tcPr marT="45694" marB="4569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558">
                <a:tc>
                  <a:txBody>
                    <a:bodyPr/>
                    <a:lstStyle/>
                    <a:p>
                      <a:r>
                        <a:rPr lang="en-AU" sz="2800" dirty="0"/>
                        <a:t>3</a:t>
                      </a:r>
                      <a:endParaRPr lang="en-AU" sz="2800" dirty="0">
                        <a:solidFill>
                          <a:srgbClr val="FF0000"/>
                        </a:solidFill>
                      </a:endParaRPr>
                    </a:p>
                  </a:txBody>
                  <a:tcPr marT="45694" marB="4569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dirty="0">
                          <a:solidFill>
                            <a:srgbClr val="FF0000"/>
                          </a:solidFill>
                        </a:rPr>
                        <a:t>Tariff</a:t>
                      </a:r>
                    </a:p>
                  </a:txBody>
                  <a:tcPr marT="45694" marB="4569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aseline="0" dirty="0"/>
                        <a:t>NEPRA’s Tariff Determination</a:t>
                      </a:r>
                    </a:p>
                    <a:p>
                      <a:endParaRPr lang="en-AU" sz="2400" baseline="0" dirty="0"/>
                    </a:p>
                  </a:txBody>
                  <a:tcPr marT="45694" marB="45694" anchor="ctr"/>
                </a:tc>
                <a:extLst>
                  <a:ext uri="{0D108BD9-81ED-4DB2-BD59-A6C34878D82A}">
                    <a16:rowId xmlns:a16="http://schemas.microsoft.com/office/drawing/2014/main" val="2377707722"/>
                  </a:ext>
                </a:extLst>
              </a:tr>
              <a:tr h="1800233">
                <a:tc>
                  <a:txBody>
                    <a:bodyPr/>
                    <a:lstStyle/>
                    <a:p>
                      <a:r>
                        <a:rPr lang="en-AU" sz="2800" dirty="0"/>
                        <a:t>4</a:t>
                      </a:r>
                      <a:endParaRPr lang="en-AU" sz="2800" dirty="0">
                        <a:solidFill>
                          <a:srgbClr val="FF0000"/>
                        </a:solidFill>
                      </a:endParaRPr>
                    </a:p>
                  </a:txBody>
                  <a:tcPr marT="45694" marB="45694" anchor="ctr"/>
                </a:tc>
                <a:tc>
                  <a:txBody>
                    <a:bodyPr/>
                    <a:lstStyle/>
                    <a:p>
                      <a:r>
                        <a:rPr lang="en-AU" sz="2800" dirty="0">
                          <a:solidFill>
                            <a:srgbClr val="FF0000"/>
                          </a:solidFill>
                        </a:rPr>
                        <a:t>LOS or TLOS issuance and FC declaration </a:t>
                      </a:r>
                    </a:p>
                    <a:p>
                      <a:endParaRPr lang="en-AU" sz="2800" dirty="0">
                        <a:solidFill>
                          <a:srgbClr val="FF0000"/>
                        </a:solidFill>
                      </a:endParaRPr>
                    </a:p>
                  </a:txBody>
                  <a:tcPr marT="45694" marB="4569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Env. NOC, EPCC,</a:t>
                      </a:r>
                      <a:r>
                        <a:rPr lang="en-AU" sz="2400" baseline="0" dirty="0"/>
                        <a:t> Project Agreements, Land Acquisition, Financing Arrangements, Term Sheets, CPs etc. and </a:t>
                      </a:r>
                      <a:r>
                        <a:rPr lang="en-AU" sz="2400" kern="1200" baseline="0" dirty="0"/>
                        <a:t>Financial Closing</a:t>
                      </a:r>
                      <a:endParaRPr lang="en-AU" sz="2400" baseline="0" dirty="0"/>
                    </a:p>
                  </a:txBody>
                  <a:tcPr marT="45694" marB="4569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361">
                <a:tc>
                  <a:txBody>
                    <a:bodyPr/>
                    <a:lstStyle/>
                    <a:p>
                      <a:r>
                        <a:rPr lang="en-AU" sz="2800" dirty="0"/>
                        <a:t>5</a:t>
                      </a:r>
                      <a:endParaRPr lang="en-A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694" marB="45694" anchor="ctr"/>
                </a:tc>
                <a:tc>
                  <a:txBody>
                    <a:bodyPr/>
                    <a:lstStyle/>
                    <a:p>
                      <a:r>
                        <a:rPr lang="en-AU" sz="2800" dirty="0">
                          <a:solidFill>
                            <a:srgbClr val="FF0000"/>
                          </a:solidFill>
                        </a:rPr>
                        <a:t>COD </a:t>
                      </a:r>
                      <a:endParaRPr lang="en-AU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694" marB="45694" anchor="ctr"/>
                </a:tc>
                <a:tc>
                  <a:txBody>
                    <a:bodyPr/>
                    <a:lstStyle/>
                    <a:p>
                      <a:r>
                        <a:rPr lang="en-AU" sz="2400" dirty="0"/>
                        <a:t>Construction, </a:t>
                      </a:r>
                      <a:r>
                        <a:rPr lang="en-AU" sz="2400" baseline="0" dirty="0"/>
                        <a:t>Installation, testing, Commissioning </a:t>
                      </a:r>
                      <a:endParaRPr lang="en-AU" sz="2400" b="1" dirty="0"/>
                    </a:p>
                  </a:txBody>
                  <a:tcPr marT="45694" marB="4569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1372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B94F0-14C4-4D44-A50E-435661CD287E}"/>
              </a:ext>
            </a:extLst>
          </p:cNvPr>
          <p:cNvSpPr/>
          <p:nvPr/>
        </p:nvSpPr>
        <p:spPr>
          <a:xfrm>
            <a:off x="212725" y="5324475"/>
            <a:ext cx="2652713" cy="1554163"/>
          </a:xfrm>
          <a:custGeom>
            <a:avLst/>
            <a:gdLst>
              <a:gd name="connsiteX0" fmla="*/ 2468880 w 2651760"/>
              <a:gd name="connsiteY0" fmla="*/ 467360 h 1554480"/>
              <a:gd name="connsiteX1" fmla="*/ 2367280 w 2651760"/>
              <a:gd name="connsiteY1" fmla="*/ 436880 h 1554480"/>
              <a:gd name="connsiteX2" fmla="*/ 2336800 w 2651760"/>
              <a:gd name="connsiteY2" fmla="*/ 406400 h 1554480"/>
              <a:gd name="connsiteX3" fmla="*/ 2255520 w 2651760"/>
              <a:gd name="connsiteY3" fmla="*/ 365760 h 1554480"/>
              <a:gd name="connsiteX4" fmla="*/ 2174240 w 2651760"/>
              <a:gd name="connsiteY4" fmla="*/ 335280 h 1554480"/>
              <a:gd name="connsiteX5" fmla="*/ 2143760 w 2651760"/>
              <a:gd name="connsiteY5" fmla="*/ 304800 h 1554480"/>
              <a:gd name="connsiteX6" fmla="*/ 2113280 w 2651760"/>
              <a:gd name="connsiteY6" fmla="*/ 284480 h 1554480"/>
              <a:gd name="connsiteX7" fmla="*/ 2092960 w 2651760"/>
              <a:gd name="connsiteY7" fmla="*/ 254000 h 1554480"/>
              <a:gd name="connsiteX8" fmla="*/ 2062480 w 2651760"/>
              <a:gd name="connsiteY8" fmla="*/ 233680 h 1554480"/>
              <a:gd name="connsiteX9" fmla="*/ 2011680 w 2651760"/>
              <a:gd name="connsiteY9" fmla="*/ 193040 h 1554480"/>
              <a:gd name="connsiteX10" fmla="*/ 1960880 w 2651760"/>
              <a:gd name="connsiteY10" fmla="*/ 172720 h 1554480"/>
              <a:gd name="connsiteX11" fmla="*/ 1910080 w 2651760"/>
              <a:gd name="connsiteY11" fmla="*/ 142240 h 1554480"/>
              <a:gd name="connsiteX12" fmla="*/ 1828800 w 2651760"/>
              <a:gd name="connsiteY12" fmla="*/ 121920 h 1554480"/>
              <a:gd name="connsiteX13" fmla="*/ 1767840 w 2651760"/>
              <a:gd name="connsiteY13" fmla="*/ 91440 h 1554480"/>
              <a:gd name="connsiteX14" fmla="*/ 1635760 w 2651760"/>
              <a:gd name="connsiteY14" fmla="*/ 81280 h 1554480"/>
              <a:gd name="connsiteX15" fmla="*/ 1270000 w 2651760"/>
              <a:gd name="connsiteY15" fmla="*/ 60960 h 1554480"/>
              <a:gd name="connsiteX16" fmla="*/ 1239520 w 2651760"/>
              <a:gd name="connsiteY16" fmla="*/ 50800 h 1554480"/>
              <a:gd name="connsiteX17" fmla="*/ 955040 w 2651760"/>
              <a:gd name="connsiteY17" fmla="*/ 40640 h 1554480"/>
              <a:gd name="connsiteX18" fmla="*/ 843280 w 2651760"/>
              <a:gd name="connsiteY18" fmla="*/ 20320 h 1554480"/>
              <a:gd name="connsiteX19" fmla="*/ 741680 w 2651760"/>
              <a:gd name="connsiteY19" fmla="*/ 0 h 1554480"/>
              <a:gd name="connsiteX20" fmla="*/ 690880 w 2651760"/>
              <a:gd name="connsiteY20" fmla="*/ 10160 h 1554480"/>
              <a:gd name="connsiteX21" fmla="*/ 609600 w 2651760"/>
              <a:gd name="connsiteY21" fmla="*/ 91440 h 1554480"/>
              <a:gd name="connsiteX22" fmla="*/ 548640 w 2651760"/>
              <a:gd name="connsiteY22" fmla="*/ 121920 h 1554480"/>
              <a:gd name="connsiteX23" fmla="*/ 487680 w 2651760"/>
              <a:gd name="connsiteY23" fmla="*/ 172720 h 1554480"/>
              <a:gd name="connsiteX24" fmla="*/ 254000 w 2651760"/>
              <a:gd name="connsiteY24" fmla="*/ 193040 h 1554480"/>
              <a:gd name="connsiteX25" fmla="*/ 182880 w 2651760"/>
              <a:gd name="connsiteY25" fmla="*/ 213360 h 1554480"/>
              <a:gd name="connsiteX26" fmla="*/ 81280 w 2651760"/>
              <a:gd name="connsiteY26" fmla="*/ 233680 h 1554480"/>
              <a:gd name="connsiteX27" fmla="*/ 40640 w 2651760"/>
              <a:gd name="connsiteY27" fmla="*/ 294640 h 1554480"/>
              <a:gd name="connsiteX28" fmla="*/ 30480 w 2651760"/>
              <a:gd name="connsiteY28" fmla="*/ 812800 h 1554480"/>
              <a:gd name="connsiteX29" fmla="*/ 0 w 2651760"/>
              <a:gd name="connsiteY29" fmla="*/ 904240 h 1554480"/>
              <a:gd name="connsiteX30" fmla="*/ 10160 w 2651760"/>
              <a:gd name="connsiteY30" fmla="*/ 1016000 h 1554480"/>
              <a:gd name="connsiteX31" fmla="*/ 30480 w 2651760"/>
              <a:gd name="connsiteY31" fmla="*/ 1046480 h 1554480"/>
              <a:gd name="connsiteX32" fmla="*/ 60960 w 2651760"/>
              <a:gd name="connsiteY32" fmla="*/ 1117600 h 1554480"/>
              <a:gd name="connsiteX33" fmla="*/ 132080 w 2651760"/>
              <a:gd name="connsiteY33" fmla="*/ 1198880 h 1554480"/>
              <a:gd name="connsiteX34" fmla="*/ 152400 w 2651760"/>
              <a:gd name="connsiteY34" fmla="*/ 1259840 h 1554480"/>
              <a:gd name="connsiteX35" fmla="*/ 172720 w 2651760"/>
              <a:gd name="connsiteY35" fmla="*/ 1351280 h 1554480"/>
              <a:gd name="connsiteX36" fmla="*/ 203200 w 2651760"/>
              <a:gd name="connsiteY36" fmla="*/ 1391920 h 1554480"/>
              <a:gd name="connsiteX37" fmla="*/ 213360 w 2651760"/>
              <a:gd name="connsiteY37" fmla="*/ 1422400 h 1554480"/>
              <a:gd name="connsiteX38" fmla="*/ 243840 w 2651760"/>
              <a:gd name="connsiteY38" fmla="*/ 1432560 h 1554480"/>
              <a:gd name="connsiteX39" fmla="*/ 335280 w 2651760"/>
              <a:gd name="connsiteY39" fmla="*/ 1452880 h 1554480"/>
              <a:gd name="connsiteX40" fmla="*/ 396240 w 2651760"/>
              <a:gd name="connsiteY40" fmla="*/ 1483360 h 1554480"/>
              <a:gd name="connsiteX41" fmla="*/ 447040 w 2651760"/>
              <a:gd name="connsiteY41" fmla="*/ 1513840 h 1554480"/>
              <a:gd name="connsiteX42" fmla="*/ 477520 w 2651760"/>
              <a:gd name="connsiteY42" fmla="*/ 1524000 h 1554480"/>
              <a:gd name="connsiteX43" fmla="*/ 518160 w 2651760"/>
              <a:gd name="connsiteY43" fmla="*/ 1544320 h 1554480"/>
              <a:gd name="connsiteX44" fmla="*/ 619760 w 2651760"/>
              <a:gd name="connsiteY44" fmla="*/ 1554480 h 1554480"/>
              <a:gd name="connsiteX45" fmla="*/ 1473200 w 2651760"/>
              <a:gd name="connsiteY45" fmla="*/ 1544320 h 1554480"/>
              <a:gd name="connsiteX46" fmla="*/ 1574800 w 2651760"/>
              <a:gd name="connsiteY46" fmla="*/ 1534160 h 1554480"/>
              <a:gd name="connsiteX47" fmla="*/ 2123440 w 2651760"/>
              <a:gd name="connsiteY47" fmla="*/ 1524000 h 1554480"/>
              <a:gd name="connsiteX48" fmla="*/ 2174240 w 2651760"/>
              <a:gd name="connsiteY48" fmla="*/ 1503680 h 1554480"/>
              <a:gd name="connsiteX49" fmla="*/ 2255520 w 2651760"/>
              <a:gd name="connsiteY49" fmla="*/ 1483360 h 1554480"/>
              <a:gd name="connsiteX50" fmla="*/ 2336800 w 2651760"/>
              <a:gd name="connsiteY50" fmla="*/ 1442720 h 1554480"/>
              <a:gd name="connsiteX51" fmla="*/ 2387600 w 2651760"/>
              <a:gd name="connsiteY51" fmla="*/ 1341120 h 1554480"/>
              <a:gd name="connsiteX52" fmla="*/ 2438400 w 2651760"/>
              <a:gd name="connsiteY52" fmla="*/ 1209040 h 1554480"/>
              <a:gd name="connsiteX53" fmla="*/ 2458720 w 2651760"/>
              <a:gd name="connsiteY53" fmla="*/ 1168400 h 1554480"/>
              <a:gd name="connsiteX54" fmla="*/ 2479040 w 2651760"/>
              <a:gd name="connsiteY54" fmla="*/ 1137920 h 1554480"/>
              <a:gd name="connsiteX55" fmla="*/ 2489200 w 2651760"/>
              <a:gd name="connsiteY55" fmla="*/ 1097280 h 1554480"/>
              <a:gd name="connsiteX56" fmla="*/ 2540000 w 2651760"/>
              <a:gd name="connsiteY56" fmla="*/ 1026160 h 1554480"/>
              <a:gd name="connsiteX57" fmla="*/ 2590800 w 2651760"/>
              <a:gd name="connsiteY57" fmla="*/ 955040 h 1554480"/>
              <a:gd name="connsiteX58" fmla="*/ 2600960 w 2651760"/>
              <a:gd name="connsiteY58" fmla="*/ 924560 h 1554480"/>
              <a:gd name="connsiteX59" fmla="*/ 2621280 w 2651760"/>
              <a:gd name="connsiteY59" fmla="*/ 883920 h 1554480"/>
              <a:gd name="connsiteX60" fmla="*/ 2631440 w 2651760"/>
              <a:gd name="connsiteY60" fmla="*/ 822960 h 1554480"/>
              <a:gd name="connsiteX61" fmla="*/ 2651760 w 2651760"/>
              <a:gd name="connsiteY61" fmla="*/ 762000 h 1554480"/>
              <a:gd name="connsiteX62" fmla="*/ 2641600 w 2651760"/>
              <a:gd name="connsiteY62" fmla="*/ 640080 h 1554480"/>
              <a:gd name="connsiteX63" fmla="*/ 2590800 w 2651760"/>
              <a:gd name="connsiteY63" fmla="*/ 548640 h 1554480"/>
              <a:gd name="connsiteX64" fmla="*/ 2580640 w 2651760"/>
              <a:gd name="connsiteY64" fmla="*/ 518160 h 1554480"/>
              <a:gd name="connsiteX65" fmla="*/ 2509520 w 2651760"/>
              <a:gd name="connsiteY65" fmla="*/ 426720 h 1554480"/>
              <a:gd name="connsiteX66" fmla="*/ 2468880 w 2651760"/>
              <a:gd name="connsiteY66" fmla="*/ 467360 h 15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651760" h="1554480">
                <a:moveTo>
                  <a:pt x="2468880" y="467360"/>
                </a:moveTo>
                <a:cubicBezTo>
                  <a:pt x="2435013" y="457200"/>
                  <a:pt x="2399383" y="451697"/>
                  <a:pt x="2367280" y="436880"/>
                </a:cubicBezTo>
                <a:cubicBezTo>
                  <a:pt x="2354234" y="430859"/>
                  <a:pt x="2348922" y="414114"/>
                  <a:pt x="2336800" y="406400"/>
                </a:cubicBezTo>
                <a:cubicBezTo>
                  <a:pt x="2311244" y="390137"/>
                  <a:pt x="2282613" y="379307"/>
                  <a:pt x="2255520" y="365760"/>
                </a:cubicBezTo>
                <a:cubicBezTo>
                  <a:pt x="2202391" y="339195"/>
                  <a:pt x="2229573" y="349113"/>
                  <a:pt x="2174240" y="335280"/>
                </a:cubicBezTo>
                <a:cubicBezTo>
                  <a:pt x="2164080" y="325120"/>
                  <a:pt x="2154798" y="313998"/>
                  <a:pt x="2143760" y="304800"/>
                </a:cubicBezTo>
                <a:cubicBezTo>
                  <a:pt x="2134379" y="296983"/>
                  <a:pt x="2121914" y="293114"/>
                  <a:pt x="2113280" y="284480"/>
                </a:cubicBezTo>
                <a:cubicBezTo>
                  <a:pt x="2104646" y="275846"/>
                  <a:pt x="2101594" y="262634"/>
                  <a:pt x="2092960" y="254000"/>
                </a:cubicBezTo>
                <a:cubicBezTo>
                  <a:pt x="2084326" y="245366"/>
                  <a:pt x="2072249" y="241006"/>
                  <a:pt x="2062480" y="233680"/>
                </a:cubicBezTo>
                <a:cubicBezTo>
                  <a:pt x="2045132" y="220669"/>
                  <a:pt x="2030275" y="204197"/>
                  <a:pt x="2011680" y="193040"/>
                </a:cubicBezTo>
                <a:cubicBezTo>
                  <a:pt x="1996041" y="183657"/>
                  <a:pt x="1977192" y="180876"/>
                  <a:pt x="1960880" y="172720"/>
                </a:cubicBezTo>
                <a:cubicBezTo>
                  <a:pt x="1943217" y="163889"/>
                  <a:pt x="1928511" y="149329"/>
                  <a:pt x="1910080" y="142240"/>
                </a:cubicBezTo>
                <a:cubicBezTo>
                  <a:pt x="1884014" y="132215"/>
                  <a:pt x="1853779" y="134409"/>
                  <a:pt x="1828800" y="121920"/>
                </a:cubicBezTo>
                <a:cubicBezTo>
                  <a:pt x="1808480" y="111760"/>
                  <a:pt x="1790071" y="96120"/>
                  <a:pt x="1767840" y="91440"/>
                </a:cubicBezTo>
                <a:cubicBezTo>
                  <a:pt x="1724630" y="82343"/>
                  <a:pt x="1679787" y="84667"/>
                  <a:pt x="1635760" y="81280"/>
                </a:cubicBezTo>
                <a:cubicBezTo>
                  <a:pt x="1471681" y="48464"/>
                  <a:pt x="1664734" y="84180"/>
                  <a:pt x="1270000" y="60960"/>
                </a:cubicBezTo>
                <a:cubicBezTo>
                  <a:pt x="1259309" y="60331"/>
                  <a:pt x="1250207" y="51490"/>
                  <a:pt x="1239520" y="50800"/>
                </a:cubicBezTo>
                <a:cubicBezTo>
                  <a:pt x="1144830" y="44691"/>
                  <a:pt x="1049867" y="44027"/>
                  <a:pt x="955040" y="40640"/>
                </a:cubicBezTo>
                <a:cubicBezTo>
                  <a:pt x="775073" y="4647"/>
                  <a:pt x="1051263" y="59317"/>
                  <a:pt x="843280" y="20320"/>
                </a:cubicBezTo>
                <a:cubicBezTo>
                  <a:pt x="809334" y="13955"/>
                  <a:pt x="775547" y="6773"/>
                  <a:pt x="741680" y="0"/>
                </a:cubicBezTo>
                <a:cubicBezTo>
                  <a:pt x="724747" y="3387"/>
                  <a:pt x="705078" y="330"/>
                  <a:pt x="690880" y="10160"/>
                </a:cubicBezTo>
                <a:cubicBezTo>
                  <a:pt x="659377" y="31970"/>
                  <a:pt x="645950" y="79323"/>
                  <a:pt x="609600" y="91440"/>
                </a:cubicBezTo>
                <a:cubicBezTo>
                  <a:pt x="579052" y="101623"/>
                  <a:pt x="574901" y="100036"/>
                  <a:pt x="548640" y="121920"/>
                </a:cubicBezTo>
                <a:cubicBezTo>
                  <a:pt x="534829" y="133429"/>
                  <a:pt x="508612" y="167890"/>
                  <a:pt x="487680" y="172720"/>
                </a:cubicBezTo>
                <a:cubicBezTo>
                  <a:pt x="465849" y="177758"/>
                  <a:pt x="259522" y="192615"/>
                  <a:pt x="254000" y="193040"/>
                </a:cubicBezTo>
                <a:cubicBezTo>
                  <a:pt x="230293" y="199813"/>
                  <a:pt x="206880" y="207713"/>
                  <a:pt x="182880" y="213360"/>
                </a:cubicBezTo>
                <a:cubicBezTo>
                  <a:pt x="149261" y="221270"/>
                  <a:pt x="81280" y="233680"/>
                  <a:pt x="81280" y="233680"/>
                </a:cubicBezTo>
                <a:cubicBezTo>
                  <a:pt x="67733" y="254000"/>
                  <a:pt x="41119" y="270223"/>
                  <a:pt x="40640" y="294640"/>
                </a:cubicBezTo>
                <a:cubicBezTo>
                  <a:pt x="37253" y="467360"/>
                  <a:pt x="36538" y="640153"/>
                  <a:pt x="30480" y="812800"/>
                </a:cubicBezTo>
                <a:cubicBezTo>
                  <a:pt x="28452" y="870595"/>
                  <a:pt x="25737" y="865635"/>
                  <a:pt x="0" y="904240"/>
                </a:cubicBezTo>
                <a:cubicBezTo>
                  <a:pt x="3387" y="941493"/>
                  <a:pt x="2322" y="979423"/>
                  <a:pt x="10160" y="1016000"/>
                </a:cubicBezTo>
                <a:cubicBezTo>
                  <a:pt x="12719" y="1027940"/>
                  <a:pt x="25019" y="1035558"/>
                  <a:pt x="30480" y="1046480"/>
                </a:cubicBezTo>
                <a:cubicBezTo>
                  <a:pt x="65048" y="1115616"/>
                  <a:pt x="8106" y="1033033"/>
                  <a:pt x="60960" y="1117600"/>
                </a:cubicBezTo>
                <a:cubicBezTo>
                  <a:pt x="84279" y="1154911"/>
                  <a:pt x="100573" y="1167373"/>
                  <a:pt x="132080" y="1198880"/>
                </a:cubicBezTo>
                <a:cubicBezTo>
                  <a:pt x="138853" y="1219200"/>
                  <a:pt x="148879" y="1238712"/>
                  <a:pt x="152400" y="1259840"/>
                </a:cubicBezTo>
                <a:cubicBezTo>
                  <a:pt x="154887" y="1274763"/>
                  <a:pt x="160950" y="1330682"/>
                  <a:pt x="172720" y="1351280"/>
                </a:cubicBezTo>
                <a:cubicBezTo>
                  <a:pt x="181121" y="1365982"/>
                  <a:pt x="193040" y="1378373"/>
                  <a:pt x="203200" y="1391920"/>
                </a:cubicBezTo>
                <a:cubicBezTo>
                  <a:pt x="206587" y="1402080"/>
                  <a:pt x="205787" y="1414827"/>
                  <a:pt x="213360" y="1422400"/>
                </a:cubicBezTo>
                <a:cubicBezTo>
                  <a:pt x="220933" y="1429973"/>
                  <a:pt x="233542" y="1429618"/>
                  <a:pt x="243840" y="1432560"/>
                </a:cubicBezTo>
                <a:cubicBezTo>
                  <a:pt x="277319" y="1442126"/>
                  <a:pt x="300362" y="1445896"/>
                  <a:pt x="335280" y="1452880"/>
                </a:cubicBezTo>
                <a:cubicBezTo>
                  <a:pt x="422631" y="1511114"/>
                  <a:pt x="312112" y="1441296"/>
                  <a:pt x="396240" y="1483360"/>
                </a:cubicBezTo>
                <a:cubicBezTo>
                  <a:pt x="413903" y="1492191"/>
                  <a:pt x="429377" y="1505009"/>
                  <a:pt x="447040" y="1513840"/>
                </a:cubicBezTo>
                <a:cubicBezTo>
                  <a:pt x="456619" y="1518629"/>
                  <a:pt x="467676" y="1519781"/>
                  <a:pt x="477520" y="1524000"/>
                </a:cubicBezTo>
                <a:cubicBezTo>
                  <a:pt x="491441" y="1529966"/>
                  <a:pt x="503351" y="1541147"/>
                  <a:pt x="518160" y="1544320"/>
                </a:cubicBezTo>
                <a:cubicBezTo>
                  <a:pt x="551440" y="1551451"/>
                  <a:pt x="585893" y="1551093"/>
                  <a:pt x="619760" y="1554480"/>
                </a:cubicBezTo>
                <a:lnTo>
                  <a:pt x="1473200" y="1544320"/>
                </a:lnTo>
                <a:cubicBezTo>
                  <a:pt x="1507228" y="1543596"/>
                  <a:pt x="1540781" y="1535223"/>
                  <a:pt x="1574800" y="1534160"/>
                </a:cubicBezTo>
                <a:cubicBezTo>
                  <a:pt x="1757622" y="1528447"/>
                  <a:pt x="1940560" y="1527387"/>
                  <a:pt x="2123440" y="1524000"/>
                </a:cubicBezTo>
                <a:cubicBezTo>
                  <a:pt x="2140373" y="1517227"/>
                  <a:pt x="2156771" y="1508921"/>
                  <a:pt x="2174240" y="1503680"/>
                </a:cubicBezTo>
                <a:cubicBezTo>
                  <a:pt x="2215942" y="1491169"/>
                  <a:pt x="2220813" y="1499136"/>
                  <a:pt x="2255520" y="1483360"/>
                </a:cubicBezTo>
                <a:cubicBezTo>
                  <a:pt x="2283096" y="1470825"/>
                  <a:pt x="2336800" y="1442720"/>
                  <a:pt x="2336800" y="1442720"/>
                </a:cubicBezTo>
                <a:cubicBezTo>
                  <a:pt x="2362475" y="1365696"/>
                  <a:pt x="2344269" y="1398895"/>
                  <a:pt x="2387600" y="1341120"/>
                </a:cubicBezTo>
                <a:cubicBezTo>
                  <a:pt x="2402745" y="1295686"/>
                  <a:pt x="2416091" y="1253657"/>
                  <a:pt x="2438400" y="1209040"/>
                </a:cubicBezTo>
                <a:cubicBezTo>
                  <a:pt x="2445173" y="1195493"/>
                  <a:pt x="2451206" y="1181550"/>
                  <a:pt x="2458720" y="1168400"/>
                </a:cubicBezTo>
                <a:cubicBezTo>
                  <a:pt x="2464778" y="1157798"/>
                  <a:pt x="2472267" y="1148080"/>
                  <a:pt x="2479040" y="1137920"/>
                </a:cubicBezTo>
                <a:cubicBezTo>
                  <a:pt x="2482427" y="1124373"/>
                  <a:pt x="2483699" y="1110115"/>
                  <a:pt x="2489200" y="1097280"/>
                </a:cubicBezTo>
                <a:cubicBezTo>
                  <a:pt x="2495062" y="1083602"/>
                  <a:pt x="2535269" y="1033730"/>
                  <a:pt x="2540000" y="1026160"/>
                </a:cubicBezTo>
                <a:cubicBezTo>
                  <a:pt x="2584576" y="954838"/>
                  <a:pt x="2532695" y="1013145"/>
                  <a:pt x="2590800" y="955040"/>
                </a:cubicBezTo>
                <a:cubicBezTo>
                  <a:pt x="2594187" y="944880"/>
                  <a:pt x="2596741" y="934404"/>
                  <a:pt x="2600960" y="924560"/>
                </a:cubicBezTo>
                <a:cubicBezTo>
                  <a:pt x="2606926" y="910639"/>
                  <a:pt x="2616928" y="898427"/>
                  <a:pt x="2621280" y="883920"/>
                </a:cubicBezTo>
                <a:cubicBezTo>
                  <a:pt x="2627199" y="864189"/>
                  <a:pt x="2626444" y="842945"/>
                  <a:pt x="2631440" y="822960"/>
                </a:cubicBezTo>
                <a:cubicBezTo>
                  <a:pt x="2636635" y="802180"/>
                  <a:pt x="2651760" y="762000"/>
                  <a:pt x="2651760" y="762000"/>
                </a:cubicBezTo>
                <a:cubicBezTo>
                  <a:pt x="2648373" y="721360"/>
                  <a:pt x="2646990" y="680503"/>
                  <a:pt x="2641600" y="640080"/>
                </a:cubicBezTo>
                <a:cubicBezTo>
                  <a:pt x="2634791" y="589013"/>
                  <a:pt x="2612128" y="612625"/>
                  <a:pt x="2590800" y="548640"/>
                </a:cubicBezTo>
                <a:cubicBezTo>
                  <a:pt x="2587413" y="538480"/>
                  <a:pt x="2585841" y="527522"/>
                  <a:pt x="2580640" y="518160"/>
                </a:cubicBezTo>
                <a:cubicBezTo>
                  <a:pt x="2550259" y="463474"/>
                  <a:pt x="2546544" y="463744"/>
                  <a:pt x="2509520" y="426720"/>
                </a:cubicBezTo>
                <a:lnTo>
                  <a:pt x="2468880" y="46736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6F86A3A-4E8F-40A9-A29C-53F0BBB7FA1C}"/>
              </a:ext>
            </a:extLst>
          </p:cNvPr>
          <p:cNvSpPr/>
          <p:nvPr/>
        </p:nvSpPr>
        <p:spPr>
          <a:xfrm>
            <a:off x="1651000" y="228600"/>
            <a:ext cx="8869363" cy="6367463"/>
          </a:xfrm>
          <a:custGeom>
            <a:avLst/>
            <a:gdLst>
              <a:gd name="connsiteX0" fmla="*/ 8699500 w 8699500"/>
              <a:gd name="connsiteY0" fmla="*/ 0 h 6097362"/>
              <a:gd name="connsiteX1" fmla="*/ 8559800 w 8699500"/>
              <a:gd name="connsiteY1" fmla="*/ 25400 h 6097362"/>
              <a:gd name="connsiteX2" fmla="*/ 8509000 w 8699500"/>
              <a:gd name="connsiteY2" fmla="*/ 38100 h 6097362"/>
              <a:gd name="connsiteX3" fmla="*/ 8394700 w 8699500"/>
              <a:gd name="connsiteY3" fmla="*/ 50800 h 6097362"/>
              <a:gd name="connsiteX4" fmla="*/ 8356600 w 8699500"/>
              <a:gd name="connsiteY4" fmla="*/ 127000 h 6097362"/>
              <a:gd name="connsiteX5" fmla="*/ 8331200 w 8699500"/>
              <a:gd name="connsiteY5" fmla="*/ 165100 h 6097362"/>
              <a:gd name="connsiteX6" fmla="*/ 8293100 w 8699500"/>
              <a:gd name="connsiteY6" fmla="*/ 241300 h 6097362"/>
              <a:gd name="connsiteX7" fmla="*/ 8267700 w 8699500"/>
              <a:gd name="connsiteY7" fmla="*/ 330200 h 6097362"/>
              <a:gd name="connsiteX8" fmla="*/ 8216900 w 8699500"/>
              <a:gd name="connsiteY8" fmla="*/ 406400 h 6097362"/>
              <a:gd name="connsiteX9" fmla="*/ 8178800 w 8699500"/>
              <a:gd name="connsiteY9" fmla="*/ 431800 h 6097362"/>
              <a:gd name="connsiteX10" fmla="*/ 8102600 w 8699500"/>
              <a:gd name="connsiteY10" fmla="*/ 457200 h 6097362"/>
              <a:gd name="connsiteX11" fmla="*/ 8026400 w 8699500"/>
              <a:gd name="connsiteY11" fmla="*/ 495300 h 6097362"/>
              <a:gd name="connsiteX12" fmla="*/ 7950200 w 8699500"/>
              <a:gd name="connsiteY12" fmla="*/ 533400 h 6097362"/>
              <a:gd name="connsiteX13" fmla="*/ 7912100 w 8699500"/>
              <a:gd name="connsiteY13" fmla="*/ 571500 h 6097362"/>
              <a:gd name="connsiteX14" fmla="*/ 7874000 w 8699500"/>
              <a:gd name="connsiteY14" fmla="*/ 596900 h 6097362"/>
              <a:gd name="connsiteX15" fmla="*/ 7848600 w 8699500"/>
              <a:gd name="connsiteY15" fmla="*/ 635000 h 6097362"/>
              <a:gd name="connsiteX16" fmla="*/ 7772400 w 8699500"/>
              <a:gd name="connsiteY16" fmla="*/ 698500 h 6097362"/>
              <a:gd name="connsiteX17" fmla="*/ 7747000 w 8699500"/>
              <a:gd name="connsiteY17" fmla="*/ 749300 h 6097362"/>
              <a:gd name="connsiteX18" fmla="*/ 7696200 w 8699500"/>
              <a:gd name="connsiteY18" fmla="*/ 825500 h 6097362"/>
              <a:gd name="connsiteX19" fmla="*/ 7277100 w 8699500"/>
              <a:gd name="connsiteY19" fmla="*/ 838200 h 6097362"/>
              <a:gd name="connsiteX20" fmla="*/ 7239000 w 8699500"/>
              <a:gd name="connsiteY20" fmla="*/ 850900 h 6097362"/>
              <a:gd name="connsiteX21" fmla="*/ 7188200 w 8699500"/>
              <a:gd name="connsiteY21" fmla="*/ 876300 h 6097362"/>
              <a:gd name="connsiteX22" fmla="*/ 7112000 w 8699500"/>
              <a:gd name="connsiteY22" fmla="*/ 889000 h 6097362"/>
              <a:gd name="connsiteX23" fmla="*/ 7010400 w 8699500"/>
              <a:gd name="connsiteY23" fmla="*/ 927100 h 6097362"/>
              <a:gd name="connsiteX24" fmla="*/ 6959600 w 8699500"/>
              <a:gd name="connsiteY24" fmla="*/ 939800 h 6097362"/>
              <a:gd name="connsiteX25" fmla="*/ 6845300 w 8699500"/>
              <a:gd name="connsiteY25" fmla="*/ 1003300 h 6097362"/>
              <a:gd name="connsiteX26" fmla="*/ 6794500 w 8699500"/>
              <a:gd name="connsiteY26" fmla="*/ 1041400 h 6097362"/>
              <a:gd name="connsiteX27" fmla="*/ 6692900 w 8699500"/>
              <a:gd name="connsiteY27" fmla="*/ 1092200 h 6097362"/>
              <a:gd name="connsiteX28" fmla="*/ 6604000 w 8699500"/>
              <a:gd name="connsiteY28" fmla="*/ 1155700 h 6097362"/>
              <a:gd name="connsiteX29" fmla="*/ 6565900 w 8699500"/>
              <a:gd name="connsiteY29" fmla="*/ 1181100 h 6097362"/>
              <a:gd name="connsiteX30" fmla="*/ 6489700 w 8699500"/>
              <a:gd name="connsiteY30" fmla="*/ 1206500 h 6097362"/>
              <a:gd name="connsiteX31" fmla="*/ 6451600 w 8699500"/>
              <a:gd name="connsiteY31" fmla="*/ 1257300 h 6097362"/>
              <a:gd name="connsiteX32" fmla="*/ 6426200 w 8699500"/>
              <a:gd name="connsiteY32" fmla="*/ 1295400 h 6097362"/>
              <a:gd name="connsiteX33" fmla="*/ 6388100 w 8699500"/>
              <a:gd name="connsiteY33" fmla="*/ 1308100 h 6097362"/>
              <a:gd name="connsiteX34" fmla="*/ 6311900 w 8699500"/>
              <a:gd name="connsiteY34" fmla="*/ 1358900 h 6097362"/>
              <a:gd name="connsiteX35" fmla="*/ 6286500 w 8699500"/>
              <a:gd name="connsiteY35" fmla="*/ 1409700 h 6097362"/>
              <a:gd name="connsiteX36" fmla="*/ 6184900 w 8699500"/>
              <a:gd name="connsiteY36" fmla="*/ 1587500 h 6097362"/>
              <a:gd name="connsiteX37" fmla="*/ 6172200 w 8699500"/>
              <a:gd name="connsiteY37" fmla="*/ 1625600 h 6097362"/>
              <a:gd name="connsiteX38" fmla="*/ 6159500 w 8699500"/>
              <a:gd name="connsiteY38" fmla="*/ 1689100 h 6097362"/>
              <a:gd name="connsiteX39" fmla="*/ 6134100 w 8699500"/>
              <a:gd name="connsiteY39" fmla="*/ 1727200 h 6097362"/>
              <a:gd name="connsiteX40" fmla="*/ 6070600 w 8699500"/>
              <a:gd name="connsiteY40" fmla="*/ 1841500 h 6097362"/>
              <a:gd name="connsiteX41" fmla="*/ 6032500 w 8699500"/>
              <a:gd name="connsiteY41" fmla="*/ 1955800 h 6097362"/>
              <a:gd name="connsiteX42" fmla="*/ 5994400 w 8699500"/>
              <a:gd name="connsiteY42" fmla="*/ 2006600 h 6097362"/>
              <a:gd name="connsiteX43" fmla="*/ 5969000 w 8699500"/>
              <a:gd name="connsiteY43" fmla="*/ 2095500 h 6097362"/>
              <a:gd name="connsiteX44" fmla="*/ 5956300 w 8699500"/>
              <a:gd name="connsiteY44" fmla="*/ 2146300 h 6097362"/>
              <a:gd name="connsiteX45" fmla="*/ 5930900 w 8699500"/>
              <a:gd name="connsiteY45" fmla="*/ 2184400 h 6097362"/>
              <a:gd name="connsiteX46" fmla="*/ 5892800 w 8699500"/>
              <a:gd name="connsiteY46" fmla="*/ 2311400 h 6097362"/>
              <a:gd name="connsiteX47" fmla="*/ 5854700 w 8699500"/>
              <a:gd name="connsiteY47" fmla="*/ 2413000 h 6097362"/>
              <a:gd name="connsiteX48" fmla="*/ 5816600 w 8699500"/>
              <a:gd name="connsiteY48" fmla="*/ 2514600 h 6097362"/>
              <a:gd name="connsiteX49" fmla="*/ 5803900 w 8699500"/>
              <a:gd name="connsiteY49" fmla="*/ 2552700 h 6097362"/>
              <a:gd name="connsiteX50" fmla="*/ 5626100 w 8699500"/>
              <a:gd name="connsiteY50" fmla="*/ 2654300 h 6097362"/>
              <a:gd name="connsiteX51" fmla="*/ 5588000 w 8699500"/>
              <a:gd name="connsiteY51" fmla="*/ 2679700 h 6097362"/>
              <a:gd name="connsiteX52" fmla="*/ 5549900 w 8699500"/>
              <a:gd name="connsiteY52" fmla="*/ 2692400 h 6097362"/>
              <a:gd name="connsiteX53" fmla="*/ 5422900 w 8699500"/>
              <a:gd name="connsiteY53" fmla="*/ 2768600 h 6097362"/>
              <a:gd name="connsiteX54" fmla="*/ 5334000 w 8699500"/>
              <a:gd name="connsiteY54" fmla="*/ 2819400 h 6097362"/>
              <a:gd name="connsiteX55" fmla="*/ 5283200 w 8699500"/>
              <a:gd name="connsiteY55" fmla="*/ 2857500 h 6097362"/>
              <a:gd name="connsiteX56" fmla="*/ 5181600 w 8699500"/>
              <a:gd name="connsiteY56" fmla="*/ 2921000 h 6097362"/>
              <a:gd name="connsiteX57" fmla="*/ 5143500 w 8699500"/>
              <a:gd name="connsiteY57" fmla="*/ 2959100 h 6097362"/>
              <a:gd name="connsiteX58" fmla="*/ 5067300 w 8699500"/>
              <a:gd name="connsiteY58" fmla="*/ 3009900 h 6097362"/>
              <a:gd name="connsiteX59" fmla="*/ 4991100 w 8699500"/>
              <a:gd name="connsiteY59" fmla="*/ 3124200 h 6097362"/>
              <a:gd name="connsiteX60" fmla="*/ 4953000 w 8699500"/>
              <a:gd name="connsiteY60" fmla="*/ 3162300 h 6097362"/>
              <a:gd name="connsiteX61" fmla="*/ 4914900 w 8699500"/>
              <a:gd name="connsiteY61" fmla="*/ 3213100 h 6097362"/>
              <a:gd name="connsiteX62" fmla="*/ 4876800 w 8699500"/>
              <a:gd name="connsiteY62" fmla="*/ 3327400 h 6097362"/>
              <a:gd name="connsiteX63" fmla="*/ 4838700 w 8699500"/>
              <a:gd name="connsiteY63" fmla="*/ 3378200 h 6097362"/>
              <a:gd name="connsiteX64" fmla="*/ 4813300 w 8699500"/>
              <a:gd name="connsiteY64" fmla="*/ 3429000 h 6097362"/>
              <a:gd name="connsiteX65" fmla="*/ 4787900 w 8699500"/>
              <a:gd name="connsiteY65" fmla="*/ 3505200 h 6097362"/>
              <a:gd name="connsiteX66" fmla="*/ 4762500 w 8699500"/>
              <a:gd name="connsiteY66" fmla="*/ 3581400 h 6097362"/>
              <a:gd name="connsiteX67" fmla="*/ 4749800 w 8699500"/>
              <a:gd name="connsiteY67" fmla="*/ 3619500 h 6097362"/>
              <a:gd name="connsiteX68" fmla="*/ 4737100 w 8699500"/>
              <a:gd name="connsiteY68" fmla="*/ 3657600 h 6097362"/>
              <a:gd name="connsiteX69" fmla="*/ 4711700 w 8699500"/>
              <a:gd name="connsiteY69" fmla="*/ 3708400 h 6097362"/>
              <a:gd name="connsiteX70" fmla="*/ 4648200 w 8699500"/>
              <a:gd name="connsiteY70" fmla="*/ 3784600 h 6097362"/>
              <a:gd name="connsiteX71" fmla="*/ 4635500 w 8699500"/>
              <a:gd name="connsiteY71" fmla="*/ 3822700 h 6097362"/>
              <a:gd name="connsiteX72" fmla="*/ 4584700 w 8699500"/>
              <a:gd name="connsiteY72" fmla="*/ 3860800 h 6097362"/>
              <a:gd name="connsiteX73" fmla="*/ 4419600 w 8699500"/>
              <a:gd name="connsiteY73" fmla="*/ 3949700 h 6097362"/>
              <a:gd name="connsiteX74" fmla="*/ 4368800 w 8699500"/>
              <a:gd name="connsiteY74" fmla="*/ 3962400 h 6097362"/>
              <a:gd name="connsiteX75" fmla="*/ 4216400 w 8699500"/>
              <a:gd name="connsiteY75" fmla="*/ 4000500 h 6097362"/>
              <a:gd name="connsiteX76" fmla="*/ 3746500 w 8699500"/>
              <a:gd name="connsiteY76" fmla="*/ 4013200 h 6097362"/>
              <a:gd name="connsiteX77" fmla="*/ 3695700 w 8699500"/>
              <a:gd name="connsiteY77" fmla="*/ 4038600 h 6097362"/>
              <a:gd name="connsiteX78" fmla="*/ 3657600 w 8699500"/>
              <a:gd name="connsiteY78" fmla="*/ 4064000 h 6097362"/>
              <a:gd name="connsiteX79" fmla="*/ 3581400 w 8699500"/>
              <a:gd name="connsiteY79" fmla="*/ 4089400 h 6097362"/>
              <a:gd name="connsiteX80" fmla="*/ 3454400 w 8699500"/>
              <a:gd name="connsiteY80" fmla="*/ 4203700 h 6097362"/>
              <a:gd name="connsiteX81" fmla="*/ 3416300 w 8699500"/>
              <a:gd name="connsiteY81" fmla="*/ 4254500 h 6097362"/>
              <a:gd name="connsiteX82" fmla="*/ 3365500 w 8699500"/>
              <a:gd name="connsiteY82" fmla="*/ 4305300 h 6097362"/>
              <a:gd name="connsiteX83" fmla="*/ 3340100 w 8699500"/>
              <a:gd name="connsiteY83" fmla="*/ 4356100 h 6097362"/>
              <a:gd name="connsiteX84" fmla="*/ 3263900 w 8699500"/>
              <a:gd name="connsiteY84" fmla="*/ 4457700 h 6097362"/>
              <a:gd name="connsiteX85" fmla="*/ 3238500 w 8699500"/>
              <a:gd name="connsiteY85" fmla="*/ 4521200 h 6097362"/>
              <a:gd name="connsiteX86" fmla="*/ 3200400 w 8699500"/>
              <a:gd name="connsiteY86" fmla="*/ 4559300 h 6097362"/>
              <a:gd name="connsiteX87" fmla="*/ 3162300 w 8699500"/>
              <a:gd name="connsiteY87" fmla="*/ 4635500 h 6097362"/>
              <a:gd name="connsiteX88" fmla="*/ 3124200 w 8699500"/>
              <a:gd name="connsiteY88" fmla="*/ 4686300 h 6097362"/>
              <a:gd name="connsiteX89" fmla="*/ 3111500 w 8699500"/>
              <a:gd name="connsiteY89" fmla="*/ 4724400 h 6097362"/>
              <a:gd name="connsiteX90" fmla="*/ 3073400 w 8699500"/>
              <a:gd name="connsiteY90" fmla="*/ 4762500 h 6097362"/>
              <a:gd name="connsiteX91" fmla="*/ 3035300 w 8699500"/>
              <a:gd name="connsiteY91" fmla="*/ 4813300 h 6097362"/>
              <a:gd name="connsiteX92" fmla="*/ 3009900 w 8699500"/>
              <a:gd name="connsiteY92" fmla="*/ 4851400 h 6097362"/>
              <a:gd name="connsiteX93" fmla="*/ 2984500 w 8699500"/>
              <a:gd name="connsiteY93" fmla="*/ 4902200 h 6097362"/>
              <a:gd name="connsiteX94" fmla="*/ 2946400 w 8699500"/>
              <a:gd name="connsiteY94" fmla="*/ 4914900 h 6097362"/>
              <a:gd name="connsiteX95" fmla="*/ 2844800 w 8699500"/>
              <a:gd name="connsiteY95" fmla="*/ 4965700 h 6097362"/>
              <a:gd name="connsiteX96" fmla="*/ 2806700 w 8699500"/>
              <a:gd name="connsiteY96" fmla="*/ 4978400 h 6097362"/>
              <a:gd name="connsiteX97" fmla="*/ 2743200 w 8699500"/>
              <a:gd name="connsiteY97" fmla="*/ 5003800 h 6097362"/>
              <a:gd name="connsiteX98" fmla="*/ 2692400 w 8699500"/>
              <a:gd name="connsiteY98" fmla="*/ 5016500 h 6097362"/>
              <a:gd name="connsiteX99" fmla="*/ 2578100 w 8699500"/>
              <a:gd name="connsiteY99" fmla="*/ 5054600 h 6097362"/>
              <a:gd name="connsiteX100" fmla="*/ 2514600 w 8699500"/>
              <a:gd name="connsiteY100" fmla="*/ 5067300 h 6097362"/>
              <a:gd name="connsiteX101" fmla="*/ 2438400 w 8699500"/>
              <a:gd name="connsiteY101" fmla="*/ 5092700 h 6097362"/>
              <a:gd name="connsiteX102" fmla="*/ 2400300 w 8699500"/>
              <a:gd name="connsiteY102" fmla="*/ 5105400 h 6097362"/>
              <a:gd name="connsiteX103" fmla="*/ 2362200 w 8699500"/>
              <a:gd name="connsiteY103" fmla="*/ 5118100 h 6097362"/>
              <a:gd name="connsiteX104" fmla="*/ 2311400 w 8699500"/>
              <a:gd name="connsiteY104" fmla="*/ 5143500 h 6097362"/>
              <a:gd name="connsiteX105" fmla="*/ 2184400 w 8699500"/>
              <a:gd name="connsiteY105" fmla="*/ 5168900 h 6097362"/>
              <a:gd name="connsiteX106" fmla="*/ 2133600 w 8699500"/>
              <a:gd name="connsiteY106" fmla="*/ 5181600 h 6097362"/>
              <a:gd name="connsiteX107" fmla="*/ 1701800 w 8699500"/>
              <a:gd name="connsiteY107" fmla="*/ 5194300 h 6097362"/>
              <a:gd name="connsiteX108" fmla="*/ 1663700 w 8699500"/>
              <a:gd name="connsiteY108" fmla="*/ 5207000 h 6097362"/>
              <a:gd name="connsiteX109" fmla="*/ 1587500 w 8699500"/>
              <a:gd name="connsiteY109" fmla="*/ 5219700 h 6097362"/>
              <a:gd name="connsiteX110" fmla="*/ 1549400 w 8699500"/>
              <a:gd name="connsiteY110" fmla="*/ 5245100 h 6097362"/>
              <a:gd name="connsiteX111" fmla="*/ 1409700 w 8699500"/>
              <a:gd name="connsiteY111" fmla="*/ 5283200 h 6097362"/>
              <a:gd name="connsiteX112" fmla="*/ 1333500 w 8699500"/>
              <a:gd name="connsiteY112" fmla="*/ 5308600 h 6097362"/>
              <a:gd name="connsiteX113" fmla="*/ 1282700 w 8699500"/>
              <a:gd name="connsiteY113" fmla="*/ 5321300 h 6097362"/>
              <a:gd name="connsiteX114" fmla="*/ 1168400 w 8699500"/>
              <a:gd name="connsiteY114" fmla="*/ 5359400 h 6097362"/>
              <a:gd name="connsiteX115" fmla="*/ 1092200 w 8699500"/>
              <a:gd name="connsiteY115" fmla="*/ 5422900 h 6097362"/>
              <a:gd name="connsiteX116" fmla="*/ 1066800 w 8699500"/>
              <a:gd name="connsiteY116" fmla="*/ 5461000 h 6097362"/>
              <a:gd name="connsiteX117" fmla="*/ 965200 w 8699500"/>
              <a:gd name="connsiteY117" fmla="*/ 5549900 h 6097362"/>
              <a:gd name="connsiteX118" fmla="*/ 927100 w 8699500"/>
              <a:gd name="connsiteY118" fmla="*/ 5562600 h 6097362"/>
              <a:gd name="connsiteX119" fmla="*/ 901700 w 8699500"/>
              <a:gd name="connsiteY119" fmla="*/ 5600700 h 6097362"/>
              <a:gd name="connsiteX120" fmla="*/ 863600 w 8699500"/>
              <a:gd name="connsiteY120" fmla="*/ 5626100 h 6097362"/>
              <a:gd name="connsiteX121" fmla="*/ 838200 w 8699500"/>
              <a:gd name="connsiteY121" fmla="*/ 5676900 h 6097362"/>
              <a:gd name="connsiteX122" fmla="*/ 711200 w 8699500"/>
              <a:gd name="connsiteY122" fmla="*/ 5753100 h 6097362"/>
              <a:gd name="connsiteX123" fmla="*/ 647700 w 8699500"/>
              <a:gd name="connsiteY123" fmla="*/ 5778500 h 6097362"/>
              <a:gd name="connsiteX124" fmla="*/ 596900 w 8699500"/>
              <a:gd name="connsiteY124" fmla="*/ 5816600 h 6097362"/>
              <a:gd name="connsiteX125" fmla="*/ 482600 w 8699500"/>
              <a:gd name="connsiteY125" fmla="*/ 5880100 h 6097362"/>
              <a:gd name="connsiteX126" fmla="*/ 406400 w 8699500"/>
              <a:gd name="connsiteY126" fmla="*/ 5930900 h 6097362"/>
              <a:gd name="connsiteX127" fmla="*/ 355600 w 8699500"/>
              <a:gd name="connsiteY127" fmla="*/ 5969000 h 6097362"/>
              <a:gd name="connsiteX128" fmla="*/ 292100 w 8699500"/>
              <a:gd name="connsiteY128" fmla="*/ 5994400 h 6097362"/>
              <a:gd name="connsiteX129" fmla="*/ 241300 w 8699500"/>
              <a:gd name="connsiteY129" fmla="*/ 6032500 h 6097362"/>
              <a:gd name="connsiteX130" fmla="*/ 139700 w 8699500"/>
              <a:gd name="connsiteY130" fmla="*/ 6083300 h 6097362"/>
              <a:gd name="connsiteX131" fmla="*/ 101600 w 8699500"/>
              <a:gd name="connsiteY131" fmla="*/ 6096000 h 6097362"/>
              <a:gd name="connsiteX132" fmla="*/ 0 w 8699500"/>
              <a:gd name="connsiteY132" fmla="*/ 6096000 h 609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8699500" h="6097362">
                <a:moveTo>
                  <a:pt x="8699500" y="0"/>
                </a:moveTo>
                <a:lnTo>
                  <a:pt x="8559800" y="25400"/>
                </a:lnTo>
                <a:cubicBezTo>
                  <a:pt x="8542684" y="28823"/>
                  <a:pt x="8526252" y="35446"/>
                  <a:pt x="8509000" y="38100"/>
                </a:cubicBezTo>
                <a:cubicBezTo>
                  <a:pt x="8471111" y="43929"/>
                  <a:pt x="8432800" y="46567"/>
                  <a:pt x="8394700" y="50800"/>
                </a:cubicBezTo>
                <a:cubicBezTo>
                  <a:pt x="8321907" y="159989"/>
                  <a:pt x="8409180" y="21840"/>
                  <a:pt x="8356600" y="127000"/>
                </a:cubicBezTo>
                <a:cubicBezTo>
                  <a:pt x="8349774" y="140652"/>
                  <a:pt x="8338026" y="151448"/>
                  <a:pt x="8331200" y="165100"/>
                </a:cubicBezTo>
                <a:cubicBezTo>
                  <a:pt x="8278620" y="270260"/>
                  <a:pt x="8365893" y="132111"/>
                  <a:pt x="8293100" y="241300"/>
                </a:cubicBezTo>
                <a:cubicBezTo>
                  <a:pt x="8290111" y="253257"/>
                  <a:pt x="8275982" y="315293"/>
                  <a:pt x="8267700" y="330200"/>
                </a:cubicBezTo>
                <a:cubicBezTo>
                  <a:pt x="8252875" y="356885"/>
                  <a:pt x="8233833" y="381000"/>
                  <a:pt x="8216900" y="406400"/>
                </a:cubicBezTo>
                <a:cubicBezTo>
                  <a:pt x="8208433" y="419100"/>
                  <a:pt x="8192748" y="425601"/>
                  <a:pt x="8178800" y="431800"/>
                </a:cubicBezTo>
                <a:cubicBezTo>
                  <a:pt x="8154334" y="442674"/>
                  <a:pt x="8102600" y="457200"/>
                  <a:pt x="8102600" y="457200"/>
                </a:cubicBezTo>
                <a:cubicBezTo>
                  <a:pt x="7993411" y="529993"/>
                  <a:pt x="8131560" y="442720"/>
                  <a:pt x="8026400" y="495300"/>
                </a:cubicBezTo>
                <a:cubicBezTo>
                  <a:pt x="7927923" y="544539"/>
                  <a:pt x="8045965" y="501478"/>
                  <a:pt x="7950200" y="533400"/>
                </a:cubicBezTo>
                <a:cubicBezTo>
                  <a:pt x="7937500" y="546100"/>
                  <a:pt x="7925898" y="560002"/>
                  <a:pt x="7912100" y="571500"/>
                </a:cubicBezTo>
                <a:cubicBezTo>
                  <a:pt x="7900374" y="581271"/>
                  <a:pt x="7884793" y="586107"/>
                  <a:pt x="7874000" y="596900"/>
                </a:cubicBezTo>
                <a:cubicBezTo>
                  <a:pt x="7863207" y="607693"/>
                  <a:pt x="7859393" y="624207"/>
                  <a:pt x="7848600" y="635000"/>
                </a:cubicBezTo>
                <a:cubicBezTo>
                  <a:pt x="7792904" y="690696"/>
                  <a:pt x="7824414" y="625680"/>
                  <a:pt x="7772400" y="698500"/>
                </a:cubicBezTo>
                <a:cubicBezTo>
                  <a:pt x="7761396" y="713906"/>
                  <a:pt x="7756740" y="733066"/>
                  <a:pt x="7747000" y="749300"/>
                </a:cubicBezTo>
                <a:cubicBezTo>
                  <a:pt x="7731294" y="775477"/>
                  <a:pt x="7726713" y="824575"/>
                  <a:pt x="7696200" y="825500"/>
                </a:cubicBezTo>
                <a:lnTo>
                  <a:pt x="7277100" y="838200"/>
                </a:lnTo>
                <a:cubicBezTo>
                  <a:pt x="7264400" y="842433"/>
                  <a:pt x="7251305" y="845627"/>
                  <a:pt x="7239000" y="850900"/>
                </a:cubicBezTo>
                <a:cubicBezTo>
                  <a:pt x="7221599" y="858358"/>
                  <a:pt x="7206334" y="870860"/>
                  <a:pt x="7188200" y="876300"/>
                </a:cubicBezTo>
                <a:cubicBezTo>
                  <a:pt x="7163536" y="883699"/>
                  <a:pt x="7137250" y="883950"/>
                  <a:pt x="7112000" y="889000"/>
                </a:cubicBezTo>
                <a:cubicBezTo>
                  <a:pt x="7018860" y="907628"/>
                  <a:pt x="7102814" y="892445"/>
                  <a:pt x="7010400" y="927100"/>
                </a:cubicBezTo>
                <a:cubicBezTo>
                  <a:pt x="6994057" y="933229"/>
                  <a:pt x="6975943" y="933671"/>
                  <a:pt x="6959600" y="939800"/>
                </a:cubicBezTo>
                <a:cubicBezTo>
                  <a:pt x="6931933" y="950175"/>
                  <a:pt x="6866086" y="989443"/>
                  <a:pt x="6845300" y="1003300"/>
                </a:cubicBezTo>
                <a:cubicBezTo>
                  <a:pt x="6827688" y="1015041"/>
                  <a:pt x="6812783" y="1030735"/>
                  <a:pt x="6794500" y="1041400"/>
                </a:cubicBezTo>
                <a:cubicBezTo>
                  <a:pt x="6761794" y="1060479"/>
                  <a:pt x="6724405" y="1071197"/>
                  <a:pt x="6692900" y="1092200"/>
                </a:cubicBezTo>
                <a:cubicBezTo>
                  <a:pt x="6603110" y="1152060"/>
                  <a:pt x="6714269" y="1076936"/>
                  <a:pt x="6604000" y="1155700"/>
                </a:cubicBezTo>
                <a:cubicBezTo>
                  <a:pt x="6591580" y="1164572"/>
                  <a:pt x="6579848" y="1174901"/>
                  <a:pt x="6565900" y="1181100"/>
                </a:cubicBezTo>
                <a:cubicBezTo>
                  <a:pt x="6541434" y="1191974"/>
                  <a:pt x="6489700" y="1206500"/>
                  <a:pt x="6489700" y="1206500"/>
                </a:cubicBezTo>
                <a:cubicBezTo>
                  <a:pt x="6477000" y="1223433"/>
                  <a:pt x="6463903" y="1240076"/>
                  <a:pt x="6451600" y="1257300"/>
                </a:cubicBezTo>
                <a:cubicBezTo>
                  <a:pt x="6442728" y="1269720"/>
                  <a:pt x="6438119" y="1285865"/>
                  <a:pt x="6426200" y="1295400"/>
                </a:cubicBezTo>
                <a:cubicBezTo>
                  <a:pt x="6415747" y="1303763"/>
                  <a:pt x="6400800" y="1303867"/>
                  <a:pt x="6388100" y="1308100"/>
                </a:cubicBezTo>
                <a:lnTo>
                  <a:pt x="6311900" y="1358900"/>
                </a:lnTo>
                <a:cubicBezTo>
                  <a:pt x="6296148" y="1369402"/>
                  <a:pt x="6296240" y="1393466"/>
                  <a:pt x="6286500" y="1409700"/>
                </a:cubicBezTo>
                <a:cubicBezTo>
                  <a:pt x="6244694" y="1479377"/>
                  <a:pt x="6212146" y="1505763"/>
                  <a:pt x="6184900" y="1587500"/>
                </a:cubicBezTo>
                <a:cubicBezTo>
                  <a:pt x="6180667" y="1600200"/>
                  <a:pt x="6175447" y="1612613"/>
                  <a:pt x="6172200" y="1625600"/>
                </a:cubicBezTo>
                <a:cubicBezTo>
                  <a:pt x="6166965" y="1646541"/>
                  <a:pt x="6167079" y="1668889"/>
                  <a:pt x="6159500" y="1689100"/>
                </a:cubicBezTo>
                <a:cubicBezTo>
                  <a:pt x="6154141" y="1703392"/>
                  <a:pt x="6142190" y="1714257"/>
                  <a:pt x="6134100" y="1727200"/>
                </a:cubicBezTo>
                <a:cubicBezTo>
                  <a:pt x="6118944" y="1751450"/>
                  <a:pt x="6081971" y="1811176"/>
                  <a:pt x="6070600" y="1841500"/>
                </a:cubicBezTo>
                <a:cubicBezTo>
                  <a:pt x="6044042" y="1912321"/>
                  <a:pt x="6075260" y="1878831"/>
                  <a:pt x="6032500" y="1955800"/>
                </a:cubicBezTo>
                <a:cubicBezTo>
                  <a:pt x="6022221" y="1974303"/>
                  <a:pt x="6007100" y="1989667"/>
                  <a:pt x="5994400" y="2006600"/>
                </a:cubicBezTo>
                <a:cubicBezTo>
                  <a:pt x="5954698" y="2165409"/>
                  <a:pt x="6005439" y="1967963"/>
                  <a:pt x="5969000" y="2095500"/>
                </a:cubicBezTo>
                <a:cubicBezTo>
                  <a:pt x="5964205" y="2112283"/>
                  <a:pt x="5963176" y="2130257"/>
                  <a:pt x="5956300" y="2146300"/>
                </a:cubicBezTo>
                <a:cubicBezTo>
                  <a:pt x="5950287" y="2160329"/>
                  <a:pt x="5939367" y="2171700"/>
                  <a:pt x="5930900" y="2184400"/>
                </a:cubicBezTo>
                <a:cubicBezTo>
                  <a:pt x="5898351" y="2379697"/>
                  <a:pt x="5942021" y="2163736"/>
                  <a:pt x="5892800" y="2311400"/>
                </a:cubicBezTo>
                <a:cubicBezTo>
                  <a:pt x="5856182" y="2421254"/>
                  <a:pt x="5906870" y="2334746"/>
                  <a:pt x="5854700" y="2413000"/>
                </a:cubicBezTo>
                <a:cubicBezTo>
                  <a:pt x="5831285" y="2506658"/>
                  <a:pt x="5856447" y="2421624"/>
                  <a:pt x="5816600" y="2514600"/>
                </a:cubicBezTo>
                <a:cubicBezTo>
                  <a:pt x="5811327" y="2526905"/>
                  <a:pt x="5813366" y="2543234"/>
                  <a:pt x="5803900" y="2552700"/>
                </a:cubicBezTo>
                <a:cubicBezTo>
                  <a:pt x="5767998" y="2588602"/>
                  <a:pt x="5665943" y="2634378"/>
                  <a:pt x="5626100" y="2654300"/>
                </a:cubicBezTo>
                <a:cubicBezTo>
                  <a:pt x="5612448" y="2661126"/>
                  <a:pt x="5601652" y="2672874"/>
                  <a:pt x="5588000" y="2679700"/>
                </a:cubicBezTo>
                <a:cubicBezTo>
                  <a:pt x="5576026" y="2685687"/>
                  <a:pt x="5561687" y="2686053"/>
                  <a:pt x="5549900" y="2692400"/>
                </a:cubicBezTo>
                <a:cubicBezTo>
                  <a:pt x="5506432" y="2715806"/>
                  <a:pt x="5465233" y="2743200"/>
                  <a:pt x="5422900" y="2768600"/>
                </a:cubicBezTo>
                <a:cubicBezTo>
                  <a:pt x="5329884" y="2824410"/>
                  <a:pt x="5410881" y="2764485"/>
                  <a:pt x="5334000" y="2819400"/>
                </a:cubicBezTo>
                <a:cubicBezTo>
                  <a:pt x="5316776" y="2831703"/>
                  <a:pt x="5300812" y="2845759"/>
                  <a:pt x="5283200" y="2857500"/>
                </a:cubicBezTo>
                <a:cubicBezTo>
                  <a:pt x="5249970" y="2879653"/>
                  <a:pt x="5209840" y="2892760"/>
                  <a:pt x="5181600" y="2921000"/>
                </a:cubicBezTo>
                <a:cubicBezTo>
                  <a:pt x="5168900" y="2933700"/>
                  <a:pt x="5157677" y="2948073"/>
                  <a:pt x="5143500" y="2959100"/>
                </a:cubicBezTo>
                <a:cubicBezTo>
                  <a:pt x="5119403" y="2977842"/>
                  <a:pt x="5067300" y="3009900"/>
                  <a:pt x="5067300" y="3009900"/>
                </a:cubicBezTo>
                <a:lnTo>
                  <a:pt x="4991100" y="3124200"/>
                </a:lnTo>
                <a:cubicBezTo>
                  <a:pt x="4981137" y="3139144"/>
                  <a:pt x="4964689" y="3148663"/>
                  <a:pt x="4953000" y="3162300"/>
                </a:cubicBezTo>
                <a:cubicBezTo>
                  <a:pt x="4939225" y="3178371"/>
                  <a:pt x="4927600" y="3196167"/>
                  <a:pt x="4914900" y="3213100"/>
                </a:cubicBezTo>
                <a:lnTo>
                  <a:pt x="4876800" y="3327400"/>
                </a:lnTo>
                <a:cubicBezTo>
                  <a:pt x="4870107" y="3347480"/>
                  <a:pt x="4849918" y="3360251"/>
                  <a:pt x="4838700" y="3378200"/>
                </a:cubicBezTo>
                <a:cubicBezTo>
                  <a:pt x="4828666" y="3394254"/>
                  <a:pt x="4820331" y="3411422"/>
                  <a:pt x="4813300" y="3429000"/>
                </a:cubicBezTo>
                <a:cubicBezTo>
                  <a:pt x="4803356" y="3453859"/>
                  <a:pt x="4796367" y="3479800"/>
                  <a:pt x="4787900" y="3505200"/>
                </a:cubicBezTo>
                <a:lnTo>
                  <a:pt x="4762500" y="3581400"/>
                </a:lnTo>
                <a:lnTo>
                  <a:pt x="4749800" y="3619500"/>
                </a:lnTo>
                <a:cubicBezTo>
                  <a:pt x="4745567" y="3632200"/>
                  <a:pt x="4743087" y="3645626"/>
                  <a:pt x="4737100" y="3657600"/>
                </a:cubicBezTo>
                <a:cubicBezTo>
                  <a:pt x="4728633" y="3674533"/>
                  <a:pt x="4722704" y="3692994"/>
                  <a:pt x="4711700" y="3708400"/>
                </a:cubicBezTo>
                <a:cubicBezTo>
                  <a:pt x="4664888" y="3773937"/>
                  <a:pt x="4681794" y="3717411"/>
                  <a:pt x="4648200" y="3784600"/>
                </a:cubicBezTo>
                <a:cubicBezTo>
                  <a:pt x="4642213" y="3796574"/>
                  <a:pt x="4644070" y="3812416"/>
                  <a:pt x="4635500" y="3822700"/>
                </a:cubicBezTo>
                <a:cubicBezTo>
                  <a:pt x="4621949" y="3838961"/>
                  <a:pt x="4602505" y="3849354"/>
                  <a:pt x="4584700" y="3860800"/>
                </a:cubicBezTo>
                <a:cubicBezTo>
                  <a:pt x="4504602" y="3912292"/>
                  <a:pt x="4488705" y="3929956"/>
                  <a:pt x="4419600" y="3949700"/>
                </a:cubicBezTo>
                <a:cubicBezTo>
                  <a:pt x="4402817" y="3954495"/>
                  <a:pt x="4385518" y="3957384"/>
                  <a:pt x="4368800" y="3962400"/>
                </a:cubicBezTo>
                <a:cubicBezTo>
                  <a:pt x="4305509" y="3981387"/>
                  <a:pt x="4283099" y="3997398"/>
                  <a:pt x="4216400" y="4000500"/>
                </a:cubicBezTo>
                <a:cubicBezTo>
                  <a:pt x="4059879" y="4007780"/>
                  <a:pt x="3903133" y="4008967"/>
                  <a:pt x="3746500" y="4013200"/>
                </a:cubicBezTo>
                <a:cubicBezTo>
                  <a:pt x="3729567" y="4021667"/>
                  <a:pt x="3712138" y="4029207"/>
                  <a:pt x="3695700" y="4038600"/>
                </a:cubicBezTo>
                <a:cubicBezTo>
                  <a:pt x="3682448" y="4046173"/>
                  <a:pt x="3671548" y="4057801"/>
                  <a:pt x="3657600" y="4064000"/>
                </a:cubicBezTo>
                <a:cubicBezTo>
                  <a:pt x="3633134" y="4074874"/>
                  <a:pt x="3606800" y="4080933"/>
                  <a:pt x="3581400" y="4089400"/>
                </a:cubicBezTo>
                <a:cubicBezTo>
                  <a:pt x="3523317" y="4135866"/>
                  <a:pt x="3505272" y="4146469"/>
                  <a:pt x="3454400" y="4203700"/>
                </a:cubicBezTo>
                <a:cubicBezTo>
                  <a:pt x="3440338" y="4219520"/>
                  <a:pt x="3430238" y="4238570"/>
                  <a:pt x="3416300" y="4254500"/>
                </a:cubicBezTo>
                <a:cubicBezTo>
                  <a:pt x="3400531" y="4272522"/>
                  <a:pt x="3379868" y="4286142"/>
                  <a:pt x="3365500" y="4305300"/>
                </a:cubicBezTo>
                <a:cubicBezTo>
                  <a:pt x="3354141" y="4320446"/>
                  <a:pt x="3350602" y="4340348"/>
                  <a:pt x="3340100" y="4356100"/>
                </a:cubicBezTo>
                <a:cubicBezTo>
                  <a:pt x="3316618" y="4391323"/>
                  <a:pt x="3289300" y="4423833"/>
                  <a:pt x="3263900" y="4457700"/>
                </a:cubicBezTo>
                <a:cubicBezTo>
                  <a:pt x="3250222" y="4475938"/>
                  <a:pt x="3250582" y="4501868"/>
                  <a:pt x="3238500" y="4521200"/>
                </a:cubicBezTo>
                <a:cubicBezTo>
                  <a:pt x="3228981" y="4536430"/>
                  <a:pt x="3210363" y="4544356"/>
                  <a:pt x="3200400" y="4559300"/>
                </a:cubicBezTo>
                <a:cubicBezTo>
                  <a:pt x="3184648" y="4582929"/>
                  <a:pt x="3176911" y="4611149"/>
                  <a:pt x="3162300" y="4635500"/>
                </a:cubicBezTo>
                <a:cubicBezTo>
                  <a:pt x="3151410" y="4653650"/>
                  <a:pt x="3136900" y="4669367"/>
                  <a:pt x="3124200" y="4686300"/>
                </a:cubicBezTo>
                <a:cubicBezTo>
                  <a:pt x="3119967" y="4699000"/>
                  <a:pt x="3118926" y="4713261"/>
                  <a:pt x="3111500" y="4724400"/>
                </a:cubicBezTo>
                <a:cubicBezTo>
                  <a:pt x="3101537" y="4739344"/>
                  <a:pt x="3085089" y="4748863"/>
                  <a:pt x="3073400" y="4762500"/>
                </a:cubicBezTo>
                <a:cubicBezTo>
                  <a:pt x="3059625" y="4778571"/>
                  <a:pt x="3047603" y="4796076"/>
                  <a:pt x="3035300" y="4813300"/>
                </a:cubicBezTo>
                <a:cubicBezTo>
                  <a:pt x="3026428" y="4825720"/>
                  <a:pt x="3017473" y="4838148"/>
                  <a:pt x="3009900" y="4851400"/>
                </a:cubicBezTo>
                <a:cubicBezTo>
                  <a:pt x="3000507" y="4867838"/>
                  <a:pt x="2997887" y="4888813"/>
                  <a:pt x="2984500" y="4902200"/>
                </a:cubicBezTo>
                <a:cubicBezTo>
                  <a:pt x="2975034" y="4911666"/>
                  <a:pt x="2958587" y="4909360"/>
                  <a:pt x="2946400" y="4914900"/>
                </a:cubicBezTo>
                <a:cubicBezTo>
                  <a:pt x="2911930" y="4930568"/>
                  <a:pt x="2880721" y="4953726"/>
                  <a:pt x="2844800" y="4965700"/>
                </a:cubicBezTo>
                <a:cubicBezTo>
                  <a:pt x="2832100" y="4969933"/>
                  <a:pt x="2819235" y="4973700"/>
                  <a:pt x="2806700" y="4978400"/>
                </a:cubicBezTo>
                <a:cubicBezTo>
                  <a:pt x="2785354" y="4986405"/>
                  <a:pt x="2764827" y="4996591"/>
                  <a:pt x="2743200" y="5003800"/>
                </a:cubicBezTo>
                <a:cubicBezTo>
                  <a:pt x="2726641" y="5009320"/>
                  <a:pt x="2709083" y="5011367"/>
                  <a:pt x="2692400" y="5016500"/>
                </a:cubicBezTo>
                <a:cubicBezTo>
                  <a:pt x="2654015" y="5028311"/>
                  <a:pt x="2617481" y="5046724"/>
                  <a:pt x="2578100" y="5054600"/>
                </a:cubicBezTo>
                <a:cubicBezTo>
                  <a:pt x="2556933" y="5058833"/>
                  <a:pt x="2535425" y="5061620"/>
                  <a:pt x="2514600" y="5067300"/>
                </a:cubicBezTo>
                <a:cubicBezTo>
                  <a:pt x="2488769" y="5074345"/>
                  <a:pt x="2463800" y="5084233"/>
                  <a:pt x="2438400" y="5092700"/>
                </a:cubicBezTo>
                <a:lnTo>
                  <a:pt x="2400300" y="5105400"/>
                </a:lnTo>
                <a:cubicBezTo>
                  <a:pt x="2387600" y="5109633"/>
                  <a:pt x="2374174" y="5112113"/>
                  <a:pt x="2362200" y="5118100"/>
                </a:cubicBezTo>
                <a:cubicBezTo>
                  <a:pt x="2345267" y="5126567"/>
                  <a:pt x="2329604" y="5138299"/>
                  <a:pt x="2311400" y="5143500"/>
                </a:cubicBezTo>
                <a:cubicBezTo>
                  <a:pt x="2269889" y="5155360"/>
                  <a:pt x="2226613" y="5159854"/>
                  <a:pt x="2184400" y="5168900"/>
                </a:cubicBezTo>
                <a:cubicBezTo>
                  <a:pt x="2167333" y="5172557"/>
                  <a:pt x="2151030" y="5180683"/>
                  <a:pt x="2133600" y="5181600"/>
                </a:cubicBezTo>
                <a:cubicBezTo>
                  <a:pt x="1989803" y="5189168"/>
                  <a:pt x="1845733" y="5190067"/>
                  <a:pt x="1701800" y="5194300"/>
                </a:cubicBezTo>
                <a:cubicBezTo>
                  <a:pt x="1689100" y="5198533"/>
                  <a:pt x="1676768" y="5204096"/>
                  <a:pt x="1663700" y="5207000"/>
                </a:cubicBezTo>
                <a:cubicBezTo>
                  <a:pt x="1638563" y="5212586"/>
                  <a:pt x="1611929" y="5211557"/>
                  <a:pt x="1587500" y="5219700"/>
                </a:cubicBezTo>
                <a:cubicBezTo>
                  <a:pt x="1573020" y="5224527"/>
                  <a:pt x="1563572" y="5239431"/>
                  <a:pt x="1549400" y="5245100"/>
                </a:cubicBezTo>
                <a:cubicBezTo>
                  <a:pt x="1493253" y="5267559"/>
                  <a:pt x="1462344" y="5267407"/>
                  <a:pt x="1409700" y="5283200"/>
                </a:cubicBezTo>
                <a:cubicBezTo>
                  <a:pt x="1384055" y="5290893"/>
                  <a:pt x="1358900" y="5300133"/>
                  <a:pt x="1333500" y="5308600"/>
                </a:cubicBezTo>
                <a:cubicBezTo>
                  <a:pt x="1316941" y="5314120"/>
                  <a:pt x="1299259" y="5315780"/>
                  <a:pt x="1282700" y="5321300"/>
                </a:cubicBezTo>
                <a:cubicBezTo>
                  <a:pt x="1139229" y="5369124"/>
                  <a:pt x="1290138" y="5328966"/>
                  <a:pt x="1168400" y="5359400"/>
                </a:cubicBezTo>
                <a:cubicBezTo>
                  <a:pt x="1130938" y="5384375"/>
                  <a:pt x="1122758" y="5386230"/>
                  <a:pt x="1092200" y="5422900"/>
                </a:cubicBezTo>
                <a:cubicBezTo>
                  <a:pt x="1082429" y="5434626"/>
                  <a:pt x="1076733" y="5449411"/>
                  <a:pt x="1066800" y="5461000"/>
                </a:cubicBezTo>
                <a:cubicBezTo>
                  <a:pt x="1043192" y="5488542"/>
                  <a:pt x="997894" y="5531218"/>
                  <a:pt x="965200" y="5549900"/>
                </a:cubicBezTo>
                <a:cubicBezTo>
                  <a:pt x="953577" y="5556542"/>
                  <a:pt x="939800" y="5558367"/>
                  <a:pt x="927100" y="5562600"/>
                </a:cubicBezTo>
                <a:cubicBezTo>
                  <a:pt x="918633" y="5575300"/>
                  <a:pt x="912493" y="5589907"/>
                  <a:pt x="901700" y="5600700"/>
                </a:cubicBezTo>
                <a:cubicBezTo>
                  <a:pt x="890907" y="5611493"/>
                  <a:pt x="873371" y="5614374"/>
                  <a:pt x="863600" y="5626100"/>
                </a:cubicBezTo>
                <a:cubicBezTo>
                  <a:pt x="851480" y="5640644"/>
                  <a:pt x="851587" y="5663513"/>
                  <a:pt x="838200" y="5676900"/>
                </a:cubicBezTo>
                <a:cubicBezTo>
                  <a:pt x="814013" y="5701087"/>
                  <a:pt x="747278" y="5737065"/>
                  <a:pt x="711200" y="5753100"/>
                </a:cubicBezTo>
                <a:cubicBezTo>
                  <a:pt x="690368" y="5762359"/>
                  <a:pt x="667628" y="5767429"/>
                  <a:pt x="647700" y="5778500"/>
                </a:cubicBezTo>
                <a:cubicBezTo>
                  <a:pt x="629197" y="5788779"/>
                  <a:pt x="614240" y="5804462"/>
                  <a:pt x="596900" y="5816600"/>
                </a:cubicBezTo>
                <a:cubicBezTo>
                  <a:pt x="517501" y="5872179"/>
                  <a:pt x="546179" y="5858907"/>
                  <a:pt x="482600" y="5880100"/>
                </a:cubicBezTo>
                <a:lnTo>
                  <a:pt x="406400" y="5930900"/>
                </a:lnTo>
                <a:cubicBezTo>
                  <a:pt x="388788" y="5942641"/>
                  <a:pt x="374103" y="5958721"/>
                  <a:pt x="355600" y="5969000"/>
                </a:cubicBezTo>
                <a:cubicBezTo>
                  <a:pt x="335672" y="5980071"/>
                  <a:pt x="312028" y="5983329"/>
                  <a:pt x="292100" y="5994400"/>
                </a:cubicBezTo>
                <a:cubicBezTo>
                  <a:pt x="273597" y="6004679"/>
                  <a:pt x="259583" y="6021835"/>
                  <a:pt x="241300" y="6032500"/>
                </a:cubicBezTo>
                <a:cubicBezTo>
                  <a:pt x="208594" y="6051579"/>
                  <a:pt x="173567" y="6066367"/>
                  <a:pt x="139700" y="6083300"/>
                </a:cubicBezTo>
                <a:cubicBezTo>
                  <a:pt x="127726" y="6089287"/>
                  <a:pt x="114932" y="6094788"/>
                  <a:pt x="101600" y="6096000"/>
                </a:cubicBezTo>
                <a:cubicBezTo>
                  <a:pt x="67872" y="6099066"/>
                  <a:pt x="33867" y="6096000"/>
                  <a:pt x="0" y="609600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8068" name="Straight Connector 4">
            <a:extLst>
              <a:ext uri="{FF2B5EF4-FFF2-40B4-BE49-F238E27FC236}">
                <a16:creationId xmlns:a16="http://schemas.microsoft.com/office/drawing/2014/main" id="{9C13D300-4D7E-4C51-8854-11FF4404D143}"/>
              </a:ext>
            </a:extLst>
          </p:cNvPr>
          <p:cNvCxnSpPr>
            <a:cxnSpLocks noChangeShapeType="1"/>
            <a:stCxn id="3" idx="5"/>
            <a:endCxn id="3" idx="19"/>
          </p:cNvCxnSpPr>
          <p:nvPr/>
        </p:nvCxnSpPr>
        <p:spPr bwMode="auto">
          <a:xfrm flipH="1">
            <a:off x="9070975" y="401638"/>
            <a:ext cx="1074738" cy="701675"/>
          </a:xfrm>
          <a:prstGeom prst="line">
            <a:avLst/>
          </a:prstGeom>
          <a:noFill/>
          <a:ln w="38100">
            <a:solidFill>
              <a:srgbClr val="993300"/>
            </a:solidFill>
            <a:prstDash val="sysDot"/>
            <a:round/>
            <a:headEnd/>
            <a:tailEnd/>
          </a:ln>
          <a:effectLst>
            <a:prstShdw prst="shdw13" dist="53882" dir="13500000">
              <a:srgbClr val="5C1F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069" name="Straight Connector 8">
            <a:extLst>
              <a:ext uri="{FF2B5EF4-FFF2-40B4-BE49-F238E27FC236}">
                <a16:creationId xmlns:a16="http://schemas.microsoft.com/office/drawing/2014/main" id="{5A8ED240-E67B-4EA5-BF60-E37FEAC91932}"/>
              </a:ext>
            </a:extLst>
          </p:cNvPr>
          <p:cNvCxnSpPr>
            <a:cxnSpLocks noChangeShapeType="1"/>
            <a:stCxn id="3" idx="33"/>
          </p:cNvCxnSpPr>
          <p:nvPr/>
        </p:nvCxnSpPr>
        <p:spPr bwMode="auto">
          <a:xfrm flipH="1">
            <a:off x="7696200" y="1595438"/>
            <a:ext cx="468313" cy="4762"/>
          </a:xfrm>
          <a:prstGeom prst="line">
            <a:avLst/>
          </a:prstGeom>
          <a:noFill/>
          <a:ln w="38100">
            <a:solidFill>
              <a:srgbClr val="993300"/>
            </a:solidFill>
            <a:prstDash val="sysDot"/>
            <a:round/>
            <a:headEnd/>
            <a:tailEnd/>
          </a:ln>
          <a:effectLst>
            <a:prstShdw prst="shdw13" dist="53882" dir="13500000">
              <a:srgbClr val="5C1F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070" name="Straight Connector 10">
            <a:extLst>
              <a:ext uri="{FF2B5EF4-FFF2-40B4-BE49-F238E27FC236}">
                <a16:creationId xmlns:a16="http://schemas.microsoft.com/office/drawing/2014/main" id="{075A95BE-3729-47AF-B110-F2B529D446B0}"/>
              </a:ext>
            </a:extLst>
          </p:cNvPr>
          <p:cNvCxnSpPr>
            <a:cxnSpLocks noChangeShapeType="1"/>
            <a:endCxn id="3" idx="50"/>
          </p:cNvCxnSpPr>
          <p:nvPr/>
        </p:nvCxnSpPr>
        <p:spPr bwMode="auto">
          <a:xfrm flipH="1">
            <a:off x="7386638" y="1600200"/>
            <a:ext cx="309562" cy="1400175"/>
          </a:xfrm>
          <a:prstGeom prst="line">
            <a:avLst/>
          </a:prstGeom>
          <a:noFill/>
          <a:ln w="38100">
            <a:solidFill>
              <a:srgbClr val="993300"/>
            </a:solidFill>
            <a:prstDash val="sysDot"/>
            <a:round/>
            <a:headEnd/>
            <a:tailEnd/>
          </a:ln>
          <a:effectLst>
            <a:prstShdw prst="shdw13" dist="53882" dir="13500000">
              <a:srgbClr val="5C1F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8071" name="Freeform 13">
            <a:extLst>
              <a:ext uri="{FF2B5EF4-FFF2-40B4-BE49-F238E27FC236}">
                <a16:creationId xmlns:a16="http://schemas.microsoft.com/office/drawing/2014/main" id="{E641689B-F86F-4DA9-9E1E-3D3F8F691134}"/>
              </a:ext>
            </a:extLst>
          </p:cNvPr>
          <p:cNvSpPr>
            <a:spLocks/>
          </p:cNvSpPr>
          <p:nvPr/>
        </p:nvSpPr>
        <p:spPr bwMode="auto">
          <a:xfrm>
            <a:off x="6932613" y="3340100"/>
            <a:ext cx="611187" cy="2159000"/>
          </a:xfrm>
          <a:custGeom>
            <a:avLst/>
            <a:gdLst>
              <a:gd name="T0" fmla="*/ 626809 w 610673"/>
              <a:gd name="T1" fmla="*/ 2159000 h 2159000"/>
              <a:gd name="T2" fmla="*/ 392169 w 610673"/>
              <a:gd name="T3" fmla="*/ 1701800 h 2159000"/>
              <a:gd name="T4" fmla="*/ 379134 w 610673"/>
              <a:gd name="T5" fmla="*/ 1638300 h 2159000"/>
              <a:gd name="T6" fmla="*/ 353061 w 610673"/>
              <a:gd name="T7" fmla="*/ 1574800 h 2159000"/>
              <a:gd name="T8" fmla="*/ 340027 w 610673"/>
              <a:gd name="T9" fmla="*/ 1511300 h 2159000"/>
              <a:gd name="T10" fmla="*/ 326991 w 610673"/>
              <a:gd name="T11" fmla="*/ 1473200 h 2159000"/>
              <a:gd name="T12" fmla="*/ 313956 w 610673"/>
              <a:gd name="T13" fmla="*/ 1409700 h 2159000"/>
              <a:gd name="T14" fmla="*/ 287882 w 610673"/>
              <a:gd name="T15" fmla="*/ 1371600 h 2159000"/>
              <a:gd name="T16" fmla="*/ 300920 w 610673"/>
              <a:gd name="T17" fmla="*/ 939800 h 2159000"/>
              <a:gd name="T18" fmla="*/ 313956 w 610673"/>
              <a:gd name="T19" fmla="*/ 889000 h 2159000"/>
              <a:gd name="T20" fmla="*/ 300920 w 610673"/>
              <a:gd name="T21" fmla="*/ 762000 h 2159000"/>
              <a:gd name="T22" fmla="*/ 209671 w 610673"/>
              <a:gd name="T23" fmla="*/ 660400 h 2159000"/>
              <a:gd name="T24" fmla="*/ 170563 w 610673"/>
              <a:gd name="T25" fmla="*/ 609600 h 2159000"/>
              <a:gd name="T26" fmla="*/ 92350 w 610673"/>
              <a:gd name="T27" fmla="*/ 495300 h 2159000"/>
              <a:gd name="T28" fmla="*/ 27174 w 610673"/>
              <a:gd name="T29" fmla="*/ 406400 h 2159000"/>
              <a:gd name="T30" fmla="*/ 14145 w 610673"/>
              <a:gd name="T31" fmla="*/ 266700 h 2159000"/>
              <a:gd name="T32" fmla="*/ 1104 w 610673"/>
              <a:gd name="T33" fmla="*/ 152400 h 2159000"/>
              <a:gd name="T34" fmla="*/ 1104 w 610673"/>
              <a:gd name="T35" fmla="*/ 0 h 2159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0673" h="2159000">
                <a:moveTo>
                  <a:pt x="610673" y="2159000"/>
                </a:moveTo>
                <a:cubicBezTo>
                  <a:pt x="508274" y="1988336"/>
                  <a:pt x="520074" y="2012302"/>
                  <a:pt x="382073" y="1701800"/>
                </a:cubicBezTo>
                <a:cubicBezTo>
                  <a:pt x="373306" y="1682075"/>
                  <a:pt x="375576" y="1658975"/>
                  <a:pt x="369373" y="1638300"/>
                </a:cubicBezTo>
                <a:cubicBezTo>
                  <a:pt x="362822" y="1616464"/>
                  <a:pt x="350524" y="1596636"/>
                  <a:pt x="343973" y="1574800"/>
                </a:cubicBezTo>
                <a:cubicBezTo>
                  <a:pt x="337770" y="1554125"/>
                  <a:pt x="336508" y="1532241"/>
                  <a:pt x="331273" y="1511300"/>
                </a:cubicBezTo>
                <a:cubicBezTo>
                  <a:pt x="328026" y="1498313"/>
                  <a:pt x="321820" y="1486187"/>
                  <a:pt x="318573" y="1473200"/>
                </a:cubicBezTo>
                <a:cubicBezTo>
                  <a:pt x="313338" y="1452259"/>
                  <a:pt x="313452" y="1429911"/>
                  <a:pt x="305873" y="1409700"/>
                </a:cubicBezTo>
                <a:cubicBezTo>
                  <a:pt x="300514" y="1395408"/>
                  <a:pt x="288940" y="1384300"/>
                  <a:pt x="280473" y="1371600"/>
                </a:cubicBezTo>
                <a:cubicBezTo>
                  <a:pt x="284706" y="1227667"/>
                  <a:pt x="285605" y="1083597"/>
                  <a:pt x="293173" y="939800"/>
                </a:cubicBezTo>
                <a:cubicBezTo>
                  <a:pt x="294090" y="922370"/>
                  <a:pt x="305873" y="906454"/>
                  <a:pt x="305873" y="889000"/>
                </a:cubicBezTo>
                <a:cubicBezTo>
                  <a:pt x="305873" y="846456"/>
                  <a:pt x="305863" y="802608"/>
                  <a:pt x="293173" y="762000"/>
                </a:cubicBezTo>
                <a:cubicBezTo>
                  <a:pt x="273677" y="699614"/>
                  <a:pt x="247887" y="689476"/>
                  <a:pt x="204273" y="660400"/>
                </a:cubicBezTo>
                <a:cubicBezTo>
                  <a:pt x="191573" y="643467"/>
                  <a:pt x="178311" y="626940"/>
                  <a:pt x="166173" y="609600"/>
                </a:cubicBezTo>
                <a:lnTo>
                  <a:pt x="89973" y="495300"/>
                </a:lnTo>
                <a:cubicBezTo>
                  <a:pt x="-13001" y="340839"/>
                  <a:pt x="114177" y="581808"/>
                  <a:pt x="26473" y="406400"/>
                </a:cubicBezTo>
                <a:cubicBezTo>
                  <a:pt x="22240" y="359833"/>
                  <a:pt x="18426" y="313227"/>
                  <a:pt x="13773" y="266700"/>
                </a:cubicBezTo>
                <a:cubicBezTo>
                  <a:pt x="9959" y="228556"/>
                  <a:pt x="2896" y="190691"/>
                  <a:pt x="1073" y="152400"/>
                </a:cubicBezTo>
                <a:cubicBezTo>
                  <a:pt x="-1343" y="101657"/>
                  <a:pt x="1073" y="50800"/>
                  <a:pt x="1073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2" name="Rectangle 62">
            <a:extLst>
              <a:ext uri="{FF2B5EF4-FFF2-40B4-BE49-F238E27FC236}">
                <a16:creationId xmlns:a16="http://schemas.microsoft.com/office/drawing/2014/main" id="{46ACE6E9-4B4E-4414-8831-20955D6BB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2863" y="4443413"/>
            <a:ext cx="360362" cy="215900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prstShdw prst="shdw13" dist="53882" dir="13500000">
              <a:srgbClr val="000099">
                <a:alpha val="50000"/>
              </a:srgbClr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800">
              <a:solidFill>
                <a:srgbClr val="FFFFFF"/>
              </a:solidFill>
            </a:endParaRPr>
          </a:p>
        </p:txBody>
      </p:sp>
      <p:sp>
        <p:nvSpPr>
          <p:cNvPr id="31" name="Oval 21">
            <a:extLst>
              <a:ext uri="{FF2B5EF4-FFF2-40B4-BE49-F238E27FC236}">
                <a16:creationId xmlns:a16="http://schemas.microsoft.com/office/drawing/2014/main" id="{46F3A2ED-0564-4653-B35F-8E618BB74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7738" y="5346700"/>
            <a:ext cx="304800" cy="304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32" name="Oval 21">
            <a:extLst>
              <a:ext uri="{FF2B5EF4-FFF2-40B4-BE49-F238E27FC236}">
                <a16:creationId xmlns:a16="http://schemas.microsoft.com/office/drawing/2014/main" id="{80D0528D-3EB3-4F5B-AF0F-6DD7B5EDB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6638" y="3187700"/>
            <a:ext cx="304800" cy="304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33" name="Oval 21">
            <a:extLst>
              <a:ext uri="{FF2B5EF4-FFF2-40B4-BE49-F238E27FC236}">
                <a16:creationId xmlns:a16="http://schemas.microsoft.com/office/drawing/2014/main" id="{A31A01A6-A8D6-46A1-9692-E23D3C17D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1308100"/>
            <a:ext cx="304800" cy="3048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34" name="Text Box 43">
            <a:extLst>
              <a:ext uri="{FF2B5EF4-FFF2-40B4-BE49-F238E27FC236}">
                <a16:creationId xmlns:a16="http://schemas.microsoft.com/office/drawing/2014/main" id="{13C42BFB-4466-410A-9F8C-A7EFD6014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5713413"/>
            <a:ext cx="1219200" cy="307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/>
              <a:t>Gulpur</a:t>
            </a:r>
          </a:p>
        </p:txBody>
      </p:sp>
      <p:sp>
        <p:nvSpPr>
          <p:cNvPr id="88077" name="Line 15">
            <a:extLst>
              <a:ext uri="{FF2B5EF4-FFF2-40B4-BE49-F238E27FC236}">
                <a16:creationId xmlns:a16="http://schemas.microsoft.com/office/drawing/2014/main" id="{DB799520-151A-4363-A66B-843367D8D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94663" y="1412875"/>
            <a:ext cx="138112" cy="363538"/>
          </a:xfrm>
          <a:prstGeom prst="line">
            <a:avLst/>
          </a:prstGeom>
          <a:noFill/>
          <a:ln w="117475">
            <a:solidFill>
              <a:srgbClr val="0000FF"/>
            </a:solidFill>
            <a:round/>
            <a:headEnd/>
            <a:tailEnd/>
          </a:ln>
          <a:effectLst>
            <a:prstShdw prst="shdw13" dist="53882" dir="13500000">
              <a:srgbClr val="000099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8" name="Line 15">
            <a:extLst>
              <a:ext uri="{FF2B5EF4-FFF2-40B4-BE49-F238E27FC236}">
                <a16:creationId xmlns:a16="http://schemas.microsoft.com/office/drawing/2014/main" id="{E7F0C3CC-AC5D-4617-9332-507C4C50B7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955213" y="401638"/>
            <a:ext cx="255587" cy="131762"/>
          </a:xfrm>
          <a:prstGeom prst="line">
            <a:avLst/>
          </a:prstGeom>
          <a:noFill/>
          <a:ln w="117475">
            <a:solidFill>
              <a:srgbClr val="0000FF"/>
            </a:solidFill>
            <a:round/>
            <a:headEnd/>
            <a:tailEnd/>
          </a:ln>
          <a:effectLst>
            <a:prstShdw prst="shdw13" dist="53882" dir="13500000">
              <a:srgbClr val="000099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9" name="Freeform 55">
            <a:extLst>
              <a:ext uri="{FF2B5EF4-FFF2-40B4-BE49-F238E27FC236}">
                <a16:creationId xmlns:a16="http://schemas.microsoft.com/office/drawing/2014/main" id="{7893F01E-714F-40A8-B247-F7CF25EAC15E}"/>
              </a:ext>
            </a:extLst>
          </p:cNvPr>
          <p:cNvSpPr>
            <a:spLocks/>
          </p:cNvSpPr>
          <p:nvPr/>
        </p:nvSpPr>
        <p:spPr bwMode="auto">
          <a:xfrm rot="9537011">
            <a:off x="2908300" y="5411788"/>
            <a:ext cx="966788" cy="479425"/>
          </a:xfrm>
          <a:custGeom>
            <a:avLst/>
            <a:gdLst>
              <a:gd name="T0" fmla="*/ 2147483646 w 609"/>
              <a:gd name="T1" fmla="*/ 2147483646 h 302"/>
              <a:gd name="T2" fmla="*/ 2147483646 w 609"/>
              <a:gd name="T3" fmla="*/ 2147483646 h 302"/>
              <a:gd name="T4" fmla="*/ 2147483646 w 609"/>
              <a:gd name="T5" fmla="*/ 2147483646 h 302"/>
              <a:gd name="T6" fmla="*/ 2147483646 w 609"/>
              <a:gd name="T7" fmla="*/ 0 h 302"/>
              <a:gd name="T8" fmla="*/ 2147483646 w 609"/>
              <a:gd name="T9" fmla="*/ 2147483646 h 302"/>
              <a:gd name="T10" fmla="*/ 2147483646 w 609"/>
              <a:gd name="T11" fmla="*/ 2147483646 h 302"/>
              <a:gd name="T12" fmla="*/ 2147483646 w 609"/>
              <a:gd name="T13" fmla="*/ 2147483646 h 302"/>
              <a:gd name="T14" fmla="*/ 2147483646 w 609"/>
              <a:gd name="T15" fmla="*/ 2147483646 h 302"/>
              <a:gd name="T16" fmla="*/ 2147483646 w 609"/>
              <a:gd name="T17" fmla="*/ 2147483646 h 302"/>
              <a:gd name="T18" fmla="*/ 2147483646 w 609"/>
              <a:gd name="T19" fmla="*/ 2147483646 h 302"/>
              <a:gd name="T20" fmla="*/ 2147483646 w 609"/>
              <a:gd name="T21" fmla="*/ 2147483646 h 302"/>
              <a:gd name="T22" fmla="*/ 2147483646 w 609"/>
              <a:gd name="T23" fmla="*/ 2147483646 h 302"/>
              <a:gd name="T24" fmla="*/ 2147483646 w 609"/>
              <a:gd name="T25" fmla="*/ 2147483646 h 302"/>
              <a:gd name="T26" fmla="*/ 2147483646 w 609"/>
              <a:gd name="T27" fmla="*/ 2147483646 h 302"/>
              <a:gd name="T28" fmla="*/ 2147483646 w 609"/>
              <a:gd name="T29" fmla="*/ 2147483646 h 30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09" h="302">
                <a:moveTo>
                  <a:pt x="601" y="144"/>
                </a:moveTo>
                <a:cubicBezTo>
                  <a:pt x="585" y="96"/>
                  <a:pt x="535" y="76"/>
                  <a:pt x="494" y="49"/>
                </a:cubicBezTo>
                <a:cubicBezTo>
                  <a:pt x="489" y="41"/>
                  <a:pt x="422" y="15"/>
                  <a:pt x="413" y="13"/>
                </a:cubicBezTo>
                <a:cubicBezTo>
                  <a:pt x="361" y="1"/>
                  <a:pt x="329" y="0"/>
                  <a:pt x="329" y="0"/>
                </a:cubicBezTo>
                <a:cubicBezTo>
                  <a:pt x="234" y="6"/>
                  <a:pt x="151" y="1"/>
                  <a:pt x="57" y="8"/>
                </a:cubicBezTo>
                <a:cubicBezTo>
                  <a:pt x="17" y="21"/>
                  <a:pt x="36" y="8"/>
                  <a:pt x="17" y="64"/>
                </a:cubicBezTo>
                <a:cubicBezTo>
                  <a:pt x="14" y="72"/>
                  <a:pt x="9" y="88"/>
                  <a:pt x="9" y="88"/>
                </a:cubicBezTo>
                <a:cubicBezTo>
                  <a:pt x="12" y="141"/>
                  <a:pt x="0" y="197"/>
                  <a:pt x="17" y="248"/>
                </a:cubicBezTo>
                <a:cubicBezTo>
                  <a:pt x="22" y="263"/>
                  <a:pt x="53" y="245"/>
                  <a:pt x="65" y="256"/>
                </a:cubicBezTo>
                <a:cubicBezTo>
                  <a:pt x="82" y="270"/>
                  <a:pt x="77" y="270"/>
                  <a:pt x="95" y="283"/>
                </a:cubicBezTo>
                <a:cubicBezTo>
                  <a:pt x="109" y="293"/>
                  <a:pt x="137" y="298"/>
                  <a:pt x="137" y="298"/>
                </a:cubicBezTo>
                <a:cubicBezTo>
                  <a:pt x="257" y="295"/>
                  <a:pt x="212" y="302"/>
                  <a:pt x="332" y="295"/>
                </a:cubicBezTo>
                <a:cubicBezTo>
                  <a:pt x="361" y="293"/>
                  <a:pt x="464" y="264"/>
                  <a:pt x="473" y="247"/>
                </a:cubicBezTo>
                <a:cubicBezTo>
                  <a:pt x="494" y="210"/>
                  <a:pt x="567" y="198"/>
                  <a:pt x="609" y="184"/>
                </a:cubicBezTo>
                <a:cubicBezTo>
                  <a:pt x="607" y="178"/>
                  <a:pt x="577" y="95"/>
                  <a:pt x="601" y="14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80" name="Line 15">
            <a:extLst>
              <a:ext uri="{FF2B5EF4-FFF2-40B4-BE49-F238E27FC236}">
                <a16:creationId xmlns:a16="http://schemas.microsoft.com/office/drawing/2014/main" id="{F4117BFA-EFA5-4EEA-BADD-0DC595752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6063" y="5686425"/>
            <a:ext cx="138112" cy="361950"/>
          </a:xfrm>
          <a:prstGeom prst="line">
            <a:avLst/>
          </a:prstGeom>
          <a:noFill/>
          <a:ln w="117475">
            <a:solidFill>
              <a:srgbClr val="0000FF"/>
            </a:solidFill>
            <a:round/>
            <a:headEnd/>
            <a:tailEnd/>
          </a:ln>
          <a:effectLst>
            <a:prstShdw prst="shdw13" dist="53882" dir="13500000">
              <a:srgbClr val="000099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1" name="Rectangle 62">
            <a:extLst>
              <a:ext uri="{FF2B5EF4-FFF2-40B4-BE49-F238E27FC236}">
                <a16:creationId xmlns:a16="http://schemas.microsoft.com/office/drawing/2014/main" id="{9C2FCCB7-CEE9-4B90-B828-B766663BF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2425"/>
            <a:ext cx="360363" cy="215900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prstShdw prst="shdw13" dist="53882" dir="13500000">
              <a:srgbClr val="000099">
                <a:alpha val="50000"/>
              </a:srgbClr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800">
              <a:solidFill>
                <a:srgbClr val="FFFFFF"/>
              </a:solidFill>
            </a:endParaRPr>
          </a:p>
        </p:txBody>
      </p:sp>
      <p:sp>
        <p:nvSpPr>
          <p:cNvPr id="88082" name="Rectangle 62">
            <a:extLst>
              <a:ext uri="{FF2B5EF4-FFF2-40B4-BE49-F238E27FC236}">
                <a16:creationId xmlns:a16="http://schemas.microsoft.com/office/drawing/2014/main" id="{58F0A6BB-07CC-48F2-8309-271A168BD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00" y="887413"/>
            <a:ext cx="360363" cy="215900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prstShdw prst="shdw13" dist="53882" dir="13500000">
              <a:srgbClr val="000099">
                <a:alpha val="50000"/>
              </a:srgbClr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en-US" sz="1800">
              <a:solidFill>
                <a:srgbClr val="FFFFFF"/>
              </a:solidFill>
            </a:endParaRPr>
          </a:p>
        </p:txBody>
      </p:sp>
      <p:sp>
        <p:nvSpPr>
          <p:cNvPr id="44" name="Text Box 43">
            <a:extLst>
              <a:ext uri="{FF2B5EF4-FFF2-40B4-BE49-F238E27FC236}">
                <a16:creationId xmlns:a16="http://schemas.microsoft.com/office/drawing/2014/main" id="{25E546E4-8819-46F6-B087-09D5F95D8F1A}"/>
              </a:ext>
            </a:extLst>
          </p:cNvPr>
          <p:cNvSpPr txBox="1">
            <a:spLocks noChangeArrowheads="1"/>
          </p:cNvSpPr>
          <p:nvPr/>
        </p:nvSpPr>
        <p:spPr bwMode="auto">
          <a:xfrm rot="20613899">
            <a:off x="8081963" y="1622425"/>
            <a:ext cx="2022475" cy="307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C000"/>
                </a:solidFill>
              </a:rPr>
              <a:t>TATA</a:t>
            </a: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en-US" sz="1400" b="1" dirty="0">
                <a:solidFill>
                  <a:srgbClr val="FFC000"/>
                </a:solidFill>
              </a:rPr>
              <a:t>PANI</a:t>
            </a:r>
          </a:p>
        </p:txBody>
      </p:sp>
      <p:sp>
        <p:nvSpPr>
          <p:cNvPr id="45" name="Text Box 43">
            <a:extLst>
              <a:ext uri="{FF2B5EF4-FFF2-40B4-BE49-F238E27FC236}">
                <a16:creationId xmlns:a16="http://schemas.microsoft.com/office/drawing/2014/main" id="{2D0FFB6F-BF7B-4018-B65F-7FFCE7336B6C}"/>
              </a:ext>
            </a:extLst>
          </p:cNvPr>
          <p:cNvSpPr txBox="1">
            <a:spLocks noChangeArrowheads="1"/>
          </p:cNvSpPr>
          <p:nvPr/>
        </p:nvSpPr>
        <p:spPr bwMode="auto">
          <a:xfrm rot="551715">
            <a:off x="7823200" y="3421063"/>
            <a:ext cx="1406525" cy="368300"/>
          </a:xfrm>
          <a:prstGeom prst="rect">
            <a:avLst/>
          </a:prstGeom>
          <a:solidFill>
            <a:srgbClr val="66FF33"/>
          </a:solidFill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152A"/>
                </a:solidFill>
              </a:rPr>
              <a:t>KOTLI   Town</a:t>
            </a:r>
          </a:p>
        </p:txBody>
      </p:sp>
      <p:sp>
        <p:nvSpPr>
          <p:cNvPr id="46" name="Text Box 43">
            <a:extLst>
              <a:ext uri="{FF2B5EF4-FFF2-40B4-BE49-F238E27FC236}">
                <a16:creationId xmlns:a16="http://schemas.microsoft.com/office/drawing/2014/main" id="{ABCCE5BD-4421-4832-90C5-05D741910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838" y="4841875"/>
            <a:ext cx="1755775" cy="646113"/>
          </a:xfrm>
          <a:prstGeom prst="rect">
            <a:avLst/>
          </a:prstGeom>
          <a:solidFill>
            <a:srgbClr val="92D050"/>
          </a:solidFill>
          <a:ln/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152A"/>
                </a:solidFill>
              </a:rPr>
              <a:t>102 MW Gulpur HPP</a:t>
            </a:r>
          </a:p>
        </p:txBody>
      </p:sp>
      <p:sp>
        <p:nvSpPr>
          <p:cNvPr id="47" name="Text Box 43">
            <a:extLst>
              <a:ext uri="{FF2B5EF4-FFF2-40B4-BE49-F238E27FC236}">
                <a16:creationId xmlns:a16="http://schemas.microsoft.com/office/drawing/2014/main" id="{4694DC78-9A1E-478A-9629-5614911938ED}"/>
              </a:ext>
            </a:extLst>
          </p:cNvPr>
          <p:cNvSpPr txBox="1">
            <a:spLocks noChangeArrowheads="1"/>
          </p:cNvSpPr>
          <p:nvPr/>
        </p:nvSpPr>
        <p:spPr bwMode="auto">
          <a:xfrm rot="20847348">
            <a:off x="2365375" y="4725988"/>
            <a:ext cx="2022475" cy="647700"/>
          </a:xfrm>
          <a:prstGeom prst="rect">
            <a:avLst/>
          </a:prstGeom>
          <a:solidFill>
            <a:srgbClr val="100361"/>
          </a:solidFill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</a:rPr>
              <a:t>132 MW Rajdhani</a:t>
            </a: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HPP</a:t>
            </a:r>
          </a:p>
        </p:txBody>
      </p:sp>
      <p:sp>
        <p:nvSpPr>
          <p:cNvPr id="48" name="Text Box 43">
            <a:extLst>
              <a:ext uri="{FF2B5EF4-FFF2-40B4-BE49-F238E27FC236}">
                <a16:creationId xmlns:a16="http://schemas.microsoft.com/office/drawing/2014/main" id="{201BB6D0-350A-48D6-BB2A-C2D4AD76D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0975" y="1225550"/>
            <a:ext cx="1597025" cy="64611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</a:rPr>
              <a:t>130 MW </a:t>
            </a:r>
            <a:r>
              <a:rPr lang="en-US" b="1" dirty="0" err="1">
                <a:solidFill>
                  <a:srgbClr val="FFFF00"/>
                </a:solidFill>
              </a:rPr>
              <a:t>Sehra</a:t>
            </a:r>
            <a:r>
              <a:rPr lang="en-US" b="1" dirty="0">
                <a:solidFill>
                  <a:srgbClr val="FFFF00"/>
                </a:solidFill>
              </a:rPr>
              <a:t> HPP</a:t>
            </a:r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906D266E-4ACE-4850-B76A-C07A4AAD0C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95988" y="3494088"/>
            <a:ext cx="433387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61464F73-CF26-4E08-95E8-A69DA01F7D7B}"/>
              </a:ext>
            </a:extLst>
          </p:cNvPr>
          <p:cNvSpPr/>
          <p:nvPr/>
        </p:nvSpPr>
        <p:spPr>
          <a:xfrm rot="7214340">
            <a:off x="1471613" y="5561013"/>
            <a:ext cx="1298575" cy="1025525"/>
          </a:xfrm>
          <a:custGeom>
            <a:avLst/>
            <a:gdLst>
              <a:gd name="connsiteX0" fmla="*/ 0 w 1196259"/>
              <a:gd name="connsiteY0" fmla="*/ 0 h 1028700"/>
              <a:gd name="connsiteX1" fmla="*/ 63500 w 1196259"/>
              <a:gd name="connsiteY1" fmla="*/ 12700 h 1028700"/>
              <a:gd name="connsiteX2" fmla="*/ 114300 w 1196259"/>
              <a:gd name="connsiteY2" fmla="*/ 25400 h 1028700"/>
              <a:gd name="connsiteX3" fmla="*/ 215900 w 1196259"/>
              <a:gd name="connsiteY3" fmla="*/ 38100 h 1028700"/>
              <a:gd name="connsiteX4" fmla="*/ 292100 w 1196259"/>
              <a:gd name="connsiteY4" fmla="*/ 50800 h 1028700"/>
              <a:gd name="connsiteX5" fmla="*/ 381000 w 1196259"/>
              <a:gd name="connsiteY5" fmla="*/ 63500 h 1028700"/>
              <a:gd name="connsiteX6" fmla="*/ 482600 w 1196259"/>
              <a:gd name="connsiteY6" fmla="*/ 88900 h 1028700"/>
              <a:gd name="connsiteX7" fmla="*/ 609600 w 1196259"/>
              <a:gd name="connsiteY7" fmla="*/ 127000 h 1028700"/>
              <a:gd name="connsiteX8" fmla="*/ 1079500 w 1196259"/>
              <a:gd name="connsiteY8" fmla="*/ 139700 h 1028700"/>
              <a:gd name="connsiteX9" fmla="*/ 1168400 w 1196259"/>
              <a:gd name="connsiteY9" fmla="*/ 203200 h 1028700"/>
              <a:gd name="connsiteX10" fmla="*/ 1117600 w 1196259"/>
              <a:gd name="connsiteY10" fmla="*/ 698500 h 1028700"/>
              <a:gd name="connsiteX11" fmla="*/ 1079500 w 1196259"/>
              <a:gd name="connsiteY11" fmla="*/ 723900 h 1028700"/>
              <a:gd name="connsiteX12" fmla="*/ 1016000 w 1196259"/>
              <a:gd name="connsiteY12" fmla="*/ 838200 h 1028700"/>
              <a:gd name="connsiteX13" fmla="*/ 1016000 w 1196259"/>
              <a:gd name="connsiteY13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96259" h="1028700">
                <a:moveTo>
                  <a:pt x="0" y="0"/>
                </a:moveTo>
                <a:cubicBezTo>
                  <a:pt x="21167" y="4233"/>
                  <a:pt x="42428" y="8017"/>
                  <a:pt x="63500" y="12700"/>
                </a:cubicBezTo>
                <a:cubicBezTo>
                  <a:pt x="80539" y="16486"/>
                  <a:pt x="97083" y="22531"/>
                  <a:pt x="114300" y="25400"/>
                </a:cubicBezTo>
                <a:cubicBezTo>
                  <a:pt x="147966" y="31011"/>
                  <a:pt x="182113" y="33273"/>
                  <a:pt x="215900" y="38100"/>
                </a:cubicBezTo>
                <a:cubicBezTo>
                  <a:pt x="241392" y="41742"/>
                  <a:pt x="266649" y="46884"/>
                  <a:pt x="292100" y="50800"/>
                </a:cubicBezTo>
                <a:cubicBezTo>
                  <a:pt x="321686" y="55352"/>
                  <a:pt x="351647" y="57629"/>
                  <a:pt x="381000" y="63500"/>
                </a:cubicBezTo>
                <a:cubicBezTo>
                  <a:pt x="415231" y="70346"/>
                  <a:pt x="450188" y="75935"/>
                  <a:pt x="482600" y="88900"/>
                </a:cubicBezTo>
                <a:cubicBezTo>
                  <a:pt x="526932" y="106633"/>
                  <a:pt x="560872" y="124680"/>
                  <a:pt x="609600" y="127000"/>
                </a:cubicBezTo>
                <a:cubicBezTo>
                  <a:pt x="766113" y="134453"/>
                  <a:pt x="922867" y="135467"/>
                  <a:pt x="1079500" y="139700"/>
                </a:cubicBezTo>
                <a:cubicBezTo>
                  <a:pt x="1168400" y="169333"/>
                  <a:pt x="1147233" y="139700"/>
                  <a:pt x="1168400" y="203200"/>
                </a:cubicBezTo>
                <a:cubicBezTo>
                  <a:pt x="1161071" y="467042"/>
                  <a:pt x="1262813" y="577489"/>
                  <a:pt x="1117600" y="698500"/>
                </a:cubicBezTo>
                <a:cubicBezTo>
                  <a:pt x="1105874" y="708271"/>
                  <a:pt x="1092200" y="715433"/>
                  <a:pt x="1079500" y="723900"/>
                </a:cubicBezTo>
                <a:cubicBezTo>
                  <a:pt x="1067614" y="741729"/>
                  <a:pt x="1018032" y="801622"/>
                  <a:pt x="1016000" y="838200"/>
                </a:cubicBezTo>
                <a:cubicBezTo>
                  <a:pt x="1012478" y="901602"/>
                  <a:pt x="1016000" y="965200"/>
                  <a:pt x="1016000" y="1028700"/>
                </a:cubicBezTo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anchor="ctr"/>
          <a:lstStyle/>
          <a:p>
            <a:pPr algn="ctr">
              <a:defRPr/>
            </a:pPr>
            <a:endParaRPr lang="en-US" sz="2800" dirty="0">
              <a:ln>
                <a:solidFill>
                  <a:srgbClr val="0066CC">
                    <a:lumMod val="40000"/>
                    <a:lumOff val="60000"/>
                  </a:srgbClr>
                </a:solidFill>
              </a:ln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1" name="Text Box 43">
            <a:extLst>
              <a:ext uri="{FF2B5EF4-FFF2-40B4-BE49-F238E27FC236}">
                <a16:creationId xmlns:a16="http://schemas.microsoft.com/office/drawing/2014/main" id="{B50AD079-7472-476B-B7D1-F93A588E9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5722938"/>
            <a:ext cx="2022475" cy="3683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</a:rPr>
              <a:t>MANGLA</a:t>
            </a:r>
          </a:p>
        </p:txBody>
      </p:sp>
      <p:sp>
        <p:nvSpPr>
          <p:cNvPr id="52" name="AutoShape 3">
            <a:extLst>
              <a:ext uri="{FF2B5EF4-FFF2-40B4-BE49-F238E27FC236}">
                <a16:creationId xmlns:a16="http://schemas.microsoft.com/office/drawing/2014/main" id="{C72A1D83-8A47-4705-ACF9-E2FBAC323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76200"/>
            <a:ext cx="7134225" cy="1057275"/>
          </a:xfrm>
          <a:prstGeom prst="flowChartAlternateProcess">
            <a:avLst/>
          </a:prstGeom>
          <a:solidFill>
            <a:srgbClr val="00152A">
              <a:alpha val="80000"/>
            </a:srgb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PROJECTS ON POONCH RIVER IN AJK</a:t>
            </a:r>
            <a:endParaRPr lang="pt-BR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EB577005-7879-467E-8814-FFAAECA9441C}"/>
              </a:ext>
            </a:extLst>
          </p:cNvPr>
          <p:cNvGraphicFramePr>
            <a:graphicFrameLocks noGrp="1"/>
          </p:cNvGraphicFramePr>
          <p:nvPr/>
        </p:nvGraphicFramePr>
        <p:xfrm>
          <a:off x="708025" y="1812925"/>
          <a:ext cx="3641725" cy="1616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1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16075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FFFF00"/>
                          </a:solidFill>
                        </a:rPr>
                        <a:t>SEHRA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</a:rPr>
                        <a:t>                      130 MW</a:t>
                      </a:r>
                    </a:p>
                    <a:p>
                      <a:r>
                        <a:rPr lang="en-US" sz="2000" dirty="0">
                          <a:solidFill>
                            <a:srgbClr val="FFFF00"/>
                          </a:solidFill>
                        </a:rPr>
                        <a:t>KOTLI                        100 MW</a:t>
                      </a:r>
                    </a:p>
                    <a:p>
                      <a:r>
                        <a:rPr lang="en-US" sz="2000" dirty="0" err="1">
                          <a:solidFill>
                            <a:srgbClr val="FFFF00"/>
                          </a:solidFill>
                        </a:rPr>
                        <a:t>GULPUR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</a:rPr>
                        <a:t>                   102 MW</a:t>
                      </a:r>
                    </a:p>
                    <a:p>
                      <a:r>
                        <a:rPr lang="en-US" sz="2000" u="sng" dirty="0">
                          <a:solidFill>
                            <a:srgbClr val="FFFF00"/>
                          </a:solidFill>
                        </a:rPr>
                        <a:t>RAJDHANI               132 MW</a:t>
                      </a:r>
                    </a:p>
                    <a:p>
                      <a:r>
                        <a:rPr lang="en-US" sz="2000" dirty="0">
                          <a:solidFill>
                            <a:srgbClr val="FFFF00"/>
                          </a:solidFill>
                        </a:rPr>
                        <a:t>                    Total=   464 MW</a:t>
                      </a:r>
                    </a:p>
                  </a:txBody>
                  <a:tcPr marL="91449" marR="91449" marT="45751" marB="45751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Text Box 43">
            <a:extLst>
              <a:ext uri="{FF2B5EF4-FFF2-40B4-BE49-F238E27FC236}">
                <a16:creationId xmlns:a16="http://schemas.microsoft.com/office/drawing/2014/main" id="{06F3DF28-52F6-4448-9A1B-18BA5A973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463" y="2058988"/>
            <a:ext cx="1597025" cy="64611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</a:rPr>
              <a:t>100 MW Kotli HPP</a:t>
            </a:r>
          </a:p>
        </p:txBody>
      </p:sp>
      <p:sp>
        <p:nvSpPr>
          <p:cNvPr id="39" name="Text Box 43">
            <a:extLst>
              <a:ext uri="{FF2B5EF4-FFF2-40B4-BE49-F238E27FC236}">
                <a16:creationId xmlns:a16="http://schemas.microsoft.com/office/drawing/2014/main" id="{A8638A51-E293-4207-B5DB-806EEDC65A83}"/>
              </a:ext>
            </a:extLst>
          </p:cNvPr>
          <p:cNvSpPr txBox="1">
            <a:spLocks noChangeArrowheads="1"/>
          </p:cNvSpPr>
          <p:nvPr/>
        </p:nvSpPr>
        <p:spPr bwMode="auto">
          <a:xfrm rot="4318626">
            <a:off x="6858000" y="4821238"/>
            <a:ext cx="1406525" cy="3683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152A"/>
                </a:solidFill>
              </a:rPr>
              <a:t>Ban Nullah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>
            <a:extLst>
              <a:ext uri="{FF2B5EF4-FFF2-40B4-BE49-F238E27FC236}">
                <a16:creationId xmlns:a16="http://schemas.microsoft.com/office/drawing/2014/main" id="{879E796E-27BA-4572-8838-FE934ECDC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60937"/>
          </a:xfrm>
          <a:prstGeom prst="flowChartAlternateProcess">
            <a:avLst/>
          </a:prstGeom>
          <a:solidFill>
            <a:srgbClr val="00152A">
              <a:alpha val="80000"/>
            </a:srgbClr>
          </a:solidFill>
          <a:ln w="57150" cap="sq" cmpd="thickThin">
            <a:solidFill>
              <a:srgbClr val="33CCCC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pt-BR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102 MW Gulpur Hydropwer Project</a:t>
            </a:r>
            <a:endParaRPr lang="pt-BR" sz="40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7074B79-8810-4836-BF0C-86234CA72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347" y="2911213"/>
            <a:ext cx="26825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Mobilization in 2015</a:t>
            </a:r>
            <a:endParaRPr lang="en-US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8434F2F-D4FF-4BBB-97E9-7D73AABDE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227" y="2911213"/>
            <a:ext cx="26825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Completion in 2020</a:t>
            </a:r>
            <a:endParaRPr lang="en-US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B43D7DB4-28C4-4B52-B51B-EB34F253E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26" y="1197410"/>
            <a:ext cx="561929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Company            :  Mira Power Pvt. Limited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Main Sponsor    : KOEN From Korea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Capacity              : 102 MW</a:t>
            </a:r>
          </a:p>
        </p:txBody>
      </p:sp>
      <p:pic>
        <p:nvPicPr>
          <p:cNvPr id="9" name="Picture 8" descr="C:\Users\abrar.malik\AppData\Local\Microsoft\Windows\Temporary Internet Files\Content.Outlook\IGRXM9AC\Gulpur.jpg">
            <a:extLst>
              <a:ext uri="{FF2B5EF4-FFF2-40B4-BE49-F238E27FC236}">
                <a16:creationId xmlns:a16="http://schemas.microsoft.com/office/drawing/2014/main" id="{3CD73616-26E5-4DF6-A0E8-3DAF51EEAC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2" y="3517020"/>
            <a:ext cx="6147208" cy="330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B58CF0-8986-4DDF-8114-70B430E11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3517020"/>
            <a:ext cx="5781040" cy="3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3992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9" name="AutoShape 3">
            <a:extLst>
              <a:ext uri="{FF2B5EF4-FFF2-40B4-BE49-F238E27FC236}">
                <a16:creationId xmlns:a16="http://schemas.microsoft.com/office/drawing/2014/main" id="{4ABDFEA7-F4E6-4659-BFB3-57AEBE835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" y="69850"/>
            <a:ext cx="12007850" cy="842963"/>
          </a:xfrm>
          <a:prstGeom prst="flowChartAlternateProcess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tx2"/>
                </a:solidFill>
              </a:rPr>
              <a:t>LOCATION OF HPPs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tx2"/>
                </a:solidFill>
              </a:rPr>
              <a:t> ON JEHLUM RIVER</a:t>
            </a:r>
          </a:p>
        </p:txBody>
      </p:sp>
      <p:sp>
        <p:nvSpPr>
          <p:cNvPr id="350217" name="Text Box 9">
            <a:extLst>
              <a:ext uri="{FF2B5EF4-FFF2-40B4-BE49-F238E27FC236}">
                <a16:creationId xmlns:a16="http://schemas.microsoft.com/office/drawing/2014/main" id="{6B5BEA7B-5349-4915-9BBC-EE46A40F3181}"/>
              </a:ext>
            </a:extLst>
          </p:cNvPr>
          <p:cNvSpPr txBox="1">
            <a:spLocks noChangeArrowheads="1"/>
          </p:cNvSpPr>
          <p:nvPr/>
        </p:nvSpPr>
        <p:spPr bwMode="auto">
          <a:xfrm rot="19819927">
            <a:off x="5275263" y="1311275"/>
            <a:ext cx="1758950" cy="3683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prstClr val="black"/>
                </a:solidFill>
              </a:rPr>
              <a:t>Jhelum River</a:t>
            </a:r>
          </a:p>
        </p:txBody>
      </p:sp>
      <p:sp>
        <p:nvSpPr>
          <p:cNvPr id="350251" name="Text Box 43">
            <a:extLst>
              <a:ext uri="{FF2B5EF4-FFF2-40B4-BE49-F238E27FC236}">
                <a16:creationId xmlns:a16="http://schemas.microsoft.com/office/drawing/2014/main" id="{60AD10BC-CD0D-4E9C-ABFE-7EEA8FA98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8013" y="5616575"/>
            <a:ext cx="2022476" cy="5222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</a:rPr>
              <a:t>Garhi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</a:rPr>
              <a:t>Habibullah</a:t>
            </a:r>
          </a:p>
        </p:txBody>
      </p:sp>
      <p:sp>
        <p:nvSpPr>
          <p:cNvPr id="89093" name="Freeform 64">
            <a:extLst>
              <a:ext uri="{FF2B5EF4-FFF2-40B4-BE49-F238E27FC236}">
                <a16:creationId xmlns:a16="http://schemas.microsoft.com/office/drawing/2014/main" id="{42D35CB4-25F0-462F-AA7B-AFE86FDA7758}"/>
              </a:ext>
            </a:extLst>
          </p:cNvPr>
          <p:cNvSpPr>
            <a:spLocks/>
          </p:cNvSpPr>
          <p:nvPr/>
        </p:nvSpPr>
        <p:spPr bwMode="auto">
          <a:xfrm>
            <a:off x="5375275" y="4797425"/>
            <a:ext cx="288925" cy="1992313"/>
          </a:xfrm>
          <a:custGeom>
            <a:avLst/>
            <a:gdLst>
              <a:gd name="T0" fmla="*/ 2147483646 w 208"/>
              <a:gd name="T1" fmla="*/ 2147483646 h 1258"/>
              <a:gd name="T2" fmla="*/ 2147483646 w 208"/>
              <a:gd name="T3" fmla="*/ 2147483646 h 1258"/>
              <a:gd name="T4" fmla="*/ 2147483646 w 208"/>
              <a:gd name="T5" fmla="*/ 2147483646 h 1258"/>
              <a:gd name="T6" fmla="*/ 2147483646 w 208"/>
              <a:gd name="T7" fmla="*/ 2147483646 h 1258"/>
              <a:gd name="T8" fmla="*/ 2147483646 w 208"/>
              <a:gd name="T9" fmla="*/ 2147483646 h 1258"/>
              <a:gd name="T10" fmla="*/ 2147483646 w 208"/>
              <a:gd name="T11" fmla="*/ 2147483646 h 1258"/>
              <a:gd name="T12" fmla="*/ 2147483646 w 208"/>
              <a:gd name="T13" fmla="*/ 2147483646 h 1258"/>
              <a:gd name="T14" fmla="*/ 2147483646 w 208"/>
              <a:gd name="T15" fmla="*/ 2147483646 h 1258"/>
              <a:gd name="T16" fmla="*/ 2147483646 w 208"/>
              <a:gd name="T17" fmla="*/ 2147483646 h 125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8" h="1258">
                <a:moveTo>
                  <a:pt x="4" y="10"/>
                </a:moveTo>
                <a:cubicBezTo>
                  <a:pt x="33" y="53"/>
                  <a:pt x="0" y="0"/>
                  <a:pt x="22" y="52"/>
                </a:cubicBezTo>
                <a:cubicBezTo>
                  <a:pt x="29" y="69"/>
                  <a:pt x="46" y="100"/>
                  <a:pt x="46" y="100"/>
                </a:cubicBezTo>
                <a:cubicBezTo>
                  <a:pt x="52" y="139"/>
                  <a:pt x="64" y="165"/>
                  <a:pt x="76" y="202"/>
                </a:cubicBezTo>
                <a:cubicBezTo>
                  <a:pt x="88" y="238"/>
                  <a:pt x="92" y="278"/>
                  <a:pt x="100" y="316"/>
                </a:cubicBezTo>
                <a:cubicBezTo>
                  <a:pt x="112" y="377"/>
                  <a:pt x="134" y="442"/>
                  <a:pt x="154" y="502"/>
                </a:cubicBezTo>
                <a:cubicBezTo>
                  <a:pt x="160" y="559"/>
                  <a:pt x="176" y="613"/>
                  <a:pt x="184" y="670"/>
                </a:cubicBezTo>
                <a:cubicBezTo>
                  <a:pt x="189" y="828"/>
                  <a:pt x="158" y="994"/>
                  <a:pt x="208" y="1144"/>
                </a:cubicBezTo>
                <a:cubicBezTo>
                  <a:pt x="200" y="1182"/>
                  <a:pt x="208" y="1217"/>
                  <a:pt x="208" y="1258"/>
                </a:cubicBezTo>
              </a:path>
            </a:pathLst>
          </a:custGeom>
          <a:noFill/>
          <a:ln w="44450" cap="flat">
            <a:solidFill>
              <a:srgbClr val="8000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0296" name="Text Box 88">
            <a:extLst>
              <a:ext uri="{FF2B5EF4-FFF2-40B4-BE49-F238E27FC236}">
                <a16:creationId xmlns:a16="http://schemas.microsoft.com/office/drawing/2014/main" id="{C68940E3-98EF-4713-9209-B7A870340288}"/>
              </a:ext>
            </a:extLst>
          </p:cNvPr>
          <p:cNvSpPr txBox="1">
            <a:spLocks noChangeArrowheads="1"/>
          </p:cNvSpPr>
          <p:nvPr/>
        </p:nvSpPr>
        <p:spPr bwMode="auto">
          <a:xfrm rot="20094308">
            <a:off x="6846888" y="1042988"/>
            <a:ext cx="1758950" cy="3683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FF0000"/>
                </a:solidFill>
              </a:rPr>
              <a:t>Chakothi</a:t>
            </a:r>
          </a:p>
        </p:txBody>
      </p:sp>
      <p:grpSp>
        <p:nvGrpSpPr>
          <p:cNvPr id="89095" name="Group 1">
            <a:extLst>
              <a:ext uri="{FF2B5EF4-FFF2-40B4-BE49-F238E27FC236}">
                <a16:creationId xmlns:a16="http://schemas.microsoft.com/office/drawing/2014/main" id="{23B5B7EB-9DE8-4E3A-BC99-C2CBFFD6C3F6}"/>
              </a:ext>
            </a:extLst>
          </p:cNvPr>
          <p:cNvGrpSpPr>
            <a:grpSpLocks/>
          </p:cNvGrpSpPr>
          <p:nvPr/>
        </p:nvGrpSpPr>
        <p:grpSpPr bwMode="auto">
          <a:xfrm>
            <a:off x="346075" y="1095917"/>
            <a:ext cx="11287125" cy="5655721"/>
            <a:chOff x="1524000" y="1091890"/>
            <a:chExt cx="9181024" cy="5290376"/>
          </a:xfrm>
        </p:grpSpPr>
        <p:sp>
          <p:nvSpPr>
            <p:cNvPr id="3" name="Folded Corner 2">
              <a:extLst>
                <a:ext uri="{FF2B5EF4-FFF2-40B4-BE49-F238E27FC236}">
                  <a16:creationId xmlns:a16="http://schemas.microsoft.com/office/drawing/2014/main" id="{7EBFBE9B-A234-4F4B-BC42-DCBB56F3D028}"/>
                </a:ext>
              </a:extLst>
            </p:cNvPr>
            <p:cNvSpPr/>
            <p:nvPr/>
          </p:nvSpPr>
          <p:spPr bwMode="auto">
            <a:xfrm>
              <a:off x="5676767" y="5111148"/>
              <a:ext cx="1434616" cy="366783"/>
            </a:xfrm>
            <a:prstGeom prst="foldedCorner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AU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350212" name="Freeform 4">
              <a:extLst>
                <a:ext uri="{FF2B5EF4-FFF2-40B4-BE49-F238E27FC236}">
                  <a16:creationId xmlns:a16="http://schemas.microsoft.com/office/drawing/2014/main" id="{01C74519-1BED-4558-A75C-F576BADF5F4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588788" y="1076441"/>
              <a:ext cx="3148097" cy="3543281"/>
            </a:xfrm>
            <a:custGeom>
              <a:avLst/>
              <a:gdLst>
                <a:gd name="T0" fmla="*/ 0 w 1336"/>
                <a:gd name="T1" fmla="*/ 0 h 1536"/>
                <a:gd name="T2" fmla="*/ 8 w 1336"/>
                <a:gd name="T3" fmla="*/ 40 h 1536"/>
                <a:gd name="T4" fmla="*/ 152 w 1336"/>
                <a:gd name="T5" fmla="*/ 128 h 1536"/>
                <a:gd name="T6" fmla="*/ 264 w 1336"/>
                <a:gd name="T7" fmla="*/ 208 h 1536"/>
                <a:gd name="T8" fmla="*/ 352 w 1336"/>
                <a:gd name="T9" fmla="*/ 280 h 1536"/>
                <a:gd name="T10" fmla="*/ 480 w 1336"/>
                <a:gd name="T11" fmla="*/ 360 h 1536"/>
                <a:gd name="T12" fmla="*/ 504 w 1336"/>
                <a:gd name="T13" fmla="*/ 392 h 1536"/>
                <a:gd name="T14" fmla="*/ 560 w 1336"/>
                <a:gd name="T15" fmla="*/ 432 h 1536"/>
                <a:gd name="T16" fmla="*/ 616 w 1336"/>
                <a:gd name="T17" fmla="*/ 488 h 1536"/>
                <a:gd name="T18" fmla="*/ 664 w 1336"/>
                <a:gd name="T19" fmla="*/ 528 h 1536"/>
                <a:gd name="T20" fmla="*/ 728 w 1336"/>
                <a:gd name="T21" fmla="*/ 648 h 1536"/>
                <a:gd name="T22" fmla="*/ 752 w 1336"/>
                <a:gd name="T23" fmla="*/ 672 h 1536"/>
                <a:gd name="T24" fmla="*/ 856 w 1336"/>
                <a:gd name="T25" fmla="*/ 848 h 1536"/>
                <a:gd name="T26" fmla="*/ 912 w 1336"/>
                <a:gd name="T27" fmla="*/ 928 h 1536"/>
                <a:gd name="T28" fmla="*/ 1032 w 1336"/>
                <a:gd name="T29" fmla="*/ 1112 h 1536"/>
                <a:gd name="T30" fmla="*/ 1088 w 1336"/>
                <a:gd name="T31" fmla="*/ 1232 h 1536"/>
                <a:gd name="T32" fmla="*/ 1112 w 1336"/>
                <a:gd name="T33" fmla="*/ 1256 h 1536"/>
                <a:gd name="T34" fmla="*/ 1160 w 1336"/>
                <a:gd name="T35" fmla="*/ 1336 h 1536"/>
                <a:gd name="T36" fmla="*/ 1216 w 1336"/>
                <a:gd name="T37" fmla="*/ 1432 h 1536"/>
                <a:gd name="T38" fmla="*/ 1224 w 1336"/>
                <a:gd name="T39" fmla="*/ 1456 h 1536"/>
                <a:gd name="T40" fmla="*/ 1272 w 1336"/>
                <a:gd name="T41" fmla="*/ 1488 h 1536"/>
                <a:gd name="T42" fmla="*/ 1280 w 1336"/>
                <a:gd name="T43" fmla="*/ 1512 h 1536"/>
                <a:gd name="T44" fmla="*/ 1328 w 1336"/>
                <a:gd name="T45" fmla="*/ 1528 h 1536"/>
                <a:gd name="T46" fmla="*/ 1336 w 1336"/>
                <a:gd name="T47" fmla="*/ 1536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36" h="1536">
                  <a:moveTo>
                    <a:pt x="0" y="0"/>
                  </a:moveTo>
                  <a:cubicBezTo>
                    <a:pt x="3" y="13"/>
                    <a:pt x="0" y="29"/>
                    <a:pt x="8" y="40"/>
                  </a:cubicBezTo>
                  <a:cubicBezTo>
                    <a:pt x="36" y="82"/>
                    <a:pt x="112" y="101"/>
                    <a:pt x="152" y="128"/>
                  </a:cubicBezTo>
                  <a:cubicBezTo>
                    <a:pt x="191" y="154"/>
                    <a:pt x="218" y="193"/>
                    <a:pt x="264" y="208"/>
                  </a:cubicBezTo>
                  <a:cubicBezTo>
                    <a:pt x="295" y="231"/>
                    <a:pt x="320" y="258"/>
                    <a:pt x="352" y="280"/>
                  </a:cubicBezTo>
                  <a:cubicBezTo>
                    <a:pt x="379" y="299"/>
                    <a:pt x="457" y="337"/>
                    <a:pt x="480" y="360"/>
                  </a:cubicBezTo>
                  <a:cubicBezTo>
                    <a:pt x="489" y="369"/>
                    <a:pt x="495" y="383"/>
                    <a:pt x="504" y="392"/>
                  </a:cubicBezTo>
                  <a:cubicBezTo>
                    <a:pt x="520" y="408"/>
                    <a:pt x="543" y="417"/>
                    <a:pt x="560" y="432"/>
                  </a:cubicBezTo>
                  <a:cubicBezTo>
                    <a:pt x="580" y="450"/>
                    <a:pt x="597" y="469"/>
                    <a:pt x="616" y="488"/>
                  </a:cubicBezTo>
                  <a:cubicBezTo>
                    <a:pt x="651" y="523"/>
                    <a:pt x="631" y="482"/>
                    <a:pt x="664" y="528"/>
                  </a:cubicBezTo>
                  <a:cubicBezTo>
                    <a:pt x="688" y="562"/>
                    <a:pt x="710" y="613"/>
                    <a:pt x="728" y="648"/>
                  </a:cubicBezTo>
                  <a:cubicBezTo>
                    <a:pt x="733" y="658"/>
                    <a:pt x="746" y="662"/>
                    <a:pt x="752" y="672"/>
                  </a:cubicBezTo>
                  <a:cubicBezTo>
                    <a:pt x="791" y="733"/>
                    <a:pt x="810" y="793"/>
                    <a:pt x="856" y="848"/>
                  </a:cubicBezTo>
                  <a:cubicBezTo>
                    <a:pt x="878" y="875"/>
                    <a:pt x="887" y="903"/>
                    <a:pt x="912" y="928"/>
                  </a:cubicBezTo>
                  <a:cubicBezTo>
                    <a:pt x="924" y="975"/>
                    <a:pt x="990" y="1084"/>
                    <a:pt x="1032" y="1112"/>
                  </a:cubicBezTo>
                  <a:cubicBezTo>
                    <a:pt x="1043" y="1156"/>
                    <a:pt x="1068" y="1191"/>
                    <a:pt x="1088" y="1232"/>
                  </a:cubicBezTo>
                  <a:cubicBezTo>
                    <a:pt x="1093" y="1242"/>
                    <a:pt x="1105" y="1247"/>
                    <a:pt x="1112" y="1256"/>
                  </a:cubicBezTo>
                  <a:cubicBezTo>
                    <a:pt x="1130" y="1281"/>
                    <a:pt x="1143" y="1310"/>
                    <a:pt x="1160" y="1336"/>
                  </a:cubicBezTo>
                  <a:cubicBezTo>
                    <a:pt x="1183" y="1370"/>
                    <a:pt x="1187" y="1403"/>
                    <a:pt x="1216" y="1432"/>
                  </a:cubicBezTo>
                  <a:cubicBezTo>
                    <a:pt x="1219" y="1440"/>
                    <a:pt x="1218" y="1450"/>
                    <a:pt x="1224" y="1456"/>
                  </a:cubicBezTo>
                  <a:cubicBezTo>
                    <a:pt x="1238" y="1470"/>
                    <a:pt x="1272" y="1488"/>
                    <a:pt x="1272" y="1488"/>
                  </a:cubicBezTo>
                  <a:cubicBezTo>
                    <a:pt x="1275" y="1496"/>
                    <a:pt x="1273" y="1507"/>
                    <a:pt x="1280" y="1512"/>
                  </a:cubicBezTo>
                  <a:cubicBezTo>
                    <a:pt x="1294" y="1522"/>
                    <a:pt x="1316" y="1516"/>
                    <a:pt x="1328" y="1528"/>
                  </a:cubicBezTo>
                  <a:cubicBezTo>
                    <a:pt x="1331" y="1531"/>
                    <a:pt x="1333" y="1533"/>
                    <a:pt x="1336" y="1536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13" name="Freeform 5">
              <a:extLst>
                <a:ext uri="{FF2B5EF4-FFF2-40B4-BE49-F238E27FC236}">
                  <a16:creationId xmlns:a16="http://schemas.microsoft.com/office/drawing/2014/main" id="{F63C64B1-29C8-42A1-A85D-203114CF306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13055" y="3300562"/>
              <a:ext cx="1688390" cy="1142786"/>
            </a:xfrm>
            <a:custGeom>
              <a:avLst/>
              <a:gdLst>
                <a:gd name="T0" fmla="*/ 248 w 248"/>
                <a:gd name="T1" fmla="*/ 0 h 456"/>
                <a:gd name="T2" fmla="*/ 192 w 248"/>
                <a:gd name="T3" fmla="*/ 112 h 456"/>
                <a:gd name="T4" fmla="*/ 128 w 248"/>
                <a:gd name="T5" fmla="*/ 160 h 456"/>
                <a:gd name="T6" fmla="*/ 72 w 248"/>
                <a:gd name="T7" fmla="*/ 256 h 456"/>
                <a:gd name="T8" fmla="*/ 8 w 248"/>
                <a:gd name="T9" fmla="*/ 376 h 456"/>
                <a:gd name="T10" fmla="*/ 0 w 248"/>
                <a:gd name="T11" fmla="*/ 45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456">
                  <a:moveTo>
                    <a:pt x="248" y="0"/>
                  </a:moveTo>
                  <a:cubicBezTo>
                    <a:pt x="239" y="51"/>
                    <a:pt x="236" y="82"/>
                    <a:pt x="192" y="112"/>
                  </a:cubicBezTo>
                  <a:cubicBezTo>
                    <a:pt x="173" y="141"/>
                    <a:pt x="156" y="141"/>
                    <a:pt x="128" y="160"/>
                  </a:cubicBezTo>
                  <a:cubicBezTo>
                    <a:pt x="105" y="195"/>
                    <a:pt x="102" y="226"/>
                    <a:pt x="72" y="256"/>
                  </a:cubicBezTo>
                  <a:cubicBezTo>
                    <a:pt x="61" y="290"/>
                    <a:pt x="29" y="344"/>
                    <a:pt x="8" y="376"/>
                  </a:cubicBezTo>
                  <a:cubicBezTo>
                    <a:pt x="5" y="403"/>
                    <a:pt x="0" y="456"/>
                    <a:pt x="0" y="45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14" name="Freeform 6">
              <a:extLst>
                <a:ext uri="{FF2B5EF4-FFF2-40B4-BE49-F238E27FC236}">
                  <a16:creationId xmlns:a16="http://schemas.microsoft.com/office/drawing/2014/main" id="{5D34404A-D810-47B0-81A3-8107032FB49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08369" y="4140205"/>
              <a:ext cx="1162717" cy="1230593"/>
            </a:xfrm>
            <a:custGeom>
              <a:avLst/>
              <a:gdLst>
                <a:gd name="T0" fmla="*/ 337 w 733"/>
                <a:gd name="T1" fmla="*/ 96 h 775"/>
                <a:gd name="T2" fmla="*/ 265 w 733"/>
                <a:gd name="T3" fmla="*/ 136 h 775"/>
                <a:gd name="T4" fmla="*/ 201 w 733"/>
                <a:gd name="T5" fmla="*/ 232 h 775"/>
                <a:gd name="T6" fmla="*/ 185 w 733"/>
                <a:gd name="T7" fmla="*/ 256 h 775"/>
                <a:gd name="T8" fmla="*/ 137 w 733"/>
                <a:gd name="T9" fmla="*/ 272 h 775"/>
                <a:gd name="T10" fmla="*/ 97 w 733"/>
                <a:gd name="T11" fmla="*/ 376 h 775"/>
                <a:gd name="T12" fmla="*/ 145 w 733"/>
                <a:gd name="T13" fmla="*/ 688 h 775"/>
                <a:gd name="T14" fmla="*/ 457 w 733"/>
                <a:gd name="T15" fmla="*/ 752 h 775"/>
                <a:gd name="T16" fmla="*/ 625 w 733"/>
                <a:gd name="T17" fmla="*/ 752 h 775"/>
                <a:gd name="T18" fmla="*/ 681 w 733"/>
                <a:gd name="T19" fmla="*/ 664 h 775"/>
                <a:gd name="T20" fmla="*/ 705 w 733"/>
                <a:gd name="T21" fmla="*/ 552 h 775"/>
                <a:gd name="T22" fmla="*/ 673 w 733"/>
                <a:gd name="T23" fmla="*/ 352 h 775"/>
                <a:gd name="T24" fmla="*/ 593 w 733"/>
                <a:gd name="T25" fmla="*/ 176 h 775"/>
                <a:gd name="T26" fmla="*/ 561 w 733"/>
                <a:gd name="T27" fmla="*/ 120 h 775"/>
                <a:gd name="T28" fmla="*/ 537 w 733"/>
                <a:gd name="T29" fmla="*/ 96 h 775"/>
                <a:gd name="T30" fmla="*/ 465 w 733"/>
                <a:gd name="T31" fmla="*/ 0 h 775"/>
                <a:gd name="T32" fmla="*/ 385 w 733"/>
                <a:gd name="T33" fmla="*/ 8 h 775"/>
                <a:gd name="T34" fmla="*/ 337 w 733"/>
                <a:gd name="T35" fmla="*/ 96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3" h="775">
                  <a:moveTo>
                    <a:pt x="337" y="96"/>
                  </a:moveTo>
                  <a:cubicBezTo>
                    <a:pt x="311" y="105"/>
                    <a:pt x="265" y="136"/>
                    <a:pt x="265" y="136"/>
                  </a:cubicBezTo>
                  <a:cubicBezTo>
                    <a:pt x="244" y="168"/>
                    <a:pt x="222" y="200"/>
                    <a:pt x="201" y="232"/>
                  </a:cubicBezTo>
                  <a:cubicBezTo>
                    <a:pt x="196" y="240"/>
                    <a:pt x="194" y="253"/>
                    <a:pt x="185" y="256"/>
                  </a:cubicBezTo>
                  <a:cubicBezTo>
                    <a:pt x="169" y="261"/>
                    <a:pt x="137" y="272"/>
                    <a:pt x="137" y="272"/>
                  </a:cubicBezTo>
                  <a:cubicBezTo>
                    <a:pt x="125" y="309"/>
                    <a:pt x="119" y="343"/>
                    <a:pt x="97" y="376"/>
                  </a:cubicBezTo>
                  <a:cubicBezTo>
                    <a:pt x="89" y="664"/>
                    <a:pt x="0" y="652"/>
                    <a:pt x="145" y="688"/>
                  </a:cubicBezTo>
                  <a:cubicBezTo>
                    <a:pt x="221" y="739"/>
                    <a:pt x="368" y="745"/>
                    <a:pt x="457" y="752"/>
                  </a:cubicBezTo>
                  <a:cubicBezTo>
                    <a:pt x="527" y="775"/>
                    <a:pt x="538" y="759"/>
                    <a:pt x="625" y="752"/>
                  </a:cubicBezTo>
                  <a:cubicBezTo>
                    <a:pt x="645" y="722"/>
                    <a:pt x="665" y="696"/>
                    <a:pt x="681" y="664"/>
                  </a:cubicBezTo>
                  <a:cubicBezTo>
                    <a:pt x="687" y="624"/>
                    <a:pt x="692" y="590"/>
                    <a:pt x="705" y="552"/>
                  </a:cubicBezTo>
                  <a:cubicBezTo>
                    <a:pt x="713" y="489"/>
                    <a:pt x="733" y="392"/>
                    <a:pt x="673" y="352"/>
                  </a:cubicBezTo>
                  <a:cubicBezTo>
                    <a:pt x="652" y="289"/>
                    <a:pt x="653" y="216"/>
                    <a:pt x="593" y="176"/>
                  </a:cubicBezTo>
                  <a:cubicBezTo>
                    <a:pt x="581" y="158"/>
                    <a:pt x="573" y="137"/>
                    <a:pt x="561" y="120"/>
                  </a:cubicBezTo>
                  <a:cubicBezTo>
                    <a:pt x="554" y="111"/>
                    <a:pt x="544" y="105"/>
                    <a:pt x="537" y="96"/>
                  </a:cubicBezTo>
                  <a:cubicBezTo>
                    <a:pt x="512" y="60"/>
                    <a:pt x="502" y="25"/>
                    <a:pt x="465" y="0"/>
                  </a:cubicBezTo>
                  <a:cubicBezTo>
                    <a:pt x="438" y="3"/>
                    <a:pt x="410" y="0"/>
                    <a:pt x="385" y="8"/>
                  </a:cubicBezTo>
                  <a:cubicBezTo>
                    <a:pt x="382" y="9"/>
                    <a:pt x="337" y="96"/>
                    <a:pt x="337" y="96"/>
                  </a:cubicBezTo>
                  <a:close/>
                </a:path>
              </a:pathLst>
            </a:custGeom>
            <a:solidFill>
              <a:srgbClr val="0000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15" name="Text Box 7">
              <a:extLst>
                <a:ext uri="{FF2B5EF4-FFF2-40B4-BE49-F238E27FC236}">
                  <a16:creationId xmlns:a16="http://schemas.microsoft.com/office/drawing/2014/main" id="{5F021F95-989B-4731-A569-DA0DC03D5B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66821">
              <a:off x="7080392" y="4808218"/>
              <a:ext cx="1758728" cy="369752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prstClr val="black"/>
                  </a:solidFill>
                </a:rPr>
                <a:t>Jhelum River</a:t>
              </a:r>
            </a:p>
          </p:txBody>
        </p:sp>
        <p:sp>
          <p:nvSpPr>
            <p:cNvPr id="350216" name="Text Box 8">
              <a:extLst>
                <a:ext uri="{FF2B5EF4-FFF2-40B4-BE49-F238E27FC236}">
                  <a16:creationId xmlns:a16="http://schemas.microsoft.com/office/drawing/2014/main" id="{110322B8-DAA0-4E4A-8404-E217BC2AFB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346" y="4475588"/>
              <a:ext cx="1066600" cy="368268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FFFF00"/>
                  </a:solidFill>
                </a:rPr>
                <a:t>Mangla</a:t>
              </a:r>
            </a:p>
          </p:txBody>
        </p:sp>
        <p:sp>
          <p:nvSpPr>
            <p:cNvPr id="350218" name="Text Box 10">
              <a:extLst>
                <a:ext uri="{FF2B5EF4-FFF2-40B4-BE49-F238E27FC236}">
                  <a16:creationId xmlns:a16="http://schemas.microsoft.com/office/drawing/2014/main" id="{5AB8EBB8-3CF9-4050-93B7-7A5DEB5ED8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064147">
              <a:off x="1573891" y="3569991"/>
              <a:ext cx="1759667" cy="369307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2060"/>
                  </a:solidFill>
                </a:rPr>
                <a:t>Neelum River</a:t>
              </a:r>
            </a:p>
          </p:txBody>
        </p:sp>
        <p:sp>
          <p:nvSpPr>
            <p:cNvPr id="350219" name="Line 11">
              <a:extLst>
                <a:ext uri="{FF2B5EF4-FFF2-40B4-BE49-F238E27FC236}">
                  <a16:creationId xmlns:a16="http://schemas.microsoft.com/office/drawing/2014/main" id="{457F21DD-5D14-41B2-9308-008BA73E84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99986" y="2133820"/>
              <a:ext cx="600446" cy="43360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20" name="Line 12">
              <a:extLst>
                <a:ext uri="{FF2B5EF4-FFF2-40B4-BE49-F238E27FC236}">
                  <a16:creationId xmlns:a16="http://schemas.microsoft.com/office/drawing/2014/main" id="{EEE17A1F-6CD8-452A-BF3E-A101384F6E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91591" y="5225488"/>
              <a:ext cx="761857" cy="7721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21" name="Line 13">
              <a:extLst>
                <a:ext uri="{FF2B5EF4-FFF2-40B4-BE49-F238E27FC236}">
                  <a16:creationId xmlns:a16="http://schemas.microsoft.com/office/drawing/2014/main" id="{DA11088F-AF83-4F90-8D44-62AB51A2CF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85857" y="1351251"/>
              <a:ext cx="304743" cy="45736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89107" name="Line 14">
              <a:extLst>
                <a:ext uri="{FF2B5EF4-FFF2-40B4-BE49-F238E27FC236}">
                  <a16:creationId xmlns:a16="http://schemas.microsoft.com/office/drawing/2014/main" id="{38154C20-13E6-482F-99DF-0F22BE5D4E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8080" y="2951163"/>
              <a:ext cx="775920" cy="175260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sysDot"/>
              <a:round/>
              <a:headEnd/>
              <a:tailEnd/>
            </a:ln>
            <a:effectLst>
              <a:prstShdw prst="shdw13" dist="53882" dir="13500000">
                <a:srgbClr val="000099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8" name="Line 15">
              <a:extLst>
                <a:ext uri="{FF2B5EF4-FFF2-40B4-BE49-F238E27FC236}">
                  <a16:creationId xmlns:a16="http://schemas.microsoft.com/office/drawing/2014/main" id="{1DFDC6DE-71F3-4648-9C25-835D885FC4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9600" y="2900363"/>
              <a:ext cx="152400" cy="228600"/>
            </a:xfrm>
            <a:prstGeom prst="line">
              <a:avLst/>
            </a:prstGeom>
            <a:noFill/>
            <a:ln w="117475">
              <a:solidFill>
                <a:srgbClr val="0000FF"/>
              </a:solidFill>
              <a:round/>
              <a:headEnd/>
              <a:tailEnd/>
            </a:ln>
            <a:effectLst>
              <a:prstShdw prst="shdw13" dist="53882" dir="13500000">
                <a:srgbClr val="000099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9" name="Line 16">
              <a:hlinkClick r:id="rId3" action="ppaction://hlinkfile"/>
              <a:extLst>
                <a:ext uri="{FF2B5EF4-FFF2-40B4-BE49-F238E27FC236}">
                  <a16:creationId xmlns:a16="http://schemas.microsoft.com/office/drawing/2014/main" id="{93DC3B85-E968-4027-9FDE-A94EEC0692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0800" y="1731963"/>
              <a:ext cx="1828800" cy="297180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prstDash val="sysDot"/>
              <a:round/>
              <a:headEnd/>
              <a:tailEnd/>
            </a:ln>
            <a:effectLst>
              <a:prstShdw prst="shdw13" dist="53882" dir="13500000">
                <a:srgbClr val="5C1F00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0" name="Line 17">
              <a:extLst>
                <a:ext uri="{FF2B5EF4-FFF2-40B4-BE49-F238E27FC236}">
                  <a16:creationId xmlns:a16="http://schemas.microsoft.com/office/drawing/2014/main" id="{03887870-D987-4A3E-A849-EE5AAD5BB4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6000" y="1960563"/>
              <a:ext cx="304800" cy="76200"/>
            </a:xfrm>
            <a:prstGeom prst="line">
              <a:avLst/>
            </a:prstGeom>
            <a:noFill/>
            <a:ln w="117475">
              <a:solidFill>
                <a:srgbClr val="800000"/>
              </a:solidFill>
              <a:round/>
              <a:headEnd/>
              <a:tailEnd/>
            </a:ln>
            <a:effectLst>
              <a:prstShdw prst="shdw13" dist="53882" dir="13500000">
                <a:srgbClr val="4D0000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226" name="Text Box 18">
              <a:extLst>
                <a:ext uri="{FF2B5EF4-FFF2-40B4-BE49-F238E27FC236}">
                  <a16:creationId xmlns:a16="http://schemas.microsoft.com/office/drawing/2014/main" id="{E0442382-0AEF-485C-B490-877E38BC1A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731304">
              <a:off x="4241036" y="3535450"/>
              <a:ext cx="1759668" cy="275043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/>
          </p:spPr>
          <p:txBody>
            <a:bodyPr>
              <a:spAutoFit/>
            </a:bodyPr>
            <a:lstStyle>
              <a:defPPr>
                <a:defRPr lang="en-US"/>
              </a:defPPr>
              <a:lvl1pPr algn="ctr">
                <a:spcBef>
                  <a:spcPct val="50000"/>
                </a:spcBef>
                <a:defRPr sz="1400" b="1">
                  <a:solidFill>
                    <a:srgbClr val="002060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defRPr/>
              </a:pPr>
              <a:r>
                <a:rPr lang="en-US" sz="1600" dirty="0"/>
                <a:t>1124 MW  Kohala</a:t>
              </a:r>
            </a:p>
          </p:txBody>
        </p:sp>
        <p:sp>
          <p:nvSpPr>
            <p:cNvPr id="350227" name="Text Box 19">
              <a:hlinkClick r:id="rId3" action="ppaction://hlinkfile"/>
              <a:extLst>
                <a:ext uri="{FF2B5EF4-FFF2-40B4-BE49-F238E27FC236}">
                  <a16:creationId xmlns:a16="http://schemas.microsoft.com/office/drawing/2014/main" id="{3C7C8C65-D684-4C09-9B8D-A76E27CC43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302938">
              <a:off x="2335622" y="2383966"/>
              <a:ext cx="2187333" cy="424832"/>
            </a:xfrm>
            <a:prstGeom prst="rect">
              <a:avLst/>
            </a:prstGeom>
            <a:ln/>
            <a:ex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 b="1" dirty="0">
                  <a:solidFill>
                    <a:prstClr val="black"/>
                  </a:solidFill>
                </a:rPr>
                <a:t>969 MW Neelum Jhelum HPP</a:t>
              </a:r>
            </a:p>
          </p:txBody>
        </p:sp>
        <p:sp>
          <p:nvSpPr>
            <p:cNvPr id="350228" name="Text Box 20">
              <a:extLst>
                <a:ext uri="{FF2B5EF4-FFF2-40B4-BE49-F238E27FC236}">
                  <a16:creationId xmlns:a16="http://schemas.microsoft.com/office/drawing/2014/main" id="{1E35466D-51F9-425E-A81B-5BE9AB0EAB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5965" y="4398371"/>
              <a:ext cx="609486" cy="369752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PH</a:t>
              </a:r>
            </a:p>
          </p:txBody>
        </p:sp>
        <p:sp>
          <p:nvSpPr>
            <p:cNvPr id="350229" name="Oval 21">
              <a:extLst>
                <a:ext uri="{FF2B5EF4-FFF2-40B4-BE49-F238E27FC236}">
                  <a16:creationId xmlns:a16="http://schemas.microsoft.com/office/drawing/2014/main" id="{CEEECE5C-CDB2-4B2F-B913-10DC45017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714" y="4018223"/>
              <a:ext cx="304743" cy="30441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30" name="Freeform 22">
              <a:extLst>
                <a:ext uri="{FF2B5EF4-FFF2-40B4-BE49-F238E27FC236}">
                  <a16:creationId xmlns:a16="http://schemas.microsoft.com/office/drawing/2014/main" id="{51B0B2C0-A00D-497B-9AC3-BD11C14D1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2944" y="1376494"/>
              <a:ext cx="559126" cy="1651266"/>
            </a:xfrm>
            <a:custGeom>
              <a:avLst/>
              <a:gdLst>
                <a:gd name="T0" fmla="*/ 40 w 352"/>
                <a:gd name="T1" fmla="*/ 1040 h 1040"/>
                <a:gd name="T2" fmla="*/ 0 w 352"/>
                <a:gd name="T3" fmla="*/ 880 h 1040"/>
                <a:gd name="T4" fmla="*/ 24 w 352"/>
                <a:gd name="T5" fmla="*/ 648 h 1040"/>
                <a:gd name="T6" fmla="*/ 40 w 352"/>
                <a:gd name="T7" fmla="*/ 528 h 1040"/>
                <a:gd name="T8" fmla="*/ 88 w 352"/>
                <a:gd name="T9" fmla="*/ 504 h 1040"/>
                <a:gd name="T10" fmla="*/ 152 w 352"/>
                <a:gd name="T11" fmla="*/ 376 h 1040"/>
                <a:gd name="T12" fmla="*/ 224 w 352"/>
                <a:gd name="T13" fmla="*/ 296 h 1040"/>
                <a:gd name="T14" fmla="*/ 200 w 352"/>
                <a:gd name="T15" fmla="*/ 288 h 1040"/>
                <a:gd name="T16" fmla="*/ 208 w 352"/>
                <a:gd name="T17" fmla="*/ 256 h 1040"/>
                <a:gd name="T18" fmla="*/ 288 w 352"/>
                <a:gd name="T19" fmla="*/ 128 h 1040"/>
                <a:gd name="T20" fmla="*/ 352 w 352"/>
                <a:gd name="T2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2" h="1040">
                  <a:moveTo>
                    <a:pt x="40" y="1040"/>
                  </a:moveTo>
                  <a:cubicBezTo>
                    <a:pt x="22" y="987"/>
                    <a:pt x="18" y="933"/>
                    <a:pt x="0" y="880"/>
                  </a:cubicBezTo>
                  <a:cubicBezTo>
                    <a:pt x="11" y="733"/>
                    <a:pt x="4" y="811"/>
                    <a:pt x="24" y="648"/>
                  </a:cubicBezTo>
                  <a:cubicBezTo>
                    <a:pt x="29" y="608"/>
                    <a:pt x="11" y="557"/>
                    <a:pt x="40" y="528"/>
                  </a:cubicBezTo>
                  <a:cubicBezTo>
                    <a:pt x="53" y="515"/>
                    <a:pt x="73" y="514"/>
                    <a:pt x="88" y="504"/>
                  </a:cubicBezTo>
                  <a:cubicBezTo>
                    <a:pt x="105" y="452"/>
                    <a:pt x="112" y="416"/>
                    <a:pt x="152" y="376"/>
                  </a:cubicBezTo>
                  <a:cubicBezTo>
                    <a:pt x="162" y="347"/>
                    <a:pt x="198" y="313"/>
                    <a:pt x="224" y="296"/>
                  </a:cubicBezTo>
                  <a:cubicBezTo>
                    <a:pt x="216" y="293"/>
                    <a:pt x="203" y="296"/>
                    <a:pt x="200" y="288"/>
                  </a:cubicBezTo>
                  <a:cubicBezTo>
                    <a:pt x="196" y="278"/>
                    <a:pt x="205" y="267"/>
                    <a:pt x="208" y="256"/>
                  </a:cubicBezTo>
                  <a:cubicBezTo>
                    <a:pt x="224" y="202"/>
                    <a:pt x="230" y="147"/>
                    <a:pt x="288" y="128"/>
                  </a:cubicBezTo>
                  <a:cubicBezTo>
                    <a:pt x="302" y="85"/>
                    <a:pt x="320" y="32"/>
                    <a:pt x="352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31" name="Line 23">
              <a:extLst>
                <a:ext uri="{FF2B5EF4-FFF2-40B4-BE49-F238E27FC236}">
                  <a16:creationId xmlns:a16="http://schemas.microsoft.com/office/drawing/2014/main" id="{3AD82ED7-76C3-447A-8C71-91E345DBDE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2953" y="4551320"/>
              <a:ext cx="0" cy="3044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32" name="Line 24">
              <a:extLst>
                <a:ext uri="{FF2B5EF4-FFF2-40B4-BE49-F238E27FC236}">
                  <a16:creationId xmlns:a16="http://schemas.microsoft.com/office/drawing/2014/main" id="{2866EC22-772D-4E7E-91CE-BE50E59BD9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00582" y="4551320"/>
              <a:ext cx="0" cy="3044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33" name="Line 25">
              <a:extLst>
                <a:ext uri="{FF2B5EF4-FFF2-40B4-BE49-F238E27FC236}">
                  <a16:creationId xmlns:a16="http://schemas.microsoft.com/office/drawing/2014/main" id="{B3E991C0-9392-4384-82B0-7A98C7C78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52953" y="4475588"/>
              <a:ext cx="76185" cy="757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34" name="Line 26">
              <a:extLst>
                <a:ext uri="{FF2B5EF4-FFF2-40B4-BE49-F238E27FC236}">
                  <a16:creationId xmlns:a16="http://schemas.microsoft.com/office/drawing/2014/main" id="{A5EE7C88-412E-43B9-8119-37A4DAB6DB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2953" y="4855736"/>
              <a:ext cx="76185" cy="772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35" name="Line 27">
              <a:extLst>
                <a:ext uri="{FF2B5EF4-FFF2-40B4-BE49-F238E27FC236}">
                  <a16:creationId xmlns:a16="http://schemas.microsoft.com/office/drawing/2014/main" id="{FFAE3745-ADB4-419C-941E-0F751D4C40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48210" y="4398371"/>
              <a:ext cx="152371" cy="1529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36" name="Line 28">
              <a:extLst>
                <a:ext uri="{FF2B5EF4-FFF2-40B4-BE49-F238E27FC236}">
                  <a16:creationId xmlns:a16="http://schemas.microsoft.com/office/drawing/2014/main" id="{399ED605-8DFA-4183-840C-93DFF51637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48210" y="4855736"/>
              <a:ext cx="152371" cy="772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37" name="Text Box 29">
              <a:extLst>
                <a:ext uri="{FF2B5EF4-FFF2-40B4-BE49-F238E27FC236}">
                  <a16:creationId xmlns:a16="http://schemas.microsoft.com/office/drawing/2014/main" id="{A565D1F0-49C3-4C43-A838-0212D59F04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761490">
              <a:off x="4997082" y="3475148"/>
              <a:ext cx="1759668" cy="371890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Kohala Bridge</a:t>
              </a:r>
            </a:p>
          </p:txBody>
        </p:sp>
        <p:sp>
          <p:nvSpPr>
            <p:cNvPr id="350238" name="Text Box 30">
              <a:extLst>
                <a:ext uri="{FF2B5EF4-FFF2-40B4-BE49-F238E27FC236}">
                  <a16:creationId xmlns:a16="http://schemas.microsoft.com/office/drawing/2014/main" id="{959258B6-F8EA-4E04-AF14-65B51A36CE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66821">
              <a:off x="2359461" y="3543039"/>
              <a:ext cx="1758728" cy="369752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Muzaffarabad</a:t>
              </a:r>
            </a:p>
          </p:txBody>
        </p:sp>
        <p:sp>
          <p:nvSpPr>
            <p:cNvPr id="350239" name="Text Box 31">
              <a:extLst>
                <a:ext uri="{FF2B5EF4-FFF2-40B4-BE49-F238E27FC236}">
                  <a16:creationId xmlns:a16="http://schemas.microsoft.com/office/drawing/2014/main" id="{9F5E0428-394D-4B33-AF6B-EF33EFC4AF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819927">
              <a:off x="3924496" y="2414476"/>
              <a:ext cx="914229" cy="368268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2060"/>
                  </a:solidFill>
                </a:rPr>
                <a:t>Dam</a:t>
              </a:r>
            </a:p>
          </p:txBody>
        </p:sp>
        <p:sp>
          <p:nvSpPr>
            <p:cNvPr id="350240" name="Oval 32">
              <a:extLst>
                <a:ext uri="{FF2B5EF4-FFF2-40B4-BE49-F238E27FC236}">
                  <a16:creationId xmlns:a16="http://schemas.microsoft.com/office/drawing/2014/main" id="{94AD3820-13DD-43EA-884A-6FB760E18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020" y="2646128"/>
              <a:ext cx="304743" cy="30441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41" name="Text Box 33">
              <a:extLst>
                <a:ext uri="{FF2B5EF4-FFF2-40B4-BE49-F238E27FC236}">
                  <a16:creationId xmlns:a16="http://schemas.microsoft.com/office/drawing/2014/main" id="{D1E34E1C-5601-4B8A-B73F-F056CD4D38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385494">
              <a:off x="5064699" y="2750075"/>
              <a:ext cx="1758728" cy="369752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Siran Village</a:t>
              </a:r>
            </a:p>
          </p:txBody>
        </p:sp>
        <p:grpSp>
          <p:nvGrpSpPr>
            <p:cNvPr id="89127" name="Group 34">
              <a:extLst>
                <a:ext uri="{FF2B5EF4-FFF2-40B4-BE49-F238E27FC236}">
                  <a16:creationId xmlns:a16="http://schemas.microsoft.com/office/drawing/2014/main" id="{0498ECCC-3D4F-4830-9887-4F3119D8CF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6949" y="1091890"/>
              <a:ext cx="1230656" cy="729239"/>
              <a:chOff x="4671" y="486"/>
              <a:chExt cx="964" cy="674"/>
            </a:xfrm>
          </p:grpSpPr>
          <p:sp>
            <p:nvSpPr>
              <p:cNvPr id="89170" name="Line 35">
                <a:extLst>
                  <a:ext uri="{FF2B5EF4-FFF2-40B4-BE49-F238E27FC236}">
                    <a16:creationId xmlns:a16="http://schemas.microsoft.com/office/drawing/2014/main" id="{5EC0CC7A-50EF-4231-9A18-80EFA506EA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11" y="820"/>
                <a:ext cx="528" cy="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stealth" w="med" len="med"/>
              </a:ln>
              <a:effectLst>
                <a:prstShdw prst="shdw13" dist="53882" dir="13500000">
                  <a:srgbClr val="990000">
                    <a:alpha val="50000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71" name="Line 36">
                <a:extLst>
                  <a:ext uri="{FF2B5EF4-FFF2-40B4-BE49-F238E27FC236}">
                    <a16:creationId xmlns:a16="http://schemas.microsoft.com/office/drawing/2014/main" id="{F9FD9CE8-32CE-446B-8030-64C1FAE4E6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99" y="628"/>
                <a:ext cx="0" cy="38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prstShdw prst="shdw13" dist="53882" dir="13500000">
                  <a:srgbClr val="990000">
                    <a:alpha val="50000"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245" name="Text Box 37">
                <a:extLst>
                  <a:ext uri="{FF2B5EF4-FFF2-40B4-BE49-F238E27FC236}">
                    <a16:creationId xmlns:a16="http://schemas.microsoft.com/office/drawing/2014/main" id="{0C59B047-9BAE-4355-B2DF-99EAECD399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71" y="628"/>
                <a:ext cx="286" cy="423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3" dist="53882" dir="13500000">
                  <a:schemeClr val="accent1">
                    <a:gamma/>
                    <a:shade val="60000"/>
                    <a:invGamma/>
                    <a:alpha val="50000"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400" b="1" dirty="0">
                    <a:solidFill>
                      <a:srgbClr val="FF0000"/>
                    </a:solidFill>
                  </a:rPr>
                  <a:t>N</a:t>
                </a:r>
              </a:p>
            </p:txBody>
          </p:sp>
          <p:sp>
            <p:nvSpPr>
              <p:cNvPr id="350246" name="Oval 38">
                <a:extLst>
                  <a:ext uri="{FF2B5EF4-FFF2-40B4-BE49-F238E27FC236}">
                    <a16:creationId xmlns:a16="http://schemas.microsoft.com/office/drawing/2014/main" id="{09961F8C-2ACF-414F-9C9F-CA23CD75B8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5" y="486"/>
                <a:ext cx="960" cy="674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>
                <a:prstShdw prst="shdw13" dist="53882" dir="13500000">
                  <a:schemeClr val="tx1">
                    <a:gamma/>
                    <a:shade val="60000"/>
                    <a:invGamma/>
                    <a:alpha val="50000"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AU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50247" name="Oval 39">
              <a:extLst>
                <a:ext uri="{FF2B5EF4-FFF2-40B4-BE49-F238E27FC236}">
                  <a16:creationId xmlns:a16="http://schemas.microsoft.com/office/drawing/2014/main" id="{0215B387-1AA8-4754-A9C8-D3BAB1C64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362" y="6074881"/>
              <a:ext cx="304743" cy="30590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48" name="Text Box 40">
              <a:extLst>
                <a:ext uri="{FF2B5EF4-FFF2-40B4-BE49-F238E27FC236}">
                  <a16:creationId xmlns:a16="http://schemas.microsoft.com/office/drawing/2014/main" id="{65B66BEA-63C1-411A-A069-17423C0908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385494">
              <a:off x="6722706" y="6012513"/>
              <a:ext cx="1142786" cy="36975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Murree</a:t>
              </a:r>
            </a:p>
          </p:txBody>
        </p:sp>
        <p:sp>
          <p:nvSpPr>
            <p:cNvPr id="350249" name="Freeform 41">
              <a:extLst>
                <a:ext uri="{FF2B5EF4-FFF2-40B4-BE49-F238E27FC236}">
                  <a16:creationId xmlns:a16="http://schemas.microsoft.com/office/drawing/2014/main" id="{B8DF169C-149E-4494-90E8-6A72636AF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133" y="4941863"/>
              <a:ext cx="2374670" cy="1320121"/>
            </a:xfrm>
            <a:custGeom>
              <a:avLst/>
              <a:gdLst>
                <a:gd name="T0" fmla="*/ 0 w 1496"/>
                <a:gd name="T1" fmla="*/ 832 h 832"/>
                <a:gd name="T2" fmla="*/ 152 w 1496"/>
                <a:gd name="T3" fmla="*/ 648 h 832"/>
                <a:gd name="T4" fmla="*/ 208 w 1496"/>
                <a:gd name="T5" fmla="*/ 576 h 832"/>
                <a:gd name="T6" fmla="*/ 280 w 1496"/>
                <a:gd name="T7" fmla="*/ 456 h 832"/>
                <a:gd name="T8" fmla="*/ 496 w 1496"/>
                <a:gd name="T9" fmla="*/ 368 h 832"/>
                <a:gd name="T10" fmla="*/ 736 w 1496"/>
                <a:gd name="T11" fmla="*/ 336 h 832"/>
                <a:gd name="T12" fmla="*/ 1120 w 1496"/>
                <a:gd name="T13" fmla="*/ 248 h 832"/>
                <a:gd name="T14" fmla="*/ 1240 w 1496"/>
                <a:gd name="T15" fmla="*/ 184 h 832"/>
                <a:gd name="T16" fmla="*/ 1400 w 1496"/>
                <a:gd name="T17" fmla="*/ 176 h 832"/>
                <a:gd name="T18" fmla="*/ 1464 w 1496"/>
                <a:gd name="T19" fmla="*/ 56 h 832"/>
                <a:gd name="T20" fmla="*/ 1496 w 1496"/>
                <a:gd name="T21" fmla="*/ 0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6" h="832">
                  <a:moveTo>
                    <a:pt x="0" y="832"/>
                  </a:moveTo>
                  <a:cubicBezTo>
                    <a:pt x="68" y="787"/>
                    <a:pt x="85" y="693"/>
                    <a:pt x="152" y="648"/>
                  </a:cubicBezTo>
                  <a:cubicBezTo>
                    <a:pt x="169" y="622"/>
                    <a:pt x="193" y="603"/>
                    <a:pt x="208" y="576"/>
                  </a:cubicBezTo>
                  <a:cubicBezTo>
                    <a:pt x="235" y="528"/>
                    <a:pt x="233" y="488"/>
                    <a:pt x="280" y="456"/>
                  </a:cubicBezTo>
                  <a:cubicBezTo>
                    <a:pt x="334" y="374"/>
                    <a:pt x="408" y="381"/>
                    <a:pt x="496" y="368"/>
                  </a:cubicBezTo>
                  <a:cubicBezTo>
                    <a:pt x="567" y="320"/>
                    <a:pt x="657" y="362"/>
                    <a:pt x="736" y="336"/>
                  </a:cubicBezTo>
                  <a:cubicBezTo>
                    <a:pt x="844" y="255"/>
                    <a:pt x="990" y="255"/>
                    <a:pt x="1120" y="248"/>
                  </a:cubicBezTo>
                  <a:cubicBezTo>
                    <a:pt x="1161" y="234"/>
                    <a:pt x="1194" y="188"/>
                    <a:pt x="1240" y="184"/>
                  </a:cubicBezTo>
                  <a:cubicBezTo>
                    <a:pt x="1293" y="179"/>
                    <a:pt x="1347" y="179"/>
                    <a:pt x="1400" y="176"/>
                  </a:cubicBezTo>
                  <a:cubicBezTo>
                    <a:pt x="1425" y="139"/>
                    <a:pt x="1444" y="96"/>
                    <a:pt x="1464" y="56"/>
                  </a:cubicBezTo>
                  <a:cubicBezTo>
                    <a:pt x="1475" y="35"/>
                    <a:pt x="1478" y="18"/>
                    <a:pt x="1496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50" name="Oval 42">
              <a:extLst>
                <a:ext uri="{FF2B5EF4-FFF2-40B4-BE49-F238E27FC236}">
                  <a16:creationId xmlns:a16="http://schemas.microsoft.com/office/drawing/2014/main" id="{C95A6DAF-C6E5-4538-87F3-9B7FA05E5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186" y="5878867"/>
              <a:ext cx="304743" cy="304416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52" name="Text Box 44">
              <a:extLst>
                <a:ext uri="{FF2B5EF4-FFF2-40B4-BE49-F238E27FC236}">
                  <a16:creationId xmlns:a16="http://schemas.microsoft.com/office/drawing/2014/main" id="{255E18D7-C12D-460F-8049-CD4A660FDB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785356">
              <a:off x="1774509" y="5717008"/>
              <a:ext cx="1758728" cy="369752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prstClr val="black"/>
                  </a:solidFill>
                </a:rPr>
                <a:t>Kunhar River</a:t>
              </a:r>
            </a:p>
          </p:txBody>
        </p:sp>
        <p:sp>
          <p:nvSpPr>
            <p:cNvPr id="350253" name="Line 45">
              <a:extLst>
                <a:ext uri="{FF2B5EF4-FFF2-40B4-BE49-F238E27FC236}">
                  <a16:creationId xmlns:a16="http://schemas.microsoft.com/office/drawing/2014/main" id="{45CB7611-6050-4A3A-894C-56CD6BE02C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34777" y="5157181"/>
              <a:ext cx="577203" cy="43657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54" name="Oval 46">
              <a:extLst>
                <a:ext uri="{FF2B5EF4-FFF2-40B4-BE49-F238E27FC236}">
                  <a16:creationId xmlns:a16="http://schemas.microsoft.com/office/drawing/2014/main" id="{9412073A-10FC-4D1A-B00F-9E23A3F14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4063" y="2113030"/>
              <a:ext cx="304743" cy="304416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350255" name="Text Box 47">
              <a:extLst>
                <a:ext uri="{FF2B5EF4-FFF2-40B4-BE49-F238E27FC236}">
                  <a16:creationId xmlns:a16="http://schemas.microsoft.com/office/drawing/2014/main" id="{C2621E45-7DC0-4955-B530-F1D735174C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385494">
              <a:off x="5232565" y="2332803"/>
              <a:ext cx="1758728" cy="36975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Hattian Town</a:t>
              </a:r>
            </a:p>
          </p:txBody>
        </p:sp>
        <p:sp>
          <p:nvSpPr>
            <p:cNvPr id="350256" name="Text Box 48">
              <a:extLst>
                <a:ext uri="{FF2B5EF4-FFF2-40B4-BE49-F238E27FC236}">
                  <a16:creationId xmlns:a16="http://schemas.microsoft.com/office/drawing/2014/main" id="{D677812B-01F5-4CFF-873B-0ADDC69B96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064147">
              <a:off x="3965347" y="3849162"/>
              <a:ext cx="1759667" cy="369307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2060"/>
                  </a:solidFill>
                </a:rPr>
                <a:t>17 km</a:t>
              </a:r>
            </a:p>
          </p:txBody>
        </p:sp>
        <p:sp>
          <p:nvSpPr>
            <p:cNvPr id="350257" name="Text Box 49">
              <a:extLst>
                <a:ext uri="{FF2B5EF4-FFF2-40B4-BE49-F238E27FC236}">
                  <a16:creationId xmlns:a16="http://schemas.microsoft.com/office/drawing/2014/main" id="{D46308D0-712F-48A5-A832-56561C0C4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66821">
              <a:off x="3982603" y="4811187"/>
              <a:ext cx="1760019" cy="369752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Barsala</a:t>
              </a:r>
            </a:p>
          </p:txBody>
        </p:sp>
        <p:sp>
          <p:nvSpPr>
            <p:cNvPr id="350258" name="Text Box 50">
              <a:extLst>
                <a:ext uri="{FF2B5EF4-FFF2-40B4-BE49-F238E27FC236}">
                  <a16:creationId xmlns:a16="http://schemas.microsoft.com/office/drawing/2014/main" id="{C8B9CCD9-4D96-494F-B86B-DCC2BE038E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4574" y="5033930"/>
              <a:ext cx="1384256" cy="522703"/>
            </a:xfrm>
            <a:prstGeom prst="rect">
              <a:avLst/>
            </a:prstGeom>
            <a:solidFill>
              <a:srgbClr val="FFC000"/>
            </a:solidFill>
            <a:ln/>
            <a:ex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defPPr>
                <a:defRPr lang="en-US"/>
              </a:defPPr>
              <a:lvl1pPr algn="ctr">
                <a:spcBef>
                  <a:spcPct val="50000"/>
                </a:spcBef>
                <a:defRPr sz="1400" b="1">
                  <a:solidFill>
                    <a:srgbClr val="002060"/>
                  </a:solidFill>
                </a:defRPr>
              </a:lvl1pPr>
            </a:lstStyle>
            <a:p>
              <a:pPr>
                <a:defRPr/>
              </a:pPr>
              <a:r>
                <a:rPr lang="en-US" dirty="0"/>
                <a:t>640 MW Mahl HPP</a:t>
              </a:r>
            </a:p>
          </p:txBody>
        </p:sp>
        <p:sp>
          <p:nvSpPr>
            <p:cNvPr id="350259" name="Text Box 51">
              <a:extLst>
                <a:ext uri="{FF2B5EF4-FFF2-40B4-BE49-F238E27FC236}">
                  <a16:creationId xmlns:a16="http://schemas.microsoft.com/office/drawing/2014/main" id="{35676F59-89D7-411A-9BD8-E4F32E5547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7991" y="3501460"/>
              <a:ext cx="1218971" cy="490034"/>
            </a:xfrm>
            <a:prstGeom prst="rect">
              <a:avLst/>
            </a:prstGeom>
            <a:solidFill>
              <a:srgbClr val="FFFF00"/>
            </a:solidFill>
            <a:ln/>
            <a:ex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 b="1" dirty="0">
                  <a:solidFill>
                    <a:srgbClr val="002060"/>
                  </a:solidFill>
                </a:rPr>
                <a:t>700 MW Azad Pattan HPP</a:t>
              </a:r>
            </a:p>
          </p:txBody>
        </p:sp>
        <p:sp>
          <p:nvSpPr>
            <p:cNvPr id="350260" name="Text Box 52">
              <a:extLst>
                <a:ext uri="{FF2B5EF4-FFF2-40B4-BE49-F238E27FC236}">
                  <a16:creationId xmlns:a16="http://schemas.microsoft.com/office/drawing/2014/main" id="{5DCDEE45-F738-4CE7-9D36-EA608B2F0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5819" y="3636590"/>
              <a:ext cx="1218971" cy="524188"/>
            </a:xfrm>
            <a:prstGeom prst="rect">
              <a:avLst/>
            </a:prstGeom>
            <a:solidFill>
              <a:srgbClr val="92D050"/>
            </a:solidFill>
            <a:ln/>
            <a:ex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 b="1" dirty="0">
                  <a:solidFill>
                    <a:srgbClr val="002060"/>
                  </a:solidFill>
                </a:rPr>
                <a:t>720 MW Karot HPP</a:t>
              </a:r>
            </a:p>
          </p:txBody>
        </p:sp>
        <p:sp>
          <p:nvSpPr>
            <p:cNvPr id="350261" name="Text Box 53">
              <a:extLst>
                <a:ext uri="{FF2B5EF4-FFF2-40B4-BE49-F238E27FC236}">
                  <a16:creationId xmlns:a16="http://schemas.microsoft.com/office/drawing/2014/main" id="{02EC3DCE-8DEE-473B-A2D1-F022D80B90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0094" y="1545779"/>
              <a:ext cx="1434615" cy="739506"/>
            </a:xfrm>
            <a:prstGeom prst="rect">
              <a:avLst/>
            </a:prstGeom>
            <a:solidFill>
              <a:srgbClr val="FFFFCC"/>
            </a:solidFill>
            <a:ln/>
            <a:extLst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 b="1" dirty="0">
                  <a:solidFill>
                    <a:srgbClr val="002060"/>
                  </a:solidFill>
                </a:rPr>
                <a:t>500 MW Chakothi Hattian HPP</a:t>
              </a:r>
            </a:p>
          </p:txBody>
        </p:sp>
        <p:sp>
          <p:nvSpPr>
            <p:cNvPr id="48178" name="Freeform 54">
              <a:extLst>
                <a:ext uri="{FF2B5EF4-FFF2-40B4-BE49-F238E27FC236}">
                  <a16:creationId xmlns:a16="http://schemas.microsoft.com/office/drawing/2014/main" id="{BBAC4D07-7197-44EC-A78A-68BAE8627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4710" y="4312244"/>
              <a:ext cx="1020114" cy="487064"/>
            </a:xfrm>
            <a:custGeom>
              <a:avLst/>
              <a:gdLst>
                <a:gd name="T0" fmla="*/ 2147483647 w 642"/>
                <a:gd name="T1" fmla="*/ 2147483647 h 307"/>
                <a:gd name="T2" fmla="*/ 2147483647 w 642"/>
                <a:gd name="T3" fmla="*/ 2147483647 h 307"/>
                <a:gd name="T4" fmla="*/ 2147483647 w 642"/>
                <a:gd name="T5" fmla="*/ 2147483647 h 307"/>
                <a:gd name="T6" fmla="*/ 2147483647 w 642"/>
                <a:gd name="T7" fmla="*/ 2147483647 h 307"/>
                <a:gd name="T8" fmla="*/ 2147483647 w 642"/>
                <a:gd name="T9" fmla="*/ 2147483647 h 307"/>
                <a:gd name="T10" fmla="*/ 2147483647 w 642"/>
                <a:gd name="T11" fmla="*/ 2147483647 h 307"/>
                <a:gd name="T12" fmla="*/ 2147483647 w 642"/>
                <a:gd name="T13" fmla="*/ 2147483647 h 307"/>
                <a:gd name="T14" fmla="*/ 2147483647 w 642"/>
                <a:gd name="T15" fmla="*/ 2147483647 h 307"/>
                <a:gd name="T16" fmla="*/ 2147483647 w 642"/>
                <a:gd name="T17" fmla="*/ 2147483647 h 307"/>
                <a:gd name="T18" fmla="*/ 2147483647 w 642"/>
                <a:gd name="T19" fmla="*/ 2147483647 h 307"/>
                <a:gd name="T20" fmla="*/ 2147483647 w 642"/>
                <a:gd name="T21" fmla="*/ 2147483647 h 307"/>
                <a:gd name="T22" fmla="*/ 2147483647 w 642"/>
                <a:gd name="T23" fmla="*/ 2147483647 h 307"/>
                <a:gd name="T24" fmla="*/ 2147483647 w 642"/>
                <a:gd name="T25" fmla="*/ 2147483647 h 307"/>
                <a:gd name="T26" fmla="*/ 2147483647 w 642"/>
                <a:gd name="T27" fmla="*/ 2147483647 h 307"/>
                <a:gd name="T28" fmla="*/ 2147483647 w 642"/>
                <a:gd name="T29" fmla="*/ 2147483647 h 307"/>
                <a:gd name="T30" fmla="*/ 2147483647 w 642"/>
                <a:gd name="T31" fmla="*/ 2147483647 h 307"/>
                <a:gd name="T32" fmla="*/ 2147483647 w 642"/>
                <a:gd name="T33" fmla="*/ 2147483647 h 30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2" h="307">
                  <a:moveTo>
                    <a:pt x="624" y="136"/>
                  </a:moveTo>
                  <a:cubicBezTo>
                    <a:pt x="610" y="126"/>
                    <a:pt x="612" y="116"/>
                    <a:pt x="597" y="103"/>
                  </a:cubicBezTo>
                  <a:cubicBezTo>
                    <a:pt x="582" y="90"/>
                    <a:pt x="562" y="72"/>
                    <a:pt x="537" y="61"/>
                  </a:cubicBezTo>
                  <a:cubicBezTo>
                    <a:pt x="509" y="33"/>
                    <a:pt x="475" y="60"/>
                    <a:pt x="444" y="34"/>
                  </a:cubicBezTo>
                  <a:cubicBezTo>
                    <a:pt x="403" y="0"/>
                    <a:pt x="271" y="13"/>
                    <a:pt x="216" y="7"/>
                  </a:cubicBezTo>
                  <a:cubicBezTo>
                    <a:pt x="215" y="7"/>
                    <a:pt x="70" y="35"/>
                    <a:pt x="64" y="39"/>
                  </a:cubicBezTo>
                  <a:cubicBezTo>
                    <a:pt x="47" y="49"/>
                    <a:pt x="43" y="71"/>
                    <a:pt x="32" y="87"/>
                  </a:cubicBezTo>
                  <a:cubicBezTo>
                    <a:pt x="27" y="95"/>
                    <a:pt x="16" y="111"/>
                    <a:pt x="16" y="111"/>
                  </a:cubicBezTo>
                  <a:cubicBezTo>
                    <a:pt x="5" y="154"/>
                    <a:pt x="0" y="188"/>
                    <a:pt x="40" y="215"/>
                  </a:cubicBezTo>
                  <a:cubicBezTo>
                    <a:pt x="74" y="266"/>
                    <a:pt x="82" y="291"/>
                    <a:pt x="150" y="298"/>
                  </a:cubicBezTo>
                  <a:cubicBezTo>
                    <a:pt x="185" y="307"/>
                    <a:pt x="227" y="287"/>
                    <a:pt x="261" y="298"/>
                  </a:cubicBezTo>
                  <a:cubicBezTo>
                    <a:pt x="347" y="289"/>
                    <a:pt x="413" y="284"/>
                    <a:pt x="504" y="279"/>
                  </a:cubicBezTo>
                  <a:cubicBezTo>
                    <a:pt x="524" y="272"/>
                    <a:pt x="536" y="271"/>
                    <a:pt x="552" y="255"/>
                  </a:cubicBezTo>
                  <a:cubicBezTo>
                    <a:pt x="559" y="248"/>
                    <a:pt x="578" y="247"/>
                    <a:pt x="585" y="241"/>
                  </a:cubicBezTo>
                  <a:cubicBezTo>
                    <a:pt x="599" y="228"/>
                    <a:pt x="602" y="228"/>
                    <a:pt x="618" y="217"/>
                  </a:cubicBezTo>
                  <a:cubicBezTo>
                    <a:pt x="625" y="212"/>
                    <a:pt x="638" y="199"/>
                    <a:pt x="640" y="191"/>
                  </a:cubicBezTo>
                  <a:cubicBezTo>
                    <a:pt x="642" y="182"/>
                    <a:pt x="629" y="144"/>
                    <a:pt x="624" y="136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143" name="Freeform 55">
              <a:extLst>
                <a:ext uri="{FF2B5EF4-FFF2-40B4-BE49-F238E27FC236}">
                  <a16:creationId xmlns:a16="http://schemas.microsoft.com/office/drawing/2014/main" id="{D0357A87-EA40-4C94-BAD6-00C7B920F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2789" y="4487864"/>
              <a:ext cx="966787" cy="479425"/>
            </a:xfrm>
            <a:custGeom>
              <a:avLst/>
              <a:gdLst>
                <a:gd name="T0" fmla="*/ 2147483646 w 609"/>
                <a:gd name="T1" fmla="*/ 2147483646 h 302"/>
                <a:gd name="T2" fmla="*/ 2147483646 w 609"/>
                <a:gd name="T3" fmla="*/ 2147483646 h 302"/>
                <a:gd name="T4" fmla="*/ 2147483646 w 609"/>
                <a:gd name="T5" fmla="*/ 2147483646 h 302"/>
                <a:gd name="T6" fmla="*/ 2147483646 w 609"/>
                <a:gd name="T7" fmla="*/ 0 h 302"/>
                <a:gd name="T8" fmla="*/ 2147483646 w 609"/>
                <a:gd name="T9" fmla="*/ 2147483646 h 302"/>
                <a:gd name="T10" fmla="*/ 2147483646 w 609"/>
                <a:gd name="T11" fmla="*/ 2147483646 h 302"/>
                <a:gd name="T12" fmla="*/ 2147483646 w 609"/>
                <a:gd name="T13" fmla="*/ 2147483646 h 302"/>
                <a:gd name="T14" fmla="*/ 2147483646 w 609"/>
                <a:gd name="T15" fmla="*/ 2147483646 h 302"/>
                <a:gd name="T16" fmla="*/ 2147483646 w 609"/>
                <a:gd name="T17" fmla="*/ 2147483646 h 302"/>
                <a:gd name="T18" fmla="*/ 2147483646 w 609"/>
                <a:gd name="T19" fmla="*/ 2147483646 h 302"/>
                <a:gd name="T20" fmla="*/ 2147483646 w 609"/>
                <a:gd name="T21" fmla="*/ 2147483646 h 302"/>
                <a:gd name="T22" fmla="*/ 2147483646 w 609"/>
                <a:gd name="T23" fmla="*/ 2147483646 h 302"/>
                <a:gd name="T24" fmla="*/ 2147483646 w 609"/>
                <a:gd name="T25" fmla="*/ 2147483646 h 302"/>
                <a:gd name="T26" fmla="*/ 2147483646 w 609"/>
                <a:gd name="T27" fmla="*/ 2147483646 h 302"/>
                <a:gd name="T28" fmla="*/ 2147483646 w 609"/>
                <a:gd name="T29" fmla="*/ 2147483646 h 30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09" h="302">
                  <a:moveTo>
                    <a:pt x="601" y="144"/>
                  </a:moveTo>
                  <a:cubicBezTo>
                    <a:pt x="585" y="96"/>
                    <a:pt x="535" y="76"/>
                    <a:pt x="494" y="49"/>
                  </a:cubicBezTo>
                  <a:cubicBezTo>
                    <a:pt x="489" y="41"/>
                    <a:pt x="422" y="15"/>
                    <a:pt x="413" y="13"/>
                  </a:cubicBezTo>
                  <a:cubicBezTo>
                    <a:pt x="361" y="1"/>
                    <a:pt x="329" y="0"/>
                    <a:pt x="329" y="0"/>
                  </a:cubicBezTo>
                  <a:cubicBezTo>
                    <a:pt x="234" y="6"/>
                    <a:pt x="151" y="1"/>
                    <a:pt x="57" y="8"/>
                  </a:cubicBezTo>
                  <a:cubicBezTo>
                    <a:pt x="17" y="21"/>
                    <a:pt x="36" y="8"/>
                    <a:pt x="17" y="64"/>
                  </a:cubicBezTo>
                  <a:cubicBezTo>
                    <a:pt x="14" y="72"/>
                    <a:pt x="9" y="88"/>
                    <a:pt x="9" y="88"/>
                  </a:cubicBezTo>
                  <a:cubicBezTo>
                    <a:pt x="12" y="141"/>
                    <a:pt x="0" y="197"/>
                    <a:pt x="17" y="248"/>
                  </a:cubicBezTo>
                  <a:cubicBezTo>
                    <a:pt x="22" y="263"/>
                    <a:pt x="53" y="245"/>
                    <a:pt x="65" y="256"/>
                  </a:cubicBezTo>
                  <a:cubicBezTo>
                    <a:pt x="82" y="270"/>
                    <a:pt x="77" y="270"/>
                    <a:pt x="95" y="283"/>
                  </a:cubicBezTo>
                  <a:cubicBezTo>
                    <a:pt x="109" y="293"/>
                    <a:pt x="137" y="298"/>
                    <a:pt x="137" y="298"/>
                  </a:cubicBezTo>
                  <a:cubicBezTo>
                    <a:pt x="257" y="295"/>
                    <a:pt x="212" y="302"/>
                    <a:pt x="332" y="295"/>
                  </a:cubicBezTo>
                  <a:cubicBezTo>
                    <a:pt x="361" y="293"/>
                    <a:pt x="464" y="264"/>
                    <a:pt x="473" y="247"/>
                  </a:cubicBezTo>
                  <a:cubicBezTo>
                    <a:pt x="494" y="210"/>
                    <a:pt x="567" y="198"/>
                    <a:pt x="609" y="184"/>
                  </a:cubicBezTo>
                  <a:cubicBezTo>
                    <a:pt x="607" y="178"/>
                    <a:pt x="577" y="95"/>
                    <a:pt x="601" y="144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44" name="Freeform 56">
              <a:extLst>
                <a:ext uri="{FF2B5EF4-FFF2-40B4-BE49-F238E27FC236}">
                  <a16:creationId xmlns:a16="http://schemas.microsoft.com/office/drawing/2014/main" id="{2DC9111F-2B54-4850-A244-498EA682E009}"/>
                </a:ext>
              </a:extLst>
            </p:cNvPr>
            <p:cNvSpPr>
              <a:spLocks/>
            </p:cNvSpPr>
            <p:nvPr/>
          </p:nvSpPr>
          <p:spPr bwMode="auto">
            <a:xfrm rot="-660266">
              <a:off x="6981825" y="4422776"/>
              <a:ext cx="966788" cy="479425"/>
            </a:xfrm>
            <a:custGeom>
              <a:avLst/>
              <a:gdLst>
                <a:gd name="T0" fmla="*/ 2147483646 w 609"/>
                <a:gd name="T1" fmla="*/ 2147483646 h 302"/>
                <a:gd name="T2" fmla="*/ 2147483646 w 609"/>
                <a:gd name="T3" fmla="*/ 2147483646 h 302"/>
                <a:gd name="T4" fmla="*/ 2147483646 w 609"/>
                <a:gd name="T5" fmla="*/ 2147483646 h 302"/>
                <a:gd name="T6" fmla="*/ 2147483646 w 609"/>
                <a:gd name="T7" fmla="*/ 0 h 302"/>
                <a:gd name="T8" fmla="*/ 2147483646 w 609"/>
                <a:gd name="T9" fmla="*/ 2147483646 h 302"/>
                <a:gd name="T10" fmla="*/ 2147483646 w 609"/>
                <a:gd name="T11" fmla="*/ 2147483646 h 302"/>
                <a:gd name="T12" fmla="*/ 2147483646 w 609"/>
                <a:gd name="T13" fmla="*/ 2147483646 h 302"/>
                <a:gd name="T14" fmla="*/ 2147483646 w 609"/>
                <a:gd name="T15" fmla="*/ 2147483646 h 302"/>
                <a:gd name="T16" fmla="*/ 2147483646 w 609"/>
                <a:gd name="T17" fmla="*/ 2147483646 h 302"/>
                <a:gd name="T18" fmla="*/ 2147483646 w 609"/>
                <a:gd name="T19" fmla="*/ 2147483646 h 302"/>
                <a:gd name="T20" fmla="*/ 2147483646 w 609"/>
                <a:gd name="T21" fmla="*/ 2147483646 h 302"/>
                <a:gd name="T22" fmla="*/ 2147483646 w 609"/>
                <a:gd name="T23" fmla="*/ 2147483646 h 302"/>
                <a:gd name="T24" fmla="*/ 2147483646 w 609"/>
                <a:gd name="T25" fmla="*/ 2147483646 h 302"/>
                <a:gd name="T26" fmla="*/ 2147483646 w 609"/>
                <a:gd name="T27" fmla="*/ 2147483646 h 302"/>
                <a:gd name="T28" fmla="*/ 2147483646 w 609"/>
                <a:gd name="T29" fmla="*/ 2147483646 h 30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09" h="302">
                  <a:moveTo>
                    <a:pt x="601" y="144"/>
                  </a:moveTo>
                  <a:cubicBezTo>
                    <a:pt x="585" y="96"/>
                    <a:pt x="535" y="76"/>
                    <a:pt x="494" y="49"/>
                  </a:cubicBezTo>
                  <a:cubicBezTo>
                    <a:pt x="489" y="41"/>
                    <a:pt x="422" y="15"/>
                    <a:pt x="413" y="13"/>
                  </a:cubicBezTo>
                  <a:cubicBezTo>
                    <a:pt x="361" y="1"/>
                    <a:pt x="329" y="0"/>
                    <a:pt x="329" y="0"/>
                  </a:cubicBezTo>
                  <a:cubicBezTo>
                    <a:pt x="234" y="6"/>
                    <a:pt x="151" y="1"/>
                    <a:pt x="57" y="8"/>
                  </a:cubicBezTo>
                  <a:cubicBezTo>
                    <a:pt x="17" y="21"/>
                    <a:pt x="36" y="8"/>
                    <a:pt x="17" y="64"/>
                  </a:cubicBezTo>
                  <a:cubicBezTo>
                    <a:pt x="14" y="72"/>
                    <a:pt x="9" y="88"/>
                    <a:pt x="9" y="88"/>
                  </a:cubicBezTo>
                  <a:cubicBezTo>
                    <a:pt x="12" y="141"/>
                    <a:pt x="0" y="197"/>
                    <a:pt x="17" y="248"/>
                  </a:cubicBezTo>
                  <a:cubicBezTo>
                    <a:pt x="22" y="263"/>
                    <a:pt x="53" y="245"/>
                    <a:pt x="65" y="256"/>
                  </a:cubicBezTo>
                  <a:cubicBezTo>
                    <a:pt x="82" y="270"/>
                    <a:pt x="77" y="270"/>
                    <a:pt x="95" y="283"/>
                  </a:cubicBezTo>
                  <a:cubicBezTo>
                    <a:pt x="109" y="293"/>
                    <a:pt x="137" y="298"/>
                    <a:pt x="137" y="298"/>
                  </a:cubicBezTo>
                  <a:cubicBezTo>
                    <a:pt x="257" y="295"/>
                    <a:pt x="212" y="302"/>
                    <a:pt x="332" y="295"/>
                  </a:cubicBezTo>
                  <a:cubicBezTo>
                    <a:pt x="361" y="293"/>
                    <a:pt x="464" y="264"/>
                    <a:pt x="473" y="247"/>
                  </a:cubicBezTo>
                  <a:cubicBezTo>
                    <a:pt x="494" y="210"/>
                    <a:pt x="567" y="198"/>
                    <a:pt x="609" y="184"/>
                  </a:cubicBezTo>
                  <a:cubicBezTo>
                    <a:pt x="607" y="178"/>
                    <a:pt x="577" y="95"/>
                    <a:pt x="601" y="144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45" name="Line 57">
              <a:extLst>
                <a:ext uri="{FF2B5EF4-FFF2-40B4-BE49-F238E27FC236}">
                  <a16:creationId xmlns:a16="http://schemas.microsoft.com/office/drawing/2014/main" id="{842A9182-60DA-495B-A2E6-FD45D9F2D6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7500" y="4500563"/>
              <a:ext cx="0" cy="431800"/>
            </a:xfrm>
            <a:prstGeom prst="line">
              <a:avLst/>
            </a:prstGeom>
            <a:noFill/>
            <a:ln w="117475">
              <a:solidFill>
                <a:srgbClr val="0000FF"/>
              </a:solidFill>
              <a:round/>
              <a:headEnd/>
              <a:tailEnd/>
            </a:ln>
            <a:effectLst>
              <a:prstShdw prst="shdw13" dist="53882" dir="13500000">
                <a:srgbClr val="000099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46" name="Rectangle 58">
              <a:extLst>
                <a:ext uri="{FF2B5EF4-FFF2-40B4-BE49-F238E27FC236}">
                  <a16:creationId xmlns:a16="http://schemas.microsoft.com/office/drawing/2014/main" id="{5F46CFAB-2B4C-4370-8B7A-6729AC4D6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3213" y="4725988"/>
              <a:ext cx="215900" cy="144462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>
              <a:prstShdw prst="shdw13" dist="53882" dir="13500000">
                <a:srgbClr val="000099">
                  <a:alpha val="50000"/>
                </a:srgbClr>
              </a:prst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AU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9147" name="Line 59">
              <a:extLst>
                <a:ext uri="{FF2B5EF4-FFF2-40B4-BE49-F238E27FC236}">
                  <a16:creationId xmlns:a16="http://schemas.microsoft.com/office/drawing/2014/main" id="{C31E7DEF-D283-4D55-B24F-FFED8E4C4F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96225" y="4365625"/>
              <a:ext cx="0" cy="431800"/>
            </a:xfrm>
            <a:prstGeom prst="line">
              <a:avLst/>
            </a:prstGeom>
            <a:noFill/>
            <a:ln w="117475">
              <a:solidFill>
                <a:srgbClr val="0000FF"/>
              </a:solidFill>
              <a:round/>
              <a:headEnd/>
              <a:tailEnd/>
            </a:ln>
            <a:effectLst>
              <a:prstShdw prst="shdw13" dist="53882" dir="13500000">
                <a:srgbClr val="000099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48" name="Line 60">
              <a:extLst>
                <a:ext uri="{FF2B5EF4-FFF2-40B4-BE49-F238E27FC236}">
                  <a16:creationId xmlns:a16="http://schemas.microsoft.com/office/drawing/2014/main" id="{1DC9E0EE-23D2-490E-BC07-22BAB8D499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0188" y="4437063"/>
              <a:ext cx="0" cy="431800"/>
            </a:xfrm>
            <a:prstGeom prst="line">
              <a:avLst/>
            </a:prstGeom>
            <a:noFill/>
            <a:ln w="117475">
              <a:solidFill>
                <a:srgbClr val="0000FF"/>
              </a:solidFill>
              <a:round/>
              <a:headEnd/>
              <a:tailEnd/>
            </a:ln>
            <a:effectLst>
              <a:prstShdw prst="shdw13" dist="53882" dir="13500000">
                <a:srgbClr val="000099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49" name="Rectangle 61">
              <a:extLst>
                <a:ext uri="{FF2B5EF4-FFF2-40B4-BE49-F238E27FC236}">
                  <a16:creationId xmlns:a16="http://schemas.microsoft.com/office/drawing/2014/main" id="{E4C80D4D-3ACD-4682-A5AE-CE2C4801D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1788" y="4524375"/>
              <a:ext cx="215900" cy="21590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>
              <a:prstShdw prst="shdw13" dist="53882" dir="13500000">
                <a:srgbClr val="000099">
                  <a:alpha val="50000"/>
                </a:srgbClr>
              </a:prst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89150" name="Rectangle 62">
              <a:extLst>
                <a:ext uri="{FF2B5EF4-FFF2-40B4-BE49-F238E27FC236}">
                  <a16:creationId xmlns:a16="http://schemas.microsoft.com/office/drawing/2014/main" id="{890291CC-D29E-4434-B2AD-16BEE72C6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4510088"/>
              <a:ext cx="360362" cy="21590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>
              <a:prstShdw prst="shdw13" dist="53882" dir="13500000">
                <a:srgbClr val="000099">
                  <a:alpha val="50000"/>
                </a:srgbClr>
              </a:prst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AU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9151" name="Rectangle 63">
              <a:hlinkClick r:id="rId3" action="ppaction://hlinkfile"/>
              <a:extLst>
                <a:ext uri="{FF2B5EF4-FFF2-40B4-BE49-F238E27FC236}">
                  <a16:creationId xmlns:a16="http://schemas.microsoft.com/office/drawing/2014/main" id="{A8FB5B76-54C0-4B7B-8C42-AC0CC729D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338" y="4510088"/>
              <a:ext cx="360362" cy="21590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>
              <a:prstShdw prst="shdw13" dist="53882" dir="13500000">
                <a:srgbClr val="000099">
                  <a:alpha val="50000"/>
                </a:srgbClr>
              </a:prst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AU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50273" name="Text Box 65">
              <a:extLst>
                <a:ext uri="{FF2B5EF4-FFF2-40B4-BE49-F238E27FC236}">
                  <a16:creationId xmlns:a16="http://schemas.microsoft.com/office/drawing/2014/main" id="{DF0EB683-8A55-49C2-9922-C3A99A1C89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3367" y="5678399"/>
              <a:ext cx="1729029" cy="369752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prstClr val="black"/>
                  </a:solidFill>
                </a:rPr>
                <a:t>PUNJAB</a:t>
              </a:r>
            </a:p>
          </p:txBody>
        </p:sp>
        <p:sp>
          <p:nvSpPr>
            <p:cNvPr id="350274" name="Text Box 66">
              <a:extLst>
                <a:ext uri="{FF2B5EF4-FFF2-40B4-BE49-F238E27FC236}">
                  <a16:creationId xmlns:a16="http://schemas.microsoft.com/office/drawing/2014/main" id="{DA07CA99-B967-4714-B8C9-9B47726058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9669" y="5518024"/>
              <a:ext cx="2521877" cy="708321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endParaRPr lang="en-US" b="1" dirty="0">
                <a:solidFill>
                  <a:prstClr val="black"/>
                </a:solidFill>
              </a:endParaRP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b="1" dirty="0">
                  <a:solidFill>
                    <a:prstClr val="black"/>
                  </a:solidFill>
                </a:rPr>
                <a:t>Khyber Pakhtunkhwa</a:t>
              </a:r>
            </a:p>
          </p:txBody>
        </p:sp>
        <p:sp>
          <p:nvSpPr>
            <p:cNvPr id="350275" name="Text Box 67">
              <a:extLst>
                <a:ext uri="{FF2B5EF4-FFF2-40B4-BE49-F238E27FC236}">
                  <a16:creationId xmlns:a16="http://schemas.microsoft.com/office/drawing/2014/main" id="{83B49822-FCED-4DDC-8185-406BE7E43A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5200" y="2637219"/>
              <a:ext cx="1218971" cy="368268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prstClr val="black"/>
                  </a:solidFill>
                </a:rPr>
                <a:t>AJ&amp;K</a:t>
              </a:r>
            </a:p>
          </p:txBody>
        </p:sp>
        <p:sp>
          <p:nvSpPr>
            <p:cNvPr id="89155" name="Freeform 68">
              <a:extLst>
                <a:ext uri="{FF2B5EF4-FFF2-40B4-BE49-F238E27FC236}">
                  <a16:creationId xmlns:a16="http://schemas.microsoft.com/office/drawing/2014/main" id="{BF448605-3483-470F-8AF3-54712A070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476" y="1350964"/>
              <a:ext cx="809625" cy="688975"/>
            </a:xfrm>
            <a:custGeom>
              <a:avLst/>
              <a:gdLst>
                <a:gd name="T0" fmla="*/ 2147483646 w 510"/>
                <a:gd name="T1" fmla="*/ 0 h 434"/>
                <a:gd name="T2" fmla="*/ 2147483646 w 510"/>
                <a:gd name="T3" fmla="*/ 2147483646 h 434"/>
                <a:gd name="T4" fmla="*/ 2147483646 w 510"/>
                <a:gd name="T5" fmla="*/ 2147483646 h 434"/>
                <a:gd name="T6" fmla="*/ 2147483646 w 510"/>
                <a:gd name="T7" fmla="*/ 2147483646 h 434"/>
                <a:gd name="T8" fmla="*/ 2147483646 w 510"/>
                <a:gd name="T9" fmla="*/ 2147483646 h 434"/>
                <a:gd name="T10" fmla="*/ 0 w 510"/>
                <a:gd name="T11" fmla="*/ 2147483646 h 4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0" h="434">
                  <a:moveTo>
                    <a:pt x="510" y="0"/>
                  </a:moveTo>
                  <a:cubicBezTo>
                    <a:pt x="504" y="38"/>
                    <a:pt x="489" y="86"/>
                    <a:pt x="456" y="108"/>
                  </a:cubicBezTo>
                  <a:cubicBezTo>
                    <a:pt x="430" y="147"/>
                    <a:pt x="381" y="190"/>
                    <a:pt x="366" y="234"/>
                  </a:cubicBezTo>
                  <a:cubicBezTo>
                    <a:pt x="362" y="262"/>
                    <a:pt x="358" y="271"/>
                    <a:pt x="342" y="294"/>
                  </a:cubicBezTo>
                  <a:cubicBezTo>
                    <a:pt x="320" y="326"/>
                    <a:pt x="217" y="431"/>
                    <a:pt x="186" y="432"/>
                  </a:cubicBezTo>
                  <a:cubicBezTo>
                    <a:pt x="90" y="434"/>
                    <a:pt x="96" y="354"/>
                    <a:pt x="0" y="354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 type="none" w="med" len="med"/>
              <a:tailEnd type="none" w="med" len="med"/>
            </a:ln>
            <a:effectLst>
              <a:prstShdw prst="shdw13" dist="53882" dir="13500000">
                <a:srgbClr val="000099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56" name="Line 69">
              <a:extLst>
                <a:ext uri="{FF2B5EF4-FFF2-40B4-BE49-F238E27FC236}">
                  <a16:creationId xmlns:a16="http://schemas.microsoft.com/office/drawing/2014/main" id="{E74CFED8-10C2-46E7-8116-ADA73F7919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16725" y="1268413"/>
              <a:ext cx="152400" cy="228600"/>
            </a:xfrm>
            <a:prstGeom prst="line">
              <a:avLst/>
            </a:prstGeom>
            <a:noFill/>
            <a:ln w="117475">
              <a:solidFill>
                <a:srgbClr val="0000FF"/>
              </a:solidFill>
              <a:round/>
              <a:headEnd/>
              <a:tailEnd/>
            </a:ln>
            <a:effectLst>
              <a:prstShdw prst="shdw13" dist="53882" dir="13500000">
                <a:srgbClr val="000099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57" name="Rectangle 70">
              <a:extLst>
                <a:ext uri="{FF2B5EF4-FFF2-40B4-BE49-F238E27FC236}">
                  <a16:creationId xmlns:a16="http://schemas.microsoft.com/office/drawing/2014/main" id="{8C08A16C-3BDA-4FCB-A915-4BEC83AD2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1844676"/>
              <a:ext cx="215900" cy="144463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>
              <a:prstShdw prst="shdw13" dist="53882" dir="13500000">
                <a:srgbClr val="000099">
                  <a:alpha val="50000"/>
                </a:srgbClr>
              </a:prst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AU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9158" name="Line 71">
              <a:extLst>
                <a:ext uri="{FF2B5EF4-FFF2-40B4-BE49-F238E27FC236}">
                  <a16:creationId xmlns:a16="http://schemas.microsoft.com/office/drawing/2014/main" id="{499A46B0-169A-4BB7-8E89-8C3969D3F9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9151" y="4797426"/>
              <a:ext cx="360363" cy="5048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sysDot"/>
              <a:round/>
              <a:headEnd/>
              <a:tailEnd/>
            </a:ln>
            <a:effectLst>
              <a:prstShdw prst="shdw13" dist="53882" dir="13500000">
                <a:srgbClr val="000099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59" name="Line 72">
              <a:extLst>
                <a:ext uri="{FF2B5EF4-FFF2-40B4-BE49-F238E27FC236}">
                  <a16:creationId xmlns:a16="http://schemas.microsoft.com/office/drawing/2014/main" id="{8A6A8995-0D49-4F58-A588-7563438FA6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7713" y="5084763"/>
              <a:ext cx="0" cy="431800"/>
            </a:xfrm>
            <a:prstGeom prst="line">
              <a:avLst/>
            </a:prstGeom>
            <a:noFill/>
            <a:ln w="117475">
              <a:solidFill>
                <a:srgbClr val="0000FF"/>
              </a:solidFill>
              <a:round/>
              <a:headEnd/>
              <a:tailEnd/>
            </a:ln>
            <a:effectLst>
              <a:prstShdw prst="shdw13" dist="53882" dir="13500000">
                <a:srgbClr val="000099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60" name="Rectangle 73">
              <a:extLst>
                <a:ext uri="{FF2B5EF4-FFF2-40B4-BE49-F238E27FC236}">
                  <a16:creationId xmlns:a16="http://schemas.microsoft.com/office/drawing/2014/main" id="{7B0EA1BA-C7B1-44EB-BDAC-7934A8B89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075" y="4725988"/>
              <a:ext cx="215900" cy="144462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>
              <a:prstShdw prst="shdw13" dist="53882" dir="13500000">
                <a:srgbClr val="000099">
                  <a:alpha val="50000"/>
                </a:srgbClr>
              </a:prst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AU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50282" name="Text Box 74">
              <a:extLst>
                <a:ext uri="{FF2B5EF4-FFF2-40B4-BE49-F238E27FC236}">
                  <a16:creationId xmlns:a16="http://schemas.microsoft.com/office/drawing/2014/main" id="{027AF6A0-BA8A-4C8C-8A28-0E8B6FC888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7776" y="5383601"/>
              <a:ext cx="1219200" cy="523875"/>
            </a:xfrm>
            <a:prstGeom prst="rect">
              <a:avLst/>
            </a:prstGeom>
            <a:solidFill>
              <a:srgbClr val="33CCFF"/>
            </a:solidFill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 b="1" dirty="0">
                  <a:solidFill>
                    <a:srgbClr val="002060"/>
                  </a:solidFill>
                </a:rPr>
                <a:t>147 MW Patrind HPP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89164" name="Rectangle 75">
              <a:extLst>
                <a:ext uri="{FF2B5EF4-FFF2-40B4-BE49-F238E27FC236}">
                  <a16:creationId xmlns:a16="http://schemas.microsoft.com/office/drawing/2014/main" id="{90A2CFFD-A475-433A-900E-81F8D4E83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2413" y="4414838"/>
              <a:ext cx="215900" cy="144462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>
              <a:prstShdw prst="shdw13" dist="53882" dir="13500000">
                <a:srgbClr val="000099">
                  <a:alpha val="50000"/>
                </a:srgbClr>
              </a:prst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AU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50293" name="Freeform 85">
              <a:extLst>
                <a:ext uri="{FF2B5EF4-FFF2-40B4-BE49-F238E27FC236}">
                  <a16:creationId xmlns:a16="http://schemas.microsoft.com/office/drawing/2014/main" id="{A3B2A34C-3443-4887-AA62-664FEF84D44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084784" y="1689351"/>
              <a:ext cx="604376" cy="6043205"/>
            </a:xfrm>
            <a:custGeom>
              <a:avLst/>
              <a:gdLst>
                <a:gd name="T0" fmla="*/ 391 w 391"/>
                <a:gd name="T1" fmla="*/ 0 h 2808"/>
                <a:gd name="T2" fmla="*/ 231 w 391"/>
                <a:gd name="T3" fmla="*/ 8 h 2808"/>
                <a:gd name="T4" fmla="*/ 167 w 391"/>
                <a:gd name="T5" fmla="*/ 64 h 2808"/>
                <a:gd name="T6" fmla="*/ 135 w 391"/>
                <a:gd name="T7" fmla="*/ 232 h 2808"/>
                <a:gd name="T8" fmla="*/ 63 w 391"/>
                <a:gd name="T9" fmla="*/ 272 h 2808"/>
                <a:gd name="T10" fmla="*/ 39 w 391"/>
                <a:gd name="T11" fmla="*/ 280 h 2808"/>
                <a:gd name="T12" fmla="*/ 71 w 391"/>
                <a:gd name="T13" fmla="*/ 416 h 2808"/>
                <a:gd name="T14" fmla="*/ 127 w 391"/>
                <a:gd name="T15" fmla="*/ 488 h 2808"/>
                <a:gd name="T16" fmla="*/ 143 w 391"/>
                <a:gd name="T17" fmla="*/ 536 h 2808"/>
                <a:gd name="T18" fmla="*/ 151 w 391"/>
                <a:gd name="T19" fmla="*/ 560 h 2808"/>
                <a:gd name="T20" fmla="*/ 159 w 391"/>
                <a:gd name="T21" fmla="*/ 1048 h 2808"/>
                <a:gd name="T22" fmla="*/ 223 w 391"/>
                <a:gd name="T23" fmla="*/ 1992 h 2808"/>
                <a:gd name="T24" fmla="*/ 239 w 391"/>
                <a:gd name="T25" fmla="*/ 2088 h 2808"/>
                <a:gd name="T26" fmla="*/ 255 w 391"/>
                <a:gd name="T27" fmla="*/ 2168 h 2808"/>
                <a:gd name="T28" fmla="*/ 271 w 391"/>
                <a:gd name="T29" fmla="*/ 2440 h 2808"/>
                <a:gd name="T30" fmla="*/ 239 w 391"/>
                <a:gd name="T31" fmla="*/ 2552 h 2808"/>
                <a:gd name="T32" fmla="*/ 239 w 391"/>
                <a:gd name="T33" fmla="*/ 2736 h 2808"/>
                <a:gd name="T34" fmla="*/ 263 w 391"/>
                <a:gd name="T35" fmla="*/ 2808 h 2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1" h="2808">
                  <a:moveTo>
                    <a:pt x="391" y="0"/>
                  </a:moveTo>
                  <a:cubicBezTo>
                    <a:pt x="338" y="3"/>
                    <a:pt x="284" y="1"/>
                    <a:pt x="231" y="8"/>
                  </a:cubicBezTo>
                  <a:cubicBezTo>
                    <a:pt x="208" y="11"/>
                    <a:pt x="186" y="51"/>
                    <a:pt x="167" y="64"/>
                  </a:cubicBezTo>
                  <a:cubicBezTo>
                    <a:pt x="182" y="138"/>
                    <a:pt x="177" y="170"/>
                    <a:pt x="135" y="232"/>
                  </a:cubicBezTo>
                  <a:cubicBezTo>
                    <a:pt x="114" y="263"/>
                    <a:pt x="99" y="260"/>
                    <a:pt x="63" y="272"/>
                  </a:cubicBezTo>
                  <a:cubicBezTo>
                    <a:pt x="55" y="275"/>
                    <a:pt x="39" y="280"/>
                    <a:pt x="39" y="280"/>
                  </a:cubicBezTo>
                  <a:cubicBezTo>
                    <a:pt x="3" y="334"/>
                    <a:pt x="0" y="398"/>
                    <a:pt x="71" y="416"/>
                  </a:cubicBezTo>
                  <a:cubicBezTo>
                    <a:pt x="104" y="449"/>
                    <a:pt x="113" y="442"/>
                    <a:pt x="127" y="488"/>
                  </a:cubicBezTo>
                  <a:cubicBezTo>
                    <a:pt x="132" y="504"/>
                    <a:pt x="138" y="520"/>
                    <a:pt x="143" y="536"/>
                  </a:cubicBezTo>
                  <a:cubicBezTo>
                    <a:pt x="146" y="544"/>
                    <a:pt x="151" y="560"/>
                    <a:pt x="151" y="560"/>
                  </a:cubicBezTo>
                  <a:cubicBezTo>
                    <a:pt x="154" y="723"/>
                    <a:pt x="157" y="885"/>
                    <a:pt x="159" y="1048"/>
                  </a:cubicBezTo>
                  <a:cubicBezTo>
                    <a:pt x="163" y="1332"/>
                    <a:pt x="126" y="1701"/>
                    <a:pt x="223" y="1992"/>
                  </a:cubicBezTo>
                  <a:cubicBezTo>
                    <a:pt x="238" y="2108"/>
                    <a:pt x="223" y="2014"/>
                    <a:pt x="239" y="2088"/>
                  </a:cubicBezTo>
                  <a:cubicBezTo>
                    <a:pt x="245" y="2115"/>
                    <a:pt x="255" y="2168"/>
                    <a:pt x="255" y="2168"/>
                  </a:cubicBezTo>
                  <a:cubicBezTo>
                    <a:pt x="263" y="2260"/>
                    <a:pt x="271" y="2345"/>
                    <a:pt x="271" y="2440"/>
                  </a:cubicBezTo>
                  <a:cubicBezTo>
                    <a:pt x="271" y="2550"/>
                    <a:pt x="294" y="2534"/>
                    <a:pt x="239" y="2552"/>
                  </a:cubicBezTo>
                  <a:cubicBezTo>
                    <a:pt x="228" y="2647"/>
                    <a:pt x="227" y="2621"/>
                    <a:pt x="239" y="2736"/>
                  </a:cubicBezTo>
                  <a:cubicBezTo>
                    <a:pt x="241" y="2758"/>
                    <a:pt x="246" y="2791"/>
                    <a:pt x="263" y="2808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89166" name="Freeform 86">
              <a:extLst>
                <a:ext uri="{FF2B5EF4-FFF2-40B4-BE49-F238E27FC236}">
                  <a16:creationId xmlns:a16="http://schemas.microsoft.com/office/drawing/2014/main" id="{2E0BE1E4-8564-4783-800B-05DD66575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000" y="4551364"/>
              <a:ext cx="7867650" cy="1279525"/>
            </a:xfrm>
            <a:custGeom>
              <a:avLst/>
              <a:gdLst>
                <a:gd name="T0" fmla="*/ 0 w 4956"/>
                <a:gd name="T1" fmla="*/ 2147483646 h 806"/>
                <a:gd name="T2" fmla="*/ 2147483646 w 4956"/>
                <a:gd name="T3" fmla="*/ 2147483646 h 806"/>
                <a:gd name="T4" fmla="*/ 2147483646 w 4956"/>
                <a:gd name="T5" fmla="*/ 2147483646 h 806"/>
                <a:gd name="T6" fmla="*/ 2147483646 w 4956"/>
                <a:gd name="T7" fmla="*/ 2147483646 h 806"/>
                <a:gd name="T8" fmla="*/ 2147483646 w 4956"/>
                <a:gd name="T9" fmla="*/ 2147483646 h 806"/>
                <a:gd name="T10" fmla="*/ 2147483646 w 4956"/>
                <a:gd name="T11" fmla="*/ 2147483646 h 806"/>
                <a:gd name="T12" fmla="*/ 2147483646 w 4956"/>
                <a:gd name="T13" fmla="*/ 2147483646 h 806"/>
                <a:gd name="T14" fmla="*/ 2147483646 w 4956"/>
                <a:gd name="T15" fmla="*/ 2147483646 h 806"/>
                <a:gd name="T16" fmla="*/ 2147483646 w 4956"/>
                <a:gd name="T17" fmla="*/ 2147483646 h 806"/>
                <a:gd name="T18" fmla="*/ 2147483646 w 4956"/>
                <a:gd name="T19" fmla="*/ 2147483646 h 806"/>
                <a:gd name="T20" fmla="*/ 2147483646 w 4956"/>
                <a:gd name="T21" fmla="*/ 2147483646 h 806"/>
                <a:gd name="T22" fmla="*/ 2147483646 w 4956"/>
                <a:gd name="T23" fmla="*/ 2147483646 h 806"/>
                <a:gd name="T24" fmla="*/ 2147483646 w 4956"/>
                <a:gd name="T25" fmla="*/ 2147483646 h 806"/>
                <a:gd name="T26" fmla="*/ 2147483646 w 4956"/>
                <a:gd name="T27" fmla="*/ 2147483646 h 806"/>
                <a:gd name="T28" fmla="*/ 2147483646 w 4956"/>
                <a:gd name="T29" fmla="*/ 2147483646 h 806"/>
                <a:gd name="T30" fmla="*/ 2147483646 w 4956"/>
                <a:gd name="T31" fmla="*/ 2147483646 h 806"/>
                <a:gd name="T32" fmla="*/ 2147483646 w 4956"/>
                <a:gd name="T33" fmla="*/ 2147483646 h 806"/>
                <a:gd name="T34" fmla="*/ 2147483646 w 4956"/>
                <a:gd name="T35" fmla="*/ 2147483646 h 806"/>
                <a:gd name="T36" fmla="*/ 2147483646 w 4956"/>
                <a:gd name="T37" fmla="*/ 2147483646 h 806"/>
                <a:gd name="T38" fmla="*/ 2147483646 w 4956"/>
                <a:gd name="T39" fmla="*/ 2147483646 h 806"/>
                <a:gd name="T40" fmla="*/ 2147483646 w 4956"/>
                <a:gd name="T41" fmla="*/ 2147483646 h 806"/>
                <a:gd name="T42" fmla="*/ 2147483646 w 4956"/>
                <a:gd name="T43" fmla="*/ 2147483646 h 806"/>
                <a:gd name="T44" fmla="*/ 2147483646 w 4956"/>
                <a:gd name="T45" fmla="*/ 2147483646 h 806"/>
                <a:gd name="T46" fmla="*/ 2147483646 w 4956"/>
                <a:gd name="T47" fmla="*/ 2147483646 h 806"/>
                <a:gd name="T48" fmla="*/ 2147483646 w 4956"/>
                <a:gd name="T49" fmla="*/ 2147483646 h 806"/>
                <a:gd name="T50" fmla="*/ 2147483646 w 4956"/>
                <a:gd name="T51" fmla="*/ 2147483646 h 806"/>
                <a:gd name="T52" fmla="*/ 2147483646 w 4956"/>
                <a:gd name="T53" fmla="*/ 2147483646 h 806"/>
                <a:gd name="T54" fmla="*/ 2147483646 w 4956"/>
                <a:gd name="T55" fmla="*/ 2147483646 h 806"/>
                <a:gd name="T56" fmla="*/ 2147483646 w 4956"/>
                <a:gd name="T57" fmla="*/ 2147483646 h 80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956" h="806">
                  <a:moveTo>
                    <a:pt x="0" y="366"/>
                  </a:moveTo>
                  <a:cubicBezTo>
                    <a:pt x="8" y="354"/>
                    <a:pt x="238" y="678"/>
                    <a:pt x="246" y="666"/>
                  </a:cubicBezTo>
                  <a:cubicBezTo>
                    <a:pt x="267" y="634"/>
                    <a:pt x="215" y="728"/>
                    <a:pt x="258" y="714"/>
                  </a:cubicBezTo>
                  <a:cubicBezTo>
                    <a:pt x="274" y="666"/>
                    <a:pt x="256" y="752"/>
                    <a:pt x="288" y="720"/>
                  </a:cubicBezTo>
                  <a:cubicBezTo>
                    <a:pt x="288" y="720"/>
                    <a:pt x="300" y="765"/>
                    <a:pt x="306" y="756"/>
                  </a:cubicBezTo>
                  <a:cubicBezTo>
                    <a:pt x="326" y="726"/>
                    <a:pt x="320" y="806"/>
                    <a:pt x="336" y="774"/>
                  </a:cubicBezTo>
                  <a:cubicBezTo>
                    <a:pt x="339" y="768"/>
                    <a:pt x="338" y="760"/>
                    <a:pt x="342" y="756"/>
                  </a:cubicBezTo>
                  <a:cubicBezTo>
                    <a:pt x="352" y="746"/>
                    <a:pt x="368" y="742"/>
                    <a:pt x="378" y="732"/>
                  </a:cubicBezTo>
                  <a:cubicBezTo>
                    <a:pt x="416" y="694"/>
                    <a:pt x="461" y="683"/>
                    <a:pt x="504" y="654"/>
                  </a:cubicBezTo>
                  <a:cubicBezTo>
                    <a:pt x="546" y="591"/>
                    <a:pt x="780" y="614"/>
                    <a:pt x="828" y="612"/>
                  </a:cubicBezTo>
                  <a:cubicBezTo>
                    <a:pt x="852" y="606"/>
                    <a:pt x="868" y="602"/>
                    <a:pt x="888" y="588"/>
                  </a:cubicBezTo>
                  <a:cubicBezTo>
                    <a:pt x="921" y="539"/>
                    <a:pt x="989" y="528"/>
                    <a:pt x="1044" y="522"/>
                  </a:cubicBezTo>
                  <a:cubicBezTo>
                    <a:pt x="1078" y="500"/>
                    <a:pt x="1119" y="496"/>
                    <a:pt x="1158" y="486"/>
                  </a:cubicBezTo>
                  <a:cubicBezTo>
                    <a:pt x="1268" y="458"/>
                    <a:pt x="1331" y="460"/>
                    <a:pt x="1458" y="456"/>
                  </a:cubicBezTo>
                  <a:cubicBezTo>
                    <a:pt x="1491" y="445"/>
                    <a:pt x="1527" y="449"/>
                    <a:pt x="1560" y="438"/>
                  </a:cubicBezTo>
                  <a:cubicBezTo>
                    <a:pt x="1568" y="426"/>
                    <a:pt x="1579" y="416"/>
                    <a:pt x="1584" y="402"/>
                  </a:cubicBezTo>
                  <a:cubicBezTo>
                    <a:pt x="1588" y="390"/>
                    <a:pt x="1596" y="366"/>
                    <a:pt x="1596" y="366"/>
                  </a:cubicBezTo>
                  <a:cubicBezTo>
                    <a:pt x="1585" y="334"/>
                    <a:pt x="1586" y="344"/>
                    <a:pt x="1596" y="294"/>
                  </a:cubicBezTo>
                  <a:cubicBezTo>
                    <a:pt x="1614" y="206"/>
                    <a:pt x="1669" y="216"/>
                    <a:pt x="1752" y="210"/>
                  </a:cubicBezTo>
                  <a:cubicBezTo>
                    <a:pt x="1778" y="203"/>
                    <a:pt x="1875" y="169"/>
                    <a:pt x="1896" y="168"/>
                  </a:cubicBezTo>
                  <a:cubicBezTo>
                    <a:pt x="2150" y="160"/>
                    <a:pt x="2658" y="156"/>
                    <a:pt x="2658" y="156"/>
                  </a:cubicBezTo>
                  <a:cubicBezTo>
                    <a:pt x="2684" y="147"/>
                    <a:pt x="2706" y="159"/>
                    <a:pt x="2732" y="150"/>
                  </a:cubicBezTo>
                  <a:cubicBezTo>
                    <a:pt x="2738" y="148"/>
                    <a:pt x="2756" y="138"/>
                    <a:pt x="2756" y="138"/>
                  </a:cubicBezTo>
                  <a:cubicBezTo>
                    <a:pt x="2919" y="145"/>
                    <a:pt x="3128" y="173"/>
                    <a:pt x="3270" y="126"/>
                  </a:cubicBezTo>
                  <a:cubicBezTo>
                    <a:pt x="3348" y="142"/>
                    <a:pt x="3385" y="117"/>
                    <a:pt x="3500" y="122"/>
                  </a:cubicBezTo>
                  <a:cubicBezTo>
                    <a:pt x="3617" y="151"/>
                    <a:pt x="3493" y="126"/>
                    <a:pt x="3748" y="106"/>
                  </a:cubicBezTo>
                  <a:cubicBezTo>
                    <a:pt x="3755" y="105"/>
                    <a:pt x="3795" y="99"/>
                    <a:pt x="3800" y="94"/>
                  </a:cubicBezTo>
                  <a:cubicBezTo>
                    <a:pt x="3818" y="76"/>
                    <a:pt x="4183" y="36"/>
                    <a:pt x="4206" y="30"/>
                  </a:cubicBezTo>
                  <a:cubicBezTo>
                    <a:pt x="4494" y="0"/>
                    <a:pt x="4603" y="90"/>
                    <a:pt x="4956" y="90"/>
                  </a:cubicBezTo>
                </a:path>
              </a:pathLst>
            </a:custGeom>
            <a:noFill/>
            <a:ln w="44450" cap="flat" cmpd="sng">
              <a:solidFill>
                <a:srgbClr val="800000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295" name="Oval 87">
              <a:extLst>
                <a:ext uri="{FF2B5EF4-FFF2-40B4-BE49-F238E27FC236}">
                  <a16:creationId xmlns:a16="http://schemas.microsoft.com/office/drawing/2014/main" id="{BE4B7E81-73BF-4905-9B95-F2DA4F85A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9011" y="1125538"/>
              <a:ext cx="306034" cy="30441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prstShdw prst="shdw13" dist="53882" dir="13500000">
                <a:schemeClr val="tx1">
                  <a:gamma/>
                  <a:shade val="60000"/>
                  <a:invGamma/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AU" dirty="0">
                <a:solidFill>
                  <a:prstClr val="black"/>
                </a:solidFill>
              </a:endParaRPr>
            </a:p>
          </p:txBody>
        </p:sp>
        <p:sp>
          <p:nvSpPr>
            <p:cNvPr id="89168" name="Freeform 89">
              <a:extLst>
                <a:ext uri="{FF2B5EF4-FFF2-40B4-BE49-F238E27FC236}">
                  <a16:creationId xmlns:a16="http://schemas.microsoft.com/office/drawing/2014/main" id="{B0F1773C-EA85-4FF6-9A4C-F83795BEB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514" y="3230563"/>
              <a:ext cx="407987" cy="1460500"/>
            </a:xfrm>
            <a:custGeom>
              <a:avLst/>
              <a:gdLst>
                <a:gd name="T0" fmla="*/ 2147483646 w 257"/>
                <a:gd name="T1" fmla="*/ 2147483646 h 920"/>
                <a:gd name="T2" fmla="*/ 2147483646 w 257"/>
                <a:gd name="T3" fmla="*/ 2147483646 h 920"/>
                <a:gd name="T4" fmla="*/ 2147483646 w 257"/>
                <a:gd name="T5" fmla="*/ 2147483646 h 920"/>
                <a:gd name="T6" fmla="*/ 2147483646 w 257"/>
                <a:gd name="T7" fmla="*/ 2147483646 h 920"/>
                <a:gd name="T8" fmla="*/ 2147483646 w 257"/>
                <a:gd name="T9" fmla="*/ 0 h 9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7" h="920">
                  <a:moveTo>
                    <a:pt x="257" y="920"/>
                  </a:moveTo>
                  <a:cubicBezTo>
                    <a:pt x="244" y="881"/>
                    <a:pt x="226" y="854"/>
                    <a:pt x="193" y="832"/>
                  </a:cubicBezTo>
                  <a:cubicBezTo>
                    <a:pt x="175" y="805"/>
                    <a:pt x="169" y="784"/>
                    <a:pt x="161" y="752"/>
                  </a:cubicBezTo>
                  <a:cubicBezTo>
                    <a:pt x="158" y="658"/>
                    <a:pt x="194" y="532"/>
                    <a:pt x="105" y="472"/>
                  </a:cubicBezTo>
                  <a:cubicBezTo>
                    <a:pt x="0" y="315"/>
                    <a:pt x="65" y="314"/>
                    <a:pt x="65" y="0"/>
                  </a:cubicBezTo>
                </a:path>
              </a:pathLst>
            </a:cu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298" name="Text Box 90">
              <a:extLst>
                <a:ext uri="{FF2B5EF4-FFF2-40B4-BE49-F238E27FC236}">
                  <a16:creationId xmlns:a16="http://schemas.microsoft.com/office/drawing/2014/main" id="{8319D68D-F66E-449B-A1B8-D5744E3704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870732" y="3458975"/>
              <a:ext cx="1758182" cy="30474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 b="1" dirty="0">
                  <a:solidFill>
                    <a:srgbClr val="000066"/>
                  </a:solidFill>
                </a:rPr>
                <a:t>Mahl River</a:t>
              </a:r>
              <a:endParaRPr lang="en-US" b="1" dirty="0">
                <a:solidFill>
                  <a:srgbClr val="000066"/>
                </a:solidFill>
              </a:endParaRPr>
            </a:p>
          </p:txBody>
        </p:sp>
      </p:grpSp>
      <p:graphicFrame>
        <p:nvGraphicFramePr>
          <p:cNvPr id="85" name="Table 84">
            <a:extLst>
              <a:ext uri="{FF2B5EF4-FFF2-40B4-BE49-F238E27FC236}">
                <a16:creationId xmlns:a16="http://schemas.microsoft.com/office/drawing/2014/main" id="{58D4B88C-5876-4B4F-8380-43E3B0FD4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979054"/>
              </p:ext>
            </p:extLst>
          </p:nvPr>
        </p:nvGraphicFramePr>
        <p:xfrm>
          <a:off x="8537601" y="1056944"/>
          <a:ext cx="3654399" cy="2131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31852">
                <a:tc>
                  <a:txBody>
                    <a:bodyPr/>
                    <a:lstStyle/>
                    <a:p>
                      <a:r>
                        <a:rPr lang="en-US" sz="1800" dirty="0"/>
                        <a:t>Karot                                    720 M</a:t>
                      </a:r>
                      <a:r>
                        <a:rPr lang="en-US" sz="2000" dirty="0"/>
                        <a:t>W</a:t>
                      </a:r>
                    </a:p>
                    <a:p>
                      <a:r>
                        <a:rPr lang="en-US" sz="2000" dirty="0"/>
                        <a:t>Azad Pattan                    700 MW</a:t>
                      </a:r>
                    </a:p>
                    <a:p>
                      <a:r>
                        <a:rPr lang="en-US" sz="2000" dirty="0"/>
                        <a:t>Mahl                                 640 MW</a:t>
                      </a:r>
                    </a:p>
                    <a:p>
                      <a:r>
                        <a:rPr lang="en-US" sz="2000" u="none" dirty="0"/>
                        <a:t>Kohala                            1124 MW</a:t>
                      </a:r>
                    </a:p>
                    <a:p>
                      <a:r>
                        <a:rPr lang="en-US" sz="2000" u="sng" dirty="0" err="1"/>
                        <a:t>Chakothi</a:t>
                      </a:r>
                      <a:r>
                        <a:rPr lang="en-US" sz="2000" u="sng" dirty="0"/>
                        <a:t> Hattian            500 MW</a:t>
                      </a:r>
                    </a:p>
                    <a:p>
                      <a:r>
                        <a:rPr lang="en-US" sz="2000" dirty="0">
                          <a:solidFill>
                            <a:srgbClr val="FFFF00"/>
                          </a:solidFill>
                        </a:rPr>
                        <a:t>                   Total=           3664 MW</a:t>
                      </a:r>
                    </a:p>
                  </a:txBody>
                  <a:tcPr marL="91426" marR="91426" marT="45747" marB="4574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3CFAC4B-1B6E-4816-88E6-6588305530EC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2305406"/>
            <a:ext cx="12192000" cy="4552594"/>
          </a:xfrm>
          <a:prstGeom prst="rect">
            <a:avLst/>
          </a:prstGeom>
        </p:spPr>
      </p:pic>
      <p:sp>
        <p:nvSpPr>
          <p:cNvPr id="4" name="AutoShape 3">
            <a:extLst>
              <a:ext uri="{FF2B5EF4-FFF2-40B4-BE49-F238E27FC236}">
                <a16:creationId xmlns:a16="http://schemas.microsoft.com/office/drawing/2014/main" id="{EF42E911-4716-493E-9D94-08633BAB4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60937"/>
          </a:xfrm>
          <a:prstGeom prst="flowChartAlternateProcess">
            <a:avLst/>
          </a:prstGeom>
          <a:solidFill>
            <a:srgbClr val="00152A">
              <a:alpha val="80000"/>
            </a:srgbClr>
          </a:solidFill>
          <a:ln w="57150" cap="sq" cmpd="thickThin">
            <a:solidFill>
              <a:srgbClr val="33CCCC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pt-BR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720 MW Karot Hydropwer Project</a:t>
            </a:r>
            <a:endParaRPr lang="pt-BR" sz="40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189C9E61-6A03-42F9-AC8F-E0A04D11F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258" y="1079173"/>
            <a:ext cx="701496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Company            :  </a:t>
            </a:r>
            <a:r>
              <a:rPr lang="en-US" sz="2400" b="1" dirty="0" err="1">
                <a:solidFill>
                  <a:prstClr val="black"/>
                </a:solidFill>
                <a:cs typeface="Times New Roman" pitchFamily="18" charset="0"/>
              </a:rPr>
              <a:t>Karot</a:t>
            </a: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 Power Company Pvt. Limited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Main Sponsor    : China Three Gorges from China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Capacity              : 720 MW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4265278-0CF2-4F79-9812-7E4E79CFE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0961" y="1936074"/>
            <a:ext cx="34288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Commissioned June 2022</a:t>
            </a:r>
            <a:endParaRPr lang="en-US" sz="24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0852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A09A11F6-F0AF-44BA-A04A-2153BB27E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44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87E2FCB3-40F4-4CEC-963E-BCFA05B7F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8600" y="46545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9743528-C89C-48BA-B927-4153EF724EFD}"/>
              </a:ext>
            </a:extLst>
          </p:cNvPr>
          <p:cNvSpPr/>
          <p:nvPr/>
        </p:nvSpPr>
        <p:spPr>
          <a:xfrm>
            <a:off x="1905000" y="3076575"/>
            <a:ext cx="6791325" cy="3095625"/>
          </a:xfrm>
          <a:custGeom>
            <a:avLst/>
            <a:gdLst>
              <a:gd name="connsiteX0" fmla="*/ 6743700 w 6791325"/>
              <a:gd name="connsiteY0" fmla="*/ 1123950 h 3095625"/>
              <a:gd name="connsiteX1" fmla="*/ 6772275 w 6791325"/>
              <a:gd name="connsiteY1" fmla="*/ 1076325 h 3095625"/>
              <a:gd name="connsiteX2" fmla="*/ 6791325 w 6791325"/>
              <a:gd name="connsiteY2" fmla="*/ 1019175 h 3095625"/>
              <a:gd name="connsiteX3" fmla="*/ 6781800 w 6791325"/>
              <a:gd name="connsiteY3" fmla="*/ 742950 h 3095625"/>
              <a:gd name="connsiteX4" fmla="*/ 6772275 w 6791325"/>
              <a:gd name="connsiteY4" fmla="*/ 714375 h 3095625"/>
              <a:gd name="connsiteX5" fmla="*/ 6734175 w 6791325"/>
              <a:gd name="connsiteY5" fmla="*/ 657225 h 3095625"/>
              <a:gd name="connsiteX6" fmla="*/ 6648450 w 6791325"/>
              <a:gd name="connsiteY6" fmla="*/ 619125 h 3095625"/>
              <a:gd name="connsiteX7" fmla="*/ 6619875 w 6791325"/>
              <a:gd name="connsiteY7" fmla="*/ 609600 h 3095625"/>
              <a:gd name="connsiteX8" fmla="*/ 6562725 w 6791325"/>
              <a:gd name="connsiteY8" fmla="*/ 571500 h 3095625"/>
              <a:gd name="connsiteX9" fmla="*/ 6534150 w 6791325"/>
              <a:gd name="connsiteY9" fmla="*/ 552450 h 3095625"/>
              <a:gd name="connsiteX10" fmla="*/ 6515100 w 6791325"/>
              <a:gd name="connsiteY10" fmla="*/ 523875 h 3095625"/>
              <a:gd name="connsiteX11" fmla="*/ 6457950 w 6791325"/>
              <a:gd name="connsiteY11" fmla="*/ 504825 h 3095625"/>
              <a:gd name="connsiteX12" fmla="*/ 6448425 w 6791325"/>
              <a:gd name="connsiteY12" fmla="*/ 476250 h 3095625"/>
              <a:gd name="connsiteX13" fmla="*/ 6362700 w 6791325"/>
              <a:gd name="connsiteY13" fmla="*/ 438150 h 3095625"/>
              <a:gd name="connsiteX14" fmla="*/ 6334125 w 6791325"/>
              <a:gd name="connsiteY14" fmla="*/ 428625 h 3095625"/>
              <a:gd name="connsiteX15" fmla="*/ 6305550 w 6791325"/>
              <a:gd name="connsiteY15" fmla="*/ 409575 h 3095625"/>
              <a:gd name="connsiteX16" fmla="*/ 6248400 w 6791325"/>
              <a:gd name="connsiteY16" fmla="*/ 390525 h 3095625"/>
              <a:gd name="connsiteX17" fmla="*/ 6219825 w 6791325"/>
              <a:gd name="connsiteY17" fmla="*/ 381000 h 3095625"/>
              <a:gd name="connsiteX18" fmla="*/ 6172200 w 6791325"/>
              <a:gd name="connsiteY18" fmla="*/ 371475 h 3095625"/>
              <a:gd name="connsiteX19" fmla="*/ 6115050 w 6791325"/>
              <a:gd name="connsiteY19" fmla="*/ 342900 h 3095625"/>
              <a:gd name="connsiteX20" fmla="*/ 6057900 w 6791325"/>
              <a:gd name="connsiteY20" fmla="*/ 323850 h 3095625"/>
              <a:gd name="connsiteX21" fmla="*/ 6029325 w 6791325"/>
              <a:gd name="connsiteY21" fmla="*/ 314325 h 3095625"/>
              <a:gd name="connsiteX22" fmla="*/ 5905500 w 6791325"/>
              <a:gd name="connsiteY22" fmla="*/ 304800 h 3095625"/>
              <a:gd name="connsiteX23" fmla="*/ 5848350 w 6791325"/>
              <a:gd name="connsiteY23" fmla="*/ 285750 h 3095625"/>
              <a:gd name="connsiteX24" fmla="*/ 5762625 w 6791325"/>
              <a:gd name="connsiteY24" fmla="*/ 228600 h 3095625"/>
              <a:gd name="connsiteX25" fmla="*/ 5734050 w 6791325"/>
              <a:gd name="connsiteY25" fmla="*/ 209550 h 3095625"/>
              <a:gd name="connsiteX26" fmla="*/ 5705475 w 6791325"/>
              <a:gd name="connsiteY26" fmla="*/ 190500 h 3095625"/>
              <a:gd name="connsiteX27" fmla="*/ 5619750 w 6791325"/>
              <a:gd name="connsiteY27" fmla="*/ 161925 h 3095625"/>
              <a:gd name="connsiteX28" fmla="*/ 5591175 w 6791325"/>
              <a:gd name="connsiteY28" fmla="*/ 152400 h 3095625"/>
              <a:gd name="connsiteX29" fmla="*/ 5562600 w 6791325"/>
              <a:gd name="connsiteY29" fmla="*/ 142875 h 3095625"/>
              <a:gd name="connsiteX30" fmla="*/ 5467350 w 6791325"/>
              <a:gd name="connsiteY30" fmla="*/ 114300 h 3095625"/>
              <a:gd name="connsiteX31" fmla="*/ 5438775 w 6791325"/>
              <a:gd name="connsiteY31" fmla="*/ 95250 h 3095625"/>
              <a:gd name="connsiteX32" fmla="*/ 5410200 w 6791325"/>
              <a:gd name="connsiteY32" fmla="*/ 85725 h 3095625"/>
              <a:gd name="connsiteX33" fmla="*/ 5324475 w 6791325"/>
              <a:gd name="connsiteY33" fmla="*/ 38100 h 3095625"/>
              <a:gd name="connsiteX34" fmla="*/ 5000625 w 6791325"/>
              <a:gd name="connsiteY34" fmla="*/ 66675 h 3095625"/>
              <a:gd name="connsiteX35" fmla="*/ 4867275 w 6791325"/>
              <a:gd name="connsiteY35" fmla="*/ 57150 h 3095625"/>
              <a:gd name="connsiteX36" fmla="*/ 4781550 w 6791325"/>
              <a:gd name="connsiteY36" fmla="*/ 9525 h 3095625"/>
              <a:gd name="connsiteX37" fmla="*/ 4752975 w 6791325"/>
              <a:gd name="connsiteY37" fmla="*/ 0 h 3095625"/>
              <a:gd name="connsiteX38" fmla="*/ 4657725 w 6791325"/>
              <a:gd name="connsiteY38" fmla="*/ 19050 h 3095625"/>
              <a:gd name="connsiteX39" fmla="*/ 4572000 w 6791325"/>
              <a:gd name="connsiteY39" fmla="*/ 47625 h 3095625"/>
              <a:gd name="connsiteX40" fmla="*/ 4495800 w 6791325"/>
              <a:gd name="connsiteY40" fmla="*/ 66675 h 3095625"/>
              <a:gd name="connsiteX41" fmla="*/ 4343400 w 6791325"/>
              <a:gd name="connsiteY41" fmla="*/ 76200 h 3095625"/>
              <a:gd name="connsiteX42" fmla="*/ 4286250 w 6791325"/>
              <a:gd name="connsiteY42" fmla="*/ 66675 h 3095625"/>
              <a:gd name="connsiteX43" fmla="*/ 4238625 w 6791325"/>
              <a:gd name="connsiteY43" fmla="*/ 57150 h 3095625"/>
              <a:gd name="connsiteX44" fmla="*/ 4048125 w 6791325"/>
              <a:gd name="connsiteY44" fmla="*/ 66675 h 3095625"/>
              <a:gd name="connsiteX45" fmla="*/ 3962400 w 6791325"/>
              <a:gd name="connsiteY45" fmla="*/ 95250 h 3095625"/>
              <a:gd name="connsiteX46" fmla="*/ 3933825 w 6791325"/>
              <a:gd name="connsiteY46" fmla="*/ 104775 h 3095625"/>
              <a:gd name="connsiteX47" fmla="*/ 3914775 w 6791325"/>
              <a:gd name="connsiteY47" fmla="*/ 133350 h 3095625"/>
              <a:gd name="connsiteX48" fmla="*/ 3857625 w 6791325"/>
              <a:gd name="connsiteY48" fmla="*/ 161925 h 3095625"/>
              <a:gd name="connsiteX49" fmla="*/ 3810000 w 6791325"/>
              <a:gd name="connsiteY49" fmla="*/ 200025 h 3095625"/>
              <a:gd name="connsiteX50" fmla="*/ 3752850 w 6791325"/>
              <a:gd name="connsiteY50" fmla="*/ 238125 h 3095625"/>
              <a:gd name="connsiteX51" fmla="*/ 3743325 w 6791325"/>
              <a:gd name="connsiteY51" fmla="*/ 266700 h 3095625"/>
              <a:gd name="connsiteX52" fmla="*/ 3676650 w 6791325"/>
              <a:gd name="connsiteY52" fmla="*/ 295275 h 3095625"/>
              <a:gd name="connsiteX53" fmla="*/ 3648075 w 6791325"/>
              <a:gd name="connsiteY53" fmla="*/ 304800 h 3095625"/>
              <a:gd name="connsiteX54" fmla="*/ 3609975 w 6791325"/>
              <a:gd name="connsiteY54" fmla="*/ 390525 h 3095625"/>
              <a:gd name="connsiteX55" fmla="*/ 3600450 w 6791325"/>
              <a:gd name="connsiteY55" fmla="*/ 419100 h 3095625"/>
              <a:gd name="connsiteX56" fmla="*/ 3571875 w 6791325"/>
              <a:gd name="connsiteY56" fmla="*/ 438150 h 3095625"/>
              <a:gd name="connsiteX57" fmla="*/ 3562350 w 6791325"/>
              <a:gd name="connsiteY57" fmla="*/ 466725 h 3095625"/>
              <a:gd name="connsiteX58" fmla="*/ 3524250 w 6791325"/>
              <a:gd name="connsiteY58" fmla="*/ 523875 h 3095625"/>
              <a:gd name="connsiteX59" fmla="*/ 3495675 w 6791325"/>
              <a:gd name="connsiteY59" fmla="*/ 581025 h 3095625"/>
              <a:gd name="connsiteX60" fmla="*/ 3486150 w 6791325"/>
              <a:gd name="connsiteY60" fmla="*/ 609600 h 3095625"/>
              <a:gd name="connsiteX61" fmla="*/ 3400425 w 6791325"/>
              <a:gd name="connsiteY61" fmla="*/ 657225 h 3095625"/>
              <a:gd name="connsiteX62" fmla="*/ 3343275 w 6791325"/>
              <a:gd name="connsiteY62" fmla="*/ 695325 h 3095625"/>
              <a:gd name="connsiteX63" fmla="*/ 3314700 w 6791325"/>
              <a:gd name="connsiteY63" fmla="*/ 714375 h 3095625"/>
              <a:gd name="connsiteX64" fmla="*/ 3286125 w 6791325"/>
              <a:gd name="connsiteY64" fmla="*/ 723900 h 3095625"/>
              <a:gd name="connsiteX65" fmla="*/ 3181350 w 6791325"/>
              <a:gd name="connsiteY65" fmla="*/ 714375 h 3095625"/>
              <a:gd name="connsiteX66" fmla="*/ 3124200 w 6791325"/>
              <a:gd name="connsiteY66" fmla="*/ 695325 h 3095625"/>
              <a:gd name="connsiteX67" fmla="*/ 3095625 w 6791325"/>
              <a:gd name="connsiteY67" fmla="*/ 685800 h 3095625"/>
              <a:gd name="connsiteX68" fmla="*/ 3009900 w 6791325"/>
              <a:gd name="connsiteY68" fmla="*/ 657225 h 3095625"/>
              <a:gd name="connsiteX69" fmla="*/ 2981325 w 6791325"/>
              <a:gd name="connsiteY69" fmla="*/ 647700 h 3095625"/>
              <a:gd name="connsiteX70" fmla="*/ 2819400 w 6791325"/>
              <a:gd name="connsiteY70" fmla="*/ 676275 h 3095625"/>
              <a:gd name="connsiteX71" fmla="*/ 2790825 w 6791325"/>
              <a:gd name="connsiteY71" fmla="*/ 685800 h 3095625"/>
              <a:gd name="connsiteX72" fmla="*/ 2733675 w 6791325"/>
              <a:gd name="connsiteY72" fmla="*/ 723900 h 3095625"/>
              <a:gd name="connsiteX73" fmla="*/ 2714625 w 6791325"/>
              <a:gd name="connsiteY73" fmla="*/ 752475 h 3095625"/>
              <a:gd name="connsiteX74" fmla="*/ 2657475 w 6791325"/>
              <a:gd name="connsiteY74" fmla="*/ 771525 h 3095625"/>
              <a:gd name="connsiteX75" fmla="*/ 2628900 w 6791325"/>
              <a:gd name="connsiteY75" fmla="*/ 781050 h 3095625"/>
              <a:gd name="connsiteX76" fmla="*/ 2600325 w 6791325"/>
              <a:gd name="connsiteY76" fmla="*/ 800100 h 3095625"/>
              <a:gd name="connsiteX77" fmla="*/ 2571750 w 6791325"/>
              <a:gd name="connsiteY77" fmla="*/ 885825 h 3095625"/>
              <a:gd name="connsiteX78" fmla="*/ 2562225 w 6791325"/>
              <a:gd name="connsiteY78" fmla="*/ 914400 h 3095625"/>
              <a:gd name="connsiteX79" fmla="*/ 2533650 w 6791325"/>
              <a:gd name="connsiteY79" fmla="*/ 923925 h 3095625"/>
              <a:gd name="connsiteX80" fmla="*/ 2505075 w 6791325"/>
              <a:gd name="connsiteY80" fmla="*/ 1009650 h 3095625"/>
              <a:gd name="connsiteX81" fmla="*/ 2495550 w 6791325"/>
              <a:gd name="connsiteY81" fmla="*/ 1038225 h 3095625"/>
              <a:gd name="connsiteX82" fmla="*/ 2457450 w 6791325"/>
              <a:gd name="connsiteY82" fmla="*/ 1095375 h 3095625"/>
              <a:gd name="connsiteX83" fmla="*/ 2438400 w 6791325"/>
              <a:gd name="connsiteY83" fmla="*/ 1123950 h 3095625"/>
              <a:gd name="connsiteX84" fmla="*/ 2409825 w 6791325"/>
              <a:gd name="connsiteY84" fmla="*/ 1133475 h 3095625"/>
              <a:gd name="connsiteX85" fmla="*/ 2390775 w 6791325"/>
              <a:gd name="connsiteY85" fmla="*/ 1162050 h 3095625"/>
              <a:gd name="connsiteX86" fmla="*/ 2381250 w 6791325"/>
              <a:gd name="connsiteY86" fmla="*/ 1190625 h 3095625"/>
              <a:gd name="connsiteX87" fmla="*/ 2352675 w 6791325"/>
              <a:gd name="connsiteY87" fmla="*/ 1209675 h 3095625"/>
              <a:gd name="connsiteX88" fmla="*/ 2343150 w 6791325"/>
              <a:gd name="connsiteY88" fmla="*/ 1238250 h 3095625"/>
              <a:gd name="connsiteX89" fmla="*/ 2324100 w 6791325"/>
              <a:gd name="connsiteY89" fmla="*/ 1266825 h 3095625"/>
              <a:gd name="connsiteX90" fmla="*/ 2333625 w 6791325"/>
              <a:gd name="connsiteY90" fmla="*/ 1390650 h 3095625"/>
              <a:gd name="connsiteX91" fmla="*/ 2324100 w 6791325"/>
              <a:gd name="connsiteY91" fmla="*/ 1419225 h 3095625"/>
              <a:gd name="connsiteX92" fmla="*/ 2305050 w 6791325"/>
              <a:gd name="connsiteY92" fmla="*/ 1524000 h 3095625"/>
              <a:gd name="connsiteX93" fmla="*/ 2286000 w 6791325"/>
              <a:gd name="connsiteY93" fmla="*/ 1552575 h 3095625"/>
              <a:gd name="connsiteX94" fmla="*/ 2257425 w 6791325"/>
              <a:gd name="connsiteY94" fmla="*/ 1562100 h 3095625"/>
              <a:gd name="connsiteX95" fmla="*/ 2228850 w 6791325"/>
              <a:gd name="connsiteY95" fmla="*/ 1619250 h 3095625"/>
              <a:gd name="connsiteX96" fmla="*/ 2209800 w 6791325"/>
              <a:gd name="connsiteY96" fmla="*/ 1647825 h 3095625"/>
              <a:gd name="connsiteX97" fmla="*/ 2181225 w 6791325"/>
              <a:gd name="connsiteY97" fmla="*/ 1704975 h 3095625"/>
              <a:gd name="connsiteX98" fmla="*/ 2124075 w 6791325"/>
              <a:gd name="connsiteY98" fmla="*/ 1724025 h 3095625"/>
              <a:gd name="connsiteX99" fmla="*/ 2085975 w 6791325"/>
              <a:gd name="connsiteY99" fmla="*/ 1781175 h 3095625"/>
              <a:gd name="connsiteX100" fmla="*/ 2076450 w 6791325"/>
              <a:gd name="connsiteY100" fmla="*/ 1819275 h 3095625"/>
              <a:gd name="connsiteX101" fmla="*/ 2019300 w 6791325"/>
              <a:gd name="connsiteY101" fmla="*/ 1857375 h 3095625"/>
              <a:gd name="connsiteX102" fmla="*/ 2000250 w 6791325"/>
              <a:gd name="connsiteY102" fmla="*/ 1885950 h 3095625"/>
              <a:gd name="connsiteX103" fmla="*/ 1943100 w 6791325"/>
              <a:gd name="connsiteY103" fmla="*/ 1924050 h 3095625"/>
              <a:gd name="connsiteX104" fmla="*/ 1895475 w 6791325"/>
              <a:gd name="connsiteY104" fmla="*/ 1981200 h 3095625"/>
              <a:gd name="connsiteX105" fmla="*/ 1866900 w 6791325"/>
              <a:gd name="connsiteY105" fmla="*/ 2095500 h 3095625"/>
              <a:gd name="connsiteX106" fmla="*/ 1847850 w 6791325"/>
              <a:gd name="connsiteY106" fmla="*/ 2152650 h 3095625"/>
              <a:gd name="connsiteX107" fmla="*/ 1838325 w 6791325"/>
              <a:gd name="connsiteY107" fmla="*/ 2181225 h 3095625"/>
              <a:gd name="connsiteX108" fmla="*/ 1790700 w 6791325"/>
              <a:gd name="connsiteY108" fmla="*/ 2324100 h 3095625"/>
              <a:gd name="connsiteX109" fmla="*/ 1781175 w 6791325"/>
              <a:gd name="connsiteY109" fmla="*/ 2352675 h 3095625"/>
              <a:gd name="connsiteX110" fmla="*/ 1771650 w 6791325"/>
              <a:gd name="connsiteY110" fmla="*/ 2381250 h 3095625"/>
              <a:gd name="connsiteX111" fmla="*/ 1752600 w 6791325"/>
              <a:gd name="connsiteY111" fmla="*/ 2409825 h 3095625"/>
              <a:gd name="connsiteX112" fmla="*/ 1724025 w 6791325"/>
              <a:gd name="connsiteY112" fmla="*/ 2505075 h 3095625"/>
              <a:gd name="connsiteX113" fmla="*/ 1704975 w 6791325"/>
              <a:gd name="connsiteY113" fmla="*/ 2562225 h 3095625"/>
              <a:gd name="connsiteX114" fmla="*/ 1695450 w 6791325"/>
              <a:gd name="connsiteY114" fmla="*/ 2590800 h 3095625"/>
              <a:gd name="connsiteX115" fmla="*/ 1685925 w 6791325"/>
              <a:gd name="connsiteY115" fmla="*/ 2695575 h 3095625"/>
              <a:gd name="connsiteX116" fmla="*/ 1647825 w 6791325"/>
              <a:gd name="connsiteY116" fmla="*/ 2781300 h 3095625"/>
              <a:gd name="connsiteX117" fmla="*/ 1638300 w 6791325"/>
              <a:gd name="connsiteY117" fmla="*/ 2809875 h 3095625"/>
              <a:gd name="connsiteX118" fmla="*/ 1600200 w 6791325"/>
              <a:gd name="connsiteY118" fmla="*/ 2867025 h 3095625"/>
              <a:gd name="connsiteX119" fmla="*/ 1581150 w 6791325"/>
              <a:gd name="connsiteY119" fmla="*/ 2924175 h 3095625"/>
              <a:gd name="connsiteX120" fmla="*/ 1552575 w 6791325"/>
              <a:gd name="connsiteY120" fmla="*/ 2981325 h 3095625"/>
              <a:gd name="connsiteX121" fmla="*/ 1495425 w 6791325"/>
              <a:gd name="connsiteY121" fmla="*/ 3019425 h 3095625"/>
              <a:gd name="connsiteX122" fmla="*/ 1466850 w 6791325"/>
              <a:gd name="connsiteY122" fmla="*/ 3038475 h 3095625"/>
              <a:gd name="connsiteX123" fmla="*/ 1438275 w 6791325"/>
              <a:gd name="connsiteY123" fmla="*/ 3057525 h 3095625"/>
              <a:gd name="connsiteX124" fmla="*/ 1352550 w 6791325"/>
              <a:gd name="connsiteY124" fmla="*/ 3095625 h 3095625"/>
              <a:gd name="connsiteX125" fmla="*/ 1276350 w 6791325"/>
              <a:gd name="connsiteY125" fmla="*/ 3086100 h 3095625"/>
              <a:gd name="connsiteX126" fmla="*/ 1228725 w 6791325"/>
              <a:gd name="connsiteY126" fmla="*/ 3000375 h 3095625"/>
              <a:gd name="connsiteX127" fmla="*/ 1162050 w 6791325"/>
              <a:gd name="connsiteY127" fmla="*/ 2924175 h 3095625"/>
              <a:gd name="connsiteX128" fmla="*/ 1133475 w 6791325"/>
              <a:gd name="connsiteY128" fmla="*/ 2914650 h 3095625"/>
              <a:gd name="connsiteX129" fmla="*/ 1057275 w 6791325"/>
              <a:gd name="connsiteY129" fmla="*/ 2867025 h 3095625"/>
              <a:gd name="connsiteX130" fmla="*/ 1028700 w 6791325"/>
              <a:gd name="connsiteY130" fmla="*/ 2847975 h 3095625"/>
              <a:gd name="connsiteX131" fmla="*/ 962025 w 6791325"/>
              <a:gd name="connsiteY131" fmla="*/ 2828925 h 3095625"/>
              <a:gd name="connsiteX132" fmla="*/ 904875 w 6791325"/>
              <a:gd name="connsiteY132" fmla="*/ 2809875 h 3095625"/>
              <a:gd name="connsiteX133" fmla="*/ 876300 w 6791325"/>
              <a:gd name="connsiteY133" fmla="*/ 2800350 h 3095625"/>
              <a:gd name="connsiteX134" fmla="*/ 847725 w 6791325"/>
              <a:gd name="connsiteY134" fmla="*/ 2781300 h 3095625"/>
              <a:gd name="connsiteX135" fmla="*/ 790575 w 6791325"/>
              <a:gd name="connsiteY135" fmla="*/ 2762250 h 3095625"/>
              <a:gd name="connsiteX136" fmla="*/ 733425 w 6791325"/>
              <a:gd name="connsiteY136" fmla="*/ 2733675 h 3095625"/>
              <a:gd name="connsiteX137" fmla="*/ 561975 w 6791325"/>
              <a:gd name="connsiteY137" fmla="*/ 2743200 h 3095625"/>
              <a:gd name="connsiteX138" fmla="*/ 504825 w 6791325"/>
              <a:gd name="connsiteY138" fmla="*/ 2762250 h 3095625"/>
              <a:gd name="connsiteX139" fmla="*/ 476250 w 6791325"/>
              <a:gd name="connsiteY139" fmla="*/ 2771775 h 3095625"/>
              <a:gd name="connsiteX140" fmla="*/ 171450 w 6791325"/>
              <a:gd name="connsiteY140" fmla="*/ 2781300 h 3095625"/>
              <a:gd name="connsiteX141" fmla="*/ 57150 w 6791325"/>
              <a:gd name="connsiteY141" fmla="*/ 2819400 h 3095625"/>
              <a:gd name="connsiteX142" fmla="*/ 28575 w 6791325"/>
              <a:gd name="connsiteY142" fmla="*/ 2828925 h 3095625"/>
              <a:gd name="connsiteX143" fmla="*/ 0 w 6791325"/>
              <a:gd name="connsiteY143" fmla="*/ 2838450 h 309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791325" h="3095625">
                <a:moveTo>
                  <a:pt x="6743700" y="1123950"/>
                </a:moveTo>
                <a:cubicBezTo>
                  <a:pt x="6753225" y="1108075"/>
                  <a:pt x="6764614" y="1093179"/>
                  <a:pt x="6772275" y="1076325"/>
                </a:cubicBezTo>
                <a:cubicBezTo>
                  <a:pt x="6780584" y="1058044"/>
                  <a:pt x="6791325" y="1019175"/>
                  <a:pt x="6791325" y="1019175"/>
                </a:cubicBezTo>
                <a:cubicBezTo>
                  <a:pt x="6788150" y="927100"/>
                  <a:pt x="6787547" y="834900"/>
                  <a:pt x="6781800" y="742950"/>
                </a:cubicBezTo>
                <a:cubicBezTo>
                  <a:pt x="6781174" y="732929"/>
                  <a:pt x="6777151" y="723152"/>
                  <a:pt x="6772275" y="714375"/>
                </a:cubicBezTo>
                <a:cubicBezTo>
                  <a:pt x="6761156" y="694361"/>
                  <a:pt x="6753225" y="669925"/>
                  <a:pt x="6734175" y="657225"/>
                </a:cubicBezTo>
                <a:cubicBezTo>
                  <a:pt x="6688892" y="627036"/>
                  <a:pt x="6716460" y="641795"/>
                  <a:pt x="6648450" y="619125"/>
                </a:cubicBezTo>
                <a:cubicBezTo>
                  <a:pt x="6638925" y="615950"/>
                  <a:pt x="6628229" y="615169"/>
                  <a:pt x="6619875" y="609600"/>
                </a:cubicBezTo>
                <a:lnTo>
                  <a:pt x="6562725" y="571500"/>
                </a:lnTo>
                <a:lnTo>
                  <a:pt x="6534150" y="552450"/>
                </a:lnTo>
                <a:cubicBezTo>
                  <a:pt x="6527800" y="542925"/>
                  <a:pt x="6524808" y="529942"/>
                  <a:pt x="6515100" y="523875"/>
                </a:cubicBezTo>
                <a:cubicBezTo>
                  <a:pt x="6498072" y="513232"/>
                  <a:pt x="6457950" y="504825"/>
                  <a:pt x="6457950" y="504825"/>
                </a:cubicBezTo>
                <a:cubicBezTo>
                  <a:pt x="6454775" y="495300"/>
                  <a:pt x="6454697" y="484090"/>
                  <a:pt x="6448425" y="476250"/>
                </a:cubicBezTo>
                <a:cubicBezTo>
                  <a:pt x="6431958" y="455667"/>
                  <a:pt x="6380163" y="443971"/>
                  <a:pt x="6362700" y="438150"/>
                </a:cubicBezTo>
                <a:cubicBezTo>
                  <a:pt x="6353175" y="434975"/>
                  <a:pt x="6342479" y="434194"/>
                  <a:pt x="6334125" y="428625"/>
                </a:cubicBezTo>
                <a:cubicBezTo>
                  <a:pt x="6324600" y="422275"/>
                  <a:pt x="6316011" y="414224"/>
                  <a:pt x="6305550" y="409575"/>
                </a:cubicBezTo>
                <a:cubicBezTo>
                  <a:pt x="6287200" y="401420"/>
                  <a:pt x="6267450" y="396875"/>
                  <a:pt x="6248400" y="390525"/>
                </a:cubicBezTo>
                <a:cubicBezTo>
                  <a:pt x="6238875" y="387350"/>
                  <a:pt x="6229670" y="382969"/>
                  <a:pt x="6219825" y="381000"/>
                </a:cubicBezTo>
                <a:cubicBezTo>
                  <a:pt x="6203950" y="377825"/>
                  <a:pt x="6187906" y="375402"/>
                  <a:pt x="6172200" y="371475"/>
                </a:cubicBezTo>
                <a:cubicBezTo>
                  <a:pt x="6112650" y="356587"/>
                  <a:pt x="6174914" y="369506"/>
                  <a:pt x="6115050" y="342900"/>
                </a:cubicBezTo>
                <a:cubicBezTo>
                  <a:pt x="6096700" y="334745"/>
                  <a:pt x="6076950" y="330200"/>
                  <a:pt x="6057900" y="323850"/>
                </a:cubicBezTo>
                <a:cubicBezTo>
                  <a:pt x="6048375" y="320675"/>
                  <a:pt x="6039336" y="315095"/>
                  <a:pt x="6029325" y="314325"/>
                </a:cubicBezTo>
                <a:lnTo>
                  <a:pt x="5905500" y="304800"/>
                </a:lnTo>
                <a:cubicBezTo>
                  <a:pt x="5886450" y="298450"/>
                  <a:pt x="5865058" y="296889"/>
                  <a:pt x="5848350" y="285750"/>
                </a:cubicBezTo>
                <a:lnTo>
                  <a:pt x="5762625" y="228600"/>
                </a:lnTo>
                <a:lnTo>
                  <a:pt x="5734050" y="209550"/>
                </a:lnTo>
                <a:cubicBezTo>
                  <a:pt x="5724525" y="203200"/>
                  <a:pt x="5716335" y="194120"/>
                  <a:pt x="5705475" y="190500"/>
                </a:cubicBezTo>
                <a:lnTo>
                  <a:pt x="5619750" y="161925"/>
                </a:lnTo>
                <a:lnTo>
                  <a:pt x="5591175" y="152400"/>
                </a:lnTo>
                <a:cubicBezTo>
                  <a:pt x="5581650" y="149225"/>
                  <a:pt x="5572340" y="145310"/>
                  <a:pt x="5562600" y="142875"/>
                </a:cubicBezTo>
                <a:cubicBezTo>
                  <a:pt x="5541302" y="137550"/>
                  <a:pt x="5481264" y="123576"/>
                  <a:pt x="5467350" y="114300"/>
                </a:cubicBezTo>
                <a:cubicBezTo>
                  <a:pt x="5457825" y="107950"/>
                  <a:pt x="5449014" y="100370"/>
                  <a:pt x="5438775" y="95250"/>
                </a:cubicBezTo>
                <a:cubicBezTo>
                  <a:pt x="5429795" y="90760"/>
                  <a:pt x="5418977" y="90601"/>
                  <a:pt x="5410200" y="85725"/>
                </a:cubicBezTo>
                <a:cubicBezTo>
                  <a:pt x="5311944" y="31138"/>
                  <a:pt x="5389133" y="59653"/>
                  <a:pt x="5324475" y="38100"/>
                </a:cubicBezTo>
                <a:cubicBezTo>
                  <a:pt x="5019181" y="57796"/>
                  <a:pt x="5122768" y="25961"/>
                  <a:pt x="5000625" y="66675"/>
                </a:cubicBezTo>
                <a:cubicBezTo>
                  <a:pt x="4956175" y="63500"/>
                  <a:pt x="4911533" y="62357"/>
                  <a:pt x="4867275" y="57150"/>
                </a:cubicBezTo>
                <a:cubicBezTo>
                  <a:pt x="4822881" y="51927"/>
                  <a:pt x="4833596" y="26874"/>
                  <a:pt x="4781550" y="9525"/>
                </a:cubicBezTo>
                <a:lnTo>
                  <a:pt x="4752975" y="0"/>
                </a:lnTo>
                <a:cubicBezTo>
                  <a:pt x="4721225" y="6350"/>
                  <a:pt x="4688442" y="8811"/>
                  <a:pt x="4657725" y="19050"/>
                </a:cubicBezTo>
                <a:lnTo>
                  <a:pt x="4572000" y="47625"/>
                </a:lnTo>
                <a:cubicBezTo>
                  <a:pt x="4543749" y="57042"/>
                  <a:pt x="4527983" y="63610"/>
                  <a:pt x="4495800" y="66675"/>
                </a:cubicBezTo>
                <a:cubicBezTo>
                  <a:pt x="4445130" y="71501"/>
                  <a:pt x="4394200" y="73025"/>
                  <a:pt x="4343400" y="76200"/>
                </a:cubicBezTo>
                <a:lnTo>
                  <a:pt x="4286250" y="66675"/>
                </a:lnTo>
                <a:cubicBezTo>
                  <a:pt x="4270322" y="63779"/>
                  <a:pt x="4254814" y="57150"/>
                  <a:pt x="4238625" y="57150"/>
                </a:cubicBezTo>
                <a:cubicBezTo>
                  <a:pt x="4175046" y="57150"/>
                  <a:pt x="4111625" y="63500"/>
                  <a:pt x="4048125" y="66675"/>
                </a:cubicBezTo>
                <a:lnTo>
                  <a:pt x="3962400" y="95250"/>
                </a:lnTo>
                <a:lnTo>
                  <a:pt x="3933825" y="104775"/>
                </a:lnTo>
                <a:cubicBezTo>
                  <a:pt x="3927475" y="114300"/>
                  <a:pt x="3922870" y="125255"/>
                  <a:pt x="3914775" y="133350"/>
                </a:cubicBezTo>
                <a:cubicBezTo>
                  <a:pt x="3896311" y="151814"/>
                  <a:pt x="3880866" y="154178"/>
                  <a:pt x="3857625" y="161925"/>
                </a:cubicBezTo>
                <a:cubicBezTo>
                  <a:pt x="3822426" y="214723"/>
                  <a:pt x="3858714" y="172962"/>
                  <a:pt x="3810000" y="200025"/>
                </a:cubicBezTo>
                <a:cubicBezTo>
                  <a:pt x="3789986" y="211144"/>
                  <a:pt x="3752850" y="238125"/>
                  <a:pt x="3752850" y="238125"/>
                </a:cubicBezTo>
                <a:cubicBezTo>
                  <a:pt x="3749675" y="247650"/>
                  <a:pt x="3749597" y="258860"/>
                  <a:pt x="3743325" y="266700"/>
                </a:cubicBezTo>
                <a:cubicBezTo>
                  <a:pt x="3726139" y="288182"/>
                  <a:pt x="3700376" y="288496"/>
                  <a:pt x="3676650" y="295275"/>
                </a:cubicBezTo>
                <a:cubicBezTo>
                  <a:pt x="3666996" y="298033"/>
                  <a:pt x="3657600" y="301625"/>
                  <a:pt x="3648075" y="304800"/>
                </a:cubicBezTo>
                <a:cubicBezTo>
                  <a:pt x="3617886" y="350083"/>
                  <a:pt x="3632645" y="322515"/>
                  <a:pt x="3609975" y="390525"/>
                </a:cubicBezTo>
                <a:cubicBezTo>
                  <a:pt x="3606800" y="400050"/>
                  <a:pt x="3608804" y="413531"/>
                  <a:pt x="3600450" y="419100"/>
                </a:cubicBezTo>
                <a:lnTo>
                  <a:pt x="3571875" y="438150"/>
                </a:lnTo>
                <a:cubicBezTo>
                  <a:pt x="3568700" y="447675"/>
                  <a:pt x="3567226" y="457948"/>
                  <a:pt x="3562350" y="466725"/>
                </a:cubicBezTo>
                <a:cubicBezTo>
                  <a:pt x="3551231" y="486739"/>
                  <a:pt x="3531490" y="502155"/>
                  <a:pt x="3524250" y="523875"/>
                </a:cubicBezTo>
                <a:cubicBezTo>
                  <a:pt x="3500309" y="595699"/>
                  <a:pt x="3532604" y="507167"/>
                  <a:pt x="3495675" y="581025"/>
                </a:cubicBezTo>
                <a:cubicBezTo>
                  <a:pt x="3491185" y="590005"/>
                  <a:pt x="3493250" y="602500"/>
                  <a:pt x="3486150" y="609600"/>
                </a:cubicBezTo>
                <a:cubicBezTo>
                  <a:pt x="3412428" y="683322"/>
                  <a:pt x="3454324" y="627281"/>
                  <a:pt x="3400425" y="657225"/>
                </a:cubicBezTo>
                <a:cubicBezTo>
                  <a:pt x="3380411" y="668344"/>
                  <a:pt x="3362325" y="682625"/>
                  <a:pt x="3343275" y="695325"/>
                </a:cubicBezTo>
                <a:cubicBezTo>
                  <a:pt x="3333750" y="701675"/>
                  <a:pt x="3325560" y="710755"/>
                  <a:pt x="3314700" y="714375"/>
                </a:cubicBezTo>
                <a:lnTo>
                  <a:pt x="3286125" y="723900"/>
                </a:lnTo>
                <a:cubicBezTo>
                  <a:pt x="3251200" y="720725"/>
                  <a:pt x="3215885" y="720469"/>
                  <a:pt x="3181350" y="714375"/>
                </a:cubicBezTo>
                <a:cubicBezTo>
                  <a:pt x="3161575" y="710885"/>
                  <a:pt x="3143250" y="701675"/>
                  <a:pt x="3124200" y="695325"/>
                </a:cubicBezTo>
                <a:lnTo>
                  <a:pt x="3095625" y="685800"/>
                </a:lnTo>
                <a:lnTo>
                  <a:pt x="3009900" y="657225"/>
                </a:lnTo>
                <a:lnTo>
                  <a:pt x="2981325" y="647700"/>
                </a:lnTo>
                <a:cubicBezTo>
                  <a:pt x="2856552" y="659043"/>
                  <a:pt x="2909819" y="646135"/>
                  <a:pt x="2819400" y="676275"/>
                </a:cubicBezTo>
                <a:cubicBezTo>
                  <a:pt x="2809875" y="679450"/>
                  <a:pt x="2799179" y="680231"/>
                  <a:pt x="2790825" y="685800"/>
                </a:cubicBezTo>
                <a:lnTo>
                  <a:pt x="2733675" y="723900"/>
                </a:lnTo>
                <a:cubicBezTo>
                  <a:pt x="2727325" y="733425"/>
                  <a:pt x="2724333" y="746408"/>
                  <a:pt x="2714625" y="752475"/>
                </a:cubicBezTo>
                <a:cubicBezTo>
                  <a:pt x="2697597" y="763118"/>
                  <a:pt x="2676525" y="765175"/>
                  <a:pt x="2657475" y="771525"/>
                </a:cubicBezTo>
                <a:cubicBezTo>
                  <a:pt x="2647950" y="774700"/>
                  <a:pt x="2637254" y="775481"/>
                  <a:pt x="2628900" y="781050"/>
                </a:cubicBezTo>
                <a:lnTo>
                  <a:pt x="2600325" y="800100"/>
                </a:lnTo>
                <a:lnTo>
                  <a:pt x="2571750" y="885825"/>
                </a:lnTo>
                <a:cubicBezTo>
                  <a:pt x="2568575" y="895350"/>
                  <a:pt x="2571750" y="911225"/>
                  <a:pt x="2562225" y="914400"/>
                </a:cubicBezTo>
                <a:lnTo>
                  <a:pt x="2533650" y="923925"/>
                </a:lnTo>
                <a:lnTo>
                  <a:pt x="2505075" y="1009650"/>
                </a:lnTo>
                <a:cubicBezTo>
                  <a:pt x="2501900" y="1019175"/>
                  <a:pt x="2501119" y="1029871"/>
                  <a:pt x="2495550" y="1038225"/>
                </a:cubicBezTo>
                <a:lnTo>
                  <a:pt x="2457450" y="1095375"/>
                </a:lnTo>
                <a:cubicBezTo>
                  <a:pt x="2451100" y="1104900"/>
                  <a:pt x="2449260" y="1120330"/>
                  <a:pt x="2438400" y="1123950"/>
                </a:cubicBezTo>
                <a:lnTo>
                  <a:pt x="2409825" y="1133475"/>
                </a:lnTo>
                <a:cubicBezTo>
                  <a:pt x="2403475" y="1143000"/>
                  <a:pt x="2395895" y="1151811"/>
                  <a:pt x="2390775" y="1162050"/>
                </a:cubicBezTo>
                <a:cubicBezTo>
                  <a:pt x="2386285" y="1171030"/>
                  <a:pt x="2387522" y="1182785"/>
                  <a:pt x="2381250" y="1190625"/>
                </a:cubicBezTo>
                <a:cubicBezTo>
                  <a:pt x="2374099" y="1199564"/>
                  <a:pt x="2362200" y="1203325"/>
                  <a:pt x="2352675" y="1209675"/>
                </a:cubicBezTo>
                <a:cubicBezTo>
                  <a:pt x="2349500" y="1219200"/>
                  <a:pt x="2347640" y="1229270"/>
                  <a:pt x="2343150" y="1238250"/>
                </a:cubicBezTo>
                <a:cubicBezTo>
                  <a:pt x="2338030" y="1248489"/>
                  <a:pt x="2324814" y="1255400"/>
                  <a:pt x="2324100" y="1266825"/>
                </a:cubicBezTo>
                <a:cubicBezTo>
                  <a:pt x="2321518" y="1308141"/>
                  <a:pt x="2330450" y="1349375"/>
                  <a:pt x="2333625" y="1390650"/>
                </a:cubicBezTo>
                <a:cubicBezTo>
                  <a:pt x="2330450" y="1400175"/>
                  <a:pt x="2325896" y="1409347"/>
                  <a:pt x="2324100" y="1419225"/>
                </a:cubicBezTo>
                <a:cubicBezTo>
                  <a:pt x="2318471" y="1450183"/>
                  <a:pt x="2320653" y="1492794"/>
                  <a:pt x="2305050" y="1524000"/>
                </a:cubicBezTo>
                <a:cubicBezTo>
                  <a:pt x="2299930" y="1534239"/>
                  <a:pt x="2294939" y="1545424"/>
                  <a:pt x="2286000" y="1552575"/>
                </a:cubicBezTo>
                <a:cubicBezTo>
                  <a:pt x="2278160" y="1558847"/>
                  <a:pt x="2266950" y="1558925"/>
                  <a:pt x="2257425" y="1562100"/>
                </a:cubicBezTo>
                <a:cubicBezTo>
                  <a:pt x="2202830" y="1643992"/>
                  <a:pt x="2268285" y="1540380"/>
                  <a:pt x="2228850" y="1619250"/>
                </a:cubicBezTo>
                <a:cubicBezTo>
                  <a:pt x="2223730" y="1629489"/>
                  <a:pt x="2214920" y="1637586"/>
                  <a:pt x="2209800" y="1647825"/>
                </a:cubicBezTo>
                <a:cubicBezTo>
                  <a:pt x="2200836" y="1665754"/>
                  <a:pt x="2201078" y="1692567"/>
                  <a:pt x="2181225" y="1704975"/>
                </a:cubicBezTo>
                <a:cubicBezTo>
                  <a:pt x="2164197" y="1715618"/>
                  <a:pt x="2124075" y="1724025"/>
                  <a:pt x="2124075" y="1724025"/>
                </a:cubicBezTo>
                <a:cubicBezTo>
                  <a:pt x="2094336" y="1813242"/>
                  <a:pt x="2143054" y="1681286"/>
                  <a:pt x="2085975" y="1781175"/>
                </a:cubicBezTo>
                <a:cubicBezTo>
                  <a:pt x="2079480" y="1792541"/>
                  <a:pt x="2085070" y="1809423"/>
                  <a:pt x="2076450" y="1819275"/>
                </a:cubicBezTo>
                <a:cubicBezTo>
                  <a:pt x="2061373" y="1836505"/>
                  <a:pt x="2019300" y="1857375"/>
                  <a:pt x="2019300" y="1857375"/>
                </a:cubicBezTo>
                <a:cubicBezTo>
                  <a:pt x="2012950" y="1866900"/>
                  <a:pt x="2008865" y="1878412"/>
                  <a:pt x="2000250" y="1885950"/>
                </a:cubicBezTo>
                <a:cubicBezTo>
                  <a:pt x="1983020" y="1901027"/>
                  <a:pt x="1959289" y="1907861"/>
                  <a:pt x="1943100" y="1924050"/>
                </a:cubicBezTo>
                <a:cubicBezTo>
                  <a:pt x="1925155" y="1941995"/>
                  <a:pt x="1906084" y="1957330"/>
                  <a:pt x="1895475" y="1981200"/>
                </a:cubicBezTo>
                <a:cubicBezTo>
                  <a:pt x="1865858" y="2047838"/>
                  <a:pt x="1884015" y="2027039"/>
                  <a:pt x="1866900" y="2095500"/>
                </a:cubicBezTo>
                <a:cubicBezTo>
                  <a:pt x="1862030" y="2114981"/>
                  <a:pt x="1854200" y="2133600"/>
                  <a:pt x="1847850" y="2152650"/>
                </a:cubicBezTo>
                <a:lnTo>
                  <a:pt x="1838325" y="2181225"/>
                </a:lnTo>
                <a:lnTo>
                  <a:pt x="1790700" y="2324100"/>
                </a:lnTo>
                <a:lnTo>
                  <a:pt x="1781175" y="2352675"/>
                </a:lnTo>
                <a:cubicBezTo>
                  <a:pt x="1778000" y="2362200"/>
                  <a:pt x="1777219" y="2372896"/>
                  <a:pt x="1771650" y="2381250"/>
                </a:cubicBezTo>
                <a:cubicBezTo>
                  <a:pt x="1765300" y="2390775"/>
                  <a:pt x="1757249" y="2399364"/>
                  <a:pt x="1752600" y="2409825"/>
                </a:cubicBezTo>
                <a:cubicBezTo>
                  <a:pt x="1731876" y="2456453"/>
                  <a:pt x="1736813" y="2462450"/>
                  <a:pt x="1724025" y="2505075"/>
                </a:cubicBezTo>
                <a:cubicBezTo>
                  <a:pt x="1718255" y="2524309"/>
                  <a:pt x="1711325" y="2543175"/>
                  <a:pt x="1704975" y="2562225"/>
                </a:cubicBezTo>
                <a:lnTo>
                  <a:pt x="1695450" y="2590800"/>
                </a:lnTo>
                <a:cubicBezTo>
                  <a:pt x="1692275" y="2625725"/>
                  <a:pt x="1692019" y="2661040"/>
                  <a:pt x="1685925" y="2695575"/>
                </a:cubicBezTo>
                <a:cubicBezTo>
                  <a:pt x="1672521" y="2771530"/>
                  <a:pt x="1672731" y="2731488"/>
                  <a:pt x="1647825" y="2781300"/>
                </a:cubicBezTo>
                <a:cubicBezTo>
                  <a:pt x="1643335" y="2790280"/>
                  <a:pt x="1643176" y="2801098"/>
                  <a:pt x="1638300" y="2809875"/>
                </a:cubicBezTo>
                <a:cubicBezTo>
                  <a:pt x="1627181" y="2829889"/>
                  <a:pt x="1607440" y="2845305"/>
                  <a:pt x="1600200" y="2867025"/>
                </a:cubicBezTo>
                <a:lnTo>
                  <a:pt x="1581150" y="2924175"/>
                </a:lnTo>
                <a:cubicBezTo>
                  <a:pt x="1574356" y="2944558"/>
                  <a:pt x="1569953" y="2966119"/>
                  <a:pt x="1552575" y="2981325"/>
                </a:cubicBezTo>
                <a:cubicBezTo>
                  <a:pt x="1535345" y="2996402"/>
                  <a:pt x="1514475" y="3006725"/>
                  <a:pt x="1495425" y="3019425"/>
                </a:cubicBezTo>
                <a:lnTo>
                  <a:pt x="1466850" y="3038475"/>
                </a:lnTo>
                <a:cubicBezTo>
                  <a:pt x="1457325" y="3044825"/>
                  <a:pt x="1449135" y="3053905"/>
                  <a:pt x="1438275" y="3057525"/>
                </a:cubicBezTo>
                <a:cubicBezTo>
                  <a:pt x="1370265" y="3080195"/>
                  <a:pt x="1397833" y="3065436"/>
                  <a:pt x="1352550" y="3095625"/>
                </a:cubicBezTo>
                <a:cubicBezTo>
                  <a:pt x="1327150" y="3092450"/>
                  <a:pt x="1300407" y="3094848"/>
                  <a:pt x="1276350" y="3086100"/>
                </a:cubicBezTo>
                <a:cubicBezTo>
                  <a:pt x="1236889" y="3071751"/>
                  <a:pt x="1247096" y="3027931"/>
                  <a:pt x="1228725" y="3000375"/>
                </a:cubicBezTo>
                <a:cubicBezTo>
                  <a:pt x="1200150" y="2957513"/>
                  <a:pt x="1201738" y="2944019"/>
                  <a:pt x="1162050" y="2924175"/>
                </a:cubicBezTo>
                <a:cubicBezTo>
                  <a:pt x="1153070" y="2919685"/>
                  <a:pt x="1143000" y="2917825"/>
                  <a:pt x="1133475" y="2914650"/>
                </a:cubicBezTo>
                <a:cubicBezTo>
                  <a:pt x="1087778" y="2846104"/>
                  <a:pt x="1152489" y="2930501"/>
                  <a:pt x="1057275" y="2867025"/>
                </a:cubicBezTo>
                <a:cubicBezTo>
                  <a:pt x="1047750" y="2860675"/>
                  <a:pt x="1038939" y="2853095"/>
                  <a:pt x="1028700" y="2847975"/>
                </a:cubicBezTo>
                <a:cubicBezTo>
                  <a:pt x="1012695" y="2839972"/>
                  <a:pt x="977284" y="2833503"/>
                  <a:pt x="962025" y="2828925"/>
                </a:cubicBezTo>
                <a:cubicBezTo>
                  <a:pt x="942791" y="2823155"/>
                  <a:pt x="923925" y="2816225"/>
                  <a:pt x="904875" y="2809875"/>
                </a:cubicBezTo>
                <a:cubicBezTo>
                  <a:pt x="895350" y="2806700"/>
                  <a:pt x="884654" y="2805919"/>
                  <a:pt x="876300" y="2800350"/>
                </a:cubicBezTo>
                <a:cubicBezTo>
                  <a:pt x="866775" y="2794000"/>
                  <a:pt x="858186" y="2785949"/>
                  <a:pt x="847725" y="2781300"/>
                </a:cubicBezTo>
                <a:cubicBezTo>
                  <a:pt x="829375" y="2773145"/>
                  <a:pt x="807283" y="2773389"/>
                  <a:pt x="790575" y="2762250"/>
                </a:cubicBezTo>
                <a:cubicBezTo>
                  <a:pt x="753646" y="2737631"/>
                  <a:pt x="772860" y="2746820"/>
                  <a:pt x="733425" y="2733675"/>
                </a:cubicBezTo>
                <a:cubicBezTo>
                  <a:pt x="676275" y="2736850"/>
                  <a:pt x="618771" y="2736100"/>
                  <a:pt x="561975" y="2743200"/>
                </a:cubicBezTo>
                <a:cubicBezTo>
                  <a:pt x="542050" y="2745691"/>
                  <a:pt x="523875" y="2755900"/>
                  <a:pt x="504825" y="2762250"/>
                </a:cubicBezTo>
                <a:cubicBezTo>
                  <a:pt x="495300" y="2765425"/>
                  <a:pt x="486285" y="2771461"/>
                  <a:pt x="476250" y="2771775"/>
                </a:cubicBezTo>
                <a:lnTo>
                  <a:pt x="171450" y="2781300"/>
                </a:lnTo>
                <a:lnTo>
                  <a:pt x="57150" y="2819400"/>
                </a:lnTo>
                <a:lnTo>
                  <a:pt x="28575" y="2828925"/>
                </a:lnTo>
                <a:lnTo>
                  <a:pt x="0" y="2838450"/>
                </a:ln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BCEC610-405B-4C2A-8507-32BBF99F2C9A}"/>
              </a:ext>
            </a:extLst>
          </p:cNvPr>
          <p:cNvSpPr/>
          <p:nvPr/>
        </p:nvSpPr>
        <p:spPr>
          <a:xfrm>
            <a:off x="3446463" y="3346450"/>
            <a:ext cx="6962775" cy="2987675"/>
          </a:xfrm>
          <a:custGeom>
            <a:avLst/>
            <a:gdLst>
              <a:gd name="connsiteX0" fmla="*/ 6962775 w 6962775"/>
              <a:gd name="connsiteY0" fmla="*/ 15194 h 2986994"/>
              <a:gd name="connsiteX1" fmla="*/ 6886575 w 6962775"/>
              <a:gd name="connsiteY1" fmla="*/ 53294 h 2986994"/>
              <a:gd name="connsiteX2" fmla="*/ 6838950 w 6962775"/>
              <a:gd name="connsiteY2" fmla="*/ 91394 h 2986994"/>
              <a:gd name="connsiteX3" fmla="*/ 6819900 w 6962775"/>
              <a:gd name="connsiteY3" fmla="*/ 119969 h 2986994"/>
              <a:gd name="connsiteX4" fmla="*/ 6734175 w 6962775"/>
              <a:gd name="connsiteY4" fmla="*/ 186644 h 2986994"/>
              <a:gd name="connsiteX5" fmla="*/ 6705600 w 6962775"/>
              <a:gd name="connsiteY5" fmla="*/ 205694 h 2986994"/>
              <a:gd name="connsiteX6" fmla="*/ 6667500 w 6962775"/>
              <a:gd name="connsiteY6" fmla="*/ 224744 h 2986994"/>
              <a:gd name="connsiteX7" fmla="*/ 6638925 w 6962775"/>
              <a:gd name="connsiteY7" fmla="*/ 253319 h 2986994"/>
              <a:gd name="connsiteX8" fmla="*/ 6610350 w 6962775"/>
              <a:gd name="connsiteY8" fmla="*/ 262844 h 2986994"/>
              <a:gd name="connsiteX9" fmla="*/ 6553200 w 6962775"/>
              <a:gd name="connsiteY9" fmla="*/ 300944 h 2986994"/>
              <a:gd name="connsiteX10" fmla="*/ 6467475 w 6962775"/>
              <a:gd name="connsiteY10" fmla="*/ 358094 h 2986994"/>
              <a:gd name="connsiteX11" fmla="*/ 6438900 w 6962775"/>
              <a:gd name="connsiteY11" fmla="*/ 377144 h 2986994"/>
              <a:gd name="connsiteX12" fmla="*/ 6410325 w 6962775"/>
              <a:gd name="connsiteY12" fmla="*/ 396194 h 2986994"/>
              <a:gd name="connsiteX13" fmla="*/ 6362700 w 6962775"/>
              <a:gd name="connsiteY13" fmla="*/ 434294 h 2986994"/>
              <a:gd name="connsiteX14" fmla="*/ 6343650 w 6962775"/>
              <a:gd name="connsiteY14" fmla="*/ 462869 h 2986994"/>
              <a:gd name="connsiteX15" fmla="*/ 6315075 w 6962775"/>
              <a:gd name="connsiteY15" fmla="*/ 472394 h 2986994"/>
              <a:gd name="connsiteX16" fmla="*/ 6257925 w 6962775"/>
              <a:gd name="connsiteY16" fmla="*/ 510494 h 2986994"/>
              <a:gd name="connsiteX17" fmla="*/ 6229350 w 6962775"/>
              <a:gd name="connsiteY17" fmla="*/ 529544 h 2986994"/>
              <a:gd name="connsiteX18" fmla="*/ 6200775 w 6962775"/>
              <a:gd name="connsiteY18" fmla="*/ 539069 h 2986994"/>
              <a:gd name="connsiteX19" fmla="*/ 6191250 w 6962775"/>
              <a:gd name="connsiteY19" fmla="*/ 567644 h 2986994"/>
              <a:gd name="connsiteX20" fmla="*/ 6172200 w 6962775"/>
              <a:gd name="connsiteY20" fmla="*/ 596219 h 2986994"/>
              <a:gd name="connsiteX21" fmla="*/ 6162675 w 6962775"/>
              <a:gd name="connsiteY21" fmla="*/ 758144 h 2986994"/>
              <a:gd name="connsiteX22" fmla="*/ 6153150 w 6962775"/>
              <a:gd name="connsiteY22" fmla="*/ 786719 h 2986994"/>
              <a:gd name="connsiteX23" fmla="*/ 6096000 w 6962775"/>
              <a:gd name="connsiteY23" fmla="*/ 815294 h 2986994"/>
              <a:gd name="connsiteX24" fmla="*/ 6067425 w 6962775"/>
              <a:gd name="connsiteY24" fmla="*/ 834344 h 2986994"/>
              <a:gd name="connsiteX25" fmla="*/ 5867400 w 6962775"/>
              <a:gd name="connsiteY25" fmla="*/ 824819 h 2986994"/>
              <a:gd name="connsiteX26" fmla="*/ 5495925 w 6962775"/>
              <a:gd name="connsiteY26" fmla="*/ 815294 h 2986994"/>
              <a:gd name="connsiteX27" fmla="*/ 5429250 w 6962775"/>
              <a:gd name="connsiteY27" fmla="*/ 796244 h 2986994"/>
              <a:gd name="connsiteX28" fmla="*/ 5353050 w 6962775"/>
              <a:gd name="connsiteY28" fmla="*/ 786719 h 2986994"/>
              <a:gd name="connsiteX29" fmla="*/ 5286375 w 6962775"/>
              <a:gd name="connsiteY29" fmla="*/ 767669 h 2986994"/>
              <a:gd name="connsiteX30" fmla="*/ 5076825 w 6962775"/>
              <a:gd name="connsiteY30" fmla="*/ 758144 h 2986994"/>
              <a:gd name="connsiteX31" fmla="*/ 5038725 w 6962775"/>
              <a:gd name="connsiteY31" fmla="*/ 748619 h 2986994"/>
              <a:gd name="connsiteX32" fmla="*/ 4981575 w 6962775"/>
              <a:gd name="connsiteY32" fmla="*/ 729569 h 2986994"/>
              <a:gd name="connsiteX33" fmla="*/ 4962525 w 6962775"/>
              <a:gd name="connsiteY33" fmla="*/ 700994 h 2986994"/>
              <a:gd name="connsiteX34" fmla="*/ 4905375 w 6962775"/>
              <a:gd name="connsiteY34" fmla="*/ 662894 h 2986994"/>
              <a:gd name="connsiteX35" fmla="*/ 4886325 w 6962775"/>
              <a:gd name="connsiteY35" fmla="*/ 634319 h 2986994"/>
              <a:gd name="connsiteX36" fmla="*/ 4829175 w 6962775"/>
              <a:gd name="connsiteY36" fmla="*/ 615269 h 2986994"/>
              <a:gd name="connsiteX37" fmla="*/ 4800600 w 6962775"/>
              <a:gd name="connsiteY37" fmla="*/ 596219 h 2986994"/>
              <a:gd name="connsiteX38" fmla="*/ 4781550 w 6962775"/>
              <a:gd name="connsiteY38" fmla="*/ 567644 h 2986994"/>
              <a:gd name="connsiteX39" fmla="*/ 4752975 w 6962775"/>
              <a:gd name="connsiteY39" fmla="*/ 558119 h 2986994"/>
              <a:gd name="connsiteX40" fmla="*/ 4686300 w 6962775"/>
              <a:gd name="connsiteY40" fmla="*/ 481919 h 2986994"/>
              <a:gd name="connsiteX41" fmla="*/ 4676775 w 6962775"/>
              <a:gd name="connsiteY41" fmla="*/ 443819 h 2986994"/>
              <a:gd name="connsiteX42" fmla="*/ 4657725 w 6962775"/>
              <a:gd name="connsiteY42" fmla="*/ 386669 h 2986994"/>
              <a:gd name="connsiteX43" fmla="*/ 4648200 w 6962775"/>
              <a:gd name="connsiteY43" fmla="*/ 358094 h 2986994"/>
              <a:gd name="connsiteX44" fmla="*/ 4600575 w 6962775"/>
              <a:gd name="connsiteY44" fmla="*/ 272369 h 2986994"/>
              <a:gd name="connsiteX45" fmla="*/ 4533900 w 6962775"/>
              <a:gd name="connsiteY45" fmla="*/ 253319 h 2986994"/>
              <a:gd name="connsiteX46" fmla="*/ 4476750 w 6962775"/>
              <a:gd name="connsiteY46" fmla="*/ 234269 h 2986994"/>
              <a:gd name="connsiteX47" fmla="*/ 4391025 w 6962775"/>
              <a:gd name="connsiteY47" fmla="*/ 224744 h 2986994"/>
              <a:gd name="connsiteX48" fmla="*/ 4295775 w 6962775"/>
              <a:gd name="connsiteY48" fmla="*/ 196169 h 2986994"/>
              <a:gd name="connsiteX49" fmla="*/ 4229100 w 6962775"/>
              <a:gd name="connsiteY49" fmla="*/ 186644 h 2986994"/>
              <a:gd name="connsiteX50" fmla="*/ 4200525 w 6962775"/>
              <a:gd name="connsiteY50" fmla="*/ 177119 h 2986994"/>
              <a:gd name="connsiteX51" fmla="*/ 4124325 w 6962775"/>
              <a:gd name="connsiteY51" fmla="*/ 158069 h 2986994"/>
              <a:gd name="connsiteX52" fmla="*/ 4067175 w 6962775"/>
              <a:gd name="connsiteY52" fmla="*/ 139019 h 2986994"/>
              <a:gd name="connsiteX53" fmla="*/ 4010025 w 6962775"/>
              <a:gd name="connsiteY53" fmla="*/ 119969 h 2986994"/>
              <a:gd name="connsiteX54" fmla="*/ 3981450 w 6962775"/>
              <a:gd name="connsiteY54" fmla="*/ 110444 h 2986994"/>
              <a:gd name="connsiteX55" fmla="*/ 3609975 w 6962775"/>
              <a:gd name="connsiteY55" fmla="*/ 100919 h 2986994"/>
              <a:gd name="connsiteX56" fmla="*/ 3543300 w 6962775"/>
              <a:gd name="connsiteY56" fmla="*/ 81869 h 2986994"/>
              <a:gd name="connsiteX57" fmla="*/ 3457575 w 6962775"/>
              <a:gd name="connsiteY57" fmla="*/ 53294 h 2986994"/>
              <a:gd name="connsiteX58" fmla="*/ 3400425 w 6962775"/>
              <a:gd name="connsiteY58" fmla="*/ 34244 h 2986994"/>
              <a:gd name="connsiteX59" fmla="*/ 3371850 w 6962775"/>
              <a:gd name="connsiteY59" fmla="*/ 24719 h 2986994"/>
              <a:gd name="connsiteX60" fmla="*/ 3257550 w 6962775"/>
              <a:gd name="connsiteY60" fmla="*/ 15194 h 2986994"/>
              <a:gd name="connsiteX61" fmla="*/ 3076575 w 6962775"/>
              <a:gd name="connsiteY61" fmla="*/ 15194 h 2986994"/>
              <a:gd name="connsiteX62" fmla="*/ 3048000 w 6962775"/>
              <a:gd name="connsiteY62" fmla="*/ 24719 h 2986994"/>
              <a:gd name="connsiteX63" fmla="*/ 3019425 w 6962775"/>
              <a:gd name="connsiteY63" fmla="*/ 43769 h 2986994"/>
              <a:gd name="connsiteX64" fmla="*/ 2990850 w 6962775"/>
              <a:gd name="connsiteY64" fmla="*/ 100919 h 2986994"/>
              <a:gd name="connsiteX65" fmla="*/ 2962275 w 6962775"/>
              <a:gd name="connsiteY65" fmla="*/ 110444 h 2986994"/>
              <a:gd name="connsiteX66" fmla="*/ 2905125 w 6962775"/>
              <a:gd name="connsiteY66" fmla="*/ 148544 h 2986994"/>
              <a:gd name="connsiteX67" fmla="*/ 2876550 w 6962775"/>
              <a:gd name="connsiteY67" fmla="*/ 167594 h 2986994"/>
              <a:gd name="connsiteX68" fmla="*/ 2838450 w 6962775"/>
              <a:gd name="connsiteY68" fmla="*/ 224744 h 2986994"/>
              <a:gd name="connsiteX69" fmla="*/ 2819400 w 6962775"/>
              <a:gd name="connsiteY69" fmla="*/ 253319 h 2986994"/>
              <a:gd name="connsiteX70" fmla="*/ 2743200 w 6962775"/>
              <a:gd name="connsiteY70" fmla="*/ 319994 h 2986994"/>
              <a:gd name="connsiteX71" fmla="*/ 2686050 w 6962775"/>
              <a:gd name="connsiteY71" fmla="*/ 339044 h 2986994"/>
              <a:gd name="connsiteX72" fmla="*/ 2657475 w 6962775"/>
              <a:gd name="connsiteY72" fmla="*/ 348569 h 2986994"/>
              <a:gd name="connsiteX73" fmla="*/ 2638425 w 6962775"/>
              <a:gd name="connsiteY73" fmla="*/ 377144 h 2986994"/>
              <a:gd name="connsiteX74" fmla="*/ 2581275 w 6962775"/>
              <a:gd name="connsiteY74" fmla="*/ 405719 h 2986994"/>
              <a:gd name="connsiteX75" fmla="*/ 2524125 w 6962775"/>
              <a:gd name="connsiteY75" fmla="*/ 491444 h 2986994"/>
              <a:gd name="connsiteX76" fmla="*/ 2505075 w 6962775"/>
              <a:gd name="connsiteY76" fmla="*/ 520019 h 2986994"/>
              <a:gd name="connsiteX77" fmla="*/ 2476500 w 6962775"/>
              <a:gd name="connsiteY77" fmla="*/ 529544 h 2986994"/>
              <a:gd name="connsiteX78" fmla="*/ 2447925 w 6962775"/>
              <a:gd name="connsiteY78" fmla="*/ 520019 h 2986994"/>
              <a:gd name="connsiteX79" fmla="*/ 2390775 w 6962775"/>
              <a:gd name="connsiteY79" fmla="*/ 548594 h 2986994"/>
              <a:gd name="connsiteX80" fmla="*/ 2305050 w 6962775"/>
              <a:gd name="connsiteY80" fmla="*/ 567644 h 2986994"/>
              <a:gd name="connsiteX81" fmla="*/ 2257425 w 6962775"/>
              <a:gd name="connsiteY81" fmla="*/ 615269 h 2986994"/>
              <a:gd name="connsiteX82" fmla="*/ 2247900 w 6962775"/>
              <a:gd name="connsiteY82" fmla="*/ 643844 h 2986994"/>
              <a:gd name="connsiteX83" fmla="*/ 2209800 w 6962775"/>
              <a:gd name="connsiteY83" fmla="*/ 700994 h 2986994"/>
              <a:gd name="connsiteX84" fmla="*/ 2190750 w 6962775"/>
              <a:gd name="connsiteY84" fmla="*/ 729569 h 2986994"/>
              <a:gd name="connsiteX85" fmla="*/ 2152650 w 6962775"/>
              <a:gd name="connsiteY85" fmla="*/ 777194 h 2986994"/>
              <a:gd name="connsiteX86" fmla="*/ 2105025 w 6962775"/>
              <a:gd name="connsiteY86" fmla="*/ 824819 h 2986994"/>
              <a:gd name="connsiteX87" fmla="*/ 2085975 w 6962775"/>
              <a:gd name="connsiteY87" fmla="*/ 853394 h 2986994"/>
              <a:gd name="connsiteX88" fmla="*/ 2028825 w 6962775"/>
              <a:gd name="connsiteY88" fmla="*/ 881969 h 2986994"/>
              <a:gd name="connsiteX89" fmla="*/ 1743075 w 6962775"/>
              <a:gd name="connsiteY89" fmla="*/ 891494 h 2986994"/>
              <a:gd name="connsiteX90" fmla="*/ 1733550 w 6962775"/>
              <a:gd name="connsiteY90" fmla="*/ 862919 h 2986994"/>
              <a:gd name="connsiteX91" fmla="*/ 1704975 w 6962775"/>
              <a:gd name="connsiteY91" fmla="*/ 853394 h 2986994"/>
              <a:gd name="connsiteX92" fmla="*/ 1676400 w 6962775"/>
              <a:gd name="connsiteY92" fmla="*/ 834344 h 2986994"/>
              <a:gd name="connsiteX93" fmla="*/ 1590675 w 6962775"/>
              <a:gd name="connsiteY93" fmla="*/ 805769 h 2986994"/>
              <a:gd name="connsiteX94" fmla="*/ 1562100 w 6962775"/>
              <a:gd name="connsiteY94" fmla="*/ 796244 h 2986994"/>
              <a:gd name="connsiteX95" fmla="*/ 1428750 w 6962775"/>
              <a:gd name="connsiteY95" fmla="*/ 786719 h 2986994"/>
              <a:gd name="connsiteX96" fmla="*/ 1352550 w 6962775"/>
              <a:gd name="connsiteY96" fmla="*/ 767669 h 2986994"/>
              <a:gd name="connsiteX97" fmla="*/ 1295400 w 6962775"/>
              <a:gd name="connsiteY97" fmla="*/ 729569 h 2986994"/>
              <a:gd name="connsiteX98" fmla="*/ 1276350 w 6962775"/>
              <a:gd name="connsiteY98" fmla="*/ 700994 h 2986994"/>
              <a:gd name="connsiteX99" fmla="*/ 1247775 w 6962775"/>
              <a:gd name="connsiteY99" fmla="*/ 691469 h 2986994"/>
              <a:gd name="connsiteX100" fmla="*/ 1181100 w 6962775"/>
              <a:gd name="connsiteY100" fmla="*/ 662894 h 2986994"/>
              <a:gd name="connsiteX101" fmla="*/ 1171575 w 6962775"/>
              <a:gd name="connsiteY101" fmla="*/ 691469 h 2986994"/>
              <a:gd name="connsiteX102" fmla="*/ 1143000 w 6962775"/>
              <a:gd name="connsiteY102" fmla="*/ 681944 h 2986994"/>
              <a:gd name="connsiteX103" fmla="*/ 1085850 w 6962775"/>
              <a:gd name="connsiteY103" fmla="*/ 653369 h 2986994"/>
              <a:gd name="connsiteX104" fmla="*/ 1047750 w 6962775"/>
              <a:gd name="connsiteY104" fmla="*/ 662894 h 2986994"/>
              <a:gd name="connsiteX105" fmla="*/ 1038225 w 6962775"/>
              <a:gd name="connsiteY105" fmla="*/ 691469 h 2986994"/>
              <a:gd name="connsiteX106" fmla="*/ 981075 w 6962775"/>
              <a:gd name="connsiteY106" fmla="*/ 739094 h 2986994"/>
              <a:gd name="connsiteX107" fmla="*/ 971550 w 6962775"/>
              <a:gd name="connsiteY107" fmla="*/ 767669 h 2986994"/>
              <a:gd name="connsiteX108" fmla="*/ 904875 w 6962775"/>
              <a:gd name="connsiteY108" fmla="*/ 796244 h 2986994"/>
              <a:gd name="connsiteX109" fmla="*/ 895350 w 6962775"/>
              <a:gd name="connsiteY109" fmla="*/ 824819 h 2986994"/>
              <a:gd name="connsiteX110" fmla="*/ 866775 w 6962775"/>
              <a:gd name="connsiteY110" fmla="*/ 881969 h 2986994"/>
              <a:gd name="connsiteX111" fmla="*/ 857250 w 6962775"/>
              <a:gd name="connsiteY111" fmla="*/ 929594 h 2986994"/>
              <a:gd name="connsiteX112" fmla="*/ 828675 w 6962775"/>
              <a:gd name="connsiteY112" fmla="*/ 986744 h 2986994"/>
              <a:gd name="connsiteX113" fmla="*/ 800100 w 6962775"/>
              <a:gd name="connsiteY113" fmla="*/ 1005794 h 2986994"/>
              <a:gd name="connsiteX114" fmla="*/ 809625 w 6962775"/>
              <a:gd name="connsiteY114" fmla="*/ 1129619 h 2986994"/>
              <a:gd name="connsiteX115" fmla="*/ 819150 w 6962775"/>
              <a:gd name="connsiteY115" fmla="*/ 1158194 h 2986994"/>
              <a:gd name="connsiteX116" fmla="*/ 847725 w 6962775"/>
              <a:gd name="connsiteY116" fmla="*/ 1186769 h 2986994"/>
              <a:gd name="connsiteX117" fmla="*/ 876300 w 6962775"/>
              <a:gd name="connsiteY117" fmla="*/ 1205819 h 2986994"/>
              <a:gd name="connsiteX118" fmla="*/ 876300 w 6962775"/>
              <a:gd name="connsiteY118" fmla="*/ 1520144 h 2986994"/>
              <a:gd name="connsiteX119" fmla="*/ 838200 w 6962775"/>
              <a:gd name="connsiteY119" fmla="*/ 1605869 h 2986994"/>
              <a:gd name="connsiteX120" fmla="*/ 828675 w 6962775"/>
              <a:gd name="connsiteY120" fmla="*/ 1634444 h 2986994"/>
              <a:gd name="connsiteX121" fmla="*/ 809625 w 6962775"/>
              <a:gd name="connsiteY121" fmla="*/ 1663019 h 2986994"/>
              <a:gd name="connsiteX122" fmla="*/ 800100 w 6962775"/>
              <a:gd name="connsiteY122" fmla="*/ 1691594 h 2986994"/>
              <a:gd name="connsiteX123" fmla="*/ 781050 w 6962775"/>
              <a:gd name="connsiteY123" fmla="*/ 1729694 h 2986994"/>
              <a:gd name="connsiteX124" fmla="*/ 762000 w 6962775"/>
              <a:gd name="connsiteY124" fmla="*/ 1786844 h 2986994"/>
              <a:gd name="connsiteX125" fmla="*/ 742950 w 6962775"/>
              <a:gd name="connsiteY125" fmla="*/ 1853519 h 2986994"/>
              <a:gd name="connsiteX126" fmla="*/ 714375 w 6962775"/>
              <a:gd name="connsiteY126" fmla="*/ 1958294 h 2986994"/>
              <a:gd name="connsiteX127" fmla="*/ 685800 w 6962775"/>
              <a:gd name="connsiteY127" fmla="*/ 2015444 h 2986994"/>
              <a:gd name="connsiteX128" fmla="*/ 666750 w 6962775"/>
              <a:gd name="connsiteY128" fmla="*/ 2044019 h 2986994"/>
              <a:gd name="connsiteX129" fmla="*/ 638175 w 6962775"/>
              <a:gd name="connsiteY129" fmla="*/ 2129744 h 2986994"/>
              <a:gd name="connsiteX130" fmla="*/ 628650 w 6962775"/>
              <a:gd name="connsiteY130" fmla="*/ 2158319 h 2986994"/>
              <a:gd name="connsiteX131" fmla="*/ 600075 w 6962775"/>
              <a:gd name="connsiteY131" fmla="*/ 2186894 h 2986994"/>
              <a:gd name="connsiteX132" fmla="*/ 571500 w 6962775"/>
              <a:gd name="connsiteY132" fmla="*/ 2282144 h 2986994"/>
              <a:gd name="connsiteX133" fmla="*/ 561975 w 6962775"/>
              <a:gd name="connsiteY133" fmla="*/ 2310719 h 2986994"/>
              <a:gd name="connsiteX134" fmla="*/ 533400 w 6962775"/>
              <a:gd name="connsiteY134" fmla="*/ 2329769 h 2986994"/>
              <a:gd name="connsiteX135" fmla="*/ 495300 w 6962775"/>
              <a:gd name="connsiteY135" fmla="*/ 2415494 h 2986994"/>
              <a:gd name="connsiteX136" fmla="*/ 438150 w 6962775"/>
              <a:gd name="connsiteY136" fmla="*/ 2434544 h 2986994"/>
              <a:gd name="connsiteX137" fmla="*/ 219075 w 6962775"/>
              <a:gd name="connsiteY137" fmla="*/ 2453594 h 2986994"/>
              <a:gd name="connsiteX138" fmla="*/ 161925 w 6962775"/>
              <a:gd name="connsiteY138" fmla="*/ 2472644 h 2986994"/>
              <a:gd name="connsiteX139" fmla="*/ 114300 w 6962775"/>
              <a:gd name="connsiteY139" fmla="*/ 2510744 h 2986994"/>
              <a:gd name="connsiteX140" fmla="*/ 47625 w 6962775"/>
              <a:gd name="connsiteY140" fmla="*/ 2577419 h 2986994"/>
              <a:gd name="connsiteX141" fmla="*/ 0 w 6962775"/>
              <a:gd name="connsiteY141" fmla="*/ 2663144 h 2986994"/>
              <a:gd name="connsiteX142" fmla="*/ 9525 w 6962775"/>
              <a:gd name="connsiteY142" fmla="*/ 2796494 h 2986994"/>
              <a:gd name="connsiteX143" fmla="*/ 28575 w 6962775"/>
              <a:gd name="connsiteY143" fmla="*/ 2825069 h 2986994"/>
              <a:gd name="connsiteX144" fmla="*/ 28575 w 6962775"/>
              <a:gd name="connsiteY144" fmla="*/ 2986994 h 29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962775" h="2986994">
                <a:moveTo>
                  <a:pt x="6962775" y="15194"/>
                </a:moveTo>
                <a:cubicBezTo>
                  <a:pt x="6940036" y="24290"/>
                  <a:pt x="6905598" y="34271"/>
                  <a:pt x="6886575" y="53294"/>
                </a:cubicBezTo>
                <a:cubicBezTo>
                  <a:pt x="6843491" y="96378"/>
                  <a:pt x="6894580" y="72851"/>
                  <a:pt x="6838950" y="91394"/>
                </a:cubicBezTo>
                <a:cubicBezTo>
                  <a:pt x="6832600" y="100919"/>
                  <a:pt x="6827229" y="111175"/>
                  <a:pt x="6819900" y="119969"/>
                </a:cubicBezTo>
                <a:cubicBezTo>
                  <a:pt x="6791922" y="153542"/>
                  <a:pt x="6774001" y="160093"/>
                  <a:pt x="6734175" y="186644"/>
                </a:cubicBezTo>
                <a:cubicBezTo>
                  <a:pt x="6724650" y="192994"/>
                  <a:pt x="6715839" y="200574"/>
                  <a:pt x="6705600" y="205694"/>
                </a:cubicBezTo>
                <a:cubicBezTo>
                  <a:pt x="6692900" y="212044"/>
                  <a:pt x="6679054" y="216491"/>
                  <a:pt x="6667500" y="224744"/>
                </a:cubicBezTo>
                <a:cubicBezTo>
                  <a:pt x="6656539" y="232574"/>
                  <a:pt x="6650133" y="245847"/>
                  <a:pt x="6638925" y="253319"/>
                </a:cubicBezTo>
                <a:cubicBezTo>
                  <a:pt x="6630571" y="258888"/>
                  <a:pt x="6619127" y="257968"/>
                  <a:pt x="6610350" y="262844"/>
                </a:cubicBezTo>
                <a:cubicBezTo>
                  <a:pt x="6590336" y="273963"/>
                  <a:pt x="6572250" y="288244"/>
                  <a:pt x="6553200" y="300944"/>
                </a:cubicBezTo>
                <a:lnTo>
                  <a:pt x="6467475" y="358094"/>
                </a:lnTo>
                <a:lnTo>
                  <a:pt x="6438900" y="377144"/>
                </a:lnTo>
                <a:lnTo>
                  <a:pt x="6410325" y="396194"/>
                </a:lnTo>
                <a:cubicBezTo>
                  <a:pt x="6355730" y="478086"/>
                  <a:pt x="6428425" y="381714"/>
                  <a:pt x="6362700" y="434294"/>
                </a:cubicBezTo>
                <a:cubicBezTo>
                  <a:pt x="6353761" y="441445"/>
                  <a:pt x="6352589" y="455718"/>
                  <a:pt x="6343650" y="462869"/>
                </a:cubicBezTo>
                <a:cubicBezTo>
                  <a:pt x="6335810" y="469141"/>
                  <a:pt x="6323852" y="467518"/>
                  <a:pt x="6315075" y="472394"/>
                </a:cubicBezTo>
                <a:cubicBezTo>
                  <a:pt x="6295061" y="483513"/>
                  <a:pt x="6276975" y="497794"/>
                  <a:pt x="6257925" y="510494"/>
                </a:cubicBezTo>
                <a:cubicBezTo>
                  <a:pt x="6248400" y="516844"/>
                  <a:pt x="6240210" y="525924"/>
                  <a:pt x="6229350" y="529544"/>
                </a:cubicBezTo>
                <a:lnTo>
                  <a:pt x="6200775" y="539069"/>
                </a:lnTo>
                <a:cubicBezTo>
                  <a:pt x="6197600" y="548594"/>
                  <a:pt x="6195740" y="558664"/>
                  <a:pt x="6191250" y="567644"/>
                </a:cubicBezTo>
                <a:cubicBezTo>
                  <a:pt x="6186130" y="577883"/>
                  <a:pt x="6173898" y="584898"/>
                  <a:pt x="6172200" y="596219"/>
                </a:cubicBezTo>
                <a:cubicBezTo>
                  <a:pt x="6164179" y="649689"/>
                  <a:pt x="6168055" y="704344"/>
                  <a:pt x="6162675" y="758144"/>
                </a:cubicBezTo>
                <a:cubicBezTo>
                  <a:pt x="6161676" y="768134"/>
                  <a:pt x="6159422" y="778879"/>
                  <a:pt x="6153150" y="786719"/>
                </a:cubicBezTo>
                <a:cubicBezTo>
                  <a:pt x="6134952" y="809467"/>
                  <a:pt x="6119007" y="803790"/>
                  <a:pt x="6096000" y="815294"/>
                </a:cubicBezTo>
                <a:cubicBezTo>
                  <a:pt x="6085761" y="820414"/>
                  <a:pt x="6076950" y="827994"/>
                  <a:pt x="6067425" y="834344"/>
                </a:cubicBezTo>
                <a:lnTo>
                  <a:pt x="5867400" y="824819"/>
                </a:lnTo>
                <a:cubicBezTo>
                  <a:pt x="5743603" y="820692"/>
                  <a:pt x="5619657" y="821049"/>
                  <a:pt x="5495925" y="815294"/>
                </a:cubicBezTo>
                <a:cubicBezTo>
                  <a:pt x="5460180" y="813631"/>
                  <a:pt x="5460968" y="802011"/>
                  <a:pt x="5429250" y="796244"/>
                </a:cubicBezTo>
                <a:cubicBezTo>
                  <a:pt x="5404065" y="791665"/>
                  <a:pt x="5378450" y="789894"/>
                  <a:pt x="5353050" y="786719"/>
                </a:cubicBezTo>
                <a:cubicBezTo>
                  <a:pt x="5336823" y="781310"/>
                  <a:pt x="5301923" y="768865"/>
                  <a:pt x="5286375" y="767669"/>
                </a:cubicBezTo>
                <a:cubicBezTo>
                  <a:pt x="5216659" y="762306"/>
                  <a:pt x="5146675" y="761319"/>
                  <a:pt x="5076825" y="758144"/>
                </a:cubicBezTo>
                <a:cubicBezTo>
                  <a:pt x="5064125" y="754969"/>
                  <a:pt x="5051264" y="752381"/>
                  <a:pt x="5038725" y="748619"/>
                </a:cubicBezTo>
                <a:cubicBezTo>
                  <a:pt x="5019491" y="742849"/>
                  <a:pt x="4981575" y="729569"/>
                  <a:pt x="4981575" y="729569"/>
                </a:cubicBezTo>
                <a:cubicBezTo>
                  <a:pt x="4975225" y="720044"/>
                  <a:pt x="4971140" y="708532"/>
                  <a:pt x="4962525" y="700994"/>
                </a:cubicBezTo>
                <a:cubicBezTo>
                  <a:pt x="4945295" y="685917"/>
                  <a:pt x="4905375" y="662894"/>
                  <a:pt x="4905375" y="662894"/>
                </a:cubicBezTo>
                <a:cubicBezTo>
                  <a:pt x="4899025" y="653369"/>
                  <a:pt x="4896033" y="640386"/>
                  <a:pt x="4886325" y="634319"/>
                </a:cubicBezTo>
                <a:cubicBezTo>
                  <a:pt x="4869297" y="623676"/>
                  <a:pt x="4845883" y="626408"/>
                  <a:pt x="4829175" y="615269"/>
                </a:cubicBezTo>
                <a:lnTo>
                  <a:pt x="4800600" y="596219"/>
                </a:lnTo>
                <a:cubicBezTo>
                  <a:pt x="4794250" y="586694"/>
                  <a:pt x="4790489" y="574795"/>
                  <a:pt x="4781550" y="567644"/>
                </a:cubicBezTo>
                <a:cubicBezTo>
                  <a:pt x="4773710" y="561372"/>
                  <a:pt x="4760075" y="565219"/>
                  <a:pt x="4752975" y="558119"/>
                </a:cubicBezTo>
                <a:cubicBezTo>
                  <a:pt x="4641850" y="446994"/>
                  <a:pt x="4767263" y="535894"/>
                  <a:pt x="4686300" y="481919"/>
                </a:cubicBezTo>
                <a:cubicBezTo>
                  <a:pt x="4683125" y="469219"/>
                  <a:pt x="4680537" y="456358"/>
                  <a:pt x="4676775" y="443819"/>
                </a:cubicBezTo>
                <a:cubicBezTo>
                  <a:pt x="4671005" y="424585"/>
                  <a:pt x="4664075" y="405719"/>
                  <a:pt x="4657725" y="386669"/>
                </a:cubicBezTo>
                <a:lnTo>
                  <a:pt x="4648200" y="358094"/>
                </a:lnTo>
                <a:cubicBezTo>
                  <a:pt x="4639813" y="332933"/>
                  <a:pt x="4625139" y="280557"/>
                  <a:pt x="4600575" y="272369"/>
                </a:cubicBezTo>
                <a:cubicBezTo>
                  <a:pt x="4504543" y="240358"/>
                  <a:pt x="4653501" y="289199"/>
                  <a:pt x="4533900" y="253319"/>
                </a:cubicBezTo>
                <a:cubicBezTo>
                  <a:pt x="4514666" y="247549"/>
                  <a:pt x="4496708" y="236487"/>
                  <a:pt x="4476750" y="234269"/>
                </a:cubicBezTo>
                <a:lnTo>
                  <a:pt x="4391025" y="224744"/>
                </a:lnTo>
                <a:cubicBezTo>
                  <a:pt x="4361202" y="214803"/>
                  <a:pt x="4327445" y="201927"/>
                  <a:pt x="4295775" y="196169"/>
                </a:cubicBezTo>
                <a:cubicBezTo>
                  <a:pt x="4273686" y="192153"/>
                  <a:pt x="4251325" y="189819"/>
                  <a:pt x="4229100" y="186644"/>
                </a:cubicBezTo>
                <a:cubicBezTo>
                  <a:pt x="4219575" y="183469"/>
                  <a:pt x="4210211" y="179761"/>
                  <a:pt x="4200525" y="177119"/>
                </a:cubicBezTo>
                <a:cubicBezTo>
                  <a:pt x="4175266" y="170230"/>
                  <a:pt x="4149163" y="166348"/>
                  <a:pt x="4124325" y="158069"/>
                </a:cubicBezTo>
                <a:lnTo>
                  <a:pt x="4067175" y="139019"/>
                </a:lnTo>
                <a:lnTo>
                  <a:pt x="4010025" y="119969"/>
                </a:lnTo>
                <a:cubicBezTo>
                  <a:pt x="4000500" y="116794"/>
                  <a:pt x="3991487" y="110701"/>
                  <a:pt x="3981450" y="110444"/>
                </a:cubicBezTo>
                <a:lnTo>
                  <a:pt x="3609975" y="100919"/>
                </a:lnTo>
                <a:cubicBezTo>
                  <a:pt x="3513943" y="68908"/>
                  <a:pt x="3662901" y="117749"/>
                  <a:pt x="3543300" y="81869"/>
                </a:cubicBezTo>
                <a:lnTo>
                  <a:pt x="3457575" y="53294"/>
                </a:lnTo>
                <a:lnTo>
                  <a:pt x="3400425" y="34244"/>
                </a:lnTo>
                <a:cubicBezTo>
                  <a:pt x="3390900" y="31069"/>
                  <a:pt x="3381856" y="25553"/>
                  <a:pt x="3371850" y="24719"/>
                </a:cubicBezTo>
                <a:lnTo>
                  <a:pt x="3257550" y="15194"/>
                </a:lnTo>
                <a:cubicBezTo>
                  <a:pt x="3183812" y="-9385"/>
                  <a:pt x="3223160" y="-236"/>
                  <a:pt x="3076575" y="15194"/>
                </a:cubicBezTo>
                <a:cubicBezTo>
                  <a:pt x="3066590" y="16245"/>
                  <a:pt x="3056980" y="20229"/>
                  <a:pt x="3048000" y="24719"/>
                </a:cubicBezTo>
                <a:cubicBezTo>
                  <a:pt x="3037761" y="29839"/>
                  <a:pt x="3028950" y="37419"/>
                  <a:pt x="3019425" y="43769"/>
                </a:cubicBezTo>
                <a:cubicBezTo>
                  <a:pt x="3013150" y="62593"/>
                  <a:pt x="3007636" y="87490"/>
                  <a:pt x="2990850" y="100919"/>
                </a:cubicBezTo>
                <a:cubicBezTo>
                  <a:pt x="2983010" y="107191"/>
                  <a:pt x="2971052" y="105568"/>
                  <a:pt x="2962275" y="110444"/>
                </a:cubicBezTo>
                <a:cubicBezTo>
                  <a:pt x="2942261" y="121563"/>
                  <a:pt x="2924175" y="135844"/>
                  <a:pt x="2905125" y="148544"/>
                </a:cubicBezTo>
                <a:lnTo>
                  <a:pt x="2876550" y="167594"/>
                </a:lnTo>
                <a:lnTo>
                  <a:pt x="2838450" y="224744"/>
                </a:lnTo>
                <a:lnTo>
                  <a:pt x="2819400" y="253319"/>
                </a:lnTo>
                <a:cubicBezTo>
                  <a:pt x="2797175" y="286656"/>
                  <a:pt x="2790825" y="304119"/>
                  <a:pt x="2743200" y="319994"/>
                </a:cubicBezTo>
                <a:lnTo>
                  <a:pt x="2686050" y="339044"/>
                </a:lnTo>
                <a:lnTo>
                  <a:pt x="2657475" y="348569"/>
                </a:lnTo>
                <a:cubicBezTo>
                  <a:pt x="2651125" y="358094"/>
                  <a:pt x="2646520" y="369049"/>
                  <a:pt x="2638425" y="377144"/>
                </a:cubicBezTo>
                <a:cubicBezTo>
                  <a:pt x="2619961" y="395608"/>
                  <a:pt x="2604516" y="397972"/>
                  <a:pt x="2581275" y="405719"/>
                </a:cubicBezTo>
                <a:lnTo>
                  <a:pt x="2524125" y="491444"/>
                </a:lnTo>
                <a:cubicBezTo>
                  <a:pt x="2517775" y="500969"/>
                  <a:pt x="2515935" y="516399"/>
                  <a:pt x="2505075" y="520019"/>
                </a:cubicBezTo>
                <a:lnTo>
                  <a:pt x="2476500" y="529544"/>
                </a:lnTo>
                <a:cubicBezTo>
                  <a:pt x="2466975" y="526369"/>
                  <a:pt x="2457965" y="520019"/>
                  <a:pt x="2447925" y="520019"/>
                </a:cubicBezTo>
                <a:cubicBezTo>
                  <a:pt x="2423984" y="520019"/>
                  <a:pt x="2410038" y="538962"/>
                  <a:pt x="2390775" y="548594"/>
                </a:cubicBezTo>
                <a:cubicBezTo>
                  <a:pt x="2367327" y="560318"/>
                  <a:pt x="2327000" y="563986"/>
                  <a:pt x="2305050" y="567644"/>
                </a:cubicBezTo>
                <a:cubicBezTo>
                  <a:pt x="2276475" y="586694"/>
                  <a:pt x="2273300" y="583519"/>
                  <a:pt x="2257425" y="615269"/>
                </a:cubicBezTo>
                <a:cubicBezTo>
                  <a:pt x="2252935" y="624249"/>
                  <a:pt x="2252776" y="635067"/>
                  <a:pt x="2247900" y="643844"/>
                </a:cubicBezTo>
                <a:cubicBezTo>
                  <a:pt x="2236781" y="663858"/>
                  <a:pt x="2222500" y="681944"/>
                  <a:pt x="2209800" y="700994"/>
                </a:cubicBezTo>
                <a:cubicBezTo>
                  <a:pt x="2203450" y="710519"/>
                  <a:pt x="2194370" y="718709"/>
                  <a:pt x="2190750" y="729569"/>
                </a:cubicBezTo>
                <a:cubicBezTo>
                  <a:pt x="2177605" y="769004"/>
                  <a:pt x="2189579" y="752575"/>
                  <a:pt x="2152650" y="777194"/>
                </a:cubicBezTo>
                <a:cubicBezTo>
                  <a:pt x="2101850" y="853394"/>
                  <a:pt x="2168525" y="761319"/>
                  <a:pt x="2105025" y="824819"/>
                </a:cubicBezTo>
                <a:cubicBezTo>
                  <a:pt x="2096930" y="832914"/>
                  <a:pt x="2094070" y="845299"/>
                  <a:pt x="2085975" y="853394"/>
                </a:cubicBezTo>
                <a:cubicBezTo>
                  <a:pt x="2075204" y="864165"/>
                  <a:pt x="2045318" y="880969"/>
                  <a:pt x="2028825" y="881969"/>
                </a:cubicBezTo>
                <a:cubicBezTo>
                  <a:pt x="1933697" y="887734"/>
                  <a:pt x="1838325" y="888319"/>
                  <a:pt x="1743075" y="891494"/>
                </a:cubicBezTo>
                <a:cubicBezTo>
                  <a:pt x="1739900" y="881969"/>
                  <a:pt x="1740650" y="870019"/>
                  <a:pt x="1733550" y="862919"/>
                </a:cubicBezTo>
                <a:cubicBezTo>
                  <a:pt x="1726450" y="855819"/>
                  <a:pt x="1713955" y="857884"/>
                  <a:pt x="1704975" y="853394"/>
                </a:cubicBezTo>
                <a:cubicBezTo>
                  <a:pt x="1694736" y="848274"/>
                  <a:pt x="1686861" y="838993"/>
                  <a:pt x="1676400" y="834344"/>
                </a:cubicBezTo>
                <a:lnTo>
                  <a:pt x="1590675" y="805769"/>
                </a:lnTo>
                <a:cubicBezTo>
                  <a:pt x="1581150" y="802594"/>
                  <a:pt x="1572115" y="796959"/>
                  <a:pt x="1562100" y="796244"/>
                </a:cubicBezTo>
                <a:lnTo>
                  <a:pt x="1428750" y="786719"/>
                </a:lnTo>
                <a:cubicBezTo>
                  <a:pt x="1403350" y="780369"/>
                  <a:pt x="1374335" y="782192"/>
                  <a:pt x="1352550" y="767669"/>
                </a:cubicBezTo>
                <a:lnTo>
                  <a:pt x="1295400" y="729569"/>
                </a:lnTo>
                <a:cubicBezTo>
                  <a:pt x="1289050" y="720044"/>
                  <a:pt x="1285289" y="708145"/>
                  <a:pt x="1276350" y="700994"/>
                </a:cubicBezTo>
                <a:cubicBezTo>
                  <a:pt x="1268510" y="694722"/>
                  <a:pt x="1256755" y="695959"/>
                  <a:pt x="1247775" y="691469"/>
                </a:cubicBezTo>
                <a:cubicBezTo>
                  <a:pt x="1181996" y="658580"/>
                  <a:pt x="1260394" y="682718"/>
                  <a:pt x="1181100" y="662894"/>
                </a:cubicBezTo>
                <a:cubicBezTo>
                  <a:pt x="1177925" y="672419"/>
                  <a:pt x="1180555" y="686979"/>
                  <a:pt x="1171575" y="691469"/>
                </a:cubicBezTo>
                <a:cubicBezTo>
                  <a:pt x="1162595" y="695959"/>
                  <a:pt x="1151980" y="686434"/>
                  <a:pt x="1143000" y="681944"/>
                </a:cubicBezTo>
                <a:cubicBezTo>
                  <a:pt x="1069142" y="645015"/>
                  <a:pt x="1157674" y="677310"/>
                  <a:pt x="1085850" y="653369"/>
                </a:cubicBezTo>
                <a:cubicBezTo>
                  <a:pt x="1073150" y="656544"/>
                  <a:pt x="1057972" y="654716"/>
                  <a:pt x="1047750" y="662894"/>
                </a:cubicBezTo>
                <a:cubicBezTo>
                  <a:pt x="1039910" y="669166"/>
                  <a:pt x="1043794" y="683115"/>
                  <a:pt x="1038225" y="691469"/>
                </a:cubicBezTo>
                <a:cubicBezTo>
                  <a:pt x="1023557" y="713471"/>
                  <a:pt x="1002160" y="725037"/>
                  <a:pt x="981075" y="739094"/>
                </a:cubicBezTo>
                <a:cubicBezTo>
                  <a:pt x="977900" y="748619"/>
                  <a:pt x="978650" y="760569"/>
                  <a:pt x="971550" y="767669"/>
                </a:cubicBezTo>
                <a:cubicBezTo>
                  <a:pt x="959780" y="779439"/>
                  <a:pt x="921952" y="790552"/>
                  <a:pt x="904875" y="796244"/>
                </a:cubicBezTo>
                <a:cubicBezTo>
                  <a:pt x="901700" y="805769"/>
                  <a:pt x="899840" y="815839"/>
                  <a:pt x="895350" y="824819"/>
                </a:cubicBezTo>
                <a:cubicBezTo>
                  <a:pt x="872070" y="871380"/>
                  <a:pt x="878746" y="834086"/>
                  <a:pt x="866775" y="881969"/>
                </a:cubicBezTo>
                <a:cubicBezTo>
                  <a:pt x="862848" y="897675"/>
                  <a:pt x="861177" y="913888"/>
                  <a:pt x="857250" y="929594"/>
                </a:cubicBezTo>
                <a:cubicBezTo>
                  <a:pt x="852085" y="950252"/>
                  <a:pt x="844195" y="971224"/>
                  <a:pt x="828675" y="986744"/>
                </a:cubicBezTo>
                <a:cubicBezTo>
                  <a:pt x="820580" y="994839"/>
                  <a:pt x="809625" y="999444"/>
                  <a:pt x="800100" y="1005794"/>
                </a:cubicBezTo>
                <a:cubicBezTo>
                  <a:pt x="803275" y="1047069"/>
                  <a:pt x="804490" y="1088542"/>
                  <a:pt x="809625" y="1129619"/>
                </a:cubicBezTo>
                <a:cubicBezTo>
                  <a:pt x="810870" y="1139582"/>
                  <a:pt x="813581" y="1149840"/>
                  <a:pt x="819150" y="1158194"/>
                </a:cubicBezTo>
                <a:cubicBezTo>
                  <a:pt x="826622" y="1169402"/>
                  <a:pt x="837377" y="1178145"/>
                  <a:pt x="847725" y="1186769"/>
                </a:cubicBezTo>
                <a:cubicBezTo>
                  <a:pt x="856519" y="1194098"/>
                  <a:pt x="866775" y="1199469"/>
                  <a:pt x="876300" y="1205819"/>
                </a:cubicBezTo>
                <a:cubicBezTo>
                  <a:pt x="914716" y="1321067"/>
                  <a:pt x="897991" y="1259854"/>
                  <a:pt x="876300" y="1520144"/>
                </a:cubicBezTo>
                <a:cubicBezTo>
                  <a:pt x="871385" y="1579121"/>
                  <a:pt x="858267" y="1565736"/>
                  <a:pt x="838200" y="1605869"/>
                </a:cubicBezTo>
                <a:cubicBezTo>
                  <a:pt x="833710" y="1614849"/>
                  <a:pt x="833165" y="1625464"/>
                  <a:pt x="828675" y="1634444"/>
                </a:cubicBezTo>
                <a:cubicBezTo>
                  <a:pt x="823555" y="1644683"/>
                  <a:pt x="814745" y="1652780"/>
                  <a:pt x="809625" y="1663019"/>
                </a:cubicBezTo>
                <a:cubicBezTo>
                  <a:pt x="805135" y="1671999"/>
                  <a:pt x="804055" y="1682366"/>
                  <a:pt x="800100" y="1691594"/>
                </a:cubicBezTo>
                <a:cubicBezTo>
                  <a:pt x="794507" y="1704645"/>
                  <a:pt x="786323" y="1716511"/>
                  <a:pt x="781050" y="1729694"/>
                </a:cubicBezTo>
                <a:cubicBezTo>
                  <a:pt x="773592" y="1748338"/>
                  <a:pt x="768350" y="1767794"/>
                  <a:pt x="762000" y="1786844"/>
                </a:cubicBezTo>
                <a:cubicBezTo>
                  <a:pt x="751393" y="1818665"/>
                  <a:pt x="750923" y="1817639"/>
                  <a:pt x="742950" y="1853519"/>
                </a:cubicBezTo>
                <a:cubicBezTo>
                  <a:pt x="736986" y="1880357"/>
                  <a:pt x="729243" y="1935992"/>
                  <a:pt x="714375" y="1958294"/>
                </a:cubicBezTo>
                <a:cubicBezTo>
                  <a:pt x="659780" y="2040186"/>
                  <a:pt x="725235" y="1936574"/>
                  <a:pt x="685800" y="2015444"/>
                </a:cubicBezTo>
                <a:cubicBezTo>
                  <a:pt x="680680" y="2025683"/>
                  <a:pt x="671399" y="2033558"/>
                  <a:pt x="666750" y="2044019"/>
                </a:cubicBezTo>
                <a:lnTo>
                  <a:pt x="638175" y="2129744"/>
                </a:lnTo>
                <a:cubicBezTo>
                  <a:pt x="635000" y="2139269"/>
                  <a:pt x="635750" y="2151219"/>
                  <a:pt x="628650" y="2158319"/>
                </a:cubicBezTo>
                <a:lnTo>
                  <a:pt x="600075" y="2186894"/>
                </a:lnTo>
                <a:cubicBezTo>
                  <a:pt x="585680" y="2244475"/>
                  <a:pt x="594690" y="2212575"/>
                  <a:pt x="571500" y="2282144"/>
                </a:cubicBezTo>
                <a:cubicBezTo>
                  <a:pt x="568325" y="2291669"/>
                  <a:pt x="570329" y="2305150"/>
                  <a:pt x="561975" y="2310719"/>
                </a:cubicBezTo>
                <a:lnTo>
                  <a:pt x="533400" y="2329769"/>
                </a:lnTo>
                <a:cubicBezTo>
                  <a:pt x="530239" y="2339251"/>
                  <a:pt x="514367" y="2403577"/>
                  <a:pt x="495300" y="2415494"/>
                </a:cubicBezTo>
                <a:cubicBezTo>
                  <a:pt x="478272" y="2426137"/>
                  <a:pt x="458155" y="2432804"/>
                  <a:pt x="438150" y="2434544"/>
                </a:cubicBezTo>
                <a:lnTo>
                  <a:pt x="219075" y="2453594"/>
                </a:lnTo>
                <a:cubicBezTo>
                  <a:pt x="200025" y="2459944"/>
                  <a:pt x="173064" y="2455936"/>
                  <a:pt x="161925" y="2472644"/>
                </a:cubicBezTo>
                <a:cubicBezTo>
                  <a:pt x="137306" y="2509573"/>
                  <a:pt x="153735" y="2497599"/>
                  <a:pt x="114300" y="2510744"/>
                </a:cubicBezTo>
                <a:cubicBezTo>
                  <a:pt x="70631" y="2576248"/>
                  <a:pt x="97920" y="2560654"/>
                  <a:pt x="47625" y="2577419"/>
                </a:cubicBezTo>
                <a:cubicBezTo>
                  <a:pt x="3956" y="2642923"/>
                  <a:pt x="16765" y="2612849"/>
                  <a:pt x="0" y="2663144"/>
                </a:cubicBezTo>
                <a:cubicBezTo>
                  <a:pt x="3175" y="2707594"/>
                  <a:pt x="1781" y="2752609"/>
                  <a:pt x="9525" y="2796494"/>
                </a:cubicBezTo>
                <a:cubicBezTo>
                  <a:pt x="11514" y="2807767"/>
                  <a:pt x="27436" y="2813678"/>
                  <a:pt x="28575" y="2825069"/>
                </a:cubicBezTo>
                <a:cubicBezTo>
                  <a:pt x="33946" y="2878776"/>
                  <a:pt x="28575" y="2933019"/>
                  <a:pt x="28575" y="2986994"/>
                </a:cubicBezTo>
              </a:path>
            </a:pathLst>
          </a:cu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265BA4-A44B-47BB-BFE0-0F2F6808A644}"/>
              </a:ext>
            </a:extLst>
          </p:cNvPr>
          <p:cNvSpPr/>
          <p:nvPr/>
        </p:nvSpPr>
        <p:spPr>
          <a:xfrm>
            <a:off x="3886200" y="4267200"/>
            <a:ext cx="15240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1143" name="Rectangle 8">
            <a:extLst>
              <a:ext uri="{FF2B5EF4-FFF2-40B4-BE49-F238E27FC236}">
                <a16:creationId xmlns:a16="http://schemas.microsoft.com/office/drawing/2014/main" id="{0DB6F96E-2E54-40F8-ABD3-650102205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609975"/>
            <a:ext cx="152400" cy="228600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prstShdw prst="shdw13" dist="53882" dir="13500000">
              <a:srgbClr val="000099">
                <a:alpha val="50000"/>
              </a:srgbClr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</p:txBody>
      </p:sp>
      <p:cxnSp>
        <p:nvCxnSpPr>
          <p:cNvPr id="91144" name="Straight Connector 10">
            <a:extLst>
              <a:ext uri="{FF2B5EF4-FFF2-40B4-BE49-F238E27FC236}">
                <a16:creationId xmlns:a16="http://schemas.microsoft.com/office/drawing/2014/main" id="{EF9BC040-8FF5-48E2-8816-D15BEC6CDF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51463" y="3454400"/>
            <a:ext cx="192087" cy="155575"/>
          </a:xfrm>
          <a:prstGeom prst="line">
            <a:avLst/>
          </a:prstGeom>
          <a:noFill/>
          <a:ln w="117475">
            <a:solidFill>
              <a:srgbClr val="0000FF"/>
            </a:solidFill>
            <a:round/>
            <a:headEnd/>
            <a:tailEnd/>
          </a:ln>
          <a:effectLst>
            <a:prstShdw prst="shdw13" dist="53882" dir="13500000">
              <a:srgbClr val="000099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12">
            <a:extLst>
              <a:ext uri="{FF2B5EF4-FFF2-40B4-BE49-F238E27FC236}">
                <a16:creationId xmlns:a16="http://schemas.microsoft.com/office/drawing/2014/main" id="{46F54503-45D7-452A-960F-003A3EFF23C7}"/>
              </a:ext>
            </a:extLst>
          </p:cNvPr>
          <p:cNvSpPr/>
          <p:nvPr/>
        </p:nvSpPr>
        <p:spPr>
          <a:xfrm>
            <a:off x="5465763" y="2952750"/>
            <a:ext cx="2078037" cy="552450"/>
          </a:xfrm>
          <a:custGeom>
            <a:avLst/>
            <a:gdLst>
              <a:gd name="connsiteX0" fmla="*/ 1336 w 2078109"/>
              <a:gd name="connsiteY0" fmla="*/ 485775 h 552450"/>
              <a:gd name="connsiteX1" fmla="*/ 48961 w 2078109"/>
              <a:gd name="connsiteY1" fmla="*/ 457200 h 552450"/>
              <a:gd name="connsiteX2" fmla="*/ 87061 w 2078109"/>
              <a:gd name="connsiteY2" fmla="*/ 400050 h 552450"/>
              <a:gd name="connsiteX3" fmla="*/ 106111 w 2078109"/>
              <a:gd name="connsiteY3" fmla="*/ 371475 h 552450"/>
              <a:gd name="connsiteX4" fmla="*/ 115636 w 2078109"/>
              <a:gd name="connsiteY4" fmla="*/ 342900 h 552450"/>
              <a:gd name="connsiteX5" fmla="*/ 153736 w 2078109"/>
              <a:gd name="connsiteY5" fmla="*/ 285750 h 552450"/>
              <a:gd name="connsiteX6" fmla="*/ 182311 w 2078109"/>
              <a:gd name="connsiteY6" fmla="*/ 228600 h 552450"/>
              <a:gd name="connsiteX7" fmla="*/ 210886 w 2078109"/>
              <a:gd name="connsiteY7" fmla="*/ 209550 h 552450"/>
              <a:gd name="connsiteX8" fmla="*/ 229936 w 2078109"/>
              <a:gd name="connsiteY8" fmla="*/ 180975 h 552450"/>
              <a:gd name="connsiteX9" fmla="*/ 287086 w 2078109"/>
              <a:gd name="connsiteY9" fmla="*/ 152400 h 552450"/>
              <a:gd name="connsiteX10" fmla="*/ 344236 w 2078109"/>
              <a:gd name="connsiteY10" fmla="*/ 123825 h 552450"/>
              <a:gd name="connsiteX11" fmla="*/ 391861 w 2078109"/>
              <a:gd name="connsiteY11" fmla="*/ 85725 h 552450"/>
              <a:gd name="connsiteX12" fmla="*/ 420436 w 2078109"/>
              <a:gd name="connsiteY12" fmla="*/ 66675 h 552450"/>
              <a:gd name="connsiteX13" fmla="*/ 515686 w 2078109"/>
              <a:gd name="connsiteY13" fmla="*/ 38100 h 552450"/>
              <a:gd name="connsiteX14" fmla="*/ 668086 w 2078109"/>
              <a:gd name="connsiteY14" fmla="*/ 9525 h 552450"/>
              <a:gd name="connsiteX15" fmla="*/ 953836 w 2078109"/>
              <a:gd name="connsiteY15" fmla="*/ 0 h 552450"/>
              <a:gd name="connsiteX16" fmla="*/ 1096711 w 2078109"/>
              <a:gd name="connsiteY16" fmla="*/ 19050 h 552450"/>
              <a:gd name="connsiteX17" fmla="*/ 1134811 w 2078109"/>
              <a:gd name="connsiteY17" fmla="*/ 28575 h 552450"/>
              <a:gd name="connsiteX18" fmla="*/ 1201486 w 2078109"/>
              <a:gd name="connsiteY18" fmla="*/ 38100 h 552450"/>
              <a:gd name="connsiteX19" fmla="*/ 1239586 w 2078109"/>
              <a:gd name="connsiteY19" fmla="*/ 47625 h 552450"/>
              <a:gd name="connsiteX20" fmla="*/ 1677736 w 2078109"/>
              <a:gd name="connsiteY20" fmla="*/ 57150 h 552450"/>
              <a:gd name="connsiteX21" fmla="*/ 1820611 w 2078109"/>
              <a:gd name="connsiteY21" fmla="*/ 104775 h 552450"/>
              <a:gd name="connsiteX22" fmla="*/ 1849186 w 2078109"/>
              <a:gd name="connsiteY22" fmla="*/ 114300 h 552450"/>
              <a:gd name="connsiteX23" fmla="*/ 1877761 w 2078109"/>
              <a:gd name="connsiteY23" fmla="*/ 123825 h 552450"/>
              <a:gd name="connsiteX24" fmla="*/ 2030161 w 2078109"/>
              <a:gd name="connsiteY24" fmla="*/ 161925 h 552450"/>
              <a:gd name="connsiteX25" fmla="*/ 2058736 w 2078109"/>
              <a:gd name="connsiteY25" fmla="*/ 180975 h 552450"/>
              <a:gd name="connsiteX26" fmla="*/ 2077786 w 2078109"/>
              <a:gd name="connsiteY26" fmla="*/ 209550 h 552450"/>
              <a:gd name="connsiteX27" fmla="*/ 2068261 w 2078109"/>
              <a:gd name="connsiteY27" fmla="*/ 238125 h 552450"/>
              <a:gd name="connsiteX28" fmla="*/ 2039686 w 2078109"/>
              <a:gd name="connsiteY28" fmla="*/ 257175 h 552450"/>
              <a:gd name="connsiteX29" fmla="*/ 1963486 w 2078109"/>
              <a:gd name="connsiteY29" fmla="*/ 276225 h 552450"/>
              <a:gd name="connsiteX30" fmla="*/ 1811086 w 2078109"/>
              <a:gd name="connsiteY30" fmla="*/ 266700 h 552450"/>
              <a:gd name="connsiteX31" fmla="*/ 1344361 w 2078109"/>
              <a:gd name="connsiteY31" fmla="*/ 257175 h 552450"/>
              <a:gd name="connsiteX32" fmla="*/ 1315786 w 2078109"/>
              <a:gd name="connsiteY32" fmla="*/ 247650 h 552450"/>
              <a:gd name="connsiteX33" fmla="*/ 1220536 w 2078109"/>
              <a:gd name="connsiteY33" fmla="*/ 228600 h 552450"/>
              <a:gd name="connsiteX34" fmla="*/ 982411 w 2078109"/>
              <a:gd name="connsiteY34" fmla="*/ 219075 h 552450"/>
              <a:gd name="connsiteX35" fmla="*/ 839536 w 2078109"/>
              <a:gd name="connsiteY35" fmla="*/ 228600 h 552450"/>
              <a:gd name="connsiteX36" fmla="*/ 810961 w 2078109"/>
              <a:gd name="connsiteY36" fmla="*/ 238125 h 552450"/>
              <a:gd name="connsiteX37" fmla="*/ 687136 w 2078109"/>
              <a:gd name="connsiteY37" fmla="*/ 247650 h 552450"/>
              <a:gd name="connsiteX38" fmla="*/ 620461 w 2078109"/>
              <a:gd name="connsiteY38" fmla="*/ 257175 h 552450"/>
              <a:gd name="connsiteX39" fmla="*/ 439486 w 2078109"/>
              <a:gd name="connsiteY39" fmla="*/ 266700 h 552450"/>
              <a:gd name="connsiteX40" fmla="*/ 353761 w 2078109"/>
              <a:gd name="connsiteY40" fmla="*/ 304800 h 552450"/>
              <a:gd name="connsiteX41" fmla="*/ 306136 w 2078109"/>
              <a:gd name="connsiteY41" fmla="*/ 342900 h 552450"/>
              <a:gd name="connsiteX42" fmla="*/ 258511 w 2078109"/>
              <a:gd name="connsiteY42" fmla="*/ 381000 h 552450"/>
              <a:gd name="connsiteX43" fmla="*/ 220411 w 2078109"/>
              <a:gd name="connsiteY43" fmla="*/ 438150 h 552450"/>
              <a:gd name="connsiteX44" fmla="*/ 201361 w 2078109"/>
              <a:gd name="connsiteY44" fmla="*/ 466725 h 552450"/>
              <a:gd name="connsiteX45" fmla="*/ 191836 w 2078109"/>
              <a:gd name="connsiteY45" fmla="*/ 495300 h 552450"/>
              <a:gd name="connsiteX46" fmla="*/ 134686 w 2078109"/>
              <a:gd name="connsiteY46" fmla="*/ 533400 h 552450"/>
              <a:gd name="connsiteX47" fmla="*/ 106111 w 2078109"/>
              <a:gd name="connsiteY47" fmla="*/ 552450 h 552450"/>
              <a:gd name="connsiteX48" fmla="*/ 1336 w 2078109"/>
              <a:gd name="connsiteY48" fmla="*/ 485775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078109" h="552450">
                <a:moveTo>
                  <a:pt x="1336" y="485775"/>
                </a:moveTo>
                <a:cubicBezTo>
                  <a:pt x="-8189" y="469900"/>
                  <a:pt x="35870" y="470291"/>
                  <a:pt x="48961" y="457200"/>
                </a:cubicBezTo>
                <a:cubicBezTo>
                  <a:pt x="65150" y="441011"/>
                  <a:pt x="74361" y="419100"/>
                  <a:pt x="87061" y="400050"/>
                </a:cubicBezTo>
                <a:cubicBezTo>
                  <a:pt x="93411" y="390525"/>
                  <a:pt x="102491" y="382335"/>
                  <a:pt x="106111" y="371475"/>
                </a:cubicBezTo>
                <a:cubicBezTo>
                  <a:pt x="109286" y="361950"/>
                  <a:pt x="110760" y="351677"/>
                  <a:pt x="115636" y="342900"/>
                </a:cubicBezTo>
                <a:cubicBezTo>
                  <a:pt x="126755" y="322886"/>
                  <a:pt x="146496" y="307470"/>
                  <a:pt x="153736" y="285750"/>
                </a:cubicBezTo>
                <a:cubicBezTo>
                  <a:pt x="161483" y="262509"/>
                  <a:pt x="163847" y="247064"/>
                  <a:pt x="182311" y="228600"/>
                </a:cubicBezTo>
                <a:cubicBezTo>
                  <a:pt x="190406" y="220505"/>
                  <a:pt x="201361" y="215900"/>
                  <a:pt x="210886" y="209550"/>
                </a:cubicBezTo>
                <a:cubicBezTo>
                  <a:pt x="217236" y="200025"/>
                  <a:pt x="221841" y="189070"/>
                  <a:pt x="229936" y="180975"/>
                </a:cubicBezTo>
                <a:cubicBezTo>
                  <a:pt x="257233" y="153678"/>
                  <a:pt x="256098" y="167894"/>
                  <a:pt x="287086" y="152400"/>
                </a:cubicBezTo>
                <a:cubicBezTo>
                  <a:pt x="360944" y="115471"/>
                  <a:pt x="272412" y="147766"/>
                  <a:pt x="344236" y="123825"/>
                </a:cubicBezTo>
                <a:cubicBezTo>
                  <a:pt x="376349" y="75655"/>
                  <a:pt x="345853" y="108729"/>
                  <a:pt x="391861" y="85725"/>
                </a:cubicBezTo>
                <a:cubicBezTo>
                  <a:pt x="402100" y="80605"/>
                  <a:pt x="409975" y="71324"/>
                  <a:pt x="420436" y="66675"/>
                </a:cubicBezTo>
                <a:cubicBezTo>
                  <a:pt x="467064" y="45951"/>
                  <a:pt x="473061" y="50888"/>
                  <a:pt x="515686" y="38100"/>
                </a:cubicBezTo>
                <a:cubicBezTo>
                  <a:pt x="600260" y="12728"/>
                  <a:pt x="557379" y="15060"/>
                  <a:pt x="668086" y="9525"/>
                </a:cubicBezTo>
                <a:cubicBezTo>
                  <a:pt x="763270" y="4766"/>
                  <a:pt x="858586" y="3175"/>
                  <a:pt x="953836" y="0"/>
                </a:cubicBezTo>
                <a:cubicBezTo>
                  <a:pt x="1011019" y="6354"/>
                  <a:pt x="1043267" y="8361"/>
                  <a:pt x="1096711" y="19050"/>
                </a:cubicBezTo>
                <a:cubicBezTo>
                  <a:pt x="1109548" y="21617"/>
                  <a:pt x="1121931" y="26233"/>
                  <a:pt x="1134811" y="28575"/>
                </a:cubicBezTo>
                <a:cubicBezTo>
                  <a:pt x="1156900" y="32591"/>
                  <a:pt x="1179397" y="34084"/>
                  <a:pt x="1201486" y="38100"/>
                </a:cubicBezTo>
                <a:cubicBezTo>
                  <a:pt x="1214366" y="40442"/>
                  <a:pt x="1226506" y="47102"/>
                  <a:pt x="1239586" y="47625"/>
                </a:cubicBezTo>
                <a:cubicBezTo>
                  <a:pt x="1385554" y="53464"/>
                  <a:pt x="1531686" y="53975"/>
                  <a:pt x="1677736" y="57150"/>
                </a:cubicBezTo>
                <a:lnTo>
                  <a:pt x="1820611" y="104775"/>
                </a:lnTo>
                <a:lnTo>
                  <a:pt x="1849186" y="114300"/>
                </a:lnTo>
                <a:cubicBezTo>
                  <a:pt x="1858711" y="117475"/>
                  <a:pt x="1867916" y="121856"/>
                  <a:pt x="1877761" y="123825"/>
                </a:cubicBezTo>
                <a:cubicBezTo>
                  <a:pt x="1891500" y="126573"/>
                  <a:pt x="2005056" y="145188"/>
                  <a:pt x="2030161" y="161925"/>
                </a:cubicBezTo>
                <a:lnTo>
                  <a:pt x="2058736" y="180975"/>
                </a:lnTo>
                <a:cubicBezTo>
                  <a:pt x="2065086" y="190500"/>
                  <a:pt x="2075904" y="198258"/>
                  <a:pt x="2077786" y="209550"/>
                </a:cubicBezTo>
                <a:cubicBezTo>
                  <a:pt x="2079437" y="219454"/>
                  <a:pt x="2074533" y="230285"/>
                  <a:pt x="2068261" y="238125"/>
                </a:cubicBezTo>
                <a:cubicBezTo>
                  <a:pt x="2061110" y="247064"/>
                  <a:pt x="2049925" y="252055"/>
                  <a:pt x="2039686" y="257175"/>
                </a:cubicBezTo>
                <a:cubicBezTo>
                  <a:pt x="2020160" y="266938"/>
                  <a:pt x="1981600" y="272602"/>
                  <a:pt x="1963486" y="276225"/>
                </a:cubicBezTo>
                <a:cubicBezTo>
                  <a:pt x="1912686" y="273050"/>
                  <a:pt x="1861961" y="268265"/>
                  <a:pt x="1811086" y="266700"/>
                </a:cubicBezTo>
                <a:cubicBezTo>
                  <a:pt x="1655552" y="261914"/>
                  <a:pt x="1499853" y="263155"/>
                  <a:pt x="1344361" y="257175"/>
                </a:cubicBezTo>
                <a:cubicBezTo>
                  <a:pt x="1334328" y="256789"/>
                  <a:pt x="1325440" y="250408"/>
                  <a:pt x="1315786" y="247650"/>
                </a:cubicBezTo>
                <a:cubicBezTo>
                  <a:pt x="1290058" y="240299"/>
                  <a:pt x="1244705" y="230159"/>
                  <a:pt x="1220536" y="228600"/>
                </a:cubicBezTo>
                <a:cubicBezTo>
                  <a:pt x="1141262" y="223486"/>
                  <a:pt x="1061786" y="222250"/>
                  <a:pt x="982411" y="219075"/>
                </a:cubicBezTo>
                <a:cubicBezTo>
                  <a:pt x="934786" y="222250"/>
                  <a:pt x="886975" y="223329"/>
                  <a:pt x="839536" y="228600"/>
                </a:cubicBezTo>
                <a:cubicBezTo>
                  <a:pt x="829557" y="229709"/>
                  <a:pt x="820924" y="236880"/>
                  <a:pt x="810961" y="238125"/>
                </a:cubicBezTo>
                <a:cubicBezTo>
                  <a:pt x="769884" y="243260"/>
                  <a:pt x="728327" y="243531"/>
                  <a:pt x="687136" y="247650"/>
                </a:cubicBezTo>
                <a:cubicBezTo>
                  <a:pt x="664797" y="249884"/>
                  <a:pt x="642846" y="255453"/>
                  <a:pt x="620461" y="257175"/>
                </a:cubicBezTo>
                <a:cubicBezTo>
                  <a:pt x="560230" y="261808"/>
                  <a:pt x="499811" y="263525"/>
                  <a:pt x="439486" y="266700"/>
                </a:cubicBezTo>
                <a:cubicBezTo>
                  <a:pt x="371476" y="289370"/>
                  <a:pt x="399044" y="274611"/>
                  <a:pt x="353761" y="304800"/>
                </a:cubicBezTo>
                <a:cubicBezTo>
                  <a:pt x="299166" y="386692"/>
                  <a:pt x="371861" y="290320"/>
                  <a:pt x="306136" y="342900"/>
                </a:cubicBezTo>
                <a:cubicBezTo>
                  <a:pt x="244588" y="392139"/>
                  <a:pt x="330335" y="357059"/>
                  <a:pt x="258511" y="381000"/>
                </a:cubicBezTo>
                <a:lnTo>
                  <a:pt x="220411" y="438150"/>
                </a:lnTo>
                <a:cubicBezTo>
                  <a:pt x="214061" y="447675"/>
                  <a:pt x="204981" y="455865"/>
                  <a:pt x="201361" y="466725"/>
                </a:cubicBezTo>
                <a:cubicBezTo>
                  <a:pt x="198186" y="476250"/>
                  <a:pt x="198936" y="488200"/>
                  <a:pt x="191836" y="495300"/>
                </a:cubicBezTo>
                <a:cubicBezTo>
                  <a:pt x="175647" y="511489"/>
                  <a:pt x="153736" y="520700"/>
                  <a:pt x="134686" y="533400"/>
                </a:cubicBezTo>
                <a:lnTo>
                  <a:pt x="106111" y="552450"/>
                </a:lnTo>
                <a:cubicBezTo>
                  <a:pt x="14075" y="542224"/>
                  <a:pt x="10861" y="501650"/>
                  <a:pt x="1336" y="485775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794F0E-18D5-4C61-8586-A233FC3CF345}"/>
              </a:ext>
            </a:extLst>
          </p:cNvPr>
          <p:cNvSpPr/>
          <p:nvPr/>
        </p:nvSpPr>
        <p:spPr>
          <a:xfrm>
            <a:off x="4041775" y="4606925"/>
            <a:ext cx="152400" cy="114300"/>
          </a:xfrm>
          <a:prstGeom prst="rect">
            <a:avLst/>
          </a:prstGeom>
          <a:ln w="57150" cmpd="tri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1147" name="Straight Connector 17">
            <a:extLst>
              <a:ext uri="{FF2B5EF4-FFF2-40B4-BE49-F238E27FC236}">
                <a16:creationId xmlns:a16="http://schemas.microsoft.com/office/drawing/2014/main" id="{519A93E2-D637-4B7B-9621-4ED576056CA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98900" y="4819650"/>
            <a:ext cx="195263" cy="109538"/>
          </a:xfrm>
          <a:prstGeom prst="line">
            <a:avLst/>
          </a:prstGeom>
          <a:noFill/>
          <a:ln w="117475">
            <a:solidFill>
              <a:srgbClr val="0000FF"/>
            </a:solidFill>
            <a:round/>
            <a:headEnd/>
            <a:tailEnd/>
          </a:ln>
          <a:effectLst>
            <a:prstShdw prst="shdw13" dist="53882" dir="13500000">
              <a:srgbClr val="000099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48" name="Straight Connector 19">
            <a:extLst>
              <a:ext uri="{FF2B5EF4-FFF2-40B4-BE49-F238E27FC236}">
                <a16:creationId xmlns:a16="http://schemas.microsoft.com/office/drawing/2014/main" id="{A1435143-EDB2-4071-9A06-7CF5826FD7A0}"/>
              </a:ext>
            </a:extLst>
          </p:cNvPr>
          <p:cNvCxnSpPr>
            <a:cxnSpLocks noChangeShapeType="1"/>
            <a:stCxn id="6" idx="100"/>
          </p:cNvCxnSpPr>
          <p:nvPr/>
        </p:nvCxnSpPr>
        <p:spPr bwMode="auto">
          <a:xfrm>
            <a:off x="3981450" y="4895850"/>
            <a:ext cx="1588" cy="241300"/>
          </a:xfrm>
          <a:prstGeom prst="line">
            <a:avLst/>
          </a:prstGeom>
          <a:noFill/>
          <a:ln w="38100">
            <a:solidFill>
              <a:srgbClr val="FFC000"/>
            </a:solidFill>
            <a:prstDash val="sysDot"/>
            <a:round/>
            <a:headEnd/>
            <a:tailEnd/>
          </a:ln>
          <a:effectLst>
            <a:prstShdw prst="shdw13" dist="53882" dir="13500000">
              <a:srgbClr val="5C1F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id="{98866E47-731C-4AE2-916F-34FABEC15110}"/>
              </a:ext>
            </a:extLst>
          </p:cNvPr>
          <p:cNvSpPr/>
          <p:nvPr/>
        </p:nvSpPr>
        <p:spPr>
          <a:xfrm>
            <a:off x="2819400" y="1724025"/>
            <a:ext cx="2581275" cy="4248150"/>
          </a:xfrm>
          <a:custGeom>
            <a:avLst/>
            <a:gdLst>
              <a:gd name="connsiteX0" fmla="*/ 200025 w 2581275"/>
              <a:gd name="connsiteY0" fmla="*/ 4248150 h 4248150"/>
              <a:gd name="connsiteX1" fmla="*/ 180975 w 2581275"/>
              <a:gd name="connsiteY1" fmla="*/ 4200525 h 4248150"/>
              <a:gd name="connsiteX2" fmla="*/ 171450 w 2581275"/>
              <a:gd name="connsiteY2" fmla="*/ 4171950 h 4248150"/>
              <a:gd name="connsiteX3" fmla="*/ 190500 w 2581275"/>
              <a:gd name="connsiteY3" fmla="*/ 4057650 h 4248150"/>
              <a:gd name="connsiteX4" fmla="*/ 228600 w 2581275"/>
              <a:gd name="connsiteY4" fmla="*/ 3990975 h 4248150"/>
              <a:gd name="connsiteX5" fmla="*/ 238125 w 2581275"/>
              <a:gd name="connsiteY5" fmla="*/ 3962400 h 4248150"/>
              <a:gd name="connsiteX6" fmla="*/ 276225 w 2581275"/>
              <a:gd name="connsiteY6" fmla="*/ 3905250 h 4248150"/>
              <a:gd name="connsiteX7" fmla="*/ 295275 w 2581275"/>
              <a:gd name="connsiteY7" fmla="*/ 3876675 h 4248150"/>
              <a:gd name="connsiteX8" fmla="*/ 323850 w 2581275"/>
              <a:gd name="connsiteY8" fmla="*/ 3848100 h 4248150"/>
              <a:gd name="connsiteX9" fmla="*/ 361950 w 2581275"/>
              <a:gd name="connsiteY9" fmla="*/ 3810000 h 4248150"/>
              <a:gd name="connsiteX10" fmla="*/ 371475 w 2581275"/>
              <a:gd name="connsiteY10" fmla="*/ 3781425 h 4248150"/>
              <a:gd name="connsiteX11" fmla="*/ 400050 w 2581275"/>
              <a:gd name="connsiteY11" fmla="*/ 3724275 h 4248150"/>
              <a:gd name="connsiteX12" fmla="*/ 371475 w 2581275"/>
              <a:gd name="connsiteY12" fmla="*/ 3629025 h 4248150"/>
              <a:gd name="connsiteX13" fmla="*/ 333375 w 2581275"/>
              <a:gd name="connsiteY13" fmla="*/ 3571875 h 4248150"/>
              <a:gd name="connsiteX14" fmla="*/ 285750 w 2581275"/>
              <a:gd name="connsiteY14" fmla="*/ 3505200 h 4248150"/>
              <a:gd name="connsiteX15" fmla="*/ 257175 w 2581275"/>
              <a:gd name="connsiteY15" fmla="*/ 3495675 h 4248150"/>
              <a:gd name="connsiteX16" fmla="*/ 209550 w 2581275"/>
              <a:gd name="connsiteY16" fmla="*/ 3409950 h 4248150"/>
              <a:gd name="connsiteX17" fmla="*/ 190500 w 2581275"/>
              <a:gd name="connsiteY17" fmla="*/ 3381375 h 4248150"/>
              <a:gd name="connsiteX18" fmla="*/ 171450 w 2581275"/>
              <a:gd name="connsiteY18" fmla="*/ 3352800 h 4248150"/>
              <a:gd name="connsiteX19" fmla="*/ 114300 w 2581275"/>
              <a:gd name="connsiteY19" fmla="*/ 3305175 h 4248150"/>
              <a:gd name="connsiteX20" fmla="*/ 85725 w 2581275"/>
              <a:gd name="connsiteY20" fmla="*/ 3295650 h 4248150"/>
              <a:gd name="connsiteX21" fmla="*/ 66675 w 2581275"/>
              <a:gd name="connsiteY21" fmla="*/ 3267075 h 4248150"/>
              <a:gd name="connsiteX22" fmla="*/ 38100 w 2581275"/>
              <a:gd name="connsiteY22" fmla="*/ 3248025 h 4248150"/>
              <a:gd name="connsiteX23" fmla="*/ 28575 w 2581275"/>
              <a:gd name="connsiteY23" fmla="*/ 3219450 h 4248150"/>
              <a:gd name="connsiteX24" fmla="*/ 0 w 2581275"/>
              <a:gd name="connsiteY24" fmla="*/ 3162300 h 4248150"/>
              <a:gd name="connsiteX25" fmla="*/ 19050 w 2581275"/>
              <a:gd name="connsiteY25" fmla="*/ 3095625 h 4248150"/>
              <a:gd name="connsiteX26" fmla="*/ 57150 w 2581275"/>
              <a:gd name="connsiteY26" fmla="*/ 3038475 h 4248150"/>
              <a:gd name="connsiteX27" fmla="*/ 76200 w 2581275"/>
              <a:gd name="connsiteY27" fmla="*/ 2981325 h 4248150"/>
              <a:gd name="connsiteX28" fmla="*/ 95250 w 2581275"/>
              <a:gd name="connsiteY28" fmla="*/ 2952750 h 4248150"/>
              <a:gd name="connsiteX29" fmla="*/ 114300 w 2581275"/>
              <a:gd name="connsiteY29" fmla="*/ 2895600 h 4248150"/>
              <a:gd name="connsiteX30" fmla="*/ 142875 w 2581275"/>
              <a:gd name="connsiteY30" fmla="*/ 2809875 h 4248150"/>
              <a:gd name="connsiteX31" fmla="*/ 152400 w 2581275"/>
              <a:gd name="connsiteY31" fmla="*/ 2781300 h 4248150"/>
              <a:gd name="connsiteX32" fmla="*/ 161925 w 2581275"/>
              <a:gd name="connsiteY32" fmla="*/ 2752725 h 4248150"/>
              <a:gd name="connsiteX33" fmla="*/ 180975 w 2581275"/>
              <a:gd name="connsiteY33" fmla="*/ 2724150 h 4248150"/>
              <a:gd name="connsiteX34" fmla="*/ 180975 w 2581275"/>
              <a:gd name="connsiteY34" fmla="*/ 2590800 h 4248150"/>
              <a:gd name="connsiteX35" fmla="*/ 161925 w 2581275"/>
              <a:gd name="connsiteY35" fmla="*/ 2533650 h 4248150"/>
              <a:gd name="connsiteX36" fmla="*/ 142875 w 2581275"/>
              <a:gd name="connsiteY36" fmla="*/ 2505075 h 4248150"/>
              <a:gd name="connsiteX37" fmla="*/ 104775 w 2581275"/>
              <a:gd name="connsiteY37" fmla="*/ 2457450 h 4248150"/>
              <a:gd name="connsiteX38" fmla="*/ 76200 w 2581275"/>
              <a:gd name="connsiteY38" fmla="*/ 2333625 h 4248150"/>
              <a:gd name="connsiteX39" fmla="*/ 95250 w 2581275"/>
              <a:gd name="connsiteY39" fmla="*/ 2266950 h 4248150"/>
              <a:gd name="connsiteX40" fmla="*/ 104775 w 2581275"/>
              <a:gd name="connsiteY40" fmla="*/ 2228850 h 4248150"/>
              <a:gd name="connsiteX41" fmla="*/ 123825 w 2581275"/>
              <a:gd name="connsiteY41" fmla="*/ 2190750 h 4248150"/>
              <a:gd name="connsiteX42" fmla="*/ 152400 w 2581275"/>
              <a:gd name="connsiteY42" fmla="*/ 2181225 h 4248150"/>
              <a:gd name="connsiteX43" fmla="*/ 219075 w 2581275"/>
              <a:gd name="connsiteY43" fmla="*/ 2105025 h 4248150"/>
              <a:gd name="connsiteX44" fmla="*/ 247650 w 2581275"/>
              <a:gd name="connsiteY44" fmla="*/ 2047875 h 4248150"/>
              <a:gd name="connsiteX45" fmla="*/ 276225 w 2581275"/>
              <a:gd name="connsiteY45" fmla="*/ 2028825 h 4248150"/>
              <a:gd name="connsiteX46" fmla="*/ 304800 w 2581275"/>
              <a:gd name="connsiteY46" fmla="*/ 2000250 h 4248150"/>
              <a:gd name="connsiteX47" fmla="*/ 361950 w 2581275"/>
              <a:gd name="connsiteY47" fmla="*/ 1962150 h 4248150"/>
              <a:gd name="connsiteX48" fmla="*/ 390525 w 2581275"/>
              <a:gd name="connsiteY48" fmla="*/ 1905000 h 4248150"/>
              <a:gd name="connsiteX49" fmla="*/ 428625 w 2581275"/>
              <a:gd name="connsiteY49" fmla="*/ 1809750 h 4248150"/>
              <a:gd name="connsiteX50" fmla="*/ 457200 w 2581275"/>
              <a:gd name="connsiteY50" fmla="*/ 1800225 h 4248150"/>
              <a:gd name="connsiteX51" fmla="*/ 485775 w 2581275"/>
              <a:gd name="connsiteY51" fmla="*/ 1743075 h 4248150"/>
              <a:gd name="connsiteX52" fmla="*/ 495300 w 2581275"/>
              <a:gd name="connsiteY52" fmla="*/ 1714500 h 4248150"/>
              <a:gd name="connsiteX53" fmla="*/ 523875 w 2581275"/>
              <a:gd name="connsiteY53" fmla="*/ 1704975 h 4248150"/>
              <a:gd name="connsiteX54" fmla="*/ 552450 w 2581275"/>
              <a:gd name="connsiteY54" fmla="*/ 1685925 h 4248150"/>
              <a:gd name="connsiteX55" fmla="*/ 581025 w 2581275"/>
              <a:gd name="connsiteY55" fmla="*/ 1676400 h 4248150"/>
              <a:gd name="connsiteX56" fmla="*/ 638175 w 2581275"/>
              <a:gd name="connsiteY56" fmla="*/ 1638300 h 4248150"/>
              <a:gd name="connsiteX57" fmla="*/ 666750 w 2581275"/>
              <a:gd name="connsiteY57" fmla="*/ 1619250 h 4248150"/>
              <a:gd name="connsiteX58" fmla="*/ 771525 w 2581275"/>
              <a:gd name="connsiteY58" fmla="*/ 1628775 h 4248150"/>
              <a:gd name="connsiteX59" fmla="*/ 800100 w 2581275"/>
              <a:gd name="connsiteY59" fmla="*/ 1638300 h 4248150"/>
              <a:gd name="connsiteX60" fmla="*/ 933450 w 2581275"/>
              <a:gd name="connsiteY60" fmla="*/ 1628775 h 4248150"/>
              <a:gd name="connsiteX61" fmla="*/ 952500 w 2581275"/>
              <a:gd name="connsiteY61" fmla="*/ 1600200 h 4248150"/>
              <a:gd name="connsiteX62" fmla="*/ 990600 w 2581275"/>
              <a:gd name="connsiteY62" fmla="*/ 1514475 h 4248150"/>
              <a:gd name="connsiteX63" fmla="*/ 1047750 w 2581275"/>
              <a:gd name="connsiteY63" fmla="*/ 1495425 h 4248150"/>
              <a:gd name="connsiteX64" fmla="*/ 1076325 w 2581275"/>
              <a:gd name="connsiteY64" fmla="*/ 1476375 h 4248150"/>
              <a:gd name="connsiteX65" fmla="*/ 1247775 w 2581275"/>
              <a:gd name="connsiteY65" fmla="*/ 1495425 h 4248150"/>
              <a:gd name="connsiteX66" fmla="*/ 1304925 w 2581275"/>
              <a:gd name="connsiteY66" fmla="*/ 1514475 h 4248150"/>
              <a:gd name="connsiteX67" fmla="*/ 1333500 w 2581275"/>
              <a:gd name="connsiteY67" fmla="*/ 1524000 h 4248150"/>
              <a:gd name="connsiteX68" fmla="*/ 1352550 w 2581275"/>
              <a:gd name="connsiteY68" fmla="*/ 1495425 h 4248150"/>
              <a:gd name="connsiteX69" fmla="*/ 1447800 w 2581275"/>
              <a:gd name="connsiteY69" fmla="*/ 1485900 h 4248150"/>
              <a:gd name="connsiteX70" fmla="*/ 1485900 w 2581275"/>
              <a:gd name="connsiteY70" fmla="*/ 1476375 h 4248150"/>
              <a:gd name="connsiteX71" fmla="*/ 1504950 w 2581275"/>
              <a:gd name="connsiteY71" fmla="*/ 1447800 h 4248150"/>
              <a:gd name="connsiteX72" fmla="*/ 1533525 w 2581275"/>
              <a:gd name="connsiteY72" fmla="*/ 1390650 h 4248150"/>
              <a:gd name="connsiteX73" fmla="*/ 1600200 w 2581275"/>
              <a:gd name="connsiteY73" fmla="*/ 1352550 h 4248150"/>
              <a:gd name="connsiteX74" fmla="*/ 1628775 w 2581275"/>
              <a:gd name="connsiteY74" fmla="*/ 1333500 h 4248150"/>
              <a:gd name="connsiteX75" fmla="*/ 1685925 w 2581275"/>
              <a:gd name="connsiteY75" fmla="*/ 1314450 h 4248150"/>
              <a:gd name="connsiteX76" fmla="*/ 1771650 w 2581275"/>
              <a:gd name="connsiteY76" fmla="*/ 1266825 h 4248150"/>
              <a:gd name="connsiteX77" fmla="*/ 1800225 w 2581275"/>
              <a:gd name="connsiteY77" fmla="*/ 1209675 h 4248150"/>
              <a:gd name="connsiteX78" fmla="*/ 1809750 w 2581275"/>
              <a:gd name="connsiteY78" fmla="*/ 1181100 h 4248150"/>
              <a:gd name="connsiteX79" fmla="*/ 1876425 w 2581275"/>
              <a:gd name="connsiteY79" fmla="*/ 1152525 h 4248150"/>
              <a:gd name="connsiteX80" fmla="*/ 1933575 w 2581275"/>
              <a:gd name="connsiteY80" fmla="*/ 1133475 h 4248150"/>
              <a:gd name="connsiteX81" fmla="*/ 2076450 w 2581275"/>
              <a:gd name="connsiteY81" fmla="*/ 1085850 h 4248150"/>
              <a:gd name="connsiteX82" fmla="*/ 2133600 w 2581275"/>
              <a:gd name="connsiteY82" fmla="*/ 1066800 h 4248150"/>
              <a:gd name="connsiteX83" fmla="*/ 2162175 w 2581275"/>
              <a:gd name="connsiteY83" fmla="*/ 1057275 h 4248150"/>
              <a:gd name="connsiteX84" fmla="*/ 2228850 w 2581275"/>
              <a:gd name="connsiteY84" fmla="*/ 1038225 h 4248150"/>
              <a:gd name="connsiteX85" fmla="*/ 2266950 w 2581275"/>
              <a:gd name="connsiteY85" fmla="*/ 981075 h 4248150"/>
              <a:gd name="connsiteX86" fmla="*/ 2305050 w 2581275"/>
              <a:gd name="connsiteY86" fmla="*/ 866775 h 4248150"/>
              <a:gd name="connsiteX87" fmla="*/ 2314575 w 2581275"/>
              <a:gd name="connsiteY87" fmla="*/ 838200 h 4248150"/>
              <a:gd name="connsiteX88" fmla="*/ 2324100 w 2581275"/>
              <a:gd name="connsiteY88" fmla="*/ 809625 h 4248150"/>
              <a:gd name="connsiteX89" fmla="*/ 2333625 w 2581275"/>
              <a:gd name="connsiteY89" fmla="*/ 771525 h 4248150"/>
              <a:gd name="connsiteX90" fmla="*/ 2352675 w 2581275"/>
              <a:gd name="connsiteY90" fmla="*/ 714375 h 4248150"/>
              <a:gd name="connsiteX91" fmla="*/ 2362200 w 2581275"/>
              <a:gd name="connsiteY91" fmla="*/ 685800 h 4248150"/>
              <a:gd name="connsiteX92" fmla="*/ 2371725 w 2581275"/>
              <a:gd name="connsiteY92" fmla="*/ 657225 h 4248150"/>
              <a:gd name="connsiteX93" fmla="*/ 2381250 w 2581275"/>
              <a:gd name="connsiteY93" fmla="*/ 628650 h 4248150"/>
              <a:gd name="connsiteX94" fmla="*/ 2390775 w 2581275"/>
              <a:gd name="connsiteY94" fmla="*/ 514350 h 4248150"/>
              <a:gd name="connsiteX95" fmla="*/ 2409825 w 2581275"/>
              <a:gd name="connsiteY95" fmla="*/ 457200 h 4248150"/>
              <a:gd name="connsiteX96" fmla="*/ 2428875 w 2581275"/>
              <a:gd name="connsiteY96" fmla="*/ 323850 h 4248150"/>
              <a:gd name="connsiteX97" fmla="*/ 2438400 w 2581275"/>
              <a:gd name="connsiteY97" fmla="*/ 104775 h 4248150"/>
              <a:gd name="connsiteX98" fmla="*/ 2466975 w 2581275"/>
              <a:gd name="connsiteY98" fmla="*/ 95250 h 4248150"/>
              <a:gd name="connsiteX99" fmla="*/ 2524125 w 2581275"/>
              <a:gd name="connsiteY99" fmla="*/ 66675 h 4248150"/>
              <a:gd name="connsiteX100" fmla="*/ 2543175 w 2581275"/>
              <a:gd name="connsiteY100" fmla="*/ 38100 h 4248150"/>
              <a:gd name="connsiteX101" fmla="*/ 2581275 w 2581275"/>
              <a:gd name="connsiteY101" fmla="*/ 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581275" h="4248150">
                <a:moveTo>
                  <a:pt x="200025" y="4248150"/>
                </a:moveTo>
                <a:cubicBezTo>
                  <a:pt x="193675" y="4232275"/>
                  <a:pt x="186978" y="4216534"/>
                  <a:pt x="180975" y="4200525"/>
                </a:cubicBezTo>
                <a:cubicBezTo>
                  <a:pt x="177450" y="4191124"/>
                  <a:pt x="171450" y="4181990"/>
                  <a:pt x="171450" y="4171950"/>
                </a:cubicBezTo>
                <a:cubicBezTo>
                  <a:pt x="171450" y="4150824"/>
                  <a:pt x="175597" y="4087457"/>
                  <a:pt x="190500" y="4057650"/>
                </a:cubicBezTo>
                <a:cubicBezTo>
                  <a:pt x="238329" y="3961991"/>
                  <a:pt x="178503" y="4107867"/>
                  <a:pt x="228600" y="3990975"/>
                </a:cubicBezTo>
                <a:cubicBezTo>
                  <a:pt x="232555" y="3981747"/>
                  <a:pt x="233249" y="3971177"/>
                  <a:pt x="238125" y="3962400"/>
                </a:cubicBezTo>
                <a:cubicBezTo>
                  <a:pt x="249244" y="3942386"/>
                  <a:pt x="263525" y="3924300"/>
                  <a:pt x="276225" y="3905250"/>
                </a:cubicBezTo>
                <a:cubicBezTo>
                  <a:pt x="282575" y="3895725"/>
                  <a:pt x="287180" y="3884770"/>
                  <a:pt x="295275" y="3876675"/>
                </a:cubicBezTo>
                <a:lnTo>
                  <a:pt x="323850" y="3848100"/>
                </a:lnTo>
                <a:cubicBezTo>
                  <a:pt x="349250" y="3771900"/>
                  <a:pt x="311150" y="3860800"/>
                  <a:pt x="361950" y="3810000"/>
                </a:cubicBezTo>
                <a:cubicBezTo>
                  <a:pt x="369050" y="3802900"/>
                  <a:pt x="366985" y="3790405"/>
                  <a:pt x="371475" y="3781425"/>
                </a:cubicBezTo>
                <a:cubicBezTo>
                  <a:pt x="408404" y="3707567"/>
                  <a:pt x="376109" y="3796099"/>
                  <a:pt x="400050" y="3724275"/>
                </a:cubicBezTo>
                <a:cubicBezTo>
                  <a:pt x="394725" y="3702977"/>
                  <a:pt x="380751" y="3642939"/>
                  <a:pt x="371475" y="3629025"/>
                </a:cubicBezTo>
                <a:lnTo>
                  <a:pt x="333375" y="3571875"/>
                </a:lnTo>
                <a:cubicBezTo>
                  <a:pt x="324688" y="3558845"/>
                  <a:pt x="294611" y="3512584"/>
                  <a:pt x="285750" y="3505200"/>
                </a:cubicBezTo>
                <a:cubicBezTo>
                  <a:pt x="278037" y="3498772"/>
                  <a:pt x="266700" y="3498850"/>
                  <a:pt x="257175" y="3495675"/>
                </a:cubicBezTo>
                <a:cubicBezTo>
                  <a:pt x="240410" y="3445380"/>
                  <a:pt x="253219" y="3475454"/>
                  <a:pt x="209550" y="3409950"/>
                </a:cubicBezTo>
                <a:lnTo>
                  <a:pt x="190500" y="3381375"/>
                </a:lnTo>
                <a:cubicBezTo>
                  <a:pt x="184150" y="3371850"/>
                  <a:pt x="179545" y="3360895"/>
                  <a:pt x="171450" y="3352800"/>
                </a:cubicBezTo>
                <a:cubicBezTo>
                  <a:pt x="150384" y="3331734"/>
                  <a:pt x="140822" y="3318436"/>
                  <a:pt x="114300" y="3305175"/>
                </a:cubicBezTo>
                <a:cubicBezTo>
                  <a:pt x="105320" y="3300685"/>
                  <a:pt x="95250" y="3298825"/>
                  <a:pt x="85725" y="3295650"/>
                </a:cubicBezTo>
                <a:cubicBezTo>
                  <a:pt x="79375" y="3286125"/>
                  <a:pt x="74770" y="3275170"/>
                  <a:pt x="66675" y="3267075"/>
                </a:cubicBezTo>
                <a:cubicBezTo>
                  <a:pt x="58580" y="3258980"/>
                  <a:pt x="45251" y="3256964"/>
                  <a:pt x="38100" y="3248025"/>
                </a:cubicBezTo>
                <a:cubicBezTo>
                  <a:pt x="31828" y="3240185"/>
                  <a:pt x="33065" y="3228430"/>
                  <a:pt x="28575" y="3219450"/>
                </a:cubicBezTo>
                <a:cubicBezTo>
                  <a:pt x="-8354" y="3145592"/>
                  <a:pt x="23941" y="3234124"/>
                  <a:pt x="0" y="3162300"/>
                </a:cubicBezTo>
                <a:cubicBezTo>
                  <a:pt x="2242" y="3153332"/>
                  <a:pt x="12839" y="3106805"/>
                  <a:pt x="19050" y="3095625"/>
                </a:cubicBezTo>
                <a:cubicBezTo>
                  <a:pt x="30169" y="3075611"/>
                  <a:pt x="49910" y="3060195"/>
                  <a:pt x="57150" y="3038475"/>
                </a:cubicBezTo>
                <a:cubicBezTo>
                  <a:pt x="63500" y="3019425"/>
                  <a:pt x="65061" y="2998033"/>
                  <a:pt x="76200" y="2981325"/>
                </a:cubicBezTo>
                <a:cubicBezTo>
                  <a:pt x="82550" y="2971800"/>
                  <a:pt x="90601" y="2963211"/>
                  <a:pt x="95250" y="2952750"/>
                </a:cubicBezTo>
                <a:cubicBezTo>
                  <a:pt x="103405" y="2934400"/>
                  <a:pt x="107950" y="2914650"/>
                  <a:pt x="114300" y="2895600"/>
                </a:cubicBezTo>
                <a:lnTo>
                  <a:pt x="142875" y="2809875"/>
                </a:lnTo>
                <a:lnTo>
                  <a:pt x="152400" y="2781300"/>
                </a:lnTo>
                <a:cubicBezTo>
                  <a:pt x="155575" y="2771775"/>
                  <a:pt x="156356" y="2761079"/>
                  <a:pt x="161925" y="2752725"/>
                </a:cubicBezTo>
                <a:lnTo>
                  <a:pt x="180975" y="2724150"/>
                </a:lnTo>
                <a:cubicBezTo>
                  <a:pt x="193590" y="2661073"/>
                  <a:pt x="196813" y="2669990"/>
                  <a:pt x="180975" y="2590800"/>
                </a:cubicBezTo>
                <a:cubicBezTo>
                  <a:pt x="177037" y="2571109"/>
                  <a:pt x="173064" y="2550358"/>
                  <a:pt x="161925" y="2533650"/>
                </a:cubicBezTo>
                <a:cubicBezTo>
                  <a:pt x="155575" y="2524125"/>
                  <a:pt x="147995" y="2515314"/>
                  <a:pt x="142875" y="2505075"/>
                </a:cubicBezTo>
                <a:cubicBezTo>
                  <a:pt x="119871" y="2459067"/>
                  <a:pt x="152945" y="2489563"/>
                  <a:pt x="104775" y="2457450"/>
                </a:cubicBezTo>
                <a:cubicBezTo>
                  <a:pt x="78625" y="2379001"/>
                  <a:pt x="88565" y="2420179"/>
                  <a:pt x="76200" y="2333625"/>
                </a:cubicBezTo>
                <a:cubicBezTo>
                  <a:pt x="105977" y="2214518"/>
                  <a:pt x="67921" y="2362603"/>
                  <a:pt x="95250" y="2266950"/>
                </a:cubicBezTo>
                <a:cubicBezTo>
                  <a:pt x="98846" y="2254363"/>
                  <a:pt x="100178" y="2241107"/>
                  <a:pt x="104775" y="2228850"/>
                </a:cubicBezTo>
                <a:cubicBezTo>
                  <a:pt x="109761" y="2215555"/>
                  <a:pt x="113785" y="2200790"/>
                  <a:pt x="123825" y="2190750"/>
                </a:cubicBezTo>
                <a:cubicBezTo>
                  <a:pt x="130925" y="2183650"/>
                  <a:pt x="142875" y="2184400"/>
                  <a:pt x="152400" y="2181225"/>
                </a:cubicBezTo>
                <a:cubicBezTo>
                  <a:pt x="196850" y="2114550"/>
                  <a:pt x="171450" y="2136775"/>
                  <a:pt x="219075" y="2105025"/>
                </a:cubicBezTo>
                <a:cubicBezTo>
                  <a:pt x="226822" y="2081784"/>
                  <a:pt x="229186" y="2066339"/>
                  <a:pt x="247650" y="2047875"/>
                </a:cubicBezTo>
                <a:cubicBezTo>
                  <a:pt x="255745" y="2039780"/>
                  <a:pt x="267431" y="2036154"/>
                  <a:pt x="276225" y="2028825"/>
                </a:cubicBezTo>
                <a:cubicBezTo>
                  <a:pt x="286573" y="2020201"/>
                  <a:pt x="294167" y="2008520"/>
                  <a:pt x="304800" y="2000250"/>
                </a:cubicBezTo>
                <a:cubicBezTo>
                  <a:pt x="322872" y="1986194"/>
                  <a:pt x="361950" y="1962150"/>
                  <a:pt x="361950" y="1962150"/>
                </a:cubicBezTo>
                <a:cubicBezTo>
                  <a:pt x="396688" y="1857937"/>
                  <a:pt x="341286" y="2015787"/>
                  <a:pt x="390525" y="1905000"/>
                </a:cubicBezTo>
                <a:cubicBezTo>
                  <a:pt x="396477" y="1891609"/>
                  <a:pt x="413032" y="1825343"/>
                  <a:pt x="428625" y="1809750"/>
                </a:cubicBezTo>
                <a:cubicBezTo>
                  <a:pt x="435725" y="1802650"/>
                  <a:pt x="447675" y="1803400"/>
                  <a:pt x="457200" y="1800225"/>
                </a:cubicBezTo>
                <a:cubicBezTo>
                  <a:pt x="481141" y="1728401"/>
                  <a:pt x="448846" y="1816933"/>
                  <a:pt x="485775" y="1743075"/>
                </a:cubicBezTo>
                <a:cubicBezTo>
                  <a:pt x="490265" y="1734095"/>
                  <a:pt x="488200" y="1721600"/>
                  <a:pt x="495300" y="1714500"/>
                </a:cubicBezTo>
                <a:cubicBezTo>
                  <a:pt x="502400" y="1707400"/>
                  <a:pt x="514895" y="1709465"/>
                  <a:pt x="523875" y="1704975"/>
                </a:cubicBezTo>
                <a:cubicBezTo>
                  <a:pt x="534114" y="1699855"/>
                  <a:pt x="542211" y="1691045"/>
                  <a:pt x="552450" y="1685925"/>
                </a:cubicBezTo>
                <a:cubicBezTo>
                  <a:pt x="561430" y="1681435"/>
                  <a:pt x="572248" y="1681276"/>
                  <a:pt x="581025" y="1676400"/>
                </a:cubicBezTo>
                <a:cubicBezTo>
                  <a:pt x="601039" y="1665281"/>
                  <a:pt x="619125" y="1651000"/>
                  <a:pt x="638175" y="1638300"/>
                </a:cubicBezTo>
                <a:lnTo>
                  <a:pt x="666750" y="1619250"/>
                </a:lnTo>
                <a:cubicBezTo>
                  <a:pt x="701675" y="1622425"/>
                  <a:pt x="736808" y="1623815"/>
                  <a:pt x="771525" y="1628775"/>
                </a:cubicBezTo>
                <a:cubicBezTo>
                  <a:pt x="781464" y="1630195"/>
                  <a:pt x="790060" y="1638300"/>
                  <a:pt x="800100" y="1638300"/>
                </a:cubicBezTo>
                <a:cubicBezTo>
                  <a:pt x="844663" y="1638300"/>
                  <a:pt x="889000" y="1631950"/>
                  <a:pt x="933450" y="1628775"/>
                </a:cubicBezTo>
                <a:cubicBezTo>
                  <a:pt x="939800" y="1619250"/>
                  <a:pt x="947851" y="1610661"/>
                  <a:pt x="952500" y="1600200"/>
                </a:cubicBezTo>
                <a:cubicBezTo>
                  <a:pt x="957119" y="1589807"/>
                  <a:pt x="970702" y="1526911"/>
                  <a:pt x="990600" y="1514475"/>
                </a:cubicBezTo>
                <a:cubicBezTo>
                  <a:pt x="1007628" y="1503832"/>
                  <a:pt x="1031042" y="1506564"/>
                  <a:pt x="1047750" y="1495425"/>
                </a:cubicBezTo>
                <a:lnTo>
                  <a:pt x="1076325" y="1476375"/>
                </a:lnTo>
                <a:cubicBezTo>
                  <a:pt x="1162168" y="1482507"/>
                  <a:pt x="1184234" y="1476363"/>
                  <a:pt x="1247775" y="1495425"/>
                </a:cubicBezTo>
                <a:cubicBezTo>
                  <a:pt x="1267009" y="1501195"/>
                  <a:pt x="1285875" y="1508125"/>
                  <a:pt x="1304925" y="1514475"/>
                </a:cubicBezTo>
                <a:lnTo>
                  <a:pt x="1333500" y="1524000"/>
                </a:lnTo>
                <a:cubicBezTo>
                  <a:pt x="1339850" y="1514475"/>
                  <a:pt x="1341690" y="1499045"/>
                  <a:pt x="1352550" y="1495425"/>
                </a:cubicBezTo>
                <a:cubicBezTo>
                  <a:pt x="1382821" y="1485335"/>
                  <a:pt x="1416212" y="1490413"/>
                  <a:pt x="1447800" y="1485900"/>
                </a:cubicBezTo>
                <a:cubicBezTo>
                  <a:pt x="1460759" y="1484049"/>
                  <a:pt x="1473200" y="1479550"/>
                  <a:pt x="1485900" y="1476375"/>
                </a:cubicBezTo>
                <a:cubicBezTo>
                  <a:pt x="1492250" y="1466850"/>
                  <a:pt x="1499830" y="1458039"/>
                  <a:pt x="1504950" y="1447800"/>
                </a:cubicBezTo>
                <a:cubicBezTo>
                  <a:pt x="1520444" y="1416812"/>
                  <a:pt x="1506228" y="1417947"/>
                  <a:pt x="1533525" y="1390650"/>
                </a:cubicBezTo>
                <a:cubicBezTo>
                  <a:pt x="1548996" y="1375179"/>
                  <a:pt x="1582769" y="1362511"/>
                  <a:pt x="1600200" y="1352550"/>
                </a:cubicBezTo>
                <a:cubicBezTo>
                  <a:pt x="1610139" y="1346870"/>
                  <a:pt x="1618314" y="1338149"/>
                  <a:pt x="1628775" y="1333500"/>
                </a:cubicBezTo>
                <a:cubicBezTo>
                  <a:pt x="1647125" y="1325345"/>
                  <a:pt x="1669217" y="1325589"/>
                  <a:pt x="1685925" y="1314450"/>
                </a:cubicBezTo>
                <a:cubicBezTo>
                  <a:pt x="1751429" y="1270781"/>
                  <a:pt x="1721355" y="1283590"/>
                  <a:pt x="1771650" y="1266825"/>
                </a:cubicBezTo>
                <a:cubicBezTo>
                  <a:pt x="1795591" y="1195001"/>
                  <a:pt x="1763296" y="1283533"/>
                  <a:pt x="1800225" y="1209675"/>
                </a:cubicBezTo>
                <a:cubicBezTo>
                  <a:pt x="1804715" y="1200695"/>
                  <a:pt x="1803478" y="1188940"/>
                  <a:pt x="1809750" y="1181100"/>
                </a:cubicBezTo>
                <a:cubicBezTo>
                  <a:pt x="1827248" y="1159228"/>
                  <a:pt x="1852342" y="1159750"/>
                  <a:pt x="1876425" y="1152525"/>
                </a:cubicBezTo>
                <a:cubicBezTo>
                  <a:pt x="1895659" y="1146755"/>
                  <a:pt x="1914525" y="1139825"/>
                  <a:pt x="1933575" y="1133475"/>
                </a:cubicBezTo>
                <a:lnTo>
                  <a:pt x="2076450" y="1085850"/>
                </a:lnTo>
                <a:lnTo>
                  <a:pt x="2133600" y="1066800"/>
                </a:lnTo>
                <a:cubicBezTo>
                  <a:pt x="2143125" y="1063625"/>
                  <a:pt x="2152435" y="1059710"/>
                  <a:pt x="2162175" y="1057275"/>
                </a:cubicBezTo>
                <a:cubicBezTo>
                  <a:pt x="2210015" y="1045315"/>
                  <a:pt x="2187856" y="1051890"/>
                  <a:pt x="2228850" y="1038225"/>
                </a:cubicBezTo>
                <a:cubicBezTo>
                  <a:pt x="2241550" y="1019175"/>
                  <a:pt x="2259710" y="1002795"/>
                  <a:pt x="2266950" y="981075"/>
                </a:cubicBezTo>
                <a:lnTo>
                  <a:pt x="2305050" y="866775"/>
                </a:lnTo>
                <a:lnTo>
                  <a:pt x="2314575" y="838200"/>
                </a:lnTo>
                <a:cubicBezTo>
                  <a:pt x="2317750" y="828675"/>
                  <a:pt x="2321665" y="819365"/>
                  <a:pt x="2324100" y="809625"/>
                </a:cubicBezTo>
                <a:cubicBezTo>
                  <a:pt x="2327275" y="796925"/>
                  <a:pt x="2329863" y="784064"/>
                  <a:pt x="2333625" y="771525"/>
                </a:cubicBezTo>
                <a:cubicBezTo>
                  <a:pt x="2339395" y="752291"/>
                  <a:pt x="2346325" y="733425"/>
                  <a:pt x="2352675" y="714375"/>
                </a:cubicBezTo>
                <a:lnTo>
                  <a:pt x="2362200" y="685800"/>
                </a:lnTo>
                <a:lnTo>
                  <a:pt x="2371725" y="657225"/>
                </a:lnTo>
                <a:lnTo>
                  <a:pt x="2381250" y="628650"/>
                </a:lnTo>
                <a:cubicBezTo>
                  <a:pt x="2384425" y="590550"/>
                  <a:pt x="2384490" y="552062"/>
                  <a:pt x="2390775" y="514350"/>
                </a:cubicBezTo>
                <a:cubicBezTo>
                  <a:pt x="2394076" y="494543"/>
                  <a:pt x="2409825" y="457200"/>
                  <a:pt x="2409825" y="457200"/>
                </a:cubicBezTo>
                <a:cubicBezTo>
                  <a:pt x="2416175" y="412750"/>
                  <a:pt x="2426925" y="368709"/>
                  <a:pt x="2428875" y="323850"/>
                </a:cubicBezTo>
                <a:cubicBezTo>
                  <a:pt x="2432050" y="250825"/>
                  <a:pt x="2426383" y="176874"/>
                  <a:pt x="2438400" y="104775"/>
                </a:cubicBezTo>
                <a:cubicBezTo>
                  <a:pt x="2440051" y="94871"/>
                  <a:pt x="2457995" y="99740"/>
                  <a:pt x="2466975" y="95250"/>
                </a:cubicBezTo>
                <a:cubicBezTo>
                  <a:pt x="2540833" y="58321"/>
                  <a:pt x="2452301" y="90616"/>
                  <a:pt x="2524125" y="66675"/>
                </a:cubicBezTo>
                <a:cubicBezTo>
                  <a:pt x="2530475" y="57150"/>
                  <a:pt x="2535080" y="46195"/>
                  <a:pt x="2543175" y="38100"/>
                </a:cubicBezTo>
                <a:cubicBezTo>
                  <a:pt x="2589151" y="-7876"/>
                  <a:pt x="2559502" y="43546"/>
                  <a:pt x="2581275" y="0"/>
                </a:cubicBezTo>
              </a:path>
            </a:pathLst>
          </a:cu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08857AB-6378-4287-93F9-8C1216213497}"/>
              </a:ext>
            </a:extLst>
          </p:cNvPr>
          <p:cNvSpPr/>
          <p:nvPr/>
        </p:nvSpPr>
        <p:spPr>
          <a:xfrm>
            <a:off x="5275263" y="1133475"/>
            <a:ext cx="373062" cy="676275"/>
          </a:xfrm>
          <a:custGeom>
            <a:avLst/>
            <a:gdLst>
              <a:gd name="connsiteX0" fmla="*/ 1740 w 373215"/>
              <a:gd name="connsiteY0" fmla="*/ 676275 h 676275"/>
              <a:gd name="connsiteX1" fmla="*/ 106515 w 373215"/>
              <a:gd name="connsiteY1" fmla="*/ 638175 h 676275"/>
              <a:gd name="connsiteX2" fmla="*/ 135090 w 373215"/>
              <a:gd name="connsiteY2" fmla="*/ 628650 h 676275"/>
              <a:gd name="connsiteX3" fmla="*/ 163665 w 373215"/>
              <a:gd name="connsiteY3" fmla="*/ 619125 h 676275"/>
              <a:gd name="connsiteX4" fmla="*/ 182715 w 373215"/>
              <a:gd name="connsiteY4" fmla="*/ 561975 h 676275"/>
              <a:gd name="connsiteX5" fmla="*/ 173190 w 373215"/>
              <a:gd name="connsiteY5" fmla="*/ 514350 h 676275"/>
              <a:gd name="connsiteX6" fmla="*/ 144615 w 373215"/>
              <a:gd name="connsiteY6" fmla="*/ 495300 h 676275"/>
              <a:gd name="connsiteX7" fmla="*/ 30315 w 373215"/>
              <a:gd name="connsiteY7" fmla="*/ 476250 h 676275"/>
              <a:gd name="connsiteX8" fmla="*/ 1740 w 373215"/>
              <a:gd name="connsiteY8" fmla="*/ 457200 h 676275"/>
              <a:gd name="connsiteX9" fmla="*/ 11265 w 373215"/>
              <a:gd name="connsiteY9" fmla="*/ 276225 h 676275"/>
              <a:gd name="connsiteX10" fmla="*/ 20790 w 373215"/>
              <a:gd name="connsiteY10" fmla="*/ 247650 h 676275"/>
              <a:gd name="connsiteX11" fmla="*/ 58890 w 373215"/>
              <a:gd name="connsiteY11" fmla="*/ 190500 h 676275"/>
              <a:gd name="connsiteX12" fmla="*/ 68415 w 373215"/>
              <a:gd name="connsiteY12" fmla="*/ 161925 h 676275"/>
              <a:gd name="connsiteX13" fmla="*/ 125565 w 373215"/>
              <a:gd name="connsiteY13" fmla="*/ 123825 h 676275"/>
              <a:gd name="connsiteX14" fmla="*/ 154140 w 373215"/>
              <a:gd name="connsiteY14" fmla="*/ 104775 h 676275"/>
              <a:gd name="connsiteX15" fmla="*/ 182715 w 373215"/>
              <a:gd name="connsiteY15" fmla="*/ 95250 h 676275"/>
              <a:gd name="connsiteX16" fmla="*/ 211290 w 373215"/>
              <a:gd name="connsiteY16" fmla="*/ 76200 h 676275"/>
              <a:gd name="connsiteX17" fmla="*/ 268440 w 373215"/>
              <a:gd name="connsiteY17" fmla="*/ 57150 h 676275"/>
              <a:gd name="connsiteX18" fmla="*/ 297015 w 373215"/>
              <a:gd name="connsiteY18" fmla="*/ 47625 h 676275"/>
              <a:gd name="connsiteX19" fmla="*/ 325590 w 373215"/>
              <a:gd name="connsiteY19" fmla="*/ 38100 h 676275"/>
              <a:gd name="connsiteX20" fmla="*/ 344640 w 373215"/>
              <a:gd name="connsiteY20" fmla="*/ 9525 h 676275"/>
              <a:gd name="connsiteX21" fmla="*/ 373215 w 373215"/>
              <a:gd name="connsiteY21" fmla="*/ 0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3215" h="676275">
                <a:moveTo>
                  <a:pt x="1740" y="676275"/>
                </a:moveTo>
                <a:cubicBezTo>
                  <a:pt x="68009" y="649767"/>
                  <a:pt x="33145" y="662632"/>
                  <a:pt x="106515" y="638175"/>
                </a:cubicBezTo>
                <a:lnTo>
                  <a:pt x="135090" y="628650"/>
                </a:lnTo>
                <a:lnTo>
                  <a:pt x="163665" y="619125"/>
                </a:lnTo>
                <a:cubicBezTo>
                  <a:pt x="170015" y="600075"/>
                  <a:pt x="186653" y="581666"/>
                  <a:pt x="182715" y="561975"/>
                </a:cubicBezTo>
                <a:cubicBezTo>
                  <a:pt x="179540" y="546100"/>
                  <a:pt x="181222" y="528406"/>
                  <a:pt x="173190" y="514350"/>
                </a:cubicBezTo>
                <a:cubicBezTo>
                  <a:pt x="167510" y="504411"/>
                  <a:pt x="154854" y="500420"/>
                  <a:pt x="144615" y="495300"/>
                </a:cubicBezTo>
                <a:cubicBezTo>
                  <a:pt x="112700" y="479343"/>
                  <a:pt x="57477" y="479268"/>
                  <a:pt x="30315" y="476250"/>
                </a:cubicBezTo>
                <a:cubicBezTo>
                  <a:pt x="20790" y="469900"/>
                  <a:pt x="2825" y="468596"/>
                  <a:pt x="1740" y="457200"/>
                </a:cubicBezTo>
                <a:cubicBezTo>
                  <a:pt x="-3987" y="397064"/>
                  <a:pt x="5796" y="336385"/>
                  <a:pt x="11265" y="276225"/>
                </a:cubicBezTo>
                <a:cubicBezTo>
                  <a:pt x="12174" y="266226"/>
                  <a:pt x="15914" y="256427"/>
                  <a:pt x="20790" y="247650"/>
                </a:cubicBezTo>
                <a:cubicBezTo>
                  <a:pt x="31909" y="227636"/>
                  <a:pt x="51650" y="212220"/>
                  <a:pt x="58890" y="190500"/>
                </a:cubicBezTo>
                <a:cubicBezTo>
                  <a:pt x="62065" y="180975"/>
                  <a:pt x="61315" y="169025"/>
                  <a:pt x="68415" y="161925"/>
                </a:cubicBezTo>
                <a:cubicBezTo>
                  <a:pt x="84604" y="145736"/>
                  <a:pt x="106515" y="136525"/>
                  <a:pt x="125565" y="123825"/>
                </a:cubicBezTo>
                <a:cubicBezTo>
                  <a:pt x="135090" y="117475"/>
                  <a:pt x="143280" y="108395"/>
                  <a:pt x="154140" y="104775"/>
                </a:cubicBezTo>
                <a:cubicBezTo>
                  <a:pt x="163665" y="101600"/>
                  <a:pt x="173735" y="99740"/>
                  <a:pt x="182715" y="95250"/>
                </a:cubicBezTo>
                <a:cubicBezTo>
                  <a:pt x="192954" y="90130"/>
                  <a:pt x="200829" y="80849"/>
                  <a:pt x="211290" y="76200"/>
                </a:cubicBezTo>
                <a:cubicBezTo>
                  <a:pt x="229640" y="68045"/>
                  <a:pt x="249390" y="63500"/>
                  <a:pt x="268440" y="57150"/>
                </a:cubicBezTo>
                <a:lnTo>
                  <a:pt x="297015" y="47625"/>
                </a:lnTo>
                <a:lnTo>
                  <a:pt x="325590" y="38100"/>
                </a:lnTo>
                <a:cubicBezTo>
                  <a:pt x="331940" y="28575"/>
                  <a:pt x="335701" y="16676"/>
                  <a:pt x="344640" y="9525"/>
                </a:cubicBezTo>
                <a:cubicBezTo>
                  <a:pt x="352480" y="3253"/>
                  <a:pt x="373215" y="0"/>
                  <a:pt x="373215" y="0"/>
                </a:cubicBezTo>
              </a:path>
            </a:pathLst>
          </a:cu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7C994C8-370C-416B-A69F-A1B1CEC8B766}"/>
              </a:ext>
            </a:extLst>
          </p:cNvPr>
          <p:cNvSpPr/>
          <p:nvPr/>
        </p:nvSpPr>
        <p:spPr>
          <a:xfrm>
            <a:off x="1847850" y="4733925"/>
            <a:ext cx="1228725" cy="239713"/>
          </a:xfrm>
          <a:custGeom>
            <a:avLst/>
            <a:gdLst>
              <a:gd name="connsiteX0" fmla="*/ 971550 w 971550"/>
              <a:gd name="connsiteY0" fmla="*/ 180975 h 211144"/>
              <a:gd name="connsiteX1" fmla="*/ 923925 w 971550"/>
              <a:gd name="connsiteY1" fmla="*/ 200025 h 211144"/>
              <a:gd name="connsiteX2" fmla="*/ 762000 w 971550"/>
              <a:gd name="connsiteY2" fmla="*/ 161925 h 211144"/>
              <a:gd name="connsiteX3" fmla="*/ 752475 w 971550"/>
              <a:gd name="connsiteY3" fmla="*/ 123825 h 211144"/>
              <a:gd name="connsiteX4" fmla="*/ 742950 w 971550"/>
              <a:gd name="connsiteY4" fmla="*/ 66675 h 211144"/>
              <a:gd name="connsiteX5" fmla="*/ 714375 w 971550"/>
              <a:gd name="connsiteY5" fmla="*/ 57150 h 211144"/>
              <a:gd name="connsiteX6" fmla="*/ 523875 w 971550"/>
              <a:gd name="connsiteY6" fmla="*/ 47625 h 211144"/>
              <a:gd name="connsiteX7" fmla="*/ 495300 w 971550"/>
              <a:gd name="connsiteY7" fmla="*/ 38100 h 211144"/>
              <a:gd name="connsiteX8" fmla="*/ 438150 w 971550"/>
              <a:gd name="connsiteY8" fmla="*/ 0 h 211144"/>
              <a:gd name="connsiteX9" fmla="*/ 352425 w 971550"/>
              <a:gd name="connsiteY9" fmla="*/ 19050 h 211144"/>
              <a:gd name="connsiteX10" fmla="*/ 323850 w 971550"/>
              <a:gd name="connsiteY10" fmla="*/ 28575 h 211144"/>
              <a:gd name="connsiteX11" fmla="*/ 209550 w 971550"/>
              <a:gd name="connsiteY11" fmla="*/ 85725 h 211144"/>
              <a:gd name="connsiteX12" fmla="*/ 57150 w 971550"/>
              <a:gd name="connsiteY12" fmla="*/ 95250 h 211144"/>
              <a:gd name="connsiteX13" fmla="*/ 0 w 971550"/>
              <a:gd name="connsiteY13" fmla="*/ 114300 h 21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550" h="211144">
                <a:moveTo>
                  <a:pt x="971550" y="180975"/>
                </a:moveTo>
                <a:cubicBezTo>
                  <a:pt x="955675" y="187325"/>
                  <a:pt x="941004" y="199212"/>
                  <a:pt x="923925" y="200025"/>
                </a:cubicBezTo>
                <a:cubicBezTo>
                  <a:pt x="784852" y="206648"/>
                  <a:pt x="783015" y="235478"/>
                  <a:pt x="762000" y="161925"/>
                </a:cubicBezTo>
                <a:cubicBezTo>
                  <a:pt x="758404" y="149338"/>
                  <a:pt x="755042" y="136662"/>
                  <a:pt x="752475" y="123825"/>
                </a:cubicBezTo>
                <a:cubicBezTo>
                  <a:pt x="748687" y="104887"/>
                  <a:pt x="752532" y="83443"/>
                  <a:pt x="742950" y="66675"/>
                </a:cubicBezTo>
                <a:cubicBezTo>
                  <a:pt x="737969" y="57958"/>
                  <a:pt x="724377" y="58020"/>
                  <a:pt x="714375" y="57150"/>
                </a:cubicBezTo>
                <a:cubicBezTo>
                  <a:pt x="651035" y="51642"/>
                  <a:pt x="587375" y="50800"/>
                  <a:pt x="523875" y="47625"/>
                </a:cubicBezTo>
                <a:cubicBezTo>
                  <a:pt x="514350" y="44450"/>
                  <a:pt x="504077" y="42976"/>
                  <a:pt x="495300" y="38100"/>
                </a:cubicBezTo>
                <a:cubicBezTo>
                  <a:pt x="475286" y="26981"/>
                  <a:pt x="438150" y="0"/>
                  <a:pt x="438150" y="0"/>
                </a:cubicBezTo>
                <a:cubicBezTo>
                  <a:pt x="405414" y="6547"/>
                  <a:pt x="383812" y="10082"/>
                  <a:pt x="352425" y="19050"/>
                </a:cubicBezTo>
                <a:cubicBezTo>
                  <a:pt x="342771" y="21808"/>
                  <a:pt x="332627" y="23699"/>
                  <a:pt x="323850" y="28575"/>
                </a:cubicBezTo>
                <a:cubicBezTo>
                  <a:pt x="282744" y="51412"/>
                  <a:pt x="259695" y="82591"/>
                  <a:pt x="209550" y="85725"/>
                </a:cubicBezTo>
                <a:lnTo>
                  <a:pt x="57150" y="95250"/>
                </a:lnTo>
                <a:cubicBezTo>
                  <a:pt x="12162" y="106497"/>
                  <a:pt x="30759" y="98921"/>
                  <a:pt x="0" y="114300"/>
                </a:cubicBezTo>
              </a:path>
            </a:pathLst>
          </a:cu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1152" name="TextBox 23">
            <a:extLst>
              <a:ext uri="{FF2B5EF4-FFF2-40B4-BE49-F238E27FC236}">
                <a16:creationId xmlns:a16="http://schemas.microsoft.com/office/drawing/2014/main" id="{EA526C5A-C38F-4911-A5AB-E167D9FEAE35}"/>
              </a:ext>
            </a:extLst>
          </p:cNvPr>
          <p:cNvSpPr txBox="1">
            <a:spLocks noChangeArrowheads="1"/>
          </p:cNvSpPr>
          <p:nvPr/>
        </p:nvSpPr>
        <p:spPr bwMode="auto">
          <a:xfrm rot="-2260022">
            <a:off x="1693863" y="1724025"/>
            <a:ext cx="2598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</a:rPr>
              <a:t>Khyber Pakhtunkhwa</a:t>
            </a:r>
          </a:p>
        </p:txBody>
      </p:sp>
      <p:sp>
        <p:nvSpPr>
          <p:cNvPr id="91153" name="TextBox 24">
            <a:extLst>
              <a:ext uri="{FF2B5EF4-FFF2-40B4-BE49-F238E27FC236}">
                <a16:creationId xmlns:a16="http://schemas.microsoft.com/office/drawing/2014/main" id="{4FADD025-923F-4391-94FB-1FF6D937AA49}"/>
              </a:ext>
            </a:extLst>
          </p:cNvPr>
          <p:cNvSpPr txBox="1">
            <a:spLocks noChangeArrowheads="1"/>
          </p:cNvSpPr>
          <p:nvPr/>
        </p:nvSpPr>
        <p:spPr bwMode="auto">
          <a:xfrm rot="-1094823">
            <a:off x="4970463" y="4757738"/>
            <a:ext cx="3616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</a:rPr>
              <a:t>INDIAN OCCUPIED  KASHMIR</a:t>
            </a:r>
          </a:p>
        </p:txBody>
      </p:sp>
      <p:sp>
        <p:nvSpPr>
          <p:cNvPr id="91154" name="TextBox 25">
            <a:extLst>
              <a:ext uri="{FF2B5EF4-FFF2-40B4-BE49-F238E27FC236}">
                <a16:creationId xmlns:a16="http://schemas.microsoft.com/office/drawing/2014/main" id="{B3327C66-2AEA-4805-98F3-7BECEC4B7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025" y="4038600"/>
            <a:ext cx="127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ATHMUQAM</a:t>
            </a:r>
          </a:p>
        </p:txBody>
      </p:sp>
      <p:sp>
        <p:nvSpPr>
          <p:cNvPr id="91155" name="TextBox 27">
            <a:extLst>
              <a:ext uri="{FF2B5EF4-FFF2-40B4-BE49-F238E27FC236}">
                <a16:creationId xmlns:a16="http://schemas.microsoft.com/office/drawing/2014/main" id="{9F37B1C6-ED06-4490-875D-A3FAC49E9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5" y="4819650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Kundal Shahi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A0B0CD-6C73-404A-B10C-57D2033B831E}"/>
              </a:ext>
            </a:extLst>
          </p:cNvPr>
          <p:cNvSpPr/>
          <p:nvPr/>
        </p:nvSpPr>
        <p:spPr>
          <a:xfrm>
            <a:off x="3352800" y="5054600"/>
            <a:ext cx="15240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958DAA8-FE36-4176-AC39-0F1C6AD83E46}"/>
              </a:ext>
            </a:extLst>
          </p:cNvPr>
          <p:cNvSpPr/>
          <p:nvPr/>
        </p:nvSpPr>
        <p:spPr>
          <a:xfrm>
            <a:off x="5446713" y="3797300"/>
            <a:ext cx="15240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1158" name="TextBox 31">
            <a:extLst>
              <a:ext uri="{FF2B5EF4-FFF2-40B4-BE49-F238E27FC236}">
                <a16:creationId xmlns:a16="http://schemas.microsoft.com/office/drawing/2014/main" id="{2D4BA342-3091-4D26-90A5-0826914A3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5613" y="3651250"/>
            <a:ext cx="1457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Dudhnial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69000FA-9049-4298-BD67-832242F81D78}"/>
              </a:ext>
            </a:extLst>
          </p:cNvPr>
          <p:cNvSpPr/>
          <p:nvPr/>
        </p:nvSpPr>
        <p:spPr>
          <a:xfrm>
            <a:off x="5922963" y="3228975"/>
            <a:ext cx="15240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91160" name="TextBox 33">
            <a:extLst>
              <a:ext uri="{FF2B5EF4-FFF2-40B4-BE49-F238E27FC236}">
                <a16:creationId xmlns:a16="http://schemas.microsoft.com/office/drawing/2014/main" id="{87ABE1B6-1DB3-4D4F-83B9-0A0C2C37B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327400"/>
            <a:ext cx="1457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Sharda</a:t>
            </a:r>
          </a:p>
        </p:txBody>
      </p:sp>
      <p:sp>
        <p:nvSpPr>
          <p:cNvPr id="91161" name="TextBox 34">
            <a:extLst>
              <a:ext uri="{FF2B5EF4-FFF2-40B4-BE49-F238E27FC236}">
                <a16:creationId xmlns:a16="http://schemas.microsoft.com/office/drawing/2014/main" id="{CA0E0475-7D09-4CE4-806F-2E9AE6ED4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209800"/>
            <a:ext cx="1457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Nara</a:t>
            </a:r>
          </a:p>
        </p:txBody>
      </p:sp>
      <p:sp>
        <p:nvSpPr>
          <p:cNvPr id="91162" name="TextBox 35">
            <a:extLst>
              <a:ext uri="{FF2B5EF4-FFF2-40B4-BE49-F238E27FC236}">
                <a16:creationId xmlns:a16="http://schemas.microsoft.com/office/drawing/2014/main" id="{02444038-2489-437A-8A45-5B5BB21FC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288" y="2838450"/>
            <a:ext cx="835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Kaghan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781E2CC-57CB-4029-85FF-FF3BDA95AAAA}"/>
              </a:ext>
            </a:extLst>
          </p:cNvPr>
          <p:cNvSpPr/>
          <p:nvPr/>
        </p:nvSpPr>
        <p:spPr>
          <a:xfrm>
            <a:off x="4465638" y="2441575"/>
            <a:ext cx="15240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DBFC69B-5EDD-483B-96B0-487203E92A17}"/>
              </a:ext>
            </a:extLst>
          </p:cNvPr>
          <p:cNvSpPr/>
          <p:nvPr/>
        </p:nvSpPr>
        <p:spPr>
          <a:xfrm>
            <a:off x="3848100" y="2876550"/>
            <a:ext cx="15240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7476066-A308-4FFB-B791-8B8C31A63B30}"/>
              </a:ext>
            </a:extLst>
          </p:cNvPr>
          <p:cNvSpPr/>
          <p:nvPr/>
        </p:nvSpPr>
        <p:spPr>
          <a:xfrm>
            <a:off x="7532688" y="2828925"/>
            <a:ext cx="15240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5040AEE-700F-4988-8244-B38480DBED0A}"/>
              </a:ext>
            </a:extLst>
          </p:cNvPr>
          <p:cNvSpPr/>
          <p:nvPr/>
        </p:nvSpPr>
        <p:spPr>
          <a:xfrm>
            <a:off x="8696325" y="3521075"/>
            <a:ext cx="15240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C4AE3C4-3994-4D5E-A6E2-E797FDC5759C}"/>
              </a:ext>
            </a:extLst>
          </p:cNvPr>
          <p:cNvSpPr/>
          <p:nvPr/>
        </p:nvSpPr>
        <p:spPr>
          <a:xfrm>
            <a:off x="8875713" y="3960813"/>
            <a:ext cx="15240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91168" name="TextBox 42">
            <a:extLst>
              <a:ext uri="{FF2B5EF4-FFF2-40B4-BE49-F238E27FC236}">
                <a16:creationId xmlns:a16="http://schemas.microsoft.com/office/drawing/2014/main" id="{77B02814-1B75-4173-8A1D-38F630A09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0150" y="3416300"/>
            <a:ext cx="1457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Halmat</a:t>
            </a:r>
          </a:p>
        </p:txBody>
      </p:sp>
      <p:sp>
        <p:nvSpPr>
          <p:cNvPr id="91169" name="TextBox 43">
            <a:extLst>
              <a:ext uri="{FF2B5EF4-FFF2-40B4-BE49-F238E27FC236}">
                <a16:creationId xmlns:a16="http://schemas.microsoft.com/office/drawing/2014/main" id="{FAB97200-852D-43F9-AD7E-FE638FD13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1913" y="3848100"/>
            <a:ext cx="1457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Toabat</a:t>
            </a:r>
          </a:p>
        </p:txBody>
      </p:sp>
      <p:sp>
        <p:nvSpPr>
          <p:cNvPr id="91170" name="TextBox 55">
            <a:extLst>
              <a:ext uri="{FF2B5EF4-FFF2-40B4-BE49-F238E27FC236}">
                <a16:creationId xmlns:a16="http://schemas.microsoft.com/office/drawing/2014/main" id="{11E79143-D0C7-4CAB-AC93-4FF41E5D7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163" y="2582863"/>
            <a:ext cx="973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Janawai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0D3AF90-C1EE-4B45-BC1E-072A98F8904F}"/>
              </a:ext>
            </a:extLst>
          </p:cNvPr>
          <p:cNvSpPr/>
          <p:nvPr/>
        </p:nvSpPr>
        <p:spPr>
          <a:xfrm>
            <a:off x="3219450" y="4624388"/>
            <a:ext cx="152400" cy="1524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91172" name="TextBox 64">
            <a:extLst>
              <a:ext uri="{FF2B5EF4-FFF2-40B4-BE49-F238E27FC236}">
                <a16:creationId xmlns:a16="http://schemas.microsoft.com/office/drawing/2014/main" id="{5CE810A1-46DC-48E0-8471-D0F8F2280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563" y="4343400"/>
            <a:ext cx="665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Jagran</a:t>
            </a:r>
          </a:p>
        </p:txBody>
      </p:sp>
      <p:sp>
        <p:nvSpPr>
          <p:cNvPr id="91173" name="TextBox 65">
            <a:extLst>
              <a:ext uri="{FF2B5EF4-FFF2-40B4-BE49-F238E27FC236}">
                <a16:creationId xmlns:a16="http://schemas.microsoft.com/office/drawing/2014/main" id="{AD98DE31-4739-42FE-98AB-9DC5D7551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938" y="5878513"/>
            <a:ext cx="1457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Panjgran</a:t>
            </a:r>
          </a:p>
        </p:txBody>
      </p:sp>
      <p:sp>
        <p:nvSpPr>
          <p:cNvPr id="91174" name="TextBox 66">
            <a:extLst>
              <a:ext uri="{FF2B5EF4-FFF2-40B4-BE49-F238E27FC236}">
                <a16:creationId xmlns:a16="http://schemas.microsoft.com/office/drawing/2014/main" id="{543535E9-1741-4EB4-B793-533852773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25" y="5883275"/>
            <a:ext cx="1457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TITHWAL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643EE5E-6137-4150-A4F8-99007B2EC2FD}"/>
              </a:ext>
            </a:extLst>
          </p:cNvPr>
          <p:cNvSpPr/>
          <p:nvPr/>
        </p:nvSpPr>
        <p:spPr>
          <a:xfrm>
            <a:off x="1841500" y="1333500"/>
            <a:ext cx="3467100" cy="3086100"/>
          </a:xfrm>
          <a:custGeom>
            <a:avLst/>
            <a:gdLst>
              <a:gd name="connsiteX0" fmla="*/ 3467100 w 3467100"/>
              <a:gd name="connsiteY0" fmla="*/ 0 h 3086100"/>
              <a:gd name="connsiteX1" fmla="*/ 3314700 w 3467100"/>
              <a:gd name="connsiteY1" fmla="*/ 12700 h 3086100"/>
              <a:gd name="connsiteX2" fmla="*/ 3289300 w 3467100"/>
              <a:gd name="connsiteY2" fmla="*/ 50800 h 3086100"/>
              <a:gd name="connsiteX3" fmla="*/ 3276600 w 3467100"/>
              <a:gd name="connsiteY3" fmla="*/ 88900 h 3086100"/>
              <a:gd name="connsiteX4" fmla="*/ 3251200 w 3467100"/>
              <a:gd name="connsiteY4" fmla="*/ 127000 h 3086100"/>
              <a:gd name="connsiteX5" fmla="*/ 3238500 w 3467100"/>
              <a:gd name="connsiteY5" fmla="*/ 165100 h 3086100"/>
              <a:gd name="connsiteX6" fmla="*/ 3187700 w 3467100"/>
              <a:gd name="connsiteY6" fmla="*/ 241300 h 3086100"/>
              <a:gd name="connsiteX7" fmla="*/ 3136900 w 3467100"/>
              <a:gd name="connsiteY7" fmla="*/ 393700 h 3086100"/>
              <a:gd name="connsiteX8" fmla="*/ 3124200 w 3467100"/>
              <a:gd name="connsiteY8" fmla="*/ 431800 h 3086100"/>
              <a:gd name="connsiteX9" fmla="*/ 3098800 w 3467100"/>
              <a:gd name="connsiteY9" fmla="*/ 469900 h 3086100"/>
              <a:gd name="connsiteX10" fmla="*/ 3060700 w 3467100"/>
              <a:gd name="connsiteY10" fmla="*/ 635000 h 3086100"/>
              <a:gd name="connsiteX11" fmla="*/ 2971800 w 3467100"/>
              <a:gd name="connsiteY11" fmla="*/ 901700 h 3086100"/>
              <a:gd name="connsiteX12" fmla="*/ 2908300 w 3467100"/>
              <a:gd name="connsiteY12" fmla="*/ 1016000 h 3086100"/>
              <a:gd name="connsiteX13" fmla="*/ 2730500 w 3467100"/>
              <a:gd name="connsiteY13" fmla="*/ 1054100 h 3086100"/>
              <a:gd name="connsiteX14" fmla="*/ 2641600 w 3467100"/>
              <a:gd name="connsiteY14" fmla="*/ 1079500 h 3086100"/>
              <a:gd name="connsiteX15" fmla="*/ 2603500 w 3467100"/>
              <a:gd name="connsiteY15" fmla="*/ 1092200 h 3086100"/>
              <a:gd name="connsiteX16" fmla="*/ 2501900 w 3467100"/>
              <a:gd name="connsiteY16" fmla="*/ 1117600 h 3086100"/>
              <a:gd name="connsiteX17" fmla="*/ 2425700 w 3467100"/>
              <a:gd name="connsiteY17" fmla="*/ 1143000 h 3086100"/>
              <a:gd name="connsiteX18" fmla="*/ 2387600 w 3467100"/>
              <a:gd name="connsiteY18" fmla="*/ 1168400 h 3086100"/>
              <a:gd name="connsiteX19" fmla="*/ 2311400 w 3467100"/>
              <a:gd name="connsiteY19" fmla="*/ 1193800 h 3086100"/>
              <a:gd name="connsiteX20" fmla="*/ 2235200 w 3467100"/>
              <a:gd name="connsiteY20" fmla="*/ 1244600 h 3086100"/>
              <a:gd name="connsiteX21" fmla="*/ 2184400 w 3467100"/>
              <a:gd name="connsiteY21" fmla="*/ 1320800 h 3086100"/>
              <a:gd name="connsiteX22" fmla="*/ 2159000 w 3467100"/>
              <a:gd name="connsiteY22" fmla="*/ 1358900 h 3086100"/>
              <a:gd name="connsiteX23" fmla="*/ 2146300 w 3467100"/>
              <a:gd name="connsiteY23" fmla="*/ 1397000 h 3086100"/>
              <a:gd name="connsiteX24" fmla="*/ 2108200 w 3467100"/>
              <a:gd name="connsiteY24" fmla="*/ 1409700 h 3086100"/>
              <a:gd name="connsiteX25" fmla="*/ 2095500 w 3467100"/>
              <a:gd name="connsiteY25" fmla="*/ 1447800 h 3086100"/>
              <a:gd name="connsiteX26" fmla="*/ 2057400 w 3467100"/>
              <a:gd name="connsiteY26" fmla="*/ 1473200 h 3086100"/>
              <a:gd name="connsiteX27" fmla="*/ 1981200 w 3467100"/>
              <a:gd name="connsiteY27" fmla="*/ 1498600 h 3086100"/>
              <a:gd name="connsiteX28" fmla="*/ 1943100 w 3467100"/>
              <a:gd name="connsiteY28" fmla="*/ 1511300 h 3086100"/>
              <a:gd name="connsiteX29" fmla="*/ 1854200 w 3467100"/>
              <a:gd name="connsiteY29" fmla="*/ 1536700 h 3086100"/>
              <a:gd name="connsiteX30" fmla="*/ 1778000 w 3467100"/>
              <a:gd name="connsiteY30" fmla="*/ 1587500 h 3086100"/>
              <a:gd name="connsiteX31" fmla="*/ 1701800 w 3467100"/>
              <a:gd name="connsiteY31" fmla="*/ 1638300 h 3086100"/>
              <a:gd name="connsiteX32" fmla="*/ 1663700 w 3467100"/>
              <a:gd name="connsiteY32" fmla="*/ 1663700 h 3086100"/>
              <a:gd name="connsiteX33" fmla="*/ 1587500 w 3467100"/>
              <a:gd name="connsiteY33" fmla="*/ 1701800 h 3086100"/>
              <a:gd name="connsiteX34" fmla="*/ 1460500 w 3467100"/>
              <a:gd name="connsiteY34" fmla="*/ 1828800 h 3086100"/>
              <a:gd name="connsiteX35" fmla="*/ 1422400 w 3467100"/>
              <a:gd name="connsiteY35" fmla="*/ 1854200 h 3086100"/>
              <a:gd name="connsiteX36" fmla="*/ 1308100 w 3467100"/>
              <a:gd name="connsiteY36" fmla="*/ 1892300 h 3086100"/>
              <a:gd name="connsiteX37" fmla="*/ 1270000 w 3467100"/>
              <a:gd name="connsiteY37" fmla="*/ 1905000 h 3086100"/>
              <a:gd name="connsiteX38" fmla="*/ 1231900 w 3467100"/>
              <a:gd name="connsiteY38" fmla="*/ 1930400 h 3086100"/>
              <a:gd name="connsiteX39" fmla="*/ 1155700 w 3467100"/>
              <a:gd name="connsiteY39" fmla="*/ 2044700 h 3086100"/>
              <a:gd name="connsiteX40" fmla="*/ 1130300 w 3467100"/>
              <a:gd name="connsiteY40" fmla="*/ 2082800 h 3086100"/>
              <a:gd name="connsiteX41" fmla="*/ 1092200 w 3467100"/>
              <a:gd name="connsiteY41" fmla="*/ 2108200 h 3086100"/>
              <a:gd name="connsiteX42" fmla="*/ 1054100 w 3467100"/>
              <a:gd name="connsiteY42" fmla="*/ 2184400 h 3086100"/>
              <a:gd name="connsiteX43" fmla="*/ 1041400 w 3467100"/>
              <a:gd name="connsiteY43" fmla="*/ 2222500 h 3086100"/>
              <a:gd name="connsiteX44" fmla="*/ 1003300 w 3467100"/>
              <a:gd name="connsiteY44" fmla="*/ 2247900 h 3086100"/>
              <a:gd name="connsiteX45" fmla="*/ 939800 w 3467100"/>
              <a:gd name="connsiteY45" fmla="*/ 2362200 h 3086100"/>
              <a:gd name="connsiteX46" fmla="*/ 914400 w 3467100"/>
              <a:gd name="connsiteY46" fmla="*/ 2400300 h 3086100"/>
              <a:gd name="connsiteX47" fmla="*/ 876300 w 3467100"/>
              <a:gd name="connsiteY47" fmla="*/ 2476500 h 3086100"/>
              <a:gd name="connsiteX48" fmla="*/ 800100 w 3467100"/>
              <a:gd name="connsiteY48" fmla="*/ 2527300 h 3086100"/>
              <a:gd name="connsiteX49" fmla="*/ 762000 w 3467100"/>
              <a:gd name="connsiteY49" fmla="*/ 2603500 h 3086100"/>
              <a:gd name="connsiteX50" fmla="*/ 774700 w 3467100"/>
              <a:gd name="connsiteY50" fmla="*/ 2667000 h 3086100"/>
              <a:gd name="connsiteX51" fmla="*/ 800100 w 3467100"/>
              <a:gd name="connsiteY51" fmla="*/ 2794000 h 3086100"/>
              <a:gd name="connsiteX52" fmla="*/ 774700 w 3467100"/>
              <a:gd name="connsiteY52" fmla="*/ 2959100 h 3086100"/>
              <a:gd name="connsiteX53" fmla="*/ 762000 w 3467100"/>
              <a:gd name="connsiteY53" fmla="*/ 2997200 h 3086100"/>
              <a:gd name="connsiteX54" fmla="*/ 647700 w 3467100"/>
              <a:gd name="connsiteY54" fmla="*/ 3060700 h 3086100"/>
              <a:gd name="connsiteX55" fmla="*/ 546100 w 3467100"/>
              <a:gd name="connsiteY55" fmla="*/ 3086100 h 3086100"/>
              <a:gd name="connsiteX56" fmla="*/ 368300 w 3467100"/>
              <a:gd name="connsiteY56" fmla="*/ 3073400 h 3086100"/>
              <a:gd name="connsiteX57" fmla="*/ 292100 w 3467100"/>
              <a:gd name="connsiteY57" fmla="*/ 3048000 h 3086100"/>
              <a:gd name="connsiteX58" fmla="*/ 0 w 3467100"/>
              <a:gd name="connsiteY58" fmla="*/ 304800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467100" h="3086100">
                <a:moveTo>
                  <a:pt x="3467100" y="0"/>
                </a:moveTo>
                <a:cubicBezTo>
                  <a:pt x="3416300" y="4233"/>
                  <a:pt x="3363715" y="-1304"/>
                  <a:pt x="3314700" y="12700"/>
                </a:cubicBezTo>
                <a:cubicBezTo>
                  <a:pt x="3300024" y="16893"/>
                  <a:pt x="3296126" y="37148"/>
                  <a:pt x="3289300" y="50800"/>
                </a:cubicBezTo>
                <a:cubicBezTo>
                  <a:pt x="3283313" y="62774"/>
                  <a:pt x="3282587" y="76926"/>
                  <a:pt x="3276600" y="88900"/>
                </a:cubicBezTo>
                <a:cubicBezTo>
                  <a:pt x="3269774" y="102552"/>
                  <a:pt x="3258026" y="113348"/>
                  <a:pt x="3251200" y="127000"/>
                </a:cubicBezTo>
                <a:cubicBezTo>
                  <a:pt x="3245213" y="138974"/>
                  <a:pt x="3245001" y="153398"/>
                  <a:pt x="3238500" y="165100"/>
                </a:cubicBezTo>
                <a:cubicBezTo>
                  <a:pt x="3223675" y="191785"/>
                  <a:pt x="3197353" y="212340"/>
                  <a:pt x="3187700" y="241300"/>
                </a:cubicBezTo>
                <a:lnTo>
                  <a:pt x="3136900" y="393700"/>
                </a:lnTo>
                <a:cubicBezTo>
                  <a:pt x="3132667" y="406400"/>
                  <a:pt x="3131626" y="420661"/>
                  <a:pt x="3124200" y="431800"/>
                </a:cubicBezTo>
                <a:lnTo>
                  <a:pt x="3098800" y="469900"/>
                </a:lnTo>
                <a:cubicBezTo>
                  <a:pt x="3088725" y="520273"/>
                  <a:pt x="3076018" y="589047"/>
                  <a:pt x="3060700" y="635000"/>
                </a:cubicBezTo>
                <a:lnTo>
                  <a:pt x="2971800" y="901700"/>
                </a:lnTo>
                <a:cubicBezTo>
                  <a:pt x="2960618" y="935247"/>
                  <a:pt x="2941052" y="1005083"/>
                  <a:pt x="2908300" y="1016000"/>
                </a:cubicBezTo>
                <a:cubicBezTo>
                  <a:pt x="2799721" y="1052193"/>
                  <a:pt x="2858667" y="1038079"/>
                  <a:pt x="2730500" y="1054100"/>
                </a:cubicBezTo>
                <a:cubicBezTo>
                  <a:pt x="2639149" y="1084550"/>
                  <a:pt x="2753228" y="1047606"/>
                  <a:pt x="2641600" y="1079500"/>
                </a:cubicBezTo>
                <a:cubicBezTo>
                  <a:pt x="2628728" y="1083178"/>
                  <a:pt x="2616415" y="1088678"/>
                  <a:pt x="2603500" y="1092200"/>
                </a:cubicBezTo>
                <a:cubicBezTo>
                  <a:pt x="2569821" y="1101385"/>
                  <a:pt x="2535018" y="1106561"/>
                  <a:pt x="2501900" y="1117600"/>
                </a:cubicBezTo>
                <a:cubicBezTo>
                  <a:pt x="2476500" y="1126067"/>
                  <a:pt x="2447977" y="1128148"/>
                  <a:pt x="2425700" y="1143000"/>
                </a:cubicBezTo>
                <a:cubicBezTo>
                  <a:pt x="2413000" y="1151467"/>
                  <a:pt x="2401548" y="1162201"/>
                  <a:pt x="2387600" y="1168400"/>
                </a:cubicBezTo>
                <a:cubicBezTo>
                  <a:pt x="2363134" y="1179274"/>
                  <a:pt x="2333677" y="1178948"/>
                  <a:pt x="2311400" y="1193800"/>
                </a:cubicBezTo>
                <a:lnTo>
                  <a:pt x="2235200" y="1244600"/>
                </a:lnTo>
                <a:lnTo>
                  <a:pt x="2184400" y="1320800"/>
                </a:lnTo>
                <a:cubicBezTo>
                  <a:pt x="2175933" y="1333500"/>
                  <a:pt x="2163827" y="1344420"/>
                  <a:pt x="2159000" y="1358900"/>
                </a:cubicBezTo>
                <a:cubicBezTo>
                  <a:pt x="2154767" y="1371600"/>
                  <a:pt x="2155766" y="1387534"/>
                  <a:pt x="2146300" y="1397000"/>
                </a:cubicBezTo>
                <a:cubicBezTo>
                  <a:pt x="2136834" y="1406466"/>
                  <a:pt x="2120900" y="1405467"/>
                  <a:pt x="2108200" y="1409700"/>
                </a:cubicBezTo>
                <a:cubicBezTo>
                  <a:pt x="2103967" y="1422400"/>
                  <a:pt x="2103863" y="1437347"/>
                  <a:pt x="2095500" y="1447800"/>
                </a:cubicBezTo>
                <a:cubicBezTo>
                  <a:pt x="2085965" y="1459719"/>
                  <a:pt x="2071348" y="1467001"/>
                  <a:pt x="2057400" y="1473200"/>
                </a:cubicBezTo>
                <a:cubicBezTo>
                  <a:pt x="2032934" y="1484074"/>
                  <a:pt x="2006600" y="1490133"/>
                  <a:pt x="1981200" y="1498600"/>
                </a:cubicBezTo>
                <a:cubicBezTo>
                  <a:pt x="1968500" y="1502833"/>
                  <a:pt x="1956087" y="1508053"/>
                  <a:pt x="1943100" y="1511300"/>
                </a:cubicBezTo>
                <a:cubicBezTo>
                  <a:pt x="1931143" y="1514289"/>
                  <a:pt x="1869107" y="1528418"/>
                  <a:pt x="1854200" y="1536700"/>
                </a:cubicBezTo>
                <a:cubicBezTo>
                  <a:pt x="1827515" y="1551525"/>
                  <a:pt x="1803400" y="1570567"/>
                  <a:pt x="1778000" y="1587500"/>
                </a:cubicBezTo>
                <a:lnTo>
                  <a:pt x="1701800" y="1638300"/>
                </a:lnTo>
                <a:cubicBezTo>
                  <a:pt x="1689100" y="1646767"/>
                  <a:pt x="1678180" y="1658873"/>
                  <a:pt x="1663700" y="1663700"/>
                </a:cubicBezTo>
                <a:cubicBezTo>
                  <a:pt x="1611120" y="1681227"/>
                  <a:pt x="1636739" y="1668974"/>
                  <a:pt x="1587500" y="1701800"/>
                </a:cubicBezTo>
                <a:cubicBezTo>
                  <a:pt x="1519767" y="1803400"/>
                  <a:pt x="1562100" y="1761067"/>
                  <a:pt x="1460500" y="1828800"/>
                </a:cubicBezTo>
                <a:cubicBezTo>
                  <a:pt x="1447800" y="1837267"/>
                  <a:pt x="1436880" y="1849373"/>
                  <a:pt x="1422400" y="1854200"/>
                </a:cubicBezTo>
                <a:lnTo>
                  <a:pt x="1308100" y="1892300"/>
                </a:lnTo>
                <a:cubicBezTo>
                  <a:pt x="1295400" y="1896533"/>
                  <a:pt x="1281139" y="1897574"/>
                  <a:pt x="1270000" y="1905000"/>
                </a:cubicBezTo>
                <a:lnTo>
                  <a:pt x="1231900" y="1930400"/>
                </a:lnTo>
                <a:lnTo>
                  <a:pt x="1155700" y="2044700"/>
                </a:lnTo>
                <a:cubicBezTo>
                  <a:pt x="1147233" y="2057400"/>
                  <a:pt x="1143000" y="2074333"/>
                  <a:pt x="1130300" y="2082800"/>
                </a:cubicBezTo>
                <a:lnTo>
                  <a:pt x="1092200" y="2108200"/>
                </a:lnTo>
                <a:cubicBezTo>
                  <a:pt x="1060278" y="2203965"/>
                  <a:pt x="1103339" y="2085923"/>
                  <a:pt x="1054100" y="2184400"/>
                </a:cubicBezTo>
                <a:cubicBezTo>
                  <a:pt x="1048113" y="2196374"/>
                  <a:pt x="1049763" y="2212047"/>
                  <a:pt x="1041400" y="2222500"/>
                </a:cubicBezTo>
                <a:cubicBezTo>
                  <a:pt x="1031865" y="2234419"/>
                  <a:pt x="1016000" y="2239433"/>
                  <a:pt x="1003300" y="2247900"/>
                </a:cubicBezTo>
                <a:cubicBezTo>
                  <a:pt x="980947" y="2314960"/>
                  <a:pt x="998026" y="2274861"/>
                  <a:pt x="939800" y="2362200"/>
                </a:cubicBezTo>
                <a:cubicBezTo>
                  <a:pt x="931333" y="2374900"/>
                  <a:pt x="919227" y="2385820"/>
                  <a:pt x="914400" y="2400300"/>
                </a:cubicBezTo>
                <a:cubicBezTo>
                  <a:pt x="905341" y="2427477"/>
                  <a:pt x="899471" y="2456225"/>
                  <a:pt x="876300" y="2476500"/>
                </a:cubicBezTo>
                <a:cubicBezTo>
                  <a:pt x="853326" y="2496602"/>
                  <a:pt x="800100" y="2527300"/>
                  <a:pt x="800100" y="2527300"/>
                </a:cubicBezTo>
                <a:cubicBezTo>
                  <a:pt x="787258" y="2546563"/>
                  <a:pt x="762000" y="2577210"/>
                  <a:pt x="762000" y="2603500"/>
                </a:cubicBezTo>
                <a:cubicBezTo>
                  <a:pt x="762000" y="2625086"/>
                  <a:pt x="770839" y="2645762"/>
                  <a:pt x="774700" y="2667000"/>
                </a:cubicBezTo>
                <a:cubicBezTo>
                  <a:pt x="795459" y="2781176"/>
                  <a:pt x="777637" y="2704147"/>
                  <a:pt x="800100" y="2794000"/>
                </a:cubicBezTo>
                <a:cubicBezTo>
                  <a:pt x="769531" y="2885707"/>
                  <a:pt x="802764" y="2776683"/>
                  <a:pt x="774700" y="2959100"/>
                </a:cubicBezTo>
                <a:cubicBezTo>
                  <a:pt x="772664" y="2972331"/>
                  <a:pt x="771466" y="2987734"/>
                  <a:pt x="762000" y="2997200"/>
                </a:cubicBezTo>
                <a:cubicBezTo>
                  <a:pt x="727435" y="3031765"/>
                  <a:pt x="691618" y="3048722"/>
                  <a:pt x="647700" y="3060700"/>
                </a:cubicBezTo>
                <a:cubicBezTo>
                  <a:pt x="614021" y="3069885"/>
                  <a:pt x="546100" y="3086100"/>
                  <a:pt x="546100" y="3086100"/>
                </a:cubicBezTo>
                <a:cubicBezTo>
                  <a:pt x="486833" y="3081867"/>
                  <a:pt x="427060" y="3082214"/>
                  <a:pt x="368300" y="3073400"/>
                </a:cubicBezTo>
                <a:cubicBezTo>
                  <a:pt x="341822" y="3069428"/>
                  <a:pt x="318874" y="3048000"/>
                  <a:pt x="292100" y="3048000"/>
                </a:cubicBezTo>
                <a:lnTo>
                  <a:pt x="0" y="3048000"/>
                </a:ln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91176" name="Straight Connector 69">
            <a:extLst>
              <a:ext uri="{FF2B5EF4-FFF2-40B4-BE49-F238E27FC236}">
                <a16:creationId xmlns:a16="http://schemas.microsoft.com/office/drawing/2014/main" id="{9E5CD2C1-610A-47EE-AF95-03BEF4028AC7}"/>
              </a:ext>
            </a:extLst>
          </p:cNvPr>
          <p:cNvCxnSpPr>
            <a:cxnSpLocks noChangeShapeType="1"/>
            <a:stCxn id="6" idx="56"/>
            <a:endCxn id="91143" idx="3"/>
          </p:cNvCxnSpPr>
          <p:nvPr/>
        </p:nvCxnSpPr>
        <p:spPr bwMode="auto">
          <a:xfrm flipH="1">
            <a:off x="5105400" y="3514725"/>
            <a:ext cx="371475" cy="209550"/>
          </a:xfrm>
          <a:prstGeom prst="line">
            <a:avLst/>
          </a:prstGeom>
          <a:noFill/>
          <a:ln w="38100">
            <a:solidFill>
              <a:srgbClr val="FFC000"/>
            </a:solidFill>
            <a:prstDash val="sysDot"/>
            <a:round/>
            <a:headEnd/>
            <a:tailEnd/>
          </a:ln>
          <a:effectLst>
            <a:prstShdw prst="shdw13" dist="53882" dir="13500000">
              <a:srgbClr val="5C1F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E1A07F8-96F5-4597-8920-D79B834166E0}"/>
              </a:ext>
            </a:extLst>
          </p:cNvPr>
          <p:cNvCxnSpPr/>
          <p:nvPr/>
        </p:nvCxnSpPr>
        <p:spPr>
          <a:xfrm>
            <a:off x="4648200" y="3644900"/>
            <a:ext cx="95250" cy="241300"/>
          </a:xfrm>
          <a:prstGeom prst="line">
            <a:avLst/>
          </a:prstGeom>
          <a:ln w="57150" cmpd="tri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178" name="Straight Connector 73">
            <a:extLst>
              <a:ext uri="{FF2B5EF4-FFF2-40B4-BE49-F238E27FC236}">
                <a16:creationId xmlns:a16="http://schemas.microsoft.com/office/drawing/2014/main" id="{64D4EFC0-2CD5-40B6-A6B9-70C72534E512}"/>
              </a:ext>
            </a:extLst>
          </p:cNvPr>
          <p:cNvCxnSpPr>
            <a:cxnSpLocks noChangeShapeType="1"/>
            <a:stCxn id="17" idx="0"/>
          </p:cNvCxnSpPr>
          <p:nvPr/>
        </p:nvCxnSpPr>
        <p:spPr bwMode="auto">
          <a:xfrm flipV="1">
            <a:off x="4117975" y="3949700"/>
            <a:ext cx="82550" cy="657225"/>
          </a:xfrm>
          <a:prstGeom prst="line">
            <a:avLst/>
          </a:prstGeom>
          <a:noFill/>
          <a:ln w="38100">
            <a:solidFill>
              <a:srgbClr val="FFC000"/>
            </a:solidFill>
            <a:prstDash val="sysDot"/>
            <a:round/>
            <a:headEnd/>
            <a:tailEnd/>
          </a:ln>
          <a:effectLst>
            <a:prstShdw prst="shdw13" dist="53882" dir="13500000">
              <a:srgbClr val="5C1F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79" name="Straight Connector 75">
            <a:extLst>
              <a:ext uri="{FF2B5EF4-FFF2-40B4-BE49-F238E27FC236}">
                <a16:creationId xmlns:a16="http://schemas.microsoft.com/office/drawing/2014/main" id="{0F4B9701-16B7-4019-B612-613A27F6270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00525" y="3743325"/>
            <a:ext cx="495300" cy="206375"/>
          </a:xfrm>
          <a:prstGeom prst="line">
            <a:avLst/>
          </a:prstGeom>
          <a:noFill/>
          <a:ln w="38100">
            <a:solidFill>
              <a:srgbClr val="FFC000"/>
            </a:solidFill>
            <a:prstDash val="sysDot"/>
            <a:round/>
            <a:headEnd/>
            <a:tailEnd/>
          </a:ln>
          <a:effectLst>
            <a:prstShdw prst="shdw13" dist="53882" dir="13500000">
              <a:srgbClr val="5C1F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180" name="Straight Connector 80">
            <a:extLst>
              <a:ext uri="{FF2B5EF4-FFF2-40B4-BE49-F238E27FC236}">
                <a16:creationId xmlns:a16="http://schemas.microsoft.com/office/drawing/2014/main" id="{6C9B5344-A360-429F-8608-41E9216EC6DD}"/>
              </a:ext>
            </a:extLst>
          </p:cNvPr>
          <p:cNvCxnSpPr>
            <a:cxnSpLocks noChangeShapeType="1"/>
            <a:endCxn id="6" idx="112"/>
          </p:cNvCxnSpPr>
          <p:nvPr/>
        </p:nvCxnSpPr>
        <p:spPr bwMode="auto">
          <a:xfrm flipH="1">
            <a:off x="3629025" y="5127625"/>
            <a:ext cx="368300" cy="454025"/>
          </a:xfrm>
          <a:prstGeom prst="line">
            <a:avLst/>
          </a:prstGeom>
          <a:noFill/>
          <a:ln w="38100">
            <a:solidFill>
              <a:srgbClr val="FFC000"/>
            </a:solidFill>
            <a:prstDash val="sysDot"/>
            <a:round/>
            <a:headEnd/>
            <a:tailEnd/>
          </a:ln>
          <a:effectLst>
            <a:prstShdw prst="shdw13" dist="53882" dir="13500000">
              <a:srgbClr val="5C1F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181" name="Rectangle 82">
            <a:extLst>
              <a:ext uri="{FF2B5EF4-FFF2-40B4-BE49-F238E27FC236}">
                <a16:creationId xmlns:a16="http://schemas.microsoft.com/office/drawing/2014/main" id="{DCE4BAF5-E48D-4EF3-A462-44EFB0EC5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950" y="5524500"/>
            <a:ext cx="152400" cy="114300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prstShdw prst="shdw13" dist="53882" dir="13500000">
              <a:srgbClr val="000099">
                <a:alpha val="50000"/>
              </a:srgbClr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FF"/>
              </a:solidFill>
            </a:endParaRPr>
          </a:p>
        </p:txBody>
      </p:sp>
      <p:sp>
        <p:nvSpPr>
          <p:cNvPr id="91182" name="TextBox 93">
            <a:extLst>
              <a:ext uri="{FF2B5EF4-FFF2-40B4-BE49-F238E27FC236}">
                <a16:creationId xmlns:a16="http://schemas.microsoft.com/office/drawing/2014/main" id="{45BDA80C-D91B-4F73-863C-B130A25C3398}"/>
              </a:ext>
            </a:extLst>
          </p:cNvPr>
          <p:cNvSpPr txBox="1">
            <a:spLocks noChangeArrowheads="1"/>
          </p:cNvSpPr>
          <p:nvPr/>
        </p:nvSpPr>
        <p:spPr bwMode="auto">
          <a:xfrm rot="-1322766">
            <a:off x="5299075" y="2379663"/>
            <a:ext cx="2155825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</a:rPr>
              <a:t>Dudhnial HPP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D7ED416-F3B6-4A7C-9D8E-EE749F1B01F3}"/>
              </a:ext>
            </a:extLst>
          </p:cNvPr>
          <p:cNvSpPr txBox="1"/>
          <p:nvPr/>
        </p:nvSpPr>
        <p:spPr>
          <a:xfrm rot="202149">
            <a:off x="4791075" y="3937000"/>
            <a:ext cx="1265238" cy="64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</a:rPr>
              <a:t>Athmuqam</a:t>
            </a:r>
          </a:p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</a:rPr>
              <a:t> HPP</a:t>
            </a:r>
          </a:p>
        </p:txBody>
      </p:sp>
      <p:sp>
        <p:nvSpPr>
          <p:cNvPr id="91184" name="TextBox 95">
            <a:extLst>
              <a:ext uri="{FF2B5EF4-FFF2-40B4-BE49-F238E27FC236}">
                <a16:creationId xmlns:a16="http://schemas.microsoft.com/office/drawing/2014/main" id="{FC71D075-92EE-4D96-BD90-57A648048042}"/>
              </a:ext>
            </a:extLst>
          </p:cNvPr>
          <p:cNvSpPr txBox="1">
            <a:spLocks noChangeArrowheads="1"/>
          </p:cNvSpPr>
          <p:nvPr/>
        </p:nvSpPr>
        <p:spPr bwMode="auto">
          <a:xfrm rot="303772">
            <a:off x="4364038" y="4683125"/>
            <a:ext cx="1455737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424456"/>
                </a:solidFill>
              </a:rPr>
              <a:t>Ashkot HPP</a:t>
            </a:r>
          </a:p>
        </p:txBody>
      </p:sp>
      <p:sp>
        <p:nvSpPr>
          <p:cNvPr id="91185" name="TextBox 96">
            <a:extLst>
              <a:ext uri="{FF2B5EF4-FFF2-40B4-BE49-F238E27FC236}">
                <a16:creationId xmlns:a16="http://schemas.microsoft.com/office/drawing/2014/main" id="{4BD8E372-CD86-40D2-B5A9-50946A676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5353050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C00000"/>
                </a:solidFill>
              </a:rPr>
              <a:t>NEELUM RIVER</a:t>
            </a:r>
          </a:p>
        </p:txBody>
      </p:sp>
      <p:sp>
        <p:nvSpPr>
          <p:cNvPr id="93" name="Right Arrow 92">
            <a:extLst>
              <a:ext uri="{FF2B5EF4-FFF2-40B4-BE49-F238E27FC236}">
                <a16:creationId xmlns:a16="http://schemas.microsoft.com/office/drawing/2014/main" id="{D6CDDE52-D92A-4A74-A923-51B4C4A02BD1}"/>
              </a:ext>
            </a:extLst>
          </p:cNvPr>
          <p:cNvSpPr/>
          <p:nvPr/>
        </p:nvSpPr>
        <p:spPr>
          <a:xfrm rot="10800000">
            <a:off x="2178050" y="5656263"/>
            <a:ext cx="457200" cy="104775"/>
          </a:xfrm>
          <a:prstGeom prst="rightArrow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91187" name="TextBox 98">
            <a:extLst>
              <a:ext uri="{FF2B5EF4-FFF2-40B4-BE49-F238E27FC236}">
                <a16:creationId xmlns:a16="http://schemas.microsoft.com/office/drawing/2014/main" id="{69989967-BC70-4A68-8641-0C5759292FE3}"/>
              </a:ext>
            </a:extLst>
          </p:cNvPr>
          <p:cNvSpPr txBox="1">
            <a:spLocks noChangeArrowheads="1"/>
          </p:cNvSpPr>
          <p:nvPr/>
        </p:nvSpPr>
        <p:spPr bwMode="auto">
          <a:xfrm rot="1115872">
            <a:off x="7502525" y="3151188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C00000"/>
                </a:solidFill>
              </a:rPr>
              <a:t>NEELUM RIVER</a:t>
            </a:r>
          </a:p>
        </p:txBody>
      </p:sp>
      <p:sp>
        <p:nvSpPr>
          <p:cNvPr id="100" name="Right Arrow 99">
            <a:extLst>
              <a:ext uri="{FF2B5EF4-FFF2-40B4-BE49-F238E27FC236}">
                <a16:creationId xmlns:a16="http://schemas.microsoft.com/office/drawing/2014/main" id="{7184E2FA-5688-4043-A9D5-58055F4F5EF2}"/>
              </a:ext>
            </a:extLst>
          </p:cNvPr>
          <p:cNvSpPr/>
          <p:nvPr/>
        </p:nvSpPr>
        <p:spPr>
          <a:xfrm rot="11753923">
            <a:off x="7966075" y="3106738"/>
            <a:ext cx="457200" cy="104775"/>
          </a:xfrm>
          <a:prstGeom prst="rightArrow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91189" name="TextBox 100">
            <a:extLst>
              <a:ext uri="{FF2B5EF4-FFF2-40B4-BE49-F238E27FC236}">
                <a16:creationId xmlns:a16="http://schemas.microsoft.com/office/drawing/2014/main" id="{9FC9C34F-6EC9-403F-B670-3DDECF439BDC}"/>
              </a:ext>
            </a:extLst>
          </p:cNvPr>
          <p:cNvSpPr txBox="1">
            <a:spLocks noChangeArrowheads="1"/>
          </p:cNvSpPr>
          <p:nvPr/>
        </p:nvSpPr>
        <p:spPr bwMode="auto">
          <a:xfrm rot="-1094823">
            <a:off x="6524625" y="1493838"/>
            <a:ext cx="9159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AJ&amp;K</a:t>
            </a:r>
          </a:p>
        </p:txBody>
      </p:sp>
      <p:sp>
        <p:nvSpPr>
          <p:cNvPr id="91190" name="TextBox 101">
            <a:extLst>
              <a:ext uri="{FF2B5EF4-FFF2-40B4-BE49-F238E27FC236}">
                <a16:creationId xmlns:a16="http://schemas.microsoft.com/office/drawing/2014/main" id="{69033BA6-74A0-432B-8DBF-6BE0132031AC}"/>
              </a:ext>
            </a:extLst>
          </p:cNvPr>
          <p:cNvSpPr txBox="1">
            <a:spLocks noChangeArrowheads="1"/>
          </p:cNvSpPr>
          <p:nvPr/>
        </p:nvSpPr>
        <p:spPr bwMode="auto">
          <a:xfrm rot="-2535818">
            <a:off x="2171700" y="3243263"/>
            <a:ext cx="1371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C00000"/>
                </a:solidFill>
              </a:rPr>
              <a:t>KUNHAR RIVER</a:t>
            </a:r>
          </a:p>
        </p:txBody>
      </p:sp>
      <p:sp>
        <p:nvSpPr>
          <p:cNvPr id="75" name="AutoShape 3">
            <a:extLst>
              <a:ext uri="{FF2B5EF4-FFF2-40B4-BE49-F238E27FC236}">
                <a16:creationId xmlns:a16="http://schemas.microsoft.com/office/drawing/2014/main" id="{E3EC92BA-FC38-4187-B9ED-B74337793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44450"/>
            <a:ext cx="11714163" cy="862013"/>
          </a:xfrm>
          <a:prstGeom prst="flowChartAlternateProcess">
            <a:avLst/>
          </a:prstGeom>
          <a:solidFill>
            <a:srgbClr val="00152A">
              <a:alpha val="80000"/>
            </a:srgbClr>
          </a:solidFill>
          <a:ln w="57150" cap="sq" cmpd="thickThin">
            <a:solidFill>
              <a:srgbClr val="33CCCC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NEELUM VALLEY- MAJOR HYDEL SCHEMES </a:t>
            </a:r>
          </a:p>
        </p:txBody>
      </p:sp>
      <p:sp>
        <p:nvSpPr>
          <p:cNvPr id="91192" name="Rectangle 24">
            <a:extLst>
              <a:ext uri="{FF2B5EF4-FFF2-40B4-BE49-F238E27FC236}">
                <a16:creationId xmlns:a16="http://schemas.microsoft.com/office/drawing/2014/main" id="{19F4D261-F660-4894-B55F-53F4C8636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1863" y="4327525"/>
            <a:ext cx="866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Legend</a:t>
            </a:r>
          </a:p>
        </p:txBody>
      </p:sp>
      <p:sp>
        <p:nvSpPr>
          <p:cNvPr id="91193" name="Rectangle 79">
            <a:extLst>
              <a:ext uri="{FF2B5EF4-FFF2-40B4-BE49-F238E27FC236}">
                <a16:creationId xmlns:a16="http://schemas.microsoft.com/office/drawing/2014/main" id="{95D576BA-B28E-4475-9D5F-762BD4451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488" y="4551363"/>
            <a:ext cx="215900" cy="144462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prstShdw prst="shdw13" dist="53882" dir="13500000">
              <a:srgbClr val="000099">
                <a:alpha val="50000"/>
              </a:srgbClr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AU" altLang="en-US" sz="1800">
              <a:solidFill>
                <a:srgbClr val="0000FF"/>
              </a:solidFill>
            </a:endParaRPr>
          </a:p>
        </p:txBody>
      </p:sp>
      <p:sp>
        <p:nvSpPr>
          <p:cNvPr id="91194" name="Line 78">
            <a:extLst>
              <a:ext uri="{FF2B5EF4-FFF2-40B4-BE49-F238E27FC236}">
                <a16:creationId xmlns:a16="http://schemas.microsoft.com/office/drawing/2014/main" id="{971C3CEB-16BE-4B57-A276-1EF430A50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8038" y="3651250"/>
            <a:ext cx="168275" cy="222250"/>
          </a:xfrm>
          <a:prstGeom prst="line">
            <a:avLst/>
          </a:prstGeom>
          <a:noFill/>
          <a:ln w="117475">
            <a:solidFill>
              <a:srgbClr val="0000FF"/>
            </a:solidFill>
            <a:round/>
            <a:headEnd/>
            <a:tailEnd/>
          </a:ln>
          <a:effectLst>
            <a:prstShdw prst="shdw13" dist="53882" dir="13500000">
              <a:srgbClr val="000099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2C48418C-6071-4062-96EB-2558BA7EA0BF}"/>
              </a:ext>
            </a:extLst>
          </p:cNvPr>
          <p:cNvSpPr/>
          <p:nvPr/>
        </p:nvSpPr>
        <p:spPr>
          <a:xfrm rot="8362565">
            <a:off x="3373438" y="2654300"/>
            <a:ext cx="457200" cy="104775"/>
          </a:xfrm>
          <a:prstGeom prst="rightArrow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ffectLst>
            <a:prstShdw prst="shdw13" dist="53882" dir="13500000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68" name="TextBox 67">
            <a:hlinkClick r:id="rId2" action="ppaction://hlinksldjump"/>
            <a:extLst>
              <a:ext uri="{FF2B5EF4-FFF2-40B4-BE49-F238E27FC236}">
                <a16:creationId xmlns:a16="http://schemas.microsoft.com/office/drawing/2014/main" id="{8CDB21DC-E418-4FBB-81DE-3C76FF6E9818}"/>
              </a:ext>
            </a:extLst>
          </p:cNvPr>
          <p:cNvSpPr txBox="1"/>
          <p:nvPr/>
        </p:nvSpPr>
        <p:spPr>
          <a:xfrm rot="202149">
            <a:off x="1931988" y="6356350"/>
            <a:ext cx="1439862" cy="3381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</a:rPr>
              <a:t>N-J  HPP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EFD6DAC-3C9B-42DE-96B2-A7B73CC36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7931"/>
              </p:ext>
            </p:extLst>
          </p:nvPr>
        </p:nvGraphicFramePr>
        <p:xfrm>
          <a:off x="8146473" y="4926013"/>
          <a:ext cx="3856615" cy="164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6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41475">
                <a:tc>
                  <a:txBody>
                    <a:bodyPr/>
                    <a:lstStyle/>
                    <a:p>
                      <a:r>
                        <a:rPr lang="en-US" sz="1800" dirty="0" err="1"/>
                        <a:t>Dudhnial</a:t>
                      </a:r>
                      <a:r>
                        <a:rPr lang="en-US" sz="1800" dirty="0"/>
                        <a:t>                   800 M</a:t>
                      </a:r>
                      <a:r>
                        <a:rPr lang="en-US" sz="2000" dirty="0"/>
                        <a:t>W</a:t>
                      </a:r>
                    </a:p>
                    <a:p>
                      <a:r>
                        <a:rPr lang="en-US" sz="2000" dirty="0"/>
                        <a:t>Athmuqam            450 MW</a:t>
                      </a:r>
                    </a:p>
                    <a:p>
                      <a:r>
                        <a:rPr lang="en-US" sz="2000" dirty="0"/>
                        <a:t>Ashkot                    300 MW</a:t>
                      </a:r>
                    </a:p>
                    <a:p>
                      <a:r>
                        <a:rPr lang="en-US" sz="2000" u="sng" dirty="0"/>
                        <a:t>N-J                           969 MW</a:t>
                      </a:r>
                    </a:p>
                    <a:p>
                      <a:r>
                        <a:rPr lang="en-US" sz="2000" dirty="0"/>
                        <a:t>                   Total= 2519 MW</a:t>
                      </a:r>
                    </a:p>
                  </a:txBody>
                  <a:tcPr marL="91426" marR="91426" marT="45747" marB="4574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4B0989-92F4-4157-A799-791D2CDDA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463550"/>
            <a:ext cx="11074400" cy="632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1825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1825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74637" indent="0" algn="just">
              <a:spcBef>
                <a:spcPts val="1000"/>
              </a:spcBef>
              <a:spcAft>
                <a:spcPts val="1000"/>
              </a:spcAft>
              <a:buClr>
                <a:srgbClr val="FF0000"/>
              </a:buClr>
              <a:buSzPct val="70000"/>
              <a:buFont typeface="Arial" panose="020B0604020202020204" pitchFamily="34" charset="0"/>
              <a:buNone/>
              <a:defRPr/>
            </a:pPr>
            <a:endParaRPr lang="en-US" altLang="en-US" sz="2000" b="1" u="sng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274637" indent="0" algn="just">
              <a:spcBef>
                <a:spcPts val="1000"/>
              </a:spcBef>
              <a:spcAft>
                <a:spcPts val="1000"/>
              </a:spcAft>
              <a:buClr>
                <a:srgbClr val="FF0000"/>
              </a:buClr>
              <a:buSzPct val="70000"/>
              <a:buFont typeface="Arial" panose="020B0604020202020204" pitchFamily="34" charset="0"/>
              <a:buNone/>
              <a:defRPr/>
            </a:pPr>
            <a:r>
              <a:rPr lang="en-US" altLang="en-US" sz="2000" b="1" u="sng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PART-I : POWER PROJECT DEVELOPMENT MODES IN PAKISTAN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</a:rPr>
              <a:t>Power Project Development Modes in Pakistan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</a:rPr>
              <a:t>Evolution of Power Generation Models in Pakistan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</a:rPr>
              <a:t>Role of PPIB – A One Window Facilitator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</a:rPr>
              <a:t>PPIB’s Portfolio</a:t>
            </a:r>
          </a:p>
          <a:p>
            <a:pPr marL="274637" indent="0" algn="just">
              <a:spcBef>
                <a:spcPts val="1000"/>
              </a:spcBef>
              <a:spcAft>
                <a:spcPts val="1000"/>
              </a:spcAft>
              <a:buClr>
                <a:srgbClr val="FF0000"/>
              </a:buClr>
              <a:buSzPct val="70000"/>
              <a:buFont typeface="Arial" panose="020B0604020202020204" pitchFamily="34" charset="0"/>
              <a:buNone/>
              <a:defRPr/>
            </a:pPr>
            <a:r>
              <a:rPr lang="en-US" altLang="en-US" sz="2000" b="1" u="sng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PART-II : HYDROPOWER DEVELOPMENT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</a:rPr>
              <a:t>HPPs in Private Sector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</a:rPr>
              <a:t>Hydropower Potential in Pakistan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</a:rPr>
              <a:t>PPIB’s Portfolio of Hydropower Projects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</a:rPr>
              <a:t>Hydropower Projects Under CPEC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</a:rPr>
              <a:t>PPIB’s Initiative and Achievement in HPP Development</a:t>
            </a:r>
          </a:p>
          <a:p>
            <a:pPr marL="274637" indent="0" algn="just">
              <a:spcBef>
                <a:spcPts val="1000"/>
              </a:spcBef>
              <a:spcAft>
                <a:spcPts val="1000"/>
              </a:spcAft>
              <a:buClr>
                <a:srgbClr val="FF0000"/>
              </a:buClr>
              <a:buSzPct val="70000"/>
              <a:buFont typeface="Arial" panose="020B0604020202020204" pitchFamily="34" charset="0"/>
              <a:buNone/>
              <a:defRPr/>
            </a:pPr>
            <a:r>
              <a:rPr lang="en-US" altLang="en-US" sz="2000" b="1" u="sng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PART-III : FUTURE OVERVIEW 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</a:rPr>
              <a:t>IGCEP 2022-2031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l"/>
              <a:defRPr/>
            </a:pP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</a:rPr>
              <a:t>Challenges &amp; Way forward</a:t>
            </a:r>
          </a:p>
          <a:p>
            <a:pPr marL="274637" indent="0" algn="just">
              <a:spcBef>
                <a:spcPts val="1000"/>
              </a:spcBef>
              <a:spcAft>
                <a:spcPts val="1000"/>
              </a:spcAft>
              <a:buClr>
                <a:srgbClr val="FF0000"/>
              </a:buClr>
              <a:buSzPct val="70000"/>
              <a:buFont typeface="Arial" panose="020B0604020202020204" pitchFamily="34" charset="0"/>
              <a:buNone/>
              <a:defRPr/>
            </a:pPr>
            <a:endParaRPr lang="en-US" altLang="en-US" sz="18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E4E7F674-35B8-4910-82DE-2BCD137FD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63" y="0"/>
            <a:ext cx="11318875" cy="463550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  <a:latin typeface="Arial Black" panose="020B0A04020102020204" pitchFamily="34" charset="0"/>
              </a:rPr>
              <a:t>OUTLINE</a:t>
            </a:r>
          </a:p>
        </p:txBody>
      </p:sp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34F5011-F2BF-46BA-85A1-814D36F0907A}"/>
              </a:ext>
            </a:extLst>
          </p:cNvPr>
          <p:cNvSpPr/>
          <p:nvPr/>
        </p:nvSpPr>
        <p:spPr>
          <a:xfrm>
            <a:off x="5468938" y="122238"/>
            <a:ext cx="4872037" cy="6008687"/>
          </a:xfrm>
          <a:custGeom>
            <a:avLst/>
            <a:gdLst>
              <a:gd name="connsiteX0" fmla="*/ 4872251 w 4872251"/>
              <a:gd name="connsiteY0" fmla="*/ 150125 h 6007441"/>
              <a:gd name="connsiteX1" fmla="*/ 4722125 w 4872251"/>
              <a:gd name="connsiteY1" fmla="*/ 109182 h 6007441"/>
              <a:gd name="connsiteX2" fmla="*/ 4572000 w 4872251"/>
              <a:gd name="connsiteY2" fmla="*/ 54591 h 6007441"/>
              <a:gd name="connsiteX3" fmla="*/ 4517409 w 4872251"/>
              <a:gd name="connsiteY3" fmla="*/ 40943 h 6007441"/>
              <a:gd name="connsiteX4" fmla="*/ 4435522 w 4872251"/>
              <a:gd name="connsiteY4" fmla="*/ 13648 h 6007441"/>
              <a:gd name="connsiteX5" fmla="*/ 4394579 w 4872251"/>
              <a:gd name="connsiteY5" fmla="*/ 0 h 6007441"/>
              <a:gd name="connsiteX6" fmla="*/ 4203510 w 4872251"/>
              <a:gd name="connsiteY6" fmla="*/ 13648 h 6007441"/>
              <a:gd name="connsiteX7" fmla="*/ 4162567 w 4872251"/>
              <a:gd name="connsiteY7" fmla="*/ 40943 h 6007441"/>
              <a:gd name="connsiteX8" fmla="*/ 4080681 w 4872251"/>
              <a:gd name="connsiteY8" fmla="*/ 68239 h 6007441"/>
              <a:gd name="connsiteX9" fmla="*/ 3998794 w 4872251"/>
              <a:gd name="connsiteY9" fmla="*/ 109182 h 6007441"/>
              <a:gd name="connsiteX10" fmla="*/ 3930555 w 4872251"/>
              <a:gd name="connsiteY10" fmla="*/ 163773 h 6007441"/>
              <a:gd name="connsiteX11" fmla="*/ 3889612 w 4872251"/>
              <a:gd name="connsiteY11" fmla="*/ 204716 h 6007441"/>
              <a:gd name="connsiteX12" fmla="*/ 3848669 w 4872251"/>
              <a:gd name="connsiteY12" fmla="*/ 232012 h 6007441"/>
              <a:gd name="connsiteX13" fmla="*/ 3794078 w 4872251"/>
              <a:gd name="connsiteY13" fmla="*/ 272955 h 6007441"/>
              <a:gd name="connsiteX14" fmla="*/ 3753134 w 4872251"/>
              <a:gd name="connsiteY14" fmla="*/ 286603 h 6007441"/>
              <a:gd name="connsiteX15" fmla="*/ 3630304 w 4872251"/>
              <a:gd name="connsiteY15" fmla="*/ 382137 h 6007441"/>
              <a:gd name="connsiteX16" fmla="*/ 3507475 w 4872251"/>
              <a:gd name="connsiteY16" fmla="*/ 368489 h 6007441"/>
              <a:gd name="connsiteX17" fmla="*/ 3425588 w 4872251"/>
              <a:gd name="connsiteY17" fmla="*/ 354842 h 6007441"/>
              <a:gd name="connsiteX18" fmla="*/ 3261815 w 4872251"/>
              <a:gd name="connsiteY18" fmla="*/ 368489 h 6007441"/>
              <a:gd name="connsiteX19" fmla="*/ 3166281 w 4872251"/>
              <a:gd name="connsiteY19" fmla="*/ 464024 h 6007441"/>
              <a:gd name="connsiteX20" fmla="*/ 3152633 w 4872251"/>
              <a:gd name="connsiteY20" fmla="*/ 832513 h 6007441"/>
              <a:gd name="connsiteX21" fmla="*/ 3138985 w 4872251"/>
              <a:gd name="connsiteY21" fmla="*/ 873457 h 6007441"/>
              <a:gd name="connsiteX22" fmla="*/ 3084394 w 4872251"/>
              <a:gd name="connsiteY22" fmla="*/ 968991 h 6007441"/>
              <a:gd name="connsiteX23" fmla="*/ 3016155 w 4872251"/>
              <a:gd name="connsiteY23" fmla="*/ 1050877 h 6007441"/>
              <a:gd name="connsiteX24" fmla="*/ 3002507 w 4872251"/>
              <a:gd name="connsiteY24" fmla="*/ 1119116 h 6007441"/>
              <a:gd name="connsiteX25" fmla="*/ 2988860 w 4872251"/>
              <a:gd name="connsiteY25" fmla="*/ 1351128 h 6007441"/>
              <a:gd name="connsiteX26" fmla="*/ 2934269 w 4872251"/>
              <a:gd name="connsiteY26" fmla="*/ 1487606 h 6007441"/>
              <a:gd name="connsiteX27" fmla="*/ 2920621 w 4872251"/>
              <a:gd name="connsiteY27" fmla="*/ 1528549 h 6007441"/>
              <a:gd name="connsiteX28" fmla="*/ 2934269 w 4872251"/>
              <a:gd name="connsiteY28" fmla="*/ 1569492 h 6007441"/>
              <a:gd name="connsiteX29" fmla="*/ 2879678 w 4872251"/>
              <a:gd name="connsiteY29" fmla="*/ 1637731 h 6007441"/>
              <a:gd name="connsiteX30" fmla="*/ 2797791 w 4872251"/>
              <a:gd name="connsiteY30" fmla="*/ 1665027 h 6007441"/>
              <a:gd name="connsiteX31" fmla="*/ 2306472 w 4872251"/>
              <a:gd name="connsiteY31" fmla="*/ 1651379 h 6007441"/>
              <a:gd name="connsiteX32" fmla="*/ 1992573 w 4872251"/>
              <a:gd name="connsiteY32" fmla="*/ 1665027 h 6007441"/>
              <a:gd name="connsiteX33" fmla="*/ 1910687 w 4872251"/>
              <a:gd name="connsiteY33" fmla="*/ 1692322 h 6007441"/>
              <a:gd name="connsiteX34" fmla="*/ 1856096 w 4872251"/>
              <a:gd name="connsiteY34" fmla="*/ 1733266 h 6007441"/>
              <a:gd name="connsiteX35" fmla="*/ 1815152 w 4872251"/>
              <a:gd name="connsiteY35" fmla="*/ 1760561 h 6007441"/>
              <a:gd name="connsiteX36" fmla="*/ 1801504 w 4872251"/>
              <a:gd name="connsiteY36" fmla="*/ 1801504 h 6007441"/>
              <a:gd name="connsiteX37" fmla="*/ 1733266 w 4872251"/>
              <a:gd name="connsiteY37" fmla="*/ 1897039 h 6007441"/>
              <a:gd name="connsiteX38" fmla="*/ 1692322 w 4872251"/>
              <a:gd name="connsiteY38" fmla="*/ 1992573 h 6007441"/>
              <a:gd name="connsiteX39" fmla="*/ 1678675 w 4872251"/>
              <a:gd name="connsiteY39" fmla="*/ 2033516 h 6007441"/>
              <a:gd name="connsiteX40" fmla="*/ 1651379 w 4872251"/>
              <a:gd name="connsiteY40" fmla="*/ 2074460 h 6007441"/>
              <a:gd name="connsiteX41" fmla="*/ 1637731 w 4872251"/>
              <a:gd name="connsiteY41" fmla="*/ 2115403 h 6007441"/>
              <a:gd name="connsiteX42" fmla="*/ 1514901 w 4872251"/>
              <a:gd name="connsiteY42" fmla="*/ 2197289 h 6007441"/>
              <a:gd name="connsiteX43" fmla="*/ 1473958 w 4872251"/>
              <a:gd name="connsiteY43" fmla="*/ 2224585 h 6007441"/>
              <a:gd name="connsiteX44" fmla="*/ 1433015 w 4872251"/>
              <a:gd name="connsiteY44" fmla="*/ 2238233 h 6007441"/>
              <a:gd name="connsiteX45" fmla="*/ 1351128 w 4872251"/>
              <a:gd name="connsiteY45" fmla="*/ 2292824 h 6007441"/>
              <a:gd name="connsiteX46" fmla="*/ 1310185 w 4872251"/>
              <a:gd name="connsiteY46" fmla="*/ 2320119 h 6007441"/>
              <a:gd name="connsiteX47" fmla="*/ 1269242 w 4872251"/>
              <a:gd name="connsiteY47" fmla="*/ 2333767 h 6007441"/>
              <a:gd name="connsiteX48" fmla="*/ 1187355 w 4872251"/>
              <a:gd name="connsiteY48" fmla="*/ 2402006 h 6007441"/>
              <a:gd name="connsiteX49" fmla="*/ 1132764 w 4872251"/>
              <a:gd name="connsiteY49" fmla="*/ 2442949 h 6007441"/>
              <a:gd name="connsiteX50" fmla="*/ 1091821 w 4872251"/>
              <a:gd name="connsiteY50" fmla="*/ 2456597 h 6007441"/>
              <a:gd name="connsiteX51" fmla="*/ 1064525 w 4872251"/>
              <a:gd name="connsiteY51" fmla="*/ 2497540 h 6007441"/>
              <a:gd name="connsiteX52" fmla="*/ 1023582 w 4872251"/>
              <a:gd name="connsiteY52" fmla="*/ 2511188 h 6007441"/>
              <a:gd name="connsiteX53" fmla="*/ 982639 w 4872251"/>
              <a:gd name="connsiteY53" fmla="*/ 2538483 h 6007441"/>
              <a:gd name="connsiteX54" fmla="*/ 968991 w 4872251"/>
              <a:gd name="connsiteY54" fmla="*/ 2579427 h 6007441"/>
              <a:gd name="connsiteX55" fmla="*/ 996287 w 4872251"/>
              <a:gd name="connsiteY55" fmla="*/ 2702257 h 6007441"/>
              <a:gd name="connsiteX56" fmla="*/ 1037230 w 4872251"/>
              <a:gd name="connsiteY56" fmla="*/ 2811439 h 6007441"/>
              <a:gd name="connsiteX57" fmla="*/ 1037230 w 4872251"/>
              <a:gd name="connsiteY57" fmla="*/ 3002507 h 6007441"/>
              <a:gd name="connsiteX58" fmla="*/ 1009934 w 4872251"/>
              <a:gd name="connsiteY58" fmla="*/ 3043451 h 6007441"/>
              <a:gd name="connsiteX59" fmla="*/ 996287 w 4872251"/>
              <a:gd name="connsiteY59" fmla="*/ 3207224 h 6007441"/>
              <a:gd name="connsiteX60" fmla="*/ 1078173 w 4872251"/>
              <a:gd name="connsiteY60" fmla="*/ 3234519 h 6007441"/>
              <a:gd name="connsiteX61" fmla="*/ 1132764 w 4872251"/>
              <a:gd name="connsiteY61" fmla="*/ 3261815 h 6007441"/>
              <a:gd name="connsiteX62" fmla="*/ 1228298 w 4872251"/>
              <a:gd name="connsiteY62" fmla="*/ 3275463 h 6007441"/>
              <a:gd name="connsiteX63" fmla="*/ 1282890 w 4872251"/>
              <a:gd name="connsiteY63" fmla="*/ 3289110 h 6007441"/>
              <a:gd name="connsiteX64" fmla="*/ 1351128 w 4872251"/>
              <a:gd name="connsiteY64" fmla="*/ 3302758 h 6007441"/>
              <a:gd name="connsiteX65" fmla="*/ 1392072 w 4872251"/>
              <a:gd name="connsiteY65" fmla="*/ 3330054 h 6007441"/>
              <a:gd name="connsiteX66" fmla="*/ 1378424 w 4872251"/>
              <a:gd name="connsiteY66" fmla="*/ 3480179 h 6007441"/>
              <a:gd name="connsiteX67" fmla="*/ 1282890 w 4872251"/>
              <a:gd name="connsiteY67" fmla="*/ 3603009 h 6007441"/>
              <a:gd name="connsiteX68" fmla="*/ 1201003 w 4872251"/>
              <a:gd name="connsiteY68" fmla="*/ 3657600 h 6007441"/>
              <a:gd name="connsiteX69" fmla="*/ 696036 w 4872251"/>
              <a:gd name="connsiteY69" fmla="*/ 3698543 h 6007441"/>
              <a:gd name="connsiteX70" fmla="*/ 655093 w 4872251"/>
              <a:gd name="connsiteY70" fmla="*/ 3712191 h 6007441"/>
              <a:gd name="connsiteX71" fmla="*/ 573206 w 4872251"/>
              <a:gd name="connsiteY71" fmla="*/ 3807725 h 6007441"/>
              <a:gd name="connsiteX72" fmla="*/ 491319 w 4872251"/>
              <a:gd name="connsiteY72" fmla="*/ 3889612 h 6007441"/>
              <a:gd name="connsiteX73" fmla="*/ 477672 w 4872251"/>
              <a:gd name="connsiteY73" fmla="*/ 3930555 h 6007441"/>
              <a:gd name="connsiteX74" fmla="*/ 395785 w 4872251"/>
              <a:gd name="connsiteY74" fmla="*/ 4012442 h 6007441"/>
              <a:gd name="connsiteX75" fmla="*/ 272955 w 4872251"/>
              <a:gd name="connsiteY75" fmla="*/ 4094328 h 6007441"/>
              <a:gd name="connsiteX76" fmla="*/ 232012 w 4872251"/>
              <a:gd name="connsiteY76" fmla="*/ 4107976 h 6007441"/>
              <a:gd name="connsiteX77" fmla="*/ 191069 w 4872251"/>
              <a:gd name="connsiteY77" fmla="*/ 4135271 h 6007441"/>
              <a:gd name="connsiteX78" fmla="*/ 95534 w 4872251"/>
              <a:gd name="connsiteY78" fmla="*/ 4217158 h 6007441"/>
              <a:gd name="connsiteX79" fmla="*/ 40943 w 4872251"/>
              <a:gd name="connsiteY79" fmla="*/ 4299045 h 6007441"/>
              <a:gd name="connsiteX80" fmla="*/ 13648 w 4872251"/>
              <a:gd name="connsiteY80" fmla="*/ 4558352 h 6007441"/>
              <a:gd name="connsiteX81" fmla="*/ 0 w 4872251"/>
              <a:gd name="connsiteY81" fmla="*/ 4831307 h 6007441"/>
              <a:gd name="connsiteX82" fmla="*/ 13648 w 4872251"/>
              <a:gd name="connsiteY82" fmla="*/ 5049671 h 6007441"/>
              <a:gd name="connsiteX83" fmla="*/ 40943 w 4872251"/>
              <a:gd name="connsiteY83" fmla="*/ 5172501 h 6007441"/>
              <a:gd name="connsiteX84" fmla="*/ 54591 w 4872251"/>
              <a:gd name="connsiteY84" fmla="*/ 5227092 h 6007441"/>
              <a:gd name="connsiteX85" fmla="*/ 68239 w 4872251"/>
              <a:gd name="connsiteY85" fmla="*/ 5268036 h 6007441"/>
              <a:gd name="connsiteX86" fmla="*/ 81887 w 4872251"/>
              <a:gd name="connsiteY86" fmla="*/ 5322627 h 6007441"/>
              <a:gd name="connsiteX87" fmla="*/ 109182 w 4872251"/>
              <a:gd name="connsiteY87" fmla="*/ 5363570 h 6007441"/>
              <a:gd name="connsiteX88" fmla="*/ 122830 w 4872251"/>
              <a:gd name="connsiteY88" fmla="*/ 5418161 h 6007441"/>
              <a:gd name="connsiteX89" fmla="*/ 150125 w 4872251"/>
              <a:gd name="connsiteY89" fmla="*/ 5500048 h 6007441"/>
              <a:gd name="connsiteX90" fmla="*/ 191069 w 4872251"/>
              <a:gd name="connsiteY90" fmla="*/ 5622877 h 6007441"/>
              <a:gd name="connsiteX91" fmla="*/ 204716 w 4872251"/>
              <a:gd name="connsiteY91" fmla="*/ 5663821 h 6007441"/>
              <a:gd name="connsiteX92" fmla="*/ 218364 w 4872251"/>
              <a:gd name="connsiteY92" fmla="*/ 5718412 h 6007441"/>
              <a:gd name="connsiteX93" fmla="*/ 245660 w 4872251"/>
              <a:gd name="connsiteY93" fmla="*/ 5759355 h 6007441"/>
              <a:gd name="connsiteX94" fmla="*/ 272955 w 4872251"/>
              <a:gd name="connsiteY94" fmla="*/ 5841242 h 6007441"/>
              <a:gd name="connsiteX95" fmla="*/ 327546 w 4872251"/>
              <a:gd name="connsiteY95" fmla="*/ 5923128 h 6007441"/>
              <a:gd name="connsiteX96" fmla="*/ 368490 w 4872251"/>
              <a:gd name="connsiteY96" fmla="*/ 6005015 h 6007441"/>
              <a:gd name="connsiteX97" fmla="*/ 395785 w 4872251"/>
              <a:gd name="connsiteY97" fmla="*/ 6005015 h 600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872251" h="6007441">
                <a:moveTo>
                  <a:pt x="4872251" y="150125"/>
                </a:moveTo>
                <a:cubicBezTo>
                  <a:pt x="4726152" y="91687"/>
                  <a:pt x="4887102" y="150427"/>
                  <a:pt x="4722125" y="109182"/>
                </a:cubicBezTo>
                <a:cubicBezTo>
                  <a:pt x="4632926" y="86882"/>
                  <a:pt x="4653391" y="81721"/>
                  <a:pt x="4572000" y="54591"/>
                </a:cubicBezTo>
                <a:cubicBezTo>
                  <a:pt x="4554205" y="48660"/>
                  <a:pt x="4535375" y="46333"/>
                  <a:pt x="4517409" y="40943"/>
                </a:cubicBezTo>
                <a:cubicBezTo>
                  <a:pt x="4489850" y="32675"/>
                  <a:pt x="4462818" y="22746"/>
                  <a:pt x="4435522" y="13648"/>
                </a:cubicBezTo>
                <a:lnTo>
                  <a:pt x="4394579" y="0"/>
                </a:lnTo>
                <a:cubicBezTo>
                  <a:pt x="4330889" y="4549"/>
                  <a:pt x="4266390" y="2552"/>
                  <a:pt x="4203510" y="13648"/>
                </a:cubicBezTo>
                <a:cubicBezTo>
                  <a:pt x="4187357" y="16498"/>
                  <a:pt x="4177556" y="34281"/>
                  <a:pt x="4162567" y="40943"/>
                </a:cubicBezTo>
                <a:cubicBezTo>
                  <a:pt x="4136275" y="52628"/>
                  <a:pt x="4104621" y="52280"/>
                  <a:pt x="4080681" y="68239"/>
                </a:cubicBezTo>
                <a:cubicBezTo>
                  <a:pt x="4027767" y="103514"/>
                  <a:pt x="4055298" y="90347"/>
                  <a:pt x="3998794" y="109182"/>
                </a:cubicBezTo>
                <a:cubicBezTo>
                  <a:pt x="3937747" y="200750"/>
                  <a:pt x="4009661" y="111035"/>
                  <a:pt x="3930555" y="163773"/>
                </a:cubicBezTo>
                <a:cubicBezTo>
                  <a:pt x="3914496" y="174479"/>
                  <a:pt x="3904439" y="192360"/>
                  <a:pt x="3889612" y="204716"/>
                </a:cubicBezTo>
                <a:cubicBezTo>
                  <a:pt x="3877011" y="215217"/>
                  <a:pt x="3862016" y="222478"/>
                  <a:pt x="3848669" y="232012"/>
                </a:cubicBezTo>
                <a:cubicBezTo>
                  <a:pt x="3830160" y="245233"/>
                  <a:pt x="3813827" y="261670"/>
                  <a:pt x="3794078" y="272955"/>
                </a:cubicBezTo>
                <a:cubicBezTo>
                  <a:pt x="3781587" y="280093"/>
                  <a:pt x="3765710" y="279616"/>
                  <a:pt x="3753134" y="286603"/>
                </a:cubicBezTo>
                <a:cubicBezTo>
                  <a:pt x="3679677" y="327412"/>
                  <a:pt x="3680037" y="332405"/>
                  <a:pt x="3630304" y="382137"/>
                </a:cubicBezTo>
                <a:cubicBezTo>
                  <a:pt x="3589361" y="377588"/>
                  <a:pt x="3548309" y="373933"/>
                  <a:pt x="3507475" y="368489"/>
                </a:cubicBezTo>
                <a:cubicBezTo>
                  <a:pt x="3480046" y="364832"/>
                  <a:pt x="3453260" y="354842"/>
                  <a:pt x="3425588" y="354842"/>
                </a:cubicBezTo>
                <a:cubicBezTo>
                  <a:pt x="3370808" y="354842"/>
                  <a:pt x="3316406" y="363940"/>
                  <a:pt x="3261815" y="368489"/>
                </a:cubicBezTo>
                <a:cubicBezTo>
                  <a:pt x="3167958" y="431060"/>
                  <a:pt x="3190301" y="391958"/>
                  <a:pt x="3166281" y="464024"/>
                </a:cubicBezTo>
                <a:cubicBezTo>
                  <a:pt x="3161732" y="586854"/>
                  <a:pt x="3160809" y="709871"/>
                  <a:pt x="3152633" y="832513"/>
                </a:cubicBezTo>
                <a:cubicBezTo>
                  <a:pt x="3151676" y="846867"/>
                  <a:pt x="3144652" y="860234"/>
                  <a:pt x="3138985" y="873457"/>
                </a:cubicBezTo>
                <a:cubicBezTo>
                  <a:pt x="3127205" y="900943"/>
                  <a:pt x="3104553" y="944801"/>
                  <a:pt x="3084394" y="968991"/>
                </a:cubicBezTo>
                <a:cubicBezTo>
                  <a:pt x="2996824" y="1074074"/>
                  <a:pt x="3083926" y="949223"/>
                  <a:pt x="3016155" y="1050877"/>
                </a:cubicBezTo>
                <a:cubicBezTo>
                  <a:pt x="3011606" y="1073623"/>
                  <a:pt x="3004607" y="1096014"/>
                  <a:pt x="3002507" y="1119116"/>
                </a:cubicBezTo>
                <a:cubicBezTo>
                  <a:pt x="2995493" y="1196269"/>
                  <a:pt x="2998880" y="1274308"/>
                  <a:pt x="2988860" y="1351128"/>
                </a:cubicBezTo>
                <a:cubicBezTo>
                  <a:pt x="2981095" y="1410664"/>
                  <a:pt x="2956072" y="1436732"/>
                  <a:pt x="2934269" y="1487606"/>
                </a:cubicBezTo>
                <a:cubicBezTo>
                  <a:pt x="2928602" y="1500829"/>
                  <a:pt x="2925170" y="1514901"/>
                  <a:pt x="2920621" y="1528549"/>
                </a:cubicBezTo>
                <a:cubicBezTo>
                  <a:pt x="2925170" y="1542197"/>
                  <a:pt x="2934269" y="1555106"/>
                  <a:pt x="2934269" y="1569492"/>
                </a:cubicBezTo>
                <a:cubicBezTo>
                  <a:pt x="2934269" y="1607313"/>
                  <a:pt x="2911117" y="1623758"/>
                  <a:pt x="2879678" y="1637731"/>
                </a:cubicBezTo>
                <a:cubicBezTo>
                  <a:pt x="2853386" y="1649416"/>
                  <a:pt x="2797791" y="1665027"/>
                  <a:pt x="2797791" y="1665027"/>
                </a:cubicBezTo>
                <a:cubicBezTo>
                  <a:pt x="2634018" y="1660478"/>
                  <a:pt x="2470308" y="1651379"/>
                  <a:pt x="2306472" y="1651379"/>
                </a:cubicBezTo>
                <a:cubicBezTo>
                  <a:pt x="2201740" y="1651379"/>
                  <a:pt x="2096749" y="1654250"/>
                  <a:pt x="1992573" y="1665027"/>
                </a:cubicBezTo>
                <a:cubicBezTo>
                  <a:pt x="1963954" y="1667988"/>
                  <a:pt x="1910687" y="1692322"/>
                  <a:pt x="1910687" y="1692322"/>
                </a:cubicBezTo>
                <a:cubicBezTo>
                  <a:pt x="1892490" y="1705970"/>
                  <a:pt x="1874606" y="1720045"/>
                  <a:pt x="1856096" y="1733266"/>
                </a:cubicBezTo>
                <a:cubicBezTo>
                  <a:pt x="1842749" y="1742800"/>
                  <a:pt x="1825399" y="1747753"/>
                  <a:pt x="1815152" y="1760561"/>
                </a:cubicBezTo>
                <a:cubicBezTo>
                  <a:pt x="1806165" y="1771794"/>
                  <a:pt x="1807938" y="1788637"/>
                  <a:pt x="1801504" y="1801504"/>
                </a:cubicBezTo>
                <a:cubicBezTo>
                  <a:pt x="1791523" y="1821465"/>
                  <a:pt x="1742544" y="1884669"/>
                  <a:pt x="1733266" y="1897039"/>
                </a:cubicBezTo>
                <a:cubicBezTo>
                  <a:pt x="1704860" y="2010659"/>
                  <a:pt x="1739449" y="1898319"/>
                  <a:pt x="1692322" y="1992573"/>
                </a:cubicBezTo>
                <a:cubicBezTo>
                  <a:pt x="1685888" y="2005440"/>
                  <a:pt x="1685108" y="2020649"/>
                  <a:pt x="1678675" y="2033516"/>
                </a:cubicBezTo>
                <a:cubicBezTo>
                  <a:pt x="1671339" y="2048187"/>
                  <a:pt x="1658715" y="2059789"/>
                  <a:pt x="1651379" y="2074460"/>
                </a:cubicBezTo>
                <a:cubicBezTo>
                  <a:pt x="1644945" y="2087327"/>
                  <a:pt x="1647903" y="2105231"/>
                  <a:pt x="1637731" y="2115403"/>
                </a:cubicBezTo>
                <a:cubicBezTo>
                  <a:pt x="1637720" y="2115414"/>
                  <a:pt x="1535379" y="2183637"/>
                  <a:pt x="1514901" y="2197289"/>
                </a:cubicBezTo>
                <a:cubicBezTo>
                  <a:pt x="1501253" y="2206387"/>
                  <a:pt x="1489519" y="2219398"/>
                  <a:pt x="1473958" y="2224585"/>
                </a:cubicBezTo>
                <a:cubicBezTo>
                  <a:pt x="1460310" y="2229134"/>
                  <a:pt x="1445591" y="2231247"/>
                  <a:pt x="1433015" y="2238233"/>
                </a:cubicBezTo>
                <a:cubicBezTo>
                  <a:pt x="1404338" y="2254165"/>
                  <a:pt x="1378424" y="2274627"/>
                  <a:pt x="1351128" y="2292824"/>
                </a:cubicBezTo>
                <a:cubicBezTo>
                  <a:pt x="1337480" y="2301922"/>
                  <a:pt x="1325746" y="2314932"/>
                  <a:pt x="1310185" y="2320119"/>
                </a:cubicBezTo>
                <a:lnTo>
                  <a:pt x="1269242" y="2333767"/>
                </a:lnTo>
                <a:cubicBezTo>
                  <a:pt x="1205522" y="2397485"/>
                  <a:pt x="1253856" y="2354505"/>
                  <a:pt x="1187355" y="2402006"/>
                </a:cubicBezTo>
                <a:cubicBezTo>
                  <a:pt x="1168846" y="2415227"/>
                  <a:pt x="1152513" y="2431664"/>
                  <a:pt x="1132764" y="2442949"/>
                </a:cubicBezTo>
                <a:cubicBezTo>
                  <a:pt x="1120274" y="2450086"/>
                  <a:pt x="1105469" y="2452048"/>
                  <a:pt x="1091821" y="2456597"/>
                </a:cubicBezTo>
                <a:cubicBezTo>
                  <a:pt x="1082722" y="2470245"/>
                  <a:pt x="1077333" y="2487293"/>
                  <a:pt x="1064525" y="2497540"/>
                </a:cubicBezTo>
                <a:cubicBezTo>
                  <a:pt x="1053291" y="2506527"/>
                  <a:pt x="1036449" y="2504754"/>
                  <a:pt x="1023582" y="2511188"/>
                </a:cubicBezTo>
                <a:cubicBezTo>
                  <a:pt x="1008911" y="2518523"/>
                  <a:pt x="996287" y="2529385"/>
                  <a:pt x="982639" y="2538483"/>
                </a:cubicBezTo>
                <a:cubicBezTo>
                  <a:pt x="978090" y="2552131"/>
                  <a:pt x="968991" y="2565041"/>
                  <a:pt x="968991" y="2579427"/>
                </a:cubicBezTo>
                <a:cubicBezTo>
                  <a:pt x="968991" y="2641002"/>
                  <a:pt x="982213" y="2652998"/>
                  <a:pt x="996287" y="2702257"/>
                </a:cubicBezTo>
                <a:cubicBezTo>
                  <a:pt x="1021063" y="2788975"/>
                  <a:pt x="994826" y="2726633"/>
                  <a:pt x="1037230" y="2811439"/>
                </a:cubicBezTo>
                <a:cubicBezTo>
                  <a:pt x="1053886" y="2894719"/>
                  <a:pt x="1062445" y="2901648"/>
                  <a:pt x="1037230" y="3002507"/>
                </a:cubicBezTo>
                <a:cubicBezTo>
                  <a:pt x="1033252" y="3018420"/>
                  <a:pt x="1019033" y="3029803"/>
                  <a:pt x="1009934" y="3043451"/>
                </a:cubicBezTo>
                <a:cubicBezTo>
                  <a:pt x="996291" y="3084381"/>
                  <a:pt x="956363" y="3161596"/>
                  <a:pt x="996287" y="3207224"/>
                </a:cubicBezTo>
                <a:cubicBezTo>
                  <a:pt x="1015233" y="3228877"/>
                  <a:pt x="1050878" y="3225421"/>
                  <a:pt x="1078173" y="3234519"/>
                </a:cubicBezTo>
                <a:cubicBezTo>
                  <a:pt x="1097474" y="3240953"/>
                  <a:pt x="1113136" y="3256462"/>
                  <a:pt x="1132764" y="3261815"/>
                </a:cubicBezTo>
                <a:cubicBezTo>
                  <a:pt x="1163798" y="3270279"/>
                  <a:pt x="1196649" y="3269709"/>
                  <a:pt x="1228298" y="3275463"/>
                </a:cubicBezTo>
                <a:cubicBezTo>
                  <a:pt x="1246753" y="3278818"/>
                  <a:pt x="1264579" y="3285041"/>
                  <a:pt x="1282890" y="3289110"/>
                </a:cubicBezTo>
                <a:cubicBezTo>
                  <a:pt x="1305534" y="3294142"/>
                  <a:pt x="1328382" y="3298209"/>
                  <a:pt x="1351128" y="3302758"/>
                </a:cubicBezTo>
                <a:cubicBezTo>
                  <a:pt x="1364776" y="3311857"/>
                  <a:pt x="1381825" y="3317246"/>
                  <a:pt x="1392072" y="3330054"/>
                </a:cubicBezTo>
                <a:cubicBezTo>
                  <a:pt x="1426085" y="3372571"/>
                  <a:pt x="1387033" y="3445743"/>
                  <a:pt x="1378424" y="3480179"/>
                </a:cubicBezTo>
                <a:cubicBezTo>
                  <a:pt x="1371307" y="3508648"/>
                  <a:pt x="1312800" y="3579746"/>
                  <a:pt x="1282890" y="3603009"/>
                </a:cubicBezTo>
                <a:cubicBezTo>
                  <a:pt x="1256995" y="3623149"/>
                  <a:pt x="1232125" y="3647226"/>
                  <a:pt x="1201003" y="3657600"/>
                </a:cubicBezTo>
                <a:cubicBezTo>
                  <a:pt x="985256" y="3729514"/>
                  <a:pt x="1147873" y="3683967"/>
                  <a:pt x="696036" y="3698543"/>
                </a:cubicBezTo>
                <a:cubicBezTo>
                  <a:pt x="682388" y="3703092"/>
                  <a:pt x="667063" y="3704211"/>
                  <a:pt x="655093" y="3712191"/>
                </a:cubicBezTo>
                <a:cubicBezTo>
                  <a:pt x="618548" y="3736554"/>
                  <a:pt x="601590" y="3776188"/>
                  <a:pt x="573206" y="3807725"/>
                </a:cubicBezTo>
                <a:cubicBezTo>
                  <a:pt x="547383" y="3836418"/>
                  <a:pt x="491319" y="3889612"/>
                  <a:pt x="491319" y="3889612"/>
                </a:cubicBezTo>
                <a:cubicBezTo>
                  <a:pt x="486770" y="3903260"/>
                  <a:pt x="486504" y="3919199"/>
                  <a:pt x="477672" y="3930555"/>
                </a:cubicBezTo>
                <a:cubicBezTo>
                  <a:pt x="453973" y="3961026"/>
                  <a:pt x="427904" y="3991030"/>
                  <a:pt x="395785" y="4012442"/>
                </a:cubicBezTo>
                <a:lnTo>
                  <a:pt x="272955" y="4094328"/>
                </a:lnTo>
                <a:cubicBezTo>
                  <a:pt x="260985" y="4102308"/>
                  <a:pt x="244879" y="4101542"/>
                  <a:pt x="232012" y="4107976"/>
                </a:cubicBezTo>
                <a:cubicBezTo>
                  <a:pt x="217341" y="4115311"/>
                  <a:pt x="204416" y="4125737"/>
                  <a:pt x="191069" y="4135271"/>
                </a:cubicBezTo>
                <a:cubicBezTo>
                  <a:pt x="159023" y="4158161"/>
                  <a:pt x="120331" y="4185277"/>
                  <a:pt x="95534" y="4217158"/>
                </a:cubicBezTo>
                <a:cubicBezTo>
                  <a:pt x="75393" y="4243053"/>
                  <a:pt x="40943" y="4299045"/>
                  <a:pt x="40943" y="4299045"/>
                </a:cubicBezTo>
                <a:cubicBezTo>
                  <a:pt x="4617" y="4408028"/>
                  <a:pt x="26254" y="4331449"/>
                  <a:pt x="13648" y="4558352"/>
                </a:cubicBezTo>
                <a:cubicBezTo>
                  <a:pt x="8595" y="4649310"/>
                  <a:pt x="4549" y="4740322"/>
                  <a:pt x="0" y="4831307"/>
                </a:cubicBezTo>
                <a:cubicBezTo>
                  <a:pt x="4549" y="4904095"/>
                  <a:pt x="7045" y="4977040"/>
                  <a:pt x="13648" y="5049671"/>
                </a:cubicBezTo>
                <a:cubicBezTo>
                  <a:pt x="21857" y="5139972"/>
                  <a:pt x="22603" y="5108308"/>
                  <a:pt x="40943" y="5172501"/>
                </a:cubicBezTo>
                <a:cubicBezTo>
                  <a:pt x="46096" y="5190536"/>
                  <a:pt x="49438" y="5209057"/>
                  <a:pt x="54591" y="5227092"/>
                </a:cubicBezTo>
                <a:cubicBezTo>
                  <a:pt x="58543" y="5240925"/>
                  <a:pt x="64287" y="5254203"/>
                  <a:pt x="68239" y="5268036"/>
                </a:cubicBezTo>
                <a:cubicBezTo>
                  <a:pt x="73392" y="5286071"/>
                  <a:pt x="74498" y="5305387"/>
                  <a:pt x="81887" y="5322627"/>
                </a:cubicBezTo>
                <a:cubicBezTo>
                  <a:pt x="88348" y="5337703"/>
                  <a:pt x="100084" y="5349922"/>
                  <a:pt x="109182" y="5363570"/>
                </a:cubicBezTo>
                <a:cubicBezTo>
                  <a:pt x="113731" y="5381767"/>
                  <a:pt x="117440" y="5400195"/>
                  <a:pt x="122830" y="5418161"/>
                </a:cubicBezTo>
                <a:cubicBezTo>
                  <a:pt x="131098" y="5445720"/>
                  <a:pt x="141027" y="5472752"/>
                  <a:pt x="150125" y="5500048"/>
                </a:cubicBezTo>
                <a:lnTo>
                  <a:pt x="191069" y="5622877"/>
                </a:lnTo>
                <a:cubicBezTo>
                  <a:pt x="195618" y="5636525"/>
                  <a:pt x="201227" y="5649864"/>
                  <a:pt x="204716" y="5663821"/>
                </a:cubicBezTo>
                <a:cubicBezTo>
                  <a:pt x="209265" y="5682018"/>
                  <a:pt x="210975" y="5701172"/>
                  <a:pt x="218364" y="5718412"/>
                </a:cubicBezTo>
                <a:cubicBezTo>
                  <a:pt x="224825" y="5733488"/>
                  <a:pt x="236561" y="5745707"/>
                  <a:pt x="245660" y="5759355"/>
                </a:cubicBezTo>
                <a:lnTo>
                  <a:pt x="272955" y="5841242"/>
                </a:lnTo>
                <a:cubicBezTo>
                  <a:pt x="283329" y="5872364"/>
                  <a:pt x="317172" y="5892007"/>
                  <a:pt x="327546" y="5923128"/>
                </a:cubicBezTo>
                <a:cubicBezTo>
                  <a:pt x="336068" y="5948694"/>
                  <a:pt x="344973" y="5987377"/>
                  <a:pt x="368490" y="6005015"/>
                </a:cubicBezTo>
                <a:cubicBezTo>
                  <a:pt x="375769" y="6010474"/>
                  <a:pt x="386687" y="6005015"/>
                  <a:pt x="395785" y="6005015"/>
                </a:cubicBezTo>
              </a:path>
            </a:pathLst>
          </a:cu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en-US" b="1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0B11FEE-3AA2-4A73-9D2B-4667CA9A3EF9}"/>
              </a:ext>
            </a:extLst>
          </p:cNvPr>
          <p:cNvSpPr/>
          <p:nvPr/>
        </p:nvSpPr>
        <p:spPr>
          <a:xfrm>
            <a:off x="5808663" y="6100763"/>
            <a:ext cx="601662" cy="736600"/>
          </a:xfrm>
          <a:custGeom>
            <a:avLst/>
            <a:gdLst>
              <a:gd name="connsiteX0" fmla="*/ 0 w 601299"/>
              <a:gd name="connsiteY0" fmla="*/ 0 h 736979"/>
              <a:gd name="connsiteX1" fmla="*/ 122830 w 601299"/>
              <a:gd name="connsiteY1" fmla="*/ 122830 h 736979"/>
              <a:gd name="connsiteX2" fmla="*/ 177421 w 601299"/>
              <a:gd name="connsiteY2" fmla="*/ 204717 h 736979"/>
              <a:gd name="connsiteX3" fmla="*/ 245660 w 601299"/>
              <a:gd name="connsiteY3" fmla="*/ 286603 h 736979"/>
              <a:gd name="connsiteX4" fmla="*/ 286603 w 601299"/>
              <a:gd name="connsiteY4" fmla="*/ 313899 h 736979"/>
              <a:gd name="connsiteX5" fmla="*/ 341194 w 601299"/>
              <a:gd name="connsiteY5" fmla="*/ 436729 h 736979"/>
              <a:gd name="connsiteX6" fmla="*/ 436728 w 601299"/>
              <a:gd name="connsiteY6" fmla="*/ 545911 h 736979"/>
              <a:gd name="connsiteX7" fmla="*/ 532263 w 601299"/>
              <a:gd name="connsiteY7" fmla="*/ 600502 h 736979"/>
              <a:gd name="connsiteX8" fmla="*/ 586854 w 601299"/>
              <a:gd name="connsiteY8" fmla="*/ 641445 h 736979"/>
              <a:gd name="connsiteX9" fmla="*/ 600502 w 601299"/>
              <a:gd name="connsiteY9" fmla="*/ 736979 h 73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1299" h="736979">
                <a:moveTo>
                  <a:pt x="0" y="0"/>
                </a:moveTo>
                <a:cubicBezTo>
                  <a:pt x="40943" y="40943"/>
                  <a:pt x="90712" y="74652"/>
                  <a:pt x="122830" y="122830"/>
                </a:cubicBezTo>
                <a:lnTo>
                  <a:pt x="177421" y="204717"/>
                </a:lnTo>
                <a:cubicBezTo>
                  <a:pt x="204261" y="244978"/>
                  <a:pt x="206251" y="253762"/>
                  <a:pt x="245660" y="286603"/>
                </a:cubicBezTo>
                <a:cubicBezTo>
                  <a:pt x="258261" y="297104"/>
                  <a:pt x="272955" y="304800"/>
                  <a:pt x="286603" y="313899"/>
                </a:cubicBezTo>
                <a:cubicBezTo>
                  <a:pt x="329859" y="378782"/>
                  <a:pt x="308712" y="339281"/>
                  <a:pt x="341194" y="436729"/>
                </a:cubicBezTo>
                <a:cubicBezTo>
                  <a:pt x="365929" y="510935"/>
                  <a:pt x="387967" y="511082"/>
                  <a:pt x="436728" y="545911"/>
                </a:cubicBezTo>
                <a:cubicBezTo>
                  <a:pt x="509023" y="597551"/>
                  <a:pt x="465822" y="578355"/>
                  <a:pt x="532263" y="600502"/>
                </a:cubicBezTo>
                <a:cubicBezTo>
                  <a:pt x="550460" y="614150"/>
                  <a:pt x="572292" y="623971"/>
                  <a:pt x="586854" y="641445"/>
                </a:cubicBezTo>
                <a:cubicBezTo>
                  <a:pt x="606257" y="664728"/>
                  <a:pt x="600502" y="712177"/>
                  <a:pt x="600502" y="736979"/>
                </a:cubicBezTo>
              </a:path>
            </a:pathLst>
          </a:cu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ctr">
              <a:defRPr/>
            </a:pPr>
            <a:endParaRPr lang="en-US" b="1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584EB3-6FCD-45A0-8FBB-44FD581975B1}"/>
              </a:ext>
            </a:extLst>
          </p:cNvPr>
          <p:cNvSpPr/>
          <p:nvPr/>
        </p:nvSpPr>
        <p:spPr>
          <a:xfrm>
            <a:off x="5368925" y="4768850"/>
            <a:ext cx="228600" cy="304800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E108B7-6A99-434C-9EB4-BD4A0631DFFF}"/>
              </a:ext>
            </a:extLst>
          </p:cNvPr>
          <p:cNvSpPr/>
          <p:nvPr/>
        </p:nvSpPr>
        <p:spPr>
          <a:xfrm>
            <a:off x="6410325" y="3581400"/>
            <a:ext cx="228600" cy="304800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34218A-43B0-42F1-B571-A465DA8332F5}"/>
              </a:ext>
            </a:extLst>
          </p:cNvPr>
          <p:cNvSpPr/>
          <p:nvPr/>
        </p:nvSpPr>
        <p:spPr>
          <a:xfrm>
            <a:off x="6705600" y="2286000"/>
            <a:ext cx="228600" cy="304800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C6B37A-CC4F-437A-83AA-1B51A1530C15}"/>
              </a:ext>
            </a:extLst>
          </p:cNvPr>
          <p:cNvSpPr/>
          <p:nvPr/>
        </p:nvSpPr>
        <p:spPr>
          <a:xfrm>
            <a:off x="8350250" y="762000"/>
            <a:ext cx="228600" cy="304800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2048D4-B6BD-4C34-943C-3A36283D77DB}"/>
              </a:ext>
            </a:extLst>
          </p:cNvPr>
          <p:cNvSpPr/>
          <p:nvPr/>
        </p:nvSpPr>
        <p:spPr>
          <a:xfrm>
            <a:off x="5995988" y="6329363"/>
            <a:ext cx="228600" cy="304800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A3B433-29CA-4B2C-A56B-B041E164167E}"/>
              </a:ext>
            </a:extLst>
          </p:cNvPr>
          <p:cNvSpPr/>
          <p:nvPr/>
        </p:nvSpPr>
        <p:spPr>
          <a:xfrm>
            <a:off x="4419600" y="6186488"/>
            <a:ext cx="301625" cy="304800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AA5397-F625-4020-85D2-0AAC6B6AED75}"/>
              </a:ext>
            </a:extLst>
          </p:cNvPr>
          <p:cNvSpPr/>
          <p:nvPr/>
        </p:nvSpPr>
        <p:spPr>
          <a:xfrm>
            <a:off x="7015163" y="6477000"/>
            <a:ext cx="301625" cy="304800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59F174-C5E6-408D-BFA6-80A900F1DA7D}"/>
              </a:ext>
            </a:extLst>
          </p:cNvPr>
          <p:cNvSpPr/>
          <p:nvPr/>
        </p:nvSpPr>
        <p:spPr>
          <a:xfrm>
            <a:off x="3887788" y="2438400"/>
            <a:ext cx="301625" cy="304800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B2090D-3CC8-4DD0-82B2-3CB4D08FC37C}"/>
              </a:ext>
            </a:extLst>
          </p:cNvPr>
          <p:cNvSpPr/>
          <p:nvPr/>
        </p:nvSpPr>
        <p:spPr>
          <a:xfrm>
            <a:off x="3656606" y="2024390"/>
            <a:ext cx="1394997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Allai Khwar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56E2D3-95B9-4D97-87E1-1DBBC0F6B035}"/>
              </a:ext>
            </a:extLst>
          </p:cNvPr>
          <p:cNvSpPr/>
          <p:nvPr/>
        </p:nvSpPr>
        <p:spPr>
          <a:xfrm>
            <a:off x="6934200" y="6166615"/>
            <a:ext cx="1672316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Muzaffarabad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019ED8-CA34-4C85-879A-A8E8BEEA55F1}"/>
              </a:ext>
            </a:extLst>
          </p:cNvPr>
          <p:cNvSpPr/>
          <p:nvPr/>
        </p:nvSpPr>
        <p:spPr>
          <a:xfrm>
            <a:off x="3258081" y="5604804"/>
            <a:ext cx="1256241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Mansehra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D325CE-9BFD-4A01-ADF8-FB1934C7FA4D}"/>
              </a:ext>
            </a:extLst>
          </p:cNvPr>
          <p:cNvSpPr txBox="1"/>
          <p:nvPr/>
        </p:nvSpPr>
        <p:spPr>
          <a:xfrm>
            <a:off x="6505575" y="300038"/>
            <a:ext cx="1852613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dirty="0"/>
              <a:t>102 MW</a:t>
            </a:r>
          </a:p>
          <a:p>
            <a:pPr>
              <a:defRPr/>
            </a:pPr>
            <a:r>
              <a:rPr lang="en-US" dirty="0"/>
              <a:t>Batta Kundi HPP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44A30F-123C-4658-A2E4-085FC95CF2BE}"/>
              </a:ext>
            </a:extLst>
          </p:cNvPr>
          <p:cNvSpPr txBox="1"/>
          <p:nvPr/>
        </p:nvSpPr>
        <p:spPr>
          <a:xfrm>
            <a:off x="5295900" y="1716088"/>
            <a:ext cx="18526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188 MW</a:t>
            </a:r>
          </a:p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Naran HPP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A08073-DEE2-490C-A06E-B629EDFC4E1B}"/>
              </a:ext>
            </a:extLst>
          </p:cNvPr>
          <p:cNvSpPr txBox="1"/>
          <p:nvPr/>
        </p:nvSpPr>
        <p:spPr>
          <a:xfrm>
            <a:off x="6530975" y="3581400"/>
            <a:ext cx="1852613" cy="6461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B0F0"/>
                </a:solidFill>
              </a:rPr>
              <a:t>884 MW</a:t>
            </a:r>
          </a:p>
          <a:p>
            <a:pPr>
              <a:defRPr/>
            </a:pPr>
            <a:r>
              <a:rPr lang="en-US" dirty="0">
                <a:solidFill>
                  <a:srgbClr val="00B0F0"/>
                </a:solidFill>
              </a:rPr>
              <a:t>Suki Kinari HPP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8324AE-EB0F-42CA-ABCF-8C2DE087F9B3}"/>
              </a:ext>
            </a:extLst>
          </p:cNvPr>
          <p:cNvSpPr txBox="1"/>
          <p:nvPr/>
        </p:nvSpPr>
        <p:spPr>
          <a:xfrm>
            <a:off x="5413375" y="4591050"/>
            <a:ext cx="1852613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MW </a:t>
            </a:r>
          </a:p>
          <a:p>
            <a:pPr algn="ctr">
              <a:defRPr/>
            </a:pP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Balakot HPP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2FCC247-5C10-484B-9082-06F00E948C07}"/>
              </a:ext>
            </a:extLst>
          </p:cNvPr>
          <p:cNvSpPr/>
          <p:nvPr/>
        </p:nvSpPr>
        <p:spPr>
          <a:xfrm>
            <a:off x="5121275" y="5122863"/>
            <a:ext cx="182563" cy="184150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D25D55-455C-4772-80D3-E0A2C18F0089}"/>
              </a:ext>
            </a:extLst>
          </p:cNvPr>
          <p:cNvSpPr/>
          <p:nvPr/>
        </p:nvSpPr>
        <p:spPr>
          <a:xfrm>
            <a:off x="3886200" y="5146675"/>
            <a:ext cx="11652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Balakot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B3211F-C6D5-4993-9358-185B13DE2641}"/>
              </a:ext>
            </a:extLst>
          </p:cNvPr>
          <p:cNvSpPr/>
          <p:nvPr/>
        </p:nvSpPr>
        <p:spPr>
          <a:xfrm>
            <a:off x="6224588" y="3914775"/>
            <a:ext cx="182562" cy="182563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3B7F482-857E-4E0C-9147-2FB8C5067423}"/>
              </a:ext>
            </a:extLst>
          </p:cNvPr>
          <p:cNvSpPr/>
          <p:nvPr/>
        </p:nvSpPr>
        <p:spPr>
          <a:xfrm>
            <a:off x="6548438" y="3035300"/>
            <a:ext cx="182562" cy="182563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5F2FEB-FA63-47F6-9748-32D01C3E6A5A}"/>
              </a:ext>
            </a:extLst>
          </p:cNvPr>
          <p:cNvSpPr/>
          <p:nvPr/>
        </p:nvSpPr>
        <p:spPr>
          <a:xfrm>
            <a:off x="7224713" y="2179638"/>
            <a:ext cx="182562" cy="182562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185F26-DA3E-4275-9FCD-FDE28FA3F5CC}"/>
              </a:ext>
            </a:extLst>
          </p:cNvPr>
          <p:cNvSpPr txBox="1"/>
          <p:nvPr/>
        </p:nvSpPr>
        <p:spPr>
          <a:xfrm>
            <a:off x="7432675" y="2101850"/>
            <a:ext cx="18526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7E4876-F9ED-488F-B829-E47A07724CB4}"/>
              </a:ext>
            </a:extLst>
          </p:cNvPr>
          <p:cNvSpPr txBox="1"/>
          <p:nvPr/>
        </p:nvSpPr>
        <p:spPr>
          <a:xfrm>
            <a:off x="6724650" y="2941638"/>
            <a:ext cx="18542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Kaghan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480F6E-96CF-4488-A300-2D511151D160}"/>
              </a:ext>
            </a:extLst>
          </p:cNvPr>
          <p:cNvSpPr txBox="1"/>
          <p:nvPr/>
        </p:nvSpPr>
        <p:spPr>
          <a:xfrm>
            <a:off x="5892800" y="4097338"/>
            <a:ext cx="18542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CD24F9-071F-4916-826F-A53975DB0934}"/>
              </a:ext>
            </a:extLst>
          </p:cNvPr>
          <p:cNvSpPr txBox="1"/>
          <p:nvPr/>
        </p:nvSpPr>
        <p:spPr>
          <a:xfrm>
            <a:off x="5595938" y="5584825"/>
            <a:ext cx="1852612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147 MW </a:t>
            </a:r>
          </a:p>
          <a:p>
            <a:pPr algn="ctr">
              <a:defRPr/>
            </a:pP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Patrind HPP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37D6C6E-C6CB-4D05-99CA-06814B72543C}"/>
              </a:ext>
            </a:extLst>
          </p:cNvPr>
          <p:cNvCxnSpPr/>
          <p:nvPr/>
        </p:nvCxnSpPr>
        <p:spPr>
          <a:xfrm flipH="1">
            <a:off x="5353050" y="3836988"/>
            <a:ext cx="558800" cy="454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AutoShape 3">
            <a:extLst>
              <a:ext uri="{FF2B5EF4-FFF2-40B4-BE49-F238E27FC236}">
                <a16:creationId xmlns:a16="http://schemas.microsoft.com/office/drawing/2014/main" id="{17AE12D8-D824-46B4-BE2D-13E527462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76200"/>
            <a:ext cx="5840412" cy="1057275"/>
          </a:xfrm>
          <a:prstGeom prst="flowChartAlternateProcess">
            <a:avLst/>
          </a:prstGeom>
          <a:solidFill>
            <a:srgbClr val="00152A">
              <a:alpha val="80000"/>
            </a:srgb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KUNHAR RIVER IN KP/AJ&amp;K</a:t>
            </a:r>
            <a:endParaRPr lang="pt-BR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55B667D3-2364-42F8-88AF-6C76CCFB0A8F}"/>
              </a:ext>
            </a:extLst>
          </p:cNvPr>
          <p:cNvGraphicFramePr>
            <a:graphicFrameLocks noGrp="1"/>
          </p:cNvGraphicFramePr>
          <p:nvPr/>
        </p:nvGraphicFramePr>
        <p:xfrm>
          <a:off x="71438" y="2801938"/>
          <a:ext cx="4117975" cy="2286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7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152A"/>
                          </a:solidFill>
                        </a:rPr>
                        <a:t>Bata Kundi            102 MW</a:t>
                      </a:r>
                    </a:p>
                    <a:p>
                      <a:r>
                        <a:rPr lang="en-US" sz="2400" dirty="0">
                          <a:solidFill>
                            <a:srgbClr val="00152A"/>
                          </a:solidFill>
                        </a:rPr>
                        <a:t>Naran                     188 MW</a:t>
                      </a:r>
                    </a:p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Suki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</a:rPr>
                        <a:t> Kinari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             884 MW</a:t>
                      </a:r>
                    </a:p>
                    <a:p>
                      <a:r>
                        <a:rPr lang="en-US" sz="2400" u="none" dirty="0">
                          <a:solidFill>
                            <a:srgbClr val="0070C0"/>
                          </a:solidFill>
                        </a:rPr>
                        <a:t>Balakot                   300 MW</a:t>
                      </a:r>
                    </a:p>
                    <a:p>
                      <a:r>
                        <a:rPr lang="en-US" sz="2400" u="sng" dirty="0">
                          <a:solidFill>
                            <a:srgbClr val="00B050"/>
                          </a:solidFill>
                        </a:rPr>
                        <a:t>Patrind                   147</a:t>
                      </a:r>
                      <a:r>
                        <a:rPr lang="en-US" sz="2400" u="sng" baseline="0" dirty="0">
                          <a:solidFill>
                            <a:srgbClr val="00B050"/>
                          </a:solidFill>
                        </a:rPr>
                        <a:t> MW</a:t>
                      </a:r>
                      <a:r>
                        <a:rPr lang="en-US" sz="2400" u="sng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  <a:p>
                      <a:r>
                        <a:rPr lang="en-US" sz="2400" dirty="0">
                          <a:solidFill>
                            <a:srgbClr val="00152A"/>
                          </a:solidFill>
                        </a:rPr>
                        <a:t>Total=                     1621 MW</a:t>
                      </a:r>
                    </a:p>
                  </a:txBody>
                  <a:tcPr marL="91445" marR="91445" marT="45736" marB="4573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2192" name="Slide Number Placeholder 4">
            <a:extLst>
              <a:ext uri="{FF2B5EF4-FFF2-40B4-BE49-F238E27FC236}">
                <a16:creationId xmlns:a16="http://schemas.microsoft.com/office/drawing/2014/main" id="{E9B46847-46F8-4063-A293-C0F0C48D1C8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38600" y="64008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7877E2-B24F-4211-A570-0BFA4A85EF68}" type="slidenum">
              <a:rPr lang="en-US" altLang="en-US" sz="1200"/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F69561C4-4D75-43E2-A1BF-2AA4A4620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2" y="3388995"/>
            <a:ext cx="5796771" cy="346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8C40A0-5B75-45FE-A50E-68686638A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20" y="3388996"/>
            <a:ext cx="6116320" cy="3407410"/>
          </a:xfrm>
          <a:prstGeom prst="rect">
            <a:avLst/>
          </a:prstGeom>
        </p:spPr>
      </p:pic>
      <p:sp>
        <p:nvSpPr>
          <p:cNvPr id="5" name="AutoShape 3">
            <a:extLst>
              <a:ext uri="{FF2B5EF4-FFF2-40B4-BE49-F238E27FC236}">
                <a16:creationId xmlns:a16="http://schemas.microsoft.com/office/drawing/2014/main" id="{879E796E-27BA-4572-8838-FE934ECDC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60937"/>
          </a:xfrm>
          <a:prstGeom prst="flowChartAlternateProcess">
            <a:avLst/>
          </a:prstGeom>
          <a:solidFill>
            <a:srgbClr val="00152A">
              <a:alpha val="80000"/>
            </a:srgbClr>
          </a:solidFill>
          <a:ln w="57150" cap="sq" cmpd="thickThin">
            <a:solidFill>
              <a:srgbClr val="33CCCC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pt-BR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147 MW Patrind Hydropwer Project</a:t>
            </a:r>
            <a:endParaRPr lang="pt-BR" sz="40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7074B79-8810-4836-BF0C-86234CA72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347" y="2911213"/>
            <a:ext cx="26825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Mobilization in 2013</a:t>
            </a:r>
            <a:endParaRPr lang="en-US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8434F2F-D4FF-4BBB-97E9-7D73AABDE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227" y="2911213"/>
            <a:ext cx="26825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Completion in 2017</a:t>
            </a:r>
            <a:endParaRPr lang="en-US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B43D7DB4-28C4-4B52-B51B-EB34F253E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26" y="1197410"/>
            <a:ext cx="561929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Company            :  Star Hydro Pvt. Limited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Main Sponsor    : K-Water Korea from Korea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Capacity              : 147 MW</a:t>
            </a:r>
          </a:p>
        </p:txBody>
      </p:sp>
    </p:spTree>
    <p:extLst>
      <p:ext uri="{BB962C8B-B14F-4D97-AF65-F5344CB8AC3E}">
        <p14:creationId xmlns:p14="http://schemas.microsoft.com/office/powerpoint/2010/main" val="181809214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>
            <a:extLst>
              <a:ext uri="{FF2B5EF4-FFF2-40B4-BE49-F238E27FC236}">
                <a16:creationId xmlns:a16="http://schemas.microsoft.com/office/drawing/2014/main" id="{879E796E-27BA-4572-8838-FE934ECDC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960937"/>
          </a:xfrm>
          <a:prstGeom prst="flowChartAlternateProcess">
            <a:avLst/>
          </a:prstGeom>
          <a:solidFill>
            <a:srgbClr val="00152A">
              <a:alpha val="80000"/>
            </a:srgbClr>
          </a:solidFill>
          <a:ln w="57150" cap="sq" cmpd="thickThin">
            <a:solidFill>
              <a:srgbClr val="33CCCC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pt-BR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884 MW Suki Kinari Hydropwer Project</a:t>
            </a:r>
            <a:endParaRPr lang="pt-BR" sz="40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8434F2F-D4FF-4BBB-97E9-7D73AABDE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305" y="2053970"/>
            <a:ext cx="53287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Current Status = Progress Achieved 85% </a:t>
            </a:r>
            <a:endParaRPr lang="en-US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B43D7DB4-28C4-4B52-B51B-EB34F253E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986" y="1119657"/>
            <a:ext cx="532874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Company            :  SK Hydro Pvt. Limited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Main Sponsor    : CGGC-China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01727B-8A1B-4BE7-922F-3414C4CD35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1"/>
          <a:stretch/>
        </p:blipFill>
        <p:spPr>
          <a:xfrm>
            <a:off x="5632731" y="2752491"/>
            <a:ext cx="6518629" cy="40470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A4D3CE-858D-4E75-AB75-0B36A1895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2491"/>
            <a:ext cx="5632731" cy="40470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82DAD5-6ED7-40B3-B7E1-04E50B231D1D}"/>
              </a:ext>
            </a:extLst>
          </p:cNvPr>
          <p:cNvSpPr/>
          <p:nvPr/>
        </p:nvSpPr>
        <p:spPr>
          <a:xfrm>
            <a:off x="303986" y="1898755"/>
            <a:ext cx="4084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cs typeface="Times New Roman" pitchFamily="18" charset="0"/>
              </a:rPr>
              <a:t>Capacity                  :884 MW</a:t>
            </a:r>
          </a:p>
        </p:txBody>
      </p:sp>
    </p:spTree>
    <p:extLst>
      <p:ext uri="{BB962C8B-B14F-4D97-AF65-F5344CB8AC3E}">
        <p14:creationId xmlns:p14="http://schemas.microsoft.com/office/powerpoint/2010/main" val="1470451492"/>
      </p:ext>
    </p:extLst>
  </p:cSld>
  <p:clrMapOvr>
    <a:masterClrMapping/>
  </p:clrMapOvr>
  <p:transition spd="slow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31279456-4FB3-4E3C-AAC6-821A55E75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06388"/>
            <a:ext cx="3962400" cy="1139825"/>
          </a:xfrm>
        </p:spPr>
        <p:txBody>
          <a:bodyPr/>
          <a:lstStyle/>
          <a:p>
            <a:pPr eaLnBrk="1" hangingPunct="1"/>
            <a:r>
              <a:rPr lang="en-US" altLang="en-US" sz="3000" b="1">
                <a:latin typeface="Impact" panose="020B0806030902050204" pitchFamily="34" charset="0"/>
              </a:rPr>
              <a:t>LOCATION MAP</a:t>
            </a:r>
            <a:br>
              <a:rPr lang="en-US" altLang="en-US" sz="3000" b="1">
                <a:latin typeface="Impact" panose="020B0806030902050204" pitchFamily="34" charset="0"/>
              </a:rPr>
            </a:br>
            <a:r>
              <a:rPr lang="en-US" altLang="en-US" sz="3000">
                <a:latin typeface="Impact" panose="020B0806030902050204" pitchFamily="34" charset="0"/>
              </a:rPr>
              <a:t>RIVER INDUS TRIBUTARIES</a:t>
            </a:r>
            <a:endParaRPr lang="en-US" altLang="en-US" sz="3000" b="1">
              <a:latin typeface="Impact" panose="020B0806030902050204" pitchFamily="34" charset="0"/>
            </a:endParaRPr>
          </a:p>
        </p:txBody>
      </p:sp>
      <p:sp>
        <p:nvSpPr>
          <p:cNvPr id="5123" name="Freeform 6">
            <a:extLst>
              <a:ext uri="{FF2B5EF4-FFF2-40B4-BE49-F238E27FC236}">
                <a16:creationId xmlns:a16="http://schemas.microsoft.com/office/drawing/2014/main" id="{D8F374C5-A6B9-44AA-BE8C-2B860AEF0D4C}"/>
              </a:ext>
            </a:extLst>
          </p:cNvPr>
          <p:cNvSpPr>
            <a:spLocks/>
          </p:cNvSpPr>
          <p:nvPr/>
        </p:nvSpPr>
        <p:spPr bwMode="auto">
          <a:xfrm>
            <a:off x="3592513" y="1511300"/>
            <a:ext cx="4264025" cy="4854575"/>
          </a:xfrm>
          <a:custGeom>
            <a:avLst/>
            <a:gdLst>
              <a:gd name="T0" fmla="*/ 5657857 w 5675086"/>
              <a:gd name="T1" fmla="*/ 217666 h 6347538"/>
              <a:gd name="T2" fmla="*/ 5614335 w 5675086"/>
              <a:gd name="T3" fmla="*/ 406308 h 6347538"/>
              <a:gd name="T4" fmla="*/ 5527291 w 5675086"/>
              <a:gd name="T5" fmla="*/ 594952 h 6347538"/>
              <a:gd name="T6" fmla="*/ 5454755 w 5675086"/>
              <a:gd name="T7" fmla="*/ 711040 h 6347538"/>
              <a:gd name="T8" fmla="*/ 5324189 w 5675086"/>
              <a:gd name="T9" fmla="*/ 885174 h 6347538"/>
              <a:gd name="T10" fmla="*/ 5251652 w 5675086"/>
              <a:gd name="T11" fmla="*/ 943217 h 6347538"/>
              <a:gd name="T12" fmla="*/ 5077564 w 5675086"/>
              <a:gd name="T13" fmla="*/ 1059305 h 6347538"/>
              <a:gd name="T14" fmla="*/ 4990520 w 5675086"/>
              <a:gd name="T15" fmla="*/ 1131860 h 6347538"/>
              <a:gd name="T16" fmla="*/ 4816432 w 5675086"/>
              <a:gd name="T17" fmla="*/ 1247949 h 6347538"/>
              <a:gd name="T18" fmla="*/ 4511778 w 5675086"/>
              <a:gd name="T19" fmla="*/ 1364037 h 6347538"/>
              <a:gd name="T20" fmla="*/ 4105573 w 5675086"/>
              <a:gd name="T21" fmla="*/ 1422080 h 6347538"/>
              <a:gd name="T22" fmla="*/ 1494255 w 5675086"/>
              <a:gd name="T23" fmla="*/ 1436592 h 6347538"/>
              <a:gd name="T24" fmla="*/ 1233122 w 5675086"/>
              <a:gd name="T25" fmla="*/ 1480125 h 6347538"/>
              <a:gd name="T26" fmla="*/ 1088050 w 5675086"/>
              <a:gd name="T27" fmla="*/ 1625234 h 6347538"/>
              <a:gd name="T28" fmla="*/ 986498 w 5675086"/>
              <a:gd name="T29" fmla="*/ 1755835 h 6347538"/>
              <a:gd name="T30" fmla="*/ 899454 w 5675086"/>
              <a:gd name="T31" fmla="*/ 1886433 h 6347538"/>
              <a:gd name="T32" fmla="*/ 841425 w 5675086"/>
              <a:gd name="T33" fmla="*/ 2887695 h 6347538"/>
              <a:gd name="T34" fmla="*/ 783396 w 5675086"/>
              <a:gd name="T35" fmla="*/ 3018294 h 6347538"/>
              <a:gd name="T36" fmla="*/ 696352 w 5675086"/>
              <a:gd name="T37" fmla="*/ 3148892 h 6347538"/>
              <a:gd name="T38" fmla="*/ 536771 w 5675086"/>
              <a:gd name="T39" fmla="*/ 3381069 h 6347538"/>
              <a:gd name="T40" fmla="*/ 420712 w 5675086"/>
              <a:gd name="T41" fmla="*/ 3555202 h 6347538"/>
              <a:gd name="T42" fmla="*/ 290146 w 5675086"/>
              <a:gd name="T43" fmla="*/ 3743844 h 6347538"/>
              <a:gd name="T44" fmla="*/ 217610 w 5675086"/>
              <a:gd name="T45" fmla="*/ 3874444 h 6347538"/>
              <a:gd name="T46" fmla="*/ 174088 w 5675086"/>
              <a:gd name="T47" fmla="*/ 4005043 h 6347538"/>
              <a:gd name="T48" fmla="*/ 203102 w 5675086"/>
              <a:gd name="T49" fmla="*/ 4280752 h 6347538"/>
              <a:gd name="T50" fmla="*/ 362683 w 5675086"/>
              <a:gd name="T51" fmla="*/ 4425863 h 6347538"/>
              <a:gd name="T52" fmla="*/ 333669 w 5675086"/>
              <a:gd name="T53" fmla="*/ 4585484 h 6347538"/>
              <a:gd name="T54" fmla="*/ 246625 w 5675086"/>
              <a:gd name="T55" fmla="*/ 4701573 h 6347538"/>
              <a:gd name="T56" fmla="*/ 174088 w 5675086"/>
              <a:gd name="T57" fmla="*/ 4759616 h 6347538"/>
              <a:gd name="T58" fmla="*/ 72538 w 5675086"/>
              <a:gd name="T59" fmla="*/ 4904727 h 6347538"/>
              <a:gd name="T60" fmla="*/ 29015 w 5675086"/>
              <a:gd name="T61" fmla="*/ 5049838 h 6347538"/>
              <a:gd name="T62" fmla="*/ 0 w 5675086"/>
              <a:gd name="T63" fmla="*/ 5325547 h 6347538"/>
              <a:gd name="T64" fmla="*/ 43523 w 5675086"/>
              <a:gd name="T65" fmla="*/ 5964032 h 6347538"/>
              <a:gd name="T66" fmla="*/ 87044 w 5675086"/>
              <a:gd name="T67" fmla="*/ 6109142 h 634753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675086" h="6347538">
                <a:moveTo>
                  <a:pt x="5675086" y="0"/>
                </a:moveTo>
                <a:cubicBezTo>
                  <a:pt x="5670248" y="72571"/>
                  <a:pt x="5668604" y="145426"/>
                  <a:pt x="5660572" y="217714"/>
                </a:cubicBezTo>
                <a:cubicBezTo>
                  <a:pt x="5658882" y="232920"/>
                  <a:pt x="5649497" y="246349"/>
                  <a:pt x="5646057" y="261257"/>
                </a:cubicBezTo>
                <a:cubicBezTo>
                  <a:pt x="5634963" y="309333"/>
                  <a:pt x="5626705" y="358019"/>
                  <a:pt x="5617029" y="406400"/>
                </a:cubicBezTo>
                <a:cubicBezTo>
                  <a:pt x="5612503" y="429031"/>
                  <a:pt x="5590483" y="554726"/>
                  <a:pt x="5573486" y="566057"/>
                </a:cubicBezTo>
                <a:lnTo>
                  <a:pt x="5529943" y="595086"/>
                </a:lnTo>
                <a:cubicBezTo>
                  <a:pt x="5493462" y="704533"/>
                  <a:pt x="5546916" y="573870"/>
                  <a:pt x="5471886" y="667657"/>
                </a:cubicBezTo>
                <a:cubicBezTo>
                  <a:pt x="5462329" y="679604"/>
                  <a:pt x="5464963" y="697916"/>
                  <a:pt x="5457372" y="711200"/>
                </a:cubicBezTo>
                <a:cubicBezTo>
                  <a:pt x="5424136" y="769363"/>
                  <a:pt x="5418976" y="765825"/>
                  <a:pt x="5370286" y="798286"/>
                </a:cubicBezTo>
                <a:cubicBezTo>
                  <a:pt x="5360725" y="826971"/>
                  <a:pt x="5352322" y="864909"/>
                  <a:pt x="5326743" y="885372"/>
                </a:cubicBezTo>
                <a:cubicBezTo>
                  <a:pt x="5314796" y="894929"/>
                  <a:pt x="5297714" y="895048"/>
                  <a:pt x="5283200" y="899886"/>
                </a:cubicBezTo>
                <a:cubicBezTo>
                  <a:pt x="5273524" y="914400"/>
                  <a:pt x="5265339" y="930028"/>
                  <a:pt x="5254172" y="943429"/>
                </a:cubicBezTo>
                <a:cubicBezTo>
                  <a:pt x="5225272" y="978109"/>
                  <a:pt x="5160889" y="1032581"/>
                  <a:pt x="5123543" y="1045029"/>
                </a:cubicBezTo>
                <a:lnTo>
                  <a:pt x="5080000" y="1059543"/>
                </a:lnTo>
                <a:cubicBezTo>
                  <a:pt x="5065486" y="1069219"/>
                  <a:pt x="5049858" y="1077405"/>
                  <a:pt x="5036457" y="1088572"/>
                </a:cubicBezTo>
                <a:cubicBezTo>
                  <a:pt x="5020688" y="1101712"/>
                  <a:pt x="5009993" y="1120728"/>
                  <a:pt x="4992914" y="1132114"/>
                </a:cubicBezTo>
                <a:cubicBezTo>
                  <a:pt x="4980184" y="1140601"/>
                  <a:pt x="4963886" y="1141791"/>
                  <a:pt x="4949372" y="1146629"/>
                </a:cubicBezTo>
                <a:cubicBezTo>
                  <a:pt x="4881160" y="1214841"/>
                  <a:pt x="4922907" y="1178787"/>
                  <a:pt x="4818743" y="1248229"/>
                </a:cubicBezTo>
                <a:cubicBezTo>
                  <a:pt x="4779471" y="1274410"/>
                  <a:pt x="4763174" y="1287873"/>
                  <a:pt x="4717143" y="1306286"/>
                </a:cubicBezTo>
                <a:cubicBezTo>
                  <a:pt x="4577397" y="1362184"/>
                  <a:pt x="4679053" y="1309307"/>
                  <a:pt x="4513943" y="1364343"/>
                </a:cubicBezTo>
                <a:cubicBezTo>
                  <a:pt x="4485551" y="1373807"/>
                  <a:pt x="4440813" y="1389956"/>
                  <a:pt x="4412343" y="1393372"/>
                </a:cubicBezTo>
                <a:cubicBezTo>
                  <a:pt x="4311010" y="1405532"/>
                  <a:pt x="4107543" y="1422400"/>
                  <a:pt x="4107543" y="1422400"/>
                </a:cubicBezTo>
                <a:cubicBezTo>
                  <a:pt x="3808966" y="1521923"/>
                  <a:pt x="4123674" y="1422400"/>
                  <a:pt x="3265714" y="1422400"/>
                </a:cubicBezTo>
                <a:lnTo>
                  <a:pt x="1494972" y="1436914"/>
                </a:lnTo>
                <a:cubicBezTo>
                  <a:pt x="1436915" y="1441752"/>
                  <a:pt x="1378266" y="1441851"/>
                  <a:pt x="1320800" y="1451429"/>
                </a:cubicBezTo>
                <a:cubicBezTo>
                  <a:pt x="1290617" y="1456459"/>
                  <a:pt x="1233714" y="1480457"/>
                  <a:pt x="1233714" y="1480457"/>
                </a:cubicBezTo>
                <a:cubicBezTo>
                  <a:pt x="1204686" y="1499809"/>
                  <a:pt x="1165981" y="1509486"/>
                  <a:pt x="1146629" y="1538514"/>
                </a:cubicBezTo>
                <a:cubicBezTo>
                  <a:pt x="1127277" y="1567543"/>
                  <a:pt x="1113242" y="1600930"/>
                  <a:pt x="1088572" y="1625600"/>
                </a:cubicBezTo>
                <a:cubicBezTo>
                  <a:pt x="1074058" y="1640114"/>
                  <a:pt x="1057631" y="1652940"/>
                  <a:pt x="1045029" y="1669143"/>
                </a:cubicBezTo>
                <a:cubicBezTo>
                  <a:pt x="1023610" y="1696682"/>
                  <a:pt x="1006324" y="1727200"/>
                  <a:pt x="986972" y="1756229"/>
                </a:cubicBezTo>
                <a:lnTo>
                  <a:pt x="928914" y="1843314"/>
                </a:lnTo>
                <a:cubicBezTo>
                  <a:pt x="919238" y="1857828"/>
                  <a:pt x="905402" y="1870308"/>
                  <a:pt x="899886" y="1886857"/>
                </a:cubicBezTo>
                <a:lnTo>
                  <a:pt x="856343" y="2017486"/>
                </a:lnTo>
                <a:cubicBezTo>
                  <a:pt x="851505" y="2307772"/>
                  <a:pt x="855638" y="2598346"/>
                  <a:pt x="841829" y="2888343"/>
                </a:cubicBezTo>
                <a:cubicBezTo>
                  <a:pt x="840999" y="2905767"/>
                  <a:pt x="819885" y="2915945"/>
                  <a:pt x="812800" y="2931886"/>
                </a:cubicBezTo>
                <a:cubicBezTo>
                  <a:pt x="800373" y="2959848"/>
                  <a:pt x="800745" y="2993512"/>
                  <a:pt x="783772" y="3018972"/>
                </a:cubicBezTo>
                <a:lnTo>
                  <a:pt x="725714" y="3106057"/>
                </a:lnTo>
                <a:cubicBezTo>
                  <a:pt x="716038" y="3120571"/>
                  <a:pt x="704487" y="3133998"/>
                  <a:pt x="696686" y="3149600"/>
                </a:cubicBezTo>
                <a:cubicBezTo>
                  <a:pt x="678943" y="3185086"/>
                  <a:pt x="664270" y="3220430"/>
                  <a:pt x="638629" y="3251200"/>
                </a:cubicBezTo>
                <a:cubicBezTo>
                  <a:pt x="524936" y="3387633"/>
                  <a:pt x="683774" y="3161712"/>
                  <a:pt x="537029" y="3381829"/>
                </a:cubicBezTo>
                <a:lnTo>
                  <a:pt x="449943" y="3512457"/>
                </a:lnTo>
                <a:lnTo>
                  <a:pt x="420914" y="3556000"/>
                </a:lnTo>
                <a:cubicBezTo>
                  <a:pt x="416076" y="3575352"/>
                  <a:pt x="417994" y="3597825"/>
                  <a:pt x="406400" y="3614057"/>
                </a:cubicBezTo>
                <a:cubicBezTo>
                  <a:pt x="331971" y="3718258"/>
                  <a:pt x="345120" y="3580180"/>
                  <a:pt x="290286" y="3744686"/>
                </a:cubicBezTo>
                <a:cubicBezTo>
                  <a:pt x="285448" y="3759200"/>
                  <a:pt x="283202" y="3774855"/>
                  <a:pt x="275772" y="3788229"/>
                </a:cubicBezTo>
                <a:cubicBezTo>
                  <a:pt x="258829" y="3818726"/>
                  <a:pt x="217714" y="3875314"/>
                  <a:pt x="217714" y="3875314"/>
                </a:cubicBezTo>
                <a:lnTo>
                  <a:pt x="188686" y="3962400"/>
                </a:lnTo>
                <a:lnTo>
                  <a:pt x="174172" y="4005943"/>
                </a:lnTo>
                <a:cubicBezTo>
                  <a:pt x="179010" y="4083353"/>
                  <a:pt x="180567" y="4161037"/>
                  <a:pt x="188686" y="4238172"/>
                </a:cubicBezTo>
                <a:cubicBezTo>
                  <a:pt x="190288" y="4253387"/>
                  <a:pt x="192382" y="4270896"/>
                  <a:pt x="203200" y="4281714"/>
                </a:cubicBezTo>
                <a:cubicBezTo>
                  <a:pt x="227870" y="4306384"/>
                  <a:pt x="265616" y="4315103"/>
                  <a:pt x="290286" y="4339772"/>
                </a:cubicBezTo>
                <a:cubicBezTo>
                  <a:pt x="322389" y="4371874"/>
                  <a:pt x="342648" y="4386440"/>
                  <a:pt x="362857" y="4426857"/>
                </a:cubicBezTo>
                <a:cubicBezTo>
                  <a:pt x="369699" y="4440541"/>
                  <a:pt x="372534" y="4455886"/>
                  <a:pt x="377372" y="4470400"/>
                </a:cubicBezTo>
                <a:cubicBezTo>
                  <a:pt x="349368" y="4610414"/>
                  <a:pt x="383660" y="4486853"/>
                  <a:pt x="333829" y="4586514"/>
                </a:cubicBezTo>
                <a:cubicBezTo>
                  <a:pt x="310220" y="4633731"/>
                  <a:pt x="331879" y="4632006"/>
                  <a:pt x="290286" y="4673600"/>
                </a:cubicBezTo>
                <a:cubicBezTo>
                  <a:pt x="277951" y="4685935"/>
                  <a:pt x="261257" y="4692953"/>
                  <a:pt x="246743" y="4702629"/>
                </a:cubicBezTo>
                <a:cubicBezTo>
                  <a:pt x="237067" y="4717143"/>
                  <a:pt x="231336" y="4735275"/>
                  <a:pt x="217714" y="4746172"/>
                </a:cubicBezTo>
                <a:cubicBezTo>
                  <a:pt x="205767" y="4755729"/>
                  <a:pt x="186902" y="4752200"/>
                  <a:pt x="174172" y="4760686"/>
                </a:cubicBezTo>
                <a:cubicBezTo>
                  <a:pt x="157093" y="4772072"/>
                  <a:pt x="145143" y="4789715"/>
                  <a:pt x="130629" y="4804229"/>
                </a:cubicBezTo>
                <a:cubicBezTo>
                  <a:pt x="97348" y="4904066"/>
                  <a:pt x="142869" y="4782809"/>
                  <a:pt x="72572" y="4905829"/>
                </a:cubicBezTo>
                <a:cubicBezTo>
                  <a:pt x="64981" y="4919113"/>
                  <a:pt x="62260" y="4934661"/>
                  <a:pt x="58057" y="4949372"/>
                </a:cubicBezTo>
                <a:cubicBezTo>
                  <a:pt x="21599" y="5076973"/>
                  <a:pt x="63835" y="4946550"/>
                  <a:pt x="29029" y="5050972"/>
                </a:cubicBezTo>
                <a:cubicBezTo>
                  <a:pt x="24191" y="5128381"/>
                  <a:pt x="22634" y="5206066"/>
                  <a:pt x="14514" y="5283200"/>
                </a:cubicBezTo>
                <a:cubicBezTo>
                  <a:pt x="12912" y="5298415"/>
                  <a:pt x="0" y="5311444"/>
                  <a:pt x="0" y="5326743"/>
                </a:cubicBezTo>
                <a:cubicBezTo>
                  <a:pt x="0" y="5438124"/>
                  <a:pt x="9087" y="5549323"/>
                  <a:pt x="14514" y="5660572"/>
                </a:cubicBezTo>
                <a:cubicBezTo>
                  <a:pt x="34676" y="6073888"/>
                  <a:pt x="607" y="5815091"/>
                  <a:pt x="43543" y="5965372"/>
                </a:cubicBezTo>
                <a:cubicBezTo>
                  <a:pt x="49023" y="5984552"/>
                  <a:pt x="52325" y="6004322"/>
                  <a:pt x="58057" y="6023429"/>
                </a:cubicBezTo>
                <a:cubicBezTo>
                  <a:pt x="66850" y="6052737"/>
                  <a:pt x="87086" y="6110514"/>
                  <a:pt x="87086" y="6110514"/>
                </a:cubicBezTo>
                <a:cubicBezTo>
                  <a:pt x="102887" y="6347538"/>
                  <a:pt x="28867" y="6328229"/>
                  <a:pt x="159657" y="6328229"/>
                </a:cubicBezTo>
              </a:path>
            </a:pathLst>
          </a:custGeom>
          <a:ln w="7620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93188" name="Freeform 7">
            <a:extLst>
              <a:ext uri="{FF2B5EF4-FFF2-40B4-BE49-F238E27FC236}">
                <a16:creationId xmlns:a16="http://schemas.microsoft.com/office/drawing/2014/main" id="{AD5F8288-6191-42A9-B293-29532625C09D}"/>
              </a:ext>
            </a:extLst>
          </p:cNvPr>
          <p:cNvSpPr>
            <a:spLocks/>
          </p:cNvSpPr>
          <p:nvPr/>
        </p:nvSpPr>
        <p:spPr bwMode="auto">
          <a:xfrm>
            <a:off x="5176838" y="2366963"/>
            <a:ext cx="1890712" cy="396875"/>
          </a:xfrm>
          <a:custGeom>
            <a:avLst/>
            <a:gdLst>
              <a:gd name="T0" fmla="*/ 0 w 2249714"/>
              <a:gd name="T1" fmla="*/ 8043 h 597505"/>
              <a:gd name="T2" fmla="*/ 4737 w 2249714"/>
              <a:gd name="T3" fmla="*/ 3598 h 597505"/>
              <a:gd name="T4" fmla="*/ 9476 w 2249714"/>
              <a:gd name="T5" fmla="*/ 2964 h 597505"/>
              <a:gd name="T6" fmla="*/ 23689 w 2249714"/>
              <a:gd name="T7" fmla="*/ 2328 h 597505"/>
              <a:gd name="T8" fmla="*/ 56852 w 2249714"/>
              <a:gd name="T9" fmla="*/ 847 h 597505"/>
              <a:gd name="T10" fmla="*/ 71066 w 2249714"/>
              <a:gd name="T11" fmla="*/ 424 h 597505"/>
              <a:gd name="T12" fmla="*/ 99493 w 2249714"/>
              <a:gd name="T13" fmla="*/ 0 h 597505"/>
              <a:gd name="T14" fmla="*/ 293740 w 2249714"/>
              <a:gd name="T15" fmla="*/ 212 h 597505"/>
              <a:gd name="T16" fmla="*/ 341117 w 2249714"/>
              <a:gd name="T17" fmla="*/ 1058 h 597505"/>
              <a:gd name="T18" fmla="*/ 379018 w 2249714"/>
              <a:gd name="T19" fmla="*/ 1481 h 597505"/>
              <a:gd name="T20" fmla="*/ 416921 w 2249714"/>
              <a:gd name="T21" fmla="*/ 1905 h 597505"/>
              <a:gd name="T22" fmla="*/ 435871 w 2249714"/>
              <a:gd name="T23" fmla="*/ 2328 h 597505"/>
              <a:gd name="T24" fmla="*/ 450084 w 2249714"/>
              <a:gd name="T25" fmla="*/ 2752 h 597505"/>
              <a:gd name="T26" fmla="*/ 492724 w 2249714"/>
              <a:gd name="T27" fmla="*/ 3175 h 597505"/>
              <a:gd name="T28" fmla="*/ 506938 w 2249714"/>
              <a:gd name="T29" fmla="*/ 3387 h 597505"/>
              <a:gd name="T30" fmla="*/ 644332 w 2249714"/>
              <a:gd name="T31" fmla="*/ 3598 h 597505"/>
              <a:gd name="T32" fmla="*/ 686971 w 2249714"/>
              <a:gd name="T33" fmla="*/ 3810 h 597505"/>
              <a:gd name="T34" fmla="*/ 705923 w 2249714"/>
              <a:gd name="T35" fmla="*/ 4021 h 597505"/>
              <a:gd name="T36" fmla="*/ 734349 w 2249714"/>
              <a:gd name="T37" fmla="*/ 4233 h 597505"/>
              <a:gd name="T38" fmla="*/ 729610 w 2249714"/>
              <a:gd name="T39" fmla="*/ 5292 h 597505"/>
              <a:gd name="T40" fmla="*/ 672759 w 2249714"/>
              <a:gd name="T41" fmla="*/ 5926 h 597505"/>
              <a:gd name="T42" fmla="*/ 644332 w 2249714"/>
              <a:gd name="T43" fmla="*/ 6350 h 597505"/>
              <a:gd name="T44" fmla="*/ 525888 w 2249714"/>
              <a:gd name="T45" fmla="*/ 6773 h 597505"/>
              <a:gd name="T46" fmla="*/ 502201 w 2249714"/>
              <a:gd name="T47" fmla="*/ 6985 h 597505"/>
              <a:gd name="T48" fmla="*/ 473773 w 2249714"/>
              <a:gd name="T49" fmla="*/ 7197 h 597505"/>
              <a:gd name="T50" fmla="*/ 454823 w 2249714"/>
              <a:gd name="T51" fmla="*/ 7408 h 597505"/>
              <a:gd name="T52" fmla="*/ 383757 w 2249714"/>
              <a:gd name="T53" fmla="*/ 7620 h 597505"/>
              <a:gd name="T54" fmla="*/ 307952 w 2249714"/>
              <a:gd name="T55" fmla="*/ 8255 h 597505"/>
              <a:gd name="T56" fmla="*/ 293740 w 2249714"/>
              <a:gd name="T57" fmla="*/ 8466 h 597505"/>
              <a:gd name="T58" fmla="*/ 37902 w 2249714"/>
              <a:gd name="T59" fmla="*/ 8043 h 597505"/>
              <a:gd name="T60" fmla="*/ 4737 w 2249714"/>
              <a:gd name="T61" fmla="*/ 7620 h 597505"/>
              <a:gd name="T62" fmla="*/ 0 w 2249714"/>
              <a:gd name="T63" fmla="*/ 8043 h 59750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249714" h="597505">
                <a:moveTo>
                  <a:pt x="0" y="551543"/>
                </a:moveTo>
                <a:cubicBezTo>
                  <a:pt x="0" y="505581"/>
                  <a:pt x="6067" y="348107"/>
                  <a:pt x="14514" y="246743"/>
                </a:cubicBezTo>
                <a:cubicBezTo>
                  <a:pt x="15785" y="231496"/>
                  <a:pt x="20541" y="215930"/>
                  <a:pt x="29028" y="203200"/>
                </a:cubicBezTo>
                <a:cubicBezTo>
                  <a:pt x="40414" y="186121"/>
                  <a:pt x="58057" y="174171"/>
                  <a:pt x="72571" y="159657"/>
                </a:cubicBezTo>
                <a:cubicBezTo>
                  <a:pt x="98117" y="83016"/>
                  <a:pt x="74355" y="124600"/>
                  <a:pt x="174171" y="58057"/>
                </a:cubicBezTo>
                <a:cubicBezTo>
                  <a:pt x="188685" y="48381"/>
                  <a:pt x="201165" y="34545"/>
                  <a:pt x="217714" y="29029"/>
                </a:cubicBezTo>
                <a:lnTo>
                  <a:pt x="304800" y="0"/>
                </a:lnTo>
                <a:cubicBezTo>
                  <a:pt x="503162" y="4838"/>
                  <a:pt x="701867" y="1875"/>
                  <a:pt x="899885" y="14514"/>
                </a:cubicBezTo>
                <a:cubicBezTo>
                  <a:pt x="974600" y="19283"/>
                  <a:pt x="982865" y="51851"/>
                  <a:pt x="1045028" y="72572"/>
                </a:cubicBezTo>
                <a:cubicBezTo>
                  <a:pt x="1082877" y="85188"/>
                  <a:pt x="1122022" y="93776"/>
                  <a:pt x="1161143" y="101600"/>
                </a:cubicBezTo>
                <a:cubicBezTo>
                  <a:pt x="1203746" y="110121"/>
                  <a:pt x="1238200" y="113890"/>
                  <a:pt x="1277257" y="130629"/>
                </a:cubicBezTo>
                <a:cubicBezTo>
                  <a:pt x="1297144" y="139152"/>
                  <a:pt x="1316528" y="148922"/>
                  <a:pt x="1335314" y="159657"/>
                </a:cubicBezTo>
                <a:cubicBezTo>
                  <a:pt x="1350460" y="168312"/>
                  <a:pt x="1362823" y="181814"/>
                  <a:pt x="1378857" y="188686"/>
                </a:cubicBezTo>
                <a:cubicBezTo>
                  <a:pt x="1399716" y="197626"/>
                  <a:pt x="1492953" y="213581"/>
                  <a:pt x="1509485" y="217714"/>
                </a:cubicBezTo>
                <a:cubicBezTo>
                  <a:pt x="1524328" y="221425"/>
                  <a:pt x="1537758" y="231275"/>
                  <a:pt x="1553028" y="232229"/>
                </a:cubicBezTo>
                <a:cubicBezTo>
                  <a:pt x="1693143" y="240986"/>
                  <a:pt x="1833638" y="241905"/>
                  <a:pt x="1973943" y="246743"/>
                </a:cubicBezTo>
                <a:cubicBezTo>
                  <a:pt x="2017486" y="251581"/>
                  <a:pt x="2061270" y="254595"/>
                  <a:pt x="2104571" y="261257"/>
                </a:cubicBezTo>
                <a:cubicBezTo>
                  <a:pt x="2124287" y="264290"/>
                  <a:pt x="2143067" y="271860"/>
                  <a:pt x="2162628" y="275772"/>
                </a:cubicBezTo>
                <a:cubicBezTo>
                  <a:pt x="2191486" y="281544"/>
                  <a:pt x="2220685" y="285448"/>
                  <a:pt x="2249714" y="290286"/>
                </a:cubicBezTo>
                <a:cubicBezTo>
                  <a:pt x="2244876" y="314476"/>
                  <a:pt x="2247439" y="341438"/>
                  <a:pt x="2235200" y="362857"/>
                </a:cubicBezTo>
                <a:cubicBezTo>
                  <a:pt x="2208082" y="410313"/>
                  <a:pt x="2076191" y="404715"/>
                  <a:pt x="2061028" y="406400"/>
                </a:cubicBezTo>
                <a:cubicBezTo>
                  <a:pt x="2032000" y="416076"/>
                  <a:pt x="2004444" y="432989"/>
                  <a:pt x="1973943" y="435429"/>
                </a:cubicBezTo>
                <a:lnTo>
                  <a:pt x="1611085" y="464457"/>
                </a:lnTo>
                <a:lnTo>
                  <a:pt x="1538514" y="478972"/>
                </a:lnTo>
                <a:cubicBezTo>
                  <a:pt x="1509560" y="484237"/>
                  <a:pt x="1480286" y="487715"/>
                  <a:pt x="1451428" y="493486"/>
                </a:cubicBezTo>
                <a:cubicBezTo>
                  <a:pt x="1431867" y="497398"/>
                  <a:pt x="1413209" y="505912"/>
                  <a:pt x="1393371" y="508000"/>
                </a:cubicBezTo>
                <a:cubicBezTo>
                  <a:pt x="1321038" y="515614"/>
                  <a:pt x="1248228" y="517676"/>
                  <a:pt x="1175657" y="522514"/>
                </a:cubicBezTo>
                <a:cubicBezTo>
                  <a:pt x="1122940" y="531301"/>
                  <a:pt x="978214" y="554461"/>
                  <a:pt x="943428" y="566057"/>
                </a:cubicBezTo>
                <a:lnTo>
                  <a:pt x="899885" y="580572"/>
                </a:lnTo>
                <a:cubicBezTo>
                  <a:pt x="772057" y="577376"/>
                  <a:pt x="329779" y="575283"/>
                  <a:pt x="116114" y="551543"/>
                </a:cubicBezTo>
                <a:cubicBezTo>
                  <a:pt x="104152" y="550214"/>
                  <a:pt x="30244" y="530379"/>
                  <a:pt x="14514" y="522514"/>
                </a:cubicBezTo>
                <a:cubicBezTo>
                  <a:pt x="8394" y="519454"/>
                  <a:pt x="0" y="597505"/>
                  <a:pt x="0" y="551543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3C66CAC-DA08-4F57-9658-94B96168EBD3}"/>
              </a:ext>
            </a:extLst>
          </p:cNvPr>
          <p:cNvSpPr/>
          <p:nvPr/>
        </p:nvSpPr>
        <p:spPr bwMode="auto">
          <a:xfrm>
            <a:off x="4254500" y="3384550"/>
            <a:ext cx="1431925" cy="374650"/>
          </a:xfrm>
          <a:custGeom>
            <a:avLst/>
            <a:gdLst>
              <a:gd name="connsiteX0" fmla="*/ 0 w 1872343"/>
              <a:gd name="connsiteY0" fmla="*/ 59847 h 88875"/>
              <a:gd name="connsiteX1" fmla="*/ 478972 w 1872343"/>
              <a:gd name="connsiteY1" fmla="*/ 59847 h 88875"/>
              <a:gd name="connsiteX2" fmla="*/ 740229 w 1872343"/>
              <a:gd name="connsiteY2" fmla="*/ 88875 h 88875"/>
              <a:gd name="connsiteX3" fmla="*/ 1872343 w 1872343"/>
              <a:gd name="connsiteY3" fmla="*/ 74361 h 8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343" h="88875">
                <a:moveTo>
                  <a:pt x="0" y="59847"/>
                </a:moveTo>
                <a:cubicBezTo>
                  <a:pt x="179533" y="0"/>
                  <a:pt x="45152" y="39189"/>
                  <a:pt x="478972" y="59847"/>
                </a:cubicBezTo>
                <a:cubicBezTo>
                  <a:pt x="621422" y="66630"/>
                  <a:pt x="626516" y="69923"/>
                  <a:pt x="740229" y="88875"/>
                </a:cubicBezTo>
                <a:lnTo>
                  <a:pt x="1872343" y="74361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n>
                <a:solidFill>
                  <a:srgbClr val="C00000"/>
                </a:solidFill>
              </a:ln>
              <a:solidFill>
                <a:prstClr val="black"/>
              </a:solidFill>
            </a:endParaRPr>
          </a:p>
        </p:txBody>
      </p:sp>
      <p:cxnSp>
        <p:nvCxnSpPr>
          <p:cNvPr id="93190" name="Straight Connector 12">
            <a:extLst>
              <a:ext uri="{FF2B5EF4-FFF2-40B4-BE49-F238E27FC236}">
                <a16:creationId xmlns:a16="http://schemas.microsoft.com/office/drawing/2014/main" id="{D8CE2E51-C2A7-4AB4-8FDD-2232CFD0B0D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223543" y="3847307"/>
            <a:ext cx="233363" cy="57150"/>
          </a:xfrm>
          <a:prstGeom prst="line">
            <a:avLst/>
          </a:prstGeom>
          <a:noFill/>
          <a:ln w="635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191" name="Straight Connector 13">
            <a:extLst>
              <a:ext uri="{FF2B5EF4-FFF2-40B4-BE49-F238E27FC236}">
                <a16:creationId xmlns:a16="http://schemas.microsoft.com/office/drawing/2014/main" id="{13962DA2-275D-4BD3-A43A-847666CF96E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424362" y="3584576"/>
            <a:ext cx="174625" cy="57150"/>
          </a:xfrm>
          <a:prstGeom prst="line">
            <a:avLst/>
          </a:prstGeom>
          <a:noFill/>
          <a:ln w="635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192" name="Rectangle 16">
            <a:extLst>
              <a:ext uri="{FF2B5EF4-FFF2-40B4-BE49-F238E27FC236}">
                <a16:creationId xmlns:a16="http://schemas.microsoft.com/office/drawing/2014/main" id="{6F5F9646-A6E7-40F6-9710-10B1431FF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938" y="3089275"/>
            <a:ext cx="1260475" cy="582613"/>
          </a:xfrm>
          <a:prstGeom prst="rect">
            <a:avLst/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SPATGAH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496 MW</a:t>
            </a:r>
          </a:p>
        </p:txBody>
      </p:sp>
      <p:sp>
        <p:nvSpPr>
          <p:cNvPr id="93193" name="Rectangle 17">
            <a:extLst>
              <a:ext uri="{FF2B5EF4-FFF2-40B4-BE49-F238E27FC236}">
                <a16:creationId xmlns:a16="http://schemas.microsoft.com/office/drawing/2014/main" id="{81F49A1E-2DC6-40CE-B9C3-6EA122BEE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3100" y="4283075"/>
            <a:ext cx="1489075" cy="525463"/>
          </a:xfrm>
          <a:prstGeom prst="rect">
            <a:avLst/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PALAS VALLEY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665MW</a:t>
            </a:r>
          </a:p>
        </p:txBody>
      </p:sp>
      <p:sp>
        <p:nvSpPr>
          <p:cNvPr id="93194" name="Oval 18">
            <a:extLst>
              <a:ext uri="{FF2B5EF4-FFF2-40B4-BE49-F238E27FC236}">
                <a16:creationId xmlns:a16="http://schemas.microsoft.com/office/drawing/2014/main" id="{8CF42C57-2552-4FA6-8130-3BCE60AB1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538" y="2441575"/>
            <a:ext cx="1376362" cy="676275"/>
          </a:xfrm>
          <a:prstGeom prst="ellipse">
            <a:avLst/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Dasu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4000 MW </a:t>
            </a:r>
          </a:p>
        </p:txBody>
      </p:sp>
      <p:sp>
        <p:nvSpPr>
          <p:cNvPr id="93195" name="Oval 19">
            <a:extLst>
              <a:ext uri="{FF2B5EF4-FFF2-40B4-BE49-F238E27FC236}">
                <a16:creationId xmlns:a16="http://schemas.microsoft.com/office/drawing/2014/main" id="{555CCCF1-25D6-4A7B-ABDA-31748DC96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263" y="3292475"/>
            <a:ext cx="1941512" cy="700088"/>
          </a:xfrm>
          <a:prstGeom prst="ellipse">
            <a:avLst/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Duber Khwar  130 MW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93196" name="Oval 20">
            <a:extLst>
              <a:ext uri="{FF2B5EF4-FFF2-40B4-BE49-F238E27FC236}">
                <a16:creationId xmlns:a16="http://schemas.microsoft.com/office/drawing/2014/main" id="{F25238AD-197A-4035-8751-381515441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075" y="4152900"/>
            <a:ext cx="1860550" cy="655638"/>
          </a:xfrm>
          <a:prstGeom prst="ellipse">
            <a:avLst/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Khan Khwar  72 MW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93197" name="Oval 21">
            <a:extLst>
              <a:ext uri="{FF2B5EF4-FFF2-40B4-BE49-F238E27FC236}">
                <a16:creationId xmlns:a16="http://schemas.microsoft.com/office/drawing/2014/main" id="{EEDE9A4E-AFC0-4F09-AE34-197E6F4C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863" y="4983163"/>
            <a:ext cx="1547812" cy="889000"/>
          </a:xfrm>
          <a:prstGeom prst="ellipse">
            <a:avLst/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Allai Khwar  121 MW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98CE4D84-A529-4DDD-8CF1-665DDB966A4B}"/>
              </a:ext>
            </a:extLst>
          </p:cNvPr>
          <p:cNvSpPr/>
          <p:nvPr/>
        </p:nvSpPr>
        <p:spPr bwMode="auto">
          <a:xfrm>
            <a:off x="3408363" y="3633788"/>
            <a:ext cx="501650" cy="592137"/>
          </a:xfrm>
          <a:custGeom>
            <a:avLst/>
            <a:gdLst>
              <a:gd name="connsiteX0" fmla="*/ 515354 w 526124"/>
              <a:gd name="connsiteY0" fmla="*/ 754239 h 754239"/>
              <a:gd name="connsiteX1" fmla="*/ 524879 w 526124"/>
              <a:gd name="connsiteY1" fmla="*/ 725664 h 754239"/>
              <a:gd name="connsiteX2" fmla="*/ 467729 w 526124"/>
              <a:gd name="connsiteY2" fmla="*/ 649464 h 754239"/>
              <a:gd name="connsiteX3" fmla="*/ 439154 w 526124"/>
              <a:gd name="connsiteY3" fmla="*/ 639939 h 754239"/>
              <a:gd name="connsiteX4" fmla="*/ 343904 w 526124"/>
              <a:gd name="connsiteY4" fmla="*/ 611364 h 754239"/>
              <a:gd name="connsiteX5" fmla="*/ 315329 w 526124"/>
              <a:gd name="connsiteY5" fmla="*/ 601839 h 754239"/>
              <a:gd name="connsiteX6" fmla="*/ 258179 w 526124"/>
              <a:gd name="connsiteY6" fmla="*/ 563739 h 754239"/>
              <a:gd name="connsiteX7" fmla="*/ 201029 w 526124"/>
              <a:gd name="connsiteY7" fmla="*/ 478014 h 754239"/>
              <a:gd name="connsiteX8" fmla="*/ 181979 w 526124"/>
              <a:gd name="connsiteY8" fmla="*/ 449439 h 754239"/>
              <a:gd name="connsiteX9" fmla="*/ 124829 w 526124"/>
              <a:gd name="connsiteY9" fmla="*/ 335139 h 754239"/>
              <a:gd name="connsiteX10" fmla="*/ 96254 w 526124"/>
              <a:gd name="connsiteY10" fmla="*/ 316089 h 754239"/>
              <a:gd name="connsiteX11" fmla="*/ 58154 w 526124"/>
              <a:gd name="connsiteY11" fmla="*/ 258939 h 754239"/>
              <a:gd name="connsiteX12" fmla="*/ 39104 w 526124"/>
              <a:gd name="connsiteY12" fmla="*/ 230364 h 754239"/>
              <a:gd name="connsiteX13" fmla="*/ 20054 w 526124"/>
              <a:gd name="connsiteY13" fmla="*/ 163689 h 754239"/>
              <a:gd name="connsiteX14" fmla="*/ 10529 w 526124"/>
              <a:gd name="connsiteY14" fmla="*/ 68439 h 754239"/>
              <a:gd name="connsiteX15" fmla="*/ 1004 w 526124"/>
              <a:gd name="connsiteY15" fmla="*/ 30339 h 754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6124" h="754239">
                <a:moveTo>
                  <a:pt x="515354" y="754239"/>
                </a:moveTo>
                <a:cubicBezTo>
                  <a:pt x="518529" y="744714"/>
                  <a:pt x="526124" y="735627"/>
                  <a:pt x="524879" y="725664"/>
                </a:cubicBezTo>
                <a:cubicBezTo>
                  <a:pt x="519743" y="684578"/>
                  <a:pt x="501114" y="668541"/>
                  <a:pt x="467729" y="649464"/>
                </a:cubicBezTo>
                <a:cubicBezTo>
                  <a:pt x="459012" y="644483"/>
                  <a:pt x="448134" y="644429"/>
                  <a:pt x="439154" y="639939"/>
                </a:cubicBezTo>
                <a:cubicBezTo>
                  <a:pt x="369847" y="605285"/>
                  <a:pt x="465160" y="628686"/>
                  <a:pt x="343904" y="611364"/>
                </a:cubicBezTo>
                <a:cubicBezTo>
                  <a:pt x="334379" y="608189"/>
                  <a:pt x="324106" y="606715"/>
                  <a:pt x="315329" y="601839"/>
                </a:cubicBezTo>
                <a:cubicBezTo>
                  <a:pt x="295315" y="590720"/>
                  <a:pt x="258179" y="563739"/>
                  <a:pt x="258179" y="563739"/>
                </a:cubicBezTo>
                <a:lnTo>
                  <a:pt x="201029" y="478014"/>
                </a:lnTo>
                <a:cubicBezTo>
                  <a:pt x="194679" y="468489"/>
                  <a:pt x="185599" y="460299"/>
                  <a:pt x="181979" y="449439"/>
                </a:cubicBezTo>
                <a:cubicBezTo>
                  <a:pt x="171112" y="416838"/>
                  <a:pt x="156482" y="356241"/>
                  <a:pt x="124829" y="335139"/>
                </a:cubicBezTo>
                <a:lnTo>
                  <a:pt x="96254" y="316089"/>
                </a:lnTo>
                <a:lnTo>
                  <a:pt x="58154" y="258939"/>
                </a:lnTo>
                <a:cubicBezTo>
                  <a:pt x="51804" y="249414"/>
                  <a:pt x="42724" y="241224"/>
                  <a:pt x="39104" y="230364"/>
                </a:cubicBezTo>
                <a:cubicBezTo>
                  <a:pt x="25439" y="189370"/>
                  <a:pt x="32014" y="211529"/>
                  <a:pt x="20054" y="163689"/>
                </a:cubicBezTo>
                <a:cubicBezTo>
                  <a:pt x="16879" y="131939"/>
                  <a:pt x="15381" y="99976"/>
                  <a:pt x="10529" y="68439"/>
                </a:cubicBezTo>
                <a:cubicBezTo>
                  <a:pt x="0" y="0"/>
                  <a:pt x="1004" y="61558"/>
                  <a:pt x="1004" y="30339"/>
                </a:cubicBezTo>
              </a:path>
            </a:pathLst>
          </a:custGeom>
          <a:noFill/>
          <a:ln w="349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C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4920D1C-128A-4600-8490-BEE7DF838B19}"/>
              </a:ext>
            </a:extLst>
          </p:cNvPr>
          <p:cNvSpPr/>
          <p:nvPr/>
        </p:nvSpPr>
        <p:spPr bwMode="auto">
          <a:xfrm>
            <a:off x="2908300" y="4224338"/>
            <a:ext cx="881063" cy="146050"/>
          </a:xfrm>
          <a:custGeom>
            <a:avLst/>
            <a:gdLst>
              <a:gd name="connsiteX0" fmla="*/ 1171575 w 1171575"/>
              <a:gd name="connsiteY0" fmla="*/ 192568 h 192568"/>
              <a:gd name="connsiteX1" fmla="*/ 1133475 w 1171575"/>
              <a:gd name="connsiteY1" fmla="*/ 183043 h 192568"/>
              <a:gd name="connsiteX2" fmla="*/ 933450 w 1171575"/>
              <a:gd name="connsiteY2" fmla="*/ 144943 h 192568"/>
              <a:gd name="connsiteX3" fmla="*/ 904875 w 1171575"/>
              <a:gd name="connsiteY3" fmla="*/ 135418 h 192568"/>
              <a:gd name="connsiteX4" fmla="*/ 876300 w 1171575"/>
              <a:gd name="connsiteY4" fmla="*/ 116368 h 192568"/>
              <a:gd name="connsiteX5" fmla="*/ 809625 w 1171575"/>
              <a:gd name="connsiteY5" fmla="*/ 87793 h 192568"/>
              <a:gd name="connsiteX6" fmla="*/ 781050 w 1171575"/>
              <a:gd name="connsiteY6" fmla="*/ 68743 h 192568"/>
              <a:gd name="connsiteX7" fmla="*/ 752475 w 1171575"/>
              <a:gd name="connsiteY7" fmla="*/ 59218 h 192568"/>
              <a:gd name="connsiteX8" fmla="*/ 695325 w 1171575"/>
              <a:gd name="connsiteY8" fmla="*/ 30643 h 192568"/>
              <a:gd name="connsiteX9" fmla="*/ 219075 w 1171575"/>
              <a:gd name="connsiteY9" fmla="*/ 21118 h 192568"/>
              <a:gd name="connsiteX10" fmla="*/ 57150 w 1171575"/>
              <a:gd name="connsiteY10" fmla="*/ 21118 h 192568"/>
              <a:gd name="connsiteX11" fmla="*/ 28575 w 1171575"/>
              <a:gd name="connsiteY11" fmla="*/ 49693 h 192568"/>
              <a:gd name="connsiteX12" fmla="*/ 0 w 1171575"/>
              <a:gd name="connsiteY12" fmla="*/ 87793 h 19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1575" h="192568">
                <a:moveTo>
                  <a:pt x="1171575" y="192568"/>
                </a:moveTo>
                <a:cubicBezTo>
                  <a:pt x="1158875" y="189393"/>
                  <a:pt x="1146312" y="185610"/>
                  <a:pt x="1133475" y="183043"/>
                </a:cubicBezTo>
                <a:cubicBezTo>
                  <a:pt x="1066919" y="169732"/>
                  <a:pt x="997841" y="166407"/>
                  <a:pt x="933450" y="144943"/>
                </a:cubicBezTo>
                <a:cubicBezTo>
                  <a:pt x="923925" y="141768"/>
                  <a:pt x="913855" y="139908"/>
                  <a:pt x="904875" y="135418"/>
                </a:cubicBezTo>
                <a:cubicBezTo>
                  <a:pt x="894636" y="130298"/>
                  <a:pt x="886539" y="121488"/>
                  <a:pt x="876300" y="116368"/>
                </a:cubicBezTo>
                <a:cubicBezTo>
                  <a:pt x="769439" y="62938"/>
                  <a:pt x="948368" y="167075"/>
                  <a:pt x="809625" y="87793"/>
                </a:cubicBezTo>
                <a:cubicBezTo>
                  <a:pt x="799686" y="82113"/>
                  <a:pt x="791289" y="73863"/>
                  <a:pt x="781050" y="68743"/>
                </a:cubicBezTo>
                <a:cubicBezTo>
                  <a:pt x="772070" y="64253"/>
                  <a:pt x="761455" y="63708"/>
                  <a:pt x="752475" y="59218"/>
                </a:cubicBezTo>
                <a:cubicBezTo>
                  <a:pt x="730983" y="48472"/>
                  <a:pt x="721221" y="31620"/>
                  <a:pt x="695325" y="30643"/>
                </a:cubicBezTo>
                <a:cubicBezTo>
                  <a:pt x="536656" y="24655"/>
                  <a:pt x="377825" y="24293"/>
                  <a:pt x="219075" y="21118"/>
                </a:cubicBezTo>
                <a:cubicBezTo>
                  <a:pt x="155659" y="8435"/>
                  <a:pt x="136342" y="0"/>
                  <a:pt x="57150" y="21118"/>
                </a:cubicBezTo>
                <a:cubicBezTo>
                  <a:pt x="44134" y="24589"/>
                  <a:pt x="38100" y="40168"/>
                  <a:pt x="28575" y="49693"/>
                </a:cubicBezTo>
                <a:cubicBezTo>
                  <a:pt x="16805" y="85003"/>
                  <a:pt x="28030" y="73778"/>
                  <a:pt x="0" y="87793"/>
                </a:cubicBezTo>
              </a:path>
            </a:pathLst>
          </a:custGeom>
          <a:noFill/>
          <a:ln w="349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C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93200" name="Freeform 27">
            <a:extLst>
              <a:ext uri="{FF2B5EF4-FFF2-40B4-BE49-F238E27FC236}">
                <a16:creationId xmlns:a16="http://schemas.microsoft.com/office/drawing/2014/main" id="{8D9C3896-274F-4DA1-97C5-E8BE38D342E6}"/>
              </a:ext>
            </a:extLst>
          </p:cNvPr>
          <p:cNvSpPr>
            <a:spLocks/>
          </p:cNvSpPr>
          <p:nvPr/>
        </p:nvSpPr>
        <p:spPr bwMode="auto">
          <a:xfrm>
            <a:off x="3738563" y="4691063"/>
            <a:ext cx="1046162" cy="277812"/>
          </a:xfrm>
          <a:custGeom>
            <a:avLst/>
            <a:gdLst>
              <a:gd name="T0" fmla="*/ 0 w 1314450"/>
              <a:gd name="T1" fmla="*/ 0 h 352669"/>
              <a:gd name="T2" fmla="*/ 73350 w 1314450"/>
              <a:gd name="T3" fmla="*/ 1231 h 352669"/>
              <a:gd name="T4" fmla="*/ 85574 w 1314450"/>
              <a:gd name="T5" fmla="*/ 3693 h 352669"/>
              <a:gd name="T6" fmla="*/ 94742 w 1314450"/>
              <a:gd name="T7" fmla="*/ 4924 h 352669"/>
              <a:gd name="T8" fmla="*/ 97799 w 1314450"/>
              <a:gd name="T9" fmla="*/ 8617 h 352669"/>
              <a:gd name="T10" fmla="*/ 106967 w 1314450"/>
              <a:gd name="T11" fmla="*/ 12310 h 352669"/>
              <a:gd name="T12" fmla="*/ 114609 w 1314450"/>
              <a:gd name="T13" fmla="*/ 23389 h 352669"/>
              <a:gd name="T14" fmla="*/ 117665 w 1314450"/>
              <a:gd name="T15" fmla="*/ 27082 h 352669"/>
              <a:gd name="T16" fmla="*/ 129890 w 1314450"/>
              <a:gd name="T17" fmla="*/ 30774 h 352669"/>
              <a:gd name="T18" fmla="*/ 143643 w 1314450"/>
              <a:gd name="T19" fmla="*/ 36929 h 352669"/>
              <a:gd name="T20" fmla="*/ 148227 w 1314450"/>
              <a:gd name="T21" fmla="*/ 38161 h 352669"/>
              <a:gd name="T22" fmla="*/ 152812 w 1314450"/>
              <a:gd name="T23" fmla="*/ 40623 h 352669"/>
              <a:gd name="T24" fmla="*/ 168093 w 1314450"/>
              <a:gd name="T25" fmla="*/ 44315 h 352669"/>
              <a:gd name="T26" fmla="*/ 210880 w 1314450"/>
              <a:gd name="T27" fmla="*/ 45546 h 35266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14450" h="352669">
                <a:moveTo>
                  <a:pt x="0" y="0"/>
                </a:moveTo>
                <a:cubicBezTo>
                  <a:pt x="152400" y="3175"/>
                  <a:pt x="304985" y="1371"/>
                  <a:pt x="457200" y="9525"/>
                </a:cubicBezTo>
                <a:cubicBezTo>
                  <a:pt x="483344" y="10926"/>
                  <a:pt x="507575" y="24271"/>
                  <a:pt x="533400" y="28575"/>
                </a:cubicBezTo>
                <a:lnTo>
                  <a:pt x="590550" y="38100"/>
                </a:lnTo>
                <a:cubicBezTo>
                  <a:pt x="596900" y="47625"/>
                  <a:pt x="601505" y="58580"/>
                  <a:pt x="609600" y="66675"/>
                </a:cubicBezTo>
                <a:cubicBezTo>
                  <a:pt x="628064" y="85139"/>
                  <a:pt x="643509" y="87503"/>
                  <a:pt x="666750" y="95250"/>
                </a:cubicBezTo>
                <a:cubicBezTo>
                  <a:pt x="683515" y="145545"/>
                  <a:pt x="670706" y="115471"/>
                  <a:pt x="714375" y="180975"/>
                </a:cubicBezTo>
                <a:cubicBezTo>
                  <a:pt x="720725" y="190500"/>
                  <a:pt x="723186" y="204430"/>
                  <a:pt x="733425" y="209550"/>
                </a:cubicBezTo>
                <a:cubicBezTo>
                  <a:pt x="783234" y="234454"/>
                  <a:pt x="757750" y="225156"/>
                  <a:pt x="809625" y="238125"/>
                </a:cubicBezTo>
                <a:cubicBezTo>
                  <a:pt x="839731" y="256189"/>
                  <a:pt x="863466" y="272085"/>
                  <a:pt x="895350" y="285750"/>
                </a:cubicBezTo>
                <a:cubicBezTo>
                  <a:pt x="904578" y="289705"/>
                  <a:pt x="914945" y="290785"/>
                  <a:pt x="923925" y="295275"/>
                </a:cubicBezTo>
                <a:cubicBezTo>
                  <a:pt x="934164" y="300395"/>
                  <a:pt x="942039" y="309676"/>
                  <a:pt x="952500" y="314325"/>
                </a:cubicBezTo>
                <a:cubicBezTo>
                  <a:pt x="958744" y="317100"/>
                  <a:pt x="1031452" y="341813"/>
                  <a:pt x="1047750" y="342900"/>
                </a:cubicBezTo>
                <a:cubicBezTo>
                  <a:pt x="1194286" y="352669"/>
                  <a:pt x="1221049" y="352425"/>
                  <a:pt x="1314450" y="352425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1" name="Oval 28">
            <a:extLst>
              <a:ext uri="{FF2B5EF4-FFF2-40B4-BE49-F238E27FC236}">
                <a16:creationId xmlns:a16="http://schemas.microsoft.com/office/drawing/2014/main" id="{CE23E09F-E696-4607-9E43-B2066A916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800" y="3292475"/>
            <a:ext cx="171450" cy="17462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3202" name="Oval 30">
            <a:extLst>
              <a:ext uri="{FF2B5EF4-FFF2-40B4-BE49-F238E27FC236}">
                <a16:creationId xmlns:a16="http://schemas.microsoft.com/office/drawing/2014/main" id="{DA56402A-8450-4DDE-8E10-D93526A59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963" y="4400550"/>
            <a:ext cx="171450" cy="17462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93203" name="Oval 31">
            <a:extLst>
              <a:ext uri="{FF2B5EF4-FFF2-40B4-BE49-F238E27FC236}">
                <a16:creationId xmlns:a16="http://schemas.microsoft.com/office/drawing/2014/main" id="{8B747778-77CA-47A7-96FA-93B6AC884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800" y="3292475"/>
            <a:ext cx="171450" cy="17462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93204" name="Oval 32">
            <a:extLst>
              <a:ext uri="{FF2B5EF4-FFF2-40B4-BE49-F238E27FC236}">
                <a16:creationId xmlns:a16="http://schemas.microsoft.com/office/drawing/2014/main" id="{31C3B3D8-DBC0-41B3-8622-7DC9AA192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2768600"/>
            <a:ext cx="173038" cy="17462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</p:txBody>
      </p:sp>
      <p:cxnSp>
        <p:nvCxnSpPr>
          <p:cNvPr id="93205" name="Straight Connector 33">
            <a:extLst>
              <a:ext uri="{FF2B5EF4-FFF2-40B4-BE49-F238E27FC236}">
                <a16:creationId xmlns:a16="http://schemas.microsoft.com/office/drawing/2014/main" id="{689C0898-2FD5-49A1-8CCC-1E3B3A4002F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509169" y="3934619"/>
            <a:ext cx="115888" cy="114300"/>
          </a:xfrm>
          <a:prstGeom prst="line">
            <a:avLst/>
          </a:prstGeom>
          <a:noFill/>
          <a:ln w="635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206" name="Straight Connector 35">
            <a:extLst>
              <a:ext uri="{FF2B5EF4-FFF2-40B4-BE49-F238E27FC236}">
                <a16:creationId xmlns:a16="http://schemas.microsoft.com/office/drawing/2014/main" id="{65611E68-9160-41B0-BBE6-9DF1A1C8F7E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422650" y="4313238"/>
            <a:ext cx="174625" cy="0"/>
          </a:xfrm>
          <a:prstGeom prst="line">
            <a:avLst/>
          </a:prstGeom>
          <a:noFill/>
          <a:ln w="635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207" name="Straight Connector 36">
            <a:extLst>
              <a:ext uri="{FF2B5EF4-FFF2-40B4-BE49-F238E27FC236}">
                <a16:creationId xmlns:a16="http://schemas.microsoft.com/office/drawing/2014/main" id="{6FDF146C-B2E5-414A-A237-3B33A13F06B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995737" y="4721226"/>
            <a:ext cx="174625" cy="0"/>
          </a:xfrm>
          <a:prstGeom prst="line">
            <a:avLst/>
          </a:prstGeom>
          <a:noFill/>
          <a:ln w="1238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208" name="Straight Connector 37">
            <a:extLst>
              <a:ext uri="{FF2B5EF4-FFF2-40B4-BE49-F238E27FC236}">
                <a16:creationId xmlns:a16="http://schemas.microsoft.com/office/drawing/2014/main" id="{81D1B8CC-A51E-44B8-A4B3-166BB14D47B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083050" y="3176588"/>
            <a:ext cx="342900" cy="31750"/>
          </a:xfrm>
          <a:prstGeom prst="line">
            <a:avLst/>
          </a:prstGeom>
          <a:noFill/>
          <a:ln w="1238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Freeform 43">
            <a:extLst>
              <a:ext uri="{FF2B5EF4-FFF2-40B4-BE49-F238E27FC236}">
                <a16:creationId xmlns:a16="http://schemas.microsoft.com/office/drawing/2014/main" id="{D8156636-7B65-416E-B988-DC589F508351}"/>
              </a:ext>
            </a:extLst>
          </p:cNvPr>
          <p:cNvSpPr/>
          <p:nvPr/>
        </p:nvSpPr>
        <p:spPr bwMode="auto">
          <a:xfrm>
            <a:off x="4140200" y="3875088"/>
            <a:ext cx="1044575" cy="277812"/>
          </a:xfrm>
          <a:custGeom>
            <a:avLst/>
            <a:gdLst>
              <a:gd name="connsiteX0" fmla="*/ 0 w 1314450"/>
              <a:gd name="connsiteY0" fmla="*/ 0 h 352669"/>
              <a:gd name="connsiteX1" fmla="*/ 457200 w 1314450"/>
              <a:gd name="connsiteY1" fmla="*/ 9525 h 352669"/>
              <a:gd name="connsiteX2" fmla="*/ 533400 w 1314450"/>
              <a:gd name="connsiteY2" fmla="*/ 28575 h 352669"/>
              <a:gd name="connsiteX3" fmla="*/ 590550 w 1314450"/>
              <a:gd name="connsiteY3" fmla="*/ 38100 h 352669"/>
              <a:gd name="connsiteX4" fmla="*/ 609600 w 1314450"/>
              <a:gd name="connsiteY4" fmla="*/ 66675 h 352669"/>
              <a:gd name="connsiteX5" fmla="*/ 666750 w 1314450"/>
              <a:gd name="connsiteY5" fmla="*/ 95250 h 352669"/>
              <a:gd name="connsiteX6" fmla="*/ 714375 w 1314450"/>
              <a:gd name="connsiteY6" fmla="*/ 180975 h 352669"/>
              <a:gd name="connsiteX7" fmla="*/ 733425 w 1314450"/>
              <a:gd name="connsiteY7" fmla="*/ 209550 h 352669"/>
              <a:gd name="connsiteX8" fmla="*/ 809625 w 1314450"/>
              <a:gd name="connsiteY8" fmla="*/ 238125 h 352669"/>
              <a:gd name="connsiteX9" fmla="*/ 895350 w 1314450"/>
              <a:gd name="connsiteY9" fmla="*/ 285750 h 352669"/>
              <a:gd name="connsiteX10" fmla="*/ 923925 w 1314450"/>
              <a:gd name="connsiteY10" fmla="*/ 295275 h 352669"/>
              <a:gd name="connsiteX11" fmla="*/ 952500 w 1314450"/>
              <a:gd name="connsiteY11" fmla="*/ 314325 h 352669"/>
              <a:gd name="connsiteX12" fmla="*/ 1047750 w 1314450"/>
              <a:gd name="connsiteY12" fmla="*/ 342900 h 352669"/>
              <a:gd name="connsiteX13" fmla="*/ 1314450 w 1314450"/>
              <a:gd name="connsiteY13" fmla="*/ 352425 h 35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14450" h="352669">
                <a:moveTo>
                  <a:pt x="0" y="0"/>
                </a:moveTo>
                <a:cubicBezTo>
                  <a:pt x="152400" y="3175"/>
                  <a:pt x="304985" y="1371"/>
                  <a:pt x="457200" y="9525"/>
                </a:cubicBezTo>
                <a:cubicBezTo>
                  <a:pt x="483344" y="10926"/>
                  <a:pt x="507575" y="24271"/>
                  <a:pt x="533400" y="28575"/>
                </a:cubicBezTo>
                <a:lnTo>
                  <a:pt x="590550" y="38100"/>
                </a:lnTo>
                <a:cubicBezTo>
                  <a:pt x="596900" y="47625"/>
                  <a:pt x="601505" y="58580"/>
                  <a:pt x="609600" y="66675"/>
                </a:cubicBezTo>
                <a:cubicBezTo>
                  <a:pt x="628064" y="85139"/>
                  <a:pt x="643509" y="87503"/>
                  <a:pt x="666750" y="95250"/>
                </a:cubicBezTo>
                <a:cubicBezTo>
                  <a:pt x="683515" y="145545"/>
                  <a:pt x="670706" y="115471"/>
                  <a:pt x="714375" y="180975"/>
                </a:cubicBezTo>
                <a:cubicBezTo>
                  <a:pt x="720725" y="190500"/>
                  <a:pt x="723186" y="204430"/>
                  <a:pt x="733425" y="209550"/>
                </a:cubicBezTo>
                <a:cubicBezTo>
                  <a:pt x="783234" y="234454"/>
                  <a:pt x="757750" y="225156"/>
                  <a:pt x="809625" y="238125"/>
                </a:cubicBezTo>
                <a:cubicBezTo>
                  <a:pt x="839731" y="256189"/>
                  <a:pt x="863466" y="272085"/>
                  <a:pt x="895350" y="285750"/>
                </a:cubicBezTo>
                <a:cubicBezTo>
                  <a:pt x="904578" y="289705"/>
                  <a:pt x="914945" y="290785"/>
                  <a:pt x="923925" y="295275"/>
                </a:cubicBezTo>
                <a:cubicBezTo>
                  <a:pt x="934164" y="300395"/>
                  <a:pt x="942039" y="309676"/>
                  <a:pt x="952500" y="314325"/>
                </a:cubicBezTo>
                <a:cubicBezTo>
                  <a:pt x="958744" y="317100"/>
                  <a:pt x="1031452" y="341813"/>
                  <a:pt x="1047750" y="342900"/>
                </a:cubicBezTo>
                <a:cubicBezTo>
                  <a:pt x="1194286" y="352669"/>
                  <a:pt x="1221049" y="352425"/>
                  <a:pt x="1314450" y="352425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n>
                <a:solidFill>
                  <a:srgbClr val="C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93210" name="TextBox 46">
            <a:extLst>
              <a:ext uri="{FF2B5EF4-FFF2-40B4-BE49-F238E27FC236}">
                <a16:creationId xmlns:a16="http://schemas.microsoft.com/office/drawing/2014/main" id="{FC3E869C-05F1-4D0B-823F-EB20D22980B3}"/>
              </a:ext>
            </a:extLst>
          </p:cNvPr>
          <p:cNvSpPr txBox="1">
            <a:spLocks noChangeArrowheads="1"/>
          </p:cNvSpPr>
          <p:nvPr/>
        </p:nvSpPr>
        <p:spPr bwMode="auto">
          <a:xfrm rot="-1913005">
            <a:off x="2484438" y="4527550"/>
            <a:ext cx="1304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Verdana" panose="020B0604030504040204" pitchFamily="34" charset="0"/>
              </a:rPr>
              <a:t>Besham</a:t>
            </a:r>
          </a:p>
        </p:txBody>
      </p:sp>
      <p:sp>
        <p:nvSpPr>
          <p:cNvPr id="93211" name="TextBox 47">
            <a:extLst>
              <a:ext uri="{FF2B5EF4-FFF2-40B4-BE49-F238E27FC236}">
                <a16:creationId xmlns:a16="http://schemas.microsoft.com/office/drawing/2014/main" id="{3803F1C6-961B-4FF9-B5FC-6C27C06A4931}"/>
              </a:ext>
            </a:extLst>
          </p:cNvPr>
          <p:cNvSpPr txBox="1">
            <a:spLocks noChangeArrowheads="1"/>
          </p:cNvSpPr>
          <p:nvPr/>
        </p:nvSpPr>
        <p:spPr bwMode="auto">
          <a:xfrm rot="-1913005">
            <a:off x="4425950" y="2847975"/>
            <a:ext cx="969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Verdana" panose="020B0604030504040204" pitchFamily="34" charset="0"/>
              </a:rPr>
              <a:t>Dasu</a:t>
            </a:r>
          </a:p>
        </p:txBody>
      </p:sp>
      <p:sp>
        <p:nvSpPr>
          <p:cNvPr id="93212" name="TextBox 48">
            <a:extLst>
              <a:ext uri="{FF2B5EF4-FFF2-40B4-BE49-F238E27FC236}">
                <a16:creationId xmlns:a16="http://schemas.microsoft.com/office/drawing/2014/main" id="{71F1B92A-4818-483B-BD25-A6DD78B3D2C8}"/>
              </a:ext>
            </a:extLst>
          </p:cNvPr>
          <p:cNvSpPr txBox="1">
            <a:spLocks noChangeArrowheads="1"/>
          </p:cNvSpPr>
          <p:nvPr/>
        </p:nvSpPr>
        <p:spPr bwMode="auto">
          <a:xfrm rot="-258467">
            <a:off x="6232525" y="2725738"/>
            <a:ext cx="969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Chalas</a:t>
            </a:r>
          </a:p>
        </p:txBody>
      </p:sp>
      <p:cxnSp>
        <p:nvCxnSpPr>
          <p:cNvPr id="93213" name="Straight Arrow Connector 50">
            <a:extLst>
              <a:ext uri="{FF2B5EF4-FFF2-40B4-BE49-F238E27FC236}">
                <a16:creationId xmlns:a16="http://schemas.microsoft.com/office/drawing/2014/main" id="{DDF6D84F-2756-464F-841D-CA28E871A434}"/>
              </a:ext>
            </a:extLst>
          </p:cNvPr>
          <p:cNvCxnSpPr>
            <a:cxnSpLocks noChangeShapeType="1"/>
            <a:stCxn id="93192" idx="1"/>
            <a:endCxn id="9" idx="1"/>
          </p:cNvCxnSpPr>
          <p:nvPr/>
        </p:nvCxnSpPr>
        <p:spPr bwMode="auto">
          <a:xfrm flipH="1">
            <a:off x="4621213" y="3379788"/>
            <a:ext cx="720725" cy="257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214" name="Straight Arrow Connector 53">
            <a:extLst>
              <a:ext uri="{FF2B5EF4-FFF2-40B4-BE49-F238E27FC236}">
                <a16:creationId xmlns:a16="http://schemas.microsoft.com/office/drawing/2014/main" id="{6435A265-BF03-4471-B9BC-12F2638DF679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4222750" y="4022725"/>
            <a:ext cx="349250" cy="1714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215" name="Oval 56">
            <a:extLst>
              <a:ext uri="{FF2B5EF4-FFF2-40B4-BE49-F238E27FC236}">
                <a16:creationId xmlns:a16="http://schemas.microsoft.com/office/drawing/2014/main" id="{213325EE-B1CC-4957-A16D-5B5E2E0A1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038" y="1290638"/>
            <a:ext cx="1489075" cy="952500"/>
          </a:xfrm>
          <a:prstGeom prst="ellipse">
            <a:avLst/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Diamer Basha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4500 MW </a:t>
            </a:r>
          </a:p>
        </p:txBody>
      </p:sp>
      <p:cxnSp>
        <p:nvCxnSpPr>
          <p:cNvPr id="93216" name="Straight Arrow Connector 57">
            <a:extLst>
              <a:ext uri="{FF2B5EF4-FFF2-40B4-BE49-F238E27FC236}">
                <a16:creationId xmlns:a16="http://schemas.microsoft.com/office/drawing/2014/main" id="{B53CAFBA-7185-48C1-80DA-B286A838CBFC}"/>
              </a:ext>
            </a:extLst>
          </p:cNvPr>
          <p:cNvCxnSpPr>
            <a:cxnSpLocks noChangeShapeType="1"/>
            <a:stCxn id="93197" idx="1"/>
          </p:cNvCxnSpPr>
          <p:nvPr/>
        </p:nvCxnSpPr>
        <p:spPr bwMode="auto">
          <a:xfrm flipV="1">
            <a:off x="4079875" y="4808538"/>
            <a:ext cx="3175" cy="304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217" name="Straight Arrow Connector 59">
            <a:extLst>
              <a:ext uri="{FF2B5EF4-FFF2-40B4-BE49-F238E27FC236}">
                <a16:creationId xmlns:a16="http://schemas.microsoft.com/office/drawing/2014/main" id="{46CB97AD-E363-42B6-8464-9A0EEE7BD052}"/>
              </a:ext>
            </a:extLst>
          </p:cNvPr>
          <p:cNvCxnSpPr>
            <a:cxnSpLocks noChangeShapeType="1"/>
            <a:endCxn id="26" idx="8"/>
          </p:cNvCxnSpPr>
          <p:nvPr/>
        </p:nvCxnSpPr>
        <p:spPr bwMode="auto">
          <a:xfrm>
            <a:off x="3279775" y="3875088"/>
            <a:ext cx="303213" cy="1111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218" name="Straight Arrow Connector 62">
            <a:extLst>
              <a:ext uri="{FF2B5EF4-FFF2-40B4-BE49-F238E27FC236}">
                <a16:creationId xmlns:a16="http://schemas.microsoft.com/office/drawing/2014/main" id="{D3EEFA9E-F400-4074-8D99-24FD65CD68AB}"/>
              </a:ext>
            </a:extLst>
          </p:cNvPr>
          <p:cNvCxnSpPr>
            <a:cxnSpLocks noChangeShapeType="1"/>
            <a:stCxn id="93196" idx="6"/>
            <a:endCxn id="27" idx="6"/>
          </p:cNvCxnSpPr>
          <p:nvPr/>
        </p:nvCxnSpPr>
        <p:spPr bwMode="auto">
          <a:xfrm flipV="1">
            <a:off x="3222625" y="4276725"/>
            <a:ext cx="273050" cy="203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219" name="Straight Arrow Connector 65">
            <a:extLst>
              <a:ext uri="{FF2B5EF4-FFF2-40B4-BE49-F238E27FC236}">
                <a16:creationId xmlns:a16="http://schemas.microsoft.com/office/drawing/2014/main" id="{FBAECC30-37B0-451B-9343-C24EF907DF93}"/>
              </a:ext>
            </a:extLst>
          </p:cNvPr>
          <p:cNvCxnSpPr>
            <a:cxnSpLocks noChangeShapeType="1"/>
            <a:stCxn id="93215" idx="4"/>
          </p:cNvCxnSpPr>
          <p:nvPr/>
        </p:nvCxnSpPr>
        <p:spPr bwMode="auto">
          <a:xfrm>
            <a:off x="5743575" y="2243138"/>
            <a:ext cx="58738" cy="1174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220" name="Freeform 69">
            <a:extLst>
              <a:ext uri="{FF2B5EF4-FFF2-40B4-BE49-F238E27FC236}">
                <a16:creationId xmlns:a16="http://schemas.microsoft.com/office/drawing/2014/main" id="{FFB4CE78-A61E-4138-AC18-3D742F799E62}"/>
              </a:ext>
            </a:extLst>
          </p:cNvPr>
          <p:cNvSpPr>
            <a:spLocks/>
          </p:cNvSpPr>
          <p:nvPr/>
        </p:nvSpPr>
        <p:spPr bwMode="auto">
          <a:xfrm>
            <a:off x="3457575" y="6069013"/>
            <a:ext cx="454025" cy="517525"/>
          </a:xfrm>
          <a:custGeom>
            <a:avLst/>
            <a:gdLst>
              <a:gd name="T0" fmla="*/ 14781 w 604522"/>
              <a:gd name="T1" fmla="*/ 6931 h 678331"/>
              <a:gd name="T2" fmla="*/ 12864 w 604522"/>
              <a:gd name="T3" fmla="*/ 10267 h 678331"/>
              <a:gd name="T4" fmla="*/ 7113 w 604522"/>
              <a:gd name="T5" fmla="*/ 16940 h 678331"/>
              <a:gd name="T6" fmla="*/ 5197 w 604522"/>
              <a:gd name="T7" fmla="*/ 24725 h 678331"/>
              <a:gd name="T8" fmla="*/ 2321 w 604522"/>
              <a:gd name="T9" fmla="*/ 26949 h 678331"/>
              <a:gd name="T10" fmla="*/ 404 w 604522"/>
              <a:gd name="T11" fmla="*/ 53639 h 678331"/>
              <a:gd name="T12" fmla="*/ 2321 w 604522"/>
              <a:gd name="T13" fmla="*/ 56975 h 678331"/>
              <a:gd name="T14" fmla="*/ 6155 w 604522"/>
              <a:gd name="T15" fmla="*/ 58087 h 678331"/>
              <a:gd name="T16" fmla="*/ 41618 w 604522"/>
              <a:gd name="T17" fmla="*/ 56975 h 678331"/>
              <a:gd name="T18" fmla="*/ 43534 w 604522"/>
              <a:gd name="T19" fmla="*/ 50302 h 678331"/>
              <a:gd name="T20" fmla="*/ 44493 w 604522"/>
              <a:gd name="T21" fmla="*/ 40293 h 678331"/>
              <a:gd name="T22" fmla="*/ 45451 w 604522"/>
              <a:gd name="T23" fmla="*/ 36958 h 678331"/>
              <a:gd name="T24" fmla="*/ 44493 w 604522"/>
              <a:gd name="T25" fmla="*/ 16940 h 678331"/>
              <a:gd name="T26" fmla="*/ 41618 w 604522"/>
              <a:gd name="T27" fmla="*/ 14716 h 678331"/>
              <a:gd name="T28" fmla="*/ 39700 w 604522"/>
              <a:gd name="T29" fmla="*/ 11379 h 678331"/>
              <a:gd name="T30" fmla="*/ 31074 w 604522"/>
              <a:gd name="T31" fmla="*/ 3594 h 678331"/>
              <a:gd name="T32" fmla="*/ 25324 w 604522"/>
              <a:gd name="T33" fmla="*/ 258 h 678331"/>
              <a:gd name="T34" fmla="*/ 18615 w 604522"/>
              <a:gd name="T35" fmla="*/ 258 h 67833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04522" h="678331">
                <a:moveTo>
                  <a:pt x="195855" y="79149"/>
                </a:moveTo>
                <a:cubicBezTo>
                  <a:pt x="187388" y="91849"/>
                  <a:pt x="180596" y="105841"/>
                  <a:pt x="170455" y="117249"/>
                </a:cubicBezTo>
                <a:cubicBezTo>
                  <a:pt x="146590" y="144097"/>
                  <a:pt x="114854" y="164021"/>
                  <a:pt x="94255" y="193449"/>
                </a:cubicBezTo>
                <a:cubicBezTo>
                  <a:pt x="81477" y="211703"/>
                  <a:pt x="84644" y="262613"/>
                  <a:pt x="68855" y="282349"/>
                </a:cubicBezTo>
                <a:cubicBezTo>
                  <a:pt x="59320" y="294268"/>
                  <a:pt x="43455" y="299282"/>
                  <a:pt x="30755" y="307749"/>
                </a:cubicBezTo>
                <a:cubicBezTo>
                  <a:pt x="16086" y="410429"/>
                  <a:pt x="0" y="505454"/>
                  <a:pt x="5355" y="612549"/>
                </a:cubicBezTo>
                <a:cubicBezTo>
                  <a:pt x="6117" y="627793"/>
                  <a:pt x="18055" y="642182"/>
                  <a:pt x="30755" y="650649"/>
                </a:cubicBezTo>
                <a:cubicBezTo>
                  <a:pt x="45278" y="660331"/>
                  <a:pt x="64622" y="659116"/>
                  <a:pt x="81555" y="663349"/>
                </a:cubicBezTo>
                <a:cubicBezTo>
                  <a:pt x="238188" y="659116"/>
                  <a:pt x="397229" y="678331"/>
                  <a:pt x="551455" y="650649"/>
                </a:cubicBezTo>
                <a:cubicBezTo>
                  <a:pt x="577808" y="645919"/>
                  <a:pt x="576855" y="574449"/>
                  <a:pt x="576855" y="574449"/>
                </a:cubicBezTo>
                <a:cubicBezTo>
                  <a:pt x="581088" y="536349"/>
                  <a:pt x="583253" y="497962"/>
                  <a:pt x="589555" y="460149"/>
                </a:cubicBezTo>
                <a:cubicBezTo>
                  <a:pt x="591756" y="446944"/>
                  <a:pt x="602255" y="435436"/>
                  <a:pt x="602255" y="422049"/>
                </a:cubicBezTo>
                <a:cubicBezTo>
                  <a:pt x="602255" y="345731"/>
                  <a:pt x="604522" y="268284"/>
                  <a:pt x="589555" y="193449"/>
                </a:cubicBezTo>
                <a:cubicBezTo>
                  <a:pt x="586562" y="178482"/>
                  <a:pt x="564155" y="176516"/>
                  <a:pt x="551455" y="168049"/>
                </a:cubicBezTo>
                <a:cubicBezTo>
                  <a:pt x="542988" y="155349"/>
                  <a:pt x="535826" y="141675"/>
                  <a:pt x="526055" y="129949"/>
                </a:cubicBezTo>
                <a:cubicBezTo>
                  <a:pt x="488751" y="85185"/>
                  <a:pt x="464857" y="76450"/>
                  <a:pt x="411755" y="41049"/>
                </a:cubicBezTo>
                <a:cubicBezTo>
                  <a:pt x="387202" y="24680"/>
                  <a:pt x="366485" y="6042"/>
                  <a:pt x="335555" y="2949"/>
                </a:cubicBezTo>
                <a:cubicBezTo>
                  <a:pt x="306069" y="0"/>
                  <a:pt x="276288" y="2949"/>
                  <a:pt x="246655" y="2949"/>
                </a:cubicBez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221" name="Oval 72">
            <a:extLst>
              <a:ext uri="{FF2B5EF4-FFF2-40B4-BE49-F238E27FC236}">
                <a16:creationId xmlns:a16="http://schemas.microsoft.com/office/drawing/2014/main" id="{32EAC7DD-506E-49AF-817D-FA12D7CE0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525" y="6272213"/>
            <a:ext cx="1139825" cy="523875"/>
          </a:xfrm>
          <a:prstGeom prst="ellipse">
            <a:avLst/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Tarbela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C7B49AAC-1898-40B3-98AE-EBF3B79D6A39}"/>
              </a:ext>
            </a:extLst>
          </p:cNvPr>
          <p:cNvSpPr/>
          <p:nvPr/>
        </p:nvSpPr>
        <p:spPr bwMode="auto">
          <a:xfrm rot="13492939">
            <a:off x="3038475" y="2211388"/>
            <a:ext cx="1431925" cy="376237"/>
          </a:xfrm>
          <a:custGeom>
            <a:avLst/>
            <a:gdLst>
              <a:gd name="connsiteX0" fmla="*/ 0 w 1872343"/>
              <a:gd name="connsiteY0" fmla="*/ 59847 h 88875"/>
              <a:gd name="connsiteX1" fmla="*/ 478972 w 1872343"/>
              <a:gd name="connsiteY1" fmla="*/ 59847 h 88875"/>
              <a:gd name="connsiteX2" fmla="*/ 740229 w 1872343"/>
              <a:gd name="connsiteY2" fmla="*/ 88875 h 88875"/>
              <a:gd name="connsiteX3" fmla="*/ 1872343 w 1872343"/>
              <a:gd name="connsiteY3" fmla="*/ 74361 h 8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343" h="88875">
                <a:moveTo>
                  <a:pt x="0" y="59847"/>
                </a:moveTo>
                <a:cubicBezTo>
                  <a:pt x="179533" y="0"/>
                  <a:pt x="45152" y="39189"/>
                  <a:pt x="478972" y="59847"/>
                </a:cubicBezTo>
                <a:cubicBezTo>
                  <a:pt x="621422" y="66630"/>
                  <a:pt x="626516" y="69923"/>
                  <a:pt x="740229" y="88875"/>
                </a:cubicBezTo>
                <a:lnTo>
                  <a:pt x="1872343" y="74361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n>
                <a:solidFill>
                  <a:srgbClr val="C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93223" name="Rectangle 17">
            <a:extLst>
              <a:ext uri="{FF2B5EF4-FFF2-40B4-BE49-F238E27FC236}">
                <a16:creationId xmlns:a16="http://schemas.microsoft.com/office/drawing/2014/main" id="{B396C4D6-693E-4A5A-8C4F-378C431F4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363" y="1574800"/>
            <a:ext cx="1600200" cy="538163"/>
          </a:xfrm>
          <a:prstGeom prst="rect">
            <a:avLst/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KAIGAH 548 MW</a:t>
            </a:r>
          </a:p>
        </p:txBody>
      </p:sp>
      <p:cxnSp>
        <p:nvCxnSpPr>
          <p:cNvPr id="93224" name="Straight Connector 12">
            <a:extLst>
              <a:ext uri="{FF2B5EF4-FFF2-40B4-BE49-F238E27FC236}">
                <a16:creationId xmlns:a16="http://schemas.microsoft.com/office/drawing/2014/main" id="{7BC94550-5F9C-409B-AC86-0B4F5731701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793332" y="2321719"/>
            <a:ext cx="233362" cy="57150"/>
          </a:xfrm>
          <a:prstGeom prst="line">
            <a:avLst/>
          </a:prstGeom>
          <a:noFill/>
          <a:ln w="635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225" name="Straight Arrow Connector 53">
            <a:extLst>
              <a:ext uri="{FF2B5EF4-FFF2-40B4-BE49-F238E27FC236}">
                <a16:creationId xmlns:a16="http://schemas.microsoft.com/office/drawing/2014/main" id="{4B792758-50D1-42EC-A4D7-5769309D068F}"/>
              </a:ext>
            </a:extLst>
          </p:cNvPr>
          <p:cNvCxnSpPr>
            <a:cxnSpLocks noChangeShapeType="1"/>
            <a:stCxn id="93223" idx="2"/>
          </p:cNvCxnSpPr>
          <p:nvPr/>
        </p:nvCxnSpPr>
        <p:spPr bwMode="auto">
          <a:xfrm flipH="1">
            <a:off x="3938588" y="2112963"/>
            <a:ext cx="269875" cy="130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226" name="Straight Arrow Connector 57">
            <a:extLst>
              <a:ext uri="{FF2B5EF4-FFF2-40B4-BE49-F238E27FC236}">
                <a16:creationId xmlns:a16="http://schemas.microsoft.com/office/drawing/2014/main" id="{EC759D31-2DE0-4598-BB98-F819DB25DA38}"/>
              </a:ext>
            </a:extLst>
          </p:cNvPr>
          <p:cNvCxnSpPr>
            <a:cxnSpLocks noChangeShapeType="1"/>
            <a:stCxn id="93194" idx="5"/>
          </p:cNvCxnSpPr>
          <p:nvPr/>
        </p:nvCxnSpPr>
        <p:spPr bwMode="auto">
          <a:xfrm>
            <a:off x="3316288" y="3019425"/>
            <a:ext cx="823912" cy="1889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Freeform 2">
            <a:extLst>
              <a:ext uri="{FF2B5EF4-FFF2-40B4-BE49-F238E27FC236}">
                <a16:creationId xmlns:a16="http://schemas.microsoft.com/office/drawing/2014/main" id="{430FBA65-6451-4A34-8F75-021B9D51D734}"/>
              </a:ext>
            </a:extLst>
          </p:cNvPr>
          <p:cNvSpPr/>
          <p:nvPr/>
        </p:nvSpPr>
        <p:spPr>
          <a:xfrm rot="21312062">
            <a:off x="7850188" y="863600"/>
            <a:ext cx="2513012" cy="581025"/>
          </a:xfrm>
          <a:custGeom>
            <a:avLst/>
            <a:gdLst>
              <a:gd name="connsiteX0" fmla="*/ 0 w 1886857"/>
              <a:gd name="connsiteY0" fmla="*/ 580571 h 580571"/>
              <a:gd name="connsiteX1" fmla="*/ 14514 w 1886857"/>
              <a:gd name="connsiteY1" fmla="*/ 116114 h 580571"/>
              <a:gd name="connsiteX2" fmla="*/ 58057 w 1886857"/>
              <a:gd name="connsiteY2" fmla="*/ 14514 h 580571"/>
              <a:gd name="connsiteX3" fmla="*/ 101600 w 1886857"/>
              <a:gd name="connsiteY3" fmla="*/ 0 h 580571"/>
              <a:gd name="connsiteX4" fmla="*/ 246742 w 1886857"/>
              <a:gd name="connsiteY4" fmla="*/ 14514 h 580571"/>
              <a:gd name="connsiteX5" fmla="*/ 290285 w 1886857"/>
              <a:gd name="connsiteY5" fmla="*/ 29029 h 580571"/>
              <a:gd name="connsiteX6" fmla="*/ 319314 w 1886857"/>
              <a:gd name="connsiteY6" fmla="*/ 72571 h 580571"/>
              <a:gd name="connsiteX7" fmla="*/ 362857 w 1886857"/>
              <a:gd name="connsiteY7" fmla="*/ 203200 h 580571"/>
              <a:gd name="connsiteX8" fmla="*/ 406400 w 1886857"/>
              <a:gd name="connsiteY8" fmla="*/ 290286 h 580571"/>
              <a:gd name="connsiteX9" fmla="*/ 449942 w 1886857"/>
              <a:gd name="connsiteY9" fmla="*/ 319314 h 580571"/>
              <a:gd name="connsiteX10" fmla="*/ 478971 w 1886857"/>
              <a:gd name="connsiteY10" fmla="*/ 406400 h 580571"/>
              <a:gd name="connsiteX11" fmla="*/ 522514 w 1886857"/>
              <a:gd name="connsiteY11" fmla="*/ 493486 h 580571"/>
              <a:gd name="connsiteX12" fmla="*/ 566057 w 1886857"/>
              <a:gd name="connsiteY12" fmla="*/ 522514 h 580571"/>
              <a:gd name="connsiteX13" fmla="*/ 711200 w 1886857"/>
              <a:gd name="connsiteY13" fmla="*/ 566057 h 580571"/>
              <a:gd name="connsiteX14" fmla="*/ 1277257 w 1886857"/>
              <a:gd name="connsiteY14" fmla="*/ 537029 h 580571"/>
              <a:gd name="connsiteX15" fmla="*/ 1422400 w 1886857"/>
              <a:gd name="connsiteY15" fmla="*/ 493486 h 580571"/>
              <a:gd name="connsiteX16" fmla="*/ 1465942 w 1886857"/>
              <a:gd name="connsiteY16" fmla="*/ 478971 h 580571"/>
              <a:gd name="connsiteX17" fmla="*/ 1596571 w 1886857"/>
              <a:gd name="connsiteY17" fmla="*/ 377371 h 580571"/>
              <a:gd name="connsiteX18" fmla="*/ 1640114 w 1886857"/>
              <a:gd name="connsiteY18" fmla="*/ 362857 h 580571"/>
              <a:gd name="connsiteX19" fmla="*/ 1770742 w 1886857"/>
              <a:gd name="connsiteY19" fmla="*/ 290286 h 580571"/>
              <a:gd name="connsiteX20" fmla="*/ 1843314 w 1886857"/>
              <a:gd name="connsiteY20" fmla="*/ 217714 h 580571"/>
              <a:gd name="connsiteX21" fmla="*/ 1872342 w 1886857"/>
              <a:gd name="connsiteY21" fmla="*/ 174171 h 580571"/>
              <a:gd name="connsiteX22" fmla="*/ 1886857 w 1886857"/>
              <a:gd name="connsiteY22" fmla="*/ 159657 h 58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86857" h="580571">
                <a:moveTo>
                  <a:pt x="0" y="580571"/>
                </a:moveTo>
                <a:cubicBezTo>
                  <a:pt x="4838" y="425752"/>
                  <a:pt x="5922" y="270770"/>
                  <a:pt x="14514" y="116114"/>
                </a:cubicBezTo>
                <a:cubicBezTo>
                  <a:pt x="16136" y="86926"/>
                  <a:pt x="32937" y="34610"/>
                  <a:pt x="58057" y="14514"/>
                </a:cubicBezTo>
                <a:cubicBezTo>
                  <a:pt x="70004" y="4957"/>
                  <a:pt x="87086" y="4838"/>
                  <a:pt x="101600" y="0"/>
                </a:cubicBezTo>
                <a:cubicBezTo>
                  <a:pt x="149981" y="4838"/>
                  <a:pt x="198685" y="7121"/>
                  <a:pt x="246742" y="14514"/>
                </a:cubicBezTo>
                <a:cubicBezTo>
                  <a:pt x="261864" y="16840"/>
                  <a:pt x="278338" y="19472"/>
                  <a:pt x="290285" y="29029"/>
                </a:cubicBezTo>
                <a:cubicBezTo>
                  <a:pt x="303906" y="39926"/>
                  <a:pt x="309638" y="58057"/>
                  <a:pt x="319314" y="72571"/>
                </a:cubicBezTo>
                <a:lnTo>
                  <a:pt x="362857" y="203200"/>
                </a:lnTo>
                <a:cubicBezTo>
                  <a:pt x="374663" y="238616"/>
                  <a:pt x="378262" y="262148"/>
                  <a:pt x="406400" y="290286"/>
                </a:cubicBezTo>
                <a:cubicBezTo>
                  <a:pt x="418735" y="302621"/>
                  <a:pt x="435428" y="309638"/>
                  <a:pt x="449942" y="319314"/>
                </a:cubicBezTo>
                <a:lnTo>
                  <a:pt x="478971" y="406400"/>
                </a:lnTo>
                <a:cubicBezTo>
                  <a:pt x="490776" y="441816"/>
                  <a:pt x="494376" y="465349"/>
                  <a:pt x="522514" y="493486"/>
                </a:cubicBezTo>
                <a:cubicBezTo>
                  <a:pt x="534849" y="505821"/>
                  <a:pt x="550117" y="515429"/>
                  <a:pt x="566057" y="522514"/>
                </a:cubicBezTo>
                <a:cubicBezTo>
                  <a:pt x="611496" y="542709"/>
                  <a:pt x="662945" y="553994"/>
                  <a:pt x="711200" y="566057"/>
                </a:cubicBezTo>
                <a:lnTo>
                  <a:pt x="1277257" y="537029"/>
                </a:lnTo>
                <a:cubicBezTo>
                  <a:pt x="1364991" y="515094"/>
                  <a:pt x="1316403" y="528819"/>
                  <a:pt x="1422400" y="493486"/>
                </a:cubicBezTo>
                <a:lnTo>
                  <a:pt x="1465942" y="478971"/>
                </a:lnTo>
                <a:cubicBezTo>
                  <a:pt x="1534155" y="410760"/>
                  <a:pt x="1492406" y="446815"/>
                  <a:pt x="1596571" y="377371"/>
                </a:cubicBezTo>
                <a:cubicBezTo>
                  <a:pt x="1609301" y="368884"/>
                  <a:pt x="1626740" y="370287"/>
                  <a:pt x="1640114" y="362857"/>
                </a:cubicBezTo>
                <a:cubicBezTo>
                  <a:pt x="1789839" y="279677"/>
                  <a:pt x="1672216" y="323128"/>
                  <a:pt x="1770742" y="290286"/>
                </a:cubicBezTo>
                <a:cubicBezTo>
                  <a:pt x="1848155" y="174167"/>
                  <a:pt x="1746549" y="314481"/>
                  <a:pt x="1843314" y="217714"/>
                </a:cubicBezTo>
                <a:cubicBezTo>
                  <a:pt x="1855649" y="205379"/>
                  <a:pt x="1861876" y="188126"/>
                  <a:pt x="1872342" y="174171"/>
                </a:cubicBezTo>
                <a:cubicBezTo>
                  <a:pt x="1876447" y="168697"/>
                  <a:pt x="1882019" y="164495"/>
                  <a:pt x="1886857" y="159657"/>
                </a:cubicBezTo>
              </a:path>
            </a:pathLst>
          </a:custGeom>
          <a:ln w="76200"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1225E3A-6C34-4B4C-A9DE-60602A4AAC36}"/>
              </a:ext>
            </a:extLst>
          </p:cNvPr>
          <p:cNvSpPr/>
          <p:nvPr/>
        </p:nvSpPr>
        <p:spPr>
          <a:xfrm>
            <a:off x="6646863" y="42863"/>
            <a:ext cx="1277937" cy="930275"/>
          </a:xfrm>
          <a:custGeom>
            <a:avLst/>
            <a:gdLst>
              <a:gd name="connsiteX0" fmla="*/ 0 w 1277257"/>
              <a:gd name="connsiteY0" fmla="*/ 0 h 928914"/>
              <a:gd name="connsiteX1" fmla="*/ 72571 w 1277257"/>
              <a:gd name="connsiteY1" fmla="*/ 14514 h 928914"/>
              <a:gd name="connsiteX2" fmla="*/ 159657 w 1277257"/>
              <a:gd name="connsiteY2" fmla="*/ 101600 h 928914"/>
              <a:gd name="connsiteX3" fmla="*/ 203200 w 1277257"/>
              <a:gd name="connsiteY3" fmla="*/ 145143 h 928914"/>
              <a:gd name="connsiteX4" fmla="*/ 246743 w 1277257"/>
              <a:gd name="connsiteY4" fmla="*/ 159657 h 928914"/>
              <a:gd name="connsiteX5" fmla="*/ 275771 w 1277257"/>
              <a:gd name="connsiteY5" fmla="*/ 217714 h 928914"/>
              <a:gd name="connsiteX6" fmla="*/ 377371 w 1277257"/>
              <a:gd name="connsiteY6" fmla="*/ 304800 h 928914"/>
              <a:gd name="connsiteX7" fmla="*/ 449943 w 1277257"/>
              <a:gd name="connsiteY7" fmla="*/ 377371 h 928914"/>
              <a:gd name="connsiteX8" fmla="*/ 522514 w 1277257"/>
              <a:gd name="connsiteY8" fmla="*/ 449943 h 928914"/>
              <a:gd name="connsiteX9" fmla="*/ 609600 w 1277257"/>
              <a:gd name="connsiteY9" fmla="*/ 522514 h 928914"/>
              <a:gd name="connsiteX10" fmla="*/ 696686 w 1277257"/>
              <a:gd name="connsiteY10" fmla="*/ 624114 h 928914"/>
              <a:gd name="connsiteX11" fmla="*/ 783771 w 1277257"/>
              <a:gd name="connsiteY11" fmla="*/ 696686 h 928914"/>
              <a:gd name="connsiteX12" fmla="*/ 827314 w 1277257"/>
              <a:gd name="connsiteY12" fmla="*/ 740228 h 928914"/>
              <a:gd name="connsiteX13" fmla="*/ 928914 w 1277257"/>
              <a:gd name="connsiteY13" fmla="*/ 798286 h 928914"/>
              <a:gd name="connsiteX14" fmla="*/ 1016000 w 1277257"/>
              <a:gd name="connsiteY14" fmla="*/ 827314 h 928914"/>
              <a:gd name="connsiteX15" fmla="*/ 1103086 w 1277257"/>
              <a:gd name="connsiteY15" fmla="*/ 856343 h 928914"/>
              <a:gd name="connsiteX16" fmla="*/ 1146628 w 1277257"/>
              <a:gd name="connsiteY16" fmla="*/ 885371 h 928914"/>
              <a:gd name="connsiteX17" fmla="*/ 1233714 w 1277257"/>
              <a:gd name="connsiteY17" fmla="*/ 914400 h 928914"/>
              <a:gd name="connsiteX18" fmla="*/ 1277257 w 1277257"/>
              <a:gd name="connsiteY18" fmla="*/ 928914 h 92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77257" h="928914">
                <a:moveTo>
                  <a:pt x="0" y="0"/>
                </a:moveTo>
                <a:cubicBezTo>
                  <a:pt x="24190" y="4838"/>
                  <a:pt x="51758" y="1270"/>
                  <a:pt x="72571" y="14514"/>
                </a:cubicBezTo>
                <a:cubicBezTo>
                  <a:pt x="107206" y="36554"/>
                  <a:pt x="130628" y="72571"/>
                  <a:pt x="159657" y="101600"/>
                </a:cubicBezTo>
                <a:lnTo>
                  <a:pt x="203200" y="145143"/>
                </a:lnTo>
                <a:cubicBezTo>
                  <a:pt x="214018" y="155961"/>
                  <a:pt x="232229" y="154819"/>
                  <a:pt x="246743" y="159657"/>
                </a:cubicBezTo>
                <a:cubicBezTo>
                  <a:pt x="256419" y="179009"/>
                  <a:pt x="263195" y="200108"/>
                  <a:pt x="275771" y="217714"/>
                </a:cubicBezTo>
                <a:cubicBezTo>
                  <a:pt x="315268" y="273010"/>
                  <a:pt x="327820" y="255249"/>
                  <a:pt x="377371" y="304800"/>
                </a:cubicBezTo>
                <a:cubicBezTo>
                  <a:pt x="474129" y="401558"/>
                  <a:pt x="333833" y="299966"/>
                  <a:pt x="449943" y="377371"/>
                </a:cubicBezTo>
                <a:cubicBezTo>
                  <a:pt x="503160" y="457199"/>
                  <a:pt x="449944" y="389467"/>
                  <a:pt x="522514" y="449943"/>
                </a:cubicBezTo>
                <a:cubicBezTo>
                  <a:pt x="634262" y="543067"/>
                  <a:pt x="501498" y="450448"/>
                  <a:pt x="609600" y="522514"/>
                </a:cubicBezTo>
                <a:cubicBezTo>
                  <a:pt x="671756" y="615750"/>
                  <a:pt x="598136" y="511486"/>
                  <a:pt x="696686" y="624114"/>
                </a:cubicBezTo>
                <a:cubicBezTo>
                  <a:pt x="761815" y="698547"/>
                  <a:pt x="709432" y="671905"/>
                  <a:pt x="783771" y="696686"/>
                </a:cubicBezTo>
                <a:cubicBezTo>
                  <a:pt x="798285" y="711200"/>
                  <a:pt x="811545" y="727088"/>
                  <a:pt x="827314" y="740228"/>
                </a:cubicBezTo>
                <a:cubicBezTo>
                  <a:pt x="851484" y="760369"/>
                  <a:pt x="901613" y="787366"/>
                  <a:pt x="928914" y="798286"/>
                </a:cubicBezTo>
                <a:cubicBezTo>
                  <a:pt x="957324" y="809650"/>
                  <a:pt x="986971" y="817638"/>
                  <a:pt x="1016000" y="827314"/>
                </a:cubicBezTo>
                <a:lnTo>
                  <a:pt x="1103086" y="856343"/>
                </a:lnTo>
                <a:cubicBezTo>
                  <a:pt x="1119634" y="861859"/>
                  <a:pt x="1130688" y="878286"/>
                  <a:pt x="1146628" y="885371"/>
                </a:cubicBezTo>
                <a:cubicBezTo>
                  <a:pt x="1174590" y="897798"/>
                  <a:pt x="1204685" y="904724"/>
                  <a:pt x="1233714" y="914400"/>
                </a:cubicBezTo>
                <a:lnTo>
                  <a:pt x="1277257" y="928914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n>
                <a:solidFill>
                  <a:srgbClr val="C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93229" name="Oval 56">
            <a:extLst>
              <a:ext uri="{FF2B5EF4-FFF2-40B4-BE49-F238E27FC236}">
                <a16:creationId xmlns:a16="http://schemas.microsoft.com/office/drawing/2014/main" id="{DB43D376-74D3-4495-99E8-66359DCCF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088" y="1778000"/>
            <a:ext cx="1489075" cy="525463"/>
          </a:xfrm>
          <a:prstGeom prst="ellipse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</a:rPr>
              <a:t>Bunji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</a:rPr>
              <a:t>7100 MW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32D66D-0565-4BD4-BAE4-5B30038EC076}"/>
              </a:ext>
            </a:extLst>
          </p:cNvPr>
          <p:cNvCxnSpPr>
            <a:stCxn id="3" idx="7"/>
            <a:endCxn id="3" idx="0"/>
          </p:cNvCxnSpPr>
          <p:nvPr/>
        </p:nvCxnSpPr>
        <p:spPr>
          <a:xfrm flipH="1">
            <a:off x="7878763" y="1131888"/>
            <a:ext cx="449262" cy="417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231" name="Straight Arrow Connector 53">
            <a:extLst>
              <a:ext uri="{FF2B5EF4-FFF2-40B4-BE49-F238E27FC236}">
                <a16:creationId xmlns:a16="http://schemas.microsoft.com/office/drawing/2014/main" id="{7C291C34-4891-46ED-AEB3-7A28CEEC23CE}"/>
              </a:ext>
            </a:extLst>
          </p:cNvPr>
          <p:cNvCxnSpPr>
            <a:cxnSpLocks noChangeShapeType="1"/>
            <a:stCxn id="93229" idx="0"/>
          </p:cNvCxnSpPr>
          <p:nvPr/>
        </p:nvCxnSpPr>
        <p:spPr bwMode="auto">
          <a:xfrm flipH="1" flipV="1">
            <a:off x="7939088" y="1511300"/>
            <a:ext cx="744537" cy="266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232" name="Oval 56">
            <a:extLst>
              <a:ext uri="{FF2B5EF4-FFF2-40B4-BE49-F238E27FC236}">
                <a16:creationId xmlns:a16="http://schemas.microsoft.com/office/drawing/2014/main" id="{670EE51C-26A8-45F0-A602-2B3EFA9A5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709613"/>
            <a:ext cx="1489075" cy="525462"/>
          </a:xfrm>
          <a:prstGeom prst="ellipse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</a:rPr>
              <a:t>Yulbo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</a:rPr>
              <a:t>3000 MW </a:t>
            </a:r>
          </a:p>
        </p:txBody>
      </p:sp>
      <p:sp>
        <p:nvSpPr>
          <p:cNvPr id="93233" name="Oval 56">
            <a:extLst>
              <a:ext uri="{FF2B5EF4-FFF2-40B4-BE49-F238E27FC236}">
                <a16:creationId xmlns:a16="http://schemas.microsoft.com/office/drawing/2014/main" id="{522F3CF0-BD45-4526-925A-A654A354A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200" y="185738"/>
            <a:ext cx="1490663" cy="523875"/>
          </a:xfrm>
          <a:prstGeom prst="ellipse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</a:rPr>
              <a:t>TANGUS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FFFF"/>
                </a:solidFill>
              </a:rPr>
              <a:t>2100 MW </a:t>
            </a:r>
          </a:p>
        </p:txBody>
      </p:sp>
      <p:cxnSp>
        <p:nvCxnSpPr>
          <p:cNvPr id="93234" name="Straight Connector 37">
            <a:extLst>
              <a:ext uri="{FF2B5EF4-FFF2-40B4-BE49-F238E27FC236}">
                <a16:creationId xmlns:a16="http://schemas.microsoft.com/office/drawing/2014/main" id="{287BA4E1-6835-4FF5-B886-D2197CD6F02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15400" y="1292225"/>
            <a:ext cx="0" cy="298450"/>
          </a:xfrm>
          <a:prstGeom prst="line">
            <a:avLst/>
          </a:prstGeom>
          <a:noFill/>
          <a:ln w="1238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235" name="Straight Connector 37">
            <a:extLst>
              <a:ext uri="{FF2B5EF4-FFF2-40B4-BE49-F238E27FC236}">
                <a16:creationId xmlns:a16="http://schemas.microsoft.com/office/drawing/2014/main" id="{CBBC1F91-B913-4C7C-AA21-6F0B76C5200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134600" y="936625"/>
            <a:ext cx="0" cy="298450"/>
          </a:xfrm>
          <a:prstGeom prst="line">
            <a:avLst/>
          </a:prstGeom>
          <a:noFill/>
          <a:ln w="1238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236" name="Straight Arrow Connector 65">
            <a:extLst>
              <a:ext uri="{FF2B5EF4-FFF2-40B4-BE49-F238E27FC236}">
                <a16:creationId xmlns:a16="http://schemas.microsoft.com/office/drawing/2014/main" id="{C8F7CBCC-B9B8-4E16-8530-51E05D95762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15400" y="1219200"/>
            <a:ext cx="169863" cy="1222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237" name="Straight Arrow Connector 65">
            <a:extLst>
              <a:ext uri="{FF2B5EF4-FFF2-40B4-BE49-F238E27FC236}">
                <a16:creationId xmlns:a16="http://schemas.microsoft.com/office/drawing/2014/main" id="{BAD3F1A2-BF33-48FD-B330-AFBA3A3633E2}"/>
              </a:ext>
            </a:extLst>
          </p:cNvPr>
          <p:cNvCxnSpPr>
            <a:cxnSpLocks noChangeShapeType="1"/>
            <a:stCxn id="93233" idx="4"/>
          </p:cNvCxnSpPr>
          <p:nvPr/>
        </p:nvCxnSpPr>
        <p:spPr bwMode="auto">
          <a:xfrm flipH="1">
            <a:off x="10134600" y="709613"/>
            <a:ext cx="85725" cy="2635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238" name="Oval 32">
            <a:extLst>
              <a:ext uri="{FF2B5EF4-FFF2-40B4-BE49-F238E27FC236}">
                <a16:creationId xmlns:a16="http://schemas.microsoft.com/office/drawing/2014/main" id="{C4763E21-27A2-4B0E-8E58-9A3BE5AC0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1423988"/>
            <a:ext cx="171450" cy="17462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93239" name="TextBox 48">
            <a:extLst>
              <a:ext uri="{FF2B5EF4-FFF2-40B4-BE49-F238E27FC236}">
                <a16:creationId xmlns:a16="http://schemas.microsoft.com/office/drawing/2014/main" id="{D68123E0-D21F-43E3-BA7F-72BA80DB0384}"/>
              </a:ext>
            </a:extLst>
          </p:cNvPr>
          <p:cNvSpPr txBox="1">
            <a:spLocks noChangeArrowheads="1"/>
          </p:cNvSpPr>
          <p:nvPr/>
        </p:nvSpPr>
        <p:spPr bwMode="auto">
          <a:xfrm rot="-258467">
            <a:off x="6688138" y="1254125"/>
            <a:ext cx="971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Jaglot</a:t>
            </a:r>
          </a:p>
        </p:txBody>
      </p:sp>
      <p:sp>
        <p:nvSpPr>
          <p:cNvPr id="93240" name="Oval 32">
            <a:extLst>
              <a:ext uri="{FF2B5EF4-FFF2-40B4-BE49-F238E27FC236}">
                <a16:creationId xmlns:a16="http://schemas.microsoft.com/office/drawing/2014/main" id="{E44BABA3-3990-4061-A516-851D7E546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1775" y="204788"/>
            <a:ext cx="173038" cy="174625"/>
          </a:xfrm>
          <a:prstGeom prst="ellipse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93241" name="TextBox 48">
            <a:extLst>
              <a:ext uri="{FF2B5EF4-FFF2-40B4-BE49-F238E27FC236}">
                <a16:creationId xmlns:a16="http://schemas.microsoft.com/office/drawing/2014/main" id="{A4771790-B802-4392-862D-4CE54642697B}"/>
              </a:ext>
            </a:extLst>
          </p:cNvPr>
          <p:cNvSpPr txBox="1">
            <a:spLocks noChangeArrowheads="1"/>
          </p:cNvSpPr>
          <p:nvPr/>
        </p:nvSpPr>
        <p:spPr bwMode="auto">
          <a:xfrm rot="-258467">
            <a:off x="5727700" y="36513"/>
            <a:ext cx="969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Gilgit</a:t>
            </a:r>
          </a:p>
        </p:txBody>
      </p:sp>
      <p:sp>
        <p:nvSpPr>
          <p:cNvPr id="93242" name="Oval 20">
            <a:extLst>
              <a:ext uri="{FF2B5EF4-FFF2-40B4-BE49-F238E27FC236}">
                <a16:creationId xmlns:a16="http://schemas.microsoft.com/office/drawing/2014/main" id="{36B29DF9-C62D-4148-8756-1F79AD8C5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063" y="5046663"/>
            <a:ext cx="1860550" cy="1022350"/>
          </a:xfrm>
          <a:prstGeom prst="ellipse">
            <a:avLst/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THAKOT I to III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4900 MW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FFFFF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FFFFFF"/>
              </a:solidFill>
            </a:endParaRPr>
          </a:p>
        </p:txBody>
      </p:sp>
      <p:sp>
        <p:nvSpPr>
          <p:cNvPr id="63" name="Freeform 26">
            <a:extLst>
              <a:ext uri="{FF2B5EF4-FFF2-40B4-BE49-F238E27FC236}">
                <a16:creationId xmlns:a16="http://schemas.microsoft.com/office/drawing/2014/main" id="{DB9C3BF6-5BB0-4C37-B318-09B4F12AECC2}"/>
              </a:ext>
            </a:extLst>
          </p:cNvPr>
          <p:cNvSpPr/>
          <p:nvPr/>
        </p:nvSpPr>
        <p:spPr bwMode="auto">
          <a:xfrm>
            <a:off x="2716213" y="5114925"/>
            <a:ext cx="881062" cy="146050"/>
          </a:xfrm>
          <a:custGeom>
            <a:avLst/>
            <a:gdLst>
              <a:gd name="connsiteX0" fmla="*/ 1171575 w 1171575"/>
              <a:gd name="connsiteY0" fmla="*/ 192568 h 192568"/>
              <a:gd name="connsiteX1" fmla="*/ 1133475 w 1171575"/>
              <a:gd name="connsiteY1" fmla="*/ 183043 h 192568"/>
              <a:gd name="connsiteX2" fmla="*/ 933450 w 1171575"/>
              <a:gd name="connsiteY2" fmla="*/ 144943 h 192568"/>
              <a:gd name="connsiteX3" fmla="*/ 904875 w 1171575"/>
              <a:gd name="connsiteY3" fmla="*/ 135418 h 192568"/>
              <a:gd name="connsiteX4" fmla="*/ 876300 w 1171575"/>
              <a:gd name="connsiteY4" fmla="*/ 116368 h 192568"/>
              <a:gd name="connsiteX5" fmla="*/ 809625 w 1171575"/>
              <a:gd name="connsiteY5" fmla="*/ 87793 h 192568"/>
              <a:gd name="connsiteX6" fmla="*/ 781050 w 1171575"/>
              <a:gd name="connsiteY6" fmla="*/ 68743 h 192568"/>
              <a:gd name="connsiteX7" fmla="*/ 752475 w 1171575"/>
              <a:gd name="connsiteY7" fmla="*/ 59218 h 192568"/>
              <a:gd name="connsiteX8" fmla="*/ 695325 w 1171575"/>
              <a:gd name="connsiteY8" fmla="*/ 30643 h 192568"/>
              <a:gd name="connsiteX9" fmla="*/ 219075 w 1171575"/>
              <a:gd name="connsiteY9" fmla="*/ 21118 h 192568"/>
              <a:gd name="connsiteX10" fmla="*/ 57150 w 1171575"/>
              <a:gd name="connsiteY10" fmla="*/ 21118 h 192568"/>
              <a:gd name="connsiteX11" fmla="*/ 28575 w 1171575"/>
              <a:gd name="connsiteY11" fmla="*/ 49693 h 192568"/>
              <a:gd name="connsiteX12" fmla="*/ 0 w 1171575"/>
              <a:gd name="connsiteY12" fmla="*/ 87793 h 19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1575" h="192568">
                <a:moveTo>
                  <a:pt x="1171575" y="192568"/>
                </a:moveTo>
                <a:cubicBezTo>
                  <a:pt x="1158875" y="189393"/>
                  <a:pt x="1146312" y="185610"/>
                  <a:pt x="1133475" y="183043"/>
                </a:cubicBezTo>
                <a:cubicBezTo>
                  <a:pt x="1066919" y="169732"/>
                  <a:pt x="997841" y="166407"/>
                  <a:pt x="933450" y="144943"/>
                </a:cubicBezTo>
                <a:cubicBezTo>
                  <a:pt x="923925" y="141768"/>
                  <a:pt x="913855" y="139908"/>
                  <a:pt x="904875" y="135418"/>
                </a:cubicBezTo>
                <a:cubicBezTo>
                  <a:pt x="894636" y="130298"/>
                  <a:pt x="886539" y="121488"/>
                  <a:pt x="876300" y="116368"/>
                </a:cubicBezTo>
                <a:cubicBezTo>
                  <a:pt x="769439" y="62938"/>
                  <a:pt x="948368" y="167075"/>
                  <a:pt x="809625" y="87793"/>
                </a:cubicBezTo>
                <a:cubicBezTo>
                  <a:pt x="799686" y="82113"/>
                  <a:pt x="791289" y="73863"/>
                  <a:pt x="781050" y="68743"/>
                </a:cubicBezTo>
                <a:cubicBezTo>
                  <a:pt x="772070" y="64253"/>
                  <a:pt x="761455" y="63708"/>
                  <a:pt x="752475" y="59218"/>
                </a:cubicBezTo>
                <a:cubicBezTo>
                  <a:pt x="730983" y="48472"/>
                  <a:pt x="721221" y="31620"/>
                  <a:pt x="695325" y="30643"/>
                </a:cubicBezTo>
                <a:cubicBezTo>
                  <a:pt x="536656" y="24655"/>
                  <a:pt x="377825" y="24293"/>
                  <a:pt x="219075" y="21118"/>
                </a:cubicBezTo>
                <a:cubicBezTo>
                  <a:pt x="155659" y="8435"/>
                  <a:pt x="136342" y="0"/>
                  <a:pt x="57150" y="21118"/>
                </a:cubicBezTo>
                <a:cubicBezTo>
                  <a:pt x="44134" y="24589"/>
                  <a:pt x="38100" y="40168"/>
                  <a:pt x="28575" y="49693"/>
                </a:cubicBezTo>
                <a:cubicBezTo>
                  <a:pt x="16805" y="85003"/>
                  <a:pt x="28030" y="73778"/>
                  <a:pt x="0" y="87793"/>
                </a:cubicBezTo>
              </a:path>
            </a:pathLst>
          </a:custGeom>
          <a:noFill/>
          <a:ln w="349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C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93244" name="Rectangle 17">
            <a:extLst>
              <a:ext uri="{FF2B5EF4-FFF2-40B4-BE49-F238E27FC236}">
                <a16:creationId xmlns:a16="http://schemas.microsoft.com/office/drawing/2014/main" id="{2B98E5FB-EC68-4D75-9293-BE84E8E87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3825" y="3605213"/>
            <a:ext cx="1489075" cy="525462"/>
          </a:xfrm>
          <a:prstGeom prst="rect">
            <a:avLst/>
          </a:prstGeom>
          <a:solidFill>
            <a:srgbClr val="0000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Patan HPP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</a:rPr>
              <a:t>665MW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2EDFAA-CDE3-43EA-B3AF-5D7A61F58069}"/>
              </a:ext>
            </a:extLst>
          </p:cNvPr>
          <p:cNvGrpSpPr/>
          <p:nvPr/>
        </p:nvGrpSpPr>
        <p:grpSpPr>
          <a:xfrm>
            <a:off x="609599" y="370113"/>
            <a:ext cx="10765971" cy="6204857"/>
            <a:chOff x="1524000" y="1219200"/>
            <a:chExt cx="9144000" cy="5132388"/>
          </a:xfrm>
        </p:grpSpPr>
        <p:grpSp>
          <p:nvGrpSpPr>
            <p:cNvPr id="94210" name="Group 28">
              <a:extLst>
                <a:ext uri="{FF2B5EF4-FFF2-40B4-BE49-F238E27FC236}">
                  <a16:creationId xmlns:a16="http://schemas.microsoft.com/office/drawing/2014/main" id="{AE1A2128-2952-455F-AD62-B36DE5379B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1376363"/>
              <a:ext cx="9144000" cy="4975225"/>
              <a:chOff x="0" y="768"/>
              <a:chExt cx="5760" cy="3134"/>
            </a:xfrm>
          </p:grpSpPr>
          <p:grpSp>
            <p:nvGrpSpPr>
              <p:cNvPr id="94219" name="Group 6">
                <a:extLst>
                  <a:ext uri="{FF2B5EF4-FFF2-40B4-BE49-F238E27FC236}">
                    <a16:creationId xmlns:a16="http://schemas.microsoft.com/office/drawing/2014/main" id="{6871C3E3-5117-4597-82F8-4A029C4367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584"/>
                <a:ext cx="5760" cy="1968"/>
                <a:chOff x="0" y="1680"/>
                <a:chExt cx="7872" cy="2640"/>
              </a:xfrm>
            </p:grpSpPr>
            <p:pic>
              <p:nvPicPr>
                <p:cNvPr id="94240" name="Picture 4">
                  <a:extLst>
                    <a:ext uri="{FF2B5EF4-FFF2-40B4-BE49-F238E27FC236}">
                      <a16:creationId xmlns:a16="http://schemas.microsoft.com/office/drawing/2014/main" id="{6A619BF3-7543-4887-8545-53E5DEFA6E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25" t="14999" r="4375" b="20000"/>
                <a:stretch>
                  <a:fillRect/>
                </a:stretch>
              </p:blipFill>
              <p:spPr bwMode="auto">
                <a:xfrm>
                  <a:off x="0" y="1680"/>
                  <a:ext cx="3984" cy="26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4241" name="Picture 5">
                  <a:extLst>
                    <a:ext uri="{FF2B5EF4-FFF2-40B4-BE49-F238E27FC236}">
                      <a16:creationId xmlns:a16="http://schemas.microsoft.com/office/drawing/2014/main" id="{46E70F41-B5D1-47F5-B713-D3B39B890A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" t="14000" r="5000" b="20000"/>
                <a:stretch>
                  <a:fillRect/>
                </a:stretch>
              </p:blipFill>
              <p:spPr bwMode="auto">
                <a:xfrm>
                  <a:off x="3984" y="1728"/>
                  <a:ext cx="3888" cy="25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52231" name="Text Box 7">
                <a:extLst>
                  <a:ext uri="{FF2B5EF4-FFF2-40B4-BE49-F238E27FC236}">
                    <a16:creationId xmlns:a16="http://schemas.microsoft.com/office/drawing/2014/main" id="{F0E1F4B5-4578-4D85-A381-F53199AA12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" y="912"/>
                <a:ext cx="1392" cy="751"/>
              </a:xfrm>
              <a:prstGeom prst="rect">
                <a:avLst/>
              </a:prstGeom>
              <a:ln/>
              <a:extLst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b="1" dirty="0">
                    <a:solidFill>
                      <a:srgbClr val="FFFF00"/>
                    </a:solidFill>
                  </a:rPr>
                  <a:t>Kalam Asrit HPP</a:t>
                </a: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dirty="0">
                    <a:solidFill>
                      <a:srgbClr val="FFFF00"/>
                    </a:solidFill>
                  </a:rPr>
                  <a:t>P=197 MW</a:t>
                </a: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dirty="0">
                    <a:solidFill>
                      <a:srgbClr val="FFFF00"/>
                    </a:solidFill>
                  </a:rPr>
                  <a:t>H=210 m</a:t>
                </a:r>
              </a:p>
            </p:txBody>
          </p:sp>
          <p:sp>
            <p:nvSpPr>
              <p:cNvPr id="52232" name="Text Box 8">
                <a:extLst>
                  <a:ext uri="{FF2B5EF4-FFF2-40B4-BE49-F238E27FC236}">
                    <a16:creationId xmlns:a16="http://schemas.microsoft.com/office/drawing/2014/main" id="{3CF65A09-187F-490E-A3E9-41841CDFBD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0" y="768"/>
                <a:ext cx="1344" cy="751"/>
              </a:xfrm>
              <a:prstGeom prst="rect">
                <a:avLst/>
              </a:prstGeom>
              <a:solidFill>
                <a:srgbClr val="FFFF00"/>
              </a:solidFill>
              <a:ln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b="1" dirty="0">
                    <a:solidFill>
                      <a:srgbClr val="FF0000"/>
                    </a:solidFill>
                  </a:rPr>
                  <a:t>Asrit Kedam HPP</a:t>
                </a: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b="1" dirty="0">
                    <a:solidFill>
                      <a:srgbClr val="000000"/>
                    </a:solidFill>
                  </a:rPr>
                  <a:t>P=215 MW</a:t>
                </a: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b="1" dirty="0">
                    <a:solidFill>
                      <a:srgbClr val="000000"/>
                    </a:solidFill>
                  </a:rPr>
                  <a:t>H=214 m</a:t>
                </a:r>
              </a:p>
            </p:txBody>
          </p:sp>
          <p:sp>
            <p:nvSpPr>
              <p:cNvPr id="52233" name="Text Box 9">
                <a:extLst>
                  <a:ext uri="{FF2B5EF4-FFF2-40B4-BE49-F238E27FC236}">
                    <a16:creationId xmlns:a16="http://schemas.microsoft.com/office/drawing/2014/main" id="{BC3AA34D-DCB0-4CE4-B711-1ED7163F06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9" y="3136"/>
                <a:ext cx="1056" cy="751"/>
              </a:xfrm>
              <a:prstGeom prst="rect">
                <a:avLst/>
              </a:prstGeom>
              <a:solidFill>
                <a:srgbClr val="FFC000"/>
              </a:solidFill>
              <a:ln/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b="1" dirty="0">
                    <a:solidFill>
                      <a:srgbClr val="0046C8"/>
                    </a:solidFill>
                  </a:rPr>
                  <a:t>Madain HPP</a:t>
                </a: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b="1" dirty="0">
                    <a:solidFill>
                      <a:srgbClr val="0046C8"/>
                    </a:solidFill>
                  </a:rPr>
                  <a:t>P=157 MW</a:t>
                </a: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b="1" dirty="0">
                    <a:solidFill>
                      <a:srgbClr val="0046C8"/>
                    </a:solidFill>
                  </a:rPr>
                  <a:t>H=150 m</a:t>
                </a:r>
              </a:p>
            </p:txBody>
          </p:sp>
          <p:sp>
            <p:nvSpPr>
              <p:cNvPr id="52234" name="Text Box 10">
                <a:extLst>
                  <a:ext uri="{FF2B5EF4-FFF2-40B4-BE49-F238E27FC236}">
                    <a16:creationId xmlns:a16="http://schemas.microsoft.com/office/drawing/2014/main" id="{6BD908FF-BCC1-4498-BE73-A3951D062B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" y="3408"/>
                <a:ext cx="1536" cy="494"/>
              </a:xfrm>
              <a:prstGeom prst="rect">
                <a:avLst/>
              </a:prstGeom>
              <a:solidFill>
                <a:srgbClr val="66FF33"/>
              </a:solidFill>
              <a:ln/>
              <a:extLst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b="1" dirty="0">
                    <a:solidFill>
                      <a:srgbClr val="FF0000"/>
                    </a:solidFill>
                  </a:rPr>
                  <a:t>Gabral Kalam HPP</a:t>
                </a:r>
              </a:p>
              <a:p>
                <a:pPr>
                  <a:spcBef>
                    <a:spcPct val="50000"/>
                  </a:spcBef>
                  <a:defRPr/>
                </a:pPr>
                <a:r>
                  <a:rPr lang="en-US" b="1" dirty="0">
                    <a:solidFill>
                      <a:srgbClr val="000000"/>
                    </a:solidFill>
                  </a:rPr>
                  <a:t>P=88 MW</a:t>
                </a:r>
              </a:p>
            </p:txBody>
          </p:sp>
          <p:sp>
            <p:nvSpPr>
              <p:cNvPr id="94228" name="Line 11">
                <a:extLst>
                  <a:ext uri="{FF2B5EF4-FFF2-40B4-BE49-F238E27FC236}">
                    <a16:creationId xmlns:a16="http://schemas.microsoft.com/office/drawing/2014/main" id="{0646CDE6-AC31-4D4A-B35F-7339917A20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" y="2352"/>
                <a:ext cx="384" cy="768"/>
              </a:xfrm>
              <a:prstGeom prst="line">
                <a:avLst/>
              </a:prstGeom>
              <a:noFill/>
              <a:ln w="793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29" name="Freeform 15">
                <a:extLst>
                  <a:ext uri="{FF2B5EF4-FFF2-40B4-BE49-F238E27FC236}">
                    <a16:creationId xmlns:a16="http://schemas.microsoft.com/office/drawing/2014/main" id="{14E49F67-527F-40E4-85D8-ABAB8C88A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" y="1872"/>
                <a:ext cx="1432" cy="296"/>
              </a:xfrm>
              <a:custGeom>
                <a:avLst/>
                <a:gdLst>
                  <a:gd name="T0" fmla="*/ 40 w 1432"/>
                  <a:gd name="T1" fmla="*/ 192 h 296"/>
                  <a:gd name="T2" fmla="*/ 184 w 1432"/>
                  <a:gd name="T3" fmla="*/ 288 h 296"/>
                  <a:gd name="T4" fmla="*/ 1144 w 1432"/>
                  <a:gd name="T5" fmla="*/ 240 h 296"/>
                  <a:gd name="T6" fmla="*/ 1432 w 1432"/>
                  <a:gd name="T7" fmla="*/ 0 h 29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32" h="296">
                    <a:moveTo>
                      <a:pt x="40" y="192"/>
                    </a:moveTo>
                    <a:cubicBezTo>
                      <a:pt x="20" y="236"/>
                      <a:pt x="0" y="280"/>
                      <a:pt x="184" y="288"/>
                    </a:cubicBezTo>
                    <a:cubicBezTo>
                      <a:pt x="368" y="296"/>
                      <a:pt x="936" y="288"/>
                      <a:pt x="1144" y="240"/>
                    </a:cubicBezTo>
                    <a:cubicBezTo>
                      <a:pt x="1352" y="192"/>
                      <a:pt x="1392" y="96"/>
                      <a:pt x="1432" y="0"/>
                    </a:cubicBezTo>
                  </a:path>
                </a:pathLst>
              </a:custGeom>
              <a:noFill/>
              <a:ln w="79375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30" name="Freeform 16">
                <a:extLst>
                  <a:ext uri="{FF2B5EF4-FFF2-40B4-BE49-F238E27FC236}">
                    <a16:creationId xmlns:a16="http://schemas.microsoft.com/office/drawing/2014/main" id="{17F3829F-DE83-4642-8619-A7196A791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1824"/>
                <a:ext cx="1440" cy="240"/>
              </a:xfrm>
              <a:custGeom>
                <a:avLst/>
                <a:gdLst>
                  <a:gd name="T0" fmla="*/ 0 w 1584"/>
                  <a:gd name="T1" fmla="*/ 0 h 240"/>
                  <a:gd name="T2" fmla="*/ 102 w 1584"/>
                  <a:gd name="T3" fmla="*/ 144 h 240"/>
                  <a:gd name="T4" fmla="*/ 426 w 1584"/>
                  <a:gd name="T5" fmla="*/ 192 h 240"/>
                  <a:gd name="T6" fmla="*/ 673 w 1584"/>
                  <a:gd name="T7" fmla="*/ 240 h 24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84" h="240">
                    <a:moveTo>
                      <a:pt x="0" y="0"/>
                    </a:moveTo>
                    <a:cubicBezTo>
                      <a:pt x="36" y="56"/>
                      <a:pt x="72" y="112"/>
                      <a:pt x="240" y="144"/>
                    </a:cubicBezTo>
                    <a:cubicBezTo>
                      <a:pt x="408" y="176"/>
                      <a:pt x="784" y="176"/>
                      <a:pt x="1008" y="192"/>
                    </a:cubicBezTo>
                    <a:cubicBezTo>
                      <a:pt x="1232" y="208"/>
                      <a:pt x="1408" y="224"/>
                      <a:pt x="1584" y="240"/>
                    </a:cubicBezTo>
                  </a:path>
                </a:pathLst>
              </a:custGeom>
              <a:noFill/>
              <a:ln w="79375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31" name="Freeform 17">
                <a:extLst>
                  <a:ext uri="{FF2B5EF4-FFF2-40B4-BE49-F238E27FC236}">
                    <a16:creationId xmlns:a16="http://schemas.microsoft.com/office/drawing/2014/main" id="{DD17FA14-3EC1-4322-8BCF-8BB3149940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1984"/>
                <a:ext cx="1488" cy="992"/>
              </a:xfrm>
              <a:custGeom>
                <a:avLst/>
                <a:gdLst>
                  <a:gd name="T0" fmla="*/ 0 w 1488"/>
                  <a:gd name="T1" fmla="*/ 80 h 992"/>
                  <a:gd name="T2" fmla="*/ 96 w 1488"/>
                  <a:gd name="T3" fmla="*/ 80 h 992"/>
                  <a:gd name="T4" fmla="*/ 528 w 1488"/>
                  <a:gd name="T5" fmla="*/ 560 h 992"/>
                  <a:gd name="T6" fmla="*/ 816 w 1488"/>
                  <a:gd name="T7" fmla="*/ 800 h 992"/>
                  <a:gd name="T8" fmla="*/ 1344 w 1488"/>
                  <a:gd name="T9" fmla="*/ 944 h 992"/>
                  <a:gd name="T10" fmla="*/ 1488 w 1488"/>
                  <a:gd name="T11" fmla="*/ 992 h 9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88" h="992">
                    <a:moveTo>
                      <a:pt x="0" y="80"/>
                    </a:moveTo>
                    <a:cubicBezTo>
                      <a:pt x="4" y="40"/>
                      <a:pt x="8" y="0"/>
                      <a:pt x="96" y="80"/>
                    </a:cubicBezTo>
                    <a:cubicBezTo>
                      <a:pt x="184" y="160"/>
                      <a:pt x="408" y="440"/>
                      <a:pt x="528" y="560"/>
                    </a:cubicBezTo>
                    <a:cubicBezTo>
                      <a:pt x="648" y="680"/>
                      <a:pt x="680" y="736"/>
                      <a:pt x="816" y="800"/>
                    </a:cubicBezTo>
                    <a:cubicBezTo>
                      <a:pt x="952" y="864"/>
                      <a:pt x="1232" y="912"/>
                      <a:pt x="1344" y="944"/>
                    </a:cubicBezTo>
                    <a:cubicBezTo>
                      <a:pt x="1456" y="976"/>
                      <a:pt x="1464" y="976"/>
                      <a:pt x="1488" y="992"/>
                    </a:cubicBezTo>
                  </a:path>
                </a:pathLst>
              </a:custGeom>
              <a:noFill/>
              <a:ln w="79375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32" name="Rectangle 18">
                <a:extLst>
                  <a:ext uri="{FF2B5EF4-FFF2-40B4-BE49-F238E27FC236}">
                    <a16:creationId xmlns:a16="http://schemas.microsoft.com/office/drawing/2014/main" id="{CDCE596C-62A1-49F1-9498-B78B359F54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1968"/>
                <a:ext cx="192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PH</a:t>
                </a:r>
              </a:p>
            </p:txBody>
          </p:sp>
          <p:sp>
            <p:nvSpPr>
              <p:cNvPr id="94233" name="Rectangle 19">
                <a:extLst>
                  <a:ext uri="{FF2B5EF4-FFF2-40B4-BE49-F238E27FC236}">
                    <a16:creationId xmlns:a16="http://schemas.microsoft.com/office/drawing/2014/main" id="{108D1C42-FAA3-4B07-9C05-37C41BB4B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1872"/>
                <a:ext cx="192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PH</a:t>
                </a:r>
              </a:p>
            </p:txBody>
          </p:sp>
          <p:sp>
            <p:nvSpPr>
              <p:cNvPr id="94234" name="Rectangle 20">
                <a:extLst>
                  <a:ext uri="{FF2B5EF4-FFF2-40B4-BE49-F238E27FC236}">
                    <a16:creationId xmlns:a16="http://schemas.microsoft.com/office/drawing/2014/main" id="{33ABA858-F8A0-448A-8D13-DDF70AE1D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2256"/>
                <a:ext cx="192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PH</a:t>
                </a:r>
              </a:p>
            </p:txBody>
          </p:sp>
          <p:sp>
            <p:nvSpPr>
              <p:cNvPr id="94235" name="Rectangle 21">
                <a:extLst>
                  <a:ext uri="{FF2B5EF4-FFF2-40B4-BE49-F238E27FC236}">
                    <a16:creationId xmlns:a16="http://schemas.microsoft.com/office/drawing/2014/main" id="{8CAB865F-3770-4C63-A1FE-C79DAABA1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8" y="2736"/>
                <a:ext cx="192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PH</a:t>
                </a:r>
              </a:p>
            </p:txBody>
          </p:sp>
          <p:sp>
            <p:nvSpPr>
              <p:cNvPr id="94236" name="Line 22">
                <a:extLst>
                  <a:ext uri="{FF2B5EF4-FFF2-40B4-BE49-F238E27FC236}">
                    <a16:creationId xmlns:a16="http://schemas.microsoft.com/office/drawing/2014/main" id="{D56B659E-7B83-4F42-AD5F-B652E49E58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49" y="2118"/>
                <a:ext cx="144" cy="192"/>
              </a:xfrm>
              <a:prstGeom prst="line">
                <a:avLst/>
              </a:prstGeom>
              <a:noFill/>
              <a:ln w="1270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37" name="Line 23">
                <a:extLst>
                  <a:ext uri="{FF2B5EF4-FFF2-40B4-BE49-F238E27FC236}">
                    <a16:creationId xmlns:a16="http://schemas.microsoft.com/office/drawing/2014/main" id="{83ED619B-DCAD-43E6-A57B-7997E0A8E2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8" y="1680"/>
                <a:ext cx="48" cy="240"/>
              </a:xfrm>
              <a:prstGeom prst="line">
                <a:avLst/>
              </a:prstGeom>
              <a:noFill/>
              <a:ln w="1270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38" name="Line 24">
                <a:extLst>
                  <a:ext uri="{FF2B5EF4-FFF2-40B4-BE49-F238E27FC236}">
                    <a16:creationId xmlns:a16="http://schemas.microsoft.com/office/drawing/2014/main" id="{5E9ABBF5-7E20-41A3-B0AE-310F1BC4C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7" y="1887"/>
                <a:ext cx="48" cy="240"/>
              </a:xfrm>
              <a:prstGeom prst="line">
                <a:avLst/>
              </a:prstGeom>
              <a:noFill/>
              <a:ln w="1270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39" name="Line 25">
                <a:extLst>
                  <a:ext uri="{FF2B5EF4-FFF2-40B4-BE49-F238E27FC236}">
                    <a16:creationId xmlns:a16="http://schemas.microsoft.com/office/drawing/2014/main" id="{C6DBE9A1-121B-4B19-8E22-DF65D4654C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072"/>
                <a:ext cx="288" cy="96"/>
              </a:xfrm>
              <a:prstGeom prst="line">
                <a:avLst/>
              </a:prstGeom>
              <a:noFill/>
              <a:ln w="1270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4211" name="Group 35">
              <a:extLst>
                <a:ext uri="{FF2B5EF4-FFF2-40B4-BE49-F238E27FC236}">
                  <a16:creationId xmlns:a16="http://schemas.microsoft.com/office/drawing/2014/main" id="{1B632B08-E786-4756-A1FD-D6EC36E16D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1219200"/>
              <a:ext cx="9144000" cy="4100513"/>
              <a:chOff x="0" y="768"/>
              <a:chExt cx="5760" cy="2583"/>
            </a:xfrm>
          </p:grpSpPr>
          <p:sp>
            <p:nvSpPr>
              <p:cNvPr id="94213" name="Oval 29">
                <a:extLst>
                  <a:ext uri="{FF2B5EF4-FFF2-40B4-BE49-F238E27FC236}">
                    <a16:creationId xmlns:a16="http://schemas.microsoft.com/office/drawing/2014/main" id="{B8C2D6AD-7BBE-4E39-A156-2EAD721E0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6" y="2496"/>
                <a:ext cx="288" cy="24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94214" name="Rectangle 30">
                <a:extLst>
                  <a:ext uri="{FF2B5EF4-FFF2-40B4-BE49-F238E27FC236}">
                    <a16:creationId xmlns:a16="http://schemas.microsoft.com/office/drawing/2014/main" id="{7EDDBA6E-2CD9-4946-8700-BB9EE2A9F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806943">
                <a:off x="5044" y="1909"/>
                <a:ext cx="91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Madain Town</a:t>
                </a:r>
              </a:p>
            </p:txBody>
          </p:sp>
          <p:sp>
            <p:nvSpPr>
              <p:cNvPr id="94215" name="Oval 31">
                <a:extLst>
                  <a:ext uri="{FF2B5EF4-FFF2-40B4-BE49-F238E27FC236}">
                    <a16:creationId xmlns:a16="http://schemas.microsoft.com/office/drawing/2014/main" id="{8BF6FFBB-C30B-4EEB-86E9-C2A161392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400"/>
                <a:ext cx="288" cy="24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94216" name="Rectangle 32">
                <a:extLst>
                  <a:ext uri="{FF2B5EF4-FFF2-40B4-BE49-F238E27FC236}">
                    <a16:creationId xmlns:a16="http://schemas.microsoft.com/office/drawing/2014/main" id="{B799F741-5DF8-4099-9388-B250DC514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318379">
                <a:off x="573" y="2639"/>
                <a:ext cx="82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</a:rPr>
                  <a:t>Kalam Town</a:t>
                </a:r>
              </a:p>
            </p:txBody>
          </p:sp>
          <p:sp>
            <p:nvSpPr>
              <p:cNvPr id="52257" name="Text Box 33">
                <a:extLst>
                  <a:ext uri="{FF2B5EF4-FFF2-40B4-BE49-F238E27FC236}">
                    <a16:creationId xmlns:a16="http://schemas.microsoft.com/office/drawing/2014/main" id="{038DDFFA-D0D9-48D4-A71D-E0E9931498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2" y="3120"/>
                <a:ext cx="182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SWAT VALLEY HPPs</a:t>
                </a:r>
              </a:p>
            </p:txBody>
          </p:sp>
          <p:sp>
            <p:nvSpPr>
              <p:cNvPr id="94218" name="Line 34">
                <a:extLst>
                  <a:ext uri="{FF2B5EF4-FFF2-40B4-BE49-F238E27FC236}">
                    <a16:creationId xmlns:a16="http://schemas.microsoft.com/office/drawing/2014/main" id="{B66D26AB-76AA-48E9-BFC3-42EE4C44D8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768"/>
                <a:ext cx="5760" cy="0"/>
              </a:xfrm>
              <a:prstGeom prst="line">
                <a:avLst/>
              </a:prstGeom>
              <a:noFill/>
              <a:ln w="603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20DA7C-3F6C-4165-BBB1-BDA937FA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6" y="0"/>
            <a:ext cx="12158227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8A29DF73-4600-425A-9CE2-2AB1D992D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962" y="0"/>
            <a:ext cx="94900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600" b="1" dirty="0">
                <a:ea typeface="Calibri" panose="020F0502020204030204" pitchFamily="34" charset="0"/>
                <a:cs typeface="Times New Roman" panose="02020603050405020304" pitchFamily="18" charset="0"/>
              </a:rPr>
              <a:t>PPIB’s Current Portfolio of Hydropower Projects (1/2)</a:t>
            </a:r>
            <a:endParaRPr lang="en-AU" altLang="en-US" sz="2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CC0C74B-1915-46A8-BD76-8D6973C8E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321979"/>
              </p:ext>
            </p:extLst>
          </p:nvPr>
        </p:nvGraphicFramePr>
        <p:xfrm>
          <a:off x="548549" y="425737"/>
          <a:ext cx="11329772" cy="493713"/>
        </p:xfrm>
        <a:graphic>
          <a:graphicData uri="http://schemas.openxmlformats.org/drawingml/2006/table">
            <a:tbl>
              <a:tblPr firstRow="1" firstCol="1" bandRow="1"/>
              <a:tblGrid>
                <a:gridCol w="561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3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7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5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06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80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3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Sr.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#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993" marR="9993" marT="74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28600" algn="l"/>
                        </a:tabLs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Project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993" marR="9993" marT="74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Sponsor/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Company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993" marR="9993" marT="74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28600" algn="l"/>
                        </a:tabLs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Location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993" marR="9993" marT="74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28600" algn="l"/>
                        </a:tabLs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Capacity </a:t>
                      </a:r>
                      <a:b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(MW)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993" marR="9993" marT="74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AU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Status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B774C89-371C-43DE-B171-686F097E42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684335"/>
              </p:ext>
            </p:extLst>
          </p:nvPr>
        </p:nvGraphicFramePr>
        <p:xfrm>
          <a:off x="540830" y="931061"/>
          <a:ext cx="11337491" cy="5212579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656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0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50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39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759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5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12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Bong Escape HPP</a:t>
                      </a:r>
                    </a:p>
                  </a:txBody>
                  <a:tcPr marL="9527" marR="9527" marT="95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Laraib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Energy Pvt Ltd</a:t>
                      </a:r>
                    </a:p>
                  </a:txBody>
                  <a:tcPr marL="9527" marR="9527" marT="95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Upper Jhelum River D/s of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Mangla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Dam, AJK</a:t>
                      </a:r>
                    </a:p>
                  </a:txBody>
                  <a:tcPr marL="9527" marR="9527" marT="95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9527" marR="9527" marT="95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en-AU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Commissioned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US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08060"/>
                  </a:ext>
                </a:extLst>
              </a:tr>
              <a:tr h="475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9512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 err="1">
                          <a:effectLst/>
                        </a:rPr>
                        <a:t>Patrind</a:t>
                      </a:r>
                      <a:r>
                        <a:rPr lang="en-US" sz="1800" dirty="0">
                          <a:effectLst/>
                        </a:rPr>
                        <a:t> HPP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7" marR="9527" marT="9516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Star Hydro Pvt Ltd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7" marR="9527" marT="9516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 err="1">
                          <a:effectLst/>
                        </a:rPr>
                        <a:t>Kunhar</a:t>
                      </a:r>
                      <a:r>
                        <a:rPr lang="en-US" sz="1800" dirty="0">
                          <a:effectLst/>
                        </a:rPr>
                        <a:t> River, Muzaffarabad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7" marR="9527" marT="9516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147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7" marR="9527" marT="9516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en-AU" sz="1800" dirty="0">
                          <a:effectLst/>
                        </a:rPr>
                        <a:t>Commissioned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89143512"/>
                  </a:ext>
                </a:extLst>
              </a:tr>
              <a:tr h="475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9512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 err="1">
                          <a:effectLst/>
                        </a:rPr>
                        <a:t>Gulpur</a:t>
                      </a:r>
                      <a:r>
                        <a:rPr lang="en-US" sz="1800" dirty="0">
                          <a:effectLst/>
                        </a:rPr>
                        <a:t> HPP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7" marR="9527" marT="9516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Mira Power Pvt Ltd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7" marR="9527" marT="9516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 err="1">
                          <a:effectLst/>
                        </a:rPr>
                        <a:t>Poonch</a:t>
                      </a:r>
                      <a:r>
                        <a:rPr lang="en-US" sz="1800" dirty="0">
                          <a:effectLst/>
                        </a:rPr>
                        <a:t> River, </a:t>
                      </a:r>
                      <a:r>
                        <a:rPr lang="en-US" sz="1800" dirty="0" err="1">
                          <a:effectLst/>
                        </a:rPr>
                        <a:t>Kotli</a:t>
                      </a:r>
                      <a:r>
                        <a:rPr lang="en-US" sz="1800" dirty="0">
                          <a:effectLst/>
                        </a:rPr>
                        <a:t> AJK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7" marR="9527" marT="9516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102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7" marR="9527" marT="9516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en-AU" sz="1800" dirty="0">
                          <a:effectLst/>
                        </a:rPr>
                        <a:t>Commissioned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3497573"/>
                  </a:ext>
                </a:extLst>
              </a:tr>
              <a:tr h="7238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9512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dirty="0" err="1">
                          <a:effectLst/>
                        </a:rPr>
                        <a:t>Karot</a:t>
                      </a:r>
                      <a:r>
                        <a:rPr lang="en-AU" sz="1800" dirty="0">
                          <a:effectLst/>
                        </a:rPr>
                        <a:t> HPP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7" marR="9527" marT="9516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dirty="0" err="1">
                          <a:effectLst/>
                        </a:rPr>
                        <a:t>Karot</a:t>
                      </a:r>
                      <a:r>
                        <a:rPr lang="en-AU" sz="1800" dirty="0">
                          <a:effectLst/>
                        </a:rPr>
                        <a:t> Power Co. Pvt Ltd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7" marR="9527" marT="9516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dirty="0">
                          <a:effectLst/>
                        </a:rPr>
                        <a:t>Jehlum River, Distt. Rawalpindi, Punjab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7" marR="9527" marT="9516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dirty="0">
                          <a:effectLst/>
                        </a:rPr>
                        <a:t>720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7" marR="9527" marT="9516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AU" sz="1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dirty="0">
                          <a:effectLst/>
                        </a:rPr>
                        <a:t>Commissioned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5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5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9512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dirty="0">
                          <a:effectLst/>
                        </a:rPr>
                        <a:t>Suki </a:t>
                      </a:r>
                      <a:r>
                        <a:rPr lang="en-AU" sz="1800" dirty="0" err="1">
                          <a:effectLst/>
                        </a:rPr>
                        <a:t>Kinari</a:t>
                      </a:r>
                      <a:r>
                        <a:rPr lang="en-AU" sz="1800" dirty="0">
                          <a:effectLst/>
                        </a:rPr>
                        <a:t> HPP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6" marR="9526" marT="9511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dirty="0">
                          <a:effectLst/>
                        </a:rPr>
                        <a:t>S.K Hydro Pvt Ltd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6" marR="9526" marT="9511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dirty="0">
                          <a:effectLst/>
                        </a:rPr>
                        <a:t>Kunhar River, Mansehra, KP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6" marR="9526" marT="95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dirty="0">
                          <a:effectLst/>
                        </a:rPr>
                        <a:t>884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6" marR="9526" marT="9511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kern="1200" dirty="0">
                          <a:effectLst/>
                        </a:rPr>
                        <a:t>Under construction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kern="1200" dirty="0">
                          <a:effectLst/>
                        </a:rPr>
                        <a:t>Nov-24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0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7" marR="9527" marT="9513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Azad</a:t>
                      </a:r>
                      <a:r>
                        <a:rPr lang="en-US" sz="1800" baseline="0" dirty="0">
                          <a:effectLst/>
                        </a:rPr>
                        <a:t> </a:t>
                      </a:r>
                      <a:r>
                        <a:rPr lang="en-US" sz="1800" baseline="0" dirty="0" err="1">
                          <a:effectLst/>
                        </a:rPr>
                        <a:t>Pattan</a:t>
                      </a:r>
                      <a:r>
                        <a:rPr lang="en-US" sz="1800" baseline="0" dirty="0">
                          <a:effectLst/>
                        </a:rPr>
                        <a:t> HPP</a:t>
                      </a:r>
                      <a:endParaRPr lang="en-US" sz="1800" dirty="0"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4" marR="9524" marT="9531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Azad</a:t>
                      </a:r>
                      <a:r>
                        <a:rPr lang="en-US" sz="1800" baseline="0" dirty="0">
                          <a:effectLst/>
                        </a:rPr>
                        <a:t> Pattan Power (Pvt) Ltd.</a:t>
                      </a:r>
                      <a:endParaRPr lang="en-US" sz="1800" dirty="0"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4" marR="9524" marT="9531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Jehlum</a:t>
                      </a:r>
                      <a:r>
                        <a:rPr lang="en-US" sz="1800" baseline="0" dirty="0">
                          <a:effectLst/>
                        </a:rPr>
                        <a:t> River, Sudhnoti,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aseline="0" dirty="0">
                          <a:effectLst/>
                        </a:rPr>
                        <a:t>AJ&amp;K</a:t>
                      </a:r>
                      <a:endParaRPr lang="en-US" sz="1800" dirty="0"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4" marR="9524" marT="953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700.7</a:t>
                      </a:r>
                      <a:endParaRPr lang="en-US" sz="1800" dirty="0"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4" marR="9524" marT="9531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kern="1200" dirty="0">
                          <a:effectLst/>
                        </a:rPr>
                        <a:t>LOS issued 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kern="1200" dirty="0">
                          <a:effectLst/>
                        </a:rPr>
                        <a:t>FC in progress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kern="1200" dirty="0">
                          <a:effectLst/>
                        </a:rPr>
                        <a:t>Sep-30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209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7" marR="9527" marT="9513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Kohala HPP</a:t>
                      </a:r>
                      <a:endParaRPr lang="en-US" sz="1800" dirty="0"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4" marR="9524" marT="9541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Kohala Hydro  Company Limited</a:t>
                      </a:r>
                      <a:endParaRPr lang="en-US" sz="1800" dirty="0"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4" marR="9524" marT="9541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Jehlum River/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Kohala, </a:t>
                      </a:r>
                      <a:r>
                        <a:rPr lang="en-US" sz="1800" baseline="0" dirty="0">
                          <a:effectLst/>
                        </a:rPr>
                        <a:t> AJ&amp;K</a:t>
                      </a:r>
                      <a:endParaRPr lang="en-US" sz="1800" dirty="0"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4" marR="9524" marT="954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1124</a:t>
                      </a:r>
                      <a:endParaRPr lang="en-US" sz="1800" dirty="0"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4" marR="9524" marT="9541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kern="1200" dirty="0">
                          <a:effectLst/>
                        </a:rPr>
                        <a:t>LOS issued 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kern="1200" dirty="0">
                          <a:effectLst/>
                        </a:rPr>
                        <a:t>FC in Progress</a:t>
                      </a:r>
                    </a:p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kern="1200" dirty="0">
                          <a:effectLst/>
                        </a:rPr>
                        <a:t>Mar-31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2974805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8A29DF73-4600-425A-9CE2-2AB1D992D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962" y="0"/>
            <a:ext cx="94900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600" b="1" dirty="0">
                <a:ea typeface="Calibri" panose="020F0502020204030204" pitchFamily="34" charset="0"/>
                <a:cs typeface="Times New Roman" panose="02020603050405020304" pitchFamily="18" charset="0"/>
              </a:rPr>
              <a:t>PPIB’s Current Portfolio of Hydropower Projects (2/2)</a:t>
            </a:r>
            <a:endParaRPr lang="en-AU" altLang="en-US" sz="2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CC0C74B-1915-46A8-BD76-8D6973C8E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768904"/>
              </p:ext>
            </p:extLst>
          </p:nvPr>
        </p:nvGraphicFramePr>
        <p:xfrm>
          <a:off x="201038" y="425737"/>
          <a:ext cx="11677281" cy="493713"/>
        </p:xfrm>
        <a:graphic>
          <a:graphicData uri="http://schemas.openxmlformats.org/drawingml/2006/table">
            <a:tbl>
              <a:tblPr firstRow="1" firstCol="1" bandRow="1"/>
              <a:tblGrid>
                <a:gridCol w="578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5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5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91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538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3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Sr.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#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993" marR="9993" marT="74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28600" algn="l"/>
                        </a:tabLs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Project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993" marR="9993" marT="74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Sponsor/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Company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993" marR="9993" marT="74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28600" algn="l"/>
                        </a:tabLs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Location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993" marR="9993" marT="74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28600" algn="l"/>
                        </a:tabLs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Capacity </a:t>
                      </a:r>
                      <a:b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(MW)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993" marR="9993" marT="74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n-AU" sz="1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Status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B774C89-371C-43DE-B171-686F097E42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791754"/>
              </p:ext>
            </p:extLst>
          </p:nvPr>
        </p:nvGraphicFramePr>
        <p:xfrm>
          <a:off x="201038" y="931061"/>
          <a:ext cx="11849448" cy="3292491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587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0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3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06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64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215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9417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7" marR="9527" marT="951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Athmuqam HPP</a:t>
                      </a:r>
                    </a:p>
                  </a:txBody>
                  <a:tcPr marL="9524" marR="9524" marT="949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Korea Hydro and Nuclear Company</a:t>
                      </a:r>
                    </a:p>
                  </a:txBody>
                  <a:tcPr marL="9524" marR="9524" marT="949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Neelum River, AJ&amp;K</a:t>
                      </a:r>
                    </a:p>
                  </a:txBody>
                  <a:tcPr marL="9524" marR="9524" marT="949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450</a:t>
                      </a:r>
                    </a:p>
                  </a:txBody>
                  <a:tcPr marL="9524" marR="9524" marT="949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FS Completed. Waiting for inclusion in IGCEP 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632778"/>
                  </a:ext>
                </a:extLst>
              </a:tr>
              <a:tr h="64379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7" marR="9527" marT="9513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Turtonas-Uzghor</a:t>
                      </a:r>
                      <a:r>
                        <a:rPr lang="en-US" sz="2000" dirty="0">
                          <a:effectLst/>
                        </a:rPr>
                        <a:t> HPP</a:t>
                      </a:r>
                      <a:endParaRPr lang="en-US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4" marR="9524" marT="9497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000" dirty="0">
                          <a:effectLst/>
                        </a:rPr>
                        <a:t>Sinohydro-Sachal </a:t>
                      </a:r>
                      <a:r>
                        <a:rPr lang="en-US" sz="2000" baseline="0" dirty="0">
                          <a:effectLst/>
                        </a:rPr>
                        <a:t> Consortium</a:t>
                      </a:r>
                      <a:endParaRPr lang="en-US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4" marR="9524" marT="9497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000" dirty="0">
                          <a:effectLst/>
                        </a:rPr>
                        <a:t>Golen Gol River, Chitral Valley KP</a:t>
                      </a:r>
                      <a:endParaRPr lang="en-US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4" marR="9524" marT="949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000" dirty="0">
                          <a:effectLst/>
                        </a:rPr>
                        <a:t>82</a:t>
                      </a:r>
                      <a:endParaRPr lang="en-US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4" marR="9524" marT="949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kern="1200" dirty="0">
                          <a:effectLst/>
                        </a:rPr>
                        <a:t>-do-</a:t>
                      </a:r>
                      <a:endParaRPr lang="en-US" sz="18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4512922"/>
                  </a:ext>
                </a:extLst>
              </a:tr>
              <a:tr h="1170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10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6" marR="9526" marT="9512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 err="1">
                          <a:effectLst/>
                        </a:rPr>
                        <a:t>Mahl</a:t>
                      </a:r>
                      <a:r>
                        <a:rPr lang="en-US" sz="1800" dirty="0">
                          <a:effectLst/>
                        </a:rPr>
                        <a:t> HP</a:t>
                      </a:r>
                      <a:r>
                        <a:rPr lang="en-US" sz="1800" baseline="0" dirty="0">
                          <a:effectLst/>
                        </a:rPr>
                        <a:t>P</a:t>
                      </a:r>
                      <a:endParaRPr lang="en-US" sz="18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33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CWE</a:t>
                      </a:r>
                      <a:r>
                        <a:rPr lang="en-US" sz="1800" baseline="0" dirty="0">
                          <a:effectLst/>
                        </a:rPr>
                        <a:t> Investment Corporation/ China Three Gorges  &amp; Trans Tech Pakistan</a:t>
                      </a:r>
                      <a:endParaRPr lang="en-US" sz="18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33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Jehlum River AJ&amp;K/</a:t>
                      </a:r>
                      <a:r>
                        <a:rPr lang="en-US" sz="1800" baseline="0" dirty="0">
                          <a:effectLst/>
                        </a:rPr>
                        <a:t> Punjab</a:t>
                      </a:r>
                      <a:endParaRPr lang="en-US" sz="18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3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640</a:t>
                      </a:r>
                      <a:endParaRPr lang="en-US" sz="18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3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dirty="0">
                          <a:effectLst/>
                        </a:rPr>
                        <a:t>-do-</a:t>
                      </a:r>
                      <a:endParaRPr lang="en-US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51550151"/>
                  </a:ext>
                </a:extLst>
              </a:tr>
              <a:tr h="68451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7" marR="9527" marT="9514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 err="1">
                          <a:effectLst/>
                        </a:rPr>
                        <a:t>Ashkot</a:t>
                      </a:r>
                      <a:r>
                        <a:rPr lang="en-US" sz="1800" dirty="0">
                          <a:effectLst/>
                        </a:rPr>
                        <a:t> HPP</a:t>
                      </a:r>
                      <a:endParaRPr lang="en-US" sz="18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Ashkot Energy (Pvt) Ltd.</a:t>
                      </a:r>
                      <a:endParaRPr lang="en-US" sz="18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Neelum River, AJ&amp;K</a:t>
                      </a:r>
                      <a:endParaRPr lang="en-US" sz="18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/>
                        </a:rPr>
                        <a:t>300</a:t>
                      </a:r>
                      <a:endParaRPr lang="en-US" sz="18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3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600" dirty="0">
                          <a:effectLst/>
                        </a:rPr>
                        <a:t>The</a:t>
                      </a:r>
                      <a:r>
                        <a:rPr lang="en-US" sz="1600" baseline="0" dirty="0">
                          <a:effectLst/>
                        </a:rPr>
                        <a:t> Project has been transferred by GoAJK to PPIB for further processing</a:t>
                      </a:r>
                      <a:endParaRPr lang="en-US" sz="1600" baseline="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7631106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8FB0743-9DE9-4307-B9F5-19DAA1AB8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670311"/>
              </p:ext>
            </p:extLst>
          </p:nvPr>
        </p:nvGraphicFramePr>
        <p:xfrm>
          <a:off x="201038" y="4300938"/>
          <a:ext cx="11849449" cy="2517418"/>
        </p:xfrm>
        <a:graphic>
          <a:graphicData uri="http://schemas.openxmlformats.org/drawingml/2006/table">
            <a:tbl>
              <a:tblPr firstRow="1" firstCol="1" bandRow="1"/>
              <a:tblGrid>
                <a:gridCol w="589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5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1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34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86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815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3343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SMALL HYDROPOWER PROJECTS (Under TLOS Regime)                                                                                                                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95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974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marL="9525" marR="9525" marT="95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Kathai-II Hydropower Project</a:t>
                      </a:r>
                      <a:endParaRPr lang="en-US" sz="1800" kern="120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Kathai-II Hydro (Pvt) Ltd. </a:t>
                      </a:r>
                      <a:endParaRPr lang="en-US" sz="1800" kern="120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3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Kathai Nullah, Hattian, AJ&amp;K</a:t>
                      </a:r>
                      <a:endParaRPr lang="en-US" sz="1800" kern="120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3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en-US" sz="1800" kern="120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31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LOS issued</a:t>
                      </a:r>
                      <a:endParaRPr lang="en-US" sz="1800" kern="120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FC in Progress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Aug-26</a:t>
                      </a:r>
                      <a:endParaRPr lang="en-US" sz="1800" kern="120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9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</a:t>
                      </a:r>
                    </a:p>
                    <a:p>
                      <a:pPr algn="ctr"/>
                      <a:endParaRPr lang="en-US" sz="1800" kern="120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Riali-II Hydropower Project</a:t>
                      </a:r>
                      <a:endParaRPr lang="en-US" sz="1800" kern="120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Riali Hydro Power Co. </a:t>
                      </a:r>
                      <a:endParaRPr lang="en-US" sz="1800" kern="120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Muzaffarabad AJ&amp;K</a:t>
                      </a:r>
                      <a:endParaRPr lang="en-US" sz="1800" kern="120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7.08</a:t>
                      </a:r>
                      <a:endParaRPr lang="en-US" sz="1800" kern="120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1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LOS issued</a:t>
                      </a:r>
                      <a:endParaRPr lang="en-US" sz="1800" kern="120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Under Construction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18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Dec-24</a:t>
                      </a:r>
                      <a:endParaRPr lang="en-US" sz="1800" kern="120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783810"/>
                  </a:ext>
                </a:extLst>
              </a:tr>
              <a:tr h="254709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                                     Total                                                       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525" marR="9525" marT="95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6508.78</a:t>
                      </a:r>
                    </a:p>
                  </a:txBody>
                  <a:tcPr marL="9525" marR="9525" marT="95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AU" sz="2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MW 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6291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0E8BC-6F3C-4ABD-ABD5-84DF2BCCA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1" y="121285"/>
            <a:ext cx="11907522" cy="1229995"/>
          </a:xfrm>
          <a:solidFill>
            <a:srgbClr val="00152A">
              <a:alpha val="80000"/>
            </a:srgbClr>
          </a:solidFill>
          <a:ln w="57150" cap="sq" cmpd="thickThin">
            <a:solidFill>
              <a:srgbClr val="33CCCC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0" hangingPunct="0"/>
            <a:r>
              <a:rPr lang="en-US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ea typeface="+mn-ea"/>
                <a:cs typeface="+mn-cs"/>
              </a:rPr>
              <a:t>HPPs</a:t>
            </a:r>
            <a:r>
              <a:rPr 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ea typeface="+mn-ea"/>
                <a:cs typeface="+mn-cs"/>
              </a:rPr>
              <a:t> UDDER </a:t>
            </a:r>
            <a:r>
              <a:rPr lang="en-US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ea typeface="+mn-ea"/>
                <a:cs typeface="+mn-cs"/>
              </a:rPr>
              <a:t>CPEC</a:t>
            </a:r>
            <a:r>
              <a:rPr 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ea typeface="+mn-ea"/>
                <a:cs typeface="+mn-cs"/>
              </a:rPr>
              <a:t> REGIME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0CE09A1-9F56-4D8D-A2B5-4E14F9851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422688"/>
              </p:ext>
            </p:extLst>
          </p:nvPr>
        </p:nvGraphicFramePr>
        <p:xfrm>
          <a:off x="73441" y="1573997"/>
          <a:ext cx="11935682" cy="461657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67360">
                  <a:extLst>
                    <a:ext uri="{9D8B030D-6E8A-4147-A177-3AD203B41FA5}">
                      <a16:colId xmlns:a16="http://schemas.microsoft.com/office/drawing/2014/main" val="3421091661"/>
                    </a:ext>
                  </a:extLst>
                </a:gridCol>
                <a:gridCol w="1636342">
                  <a:extLst>
                    <a:ext uri="{9D8B030D-6E8A-4147-A177-3AD203B41FA5}">
                      <a16:colId xmlns:a16="http://schemas.microsoft.com/office/drawing/2014/main" val="782200809"/>
                    </a:ext>
                  </a:extLst>
                </a:gridCol>
                <a:gridCol w="936171">
                  <a:extLst>
                    <a:ext uri="{9D8B030D-6E8A-4147-A177-3AD203B41FA5}">
                      <a16:colId xmlns:a16="http://schemas.microsoft.com/office/drawing/2014/main" val="2221249808"/>
                    </a:ext>
                  </a:extLst>
                </a:gridCol>
                <a:gridCol w="1663474">
                  <a:extLst>
                    <a:ext uri="{9D8B030D-6E8A-4147-A177-3AD203B41FA5}">
                      <a16:colId xmlns:a16="http://schemas.microsoft.com/office/drawing/2014/main" val="1302600297"/>
                    </a:ext>
                  </a:extLst>
                </a:gridCol>
                <a:gridCol w="1042279">
                  <a:extLst>
                    <a:ext uri="{9D8B030D-6E8A-4147-A177-3AD203B41FA5}">
                      <a16:colId xmlns:a16="http://schemas.microsoft.com/office/drawing/2014/main" val="3988527207"/>
                    </a:ext>
                  </a:extLst>
                </a:gridCol>
                <a:gridCol w="1362968">
                  <a:extLst>
                    <a:ext uri="{9D8B030D-6E8A-4147-A177-3AD203B41FA5}">
                      <a16:colId xmlns:a16="http://schemas.microsoft.com/office/drawing/2014/main" val="3083559268"/>
                    </a:ext>
                  </a:extLst>
                </a:gridCol>
                <a:gridCol w="1123765">
                  <a:extLst>
                    <a:ext uri="{9D8B030D-6E8A-4147-A177-3AD203B41FA5}">
                      <a16:colId xmlns:a16="http://schemas.microsoft.com/office/drawing/2014/main" val="2102734648"/>
                    </a:ext>
                  </a:extLst>
                </a:gridCol>
                <a:gridCol w="3703323">
                  <a:extLst>
                    <a:ext uri="{9D8B030D-6E8A-4147-A177-3AD203B41FA5}">
                      <a16:colId xmlns:a16="http://schemas.microsoft.com/office/drawing/2014/main" val="4197853371"/>
                    </a:ext>
                  </a:extLst>
                </a:gridCol>
              </a:tblGrid>
              <a:tr h="863734"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Project</a:t>
                      </a:r>
                      <a:endParaRPr lang="en-AU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MW</a:t>
                      </a:r>
                      <a:endParaRPr lang="en-A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Location</a:t>
                      </a:r>
                      <a:endParaRPr lang="en-A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Cost (mill $)</a:t>
                      </a:r>
                      <a:endParaRPr lang="en-A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Progress</a:t>
                      </a:r>
                      <a:endParaRPr lang="en-A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400" dirty="0">
                          <a:effectLst/>
                        </a:rPr>
                        <a:t>COD</a:t>
                      </a:r>
                      <a:endParaRPr lang="en-A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dirty="0"/>
                        <a:t>Status</a:t>
                      </a:r>
                      <a:endParaRPr lang="en-AU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228828"/>
                  </a:ext>
                </a:extLst>
              </a:tr>
              <a:tr h="73509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Karot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720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River Jhelum, Punjab</a:t>
                      </a:r>
                      <a:endParaRPr lang="en-AU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1698  </a:t>
                      </a:r>
                      <a:endParaRPr lang="en-AU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100% </a:t>
                      </a:r>
                      <a:endParaRPr lang="en-AU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Jun- 22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Commissioned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525011"/>
                  </a:ext>
                </a:extLst>
              </a:tr>
              <a:tr h="73509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Suki Kinari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884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Kagan, River Kunhar, KP</a:t>
                      </a:r>
                      <a:endParaRPr lang="en-AU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1707 </a:t>
                      </a:r>
                      <a:endParaRPr lang="en-AU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85% </a:t>
                      </a:r>
                      <a:endParaRPr lang="en-AU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Nov-24 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Under construction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146324"/>
                  </a:ext>
                </a:extLst>
              </a:tr>
              <a:tr h="73509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Kohala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1124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River  Jhelum, AJK</a:t>
                      </a:r>
                      <a:endParaRPr lang="en-AU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2408</a:t>
                      </a:r>
                      <a:endParaRPr lang="en-AU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-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Mar-31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Under Financial Close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116238"/>
                  </a:ext>
                </a:extLst>
              </a:tr>
              <a:tr h="73509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Azad Pattan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700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River  Jhelum, AJK</a:t>
                      </a:r>
                      <a:endParaRPr lang="en-AU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1351</a:t>
                      </a:r>
                      <a:endParaRPr lang="en-AU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Sep-30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Under Financial Close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432459"/>
                  </a:ext>
                </a:extLst>
              </a:tr>
              <a:tr h="812470">
                <a:tc gridSpan="2">
                  <a:txBody>
                    <a:bodyPr/>
                    <a:lstStyle/>
                    <a:p>
                      <a:pPr algn="r"/>
                      <a:r>
                        <a:rPr lang="en-AU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 HYDEL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AU" sz="1000" dirty="0">
                        <a:effectLst/>
                        <a:latin typeface="Book Antiqua" panose="02040602050305030304" pitchFamily="18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3,428</a:t>
                      </a:r>
                      <a:r>
                        <a:rPr lang="en-AU" sz="24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MW</a:t>
                      </a:r>
                      <a:endParaRPr lang="en-AU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$7164 M</a:t>
                      </a:r>
                      <a:endParaRPr lang="en-AU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48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0322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A1522-6A5A-4DCF-935D-DD0E788C2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039"/>
            <a:ext cx="12192000" cy="4921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28087D-3A2B-44C3-93F0-C1FA53523AB0}"/>
              </a:ext>
            </a:extLst>
          </p:cNvPr>
          <p:cNvSpPr txBox="1"/>
          <p:nvPr/>
        </p:nvSpPr>
        <p:spPr>
          <a:xfrm>
            <a:off x="223520" y="59079"/>
            <a:ext cx="889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HYDROPOWER WORLDWIDE –Installed Capacity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D25CE1-E809-46A3-97E7-B6FB7DEED4CF}"/>
              </a:ext>
            </a:extLst>
          </p:cNvPr>
          <p:cNvSpPr txBox="1"/>
          <p:nvPr/>
        </p:nvSpPr>
        <p:spPr>
          <a:xfrm>
            <a:off x="6944360" y="6184241"/>
            <a:ext cx="487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Source: IHA Status Report 2022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CC5CB7-23B2-47E1-9F45-F61002F20A45}"/>
              </a:ext>
            </a:extLst>
          </p:cNvPr>
          <p:cNvSpPr/>
          <p:nvPr/>
        </p:nvSpPr>
        <p:spPr>
          <a:xfrm>
            <a:off x="6035040" y="1427480"/>
            <a:ext cx="3078480" cy="25958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573C3-BDC7-45BC-9F54-1D4DA8F23B95}"/>
              </a:ext>
            </a:extLst>
          </p:cNvPr>
          <p:cNvSpPr txBox="1"/>
          <p:nvPr/>
        </p:nvSpPr>
        <p:spPr>
          <a:xfrm>
            <a:off x="6035040" y="774057"/>
            <a:ext cx="487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Pakistan needs to initiate PSH</a:t>
            </a:r>
          </a:p>
        </p:txBody>
      </p:sp>
    </p:spTree>
    <p:extLst>
      <p:ext uri="{BB962C8B-B14F-4D97-AF65-F5344CB8AC3E}">
        <p14:creationId xmlns:p14="http://schemas.microsoft.com/office/powerpoint/2010/main" val="216756447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>
            <a:extLst>
              <a:ext uri="{FF2B5EF4-FFF2-40B4-BE49-F238E27FC236}">
                <a16:creationId xmlns:a16="http://schemas.microsoft.com/office/drawing/2014/main" id="{8EBCF0D4-F135-406D-BAB3-F64CAB3E428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534400" y="2590800"/>
            <a:ext cx="1828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186BD34D-6438-4B07-A599-740BC1A2F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486" y="2427514"/>
            <a:ext cx="10363200" cy="1404257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lIns="91436" tIns="45718" rIns="91436" bIns="45718" anchor="ctr"/>
          <a:lstStyle/>
          <a:p>
            <a:pPr lvl="0" algn="ctr">
              <a:defRPr/>
            </a:pPr>
            <a:r>
              <a:rPr lang="pt-BR" sz="3000" b="1" kern="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PART - I</a:t>
            </a:r>
          </a:p>
          <a:p>
            <a:pPr lvl="0" algn="ctr">
              <a:defRPr/>
            </a:pPr>
            <a:r>
              <a:rPr lang="pt-BR" sz="3000" b="1" kern="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POWER PROJECT DEVELOPMENT</a:t>
            </a:r>
          </a:p>
          <a:p>
            <a:pPr lvl="0" algn="ctr">
              <a:defRPr/>
            </a:pPr>
            <a:r>
              <a:rPr lang="pt-BR" sz="3000" b="1" kern="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MODES IN PAKISTAN</a:t>
            </a:r>
          </a:p>
        </p:txBody>
      </p:sp>
    </p:spTree>
    <p:extLst>
      <p:ext uri="{BB962C8B-B14F-4D97-AF65-F5344CB8AC3E}">
        <p14:creationId xmlns:p14="http://schemas.microsoft.com/office/powerpoint/2010/main" val="3376442651"/>
      </p:ext>
    </p:extLst>
  </p:cSld>
  <p:clrMapOvr>
    <a:masterClrMapping/>
  </p:clrMapOvr>
  <p:transition spd="slow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>
            <a:extLst>
              <a:ext uri="{FF2B5EF4-FFF2-40B4-BE49-F238E27FC236}">
                <a16:creationId xmlns:a16="http://schemas.microsoft.com/office/drawing/2014/main" id="{361DCC4F-2E1B-4852-A0AB-526C0A906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1600" y="609600"/>
            <a:ext cx="121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FF00"/>
              </a:solidFill>
            </a:endParaRPr>
          </a:p>
        </p:txBody>
      </p:sp>
      <p:sp>
        <p:nvSpPr>
          <p:cNvPr id="71683" name="Rectangle 5">
            <a:extLst>
              <a:ext uri="{FF2B5EF4-FFF2-40B4-BE49-F238E27FC236}">
                <a16:creationId xmlns:a16="http://schemas.microsoft.com/office/drawing/2014/main" id="{9AF645F9-8CC7-482E-AF76-024290110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4800" y="6324600"/>
            <a:ext cx="121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 b="1">
              <a:solidFill>
                <a:srgbClr val="FFFF00"/>
              </a:solidFill>
            </a:endParaRPr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11A41970-09AD-44F0-875C-5EA4C3C51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8" y="803275"/>
            <a:ext cx="10101262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 algn="just" eaLnBrk="1" hangingPunct="1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Pumped Storage</a:t>
            </a:r>
            <a:endParaRPr lang="en-AU" altLang="en-US" sz="2800" b="1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marL="0" lvl="2" indent="0" algn="just" eaLnBrk="1" hangingPunct="1"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None/>
            </a:pPr>
            <a:endParaRPr lang="en-AU" altLang="en-US" sz="2000" b="1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lvl="2" algn="just"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</a:pPr>
            <a:r>
              <a:rPr lang="en-AU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PPIB is in process of considering for a Cooperation Agreement with a Consultant for identification of suitable potential sites suitable for pumped storage.</a:t>
            </a:r>
          </a:p>
          <a:p>
            <a:pPr lvl="2" algn="just"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</a:pPr>
            <a:endParaRPr lang="en-AU" altLang="en-US" sz="2800" b="1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lvl="2" algn="just"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</a:pPr>
            <a:r>
              <a:rPr lang="en-AU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Initially an area of about 300 km x 300 km north of Islamabad is envisaged for the study.</a:t>
            </a:r>
          </a:p>
          <a:p>
            <a:pPr marL="0" lvl="2" indent="0" algn="just" eaLnBrk="1" hangingPunct="1"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None/>
            </a:pPr>
            <a:r>
              <a:rPr lang="en-AU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 </a:t>
            </a:r>
          </a:p>
          <a:p>
            <a:pPr lvl="2" algn="just" eaLnBrk="1" hangingPunct="1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lvl="2" algn="just" eaLnBrk="1" hangingPunct="1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lvl="2" algn="just" eaLnBrk="1" hangingPunct="1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ADADCECF-F2C4-433B-AAF3-5792C7CE2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101600"/>
            <a:ext cx="11263312" cy="712788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b="1" kern="0" dirty="0">
                <a:solidFill>
                  <a:schemeClr val="bg1"/>
                </a:solidFill>
                <a:latin typeface="Arial Black" panose="020B0A04020102020204" pitchFamily="34" charset="0"/>
              </a:rPr>
              <a:t>INITIATIVE OF PPIB FOR PUMPED STORAGE HPP </a:t>
            </a:r>
            <a:endParaRPr lang="en-US" sz="2300" b="1" kern="0" dirty="0">
              <a:solidFill>
                <a:srgbClr val="EE832A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AutoShape 2">
            <a:extLst>
              <a:ext uri="{FF2B5EF4-FFF2-40B4-BE49-F238E27FC236}">
                <a16:creationId xmlns:a16="http://schemas.microsoft.com/office/drawing/2014/main" id="{3752018E-6FF8-499F-84B2-D15134DFE4C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347200" y="2590800"/>
            <a:ext cx="243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83973" name="Rectangle 4">
            <a:extLst>
              <a:ext uri="{FF2B5EF4-FFF2-40B4-BE49-F238E27FC236}">
                <a16:creationId xmlns:a16="http://schemas.microsoft.com/office/drawing/2014/main" id="{04EDDE9B-8423-46E2-891E-4078C63AC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954088"/>
            <a:ext cx="10660062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1" tIns="46036" rIns="92071" bIns="46036"/>
          <a:lstStyle/>
          <a:p>
            <a:pPr marL="285739" lvl="2" indent="-285739" algn="just" eaLnBrk="1" hangingPunct="1">
              <a:lnSpc>
                <a:spcPct val="150000"/>
              </a:lnSpc>
              <a:buClr>
                <a:srgbClr val="FF0000"/>
              </a:buClr>
              <a:buSzPct val="120000"/>
              <a:buFont typeface="Wingdings" pitchFamily="2" charset="2"/>
              <a:buChar char="§"/>
              <a:defRPr/>
            </a:pPr>
            <a:endParaRPr lang="en-US" altLang="en-US" sz="1700" b="1" dirty="0">
              <a:latin typeface="Arial" pitchFamily="34" charset="0"/>
            </a:endParaRPr>
          </a:p>
          <a:p>
            <a:pPr marL="285739" lvl="2" indent="-285739" algn="just" eaLnBrk="1" hangingPunct="1">
              <a:lnSpc>
                <a:spcPct val="150000"/>
              </a:lnSpc>
              <a:buClr>
                <a:srgbClr val="FF0000"/>
              </a:buClr>
              <a:buSzPct val="120000"/>
              <a:buFont typeface="Wingdings" pitchFamily="2" charset="2"/>
              <a:buChar char="§"/>
              <a:defRPr/>
            </a:pPr>
            <a:endParaRPr lang="en-GB" sz="1700" b="1" dirty="0">
              <a:latin typeface="Arial" pitchFamily="34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  <a:buSzPct val="120000"/>
              <a:defRPr/>
            </a:pPr>
            <a:endParaRPr lang="en-US" sz="800" b="1" dirty="0">
              <a:latin typeface="Arial" pitchFamily="34" charset="0"/>
            </a:endParaRPr>
          </a:p>
          <a:p>
            <a:pPr marL="285739" lvl="2" indent="-285739" algn="just" eaLnBrk="1" hangingPunct="1">
              <a:lnSpc>
                <a:spcPct val="150000"/>
              </a:lnSpc>
              <a:buClr>
                <a:srgbClr val="FF0000"/>
              </a:buClr>
              <a:buSzPct val="120000"/>
              <a:buFont typeface="Wingdings" pitchFamily="2" charset="2"/>
              <a:buChar char="§"/>
              <a:defRPr/>
            </a:pPr>
            <a:endParaRPr lang="en-US" altLang="en-US" sz="1700" b="1" dirty="0">
              <a:latin typeface="Arial" pitchFamily="34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  <a:buSzPct val="120000"/>
              <a:defRPr/>
            </a:pPr>
            <a:endParaRPr lang="en-US" sz="800" b="1" dirty="0">
              <a:solidFill>
                <a:srgbClr val="0000CC"/>
              </a:solidFill>
              <a:latin typeface="Arial" pitchFamily="34" charset="0"/>
            </a:endParaRPr>
          </a:p>
          <a:p>
            <a:pPr marL="457182" indent="-457182" algn="just" eaLnBrk="1" hangingPunct="1">
              <a:lnSpc>
                <a:spcPct val="150000"/>
              </a:lnSpc>
              <a:buClr>
                <a:srgbClr val="FF0000"/>
              </a:buClr>
              <a:buSzPct val="120000"/>
              <a:buFont typeface="Wingdings" pitchFamily="2" charset="2"/>
              <a:buChar char="§"/>
              <a:defRPr/>
            </a:pPr>
            <a:endParaRPr lang="en-US" sz="800" b="1" dirty="0">
              <a:solidFill>
                <a:srgbClr val="0000CC"/>
              </a:solidFill>
              <a:latin typeface="Arial" pitchFamily="34" charset="0"/>
            </a:endParaRPr>
          </a:p>
          <a:p>
            <a:pPr algn="just">
              <a:lnSpc>
                <a:spcPct val="150000"/>
              </a:lnSpc>
              <a:buClr>
                <a:srgbClr val="FF0000"/>
              </a:buClr>
              <a:buSzPct val="120000"/>
              <a:defRPr/>
            </a:pPr>
            <a:endParaRPr lang="en-US" sz="1600" b="1" dirty="0">
              <a:solidFill>
                <a:srgbClr val="0000CC"/>
              </a:solidFill>
              <a:latin typeface="Arial" pitchFamily="34" charset="0"/>
            </a:endParaRPr>
          </a:p>
          <a:p>
            <a:pPr marL="457182" lvl="2" indent="-457182" algn="just" eaLnBrk="1" hangingPunct="1">
              <a:lnSpc>
                <a:spcPct val="150000"/>
              </a:lnSpc>
              <a:buClr>
                <a:srgbClr val="FF0000"/>
              </a:buClr>
              <a:buSzPct val="120000"/>
              <a:buFont typeface="Wingdings" pitchFamily="2" charset="2"/>
              <a:buChar char="§"/>
              <a:defRPr/>
            </a:pPr>
            <a:endParaRPr lang="en-US" altLang="en-US" sz="800" b="1" dirty="0">
              <a:solidFill>
                <a:srgbClr val="0000CC"/>
              </a:solidFill>
              <a:latin typeface="Arial" pitchFamily="34" charset="0"/>
            </a:endParaRPr>
          </a:p>
          <a:p>
            <a:pPr marL="457182" indent="-457182" algn="just" eaLnBrk="1" hangingPunct="1">
              <a:lnSpc>
                <a:spcPct val="150000"/>
              </a:lnSpc>
              <a:buClr>
                <a:srgbClr val="FF0000"/>
              </a:buClr>
              <a:buSzPct val="120000"/>
              <a:buFont typeface="Wingdings" pitchFamily="2" charset="2"/>
              <a:buChar char="§"/>
              <a:defRPr/>
            </a:pPr>
            <a:endParaRPr lang="en-US" altLang="en-US" sz="800" b="1" dirty="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80DCCF56-E97A-4EDA-AD8D-8E9E73D83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279400"/>
            <a:ext cx="11195050" cy="762000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kern="0" dirty="0" err="1">
                <a:solidFill>
                  <a:schemeClr val="bg1"/>
                </a:solidFill>
                <a:latin typeface="Arial Black" panose="020B0A04020102020204" pitchFamily="34" charset="0"/>
              </a:rPr>
              <a:t>PPIB’s</a:t>
            </a:r>
            <a:r>
              <a:rPr lang="en-US" sz="2500" b="1" kern="0" dirty="0">
                <a:solidFill>
                  <a:schemeClr val="bg1"/>
                </a:solidFill>
                <a:latin typeface="Arial Black" panose="020B0A04020102020204" pitchFamily="34" charset="0"/>
              </a:rPr>
              <a:t> ACHIEVEMENTS REGARDING HYDROPOWER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11ACE4-CB66-4ECA-8EEB-BC14FB4351DA}"/>
              </a:ext>
            </a:extLst>
          </p:cNvPr>
          <p:cNvSpPr/>
          <p:nvPr/>
        </p:nvSpPr>
        <p:spPr>
          <a:xfrm>
            <a:off x="306388" y="746125"/>
            <a:ext cx="11579225" cy="5699125"/>
          </a:xfrm>
          <a:prstGeom prst="rect">
            <a:avLst/>
          </a:prstGeom>
        </p:spPr>
        <p:txBody>
          <a:bodyPr lIns="91436" tIns="45718" rIns="91436" bIns="45718">
            <a:spAutoFit/>
          </a:bodyPr>
          <a:lstStyle/>
          <a:p>
            <a:pPr algn="just" eaLnBrk="1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20000"/>
              <a:defRPr/>
            </a:pPr>
            <a:endParaRPr lang="en-US" altLang="en-US" sz="1100" b="1" dirty="0">
              <a:solidFill>
                <a:srgbClr val="0000CC"/>
              </a:solidFill>
              <a:latin typeface="Arial" pitchFamily="34" charset="0"/>
            </a:endParaRPr>
          </a:p>
          <a:p>
            <a:pPr marL="457182" indent="-457182" algn="just" eaLnBrk="1" hangingPunct="1"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Arial" pitchFamily="34" charset="0"/>
              </a:rPr>
              <a:t>Successful Commissioning of 84 MW New Bong </a:t>
            </a:r>
            <a:r>
              <a:rPr lang="en-US" altLang="en-US" sz="2000" b="1" dirty="0" err="1">
                <a:solidFill>
                  <a:srgbClr val="0000CC"/>
                </a:solidFill>
                <a:latin typeface="Arial" pitchFamily="34" charset="0"/>
              </a:rPr>
              <a:t>HPP</a:t>
            </a:r>
            <a:r>
              <a:rPr lang="en-US" altLang="en-US" sz="2000" b="1" dirty="0">
                <a:solidFill>
                  <a:srgbClr val="0000CC"/>
                </a:solidFill>
                <a:latin typeface="Arial" pitchFamily="34" charset="0"/>
              </a:rPr>
              <a:t> (1</a:t>
            </a:r>
            <a:r>
              <a:rPr lang="en-US" altLang="en-US" sz="2000" b="1" baseline="30000" dirty="0">
                <a:solidFill>
                  <a:srgbClr val="0000CC"/>
                </a:solidFill>
                <a:latin typeface="Arial" pitchFamily="34" charset="0"/>
              </a:rPr>
              <a:t>st</a:t>
            </a:r>
            <a:r>
              <a:rPr lang="en-US" altLang="en-US" sz="2000" b="1" dirty="0">
                <a:solidFill>
                  <a:srgbClr val="0000CC"/>
                </a:solidFill>
                <a:latin typeface="Arial" pitchFamily="34" charset="0"/>
              </a:rPr>
              <a:t> Hydro </a:t>
            </a:r>
            <a:r>
              <a:rPr lang="en-US" altLang="en-US" sz="2000" b="1" dirty="0" err="1">
                <a:solidFill>
                  <a:srgbClr val="0000CC"/>
                </a:solidFill>
                <a:latin typeface="Arial" pitchFamily="34" charset="0"/>
              </a:rPr>
              <a:t>IPP</a:t>
            </a:r>
            <a:r>
              <a:rPr lang="en-US" altLang="en-US" sz="2000" b="1" dirty="0">
                <a:solidFill>
                  <a:srgbClr val="0000CC"/>
                </a:solidFill>
                <a:latin typeface="Arial" pitchFamily="34" charset="0"/>
              </a:rPr>
              <a:t>) in Jul - 2013 </a:t>
            </a:r>
          </a:p>
          <a:p>
            <a:pPr marL="457182" indent="-457182" algn="just" eaLnBrk="1" hangingPunct="1"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Arial" pitchFamily="34" charset="0"/>
              </a:rPr>
              <a:t>Successful Commissioning of 147 MW </a:t>
            </a:r>
            <a:r>
              <a:rPr lang="en-US" altLang="en-US" sz="2000" b="1" dirty="0" err="1">
                <a:solidFill>
                  <a:srgbClr val="0000CC"/>
                </a:solidFill>
                <a:latin typeface="Arial" pitchFamily="34" charset="0"/>
              </a:rPr>
              <a:t>Patrind</a:t>
            </a:r>
            <a:r>
              <a:rPr lang="en-US" altLang="en-US" sz="2000" b="1" dirty="0">
                <a:solidFill>
                  <a:srgbClr val="0000CC"/>
                </a:solidFill>
                <a:latin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Arial" pitchFamily="34" charset="0"/>
              </a:rPr>
              <a:t>HPP</a:t>
            </a:r>
            <a:r>
              <a:rPr lang="en-US" altLang="en-US" sz="2000" b="1" dirty="0">
                <a:solidFill>
                  <a:srgbClr val="0000CC"/>
                </a:solidFill>
                <a:latin typeface="Arial" pitchFamily="34" charset="0"/>
              </a:rPr>
              <a:t> in Nov- 2017</a:t>
            </a:r>
          </a:p>
          <a:p>
            <a:pPr marL="457182" indent="-457182" algn="just" eaLnBrk="1" hangingPunct="1"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Arial" pitchFamily="34" charset="0"/>
              </a:rPr>
              <a:t>Successful Commissioning of 102 MW Gulpur HPP in Mar-2020</a:t>
            </a:r>
          </a:p>
          <a:p>
            <a:pPr marL="457182" indent="-457182" algn="just" eaLnBrk="1" hangingPunct="1"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Arial" pitchFamily="34" charset="0"/>
              </a:rPr>
              <a:t>Successful Commissioning of 720 MW </a:t>
            </a:r>
            <a:r>
              <a:rPr lang="en-US" altLang="en-US" sz="2000" b="1" dirty="0" err="1">
                <a:solidFill>
                  <a:srgbClr val="0000CC"/>
                </a:solidFill>
                <a:latin typeface="Arial" pitchFamily="34" charset="0"/>
              </a:rPr>
              <a:t>Karot</a:t>
            </a:r>
            <a:r>
              <a:rPr lang="en-US" altLang="en-US" sz="2000" b="1" dirty="0">
                <a:solidFill>
                  <a:srgbClr val="0000CC"/>
                </a:solidFill>
                <a:latin typeface="Arial" pitchFamily="34" charset="0"/>
              </a:rPr>
              <a:t> HPP,  29 Jun-2022 </a:t>
            </a: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</a:rPr>
              <a:t>(1</a:t>
            </a:r>
            <a:r>
              <a:rPr lang="en-US" altLang="en-US" sz="2000" b="1" baseline="30000" dirty="0">
                <a:solidFill>
                  <a:srgbClr val="FF0000"/>
                </a:solidFill>
                <a:latin typeface="Arial" pitchFamily="34" charset="0"/>
              </a:rPr>
              <a:t>st</a:t>
            </a: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itchFamily="34" charset="0"/>
              </a:rPr>
              <a:t>CPEC</a:t>
            </a: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</a:rPr>
              <a:t> PROJECT)</a:t>
            </a:r>
          </a:p>
          <a:p>
            <a:pPr marL="457182" indent="-457182" algn="just" eaLnBrk="1" hangingPunct="1"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Arial" pitchFamily="34" charset="0"/>
              </a:rPr>
              <a:t>Development of mechanism for processing of Small Hydropower Projects (SHPPs)</a:t>
            </a:r>
          </a:p>
          <a:p>
            <a:pPr marL="457182" indent="-457182" algn="just" eaLnBrk="1" hangingPunct="1"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Arial" pitchFamily="34" charset="0"/>
              </a:rPr>
              <a:t>Issuance of Tripartite Letter of Support (TLoS) for 2 SHPPs</a:t>
            </a:r>
          </a:p>
          <a:p>
            <a:pPr marL="457182" indent="-457182" algn="just" eaLnBrk="1" hangingPunct="1"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Arial" pitchFamily="34" charset="0"/>
              </a:rPr>
              <a:t>Development of Security Package (IA, PPA) for SHPPs</a:t>
            </a:r>
          </a:p>
          <a:p>
            <a:pPr marL="457182" indent="-457182" algn="just" eaLnBrk="1" hangingPunct="1"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Arial" pitchFamily="34" charset="0"/>
              </a:rPr>
              <a:t>Signing of Tripartite Agreement, Tripartite PPA , GoP IA, GoAJK IA and WUA for 1124 MW Kohala HPP. So far the largest investment of US$ 2.4 Billion in any of the IPPs in Pakistan/AJK. </a:t>
            </a:r>
          </a:p>
          <a:p>
            <a:pPr marL="457182" indent="-457182" algn="just" eaLnBrk="1" hangingPunct="1"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Arial" pitchFamily="34" charset="0"/>
              </a:rPr>
              <a:t>Signing of Tripartite PPA, Water Use Agreement (Punjab) and GOPIA for 700 MW Azad Pattan HPP.</a:t>
            </a:r>
          </a:p>
          <a:p>
            <a:pPr marL="457182" indent="-457182" algn="just" eaLnBrk="1" hangingPunct="1"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Arial" pitchFamily="34" charset="0"/>
              </a:rPr>
              <a:t>Contribution in finalization of Draft IGCEP.</a:t>
            </a:r>
          </a:p>
          <a:p>
            <a:pPr marL="457182" indent="-457182" algn="just" eaLnBrk="1" hangingPunct="1"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  <a:defRPr/>
            </a:pPr>
            <a:r>
              <a:rPr lang="en-US" altLang="en-US" sz="2000" b="1" dirty="0">
                <a:solidFill>
                  <a:srgbClr val="0000CC"/>
                </a:solidFill>
                <a:latin typeface="Arial" pitchFamily="34" charset="0"/>
              </a:rPr>
              <a:t>Role in Development of CTBCM/ Wholesale Electricity Market in Pakistan</a:t>
            </a:r>
          </a:p>
        </p:txBody>
      </p:sp>
      <p:sp>
        <p:nvSpPr>
          <p:cNvPr id="102406" name="Slide Number Placeholder 3">
            <a:extLst>
              <a:ext uri="{FF2B5EF4-FFF2-40B4-BE49-F238E27FC236}">
                <a16:creationId xmlns:a16="http://schemas.microsoft.com/office/drawing/2014/main" id="{5921D940-2AE6-4FFE-B282-D5A4AD45C04E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F2EF05-BF73-4E4D-8C11-12F70E3AEA9B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513AC-4C46-4EFA-AD78-8414FEF3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632" y="93663"/>
            <a:ext cx="59055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HYDROPOWER</a:t>
            </a: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ENTITIES WISE STATUS</a:t>
            </a:r>
          </a:p>
        </p:txBody>
      </p:sp>
      <p:sp>
        <p:nvSpPr>
          <p:cNvPr id="97283" name="Slide Number Placeholder 3">
            <a:extLst>
              <a:ext uri="{FF2B5EF4-FFF2-40B4-BE49-F238E27FC236}">
                <a16:creationId xmlns:a16="http://schemas.microsoft.com/office/drawing/2014/main" id="{335CDD23-A63B-41FE-A1CF-831628578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95781-4837-41E0-8D42-AAF6CD6D389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05077CF5-1416-47BA-8AEE-38E6429820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985593"/>
              </p:ext>
            </p:extLst>
          </p:nvPr>
        </p:nvGraphicFramePr>
        <p:xfrm>
          <a:off x="88899" y="1473302"/>
          <a:ext cx="12103100" cy="5308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1">
            <a:extLst>
              <a:ext uri="{FF2B5EF4-FFF2-40B4-BE49-F238E27FC236}">
                <a16:creationId xmlns:a16="http://schemas.microsoft.com/office/drawing/2014/main" id="{7A02E48B-1A4C-4D43-B07A-3380FC70DE3A}"/>
              </a:ext>
            </a:extLst>
          </p:cNvPr>
          <p:cNvSpPr txBox="1"/>
          <p:nvPr/>
        </p:nvSpPr>
        <p:spPr>
          <a:xfrm>
            <a:off x="9628982" y="1504208"/>
            <a:ext cx="2133600" cy="381000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Development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9D1E0A-109F-4711-88F0-957EF0E6E0AC}"/>
              </a:ext>
            </a:extLst>
          </p:cNvPr>
          <p:cNvSpPr/>
          <p:nvPr/>
        </p:nvSpPr>
        <p:spPr>
          <a:xfrm>
            <a:off x="9313070" y="1108920"/>
            <a:ext cx="315912" cy="225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F4E047B8-B831-47D9-AEBB-1926E30759FB}"/>
              </a:ext>
            </a:extLst>
          </p:cNvPr>
          <p:cNvSpPr txBox="1"/>
          <p:nvPr/>
        </p:nvSpPr>
        <p:spPr>
          <a:xfrm>
            <a:off x="1543050" y="4630738"/>
            <a:ext cx="2133600" cy="381000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9389 MW</a:t>
            </a: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1F83DA5D-3C8F-4686-B639-12CE0A94AC50}"/>
              </a:ext>
            </a:extLst>
          </p:cNvPr>
          <p:cNvSpPr txBox="1"/>
          <p:nvPr/>
        </p:nvSpPr>
        <p:spPr>
          <a:xfrm>
            <a:off x="8370888" y="4578350"/>
            <a:ext cx="1517650" cy="381000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16573 MW</a:t>
            </a:r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id="{7A1A50F9-9B65-40E3-AA1F-52FBE0A9CFF8}"/>
              </a:ext>
            </a:extLst>
          </p:cNvPr>
          <p:cNvSpPr txBox="1"/>
          <p:nvPr/>
        </p:nvSpPr>
        <p:spPr>
          <a:xfrm>
            <a:off x="990600" y="3784600"/>
            <a:ext cx="2133600" cy="381000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1053 MW</a:t>
            </a:r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id="{7B966AF5-611C-4A1F-9C62-192E8DEDC954}"/>
              </a:ext>
            </a:extLst>
          </p:cNvPr>
          <p:cNvSpPr txBox="1"/>
          <p:nvPr/>
        </p:nvSpPr>
        <p:spPr>
          <a:xfrm>
            <a:off x="5029200" y="3840163"/>
            <a:ext cx="2133600" cy="381000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5506 MW</a:t>
            </a: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D6A2BD6F-CB00-4959-8377-D68EDA565DD0}"/>
              </a:ext>
            </a:extLst>
          </p:cNvPr>
          <p:cNvSpPr txBox="1"/>
          <p:nvPr/>
        </p:nvSpPr>
        <p:spPr>
          <a:xfrm>
            <a:off x="3101182" y="3040856"/>
            <a:ext cx="2133600" cy="381000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5690 MW</a:t>
            </a: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71E472BC-09C7-4D5C-8FDA-AD8347B9E005}"/>
              </a:ext>
            </a:extLst>
          </p:cNvPr>
          <p:cNvSpPr txBox="1"/>
          <p:nvPr/>
        </p:nvSpPr>
        <p:spPr>
          <a:xfrm>
            <a:off x="990600" y="3062287"/>
            <a:ext cx="1619250" cy="381000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163 MW</a:t>
            </a:r>
          </a:p>
        </p:txBody>
      </p:sp>
      <p:sp>
        <p:nvSpPr>
          <p:cNvPr id="38" name="TextBox 1">
            <a:extLst>
              <a:ext uri="{FF2B5EF4-FFF2-40B4-BE49-F238E27FC236}">
                <a16:creationId xmlns:a16="http://schemas.microsoft.com/office/drawing/2014/main" id="{E37809F1-DD30-449A-BA20-D35CC921D736}"/>
              </a:ext>
            </a:extLst>
          </p:cNvPr>
          <p:cNvSpPr txBox="1"/>
          <p:nvPr/>
        </p:nvSpPr>
        <p:spPr>
          <a:xfrm>
            <a:off x="1873250" y="2576513"/>
            <a:ext cx="2133600" cy="381000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374 MW</a:t>
            </a:r>
          </a:p>
        </p:txBody>
      </p:sp>
      <p:sp>
        <p:nvSpPr>
          <p:cNvPr id="39" name="TextBox 1">
            <a:extLst>
              <a:ext uri="{FF2B5EF4-FFF2-40B4-BE49-F238E27FC236}">
                <a16:creationId xmlns:a16="http://schemas.microsoft.com/office/drawing/2014/main" id="{C0FD8D99-5A1A-4A52-A8D9-4ECBED6F3550}"/>
              </a:ext>
            </a:extLst>
          </p:cNvPr>
          <p:cNvSpPr txBox="1"/>
          <p:nvPr/>
        </p:nvSpPr>
        <p:spPr>
          <a:xfrm>
            <a:off x="1973263" y="1808163"/>
            <a:ext cx="2133600" cy="381000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373 MW</a:t>
            </a:r>
          </a:p>
        </p:txBody>
      </p:sp>
      <p:sp>
        <p:nvSpPr>
          <p:cNvPr id="40" name="TextBox 1">
            <a:extLst>
              <a:ext uri="{FF2B5EF4-FFF2-40B4-BE49-F238E27FC236}">
                <a16:creationId xmlns:a16="http://schemas.microsoft.com/office/drawing/2014/main" id="{0A3003C6-3D37-46E3-8A3B-F55226C14129}"/>
              </a:ext>
            </a:extLst>
          </p:cNvPr>
          <p:cNvSpPr txBox="1"/>
          <p:nvPr/>
        </p:nvSpPr>
        <p:spPr>
          <a:xfrm>
            <a:off x="1076325" y="1473200"/>
            <a:ext cx="1447800" cy="381000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70 MW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DC06C66-93D0-4640-AA9A-98A94CD2B634}"/>
              </a:ext>
            </a:extLst>
          </p:cNvPr>
          <p:cNvSpPr/>
          <p:nvPr/>
        </p:nvSpPr>
        <p:spPr>
          <a:xfrm>
            <a:off x="6515100" y="1763713"/>
            <a:ext cx="1625600" cy="539750"/>
          </a:xfrm>
          <a:prstGeom prst="ellipse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8EA8196-4229-46EB-AA2A-D4E5ED9ADB24}"/>
              </a:ext>
            </a:extLst>
          </p:cNvPr>
          <p:cNvSpPr/>
          <p:nvPr/>
        </p:nvSpPr>
        <p:spPr>
          <a:xfrm>
            <a:off x="6515100" y="2484438"/>
            <a:ext cx="1625600" cy="538162"/>
          </a:xfrm>
          <a:prstGeom prst="ellipse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A2C2C6C-72EE-4927-8A45-75B5F7EB2C39}"/>
              </a:ext>
            </a:extLst>
          </p:cNvPr>
          <p:cNvSpPr/>
          <p:nvPr/>
        </p:nvSpPr>
        <p:spPr>
          <a:xfrm>
            <a:off x="6604000" y="3209925"/>
            <a:ext cx="1625600" cy="538163"/>
          </a:xfrm>
          <a:prstGeom prst="ellipse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8220434-D995-4E54-B6C6-9745F35BA056}"/>
              </a:ext>
            </a:extLst>
          </p:cNvPr>
          <p:cNvSpPr/>
          <p:nvPr/>
        </p:nvSpPr>
        <p:spPr>
          <a:xfrm>
            <a:off x="6604000" y="3957638"/>
            <a:ext cx="1625600" cy="536575"/>
          </a:xfrm>
          <a:prstGeom prst="ellipse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14644FF-8488-4253-B212-9FDC4B68AC37}"/>
              </a:ext>
            </a:extLst>
          </p:cNvPr>
          <p:cNvSpPr/>
          <p:nvPr/>
        </p:nvSpPr>
        <p:spPr>
          <a:xfrm>
            <a:off x="10136982" y="4767955"/>
            <a:ext cx="1625600" cy="549377"/>
          </a:xfrm>
          <a:prstGeom prst="ellipse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EB5AE8C0-CD7F-443D-9E47-66349A2A0E2F}"/>
              </a:ext>
            </a:extLst>
          </p:cNvPr>
          <p:cNvSpPr txBox="1"/>
          <p:nvPr/>
        </p:nvSpPr>
        <p:spPr>
          <a:xfrm>
            <a:off x="6705600" y="1857375"/>
            <a:ext cx="2133600" cy="381000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443 MW</a:t>
            </a:r>
          </a:p>
        </p:txBody>
      </p:sp>
      <p:sp>
        <p:nvSpPr>
          <p:cNvPr id="47" name="TextBox 1">
            <a:extLst>
              <a:ext uri="{FF2B5EF4-FFF2-40B4-BE49-F238E27FC236}">
                <a16:creationId xmlns:a16="http://schemas.microsoft.com/office/drawing/2014/main" id="{259C4C36-E0B2-479D-B517-FD8F1F94CF2B}"/>
              </a:ext>
            </a:extLst>
          </p:cNvPr>
          <p:cNvSpPr txBox="1"/>
          <p:nvPr/>
        </p:nvSpPr>
        <p:spPr>
          <a:xfrm>
            <a:off x="6705600" y="2590800"/>
            <a:ext cx="2133600" cy="381000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374 MW</a:t>
            </a:r>
          </a:p>
        </p:txBody>
      </p:sp>
      <p:sp>
        <p:nvSpPr>
          <p:cNvPr id="48" name="TextBox 1">
            <a:extLst>
              <a:ext uri="{FF2B5EF4-FFF2-40B4-BE49-F238E27FC236}">
                <a16:creationId xmlns:a16="http://schemas.microsoft.com/office/drawing/2014/main" id="{CA09FE56-DF24-4AD7-93A1-FDB7837BEA01}"/>
              </a:ext>
            </a:extLst>
          </p:cNvPr>
          <p:cNvSpPr txBox="1"/>
          <p:nvPr/>
        </p:nvSpPr>
        <p:spPr>
          <a:xfrm>
            <a:off x="6402388" y="3305175"/>
            <a:ext cx="2133600" cy="381000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5852 MW</a:t>
            </a:r>
          </a:p>
        </p:txBody>
      </p:sp>
      <p:sp>
        <p:nvSpPr>
          <p:cNvPr id="49" name="TextBox 1">
            <a:extLst>
              <a:ext uri="{FF2B5EF4-FFF2-40B4-BE49-F238E27FC236}">
                <a16:creationId xmlns:a16="http://schemas.microsoft.com/office/drawing/2014/main" id="{7A521E1A-07EE-48EF-B9BF-0710E5366BD0}"/>
              </a:ext>
            </a:extLst>
          </p:cNvPr>
          <p:cNvSpPr txBox="1"/>
          <p:nvPr/>
        </p:nvSpPr>
        <p:spPr>
          <a:xfrm>
            <a:off x="6807200" y="4035425"/>
            <a:ext cx="2133600" cy="381000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6559 MW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C29BF01-C4E9-44DC-978E-961C320C1BB0}"/>
              </a:ext>
            </a:extLst>
          </p:cNvPr>
          <p:cNvSpPr/>
          <p:nvPr/>
        </p:nvSpPr>
        <p:spPr>
          <a:xfrm>
            <a:off x="9313070" y="1566120"/>
            <a:ext cx="315912" cy="225425"/>
          </a:xfrm>
          <a:prstGeom prst="rect">
            <a:avLst/>
          </a:prstGeom>
          <a:pattFill prst="wdUpDiag">
            <a:fgClr>
              <a:schemeClr val="accent2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1">
            <a:extLst>
              <a:ext uri="{FF2B5EF4-FFF2-40B4-BE49-F238E27FC236}">
                <a16:creationId xmlns:a16="http://schemas.microsoft.com/office/drawing/2014/main" id="{2451153E-8C27-4FCD-9E7B-D3886CB3F389}"/>
              </a:ext>
            </a:extLst>
          </p:cNvPr>
          <p:cNvSpPr txBox="1"/>
          <p:nvPr/>
        </p:nvSpPr>
        <p:spPr>
          <a:xfrm>
            <a:off x="9682957" y="1061295"/>
            <a:ext cx="2133600" cy="381000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Operation</a:t>
            </a:r>
          </a:p>
        </p:txBody>
      </p:sp>
      <p:sp>
        <p:nvSpPr>
          <p:cNvPr id="52" name="TextBox 1">
            <a:extLst>
              <a:ext uri="{FF2B5EF4-FFF2-40B4-BE49-F238E27FC236}">
                <a16:creationId xmlns:a16="http://schemas.microsoft.com/office/drawing/2014/main" id="{87A2A6B5-434D-422D-AB97-8EEE93DC5D78}"/>
              </a:ext>
            </a:extLst>
          </p:cNvPr>
          <p:cNvSpPr txBox="1"/>
          <p:nvPr/>
        </p:nvSpPr>
        <p:spPr>
          <a:xfrm>
            <a:off x="10390034" y="4852143"/>
            <a:ext cx="2133600" cy="381000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25962 MW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C87429D7-0338-4500-A7EA-87DCF6A94D84}"/>
              </a:ext>
            </a:extLst>
          </p:cNvPr>
          <p:cNvGraphicFramePr>
            <a:graphicFrameLocks/>
          </p:cNvGraphicFramePr>
          <p:nvPr/>
        </p:nvGraphicFramePr>
        <p:xfrm>
          <a:off x="4219350" y="1739226"/>
          <a:ext cx="7619758" cy="5118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6259" name="Rectangle 14">
            <a:extLst>
              <a:ext uri="{FF2B5EF4-FFF2-40B4-BE49-F238E27FC236}">
                <a16:creationId xmlns:a16="http://schemas.microsoft.com/office/drawing/2014/main" id="{B4B518B4-FD91-4AAE-BA16-97F0F25B1EC4}"/>
              </a:ext>
            </a:extLst>
          </p:cNvPr>
          <p:cNvSpPr>
            <a:spLocks noChangeArrowheads="1"/>
          </p:cNvSpPr>
          <p:nvPr/>
        </p:nvSpPr>
        <p:spPr bwMode="auto">
          <a:xfrm rot="-709860">
            <a:off x="5786438" y="4910138"/>
            <a:ext cx="1878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cs typeface="Times New Roman" panose="02020603050405020304" pitchFamily="18" charset="0"/>
              </a:rPr>
              <a:t>Operational</a:t>
            </a: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6260" name="Rectangle 14">
            <a:extLst>
              <a:ext uri="{FF2B5EF4-FFF2-40B4-BE49-F238E27FC236}">
                <a16:creationId xmlns:a16="http://schemas.microsoft.com/office/drawing/2014/main" id="{D8982EF8-4C0D-40D0-92A4-B44D32999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2950" y="3267075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Un-Tapped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8E6EEB2F-E475-49A7-97B6-CC35EBDEB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63"/>
            <a:ext cx="12192000" cy="1430337"/>
          </a:xfrm>
          <a:prstGeom prst="flowChartAlternateProcess">
            <a:avLst/>
          </a:prstGeom>
          <a:solidFill>
            <a:srgbClr val="00152A">
              <a:alpha val="80000"/>
            </a:srgb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rPr>
              <a:t>POTENTIAL &amp; STATUS OF HYDROPOWER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rPr>
              <a:t>DEVELOPMENT IN PAKISTAN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83EB00-970F-436E-A0CB-D74448A185C8}"/>
              </a:ext>
            </a:extLst>
          </p:cNvPr>
          <p:cNvSpPr txBox="1"/>
          <p:nvPr/>
        </p:nvSpPr>
        <p:spPr>
          <a:xfrm>
            <a:off x="352425" y="1749425"/>
            <a:ext cx="3702050" cy="2079625"/>
          </a:xfrm>
          <a:prstGeom prst="rect">
            <a:avLst/>
          </a:prstGeom>
          <a:noFill/>
          <a:ln w="57150" cap="sq" cmpd="thickThin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2800" b="1" dirty="0">
              <a:ln w="0"/>
              <a:latin typeface="Arial Narrow" panose="020B0606020202030204" pitchFamily="34" charset="0"/>
              <a:cs typeface="Arial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2800" b="1" dirty="0">
                <a:ln w="0"/>
                <a:latin typeface="Arial Narrow" panose="020B0606020202030204" pitchFamily="34" charset="0"/>
                <a:cs typeface="Arial" charset="0"/>
              </a:rPr>
              <a:t>TOTAL=64000 MW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800" b="1" dirty="0">
                <a:ln w="0"/>
                <a:latin typeface="Arial Narrow" panose="020B0606020202030204" pitchFamily="34" charset="0"/>
                <a:cs typeface="Arial" charset="0"/>
              </a:rPr>
              <a:t>------------------------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800" b="1" dirty="0">
                <a:ln w="0"/>
                <a:latin typeface="Arial Narrow" panose="020B0606020202030204" pitchFamily="34" charset="0"/>
                <a:cs typeface="Arial" charset="0"/>
              </a:rPr>
              <a:t>OPERATION / INSTALLED CAPACITY=10852 MW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n w="0"/>
                <a:solidFill>
                  <a:srgbClr val="C00000"/>
                </a:solidFill>
                <a:latin typeface="Arial Narrow" panose="020B0606020202030204" pitchFamily="34" charset="0"/>
                <a:cs typeface="Arial" charset="0"/>
              </a:rPr>
              <a:t>National Grid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n w="0"/>
                <a:solidFill>
                  <a:srgbClr val="C00000"/>
                </a:solidFill>
                <a:latin typeface="Arial Narrow" panose="020B0606020202030204" pitchFamily="34" charset="0"/>
                <a:cs typeface="Arial" charset="0"/>
              </a:rPr>
              <a:t>260 MW Off Grid</a:t>
            </a:r>
          </a:p>
        </p:txBody>
      </p:sp>
      <p:sp>
        <p:nvSpPr>
          <p:cNvPr id="96263" name="Rectangle 14">
            <a:extLst>
              <a:ext uri="{FF2B5EF4-FFF2-40B4-BE49-F238E27FC236}">
                <a16:creationId xmlns:a16="http://schemas.microsoft.com/office/drawing/2014/main" id="{81FBCC99-338F-4C84-9B89-CB06968945D3}"/>
              </a:ext>
            </a:extLst>
          </p:cNvPr>
          <p:cNvSpPr>
            <a:spLocks noChangeArrowheads="1"/>
          </p:cNvSpPr>
          <p:nvPr/>
        </p:nvSpPr>
        <p:spPr bwMode="auto">
          <a:xfrm rot="552376">
            <a:off x="8350250" y="4295775"/>
            <a:ext cx="14239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cs typeface="Times New Roman" panose="02020603050405020304" pitchFamily="18" charset="0"/>
              </a:rPr>
              <a:t>Under Process (Public)</a:t>
            </a: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6264" name="Rectangle 14">
            <a:extLst>
              <a:ext uri="{FF2B5EF4-FFF2-40B4-BE49-F238E27FC236}">
                <a16:creationId xmlns:a16="http://schemas.microsoft.com/office/drawing/2014/main" id="{C4786489-4075-45CE-84EE-84254F57FF25}"/>
              </a:ext>
            </a:extLst>
          </p:cNvPr>
          <p:cNvSpPr>
            <a:spLocks noChangeArrowheads="1"/>
          </p:cNvSpPr>
          <p:nvPr/>
        </p:nvSpPr>
        <p:spPr bwMode="auto">
          <a:xfrm rot="552376">
            <a:off x="7956550" y="2347913"/>
            <a:ext cx="14239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Under Process (IPP)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96265" name="Rectangle 14">
            <a:extLst>
              <a:ext uri="{FF2B5EF4-FFF2-40B4-BE49-F238E27FC236}">
                <a16:creationId xmlns:a16="http://schemas.microsoft.com/office/drawing/2014/main" id="{167503BF-86E5-4881-8FF1-41C186F01770}"/>
              </a:ext>
            </a:extLst>
          </p:cNvPr>
          <p:cNvSpPr>
            <a:spLocks noChangeArrowheads="1"/>
          </p:cNvSpPr>
          <p:nvPr/>
        </p:nvSpPr>
        <p:spPr bwMode="auto">
          <a:xfrm rot="-240974">
            <a:off x="6307138" y="5278438"/>
            <a:ext cx="668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100361"/>
                </a:solidFill>
                <a:cs typeface="Times New Roman" panose="02020603050405020304" pitchFamily="18" charset="0"/>
              </a:rPr>
              <a:t>16%</a:t>
            </a:r>
            <a:endParaRPr lang="en-US" altLang="en-US" sz="2400">
              <a:solidFill>
                <a:srgbClr val="100361"/>
              </a:solidFill>
            </a:endParaRPr>
          </a:p>
        </p:txBody>
      </p:sp>
      <p:sp>
        <p:nvSpPr>
          <p:cNvPr id="96266" name="Rectangle 19">
            <a:extLst>
              <a:ext uri="{FF2B5EF4-FFF2-40B4-BE49-F238E27FC236}">
                <a16:creationId xmlns:a16="http://schemas.microsoft.com/office/drawing/2014/main" id="{E23AE875-B636-47C0-9C0D-021FF999B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5" y="5300663"/>
            <a:ext cx="668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100361"/>
                </a:solidFill>
                <a:cs typeface="Times New Roman" panose="02020603050405020304" pitchFamily="18" charset="0"/>
              </a:rPr>
              <a:t>39%</a:t>
            </a:r>
            <a:endParaRPr lang="en-US" altLang="en-US" sz="2400">
              <a:solidFill>
                <a:srgbClr val="100361"/>
              </a:solidFill>
            </a:endParaRPr>
          </a:p>
        </p:txBody>
      </p:sp>
      <p:sp>
        <p:nvSpPr>
          <p:cNvPr id="96267" name="Rectangle 14">
            <a:extLst>
              <a:ext uri="{FF2B5EF4-FFF2-40B4-BE49-F238E27FC236}">
                <a16:creationId xmlns:a16="http://schemas.microsoft.com/office/drawing/2014/main" id="{3C429D78-C74C-4C3F-BA37-8549E73B5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0150" y="4767263"/>
            <a:ext cx="668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cs typeface="Times New Roman" panose="02020603050405020304" pitchFamily="18" charset="0"/>
              </a:rPr>
              <a:t>1%</a:t>
            </a:r>
            <a:endParaRPr lang="en-US" altLang="en-US" sz="2400">
              <a:solidFill>
                <a:srgbClr val="FF0000"/>
              </a:solidFill>
            </a:endParaRPr>
          </a:p>
        </p:txBody>
      </p:sp>
      <p:sp>
        <p:nvSpPr>
          <p:cNvPr id="96268" name="Rectangle 14">
            <a:extLst>
              <a:ext uri="{FF2B5EF4-FFF2-40B4-BE49-F238E27FC236}">
                <a16:creationId xmlns:a16="http://schemas.microsoft.com/office/drawing/2014/main" id="{9D082B1E-4351-4065-8CCA-3A85256D2DAF}"/>
              </a:ext>
            </a:extLst>
          </p:cNvPr>
          <p:cNvSpPr>
            <a:spLocks noChangeArrowheads="1"/>
          </p:cNvSpPr>
          <p:nvPr/>
        </p:nvSpPr>
        <p:spPr bwMode="auto">
          <a:xfrm rot="292925">
            <a:off x="6253163" y="3743325"/>
            <a:ext cx="668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27%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96269" name="Rectangle 14">
            <a:extLst>
              <a:ext uri="{FF2B5EF4-FFF2-40B4-BE49-F238E27FC236}">
                <a16:creationId xmlns:a16="http://schemas.microsoft.com/office/drawing/2014/main" id="{68B6655B-77CC-4D15-BF3D-B0591E660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88" y="4465638"/>
            <a:ext cx="2682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cs typeface="Times New Roman" panose="02020603050405020304" pitchFamily="18" charset="0"/>
              </a:rPr>
              <a:t>Under Process (PPP)</a:t>
            </a: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96270" name="Rectangle 23">
            <a:extLst>
              <a:ext uri="{FF2B5EF4-FFF2-40B4-BE49-F238E27FC236}">
                <a16:creationId xmlns:a16="http://schemas.microsoft.com/office/drawing/2014/main" id="{37F827F9-52C3-4439-A479-2838B5FC99C5}"/>
              </a:ext>
            </a:extLst>
          </p:cNvPr>
          <p:cNvSpPr>
            <a:spLocks noChangeArrowheads="1"/>
          </p:cNvSpPr>
          <p:nvPr/>
        </p:nvSpPr>
        <p:spPr bwMode="auto">
          <a:xfrm rot="-1343990">
            <a:off x="8074025" y="3414713"/>
            <a:ext cx="668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cs typeface="Times New Roman" panose="02020603050405020304" pitchFamily="18" charset="0"/>
              </a:rPr>
              <a:t>17%</a:t>
            </a:r>
            <a:endParaRPr lang="en-US" alt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8CB8163-9BCF-4781-855E-3DB34EB4C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520" y="3250250"/>
            <a:ext cx="7061200" cy="3607750"/>
          </a:xfrm>
          <a:prstGeom prst="rect">
            <a:avLst/>
          </a:prstGeom>
        </p:spPr>
      </p:pic>
      <p:pic>
        <p:nvPicPr>
          <p:cNvPr id="11" name="Graphic 10" descr="Arrow Counterclockwise curve">
            <a:extLst>
              <a:ext uri="{FF2B5EF4-FFF2-40B4-BE49-F238E27FC236}">
                <a16:creationId xmlns:a16="http://schemas.microsoft.com/office/drawing/2014/main" id="{FCB4E263-8424-4689-A9B3-D70A118FB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118856">
            <a:off x="9267872" y="3444154"/>
            <a:ext cx="1251579" cy="1476164"/>
          </a:xfrm>
          <a:prstGeom prst="rect">
            <a:avLst/>
          </a:prstGeom>
        </p:spPr>
      </p:pic>
      <p:pic>
        <p:nvPicPr>
          <p:cNvPr id="12" name="Graphic 11" descr="Arrow Counterclockwise curve">
            <a:extLst>
              <a:ext uri="{FF2B5EF4-FFF2-40B4-BE49-F238E27FC236}">
                <a16:creationId xmlns:a16="http://schemas.microsoft.com/office/drawing/2014/main" id="{8275D245-EA04-4016-832B-982B69F92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5628211" y="3518497"/>
            <a:ext cx="1476164" cy="1251579"/>
          </a:xfrm>
          <a:prstGeom prst="rect">
            <a:avLst/>
          </a:prstGeom>
        </p:spPr>
      </p:pic>
      <p:pic>
        <p:nvPicPr>
          <p:cNvPr id="16" name="Graphic 15" descr="Line arrow Straight">
            <a:extLst>
              <a:ext uri="{FF2B5EF4-FFF2-40B4-BE49-F238E27FC236}">
                <a16:creationId xmlns:a16="http://schemas.microsoft.com/office/drawing/2014/main" id="{333E5507-D1FD-4EB1-8850-7FE2ACEE8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1936" y="2987040"/>
            <a:ext cx="1115801" cy="1476164"/>
          </a:xfrm>
          <a:prstGeom prst="rect">
            <a:avLst/>
          </a:prstGeom>
        </p:spPr>
      </p:pic>
      <p:pic>
        <p:nvPicPr>
          <p:cNvPr id="17" name="Graphic 16" descr="Line arrow Straight">
            <a:extLst>
              <a:ext uri="{FF2B5EF4-FFF2-40B4-BE49-F238E27FC236}">
                <a16:creationId xmlns:a16="http://schemas.microsoft.com/office/drawing/2014/main" id="{882E61F6-CECB-4B64-AF47-91864704C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146572">
            <a:off x="6922319" y="3158234"/>
            <a:ext cx="1039216" cy="1476164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E1615B2-AFE3-4281-B9BA-88EAEB340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772009"/>
              </p:ext>
            </p:extLst>
          </p:nvPr>
        </p:nvGraphicFramePr>
        <p:xfrm>
          <a:off x="152403" y="1044107"/>
          <a:ext cx="11887197" cy="228210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98171">
                  <a:extLst>
                    <a:ext uri="{9D8B030D-6E8A-4147-A177-3AD203B41FA5}">
                      <a16:colId xmlns:a16="http://schemas.microsoft.com/office/drawing/2014/main" val="1369712152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1557770584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3493647684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3658323391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3032583946"/>
                    </a:ext>
                  </a:extLst>
                </a:gridCol>
                <a:gridCol w="1295071">
                  <a:extLst>
                    <a:ext uri="{9D8B030D-6E8A-4147-A177-3AD203B41FA5}">
                      <a16:colId xmlns:a16="http://schemas.microsoft.com/office/drawing/2014/main" val="3157557723"/>
                    </a:ext>
                  </a:extLst>
                </a:gridCol>
                <a:gridCol w="2101271">
                  <a:extLst>
                    <a:ext uri="{9D8B030D-6E8A-4147-A177-3AD203B41FA5}">
                      <a16:colId xmlns:a16="http://schemas.microsoft.com/office/drawing/2014/main" val="2699637962"/>
                    </a:ext>
                  </a:extLst>
                </a:gridCol>
              </a:tblGrid>
              <a:tr h="8368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LOI Issued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Dropped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%Success to Reach COD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972454"/>
                  </a:ext>
                </a:extLst>
              </a:tr>
              <a:tr h="4817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1995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2.4%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621536"/>
                  </a:ext>
                </a:extLst>
              </a:tr>
              <a:tr h="4817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2002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16%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353107"/>
                  </a:ext>
                </a:extLst>
              </a:tr>
              <a:tr h="4817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2015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0%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16294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6E8ACC4-839B-4663-80A6-72E4B636471C}"/>
              </a:ext>
            </a:extLst>
          </p:cNvPr>
          <p:cNvSpPr txBox="1"/>
          <p:nvPr/>
        </p:nvSpPr>
        <p:spPr>
          <a:xfrm>
            <a:off x="4826" y="3602904"/>
            <a:ext cx="535965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Reasons of Slow Progress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Long Gestation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Perception that hydropower is very cheap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Previously low cost of competing fuels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Initially issues with Tariff determinations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Initially un availability of Security Package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Law and Order Situation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Capacity  issues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E7C611FD-4366-4798-B538-E3F18A93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1566"/>
            <a:ext cx="11887200" cy="815938"/>
          </a:xfrm>
          <a:prstGeom prst="flowChartAlternateProcess">
            <a:avLst/>
          </a:prstGeom>
          <a:solidFill>
            <a:srgbClr val="00152A">
              <a:alpha val="80000"/>
            </a:srgb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rPr>
              <a:t>HPPs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IMPLEMENTATION SUCCESS RATE IN PRIVATE SECTOR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C4C91-E04E-4E5D-A661-7AE25E657ED8}"/>
              </a:ext>
            </a:extLst>
          </p:cNvPr>
          <p:cNvSpPr txBox="1"/>
          <p:nvPr/>
        </p:nvSpPr>
        <p:spPr>
          <a:xfrm>
            <a:off x="4412753" y="1353320"/>
            <a:ext cx="2374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5158C6-1852-4FDE-A7AA-72B3277E7EAD}"/>
              </a:ext>
            </a:extLst>
          </p:cNvPr>
          <p:cNvSpPr/>
          <p:nvPr/>
        </p:nvSpPr>
        <p:spPr>
          <a:xfrm rot="20979488">
            <a:off x="4165810" y="3252678"/>
            <a:ext cx="32277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Compelled to be Back Bencher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180130-0CEF-4AE3-B891-2DF6BF2087C8}"/>
              </a:ext>
            </a:extLst>
          </p:cNvPr>
          <p:cNvSpPr/>
          <p:nvPr/>
        </p:nvSpPr>
        <p:spPr>
          <a:xfrm>
            <a:off x="6005316" y="4427196"/>
            <a:ext cx="792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542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13ABA7FA-190B-4A1A-A694-188A7BE2EF03}"/>
              </a:ext>
            </a:extLst>
          </p:cNvPr>
          <p:cNvSpPr/>
          <p:nvPr/>
        </p:nvSpPr>
        <p:spPr>
          <a:xfrm>
            <a:off x="10464800" y="3861582"/>
            <a:ext cx="1655766" cy="14161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CEF9D43-4C17-48B7-85B7-5FCDCC4719A8}"/>
              </a:ext>
            </a:extLst>
          </p:cNvPr>
          <p:cNvSpPr/>
          <p:nvPr/>
        </p:nvSpPr>
        <p:spPr>
          <a:xfrm>
            <a:off x="10504111" y="2377440"/>
            <a:ext cx="1655766" cy="141617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82" name="Rectangle 4">
            <a:extLst>
              <a:ext uri="{FF2B5EF4-FFF2-40B4-BE49-F238E27FC236}">
                <a16:creationId xmlns:a16="http://schemas.microsoft.com/office/drawing/2014/main" id="{361DCC4F-2E1B-4852-A0AB-526C0A906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1600" y="609600"/>
            <a:ext cx="121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FF00"/>
              </a:solidFill>
            </a:endParaRPr>
          </a:p>
        </p:txBody>
      </p:sp>
      <p:sp>
        <p:nvSpPr>
          <p:cNvPr id="71683" name="Rectangle 5">
            <a:extLst>
              <a:ext uri="{FF2B5EF4-FFF2-40B4-BE49-F238E27FC236}">
                <a16:creationId xmlns:a16="http://schemas.microsoft.com/office/drawing/2014/main" id="{9AF645F9-8CC7-482E-AF76-024290110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4800" y="6324600"/>
            <a:ext cx="121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 b="1">
              <a:solidFill>
                <a:srgbClr val="FFFF00"/>
              </a:solidFill>
            </a:endParaRPr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11A41970-09AD-44F0-875C-5EA4C3C51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8" y="716187"/>
            <a:ext cx="10101262" cy="71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 algn="just" eaLnBrk="1" hangingPunct="1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World Elect. Energy = 27 mill GWh/a</a:t>
            </a:r>
          </a:p>
          <a:p>
            <a:pPr marL="0" lvl="2" indent="0" algn="just" eaLnBrk="1" hangingPunct="1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None/>
            </a:pPr>
            <a:endParaRPr lang="en-AU" altLang="en-US" sz="28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ADADCECF-F2C4-433B-AAF3-5792C7CE2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101600"/>
            <a:ext cx="11263312" cy="712788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 Black" panose="020B0A04020102020204" pitchFamily="34" charset="0"/>
              </a:rPr>
              <a:t>HYDROPOWER Pak Vs. World</a:t>
            </a:r>
            <a:endParaRPr lang="en-US" sz="3200" b="1" kern="0" dirty="0">
              <a:solidFill>
                <a:srgbClr val="EE832A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1DABA8-503C-4969-B87E-D7345DEA4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643093"/>
              </p:ext>
            </p:extLst>
          </p:nvPr>
        </p:nvGraphicFramePr>
        <p:xfrm>
          <a:off x="71434" y="1364390"/>
          <a:ext cx="4568397" cy="5220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9395">
                  <a:extLst>
                    <a:ext uri="{9D8B030D-6E8A-4147-A177-3AD203B41FA5}">
                      <a16:colId xmlns:a16="http://schemas.microsoft.com/office/drawing/2014/main" val="2473020086"/>
                    </a:ext>
                  </a:extLst>
                </a:gridCol>
                <a:gridCol w="1386203">
                  <a:extLst>
                    <a:ext uri="{9D8B030D-6E8A-4147-A177-3AD203B41FA5}">
                      <a16:colId xmlns:a16="http://schemas.microsoft.com/office/drawing/2014/main" val="2309139577"/>
                    </a:ext>
                  </a:extLst>
                </a:gridCol>
                <a:gridCol w="1522799">
                  <a:extLst>
                    <a:ext uri="{9D8B030D-6E8A-4147-A177-3AD203B41FA5}">
                      <a16:colId xmlns:a16="http://schemas.microsoft.com/office/drawing/2014/main" val="4123767197"/>
                    </a:ext>
                  </a:extLst>
                </a:gridCol>
              </a:tblGrid>
              <a:tr h="610813">
                <a:tc gridSpan="3">
                  <a:txBody>
                    <a:bodyPr/>
                    <a:lstStyle/>
                    <a:p>
                      <a:r>
                        <a:rPr lang="en-US" sz="2800" dirty="0"/>
                        <a:t>WORLD ELECT. ENERGY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342475"/>
                  </a:ext>
                </a:extLst>
              </a:tr>
              <a:tr h="610813">
                <a:tc>
                  <a:txBody>
                    <a:bodyPr/>
                    <a:lstStyle/>
                    <a:p>
                      <a:r>
                        <a:rPr lang="en-US" sz="280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Mill GWh/</a:t>
                      </a:r>
                      <a:r>
                        <a:rPr lang="en-US" sz="2800" dirty="0" err="1"/>
                        <a:t>yr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Rank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074256"/>
                  </a:ext>
                </a:extLst>
              </a:tr>
              <a:tr h="610813">
                <a:tc>
                  <a:txBody>
                    <a:bodyPr/>
                    <a:lstStyle/>
                    <a:p>
                      <a:r>
                        <a:rPr lang="en-US" sz="28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  <a:r>
                        <a:rPr lang="en-US" sz="2800" baseline="30000" dirty="0"/>
                        <a:t>st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689099"/>
                  </a:ext>
                </a:extLst>
              </a:tr>
              <a:tr h="610813">
                <a:tc>
                  <a:txBody>
                    <a:bodyPr/>
                    <a:lstStyle/>
                    <a:p>
                      <a:r>
                        <a:rPr lang="en-US" sz="2800" dirty="0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  <a:r>
                        <a:rPr lang="en-US" sz="2800" baseline="30000" dirty="0"/>
                        <a:t>nd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704938"/>
                  </a:ext>
                </a:extLst>
              </a:tr>
              <a:tr h="610813">
                <a:tc>
                  <a:txBody>
                    <a:bodyPr/>
                    <a:lstStyle/>
                    <a:p>
                      <a:r>
                        <a:rPr lang="en-US" sz="2800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  <a:r>
                        <a:rPr lang="en-US" sz="2800" baseline="30000" dirty="0"/>
                        <a:t>rd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462218"/>
                  </a:ext>
                </a:extLst>
              </a:tr>
              <a:tr h="610813">
                <a:tc>
                  <a:txBody>
                    <a:bodyPr/>
                    <a:lstStyle/>
                    <a:p>
                      <a:r>
                        <a:rPr lang="en-US" sz="2800" dirty="0"/>
                        <a:t>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120228"/>
                  </a:ext>
                </a:extLst>
              </a:tr>
              <a:tr h="610813">
                <a:tc>
                  <a:txBody>
                    <a:bodyPr/>
                    <a:lstStyle/>
                    <a:p>
                      <a:r>
                        <a:rPr lang="en-US" sz="2800" dirty="0"/>
                        <a:t>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910215"/>
                  </a:ext>
                </a:extLst>
              </a:tr>
              <a:tr h="610813">
                <a:tc>
                  <a:txBody>
                    <a:bodyPr/>
                    <a:lstStyle/>
                    <a:p>
                      <a:r>
                        <a:rPr lang="en-US" sz="2800" dirty="0"/>
                        <a:t>Pakistan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32</a:t>
                      </a:r>
                      <a:r>
                        <a:rPr lang="en-US" sz="2800" baseline="30000" dirty="0"/>
                        <a:t>nd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49573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5FE35D2-95DB-4B87-A9FB-B25C91846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012053"/>
              </p:ext>
            </p:extLst>
          </p:nvPr>
        </p:nvGraphicFramePr>
        <p:xfrm>
          <a:off x="4751905" y="1364390"/>
          <a:ext cx="4119118" cy="5145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5941">
                  <a:extLst>
                    <a:ext uri="{9D8B030D-6E8A-4147-A177-3AD203B41FA5}">
                      <a16:colId xmlns:a16="http://schemas.microsoft.com/office/drawing/2014/main" val="2473020086"/>
                    </a:ext>
                  </a:extLst>
                </a:gridCol>
                <a:gridCol w="1353177">
                  <a:extLst>
                    <a:ext uri="{9D8B030D-6E8A-4147-A177-3AD203B41FA5}">
                      <a16:colId xmlns:a16="http://schemas.microsoft.com/office/drawing/2014/main" val="2309139577"/>
                    </a:ext>
                  </a:extLst>
                </a:gridCol>
              </a:tblGrid>
              <a:tr h="634806">
                <a:tc gridSpan="2">
                  <a:txBody>
                    <a:bodyPr/>
                    <a:lstStyle/>
                    <a:p>
                      <a:r>
                        <a:rPr lang="en-US" sz="3200" dirty="0"/>
                        <a:t>WORLD ELECT. ENERGY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689099"/>
                  </a:ext>
                </a:extLst>
              </a:tr>
              <a:tr h="634806">
                <a:tc>
                  <a:txBody>
                    <a:bodyPr/>
                    <a:lstStyle/>
                    <a:p>
                      <a:r>
                        <a:rPr lang="en-US" sz="3200" dirty="0"/>
                        <a:t>Coal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704938"/>
                  </a:ext>
                </a:extLst>
              </a:tr>
              <a:tr h="634806">
                <a:tc>
                  <a:txBody>
                    <a:bodyPr/>
                    <a:lstStyle/>
                    <a:p>
                      <a:r>
                        <a:rPr lang="en-US" sz="3200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462218"/>
                  </a:ext>
                </a:extLst>
              </a:tr>
              <a:tr h="701627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70C0"/>
                          </a:solidFill>
                        </a:rPr>
                        <a:t>Hydel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0C0"/>
                          </a:solidFill>
                        </a:rPr>
                        <a:t>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120228"/>
                  </a:ext>
                </a:extLst>
              </a:tr>
              <a:tr h="634806">
                <a:tc>
                  <a:txBody>
                    <a:bodyPr/>
                    <a:lstStyle/>
                    <a:p>
                      <a:r>
                        <a:rPr lang="en-US" sz="3200" dirty="0"/>
                        <a:t>Nuclear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910215"/>
                  </a:ext>
                </a:extLst>
              </a:tr>
              <a:tr h="634806">
                <a:tc>
                  <a:txBody>
                    <a:bodyPr/>
                    <a:lstStyle/>
                    <a:p>
                      <a:r>
                        <a:rPr lang="en-US" sz="3200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495735"/>
                  </a:ext>
                </a:extLst>
              </a:tr>
              <a:tr h="634806">
                <a:tc>
                  <a:txBody>
                    <a:bodyPr/>
                    <a:lstStyle/>
                    <a:p>
                      <a:r>
                        <a:rPr lang="en-US" sz="3200" dirty="0"/>
                        <a:t>Bio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157710"/>
                  </a:ext>
                </a:extLst>
              </a:tr>
              <a:tr h="634806">
                <a:tc>
                  <a:txBody>
                    <a:bodyPr/>
                    <a:lstStyle/>
                    <a:p>
                      <a:r>
                        <a:rPr lang="en-US" sz="3200" dirty="0"/>
                        <a:t>Wind/Solar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93967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E6ED800-6D5A-4BA3-8C61-2D1BECE94640}"/>
              </a:ext>
            </a:extLst>
          </p:cNvPr>
          <p:cNvSpPr txBox="1"/>
          <p:nvPr/>
        </p:nvSpPr>
        <p:spPr>
          <a:xfrm>
            <a:off x="10392037" y="1810640"/>
            <a:ext cx="1767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HYDEL</a:t>
            </a:r>
          </a:p>
          <a:p>
            <a:pPr algn="ctr"/>
            <a:endParaRPr lang="en-US" sz="2400" b="1" dirty="0">
              <a:solidFill>
                <a:srgbClr val="C00000"/>
              </a:solidFill>
            </a:endParaRPr>
          </a:p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Pakistan</a:t>
            </a:r>
          </a:p>
          <a:p>
            <a:pPr algn="ctr"/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11 GW</a:t>
            </a:r>
          </a:p>
          <a:p>
            <a:pPr algn="ctr"/>
            <a:r>
              <a:rPr lang="en-US" sz="2400" b="1" dirty="0"/>
              <a:t>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9572C-18AD-467A-AB54-6DEBCB9C5F61}"/>
              </a:ext>
            </a:extLst>
          </p:cNvPr>
          <p:cNvSpPr txBox="1"/>
          <p:nvPr/>
        </p:nvSpPr>
        <p:spPr>
          <a:xfrm>
            <a:off x="10102283" y="3876349"/>
            <a:ext cx="23473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India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50  GW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13 %</a:t>
            </a:r>
          </a:p>
        </p:txBody>
      </p:sp>
      <p:pic>
        <p:nvPicPr>
          <p:cNvPr id="10" name="Graphic 9" descr="Arrow Counterclockwise curve">
            <a:extLst>
              <a:ext uri="{FF2B5EF4-FFF2-40B4-BE49-F238E27FC236}">
                <a16:creationId xmlns:a16="http://schemas.microsoft.com/office/drawing/2014/main" id="{2D11DC8E-9F63-44DF-8B40-378170E67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645611">
            <a:off x="8817597" y="3022276"/>
            <a:ext cx="914400" cy="914400"/>
          </a:xfrm>
          <a:prstGeom prst="rect">
            <a:avLst/>
          </a:prstGeom>
        </p:spPr>
      </p:pic>
      <p:pic>
        <p:nvPicPr>
          <p:cNvPr id="11" name="Graphic 10" descr="Arrow Counterclockwise curve">
            <a:extLst>
              <a:ext uri="{FF2B5EF4-FFF2-40B4-BE49-F238E27FC236}">
                <a16:creationId xmlns:a16="http://schemas.microsoft.com/office/drawing/2014/main" id="{0A231F26-9D5B-46A4-8AB9-9421D6F35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904813">
            <a:off x="8840377" y="3546388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B2088B-1A8C-4DC8-A52D-203F096EF6F7}"/>
              </a:ext>
            </a:extLst>
          </p:cNvPr>
          <p:cNvSpPr txBox="1"/>
          <p:nvPr/>
        </p:nvSpPr>
        <p:spPr>
          <a:xfrm>
            <a:off x="8840992" y="1853065"/>
            <a:ext cx="1805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Total Power 42 GW</a:t>
            </a:r>
          </a:p>
          <a:p>
            <a:pPr algn="ctr"/>
            <a:r>
              <a:rPr lang="en-US" sz="2000" b="1" dirty="0"/>
              <a:t>0.15 Mill GWh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813EF9-75E3-4950-A008-8A3250D67D3F}"/>
              </a:ext>
            </a:extLst>
          </p:cNvPr>
          <p:cNvSpPr txBox="1"/>
          <p:nvPr/>
        </p:nvSpPr>
        <p:spPr>
          <a:xfrm>
            <a:off x="8871023" y="4430347"/>
            <a:ext cx="1761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Total Power </a:t>
            </a:r>
          </a:p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≈ </a:t>
            </a:r>
            <a:r>
              <a:rPr lang="en-US" sz="2000" b="1" dirty="0"/>
              <a:t>403 GW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80DBD-9BA4-45FC-B44E-DB9AE2DAD435}"/>
              </a:ext>
            </a:extLst>
          </p:cNvPr>
          <p:cNvSpPr txBox="1"/>
          <p:nvPr/>
        </p:nvSpPr>
        <p:spPr>
          <a:xfrm>
            <a:off x="475341" y="6509658"/>
            <a:ext cx="644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Source= NEPRA, PPIB, IGCEP 2022-31,  Internet including IHA</a:t>
            </a:r>
          </a:p>
        </p:txBody>
      </p:sp>
    </p:spTree>
    <p:extLst>
      <p:ext uri="{BB962C8B-B14F-4D97-AF65-F5344CB8AC3E}">
        <p14:creationId xmlns:p14="http://schemas.microsoft.com/office/powerpoint/2010/main" val="2819659379"/>
      </p:ext>
    </p:extLst>
  </p:cSld>
  <p:clrMapOvr>
    <a:masterClrMapping/>
  </p:clrMapOvr>
  <p:transition spd="slow"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>
            <a:extLst>
              <a:ext uri="{FF2B5EF4-FFF2-40B4-BE49-F238E27FC236}">
                <a16:creationId xmlns:a16="http://schemas.microsoft.com/office/drawing/2014/main" id="{8EBCF0D4-F135-406D-BAB3-F64CAB3E428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534400" y="2590800"/>
            <a:ext cx="1828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186BD34D-6438-4B07-A599-740BC1A2F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486" y="2427514"/>
            <a:ext cx="10363200" cy="1404257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lIns="91436" tIns="45718" rIns="91436" bIns="45718" anchor="ctr"/>
          <a:lstStyle/>
          <a:p>
            <a:pPr lvl="0" algn="ctr">
              <a:defRPr/>
            </a:pPr>
            <a:r>
              <a:rPr lang="pt-BR" sz="3000" b="1" kern="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PART –III</a:t>
            </a:r>
          </a:p>
          <a:p>
            <a:pPr lvl="0" algn="ctr">
              <a:defRPr/>
            </a:pPr>
            <a:r>
              <a:rPr lang="pt-BR" sz="3000" b="1" kern="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FUTURE OVERVIEW </a:t>
            </a:r>
          </a:p>
        </p:txBody>
      </p:sp>
    </p:spTree>
    <p:extLst>
      <p:ext uri="{BB962C8B-B14F-4D97-AF65-F5344CB8AC3E}">
        <p14:creationId xmlns:p14="http://schemas.microsoft.com/office/powerpoint/2010/main" val="950285972"/>
      </p:ext>
    </p:extLst>
  </p:cSld>
  <p:clrMapOvr>
    <a:masterClrMapping/>
  </p:clrMapOvr>
  <p:transition spd="slow">
    <p:circl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>
            <a:extLst>
              <a:ext uri="{FF2B5EF4-FFF2-40B4-BE49-F238E27FC236}">
                <a16:creationId xmlns:a16="http://schemas.microsoft.com/office/drawing/2014/main" id="{C4573577-7AE3-447D-BB6B-97A78BD8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>
                <a:solidFill>
                  <a:srgbClr val="0000CC"/>
                </a:solidFill>
              </a:rPr>
              <a:t>INDICATIVE GENERATION CAPACITY EXPANSION PLAN (IGCEP)  2022-2031</a:t>
            </a:r>
          </a:p>
        </p:txBody>
      </p:sp>
      <p:pic>
        <p:nvPicPr>
          <p:cNvPr id="105475" name="Content Placeholder 7">
            <a:extLst>
              <a:ext uri="{FF2B5EF4-FFF2-40B4-BE49-F238E27FC236}">
                <a16:creationId xmlns:a16="http://schemas.microsoft.com/office/drawing/2014/main" id="{5B9D4DBE-6AE7-4197-B757-48909E1182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4"/>
          <a:stretch>
            <a:fillRect/>
          </a:stretch>
        </p:blipFill>
        <p:spPr>
          <a:xfrm>
            <a:off x="6030913" y="1549400"/>
            <a:ext cx="5719762" cy="3929063"/>
          </a:xfrm>
        </p:spPr>
      </p:pic>
      <p:sp>
        <p:nvSpPr>
          <p:cNvPr id="105476" name="Slide Number Placeholder 3">
            <a:extLst>
              <a:ext uri="{FF2B5EF4-FFF2-40B4-BE49-F238E27FC236}">
                <a16:creationId xmlns:a16="http://schemas.microsoft.com/office/drawing/2014/main" id="{DBEF7256-2F8E-4319-9047-F396A3D9E8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D494C0-2B6D-47E6-B0D4-0A16BB010EEA}" type="slidenum">
              <a:rPr lang="en-US" altLang="ja-JP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ja-JP" sz="1200">
              <a:solidFill>
                <a:srgbClr val="898989"/>
              </a:solidFill>
            </a:endParaRPr>
          </a:p>
        </p:txBody>
      </p:sp>
      <p:pic>
        <p:nvPicPr>
          <p:cNvPr id="105477" name="Picture 9">
            <a:extLst>
              <a:ext uri="{FF2B5EF4-FFF2-40B4-BE49-F238E27FC236}">
                <a16:creationId xmlns:a16="http://schemas.microsoft.com/office/drawing/2014/main" id="{6CE77F99-3143-469F-97AE-A9C19FB76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11401" r="7919"/>
          <a:stretch>
            <a:fillRect/>
          </a:stretch>
        </p:blipFill>
        <p:spPr bwMode="auto">
          <a:xfrm>
            <a:off x="441325" y="1509713"/>
            <a:ext cx="5654675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8" name="TextBox 11">
            <a:extLst>
              <a:ext uri="{FF2B5EF4-FFF2-40B4-BE49-F238E27FC236}">
                <a16:creationId xmlns:a16="http://schemas.microsoft.com/office/drawing/2014/main" id="{E9B736E2-3831-4C7D-8860-3FFFB66EE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3" y="5591175"/>
            <a:ext cx="3417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Indigenization = 49%</a:t>
            </a:r>
          </a:p>
        </p:txBody>
      </p:sp>
      <p:sp>
        <p:nvSpPr>
          <p:cNvPr id="105479" name="TextBox 12">
            <a:extLst>
              <a:ext uri="{FF2B5EF4-FFF2-40B4-BE49-F238E27FC236}">
                <a16:creationId xmlns:a16="http://schemas.microsoft.com/office/drawing/2014/main" id="{46627E59-8038-41F5-8D72-93FAF23AE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5619750"/>
            <a:ext cx="3417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Indigenization = 75%</a:t>
            </a:r>
          </a:p>
        </p:txBody>
      </p:sp>
      <p:sp>
        <p:nvSpPr>
          <p:cNvPr id="105480" name="TextBox 13">
            <a:extLst>
              <a:ext uri="{FF2B5EF4-FFF2-40B4-BE49-F238E27FC236}">
                <a16:creationId xmlns:a16="http://schemas.microsoft.com/office/drawing/2014/main" id="{A89E4CE4-6F4F-4EC4-B70D-A20915B7E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4938"/>
            <a:ext cx="6149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Reference: Draft IGCEP PLAN 2022-2031 under approval by NEPRA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>
            <a:extLst>
              <a:ext uri="{FF2B5EF4-FFF2-40B4-BE49-F238E27FC236}">
                <a16:creationId xmlns:a16="http://schemas.microsoft.com/office/drawing/2014/main" id="{234CE421-D001-4CEE-B31B-4E70FC74A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1600" y="609600"/>
            <a:ext cx="121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FF00"/>
              </a:solidFill>
            </a:endParaRPr>
          </a:p>
        </p:txBody>
      </p:sp>
      <p:sp>
        <p:nvSpPr>
          <p:cNvPr id="70659" name="Rectangle 5">
            <a:extLst>
              <a:ext uri="{FF2B5EF4-FFF2-40B4-BE49-F238E27FC236}">
                <a16:creationId xmlns:a16="http://schemas.microsoft.com/office/drawing/2014/main" id="{B066A8AD-0253-43D3-8EB7-F9344DDF9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4800" y="6324600"/>
            <a:ext cx="121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 b="1">
              <a:solidFill>
                <a:srgbClr val="FFFF00"/>
              </a:solidFill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CB0DD4B5-9F2A-475F-9855-BCD968501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1322388"/>
            <a:ext cx="11177754" cy="538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 algn="just"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Non Celerity about Inclusion of HPP in IGCEP</a:t>
            </a:r>
          </a:p>
          <a:p>
            <a:pPr lvl="2" algn="just" eaLnBrk="1" hangingPunct="1"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Timely interconnection of projects to meet the COD deadlines</a:t>
            </a:r>
          </a:p>
          <a:p>
            <a:pPr lvl="2" algn="just" eaLnBrk="1" hangingPunct="1"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AU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Financing Issues- Circular Debt , Location in AJ&amp;K</a:t>
            </a:r>
          </a:p>
          <a:p>
            <a:pPr lvl="2" algn="just" eaLnBrk="1" hangingPunct="1"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AU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Approx. 20000 MW Hydropower in Chitral KP, GB and AJK regions awaiting Power Evacuation Commitments </a:t>
            </a:r>
          </a:p>
          <a:p>
            <a:pPr lvl="2" algn="just" eaLnBrk="1" hangingPunct="1"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AU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Non-existence of Power Regulatory regime in Gilgit-Baltistan</a:t>
            </a:r>
          </a:p>
          <a:p>
            <a:pPr lvl="2" algn="just" eaLnBrk="1" hangingPunct="1"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AU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Shift of Market Regime-Behaviour unknown</a:t>
            </a:r>
          </a:p>
          <a:p>
            <a:pPr lvl="2" algn="just" eaLnBrk="1" hangingPunct="1"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AU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Land Acquisition Issues</a:t>
            </a:r>
          </a:p>
          <a:p>
            <a:pPr lvl="2" algn="just" eaLnBrk="1" hangingPunct="1"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AU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Socio-Environmental  Challenges</a:t>
            </a:r>
          </a:p>
          <a:p>
            <a:pPr lvl="2" algn="just" eaLnBrk="1" hangingPunct="1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CC"/>
                </a:solidFill>
                <a:latin typeface="Arial" panose="020B0604020202020204" pitchFamily="34" charset="0"/>
              </a:rPr>
              <a:t>Lack of synergy among different stakeholders </a:t>
            </a:r>
          </a:p>
          <a:p>
            <a:pPr lvl="2" algn="just" eaLnBrk="1" hangingPunct="1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lvl="2" algn="just" eaLnBrk="1" hangingPunct="1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US" altLang="en-US" sz="20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2FACCFA-E2FC-4903-9615-693ADFE6C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101600"/>
            <a:ext cx="11263312" cy="889000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lIns="91436" tIns="45718" rIns="91436" bIns="4571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chemeClr val="bg1"/>
                </a:solidFill>
                <a:latin typeface="Arial Black" panose="020B0A04020102020204" pitchFamily="34" charset="0"/>
              </a:rPr>
              <a:t>KEY CHALLENGES TO HPPs PLAYERS</a:t>
            </a:r>
            <a:endParaRPr lang="en-US" sz="2800" b="1" kern="0" dirty="0">
              <a:solidFill>
                <a:srgbClr val="EE832A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6339BEF6-E0E8-4426-9896-E6B9E70F1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10" y="133739"/>
            <a:ext cx="11706225" cy="715347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lIns="91436" tIns="45718" rIns="91436" bIns="45718" anchor="ctr"/>
          <a:lstStyle/>
          <a:p>
            <a:pPr algn="ctr">
              <a:defRPr/>
            </a:pPr>
            <a:r>
              <a:rPr lang="en-US" sz="2400" b="1" kern="0" dirty="0">
                <a:solidFill>
                  <a:schemeClr val="bg1"/>
                </a:solidFill>
                <a:latin typeface="Arial Black" panose="020B0A04020102020204" pitchFamily="34" charset="0"/>
              </a:rPr>
              <a:t>WAY FORWARD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61779-D220-4CEE-9AA4-1B178C1DE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438" y="1148918"/>
            <a:ext cx="11805123" cy="6019800"/>
          </a:xfrm>
        </p:spPr>
        <p:txBody>
          <a:bodyPr/>
          <a:lstStyle/>
          <a:p>
            <a:pPr marL="342900" lvl="2" indent="-342900" algn="just"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AU" sz="2800" b="1" dirty="0">
                <a:solidFill>
                  <a:srgbClr val="0000CC"/>
                </a:solidFill>
                <a:latin typeface="Arial" panose="020B0604020202020204" pitchFamily="34" charset="0"/>
              </a:rPr>
              <a:t>Reduce system losses &amp; leakages </a:t>
            </a:r>
          </a:p>
          <a:p>
            <a:pPr marL="342900" lvl="2" indent="-342900" algn="just"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AU" sz="2800" b="1" dirty="0">
                <a:solidFill>
                  <a:srgbClr val="0000CC"/>
                </a:solidFill>
                <a:latin typeface="Arial" panose="020B0604020202020204" pitchFamily="34" charset="0"/>
              </a:rPr>
              <a:t>Enhance least cost based power generation</a:t>
            </a:r>
          </a:p>
          <a:p>
            <a:pPr marL="342900" lvl="2" indent="-342900" algn="just"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AU" sz="2800" b="1" dirty="0">
                <a:solidFill>
                  <a:srgbClr val="0000CC"/>
                </a:solidFill>
                <a:latin typeface="Arial" panose="020B0604020202020204" pitchFamily="34" charset="0"/>
              </a:rPr>
              <a:t>Integrated Generation and Transmission </a:t>
            </a:r>
          </a:p>
          <a:p>
            <a:pPr marL="342900" lvl="2" indent="-342900" algn="just"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AU" sz="2800" b="1" dirty="0">
                <a:solidFill>
                  <a:srgbClr val="0000CC"/>
                </a:solidFill>
                <a:latin typeface="Arial" panose="020B0604020202020204" pitchFamily="34" charset="0"/>
              </a:rPr>
              <a:t>Regional Trade of Electricity</a:t>
            </a:r>
          </a:p>
          <a:p>
            <a:pPr marL="342900" lvl="2" indent="-342900" algn="just"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AU" sz="2800" b="1" dirty="0">
                <a:solidFill>
                  <a:srgbClr val="0000CC"/>
                </a:solidFill>
                <a:latin typeface="Arial" panose="020B0604020202020204" pitchFamily="34" charset="0"/>
              </a:rPr>
              <a:t>Overcome intermittency of Wind &amp; Solar plants with Hydropower including PSH</a:t>
            </a:r>
          </a:p>
          <a:p>
            <a:pPr marL="342900" lvl="2" indent="-342900" algn="just"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AU" sz="2800" b="1" dirty="0">
                <a:solidFill>
                  <a:srgbClr val="0000CC"/>
                </a:solidFill>
                <a:latin typeface="Arial" panose="020B0604020202020204" pitchFamily="34" charset="0"/>
              </a:rPr>
              <a:t>HPPs provide approx. 75% FDI circulation in local economy and WUC for regional dev.  </a:t>
            </a:r>
          </a:p>
          <a:p>
            <a:pPr marL="342900" lvl="2" indent="-342900" algn="just">
              <a:spcAft>
                <a:spcPts val="50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AU" sz="2800" b="1" dirty="0">
                <a:solidFill>
                  <a:srgbClr val="0000CC"/>
                </a:solidFill>
                <a:latin typeface="Arial" panose="020B0604020202020204" pitchFamily="34" charset="0"/>
              </a:rPr>
              <a:t>Make HPPs tariff competitive vs other REs by clubbing solar at HPP sites</a:t>
            </a:r>
          </a:p>
          <a:p>
            <a:pPr>
              <a:defRPr/>
            </a:pPr>
            <a:endParaRPr lang="en-A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>
            <a:extLst>
              <a:ext uri="{FF2B5EF4-FFF2-40B4-BE49-F238E27FC236}">
                <a16:creationId xmlns:a16="http://schemas.microsoft.com/office/drawing/2014/main" id="{8EBCF0D4-F135-406D-BAB3-F64CAB3E428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758113" y="2590800"/>
            <a:ext cx="1828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186BD34D-6438-4B07-A599-740BC1A2F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88"/>
            <a:ext cx="12192000" cy="1287462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lIns="91436" tIns="45718" rIns="91436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POWER PROJECT DEVELOPMENT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MODES IN PAKISTAN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22F4A82-2E16-4F1D-8486-64B0DADE2394}"/>
              </a:ext>
            </a:extLst>
          </p:cNvPr>
          <p:cNvGraphicFramePr/>
          <p:nvPr/>
        </p:nvGraphicFramePr>
        <p:xfrm>
          <a:off x="101970" y="1653310"/>
          <a:ext cx="5172359" cy="502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F70A34A-A902-4CE0-AC7F-DAA088511460}"/>
              </a:ext>
            </a:extLst>
          </p:cNvPr>
          <p:cNvSpPr/>
          <p:nvPr/>
        </p:nvSpPr>
        <p:spPr>
          <a:xfrm>
            <a:off x="5791205" y="1394691"/>
            <a:ext cx="4276436" cy="191654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WAPDA-Federal Level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PEDO-Khyber Pakhtunkhwa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PPDB-Punjab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PDO-AJ&amp;K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WAPD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-Gilgit Baltistan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1247B6D-2428-4983-8F68-2D1840DAA2A3}"/>
              </a:ext>
            </a:extLst>
          </p:cNvPr>
          <p:cNvCxnSpPr>
            <a:cxnSpLocks/>
            <a:endCxn id="0" idx="1"/>
          </p:cNvCxnSpPr>
          <p:nvPr/>
        </p:nvCxnSpPr>
        <p:spPr>
          <a:xfrm>
            <a:off x="5273675" y="2352675"/>
            <a:ext cx="5175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C519FED-F3D2-41D5-B581-14CFF2017D18}"/>
              </a:ext>
            </a:extLst>
          </p:cNvPr>
          <p:cNvSpPr/>
          <p:nvPr/>
        </p:nvSpPr>
        <p:spPr>
          <a:xfrm>
            <a:off x="5791205" y="3597566"/>
            <a:ext cx="4276436" cy="144318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PPIB-Federal Level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PEDO-Khyber Pakhtunkhwa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PPDB-Punjab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PPC-AJ&amp;K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DE0B4D-C5B3-403B-AFEE-AA4A3A485ED7}"/>
              </a:ext>
            </a:extLst>
          </p:cNvPr>
          <p:cNvCxnSpPr>
            <a:cxnSpLocks/>
            <a:endCxn id="0" idx="1"/>
          </p:cNvCxnSpPr>
          <p:nvPr/>
        </p:nvCxnSpPr>
        <p:spPr>
          <a:xfrm>
            <a:off x="5273675" y="4319588"/>
            <a:ext cx="5175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14A347-6EAF-4E6E-AD4B-3CE6CC3B17E5}"/>
              </a:ext>
            </a:extLst>
          </p:cNvPr>
          <p:cNvSpPr/>
          <p:nvPr/>
        </p:nvSpPr>
        <p:spPr>
          <a:xfrm>
            <a:off x="5791205" y="5310911"/>
            <a:ext cx="4276436" cy="144318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P3A-Federal Level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PEDO-Khyber Pakhtunkhwa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73D1CE-B3FD-40A0-BC17-C56F475AC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5103813"/>
            <a:ext cx="15605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F005E19-4678-4C74-B3A8-B5073EF14A67}"/>
              </a:ext>
            </a:extLst>
          </p:cNvPr>
          <p:cNvCxnSpPr>
            <a:cxnSpLocks/>
          </p:cNvCxnSpPr>
          <p:nvPr/>
        </p:nvCxnSpPr>
        <p:spPr>
          <a:xfrm>
            <a:off x="5273675" y="6124575"/>
            <a:ext cx="5175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EB5FEF6-6DCF-48CB-A674-AC76B9F4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462088"/>
            <a:ext cx="18097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20F42E8-698E-466B-A41A-EAABC401B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7" t="19589" r="33092" b="10619"/>
          <a:stretch>
            <a:fillRect/>
          </a:stretch>
        </p:blipFill>
        <p:spPr bwMode="auto">
          <a:xfrm>
            <a:off x="10404475" y="3260725"/>
            <a:ext cx="14160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2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91D3264A-2110-4101-A680-D8328E36AA7C}"/>
              </a:ext>
            </a:extLst>
          </p:cNvPr>
          <p:cNvSpPr/>
          <p:nvPr/>
        </p:nvSpPr>
        <p:spPr>
          <a:xfrm>
            <a:off x="1666240" y="1360391"/>
            <a:ext cx="8859520" cy="840345"/>
          </a:xfrm>
          <a:prstGeom prst="rect">
            <a:avLst/>
          </a:prstGeom>
        </p:spPr>
        <p:txBody>
          <a:bodyPr lIns="70216" tIns="35109" rIns="70216" bIns="35109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THANK</a:t>
            </a: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YOU</a:t>
            </a:r>
          </a:p>
        </p:txBody>
      </p:sp>
      <p:pic>
        <p:nvPicPr>
          <p:cNvPr id="108547" name="Picture 18" descr="Picture1">
            <a:extLst>
              <a:ext uri="{FF2B5EF4-FFF2-40B4-BE49-F238E27FC236}">
                <a16:creationId xmlns:a16="http://schemas.microsoft.com/office/drawing/2014/main" id="{00151262-8A9E-41B0-A2F9-347DD297C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2422525"/>
            <a:ext cx="1852613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Slide Number Placeholder 1">
            <a:extLst>
              <a:ext uri="{FF2B5EF4-FFF2-40B4-BE49-F238E27FC236}">
                <a16:creationId xmlns:a16="http://schemas.microsoft.com/office/drawing/2014/main" id="{A862C799-D863-4692-99F8-67D3A06938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C21E8F-E47E-4EEE-823F-7D82BD84694A}" type="slidenum">
              <a:rPr lang="en-US" altLang="ja-JP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ja-JP" sz="1200">
              <a:solidFill>
                <a:srgbClr val="898989"/>
              </a:solidFill>
            </a:endParaRPr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5522D2B0-F210-41BA-BFF0-72BEC2CD4417}"/>
              </a:ext>
            </a:extLst>
          </p:cNvPr>
          <p:cNvSpPr/>
          <p:nvPr/>
        </p:nvSpPr>
        <p:spPr>
          <a:xfrm>
            <a:off x="1763222" y="4420495"/>
            <a:ext cx="8859520" cy="440236"/>
          </a:xfrm>
          <a:prstGeom prst="rect">
            <a:avLst/>
          </a:prstGeom>
        </p:spPr>
        <p:txBody>
          <a:bodyPr lIns="70216" tIns="35109" rIns="70216" bIns="35109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https://www.ppib.gov.pk/publications/hydel_resources.pdf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152400" y="101566"/>
            <a:ext cx="11887200" cy="858919"/>
          </a:xfrm>
          <a:prstGeom prst="flowChartAlternateProcess">
            <a:avLst/>
          </a:prstGeom>
          <a:solidFill>
            <a:srgbClr val="00152A">
              <a:alpha val="80000"/>
            </a:srgb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EVOLUTION OF POWER  GENERATION MODELS IN PAKISTAN</a:t>
            </a: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599440" y="1275080"/>
            <a:ext cx="11480800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1958                                                      1994     1995     1998  2002  2006   2012   2015  2019 2021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9" name="Line Callout 2 8"/>
          <p:cNvSpPr/>
          <p:nvPr/>
        </p:nvSpPr>
        <p:spPr bwMode="auto">
          <a:xfrm>
            <a:off x="294641" y="3957320"/>
            <a:ext cx="5247324" cy="369332"/>
          </a:xfrm>
          <a:prstGeom prst="borderCallout2">
            <a:avLst>
              <a:gd name="adj1" fmla="val 49698"/>
              <a:gd name="adj2" fmla="val 101220"/>
              <a:gd name="adj3" fmla="val 49011"/>
              <a:gd name="adj4" fmla="val 113079"/>
              <a:gd name="adj5" fmla="val -608482"/>
              <a:gd name="adj6" fmla="val 112988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52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Hydel Policy 1995 with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52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Up-front tariff regime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52A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27" name="Line Callout 2 26"/>
          <p:cNvSpPr/>
          <p:nvPr/>
        </p:nvSpPr>
        <p:spPr bwMode="auto">
          <a:xfrm>
            <a:off x="294641" y="3119120"/>
            <a:ext cx="4785359" cy="369332"/>
          </a:xfrm>
          <a:prstGeom prst="borderCallout2">
            <a:avLst>
              <a:gd name="adj1" fmla="val 49698"/>
              <a:gd name="adj2" fmla="val 98316"/>
              <a:gd name="adj3" fmla="val 51888"/>
              <a:gd name="adj4" fmla="val 105972"/>
              <a:gd name="adj5" fmla="val -218603"/>
              <a:gd name="adj6" fmla="val 105574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52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Power Policy 1994 (Thermal friendly)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152A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28" name="Line Callout 2 27"/>
          <p:cNvSpPr/>
          <p:nvPr/>
        </p:nvSpPr>
        <p:spPr bwMode="auto">
          <a:xfrm>
            <a:off x="1615966" y="4519536"/>
            <a:ext cx="3576318" cy="369332"/>
          </a:xfrm>
          <a:prstGeom prst="borderCallout2">
            <a:avLst>
              <a:gd name="adj1" fmla="val 49698"/>
              <a:gd name="adj2" fmla="val 101220"/>
              <a:gd name="adj3" fmla="val 51762"/>
              <a:gd name="adj4" fmla="val 158548"/>
              <a:gd name="adj5" fmla="val -632054"/>
              <a:gd name="adj6" fmla="val 157618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52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Power Policy 1998</a:t>
            </a:r>
          </a:p>
        </p:txBody>
      </p:sp>
      <p:sp>
        <p:nvSpPr>
          <p:cNvPr id="29" name="Line Callout 2 28"/>
          <p:cNvSpPr/>
          <p:nvPr/>
        </p:nvSpPr>
        <p:spPr bwMode="auto">
          <a:xfrm>
            <a:off x="1615966" y="4999274"/>
            <a:ext cx="3576318" cy="369887"/>
          </a:xfrm>
          <a:prstGeom prst="borderCallout2">
            <a:avLst>
              <a:gd name="adj1" fmla="val 49698"/>
              <a:gd name="adj2" fmla="val 101220"/>
              <a:gd name="adj3" fmla="val 48986"/>
              <a:gd name="adj4" fmla="val 177490"/>
              <a:gd name="adj5" fmla="val -547596"/>
              <a:gd name="adj6" fmla="val 176952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52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Power Policy 2002</a:t>
            </a:r>
          </a:p>
        </p:txBody>
      </p:sp>
      <p:sp>
        <p:nvSpPr>
          <p:cNvPr id="11" name="Line Callout 2 10"/>
          <p:cNvSpPr/>
          <p:nvPr/>
        </p:nvSpPr>
        <p:spPr bwMode="auto">
          <a:xfrm>
            <a:off x="1615966" y="5479568"/>
            <a:ext cx="3576318" cy="369332"/>
          </a:xfrm>
          <a:prstGeom prst="borderCallout2">
            <a:avLst>
              <a:gd name="adj1" fmla="val 49698"/>
              <a:gd name="adj2" fmla="val 101220"/>
              <a:gd name="adj3" fmla="val 48985"/>
              <a:gd name="adj4" fmla="val 248817"/>
              <a:gd name="adj5" fmla="val -954306"/>
              <a:gd name="adj6" fmla="val 247207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52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Power Policy 2015</a:t>
            </a:r>
          </a:p>
        </p:txBody>
      </p:sp>
      <p:sp>
        <p:nvSpPr>
          <p:cNvPr id="12" name="Line Callout 2 10">
            <a:extLst>
              <a:ext uri="{FF2B5EF4-FFF2-40B4-BE49-F238E27FC236}">
                <a16:creationId xmlns:a16="http://schemas.microsoft.com/office/drawing/2014/main" id="{BA49942E-4FDE-44AC-9009-0C0EF8BF6785}"/>
              </a:ext>
            </a:extLst>
          </p:cNvPr>
          <p:cNvSpPr/>
          <p:nvPr/>
        </p:nvSpPr>
        <p:spPr bwMode="auto">
          <a:xfrm>
            <a:off x="1615966" y="5959860"/>
            <a:ext cx="3576318" cy="369333"/>
          </a:xfrm>
          <a:prstGeom prst="borderCallout2">
            <a:avLst>
              <a:gd name="adj1" fmla="val 49698"/>
              <a:gd name="adj2" fmla="val 101220"/>
              <a:gd name="adj3" fmla="val 49230"/>
              <a:gd name="adj4" fmla="val 283411"/>
              <a:gd name="adj5" fmla="val -1154322"/>
              <a:gd name="adj6" fmla="val 284067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52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National Elect. Policy 2021</a:t>
            </a:r>
          </a:p>
        </p:txBody>
      </p:sp>
      <p:sp>
        <p:nvSpPr>
          <p:cNvPr id="13" name="Line Callout 2 10">
            <a:extLst>
              <a:ext uri="{FF2B5EF4-FFF2-40B4-BE49-F238E27FC236}">
                <a16:creationId xmlns:a16="http://schemas.microsoft.com/office/drawing/2014/main" id="{DE4D65C1-BAF4-4ECD-BD6D-153A2ADCEBEB}"/>
              </a:ext>
            </a:extLst>
          </p:cNvPr>
          <p:cNvSpPr/>
          <p:nvPr/>
        </p:nvSpPr>
        <p:spPr bwMode="auto">
          <a:xfrm rot="16200000">
            <a:off x="7474848" y="4025618"/>
            <a:ext cx="2232098" cy="369332"/>
          </a:xfrm>
          <a:prstGeom prst="borderCallout2">
            <a:avLst>
              <a:gd name="adj1" fmla="val 49698"/>
              <a:gd name="adj2" fmla="val 101220"/>
              <a:gd name="adj3" fmla="val 104028"/>
              <a:gd name="adj4" fmla="val 167512"/>
              <a:gd name="adj5" fmla="val 53528"/>
              <a:gd name="adj6" fmla="val 162130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52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Provincial Policies</a:t>
            </a:r>
          </a:p>
        </p:txBody>
      </p:sp>
      <p:sp>
        <p:nvSpPr>
          <p:cNvPr id="14" name="Line Callout 2 10">
            <a:extLst>
              <a:ext uri="{FF2B5EF4-FFF2-40B4-BE49-F238E27FC236}">
                <a16:creationId xmlns:a16="http://schemas.microsoft.com/office/drawing/2014/main" id="{831D7A97-A461-4B14-AC29-89BE3AB35E5D}"/>
              </a:ext>
            </a:extLst>
          </p:cNvPr>
          <p:cNvSpPr/>
          <p:nvPr/>
        </p:nvSpPr>
        <p:spPr bwMode="auto">
          <a:xfrm rot="16200000">
            <a:off x="8088912" y="4025619"/>
            <a:ext cx="2232098" cy="369332"/>
          </a:xfrm>
          <a:prstGeom prst="borderCallout2">
            <a:avLst>
              <a:gd name="adj1" fmla="val 49698"/>
              <a:gd name="adj2" fmla="val 101220"/>
              <a:gd name="adj3" fmla="val -80783"/>
              <a:gd name="adj4" fmla="val 157995"/>
              <a:gd name="adj5" fmla="val -72263"/>
              <a:gd name="adj6" fmla="val 154972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52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ARE Policy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D974AA-E27D-45A4-A2C9-B8350C364221}"/>
              </a:ext>
            </a:extLst>
          </p:cNvPr>
          <p:cNvSpPr txBox="1"/>
          <p:nvPr/>
        </p:nvSpPr>
        <p:spPr>
          <a:xfrm>
            <a:off x="9666685" y="6331702"/>
            <a:ext cx="1604245" cy="424732"/>
          </a:xfrm>
          <a:prstGeom prst="rect">
            <a:avLst/>
          </a:prstGeom>
          <a:solidFill>
            <a:srgbClr val="0046C8">
              <a:alpha val="80000"/>
            </a:srgb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>
            <a:defPPr>
              <a:defRPr lang="en-US"/>
            </a:defPPr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CTBCM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9B1EE3BD-2369-40A3-9D4C-D20DBE3C27A9}"/>
              </a:ext>
            </a:extLst>
          </p:cNvPr>
          <p:cNvSpPr/>
          <p:nvPr/>
        </p:nvSpPr>
        <p:spPr>
          <a:xfrm>
            <a:off x="11379200" y="6335814"/>
            <a:ext cx="660400" cy="369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0000" y="2365854"/>
            <a:ext cx="7000240" cy="616741"/>
          </a:xfrm>
          <a:prstGeom prst="rect">
            <a:avLst/>
          </a:prstGeom>
          <a:solidFill>
            <a:srgbClr val="00B050">
              <a:alpha val="80000"/>
            </a:srgb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Private Sector (PPIB)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9440" y="1753870"/>
            <a:ext cx="11480800" cy="419100"/>
          </a:xfrm>
          <a:prstGeom prst="rect">
            <a:avLst/>
          </a:prstGeom>
          <a:solidFill>
            <a:srgbClr val="0046C8">
              <a:alpha val="80000"/>
            </a:srgb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PUBLIC SECTOR (WAPDA)</a:t>
            </a:r>
          </a:p>
        </p:txBody>
      </p:sp>
      <p:sp>
        <p:nvSpPr>
          <p:cNvPr id="18" name="Line Callout 2 10">
            <a:extLst>
              <a:ext uri="{FF2B5EF4-FFF2-40B4-BE49-F238E27FC236}">
                <a16:creationId xmlns:a16="http://schemas.microsoft.com/office/drawing/2014/main" id="{62FF04AC-5238-4084-9C22-1F36BEC87F1A}"/>
              </a:ext>
            </a:extLst>
          </p:cNvPr>
          <p:cNvSpPr/>
          <p:nvPr/>
        </p:nvSpPr>
        <p:spPr bwMode="auto">
          <a:xfrm rot="16200000">
            <a:off x="10078485" y="4753999"/>
            <a:ext cx="2232098" cy="369332"/>
          </a:xfrm>
          <a:prstGeom prst="borderCallout2">
            <a:avLst>
              <a:gd name="adj1" fmla="val 49698"/>
              <a:gd name="adj2" fmla="val 101220"/>
              <a:gd name="adj3" fmla="val 36756"/>
              <a:gd name="adj4" fmla="val 168340"/>
              <a:gd name="adj5" fmla="val 30271"/>
              <a:gd name="adj6" fmla="val 197593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52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ARE Policy</a:t>
            </a:r>
          </a:p>
        </p:txBody>
      </p:sp>
    </p:spTree>
    <p:extLst>
      <p:ext uri="{BB962C8B-B14F-4D97-AF65-F5344CB8AC3E}">
        <p14:creationId xmlns:p14="http://schemas.microsoft.com/office/powerpoint/2010/main" val="3971892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275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250"/>
                            </p:stCondLst>
                            <p:childTnLst>
                              <p:par>
                                <p:cTn id="5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7" grpId="0" animBg="1"/>
      <p:bldP spid="28" grpId="0" animBg="1"/>
      <p:bldP spid="29" grpId="0" animBg="1"/>
      <p:bldP spid="11" grpId="0" animBg="1"/>
      <p:bldP spid="12" grpId="0" animBg="1"/>
      <p:bldP spid="13" grpId="0" animBg="1"/>
      <p:bldP spid="14" grpId="0" animBg="1"/>
      <p:bldP spid="2" grpId="0" animBg="1"/>
      <p:bldP spid="3" grpId="0" animBg="1"/>
      <p:bldP spid="16" grpId="0" animBg="1"/>
      <p:bldP spid="16" grpId="1" animBg="1"/>
      <p:bldP spid="8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>
            <a:extLst>
              <a:ext uri="{FF2B5EF4-FFF2-40B4-BE49-F238E27FC236}">
                <a16:creationId xmlns:a16="http://schemas.microsoft.com/office/drawing/2014/main" id="{8EBCF0D4-F135-406D-BAB3-F64CAB3E428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534400" y="2590800"/>
            <a:ext cx="1828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186BD34D-6438-4B07-A599-740BC1A2F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lIns="91436" tIns="45718" rIns="91436" bIns="45718" anchor="ctr"/>
          <a:lstStyle/>
          <a:p>
            <a:pPr algn="ctr"/>
            <a:r>
              <a:rPr lang="pt-BR" sz="3000" b="1" kern="0" dirty="0">
                <a:solidFill>
                  <a:schemeClr val="bg1"/>
                </a:solidFill>
                <a:latin typeface="Arial Black" panose="020B0A04020102020204" pitchFamily="34" charset="0"/>
              </a:rPr>
              <a:t>PPIB </a:t>
            </a:r>
            <a:r>
              <a:rPr lang="pt-BR" sz="3000" b="1" kern="0">
                <a:solidFill>
                  <a:schemeClr val="bg1"/>
                </a:solidFill>
                <a:latin typeface="Arial Black" panose="020B0A04020102020204" pitchFamily="34" charset="0"/>
              </a:rPr>
              <a:t>- </a:t>
            </a:r>
            <a:r>
              <a:rPr lang="pt-BR" sz="3000" b="1" kern="0" dirty="0">
                <a:solidFill>
                  <a:schemeClr val="bg1"/>
                </a:solidFill>
                <a:latin typeface="Arial Black" panose="020B0A04020102020204" pitchFamily="34" charset="0"/>
              </a:rPr>
              <a:t>A ONE </a:t>
            </a:r>
            <a:r>
              <a:rPr lang="pt-BR" sz="3000" b="1" kern="0">
                <a:solidFill>
                  <a:schemeClr val="bg1"/>
                </a:solidFill>
                <a:latin typeface="Arial Black" panose="020B0A04020102020204" pitchFamily="34" charset="0"/>
              </a:rPr>
              <a:t>WINDOW FACILITATOR</a:t>
            </a:r>
            <a:endParaRPr lang="pt-BR" sz="3000" b="1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8917" name="Rectangle 4">
            <a:extLst>
              <a:ext uri="{FF2B5EF4-FFF2-40B4-BE49-F238E27FC236}">
                <a16:creationId xmlns:a16="http://schemas.microsoft.com/office/drawing/2014/main" id="{FA336F97-78DC-4CA2-B820-915147D9B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24" y="1052216"/>
            <a:ext cx="11661250" cy="486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457200" indent="-45720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rgbClr val="0033CC"/>
                </a:solidFill>
                <a:latin typeface="Arial" panose="020B0604020202020204" pitchFamily="34" charset="0"/>
              </a:rPr>
              <a:t>Created in August 1994 as a one-window facilitator on behalf of GOP, its Ministries/ Departments to promote private investments in power sector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rgbClr val="0033CC"/>
                </a:solidFill>
                <a:latin typeface="Arial" panose="020B0604020202020204" pitchFamily="34" charset="0"/>
              </a:rPr>
              <a:t>Received statutory status on 6</a:t>
            </a:r>
            <a:r>
              <a:rPr lang="en-US" altLang="en-US" sz="2200" b="1" baseline="30000" dirty="0">
                <a:solidFill>
                  <a:srgbClr val="0033CC"/>
                </a:solidFill>
                <a:latin typeface="Arial" panose="020B0604020202020204" pitchFamily="34" charset="0"/>
              </a:rPr>
              <a:t>th</a:t>
            </a:r>
            <a:r>
              <a:rPr lang="en-US" altLang="en-US" sz="2200" b="1" dirty="0">
                <a:solidFill>
                  <a:srgbClr val="0033CC"/>
                </a:solidFill>
                <a:latin typeface="Arial" panose="020B0604020202020204" pitchFamily="34" charset="0"/>
              </a:rPr>
              <a:t> March 2012 through an Act of the Parliament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rgbClr val="0033CC"/>
                </a:solidFill>
                <a:latin typeface="Arial" panose="020B0604020202020204" pitchFamily="34" charset="0"/>
              </a:rPr>
              <a:t>Coordinates/ Liaisons with local and international multilateral development/ Financial Institutions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rgbClr val="0033CC"/>
                </a:solidFill>
                <a:latin typeface="Arial" panose="020B0604020202020204" pitchFamily="34" charset="0"/>
              </a:rPr>
              <a:t>Execute  IA and issue GOP Guarantee to IPP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rgbClr val="0033CC"/>
                </a:solidFill>
                <a:latin typeface="Arial" panose="020B0604020202020204" pitchFamily="34" charset="0"/>
              </a:rPr>
              <a:t>POE Members for FS of Provinces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rgbClr val="0033CC"/>
                </a:solidFill>
                <a:latin typeface="Arial" panose="020B0604020202020204" pitchFamily="34" charset="0"/>
              </a:rPr>
              <a:t>Facilitation Agreements between PPIB and Provinces/AJ&amp;K for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rgbClr val="0033CC"/>
                </a:solidFill>
                <a:latin typeface="Arial" panose="020B0604020202020204" pitchFamily="34" charset="0"/>
              </a:rPr>
              <a:t>Agent of AJ&amp;K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rgbClr val="0033CC"/>
                </a:solidFill>
                <a:latin typeface="Arial" panose="020B0604020202020204" pitchFamily="34" charset="0"/>
              </a:rPr>
              <a:t>Issuance of TLOS for provincial/AJ&amp;K projects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2200" b="1" dirty="0">
                <a:solidFill>
                  <a:srgbClr val="0033CC"/>
                </a:solidFill>
                <a:latin typeface="Arial" panose="020B0604020202020204" pitchFamily="34" charset="0"/>
              </a:rPr>
              <a:t>Providing technical/legal facilitation to GB for Policy formulation etc.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</a:pPr>
            <a:endParaRPr lang="en-US" altLang="en-US" sz="2000" b="1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81BFAAE6-792B-43DE-AD07-F8BE36D3ADC6}"/>
              </a:ext>
            </a:extLst>
          </p:cNvPr>
          <p:cNvSpPr/>
          <p:nvPr/>
        </p:nvSpPr>
        <p:spPr>
          <a:xfrm>
            <a:off x="2295689" y="2698490"/>
            <a:ext cx="7520932" cy="314458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69AF62-51DF-444C-9025-2C23F59E7F74}"/>
              </a:ext>
            </a:extLst>
          </p:cNvPr>
          <p:cNvSpPr/>
          <p:nvPr/>
        </p:nvSpPr>
        <p:spPr>
          <a:xfrm>
            <a:off x="5019675" y="3873500"/>
            <a:ext cx="1993900" cy="97313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</a:rPr>
              <a:t>IPPs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7E4C1928-FD6D-4193-B265-E21C6C83B9CF}"/>
              </a:ext>
            </a:extLst>
          </p:cNvPr>
          <p:cNvSpPr/>
          <p:nvPr/>
        </p:nvSpPr>
        <p:spPr>
          <a:xfrm>
            <a:off x="5169231" y="2320355"/>
            <a:ext cx="1695450" cy="827088"/>
          </a:xfrm>
          <a:prstGeom prst="flowChartProcess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</a:rPr>
              <a:t>PPIB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F9DEB2E5-517D-4941-9DA8-A6BBB2E6C866}"/>
              </a:ext>
            </a:extLst>
          </p:cNvPr>
          <p:cNvSpPr/>
          <p:nvPr/>
        </p:nvSpPr>
        <p:spPr>
          <a:xfrm>
            <a:off x="9984018" y="5537562"/>
            <a:ext cx="1693862" cy="60166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</a:rPr>
              <a:t>NEPRA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55325BE6-DD18-4039-98FC-AB28CD0EFB86}"/>
              </a:ext>
            </a:extLst>
          </p:cNvPr>
          <p:cNvSpPr/>
          <p:nvPr/>
        </p:nvSpPr>
        <p:spPr>
          <a:xfrm>
            <a:off x="944881" y="4057243"/>
            <a:ext cx="1330325" cy="624250"/>
          </a:xfrm>
          <a:prstGeom prst="flowChart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8288" rIns="18288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Gas</a:t>
            </a:r>
            <a:r>
              <a:rPr lang="en-US" sz="1400" b="1" dirty="0">
                <a:solidFill>
                  <a:schemeClr val="bg1"/>
                </a:solidFill>
              </a:rPr>
              <a:t>/ </a:t>
            </a:r>
            <a:r>
              <a:rPr lang="en-US" b="1" dirty="0">
                <a:solidFill>
                  <a:schemeClr val="bg1"/>
                </a:solidFill>
              </a:rPr>
              <a:t>Fuel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Supplier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0E4B2D-D567-47FD-B487-A2A5E0A1A594}"/>
              </a:ext>
            </a:extLst>
          </p:cNvPr>
          <p:cNvCxnSpPr>
            <a:stCxn id="11" idx="2"/>
            <a:endCxn id="6" idx="0"/>
          </p:cNvCxnSpPr>
          <p:nvPr/>
        </p:nvCxnSpPr>
        <p:spPr>
          <a:xfrm flipH="1">
            <a:off x="6016625" y="3148014"/>
            <a:ext cx="0" cy="725487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2D74112-B728-417D-A0D7-9655D5823A3E}"/>
              </a:ext>
            </a:extLst>
          </p:cNvPr>
          <p:cNvCxnSpPr>
            <a:cxnSpLocks/>
            <a:stCxn id="6" idx="2"/>
            <a:endCxn id="13" idx="3"/>
          </p:cNvCxnSpPr>
          <p:nvPr/>
        </p:nvCxnSpPr>
        <p:spPr>
          <a:xfrm flipH="1">
            <a:off x="2275206" y="4360069"/>
            <a:ext cx="2744469" cy="9299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0" name="Rectangle 41">
            <a:extLst>
              <a:ext uri="{FF2B5EF4-FFF2-40B4-BE49-F238E27FC236}">
                <a16:creationId xmlns:a16="http://schemas.microsoft.com/office/drawing/2014/main" id="{BAC53953-2BCE-4488-88F2-63D4602EC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6" y="3296722"/>
            <a:ext cx="16001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LOI/ LOS/ IA</a:t>
            </a:r>
            <a:endParaRPr lang="en-GB" altLang="en-US" sz="1800" dirty="0">
              <a:solidFill>
                <a:schemeClr val="bg1"/>
              </a:solidFill>
            </a:endParaRPr>
          </a:p>
        </p:txBody>
      </p:sp>
      <p:sp>
        <p:nvSpPr>
          <p:cNvPr id="37901" name="Rectangle 41">
            <a:extLst>
              <a:ext uri="{FF2B5EF4-FFF2-40B4-BE49-F238E27FC236}">
                <a16:creationId xmlns:a16="http://schemas.microsoft.com/office/drawing/2014/main" id="{4A6180A1-E12E-43B8-BBAE-C275602C7D18}"/>
              </a:ext>
            </a:extLst>
          </p:cNvPr>
          <p:cNvSpPr>
            <a:spLocks noChangeArrowheads="1"/>
          </p:cNvSpPr>
          <p:nvPr/>
        </p:nvSpPr>
        <p:spPr bwMode="auto">
          <a:xfrm rot="19806929">
            <a:off x="3913979" y="4966470"/>
            <a:ext cx="7731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PPA</a:t>
            </a:r>
            <a:endParaRPr lang="en-GB" altLang="en-US" sz="1800" dirty="0">
              <a:solidFill>
                <a:schemeClr val="bg1"/>
              </a:solidFill>
            </a:endParaRPr>
          </a:p>
        </p:txBody>
      </p:sp>
      <p:sp>
        <p:nvSpPr>
          <p:cNvPr id="37902" name="Rectangle 41">
            <a:extLst>
              <a:ext uri="{FF2B5EF4-FFF2-40B4-BE49-F238E27FC236}">
                <a16:creationId xmlns:a16="http://schemas.microsoft.com/office/drawing/2014/main" id="{1892D4FB-94E2-4A53-81AE-71B4596AE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1047" y="4012684"/>
            <a:ext cx="13671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GSA/ FSA</a:t>
            </a:r>
            <a:endParaRPr lang="en-GB" altLang="en-US" sz="18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1FC2CD-696A-4E92-900C-3C9CC1E8D428}"/>
              </a:ext>
            </a:extLst>
          </p:cNvPr>
          <p:cNvCxnSpPr>
            <a:stCxn id="46" idx="1"/>
            <a:endCxn id="11" idx="3"/>
          </p:cNvCxnSpPr>
          <p:nvPr/>
        </p:nvCxnSpPr>
        <p:spPr>
          <a:xfrm flipH="1">
            <a:off x="6864681" y="2728913"/>
            <a:ext cx="2960674" cy="4986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4" name="Rectangle 41">
            <a:extLst>
              <a:ext uri="{FF2B5EF4-FFF2-40B4-BE49-F238E27FC236}">
                <a16:creationId xmlns:a16="http://schemas.microsoft.com/office/drawing/2014/main" id="{8AE37CE5-786D-41F2-8744-89CD479A9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6" y="2455348"/>
            <a:ext cx="771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DIA</a:t>
            </a:r>
            <a:endParaRPr lang="en-GB" altLang="en-US" sz="1800" dirty="0">
              <a:solidFill>
                <a:schemeClr val="bg1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2BE0EB69-18DF-47B4-96C7-6C50178F26A5}"/>
              </a:ext>
            </a:extLst>
          </p:cNvPr>
          <p:cNvSpPr/>
          <p:nvPr/>
        </p:nvSpPr>
        <p:spPr>
          <a:xfrm>
            <a:off x="5165725" y="1164913"/>
            <a:ext cx="1695450" cy="546414"/>
          </a:xfrm>
          <a:prstGeom prst="flowChartProcess">
            <a:avLst/>
          </a:prstGeom>
          <a:gradFill>
            <a:gsLst>
              <a:gs pos="0">
                <a:srgbClr val="008000"/>
              </a:gs>
              <a:gs pos="50000">
                <a:srgbClr val="008000"/>
              </a:gs>
              <a:gs pos="100000">
                <a:schemeClr val="bg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</a:rPr>
              <a:t>GoP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BFBC388-F5EB-43DC-8E54-22D93BC1F84C}"/>
              </a:ext>
            </a:extLst>
          </p:cNvPr>
          <p:cNvCxnSpPr>
            <a:cxnSpLocks/>
            <a:stCxn id="37" idx="2"/>
            <a:endCxn id="11" idx="0"/>
          </p:cNvCxnSpPr>
          <p:nvPr/>
        </p:nvCxnSpPr>
        <p:spPr>
          <a:xfrm>
            <a:off x="6013450" y="1711327"/>
            <a:ext cx="3506" cy="60902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F997C6F7-914D-461A-94EB-6DBEAF75E890}"/>
              </a:ext>
            </a:extLst>
          </p:cNvPr>
          <p:cNvSpPr/>
          <p:nvPr/>
        </p:nvSpPr>
        <p:spPr>
          <a:xfrm>
            <a:off x="9970286" y="3985533"/>
            <a:ext cx="1721326" cy="65310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NTDC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B941AD0-9E7E-41C8-985C-C5B1D1E40D7E}"/>
              </a:ext>
            </a:extLst>
          </p:cNvPr>
          <p:cNvCxnSpPr>
            <a:cxnSpLocks/>
            <a:stCxn id="6" idx="6"/>
            <a:endCxn id="29" idx="2"/>
          </p:cNvCxnSpPr>
          <p:nvPr/>
        </p:nvCxnSpPr>
        <p:spPr>
          <a:xfrm flipV="1">
            <a:off x="7013575" y="4312087"/>
            <a:ext cx="2956711" cy="47982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9" name="Rectangle 41">
            <a:extLst>
              <a:ext uri="{FF2B5EF4-FFF2-40B4-BE49-F238E27FC236}">
                <a16:creationId xmlns:a16="http://schemas.microsoft.com/office/drawing/2014/main" id="{78292D20-8CDD-46EA-9E9C-CB958128B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02" y="2404366"/>
            <a:ext cx="15720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Tripartite </a:t>
            </a:r>
            <a:r>
              <a:rPr lang="en-GB" alt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LOS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37910" name="TextBox 42">
            <a:extLst>
              <a:ext uri="{FF2B5EF4-FFF2-40B4-BE49-F238E27FC236}">
                <a16:creationId xmlns:a16="http://schemas.microsoft.com/office/drawing/2014/main" id="{E69DE74B-7C65-4D37-B1E9-D9D30BD43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1157288"/>
            <a:ext cx="4340225" cy="1015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45720" rIns="45720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i="1" dirty="0">
                <a:solidFill>
                  <a:schemeClr val="bg1"/>
                </a:solidFill>
                <a:latin typeface="Verdana" panose="020B0604030504040204" pitchFamily="34" charset="0"/>
              </a:rPr>
              <a:t>CSA: Coal Supply Agreement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i="1" dirty="0">
                <a:solidFill>
                  <a:schemeClr val="bg1"/>
                </a:solidFill>
                <a:latin typeface="Verdana" panose="020B0604030504040204" pitchFamily="34" charset="0"/>
              </a:rPr>
              <a:t>GSA: Gas Supply Agreement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i="1" dirty="0">
                <a:solidFill>
                  <a:schemeClr val="bg1"/>
                </a:solidFill>
                <a:latin typeface="Verdana" panose="020B0604030504040204" pitchFamily="34" charset="0"/>
              </a:rPr>
              <a:t>PPA: Power Purchase Agreement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i="1" dirty="0">
                <a:solidFill>
                  <a:schemeClr val="bg1"/>
                </a:solidFill>
                <a:latin typeface="Verdana" panose="020B0604030504040204" pitchFamily="34" charset="0"/>
              </a:rPr>
              <a:t>IA: Implementation Agreement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i="1" dirty="0" err="1">
                <a:solidFill>
                  <a:schemeClr val="bg1"/>
                </a:solidFill>
                <a:latin typeface="Verdana" panose="020B0604030504040204" pitchFamily="34" charset="0"/>
              </a:rPr>
              <a:t>DIA</a:t>
            </a:r>
            <a:r>
              <a:rPr lang="en-US" altLang="en-US" sz="1200" b="1" i="1" dirty="0">
                <a:solidFill>
                  <a:schemeClr val="bg1"/>
                </a:solidFill>
                <a:latin typeface="Verdana" panose="020B0604030504040204" pitchFamily="34" charset="0"/>
              </a:rPr>
              <a:t>: Direct Implementation Agreement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F5B242A-2E9A-4E2C-9E28-552D9D223A33}"/>
              </a:ext>
            </a:extLst>
          </p:cNvPr>
          <p:cNvSpPr/>
          <p:nvPr/>
        </p:nvSpPr>
        <p:spPr>
          <a:xfrm>
            <a:off x="477521" y="2368551"/>
            <a:ext cx="1950086" cy="74136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</a:rPr>
              <a:t>Provincial Govt./ AJ&amp;K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0735649-1355-4C05-8263-2DC707FD354B}"/>
              </a:ext>
            </a:extLst>
          </p:cNvPr>
          <p:cNvCxnSpPr>
            <a:cxnSpLocks/>
            <a:stCxn id="28" idx="6"/>
            <a:endCxn id="11" idx="1"/>
          </p:cNvCxnSpPr>
          <p:nvPr/>
        </p:nvCxnSpPr>
        <p:spPr>
          <a:xfrm flipV="1">
            <a:off x="2427607" y="2733899"/>
            <a:ext cx="2741624" cy="5334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A53CE2-9A86-42A0-94C2-B7AE5F2FFCB9}"/>
              </a:ext>
            </a:extLst>
          </p:cNvPr>
          <p:cNvCxnSpPr>
            <a:cxnSpLocks/>
            <a:stCxn id="28" idx="5"/>
            <a:endCxn id="6" idx="1"/>
          </p:cNvCxnSpPr>
          <p:nvPr/>
        </p:nvCxnSpPr>
        <p:spPr>
          <a:xfrm>
            <a:off x="2142024" y="3001344"/>
            <a:ext cx="3169651" cy="1014669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14" name="Rectangle 41">
            <a:extLst>
              <a:ext uri="{FF2B5EF4-FFF2-40B4-BE49-F238E27FC236}">
                <a16:creationId xmlns:a16="http://schemas.microsoft.com/office/drawing/2014/main" id="{CB0EE868-D03B-4FB9-BF10-6BB0DC363ECF}"/>
              </a:ext>
            </a:extLst>
          </p:cNvPr>
          <p:cNvSpPr>
            <a:spLocks noChangeArrowheads="1"/>
          </p:cNvSpPr>
          <p:nvPr/>
        </p:nvSpPr>
        <p:spPr bwMode="auto">
          <a:xfrm rot="1123822">
            <a:off x="3152087" y="3226742"/>
            <a:ext cx="1501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WUA/ CSA</a:t>
            </a:r>
            <a:endParaRPr lang="en-GB" altLang="en-US" sz="1800" dirty="0">
              <a:solidFill>
                <a:schemeClr val="bg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3ABD5B6-7748-4F0E-B989-9F6DB2C2AEF5}"/>
              </a:ext>
            </a:extLst>
          </p:cNvPr>
          <p:cNvSpPr/>
          <p:nvPr/>
        </p:nvSpPr>
        <p:spPr>
          <a:xfrm>
            <a:off x="9825355" y="2376488"/>
            <a:ext cx="1677988" cy="7048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bg1"/>
                </a:solidFill>
              </a:rPr>
              <a:t>Lenders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9D243BC6-ED66-4F19-B4A7-0DB9CCF63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76313"/>
          </a:xfrm>
          <a:prstGeom prst="flowChartAlternateProcess">
            <a:avLst/>
          </a:prstGeom>
          <a:solidFill>
            <a:srgbClr val="00152A">
              <a:alpha val="80000"/>
            </a:srgbClr>
          </a:solidFill>
          <a:ln w="57150" cap="sq" cmpd="thickThin">
            <a:solidFill>
              <a:srgbClr val="33CCCC"/>
            </a:solidFill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IPP MODEL BEING EXECUTED BY PPIB</a:t>
            </a:r>
            <a:endParaRPr lang="pt-BR" sz="36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2E5A3D5-9B63-41B9-9FD3-B506E852487A}"/>
              </a:ext>
            </a:extLst>
          </p:cNvPr>
          <p:cNvCxnSpPr>
            <a:cxnSpLocks/>
            <a:stCxn id="29" idx="4"/>
            <a:endCxn id="12" idx="0"/>
          </p:cNvCxnSpPr>
          <p:nvPr/>
        </p:nvCxnSpPr>
        <p:spPr>
          <a:xfrm>
            <a:off x="10830949" y="4638641"/>
            <a:ext cx="0" cy="898921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DF766E5-6B8C-4FCD-AB76-CD54B5347F35}"/>
              </a:ext>
            </a:extLst>
          </p:cNvPr>
          <p:cNvCxnSpPr>
            <a:cxnSpLocks/>
            <a:stCxn id="46" idx="1"/>
            <a:endCxn id="6" idx="7"/>
          </p:cNvCxnSpPr>
          <p:nvPr/>
        </p:nvCxnSpPr>
        <p:spPr>
          <a:xfrm flipH="1">
            <a:off x="6721575" y="2728913"/>
            <a:ext cx="3103780" cy="128710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19" name="Rectangle 41">
            <a:extLst>
              <a:ext uri="{FF2B5EF4-FFF2-40B4-BE49-F238E27FC236}">
                <a16:creationId xmlns:a16="http://schemas.microsoft.com/office/drawing/2014/main" id="{30168706-0812-4A40-B9FC-3F553A52211E}"/>
              </a:ext>
            </a:extLst>
          </p:cNvPr>
          <p:cNvSpPr>
            <a:spLocks noChangeArrowheads="1"/>
          </p:cNvSpPr>
          <p:nvPr/>
        </p:nvSpPr>
        <p:spPr bwMode="auto">
          <a:xfrm rot="20475101">
            <a:off x="7673075" y="3383421"/>
            <a:ext cx="13331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Financing</a:t>
            </a:r>
            <a:endParaRPr lang="en-GB" altLang="en-US" sz="1800" dirty="0">
              <a:solidFill>
                <a:schemeClr val="bg1"/>
              </a:solidFill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F9047D2-4C03-4452-840E-A6DE8BBBD0E9}"/>
              </a:ext>
            </a:extLst>
          </p:cNvPr>
          <p:cNvCxnSpPr>
            <a:cxnSpLocks/>
            <a:stCxn id="6" idx="5"/>
            <a:endCxn id="12" idx="1"/>
          </p:cNvCxnSpPr>
          <p:nvPr/>
        </p:nvCxnSpPr>
        <p:spPr>
          <a:xfrm>
            <a:off x="6721575" y="4704125"/>
            <a:ext cx="3262443" cy="1134268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21" name="Rectangle 41">
            <a:extLst>
              <a:ext uri="{FF2B5EF4-FFF2-40B4-BE49-F238E27FC236}">
                <a16:creationId xmlns:a16="http://schemas.microsoft.com/office/drawing/2014/main" id="{91209272-1B41-4BAE-89E9-1DC5F7432EFC}"/>
              </a:ext>
            </a:extLst>
          </p:cNvPr>
          <p:cNvSpPr>
            <a:spLocks noChangeArrowheads="1"/>
          </p:cNvSpPr>
          <p:nvPr/>
        </p:nvSpPr>
        <p:spPr bwMode="auto">
          <a:xfrm rot="1309946">
            <a:off x="6802693" y="4782251"/>
            <a:ext cx="21626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Tariff/ Generation Licence</a:t>
            </a:r>
            <a:endParaRPr lang="en-GB" altLang="en-US" sz="1800" dirty="0">
              <a:solidFill>
                <a:schemeClr val="bg1"/>
              </a:solidFill>
            </a:endParaRPr>
          </a:p>
        </p:txBody>
      </p:sp>
      <p:sp>
        <p:nvSpPr>
          <p:cNvPr id="37922" name="Rectangle 41">
            <a:extLst>
              <a:ext uri="{FF2B5EF4-FFF2-40B4-BE49-F238E27FC236}">
                <a16:creationId xmlns:a16="http://schemas.microsoft.com/office/drawing/2014/main" id="{7FE76941-32D6-4D74-8971-8311C93E2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3936" y="4833938"/>
            <a:ext cx="16938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Transmission Licence</a:t>
            </a:r>
            <a:endParaRPr lang="en-GB" altLang="en-US" sz="1800" dirty="0">
              <a:solidFill>
                <a:schemeClr val="bg1"/>
              </a:solidFill>
            </a:endParaRPr>
          </a:p>
        </p:txBody>
      </p:sp>
      <p:sp>
        <p:nvSpPr>
          <p:cNvPr id="61" name="Flowchart: Process 60">
            <a:extLst>
              <a:ext uri="{FF2B5EF4-FFF2-40B4-BE49-F238E27FC236}">
                <a16:creationId xmlns:a16="http://schemas.microsoft.com/office/drawing/2014/main" id="{E89F6A0C-92DD-407E-A7DE-7B98E88302DF}"/>
              </a:ext>
            </a:extLst>
          </p:cNvPr>
          <p:cNvSpPr/>
          <p:nvPr/>
        </p:nvSpPr>
        <p:spPr>
          <a:xfrm>
            <a:off x="765184" y="5494338"/>
            <a:ext cx="1693862" cy="601662"/>
          </a:xfrm>
          <a:prstGeom prst="flowChartProcess">
            <a:avLst/>
          </a:prstGeom>
          <a:gradFill>
            <a:gsLst>
              <a:gs pos="0">
                <a:srgbClr val="4F7052"/>
              </a:gs>
              <a:gs pos="50000">
                <a:srgbClr val="838286"/>
              </a:gs>
              <a:gs pos="70000">
                <a:srgbClr val="96939A"/>
              </a:gs>
              <a:gs pos="100000">
                <a:srgbClr val="B8AFBD"/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OGRA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566A377-3DA8-422E-A485-E70D4D422EC0}"/>
              </a:ext>
            </a:extLst>
          </p:cNvPr>
          <p:cNvCxnSpPr/>
          <p:nvPr/>
        </p:nvCxnSpPr>
        <p:spPr>
          <a:xfrm>
            <a:off x="1610044" y="4681538"/>
            <a:ext cx="1587" cy="812800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27" name="Rectangle 41">
            <a:extLst>
              <a:ext uri="{FF2B5EF4-FFF2-40B4-BE49-F238E27FC236}">
                <a16:creationId xmlns:a16="http://schemas.microsoft.com/office/drawing/2014/main" id="{7F5ADBAC-32DB-42CC-8FE4-1EDEBC991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7878" y="4916925"/>
            <a:ext cx="1760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Fuel Price</a:t>
            </a:r>
            <a:endParaRPr lang="en-GB" altLang="en-US" sz="1800" dirty="0">
              <a:solidFill>
                <a:schemeClr val="bg1"/>
              </a:solidFill>
            </a:endParaRPr>
          </a:p>
        </p:txBody>
      </p:sp>
      <p:sp>
        <p:nvSpPr>
          <p:cNvPr id="67" name="Flowchart: Process 66">
            <a:extLst>
              <a:ext uri="{FF2B5EF4-FFF2-40B4-BE49-F238E27FC236}">
                <a16:creationId xmlns:a16="http://schemas.microsoft.com/office/drawing/2014/main" id="{AFFD03EB-6FD5-4679-BB66-FB61AD13642E}"/>
              </a:ext>
            </a:extLst>
          </p:cNvPr>
          <p:cNvSpPr/>
          <p:nvPr/>
        </p:nvSpPr>
        <p:spPr>
          <a:xfrm>
            <a:off x="5132692" y="6012973"/>
            <a:ext cx="1693863" cy="601662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EPC/ O&amp;M Contractors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70892E4-9D63-41E2-A17F-15F5CAA95BEE}"/>
              </a:ext>
            </a:extLst>
          </p:cNvPr>
          <p:cNvCxnSpPr>
            <a:stCxn id="6" idx="4"/>
            <a:endCxn id="67" idx="0"/>
          </p:cNvCxnSpPr>
          <p:nvPr/>
        </p:nvCxnSpPr>
        <p:spPr>
          <a:xfrm flipH="1">
            <a:off x="5979624" y="4846638"/>
            <a:ext cx="37001" cy="1166335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30" name="Rectangle 41">
            <a:extLst>
              <a:ext uri="{FF2B5EF4-FFF2-40B4-BE49-F238E27FC236}">
                <a16:creationId xmlns:a16="http://schemas.microsoft.com/office/drawing/2014/main" id="{0E617441-B4E7-4000-A97F-9A74566EB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3339" y="5046757"/>
            <a:ext cx="1704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EPC /</a:t>
            </a:r>
            <a:r>
              <a:rPr lang="en-GB" altLang="en-US" sz="16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O&amp;M</a:t>
            </a:r>
            <a:r>
              <a:rPr lang="en-GB" altLang="en-US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GB" alt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Contracts</a:t>
            </a:r>
            <a:endParaRPr lang="en-GB" altLang="en-US" sz="1600" dirty="0">
              <a:solidFill>
                <a:schemeClr val="bg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BBF3D87-51D2-48D8-A3EF-1C15E8525AFE}"/>
              </a:ext>
            </a:extLst>
          </p:cNvPr>
          <p:cNvSpPr/>
          <p:nvPr/>
        </p:nvSpPr>
        <p:spPr>
          <a:xfrm>
            <a:off x="2783268" y="5693088"/>
            <a:ext cx="1760537" cy="70543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CPPAG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22547AC-7D7E-4E9C-9008-E88BE967AB22}"/>
              </a:ext>
            </a:extLst>
          </p:cNvPr>
          <p:cNvCxnSpPr>
            <a:cxnSpLocks/>
            <a:stCxn id="6" idx="3"/>
            <a:endCxn id="42" idx="0"/>
          </p:cNvCxnSpPr>
          <p:nvPr/>
        </p:nvCxnSpPr>
        <p:spPr>
          <a:xfrm flipH="1">
            <a:off x="3663537" y="4704125"/>
            <a:ext cx="1648138" cy="988963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1">
            <a:extLst>
              <a:ext uri="{FF2B5EF4-FFF2-40B4-BE49-F238E27FC236}">
                <a16:creationId xmlns:a16="http://schemas.microsoft.com/office/drawing/2014/main" id="{8F266462-C579-4815-AB9D-6099EEC12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5374" y="4035895"/>
            <a:ext cx="22478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Transmission</a:t>
            </a:r>
            <a:r>
              <a:rPr lang="en-GB" altLang="en-US" sz="1800" b="1" dirty="0">
                <a:solidFill>
                  <a:schemeClr val="bg1"/>
                </a:solidFill>
                <a:cs typeface="Times New Roman" panose="02020603050405020304" pitchFamily="18" charset="0"/>
              </a:rPr>
              <a:t> Line</a:t>
            </a:r>
            <a:endParaRPr lang="en-GB" altLang="en-US" sz="1800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>
            <a:extLst>
              <a:ext uri="{FF2B5EF4-FFF2-40B4-BE49-F238E27FC236}">
                <a16:creationId xmlns:a16="http://schemas.microsoft.com/office/drawing/2014/main" id="{7E9D3FFA-0439-4024-B0E6-7BBE40C59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9638" y="4248150"/>
            <a:ext cx="158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E0790F49-8D54-4F0B-996A-43C829A3C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6638" y="4248150"/>
            <a:ext cx="158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0" name="Rectangle 5">
            <a:extLst>
              <a:ext uri="{FF2B5EF4-FFF2-40B4-BE49-F238E27FC236}">
                <a16:creationId xmlns:a16="http://schemas.microsoft.com/office/drawing/2014/main" id="{BECEEA10-15D6-4C62-91D0-246535A70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288" y="5075238"/>
            <a:ext cx="158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1" name="Rectangle 6">
            <a:extLst>
              <a:ext uri="{FF2B5EF4-FFF2-40B4-BE49-F238E27FC236}">
                <a16:creationId xmlns:a16="http://schemas.microsoft.com/office/drawing/2014/main" id="{EE3A32F3-49CE-41C9-9EA6-3527BF3D8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050" y="5075238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2" name="Rectangle 7">
            <a:extLst>
              <a:ext uri="{FF2B5EF4-FFF2-40B4-BE49-F238E27FC236}">
                <a16:creationId xmlns:a16="http://schemas.microsoft.com/office/drawing/2014/main" id="{3DD5BF01-9748-4BBE-8BBB-AE9503F59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5075238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3" name="Rectangle 8">
            <a:extLst>
              <a:ext uri="{FF2B5EF4-FFF2-40B4-BE49-F238E27FC236}">
                <a16:creationId xmlns:a16="http://schemas.microsoft.com/office/drawing/2014/main" id="{A789C3BE-9D8C-41D7-8E00-7E6F73D1A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0838" y="2595563"/>
            <a:ext cx="15875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4" name="Rectangle 9">
            <a:extLst>
              <a:ext uri="{FF2B5EF4-FFF2-40B4-BE49-F238E27FC236}">
                <a16:creationId xmlns:a16="http://schemas.microsoft.com/office/drawing/2014/main" id="{D147A4FC-EB41-4498-8DE9-81D364304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6638" y="4248150"/>
            <a:ext cx="158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5" name="AutoShape 10">
            <a:extLst>
              <a:ext uri="{FF2B5EF4-FFF2-40B4-BE49-F238E27FC236}">
                <a16:creationId xmlns:a16="http://schemas.microsoft.com/office/drawing/2014/main" id="{618EC02C-E100-4CEE-8A02-10C35846C8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2800" y="1447800"/>
            <a:ext cx="11379200" cy="48720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36" tIns="45718" rIns="91436" bIns="45718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EB2011-90D7-40A6-8858-36426D042438}"/>
              </a:ext>
            </a:extLst>
          </p:cNvPr>
          <p:cNvSpPr/>
          <p:nvPr/>
        </p:nvSpPr>
        <p:spPr>
          <a:xfrm>
            <a:off x="5035550" y="5199063"/>
            <a:ext cx="6470650" cy="533400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5000"/>
              <a:tabLst>
                <a:tab pos="690536" algn="l"/>
              </a:tabLst>
              <a:defRPr/>
            </a:pP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	</a:t>
            </a:r>
            <a:r>
              <a:rPr lang="en-US" sz="2400" b="1" dirty="0">
                <a:solidFill>
                  <a:prstClr val="white"/>
                </a:solidFill>
                <a:cs typeface="Arial" pitchFamily="34" charset="0"/>
              </a:rPr>
              <a:t>Total Installed Capacity	             42,057 MW</a:t>
            </a:r>
            <a:endParaRPr lang="en-US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54AC8E-BFBE-4392-AB84-933425D2DF55}"/>
              </a:ext>
            </a:extLst>
          </p:cNvPr>
          <p:cNvSpPr/>
          <p:nvPr/>
        </p:nvSpPr>
        <p:spPr>
          <a:xfrm>
            <a:off x="300038" y="976313"/>
            <a:ext cx="4251325" cy="2181225"/>
          </a:xfrm>
          <a:prstGeom prst="rect">
            <a:avLst/>
          </a:prstGeom>
          <a:solidFill>
            <a:schemeClr val="bg2"/>
          </a:solidFill>
          <a:ln w="28575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5000"/>
              <a:tabLst>
                <a:tab pos="690536" algn="l"/>
              </a:tabLst>
              <a:defRPr/>
            </a:pPr>
            <a:r>
              <a:rPr lang="en-US" sz="2400" b="1" u="sng" dirty="0">
                <a:solidFill>
                  <a:srgbClr val="0070C0"/>
                </a:solidFill>
                <a:cs typeface="Arial" panose="020B0604020202020204" pitchFamily="34" charset="0"/>
              </a:rPr>
              <a:t>PUBLIC SECTOR</a:t>
            </a: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145000"/>
              <a:tabLst>
                <a:tab pos="690536" algn="l"/>
              </a:tabLst>
              <a:defRPr/>
            </a:pPr>
            <a:r>
              <a:rPr lang="en-US" sz="2000" b="1" dirty="0">
                <a:solidFill>
                  <a:prstClr val="black"/>
                </a:solidFill>
                <a:cs typeface="Arial" panose="020B0604020202020204" pitchFamily="34" charset="0"/>
              </a:rPr>
              <a:t>Hydel		         9,389 MW       (22%)  </a:t>
            </a: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145000"/>
              <a:tabLst>
                <a:tab pos="690536" algn="l"/>
              </a:tabLst>
              <a:defRPr/>
            </a:pPr>
            <a:r>
              <a:rPr lang="en-US" sz="2000" b="1" dirty="0">
                <a:solidFill>
                  <a:prstClr val="black"/>
                </a:solidFill>
                <a:cs typeface="Arial" panose="020B0604020202020204" pitchFamily="34" charset="0"/>
              </a:rPr>
              <a:t>Thermal	         5,782 MW *    (14%)</a:t>
            </a: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145000"/>
              <a:tabLst>
                <a:tab pos="690536" algn="l"/>
              </a:tabLst>
              <a:defRPr/>
            </a:pPr>
            <a:r>
              <a:rPr lang="en-US" sz="2000" b="1" dirty="0">
                <a:solidFill>
                  <a:prstClr val="black"/>
                </a:solidFill>
                <a:cs typeface="Arial" panose="020B0604020202020204" pitchFamily="34" charset="0"/>
              </a:rPr>
              <a:t>Nuclear	         2,445 MW        (  6%)</a:t>
            </a:r>
            <a:endParaRPr lang="en-US" sz="2000" b="1" u="sng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145000"/>
              <a:tabLst>
                <a:tab pos="690536" algn="l"/>
              </a:tabLst>
              <a:defRPr/>
            </a:pPr>
            <a:r>
              <a:rPr lang="en-US" sz="2000" b="1" dirty="0">
                <a:solidFill>
                  <a:srgbClr val="0000CC"/>
                </a:solidFill>
                <a:cs typeface="Arial" panose="020B0604020202020204" pitchFamily="34" charset="0"/>
              </a:rPr>
              <a:t>Total	           </a:t>
            </a:r>
            <a:r>
              <a:rPr lang="en-US" sz="2000" b="1" u="sng" dirty="0">
                <a:solidFill>
                  <a:srgbClr val="0000CC"/>
                </a:solidFill>
                <a:cs typeface="Arial" panose="020B0604020202020204" pitchFamily="34" charset="0"/>
              </a:rPr>
              <a:t>17,616 MW</a:t>
            </a:r>
            <a:r>
              <a:rPr lang="en-US" sz="2000" b="1" dirty="0">
                <a:solidFill>
                  <a:srgbClr val="0000CC"/>
                </a:solidFill>
                <a:cs typeface="Arial" panose="020B0604020202020204" pitchFamily="34" charset="0"/>
              </a:rPr>
              <a:t>       (</a:t>
            </a:r>
            <a:r>
              <a:rPr lang="en-US" sz="2000" b="1" u="sng" dirty="0">
                <a:solidFill>
                  <a:srgbClr val="0000CC"/>
                </a:solidFill>
                <a:cs typeface="Arial" panose="020B0604020202020204" pitchFamily="34" charset="0"/>
              </a:rPr>
              <a:t>42%) 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2790A0-27BE-450F-96D9-4AF7A6BA73E7}"/>
              </a:ext>
            </a:extLst>
          </p:cNvPr>
          <p:cNvSpPr/>
          <p:nvPr/>
        </p:nvSpPr>
        <p:spPr>
          <a:xfrm>
            <a:off x="290513" y="3275013"/>
            <a:ext cx="4251325" cy="2522537"/>
          </a:xfrm>
          <a:prstGeom prst="rect">
            <a:avLst/>
          </a:prstGeom>
          <a:solidFill>
            <a:schemeClr val="bg2"/>
          </a:solidFill>
          <a:ln w="28575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5000"/>
              <a:tabLst>
                <a:tab pos="690536" algn="l"/>
              </a:tabLst>
              <a:defRPr/>
            </a:pPr>
            <a:r>
              <a:rPr lang="en-US" sz="2400" b="1" u="sng" dirty="0">
                <a:solidFill>
                  <a:srgbClr val="0070C0"/>
                </a:solidFill>
                <a:cs typeface="Arial" panose="020B0604020202020204" pitchFamily="34" charset="0"/>
              </a:rPr>
              <a:t>PRIVATE SECTOR</a:t>
            </a: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145000"/>
              <a:tabLst>
                <a:tab pos="690536" algn="l"/>
              </a:tabLst>
              <a:defRPr/>
            </a:pPr>
            <a:r>
              <a:rPr lang="en-US" sz="2000" b="1" dirty="0">
                <a:solidFill>
                  <a:prstClr val="black"/>
                </a:solidFill>
                <a:cs typeface="Arial" panose="020B0604020202020204" pitchFamily="34" charset="0"/>
              </a:rPr>
              <a:t>IPPs (Thermal)  18,208 MW   (44%)</a:t>
            </a: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145000"/>
              <a:tabLst>
                <a:tab pos="690536" algn="l"/>
              </a:tabLst>
              <a:defRPr/>
            </a:pPr>
            <a:r>
              <a:rPr lang="en-US" sz="2000" b="1" dirty="0">
                <a:solidFill>
                  <a:prstClr val="black"/>
                </a:solidFill>
                <a:cs typeface="Arial" panose="020B0604020202020204" pitchFamily="34" charset="0"/>
              </a:rPr>
              <a:t>IPPs (Hydel)         1,053 MW     (2%)</a:t>
            </a: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145000"/>
              <a:tabLst>
                <a:tab pos="690536" algn="l"/>
              </a:tabLst>
              <a:defRPr/>
            </a:pPr>
            <a:r>
              <a:rPr lang="en-US" sz="2000" b="1" dirty="0">
                <a:solidFill>
                  <a:prstClr val="black"/>
                </a:solidFill>
                <a:cs typeface="Arial" panose="020B0604020202020204" pitchFamily="34" charset="0"/>
              </a:rPr>
              <a:t>IPPs (RE)               2,601 MW     (6%)</a:t>
            </a: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145000"/>
              <a:tabLst>
                <a:tab pos="690536" algn="l"/>
              </a:tabLst>
              <a:defRPr/>
            </a:pPr>
            <a:r>
              <a:rPr lang="en-US" sz="2000" b="1" dirty="0">
                <a:solidFill>
                  <a:prstClr val="black"/>
                </a:solidFill>
                <a:cs typeface="Arial" panose="020B0604020202020204" pitchFamily="34" charset="0"/>
              </a:rPr>
              <a:t>KE		               2,579 MW     (6%)</a:t>
            </a: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145000"/>
              <a:tabLst>
                <a:tab pos="690536" algn="l"/>
              </a:tabLst>
              <a:defRPr/>
            </a:pPr>
            <a:r>
              <a:rPr lang="en-US" sz="2000" b="1" dirty="0">
                <a:solidFill>
                  <a:srgbClr val="0000CC"/>
                </a:solidFill>
                <a:cs typeface="Arial" panose="020B0604020202020204" pitchFamily="34" charset="0"/>
              </a:rPr>
              <a:t>Total	                </a:t>
            </a:r>
            <a:r>
              <a:rPr lang="en-US" sz="2000" b="1" u="sng" dirty="0">
                <a:solidFill>
                  <a:srgbClr val="0000CC"/>
                </a:solidFill>
                <a:cs typeface="Arial" panose="020B0604020202020204" pitchFamily="34" charset="0"/>
              </a:rPr>
              <a:t>24,441 MW</a:t>
            </a:r>
            <a:r>
              <a:rPr lang="en-US" sz="2000" b="1" dirty="0">
                <a:solidFill>
                  <a:srgbClr val="0000CC"/>
                </a:solidFill>
                <a:cs typeface="Arial" panose="020B0604020202020204" pitchFamily="34" charset="0"/>
              </a:rPr>
              <a:t>     (</a:t>
            </a:r>
            <a:r>
              <a:rPr lang="en-US" sz="2000" b="1" u="sng" dirty="0">
                <a:solidFill>
                  <a:srgbClr val="0000CC"/>
                </a:solidFill>
                <a:cs typeface="Arial" panose="020B0604020202020204" pitchFamily="34" charset="0"/>
              </a:rPr>
              <a:t>58%)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8F0294-BA21-4480-8560-503C49496B6B}"/>
              </a:ext>
            </a:extLst>
          </p:cNvPr>
          <p:cNvSpPr/>
          <p:nvPr/>
        </p:nvSpPr>
        <p:spPr>
          <a:xfrm>
            <a:off x="290513" y="5867400"/>
            <a:ext cx="4251325" cy="584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6" tIns="45718" rIns="91436" bIns="45718">
            <a:spAutoFit/>
          </a:bodyPr>
          <a:lstStyle/>
          <a:p>
            <a:pPr algn="just">
              <a:defRPr/>
            </a:pPr>
            <a:r>
              <a:rPr lang="en-US" sz="1600" i="1" dirty="0">
                <a:solidFill>
                  <a:prstClr val="black"/>
                </a:solidFill>
              </a:rPr>
              <a:t>IPPs (RE) includes  (Wind 1585MW, Solar 500 MW, Biomass  364MW and SHPP 152 MW )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34830" name="Rectangle 2">
            <a:extLst>
              <a:ext uri="{FF2B5EF4-FFF2-40B4-BE49-F238E27FC236}">
                <a16:creationId xmlns:a16="http://schemas.microsoft.com/office/drawing/2014/main" id="{3310CB88-287C-4CA2-9F9F-B050EE97A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6467475"/>
            <a:ext cx="41719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600">
              <a:solidFill>
                <a:srgbClr val="00000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</a:rPr>
              <a:t>Data Source</a:t>
            </a:r>
            <a:r>
              <a:rPr lang="en-US" altLang="en-US" sz="1000" b="1">
                <a:solidFill>
                  <a:srgbClr val="000000"/>
                </a:solidFill>
              </a:rPr>
              <a:t>: </a:t>
            </a:r>
            <a:r>
              <a:rPr lang="en-US" altLang="en-US" sz="1000">
                <a:solidFill>
                  <a:srgbClr val="000000"/>
                </a:solidFill>
              </a:rPr>
              <a:t>NEPRA, PPIB, NTDC, AEDB, KE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D924B6-329F-46B2-A198-D2D458DA81A5}"/>
              </a:ext>
            </a:extLst>
          </p:cNvPr>
          <p:cNvSpPr/>
          <p:nvPr/>
        </p:nvSpPr>
        <p:spPr>
          <a:xfrm>
            <a:off x="5035550" y="5827713"/>
            <a:ext cx="6470650" cy="639762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5000"/>
              <a:defRPr/>
            </a:pPr>
            <a:r>
              <a:rPr lang="en-US" sz="1300" b="1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pitchFamily="34" charset="0"/>
              </a:rPr>
              <a:t>NTDC System Capacity        	               </a:t>
            </a:r>
            <a:r>
              <a:rPr lang="en-US" sz="2400" b="1" dirty="0">
                <a:solidFill>
                  <a:prstClr val="black"/>
                </a:solidFill>
                <a:cs typeface="Arial" pitchFamily="34" charset="0"/>
              </a:rPr>
              <a:t>38,425   MW</a:t>
            </a:r>
            <a:endParaRPr lang="en-US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E3BE12DD-CD17-4433-9154-88D259873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174625"/>
            <a:ext cx="11031538" cy="638175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lIns="91436" tIns="45718" rIns="91436" bIns="4571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kern="0" dirty="0">
                <a:solidFill>
                  <a:srgbClr val="FFFF00"/>
                </a:solidFill>
                <a:latin typeface="Arial Black" panose="020B0A04020102020204" pitchFamily="34" charset="0"/>
              </a:rPr>
              <a:t>TOTAL INSTALLED CAPACITY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BF6936-DA96-4487-8C1F-E44F4E9DE6EF}"/>
              </a:ext>
            </a:extLst>
          </p:cNvPr>
          <p:cNvGrpSpPr/>
          <p:nvPr/>
        </p:nvGrpSpPr>
        <p:grpSpPr>
          <a:xfrm>
            <a:off x="4984750" y="908050"/>
            <a:ext cx="6572250" cy="4113213"/>
            <a:chOff x="4984750" y="908050"/>
            <a:chExt cx="6572250" cy="41132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7F95905-7E0E-412D-8614-948D827B5C03}"/>
                </a:ext>
              </a:extLst>
            </p:cNvPr>
            <p:cNvGrpSpPr/>
            <p:nvPr/>
          </p:nvGrpSpPr>
          <p:grpSpPr>
            <a:xfrm>
              <a:off x="4984750" y="908050"/>
              <a:ext cx="6572250" cy="4113213"/>
              <a:chOff x="4984750" y="914400"/>
              <a:chExt cx="6572250" cy="4113213"/>
            </a:xfrm>
          </p:grpSpPr>
          <p:graphicFrame>
            <p:nvGraphicFramePr>
              <p:cNvPr id="34833" name="Chart 20">
                <a:extLst>
                  <a:ext uri="{FF2B5EF4-FFF2-40B4-BE49-F238E27FC236}">
                    <a16:creationId xmlns:a16="http://schemas.microsoft.com/office/drawing/2014/main" id="{794DF150-DA4D-4F57-A4C6-D8DB9FA354A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95150292"/>
                  </p:ext>
                </p:extLst>
              </p:nvPr>
            </p:nvGraphicFramePr>
            <p:xfrm>
              <a:off x="4984750" y="914400"/>
              <a:ext cx="6572250" cy="41132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6" name="Chart" r:id="rId4" imgW="6578154" imgH="4115157" progId="Excel.Chart.8">
                      <p:embed/>
                    </p:oleObj>
                  </mc:Choice>
                  <mc:Fallback>
                    <p:oleObj name="Chart" r:id="rId4" imgW="6578154" imgH="4115157" progId="Excel.Chart.8">
                      <p:embed/>
                      <p:pic>
                        <p:nvPicPr>
                          <p:cNvPr id="34833" name="Chart 20">
                            <a:extLst>
                              <a:ext uri="{FF2B5EF4-FFF2-40B4-BE49-F238E27FC236}">
                                <a16:creationId xmlns:a16="http://schemas.microsoft.com/office/drawing/2014/main" id="{794DF150-DA4D-4F57-A4C6-D8DB9FA354A9}"/>
                              </a:ext>
                            </a:extLst>
                          </p:cNvPr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84750" y="914400"/>
                            <a:ext cx="6572250" cy="41132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43B4916-17D7-44EF-ADA2-8E74900B6AE9}"/>
                  </a:ext>
                </a:extLst>
              </p:cNvPr>
              <p:cNvSpPr txBox="1"/>
              <p:nvPr/>
            </p:nvSpPr>
            <p:spPr>
              <a:xfrm>
                <a:off x="8220796" y="4611874"/>
                <a:ext cx="618836" cy="36933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2%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68313A-C454-44F2-94D1-A407660769B1}"/>
                </a:ext>
              </a:extLst>
            </p:cNvPr>
            <p:cNvSpPr txBox="1"/>
            <p:nvPr/>
          </p:nvSpPr>
          <p:spPr>
            <a:xfrm>
              <a:off x="6132945" y="2525630"/>
              <a:ext cx="618836" cy="3693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22%</a:t>
              </a:r>
            </a:p>
          </p:txBody>
        </p:sp>
      </p:grpSp>
    </p:spTree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>
            <a:extLst>
              <a:ext uri="{FF2B5EF4-FFF2-40B4-BE49-F238E27FC236}">
                <a16:creationId xmlns:a16="http://schemas.microsoft.com/office/drawing/2014/main" id="{8EBCF0D4-F135-406D-BAB3-F64CAB3E428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534400" y="2590800"/>
            <a:ext cx="1828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186BD34D-6438-4B07-A599-740BC1A2F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486" y="2427514"/>
            <a:ext cx="10363200" cy="1404257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  <a:ln w="57150" cap="sq" cmpd="thickThin">
            <a:solidFill>
              <a:schemeClr val="accent1"/>
            </a:solidFill>
            <a:miter lim="800000"/>
            <a:headEnd type="none" w="sm" len="sm"/>
            <a:tailEnd type="none" w="sm" len="sm"/>
          </a:ln>
          <a:effectLst/>
        </p:spPr>
        <p:txBody>
          <a:bodyPr lIns="91436" tIns="45718" rIns="91436" bIns="45718" anchor="ctr"/>
          <a:lstStyle/>
          <a:p>
            <a:pPr lvl="0" algn="ctr">
              <a:defRPr/>
            </a:pPr>
            <a:r>
              <a:rPr lang="pt-BR" sz="3000" b="1" kern="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PART- II </a:t>
            </a:r>
          </a:p>
          <a:p>
            <a:pPr lvl="0" algn="ctr">
              <a:defRPr/>
            </a:pPr>
            <a:r>
              <a:rPr lang="pt-BR" sz="3000" b="1" kern="0" dirty="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HYDROPOWER DEVELOPMENT</a:t>
            </a:r>
          </a:p>
        </p:txBody>
      </p:sp>
    </p:spTree>
    <p:extLst>
      <p:ext uri="{BB962C8B-B14F-4D97-AF65-F5344CB8AC3E}">
        <p14:creationId xmlns:p14="http://schemas.microsoft.com/office/powerpoint/2010/main" val="124794994"/>
      </p:ext>
    </p:extLst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1239</TotalTime>
  <Words>2475</Words>
  <Application>Microsoft Office PowerPoint</Application>
  <PresentationFormat>Widescreen</PresentationFormat>
  <Paragraphs>805</Paragraphs>
  <Slides>40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ＭＳ Ｐゴシック</vt:lpstr>
      <vt:lpstr>游ゴシック</vt:lpstr>
      <vt:lpstr>Arial</vt:lpstr>
      <vt:lpstr>Arial Black</vt:lpstr>
      <vt:lpstr>Arial Narrow</vt:lpstr>
      <vt:lpstr>Book Antiqua</vt:lpstr>
      <vt:lpstr>Calibri</vt:lpstr>
      <vt:lpstr>Calibri Light</vt:lpstr>
      <vt:lpstr>Georgia</vt:lpstr>
      <vt:lpstr>Impact</vt:lpstr>
      <vt:lpstr>Times New Roman</vt:lpstr>
      <vt:lpstr>Verdana</vt:lpstr>
      <vt:lpstr>Wingdings</vt:lpstr>
      <vt:lpstr>Office Theme</vt:lpstr>
      <vt:lpstr>1_Office Theme</vt:lpstr>
      <vt:lpstr>Chart</vt:lpstr>
      <vt:lpstr>AutoCAD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HYDROPOWER RESOURCES OF PAKISTAN -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LOCATION MAP RIVER INDUS TRIBUTARIES</vt:lpstr>
      <vt:lpstr>PowerPoint Presentation</vt:lpstr>
      <vt:lpstr>PowerPoint Presentation</vt:lpstr>
      <vt:lpstr>PowerPoint Presentation</vt:lpstr>
      <vt:lpstr>PowerPoint Presentation</vt:lpstr>
      <vt:lpstr>HPPs UDDER CPEC REGIME</vt:lpstr>
      <vt:lpstr>PowerPoint Presentation</vt:lpstr>
      <vt:lpstr>PowerPoint Presentation</vt:lpstr>
      <vt:lpstr>PowerPoint Presentation</vt:lpstr>
      <vt:lpstr>HYDROPOWER ENTITIES WISE STATUS</vt:lpstr>
      <vt:lpstr>PowerPoint Presentation</vt:lpstr>
      <vt:lpstr>PowerPoint Presentation</vt:lpstr>
      <vt:lpstr>PowerPoint Presentation</vt:lpstr>
      <vt:lpstr>PowerPoint Presentation</vt:lpstr>
      <vt:lpstr>INDICATIVE GENERATION CAPACITY EXPANSION PLAN (IGCEP)  2022-2031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Munawar Iqbal</dc:creator>
  <cp:lastModifiedBy>Dr. Munawar Iqbal</cp:lastModifiedBy>
  <cp:revision>241</cp:revision>
  <cp:lastPrinted>2022-12-20T06:06:16Z</cp:lastPrinted>
  <dcterms:created xsi:type="dcterms:W3CDTF">2021-10-26T06:50:05Z</dcterms:created>
  <dcterms:modified xsi:type="dcterms:W3CDTF">2022-12-20T17:41:00Z</dcterms:modified>
</cp:coreProperties>
</file>