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89" r:id="rId2"/>
    <p:sldId id="287" r:id="rId3"/>
    <p:sldId id="651" r:id="rId4"/>
    <p:sldId id="292" r:id="rId5"/>
    <p:sldId id="264" r:id="rId6"/>
    <p:sldId id="265" r:id="rId7"/>
    <p:sldId id="266" r:id="rId8"/>
    <p:sldId id="267" r:id="rId9"/>
    <p:sldId id="268" r:id="rId10"/>
    <p:sldId id="270" r:id="rId11"/>
    <p:sldId id="269" r:id="rId12"/>
    <p:sldId id="293" r:id="rId13"/>
    <p:sldId id="271" r:id="rId14"/>
    <p:sldId id="272" r:id="rId15"/>
    <p:sldId id="273" r:id="rId16"/>
    <p:sldId id="9850" r:id="rId17"/>
    <p:sldId id="9808" r:id="rId18"/>
    <p:sldId id="9807" r:id="rId19"/>
    <p:sldId id="9809" r:id="rId20"/>
    <p:sldId id="691" r:id="rId21"/>
    <p:sldId id="1159" r:id="rId22"/>
    <p:sldId id="1161" r:id="rId23"/>
    <p:sldId id="2692" r:id="rId24"/>
    <p:sldId id="294" r:id="rId25"/>
    <p:sldId id="2830" r:id="rId26"/>
    <p:sldId id="425" r:id="rId27"/>
    <p:sldId id="9847" r:id="rId28"/>
    <p:sldId id="288" r:id="rId29"/>
    <p:sldId id="2831" r:id="rId30"/>
    <p:sldId id="522" r:id="rId31"/>
    <p:sldId id="567" r:id="rId32"/>
    <p:sldId id="519" r:id="rId33"/>
    <p:sldId id="9810" r:id="rId34"/>
    <p:sldId id="9841" r:id="rId35"/>
    <p:sldId id="9745" r:id="rId36"/>
    <p:sldId id="631" r:id="rId37"/>
    <p:sldId id="331" r:id="rId38"/>
    <p:sldId id="515" r:id="rId39"/>
    <p:sldId id="9849" r:id="rId40"/>
    <p:sldId id="9851" r:id="rId41"/>
    <p:sldId id="9852" r:id="rId42"/>
    <p:sldId id="9854" r:id="rId43"/>
    <p:sldId id="9855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666E-2"/>
          <c:y val="3.7499999999999999E-2"/>
          <c:w val="0.95416666666666672"/>
          <c:h val="0.82933833661417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10893647156878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E1-4942-BDDB-C2AAC2621B9C}"/>
                </c:ext>
              </c:extLst>
            </c:dLbl>
            <c:dLbl>
              <c:idx val="1"/>
              <c:layout>
                <c:manualLayout>
                  <c:x val="-3.6575723194926829E-2"/>
                  <c:y val="-3.12500000000005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E1-4942-BDDB-C2AAC2621B9C}"/>
                </c:ext>
              </c:extLst>
            </c:dLbl>
            <c:dLbl>
              <c:idx val="2"/>
              <c:layout>
                <c:manualLayout>
                  <c:x val="-3.8404509354673204E-2"/>
                  <c:y val="-3.12500000000000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E1-4942-BDDB-C2AAC2621B9C}"/>
                </c:ext>
              </c:extLst>
            </c:dLbl>
            <c:dLbl>
              <c:idx val="3"/>
              <c:layout>
                <c:manualLayout>
                  <c:x val="-4.2062081674165891E-2"/>
                  <c:y val="-1.432275120902249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E1-4942-BDDB-C2AAC2621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P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2020</c:v>
                </c:pt>
                <c:pt idx="2">
                  <c:v>2025</c:v>
                </c:pt>
                <c:pt idx="3">
                  <c:v>2028</c:v>
                </c:pt>
              </c:numCache>
            </c:numRef>
          </c:cat>
          <c:val>
            <c:numRef>
              <c:f>Sheet1!$B$2:$B$5</c:f>
              <c:numCache>
                <c:formatCode>0</c:formatCode>
                <c:ptCount val="4"/>
                <c:pt idx="0">
                  <c:v>6919</c:v>
                </c:pt>
                <c:pt idx="1">
                  <c:v>9406</c:v>
                </c:pt>
                <c:pt idx="2">
                  <c:v>12366</c:v>
                </c:pt>
                <c:pt idx="3">
                  <c:v>20591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D-4D97-8377-184BD64B31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1"/>
        <c:overlap val="-27"/>
        <c:axId val="1628888864"/>
        <c:axId val="1628892672"/>
      </c:barChart>
      <c:catAx>
        <c:axId val="16288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PK"/>
          </a:p>
        </c:txPr>
        <c:crossAx val="1628892672"/>
        <c:crosses val="autoZero"/>
        <c:auto val="1"/>
        <c:lblAlgn val="ctr"/>
        <c:lblOffset val="100"/>
        <c:noMultiLvlLbl val="0"/>
      </c:catAx>
      <c:valAx>
        <c:axId val="16288926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62888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448DC-3484-4B39-8AAC-4B35E3F57A37}" type="doc">
      <dgm:prSet loTypeId="urn:microsoft.com/office/officeart/2005/8/layout/process1" loCatId="process" qsTypeId="urn:microsoft.com/office/officeart/2005/8/quickstyle/3d3" qsCatId="3D" csTypeId="urn:microsoft.com/office/officeart/2005/8/colors/colorful5" csCatId="colorful" phldr="1"/>
      <dgm:spPr/>
    </dgm:pt>
    <dgm:pt modelId="{188001B4-EB34-4033-B92B-85F94E51024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</a:rPr>
            <a:t>Power</a:t>
          </a:r>
        </a:p>
      </dgm:t>
    </dgm:pt>
    <dgm:pt modelId="{68A4C383-138F-4C0B-B305-4F29352C3059}" type="parTrans" cxnId="{F2957DE2-24B8-4193-B99B-1AB4A2B5BADF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3C1AD01-5D3F-4EE1-A5E6-69D8D9C96202}" type="sibTrans" cxnId="{F2957DE2-24B8-4193-B99B-1AB4A2B5BADF}">
      <dgm:prSet custT="1"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AB65648C-95C0-4E83-B6BA-DABC58603E26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800" b="1" dirty="0">
              <a:solidFill>
                <a:sysClr val="windowText" lastClr="000000"/>
              </a:solidFill>
            </a:rPr>
            <a:t>Average </a:t>
          </a:r>
          <a:br>
            <a:rPr lang="en-US" sz="2800" b="1" dirty="0">
              <a:solidFill>
                <a:sysClr val="windowText" lastClr="000000"/>
              </a:solidFill>
            </a:rPr>
          </a:br>
          <a:r>
            <a:rPr lang="en-US" sz="2800" b="1" dirty="0">
              <a:solidFill>
                <a:sysClr val="windowText" lastClr="000000"/>
              </a:solidFill>
            </a:rPr>
            <a:t>Annual Generation</a:t>
          </a:r>
          <a:br>
            <a:rPr lang="en-US" sz="2800" b="1" dirty="0">
              <a:solidFill>
                <a:sysClr val="windowText" lastClr="000000"/>
              </a:solidFill>
            </a:rPr>
          </a:br>
          <a:r>
            <a:rPr lang="en-US" sz="2800" b="1" dirty="0">
              <a:solidFill>
                <a:sysClr val="windowText" lastClr="000000"/>
              </a:solidFill>
            </a:rPr>
            <a:t>16.7 Billion kWh</a:t>
          </a:r>
        </a:p>
      </dgm:t>
    </dgm:pt>
    <dgm:pt modelId="{560BC09E-9492-4F01-8D0B-D501B7D0DFA1}" type="parTrans" cxnId="{9DAAAEEE-4B36-4453-8718-2226264ED602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511FC70-A3F8-4C82-A3B1-59F6009AD471}" type="sibTrans" cxnId="{9DAAAEEE-4B36-4453-8718-2226264ED602}">
      <dgm:prSet custT="1"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064679F5-1CDB-4551-B112-C07A31A4B2E1}">
      <dgm:prSet custT="1"/>
      <dgm:spPr>
        <a:solidFill>
          <a:srgbClr val="CC0066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b="1" dirty="0">
              <a:solidFill>
                <a:srgbClr val="FFFF00"/>
              </a:solidFill>
            </a:rPr>
            <a:t>Total Generation</a:t>
          </a:r>
          <a:br>
            <a:rPr lang="en-US" sz="2800" b="1" dirty="0">
              <a:solidFill>
                <a:srgbClr val="FFFF00"/>
              </a:solidFill>
            </a:rPr>
          </a:br>
          <a:r>
            <a:rPr lang="en-US" sz="2800" b="1" dirty="0">
              <a:solidFill>
                <a:srgbClr val="FFFF00"/>
              </a:solidFill>
            </a:rPr>
            <a:t>547 Billion kWh</a:t>
          </a:r>
        </a:p>
      </dgm:t>
    </dgm:pt>
    <dgm:pt modelId="{EEAFA191-97AC-4970-A646-55619620CD92}" type="parTrans" cxnId="{CB090DEF-4984-4ED4-A2DC-40790D573402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88C0593A-B8C6-4249-803C-3721B3283E85}" type="sibTrans" cxnId="{CB090DEF-4984-4ED4-A2DC-40790D573402}">
      <dgm:prSet custT="1"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7943446D-AA9D-4417-AA19-F15B9FA41927}">
      <dgm:prSet custT="1"/>
      <dgm:spPr>
        <a:solidFill>
          <a:srgbClr val="0066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b="1" dirty="0">
              <a:solidFill>
                <a:srgbClr val="FFFF00"/>
              </a:solidFill>
            </a:rPr>
            <a:t>Revenue</a:t>
          </a:r>
          <a:br>
            <a:rPr lang="en-US" sz="2800" b="1" dirty="0">
              <a:solidFill>
                <a:srgbClr val="FFFF00"/>
              </a:solidFill>
            </a:rPr>
          </a:br>
          <a:r>
            <a:rPr lang="en-US" sz="2800" b="1" dirty="0">
              <a:solidFill>
                <a:srgbClr val="FFFF00"/>
              </a:solidFill>
            </a:rPr>
            <a:t>Rs. 547 Billion</a:t>
          </a:r>
        </a:p>
      </dgm:t>
    </dgm:pt>
    <dgm:pt modelId="{4AD98ACD-0ABC-4BB2-93C4-2AE61526BB6B}" type="parTrans" cxnId="{FA0EC3A6-11D8-4C48-BCA7-44C2F9849B1F}">
      <dgm:prSet/>
      <dgm:spPr/>
      <dgm:t>
        <a:bodyPr/>
        <a:lstStyle/>
        <a:p>
          <a:endParaRPr lang="en-PK"/>
        </a:p>
      </dgm:t>
    </dgm:pt>
    <dgm:pt modelId="{D611E95D-4CDB-448E-A81B-6754F5CC1F79}" type="sibTrans" cxnId="{FA0EC3A6-11D8-4C48-BCA7-44C2F9849B1F}">
      <dgm:prSet/>
      <dgm:spPr/>
      <dgm:t>
        <a:bodyPr/>
        <a:lstStyle/>
        <a:p>
          <a:endParaRPr lang="en-PK"/>
        </a:p>
      </dgm:t>
    </dgm:pt>
    <dgm:pt modelId="{0D59C530-01CE-4ECE-B8BA-CC0A313136F8}" type="pres">
      <dgm:prSet presAssocID="{DDC448DC-3484-4B39-8AAC-4B35E3F57A37}" presName="Name0" presStyleCnt="0">
        <dgm:presLayoutVars>
          <dgm:dir/>
          <dgm:resizeHandles val="exact"/>
        </dgm:presLayoutVars>
      </dgm:prSet>
      <dgm:spPr/>
    </dgm:pt>
    <dgm:pt modelId="{F3EED91F-2EA6-46DB-A959-02C8B88D1FB5}" type="pres">
      <dgm:prSet presAssocID="{188001B4-EB34-4033-B92B-85F94E510249}" presName="node" presStyleLbl="node1" presStyleIdx="0" presStyleCnt="4" custScaleX="114432" custScaleY="161051">
        <dgm:presLayoutVars>
          <dgm:bulletEnabled val="1"/>
        </dgm:presLayoutVars>
      </dgm:prSet>
      <dgm:spPr/>
    </dgm:pt>
    <dgm:pt modelId="{ABCE75A1-9B4F-4D4B-9F56-68B49DBC388D}" type="pres">
      <dgm:prSet presAssocID="{93C1AD01-5D3F-4EE1-A5E6-69D8D9C96202}" presName="sibTrans" presStyleLbl="sibTrans2D1" presStyleIdx="0" presStyleCnt="3"/>
      <dgm:spPr/>
    </dgm:pt>
    <dgm:pt modelId="{50F383D4-95B8-4E2A-9FA7-091A974D3878}" type="pres">
      <dgm:prSet presAssocID="{93C1AD01-5D3F-4EE1-A5E6-69D8D9C96202}" presName="connectorText" presStyleLbl="sibTrans2D1" presStyleIdx="0" presStyleCnt="3"/>
      <dgm:spPr/>
    </dgm:pt>
    <dgm:pt modelId="{2E7780FC-E3D1-47CB-A090-01FA8BB20202}" type="pres">
      <dgm:prSet presAssocID="{AB65648C-95C0-4E83-B6BA-DABC58603E26}" presName="node" presStyleLbl="node1" presStyleIdx="1" presStyleCnt="4" custScaleX="114432" custScaleY="161051" custLinFactNeighborY="4869">
        <dgm:presLayoutVars>
          <dgm:bulletEnabled val="1"/>
        </dgm:presLayoutVars>
      </dgm:prSet>
      <dgm:spPr/>
    </dgm:pt>
    <dgm:pt modelId="{74131F2A-87CA-4671-9565-1595769FA6C0}" type="pres">
      <dgm:prSet presAssocID="{9511FC70-A3F8-4C82-A3B1-59F6009AD471}" presName="sibTrans" presStyleLbl="sibTrans2D1" presStyleIdx="1" presStyleCnt="3"/>
      <dgm:spPr/>
    </dgm:pt>
    <dgm:pt modelId="{BCBB70E3-5F61-4FE9-AA24-C96A070CF191}" type="pres">
      <dgm:prSet presAssocID="{9511FC70-A3F8-4C82-A3B1-59F6009AD471}" presName="connectorText" presStyleLbl="sibTrans2D1" presStyleIdx="1" presStyleCnt="3"/>
      <dgm:spPr/>
    </dgm:pt>
    <dgm:pt modelId="{52DA21EE-66C5-4F77-8C8B-01E7F6602D18}" type="pres">
      <dgm:prSet presAssocID="{064679F5-1CDB-4551-B112-C07A31A4B2E1}" presName="node" presStyleLbl="node1" presStyleIdx="2" presStyleCnt="4" custScaleX="114432" custScaleY="161051">
        <dgm:presLayoutVars>
          <dgm:bulletEnabled val="1"/>
        </dgm:presLayoutVars>
      </dgm:prSet>
      <dgm:spPr/>
    </dgm:pt>
    <dgm:pt modelId="{2B45F1EA-D150-4BE1-BE53-8070676BEFF2}" type="pres">
      <dgm:prSet presAssocID="{88C0593A-B8C6-4249-803C-3721B3283E85}" presName="sibTrans" presStyleLbl="sibTrans2D1" presStyleIdx="2" presStyleCnt="3"/>
      <dgm:spPr/>
    </dgm:pt>
    <dgm:pt modelId="{2500A91F-FDB3-46CB-BD27-ABE0F26BD60B}" type="pres">
      <dgm:prSet presAssocID="{88C0593A-B8C6-4249-803C-3721B3283E85}" presName="connectorText" presStyleLbl="sibTrans2D1" presStyleIdx="2" presStyleCnt="3"/>
      <dgm:spPr/>
    </dgm:pt>
    <dgm:pt modelId="{F7419142-3553-443A-A32B-0CFCB06F9CD1}" type="pres">
      <dgm:prSet presAssocID="{7943446D-AA9D-4417-AA19-F15B9FA41927}" presName="node" presStyleLbl="node1" presStyleIdx="3" presStyleCnt="4" custScaleX="114432" custScaleY="161051">
        <dgm:presLayoutVars>
          <dgm:bulletEnabled val="1"/>
        </dgm:presLayoutVars>
      </dgm:prSet>
      <dgm:spPr/>
    </dgm:pt>
  </dgm:ptLst>
  <dgm:cxnLst>
    <dgm:cxn modelId="{5C590B22-0524-49D1-B221-EE32EB36B65C}" type="presOf" srcId="{93C1AD01-5D3F-4EE1-A5E6-69D8D9C96202}" destId="{50F383D4-95B8-4E2A-9FA7-091A974D3878}" srcOrd="1" destOrd="0" presId="urn:microsoft.com/office/officeart/2005/8/layout/process1"/>
    <dgm:cxn modelId="{E643B439-635C-4141-83A8-95DFADECA797}" type="presOf" srcId="{7943446D-AA9D-4417-AA19-F15B9FA41927}" destId="{F7419142-3553-443A-A32B-0CFCB06F9CD1}" srcOrd="0" destOrd="0" presId="urn:microsoft.com/office/officeart/2005/8/layout/process1"/>
    <dgm:cxn modelId="{F3A87142-A121-49F3-9966-D8FD2D637A89}" type="presOf" srcId="{93C1AD01-5D3F-4EE1-A5E6-69D8D9C96202}" destId="{ABCE75A1-9B4F-4D4B-9F56-68B49DBC388D}" srcOrd="0" destOrd="0" presId="urn:microsoft.com/office/officeart/2005/8/layout/process1"/>
    <dgm:cxn modelId="{687F756E-EBF7-427A-ABA1-FB01486DCCF9}" type="presOf" srcId="{DDC448DC-3484-4B39-8AAC-4B35E3F57A37}" destId="{0D59C530-01CE-4ECE-B8BA-CC0A313136F8}" srcOrd="0" destOrd="0" presId="urn:microsoft.com/office/officeart/2005/8/layout/process1"/>
    <dgm:cxn modelId="{B79E494F-D298-4079-8CA0-3B385F85A8B8}" type="presOf" srcId="{9511FC70-A3F8-4C82-A3B1-59F6009AD471}" destId="{BCBB70E3-5F61-4FE9-AA24-C96A070CF191}" srcOrd="1" destOrd="0" presId="urn:microsoft.com/office/officeart/2005/8/layout/process1"/>
    <dgm:cxn modelId="{4486DD50-2DB3-425D-BCF2-2964F0A83261}" type="presOf" srcId="{9511FC70-A3F8-4C82-A3B1-59F6009AD471}" destId="{74131F2A-87CA-4671-9565-1595769FA6C0}" srcOrd="0" destOrd="0" presId="urn:microsoft.com/office/officeart/2005/8/layout/process1"/>
    <dgm:cxn modelId="{FA0EC3A6-11D8-4C48-BCA7-44C2F9849B1F}" srcId="{DDC448DC-3484-4B39-8AAC-4B35E3F57A37}" destId="{7943446D-AA9D-4417-AA19-F15B9FA41927}" srcOrd="3" destOrd="0" parTransId="{4AD98ACD-0ABC-4BB2-93C4-2AE61526BB6B}" sibTransId="{D611E95D-4CDB-448E-A81B-6754F5CC1F79}"/>
    <dgm:cxn modelId="{011731B2-6326-4EF7-8268-8A2D7FF0B77F}" type="presOf" srcId="{88C0593A-B8C6-4249-803C-3721B3283E85}" destId="{2B45F1EA-D150-4BE1-BE53-8070676BEFF2}" srcOrd="0" destOrd="0" presId="urn:microsoft.com/office/officeart/2005/8/layout/process1"/>
    <dgm:cxn modelId="{69CDA2B9-6BAD-421E-BBDB-9B828B94FC39}" type="presOf" srcId="{188001B4-EB34-4033-B92B-85F94E510249}" destId="{F3EED91F-2EA6-46DB-A959-02C8B88D1FB5}" srcOrd="0" destOrd="0" presId="urn:microsoft.com/office/officeart/2005/8/layout/process1"/>
    <dgm:cxn modelId="{CE1DEBC9-7F45-4C89-942A-AC264E4C6FD9}" type="presOf" srcId="{88C0593A-B8C6-4249-803C-3721B3283E85}" destId="{2500A91F-FDB3-46CB-BD27-ABE0F26BD60B}" srcOrd="1" destOrd="0" presId="urn:microsoft.com/office/officeart/2005/8/layout/process1"/>
    <dgm:cxn modelId="{D33F6FCE-1E7B-4A42-AA1B-87BF6C86C2A7}" type="presOf" srcId="{064679F5-1CDB-4551-B112-C07A31A4B2E1}" destId="{52DA21EE-66C5-4F77-8C8B-01E7F6602D18}" srcOrd="0" destOrd="0" presId="urn:microsoft.com/office/officeart/2005/8/layout/process1"/>
    <dgm:cxn modelId="{F2957DE2-24B8-4193-B99B-1AB4A2B5BADF}" srcId="{DDC448DC-3484-4B39-8AAC-4B35E3F57A37}" destId="{188001B4-EB34-4033-B92B-85F94E510249}" srcOrd="0" destOrd="0" parTransId="{68A4C383-138F-4C0B-B305-4F29352C3059}" sibTransId="{93C1AD01-5D3F-4EE1-A5E6-69D8D9C96202}"/>
    <dgm:cxn modelId="{1CD3DCED-15C0-4034-B022-4A3DA5F9E783}" type="presOf" srcId="{AB65648C-95C0-4E83-B6BA-DABC58603E26}" destId="{2E7780FC-E3D1-47CB-A090-01FA8BB20202}" srcOrd="0" destOrd="0" presId="urn:microsoft.com/office/officeart/2005/8/layout/process1"/>
    <dgm:cxn modelId="{9DAAAEEE-4B36-4453-8718-2226264ED602}" srcId="{DDC448DC-3484-4B39-8AAC-4B35E3F57A37}" destId="{AB65648C-95C0-4E83-B6BA-DABC58603E26}" srcOrd="1" destOrd="0" parTransId="{560BC09E-9492-4F01-8D0B-D501B7D0DFA1}" sibTransId="{9511FC70-A3F8-4C82-A3B1-59F6009AD471}"/>
    <dgm:cxn modelId="{CB090DEF-4984-4ED4-A2DC-40790D573402}" srcId="{DDC448DC-3484-4B39-8AAC-4B35E3F57A37}" destId="{064679F5-1CDB-4551-B112-C07A31A4B2E1}" srcOrd="2" destOrd="0" parTransId="{EEAFA191-97AC-4970-A646-55619620CD92}" sibTransId="{88C0593A-B8C6-4249-803C-3721B3283E85}"/>
    <dgm:cxn modelId="{3A934F41-9323-4211-AE74-41C743547AA3}" type="presParOf" srcId="{0D59C530-01CE-4ECE-B8BA-CC0A313136F8}" destId="{F3EED91F-2EA6-46DB-A959-02C8B88D1FB5}" srcOrd="0" destOrd="0" presId="urn:microsoft.com/office/officeart/2005/8/layout/process1"/>
    <dgm:cxn modelId="{1F508F7A-46AB-46CA-8CA0-FD6EF91F9587}" type="presParOf" srcId="{0D59C530-01CE-4ECE-B8BA-CC0A313136F8}" destId="{ABCE75A1-9B4F-4D4B-9F56-68B49DBC388D}" srcOrd="1" destOrd="0" presId="urn:microsoft.com/office/officeart/2005/8/layout/process1"/>
    <dgm:cxn modelId="{5A191266-C4DB-4CD1-839C-3DE36998B3BD}" type="presParOf" srcId="{ABCE75A1-9B4F-4D4B-9F56-68B49DBC388D}" destId="{50F383D4-95B8-4E2A-9FA7-091A974D3878}" srcOrd="0" destOrd="0" presId="urn:microsoft.com/office/officeart/2005/8/layout/process1"/>
    <dgm:cxn modelId="{5360F8FD-2E5D-407A-89FC-1D5667A2CBAB}" type="presParOf" srcId="{0D59C530-01CE-4ECE-B8BA-CC0A313136F8}" destId="{2E7780FC-E3D1-47CB-A090-01FA8BB20202}" srcOrd="2" destOrd="0" presId="urn:microsoft.com/office/officeart/2005/8/layout/process1"/>
    <dgm:cxn modelId="{BF2E9333-0DCA-4493-9929-66A2EA461E08}" type="presParOf" srcId="{0D59C530-01CE-4ECE-B8BA-CC0A313136F8}" destId="{74131F2A-87CA-4671-9565-1595769FA6C0}" srcOrd="3" destOrd="0" presId="urn:microsoft.com/office/officeart/2005/8/layout/process1"/>
    <dgm:cxn modelId="{91445C5A-C674-4DEF-AF7B-2B4718798639}" type="presParOf" srcId="{74131F2A-87CA-4671-9565-1595769FA6C0}" destId="{BCBB70E3-5F61-4FE9-AA24-C96A070CF191}" srcOrd="0" destOrd="0" presId="urn:microsoft.com/office/officeart/2005/8/layout/process1"/>
    <dgm:cxn modelId="{A2D5B73D-34FD-4BCD-A563-22CF0321A630}" type="presParOf" srcId="{0D59C530-01CE-4ECE-B8BA-CC0A313136F8}" destId="{52DA21EE-66C5-4F77-8C8B-01E7F6602D18}" srcOrd="4" destOrd="0" presId="urn:microsoft.com/office/officeart/2005/8/layout/process1"/>
    <dgm:cxn modelId="{2785E6BD-198A-411C-9982-D111592FB4DC}" type="presParOf" srcId="{0D59C530-01CE-4ECE-B8BA-CC0A313136F8}" destId="{2B45F1EA-D150-4BE1-BE53-8070676BEFF2}" srcOrd="5" destOrd="0" presId="urn:microsoft.com/office/officeart/2005/8/layout/process1"/>
    <dgm:cxn modelId="{C5084D8A-3258-471C-A5B1-A69447D01219}" type="presParOf" srcId="{2B45F1EA-D150-4BE1-BE53-8070676BEFF2}" destId="{2500A91F-FDB3-46CB-BD27-ABE0F26BD60B}" srcOrd="0" destOrd="0" presId="urn:microsoft.com/office/officeart/2005/8/layout/process1"/>
    <dgm:cxn modelId="{8FBF1143-04F1-48FC-BDB0-5F68FD601914}" type="presParOf" srcId="{0D59C530-01CE-4ECE-B8BA-CC0A313136F8}" destId="{F7419142-3553-443A-A32B-0CFCB06F9CD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ED91F-2EA6-46DB-A959-02C8B88D1FB5}">
      <dsp:nvSpPr>
        <dsp:cNvPr id="0" name=""/>
        <dsp:cNvSpPr/>
      </dsp:nvSpPr>
      <dsp:spPr>
        <a:xfrm>
          <a:off x="14237" y="0"/>
          <a:ext cx="2380926" cy="187036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Power</a:t>
          </a:r>
        </a:p>
      </dsp:txBody>
      <dsp:txXfrm>
        <a:off x="69018" y="54781"/>
        <a:ext cx="2271364" cy="1760802"/>
      </dsp:txXfrm>
    </dsp:sp>
    <dsp:sp modelId="{ABCE75A1-9B4F-4D4B-9F56-68B49DBC388D}">
      <dsp:nvSpPr>
        <dsp:cNvPr id="0" name=""/>
        <dsp:cNvSpPr/>
      </dsp:nvSpPr>
      <dsp:spPr>
        <a:xfrm>
          <a:off x="2603228" y="677181"/>
          <a:ext cx="441097" cy="516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chemeClr val="bg1"/>
            </a:solidFill>
          </a:endParaRPr>
        </a:p>
      </dsp:txBody>
      <dsp:txXfrm>
        <a:off x="2603228" y="780381"/>
        <a:ext cx="308768" cy="309600"/>
      </dsp:txXfrm>
    </dsp:sp>
    <dsp:sp modelId="{2E7780FC-E3D1-47CB-A090-01FA8BB20202}">
      <dsp:nvSpPr>
        <dsp:cNvPr id="0" name=""/>
        <dsp:cNvSpPr/>
      </dsp:nvSpPr>
      <dsp:spPr>
        <a:xfrm>
          <a:off x="3227423" y="0"/>
          <a:ext cx="2380926" cy="1870364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Text" lastClr="000000"/>
              </a:solidFill>
            </a:rPr>
            <a:t>Average </a:t>
          </a:r>
          <a:br>
            <a:rPr lang="en-US" sz="2800" b="1" kern="1200" dirty="0">
              <a:solidFill>
                <a:sysClr val="windowText" lastClr="000000"/>
              </a:solidFill>
            </a:rPr>
          </a:br>
          <a:r>
            <a:rPr lang="en-US" sz="2800" b="1" kern="1200" dirty="0">
              <a:solidFill>
                <a:sysClr val="windowText" lastClr="000000"/>
              </a:solidFill>
            </a:rPr>
            <a:t>Annual Generation</a:t>
          </a:r>
          <a:br>
            <a:rPr lang="en-US" sz="2800" b="1" kern="1200" dirty="0">
              <a:solidFill>
                <a:sysClr val="windowText" lastClr="000000"/>
              </a:solidFill>
            </a:rPr>
          </a:br>
          <a:r>
            <a:rPr lang="en-US" sz="2800" b="1" kern="1200" dirty="0">
              <a:solidFill>
                <a:sysClr val="windowText" lastClr="000000"/>
              </a:solidFill>
            </a:rPr>
            <a:t>16.7 Billion kWh</a:t>
          </a:r>
        </a:p>
      </dsp:txBody>
      <dsp:txXfrm>
        <a:off x="3282204" y="54781"/>
        <a:ext cx="2271364" cy="1760802"/>
      </dsp:txXfrm>
    </dsp:sp>
    <dsp:sp modelId="{74131F2A-87CA-4671-9565-1595769FA6C0}">
      <dsp:nvSpPr>
        <dsp:cNvPr id="0" name=""/>
        <dsp:cNvSpPr/>
      </dsp:nvSpPr>
      <dsp:spPr>
        <a:xfrm>
          <a:off x="5816414" y="677181"/>
          <a:ext cx="441097" cy="516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chemeClr val="bg1"/>
            </a:solidFill>
          </a:endParaRPr>
        </a:p>
      </dsp:txBody>
      <dsp:txXfrm>
        <a:off x="5816414" y="780381"/>
        <a:ext cx="308768" cy="309600"/>
      </dsp:txXfrm>
    </dsp:sp>
    <dsp:sp modelId="{52DA21EE-66C5-4F77-8C8B-01E7F6602D18}">
      <dsp:nvSpPr>
        <dsp:cNvPr id="0" name=""/>
        <dsp:cNvSpPr/>
      </dsp:nvSpPr>
      <dsp:spPr>
        <a:xfrm>
          <a:off x="6440608" y="0"/>
          <a:ext cx="2380926" cy="1870364"/>
        </a:xfrm>
        <a:prstGeom prst="roundRect">
          <a:avLst>
            <a:gd name="adj" fmla="val 10000"/>
          </a:avLst>
        </a:prstGeom>
        <a:solidFill>
          <a:srgbClr val="CC00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Total Generation</a:t>
          </a:r>
          <a:br>
            <a:rPr lang="en-US" sz="2800" b="1" kern="1200" dirty="0">
              <a:solidFill>
                <a:srgbClr val="FFFF00"/>
              </a:solidFill>
            </a:rPr>
          </a:br>
          <a:r>
            <a:rPr lang="en-US" sz="2800" b="1" kern="1200" dirty="0">
              <a:solidFill>
                <a:srgbClr val="FFFF00"/>
              </a:solidFill>
            </a:rPr>
            <a:t>547 Billion kWh</a:t>
          </a:r>
        </a:p>
      </dsp:txBody>
      <dsp:txXfrm>
        <a:off x="6495389" y="54781"/>
        <a:ext cx="2271364" cy="1760802"/>
      </dsp:txXfrm>
    </dsp:sp>
    <dsp:sp modelId="{2B45F1EA-D150-4BE1-BE53-8070676BEFF2}">
      <dsp:nvSpPr>
        <dsp:cNvPr id="0" name=""/>
        <dsp:cNvSpPr/>
      </dsp:nvSpPr>
      <dsp:spPr>
        <a:xfrm>
          <a:off x="9029599" y="677181"/>
          <a:ext cx="441097" cy="516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chemeClr val="bg1"/>
            </a:solidFill>
          </a:endParaRPr>
        </a:p>
      </dsp:txBody>
      <dsp:txXfrm>
        <a:off x="9029599" y="780381"/>
        <a:ext cx="308768" cy="309600"/>
      </dsp:txXfrm>
    </dsp:sp>
    <dsp:sp modelId="{F7419142-3553-443A-A32B-0CFCB06F9CD1}">
      <dsp:nvSpPr>
        <dsp:cNvPr id="0" name=""/>
        <dsp:cNvSpPr/>
      </dsp:nvSpPr>
      <dsp:spPr>
        <a:xfrm>
          <a:off x="9653793" y="0"/>
          <a:ext cx="2380926" cy="1870364"/>
        </a:xfrm>
        <a:prstGeom prst="roundRect">
          <a:avLst>
            <a:gd name="adj" fmla="val 10000"/>
          </a:avLst>
        </a:prstGeom>
        <a:solidFill>
          <a:srgbClr val="00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Revenue</a:t>
          </a:r>
          <a:br>
            <a:rPr lang="en-US" sz="2800" b="1" kern="1200" dirty="0">
              <a:solidFill>
                <a:srgbClr val="FFFF00"/>
              </a:solidFill>
            </a:rPr>
          </a:br>
          <a:r>
            <a:rPr lang="en-US" sz="2800" b="1" kern="1200" dirty="0">
              <a:solidFill>
                <a:srgbClr val="FFFF00"/>
              </a:solidFill>
            </a:rPr>
            <a:t>Rs. 547 Billion</a:t>
          </a:r>
        </a:p>
      </dsp:txBody>
      <dsp:txXfrm>
        <a:off x="9708574" y="54781"/>
        <a:ext cx="2271364" cy="1760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BDCE7-2157-4C3F-B4F3-E2126A17961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A9FC1-890C-418B-887C-42C940717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3675" y="811213"/>
            <a:ext cx="7280275" cy="4095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7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608AE-81C4-45C0-A08F-C4C52B6CA92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8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608AE-81C4-45C0-A08F-C4C52B6CA92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1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8AA77-1326-4B7F-881C-9FA234C213BA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44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01938" y="10265560"/>
            <a:ext cx="2912619" cy="54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58" tIns="48281" rIns="96558" bIns="48281" anchor="b"/>
          <a:lstStyle/>
          <a:p>
            <a:pPr algn="r" defTabSz="965271"/>
            <a:fld id="{A03FB465-D544-40F4-8BDA-E3D54C7124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65271"/>
              <a:t>44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2888" y="811213"/>
            <a:ext cx="7204076" cy="4052887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558" tIns="48281" rIns="96558" bIns="48281"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3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1800" y="704850"/>
            <a:ext cx="6275388" cy="35290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944711" y="4461843"/>
            <a:ext cx="5219973" cy="423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51" tIns="46726" rIns="93451" bIns="46726"/>
          <a:lstStyle/>
          <a:p>
            <a:endParaRPr lang="en-US" altLang="en-US"/>
          </a:p>
        </p:txBody>
      </p:sp>
      <p:sp>
        <p:nvSpPr>
          <p:cNvPr id="76804" name="Slide Number Placeholder 2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5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2237" indent="-289322" defTabSz="93065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7288" indent="-231458" defTabSz="93065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0203" indent="-231458" defTabSz="93065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3118" indent="-231458" defTabSz="93065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6033" indent="-231458" defTabSz="93065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8948" indent="-231458" defTabSz="93065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1863" indent="-231458" defTabSz="93065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34778" indent="-231458" defTabSz="93065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C4ED4-4D77-493A-9E9D-8D519C0BF24F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0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258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0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100" y="852488"/>
            <a:ext cx="7477125" cy="4206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6954B-C91A-47D8-AD8F-BD8F9831DD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8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700" y="954088"/>
            <a:ext cx="8369300" cy="470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1532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6954B-C91A-47D8-AD8F-BD8F9831DD4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1532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9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3675" y="835025"/>
            <a:ext cx="7427913" cy="4178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FC6EE-BBDC-46A5-B781-0F4133B5A06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65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83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1435255-EA43-F741-824F-30636999B2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49FF41-527E-4B9F-88B1-134367A60189}" type="slidenum">
              <a:rPr lang="en-US" altLang="en-US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970D783-75ED-123F-5618-9E455F1A6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42938"/>
            <a:ext cx="5707063" cy="3209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1032B85-1FFA-6EB6-BA32-27ED2E848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7261" y="4066990"/>
            <a:ext cx="5658090" cy="3851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03" tIns="46652" rIns="93303" bIns="466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30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972F33-8AB3-21B7-B272-699090F780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6788" y="735013"/>
            <a:ext cx="6453187" cy="3629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691B5FC-788F-1D7E-5F9A-F5FA7131E5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3A009CC-5416-0530-590B-6C36C8D1E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11F411-4D5E-4E67-AE48-6A4A67BF5FB6}" type="slidenum">
              <a:rPr lang="en-US" altLang="en-US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7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06700" y="514350"/>
            <a:ext cx="4581525" cy="2576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9860" y="3263803"/>
            <a:ext cx="8152357" cy="30920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4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CFCBB9A-BE1D-6376-0E33-2EC80AFC7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CE01F893-E2D4-B692-B994-8073F110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Date Placeholder 3">
            <a:extLst>
              <a:ext uri="{FF2B5EF4-FFF2-40B4-BE49-F238E27FC236}">
                <a16:creationId xmlns:a16="http://schemas.microsoft.com/office/drawing/2014/main" id="{7D2D2172-F715-C5DE-850A-86E31F3632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9" name="Slide Number Placeholder 1">
            <a:extLst>
              <a:ext uri="{FF2B5EF4-FFF2-40B4-BE49-F238E27FC236}">
                <a16:creationId xmlns:a16="http://schemas.microsoft.com/office/drawing/2014/main" id="{2D2DB18C-642D-8D24-4585-3EABBADF43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39304D-7B7B-46CE-99E4-1F932D501FC3}" type="slidenum">
              <a:rPr lang="en-US" altLang="en-US" smtClean="0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7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3554D-6F3D-4AB4-ACE7-4BB3AEB10F7C}" type="datetime1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BB84DB-65BE-4D22-AB8D-7F3CA79B1032}" type="datetime1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8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74DAB-D68B-410A-809D-C02F4FC2E5DB}" type="datetime1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A1F1C0-60C5-4FAA-A4A7-D8856FF71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54AA8-2624-4CDA-95F1-D9818A646BC0}" type="datetime1">
              <a:rPr lang="en-US" altLang="en-US"/>
              <a:pPr>
                <a:defRPr/>
              </a:pPr>
              <a:t>12/21/2022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7F5B64-57E8-4E38-BE09-FF78E894F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3052D7-E84F-4F34-BAC5-D2A75BB0F6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DEA76-4EC6-49EB-8B2D-4CCF4D828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00449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7485" y="273050"/>
            <a:ext cx="109685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7484" y="1598613"/>
            <a:ext cx="538268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3367" y="1598613"/>
            <a:ext cx="5382684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7484" y="3922714"/>
            <a:ext cx="538268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922714"/>
            <a:ext cx="5382684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83452-70A2-43A8-8016-6EBBD4581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505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801"/>
      </p:ext>
    </p:extLst>
  </p:cSld>
  <p:clrMapOvr>
    <a:masterClrMapping/>
  </p:clrMapOvr>
  <p:transition spd="slow" advTm="8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B55851-72F1-48F4-9624-23A7118EA9A0}" type="datetime1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8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4682F-528D-4EDF-A5DB-F7EBE121846C}" type="datetime1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E8DA8-3BD8-4585-9540-AEC46DD3BCBC}" type="datetime1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389A-13D2-4487-A9AD-6DBBB91B6703}" type="datetime1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48AC2-7388-45FC-A735-B89C57AB757B}" type="datetime1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72D8E5-1536-44B0-9EC3-745F68E03487}" type="datetime1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85449-65C2-4005-A8D0-E9DEB83C6EB7}" type="datetime1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0D95A-3B01-4140-AAEF-1E1CCCF7DEE2}" type="datetime1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0DD2-C64C-4A0D-B7AC-5A0965D8A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9050"/>
            <a:ext cx="11567160" cy="680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716" y="863764"/>
            <a:ext cx="11567160" cy="526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584" y="6438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00"/>
                </a:solidFill>
              </a:defRPr>
            </a:lvl1pPr>
          </a:lstStyle>
          <a:p>
            <a:fld id="{25AA0DD2-C64C-4A0D-B7AC-5A0965D8A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u="sng" kern="1200">
          <a:solidFill>
            <a:srgbClr val="FFFF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FFFF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0848" y="6361"/>
            <a:ext cx="10561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+mn-ea"/>
                <a:cs typeface="Arial" panose="020B0604020202020204" pitchFamily="34" charset="0"/>
              </a:rPr>
              <a:t>WATER AND POWER DEVELOPMENT AUTHORITY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5" descr="C:\Users\secwapda\Desktop\GIFs\giphy (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0891" y="1010706"/>
            <a:ext cx="5321109" cy="4932893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0" y="60149"/>
            <a:ext cx="1211580" cy="11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AD3CA8-0B76-4FAB-A89A-6C99BB05D099}"/>
              </a:ext>
            </a:extLst>
          </p:cNvPr>
          <p:cNvSpPr txBox="1"/>
          <p:nvPr/>
        </p:nvSpPr>
        <p:spPr>
          <a:xfrm>
            <a:off x="191930" y="6055596"/>
            <a:ext cx="1200007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Placeholder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1013"/>
          <a:stretch>
            <a:fillRect/>
          </a:stretch>
        </p:blipFill>
        <p:spPr>
          <a:xfrm>
            <a:off x="1403509" y="1010707"/>
            <a:ext cx="5240045" cy="2377572"/>
          </a:xfrm>
          <a:prstGeom prst="rect">
            <a:avLst/>
          </a:prstGeom>
        </p:spPr>
      </p:pic>
      <p:pic>
        <p:nvPicPr>
          <p:cNvPr id="12" name="Picture Placeholder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1748" r="20743" b="-1748"/>
          <a:stretch/>
        </p:blipFill>
        <p:spPr>
          <a:xfrm>
            <a:off x="4125191" y="3531095"/>
            <a:ext cx="2518363" cy="2412504"/>
          </a:xfrm>
          <a:prstGeom prst="rect">
            <a:avLst/>
          </a:prstGeom>
        </p:spPr>
      </p:pic>
      <p:pic>
        <p:nvPicPr>
          <p:cNvPr id="13" name="Picture Placeholder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2" t="-532" r="5294" b="532"/>
          <a:stretch/>
        </p:blipFill>
        <p:spPr>
          <a:xfrm>
            <a:off x="1403510" y="3561914"/>
            <a:ext cx="2494344" cy="2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7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563880" y="20011"/>
            <a:ext cx="11064240" cy="692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1D95B-3FC3-4C8A-C97A-48FAD07C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+mj-cs"/>
              </a:rPr>
              <a:t>Rehabilitation of Old Power Houses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858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286" y="655093"/>
            <a:ext cx="11567885" cy="61603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Objective</a:t>
            </a:r>
          </a:p>
          <a:p>
            <a:pPr marL="287338" indent="-287338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3000" b="1" dirty="0">
                <a:ea typeface="Tahoma" pitchFamily="34" charset="0"/>
                <a:cs typeface="Tahoma" pitchFamily="34" charset="0"/>
              </a:rPr>
              <a:t>	</a:t>
            </a:r>
            <a:r>
              <a:rPr lang="en-US" sz="30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Enhancement of capacity from 1,000MW to 1,310 MW by replacing 50 years old/obsolete existing E&amp;M equipment; to avail increased water head (40 ft) and storage (2.9 MAF) after Mangla Dam Raising. </a:t>
            </a:r>
          </a:p>
          <a:p>
            <a:pPr marL="287338" indent="-287338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Benefits</a:t>
            </a:r>
          </a:p>
          <a:p>
            <a:pPr marL="517525" indent="-285750" algn="just">
              <a:lnSpc>
                <a:spcPct val="100000"/>
              </a:lnSpc>
              <a:spcBef>
                <a:spcPts val="600"/>
              </a:spcBef>
              <a:tabLst>
                <a:tab pos="2627313" algn="l"/>
              </a:tabLst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Additional Power of 310 MW with Annual Incremental Energy 1,632 GWh</a:t>
            </a:r>
          </a:p>
          <a:p>
            <a:pPr marL="517525" indent="-285750" algn="just">
              <a:lnSpc>
                <a:spcPct val="100000"/>
              </a:lnSpc>
              <a:spcBef>
                <a:spcPts val="600"/>
              </a:spcBef>
              <a:tabLst>
                <a:tab pos="2627313" algn="l"/>
              </a:tabLst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Life Enhancement;  30~40 years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None/>
              <a:tabLst>
                <a:tab pos="2627313" algn="l"/>
              </a:tabLst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Project Cost</a:t>
            </a:r>
          </a:p>
          <a:p>
            <a:pPr marL="517525" indent="-285750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Total PKR 52,224 million ; FEC PKR 31,728 million</a:t>
            </a:r>
          </a:p>
          <a:p>
            <a:pPr marL="517525" indent="-285750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PC-I approved on 31.12.2013 by ECNEC</a:t>
            </a:r>
            <a:endParaRPr lang="en-US" sz="3000" b="1" dirty="0">
              <a:cs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563880" y="19810"/>
            <a:ext cx="11064240" cy="692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Mangla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Refurbishment Project</a:t>
            </a:r>
          </a:p>
        </p:txBody>
      </p:sp>
    </p:spTree>
    <p:extLst>
      <p:ext uri="{BB962C8B-B14F-4D97-AF65-F5344CB8AC3E}">
        <p14:creationId xmlns:p14="http://schemas.microsoft.com/office/powerpoint/2010/main" val="102404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712872"/>
            <a:ext cx="11596913" cy="59199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Financing</a:t>
            </a:r>
          </a:p>
          <a:p>
            <a:pPr marL="573088" indent="-28575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US$ 150 million grant provided by USAID. </a:t>
            </a:r>
          </a:p>
          <a:p>
            <a:pPr marL="573088" indent="-28575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Euro 90 million loan provided by AFD France</a:t>
            </a:r>
          </a:p>
          <a:p>
            <a:pPr marL="573088" indent="-28575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FFFF00"/>
                </a:solidFill>
                <a:cs typeface="Tahoma" pitchFamily="34" charset="0"/>
              </a:rPr>
              <a:t>Remaining Finances to be arranged from other donor/loan/WAPDA own resources.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563880" y="20011"/>
            <a:ext cx="11064240" cy="692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Mangla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Refurbishment Project</a:t>
            </a:r>
          </a:p>
        </p:txBody>
      </p:sp>
    </p:spTree>
    <p:extLst>
      <p:ext uri="{BB962C8B-B14F-4D97-AF65-F5344CB8AC3E}">
        <p14:creationId xmlns:p14="http://schemas.microsoft.com/office/powerpoint/2010/main" val="160710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290286" y="640688"/>
            <a:ext cx="11684000" cy="59959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Objectives </a:t>
            </a:r>
          </a:p>
          <a:p>
            <a:pPr marL="287338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Restoring the original installed capacity of 243 MW from existing 193 MW. </a:t>
            </a:r>
            <a:endParaRPr kumimoji="0" lang="en-AU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  <a:p>
            <a:pPr marL="287338" marR="0" lvl="1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Rehabilitation of Civil Structure &amp; Modernization of E&amp;M Equipment to overcome the aging problem.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Benefits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 </a:t>
            </a:r>
          </a:p>
          <a:p>
            <a:pPr marL="287338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Power 50 MW (additional), Annual Energy=1,144 GWh (169 GWh additional).</a:t>
            </a:r>
          </a:p>
          <a:p>
            <a:pPr marL="287338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To enhance the Power house life for another 30~40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Project Cost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Total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 22.254 billion  (FEC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. 11.283 billion &amp; LCC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. 10.971 billion)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PC-I Approved on 09-07-2015 by ECNEC.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67236"/>
            <a:ext cx="91440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Warsak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HEP 2</a:t>
            </a:r>
            <a:r>
              <a:rPr kumimoji="0" lang="en-US" sz="3600" b="1" i="0" u="sng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nd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Rehabilitation Project </a:t>
            </a:r>
          </a:p>
        </p:txBody>
      </p:sp>
    </p:spTree>
    <p:extLst>
      <p:ext uri="{BB962C8B-B14F-4D97-AF65-F5344CB8AC3E}">
        <p14:creationId xmlns:p14="http://schemas.microsoft.com/office/powerpoint/2010/main" val="403594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319314" y="795898"/>
            <a:ext cx="11553372" cy="55230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Financing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Euro 40.0 Million Loan provided by  AFD  France.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Euro 40.0 Million Loan provided by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KfW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 Germany.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Euro 50 Million Loan Provided by EIB through AFD France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Euro 4.5 Million grant provided by AFD.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" y="26453"/>
            <a:ext cx="12170664" cy="650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Warsak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HEP 2</a:t>
            </a:r>
            <a:r>
              <a:rPr kumimoji="0" lang="en-US" sz="3600" b="1" i="0" u="sng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nd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Rehabilitation Project </a:t>
            </a:r>
          </a:p>
        </p:txBody>
      </p:sp>
    </p:spTree>
    <p:extLst>
      <p:ext uri="{BB962C8B-B14F-4D97-AF65-F5344CB8AC3E}">
        <p14:creationId xmlns:p14="http://schemas.microsoft.com/office/powerpoint/2010/main" val="264697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4294967295"/>
          </p:nvPr>
        </p:nvSpPr>
        <p:spPr>
          <a:xfrm>
            <a:off x="277504" y="1426345"/>
            <a:ext cx="11684000" cy="4529609"/>
          </a:xfrm>
        </p:spPr>
        <p:txBody>
          <a:bodyPr>
            <a:noAutofit/>
          </a:bodyPr>
          <a:lstStyle/>
          <a:p>
            <a:pPr marL="55563" indent="-1588" algn="just">
              <a:buNone/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PC-1 Approved; Consultancy Agreement for </a:t>
            </a:r>
            <a:r>
              <a:rPr lang="en-US" sz="3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Dargai</a:t>
            </a: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HPS signed on 16.12.2020 with M/s PES Pakistan &amp; M/S K.P USA JV and Consultancy Agreement for </a:t>
            </a:r>
            <a:r>
              <a:rPr lang="en-US" sz="3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Chitral</a:t>
            </a: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signed on 20.10.2021 with M/s Integration, M/s </a:t>
            </a:r>
            <a:r>
              <a:rPr lang="en-US" sz="3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ELAN</a:t>
            </a: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Partner &amp; M/S </a:t>
            </a:r>
            <a:r>
              <a:rPr lang="en-US" sz="3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Sanima</a:t>
            </a: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Hydro JV:</a:t>
            </a:r>
          </a:p>
          <a:p>
            <a:pPr marL="742950" indent="-457200" algn="just">
              <a:defRPr/>
            </a:pPr>
            <a:r>
              <a:rPr lang="en-US" sz="30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Dargai Hydel Power Station (18 to 22 MW) </a:t>
            </a:r>
          </a:p>
          <a:p>
            <a:pPr marL="742950" indent="-457200" algn="just">
              <a:defRPr/>
            </a:pPr>
            <a:r>
              <a:rPr lang="en-US" sz="30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Chitral Hydel Power Station (1 to 5 MW)</a:t>
            </a:r>
          </a:p>
          <a:p>
            <a:pPr marL="55563" indent="-1588" algn="just">
              <a:buNone/>
              <a:defRPr/>
            </a:pPr>
            <a:r>
              <a:rPr lang="en-US" sz="3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Following Rehabilitation / Upgradation Schemes of old Small Hydel Power Station are in approval stage:</a:t>
            </a:r>
          </a:p>
          <a:p>
            <a:pPr marL="742950" indent="-457200" algn="just">
              <a:defRPr/>
            </a:pPr>
            <a:r>
              <a:rPr lang="en-US" sz="30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Renala Hydel Power Station (1.1 to 4.4 MW)</a:t>
            </a:r>
          </a:p>
          <a:p>
            <a:pPr marL="742950" indent="-457200" algn="just">
              <a:defRPr/>
            </a:pPr>
            <a:r>
              <a:rPr lang="en-US" sz="30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Kurram Garhi Power Station (4 to 5 MW)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24523" y="30186"/>
            <a:ext cx="12170664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Rehabilitation/Up-gradation of </a:t>
            </a:r>
            <a:b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Existing Hydel Stations </a:t>
            </a:r>
          </a:p>
        </p:txBody>
      </p:sp>
    </p:spTree>
    <p:extLst>
      <p:ext uri="{BB962C8B-B14F-4D97-AF65-F5344CB8AC3E}">
        <p14:creationId xmlns:p14="http://schemas.microsoft.com/office/powerpoint/2010/main" val="183052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435070" y="2842260"/>
            <a:ext cx="12170664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Under Construction Projects</a:t>
            </a:r>
          </a:p>
        </p:txBody>
      </p:sp>
    </p:spTree>
    <p:extLst>
      <p:ext uri="{BB962C8B-B14F-4D97-AF65-F5344CB8AC3E}">
        <p14:creationId xmlns:p14="http://schemas.microsoft.com/office/powerpoint/2010/main" val="295791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6A7D7F-CC75-442F-9213-8414A477E1EA}"/>
              </a:ext>
            </a:extLst>
          </p:cNvPr>
          <p:cNvGrpSpPr/>
          <p:nvPr/>
        </p:nvGrpSpPr>
        <p:grpSpPr>
          <a:xfrm>
            <a:off x="272960" y="759383"/>
            <a:ext cx="11787420" cy="5240645"/>
            <a:chOff x="272960" y="759383"/>
            <a:chExt cx="11787420" cy="5240645"/>
          </a:xfrm>
        </p:grpSpPr>
        <p:sp>
          <p:nvSpPr>
            <p:cNvPr id="3" name="Oval 2"/>
            <p:cNvSpPr/>
            <p:nvPr/>
          </p:nvSpPr>
          <p:spPr>
            <a:xfrm>
              <a:off x="4267200" y="775030"/>
              <a:ext cx="3840480" cy="122368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Mohmand Dam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(1.29 MAF, 800 MW and Water Supply 300 MGD)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8215408" y="2102257"/>
              <a:ext cx="3840480" cy="122368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Tarbela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Ext HP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(1530 MW)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72960" y="3454172"/>
              <a:ext cx="3840480" cy="1223683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Harpo HPP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(34.5 MW)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72960" y="759383"/>
              <a:ext cx="3840480" cy="12236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Diamer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Basha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(8.1 MAF, 4500 MW)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72960" y="2091429"/>
              <a:ext cx="3840480" cy="122368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Gaj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(0.3 MAF)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267200" y="3447710"/>
              <a:ext cx="3840480" cy="122368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Sindh Barrage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 MAF)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4267200" y="4776345"/>
              <a:ext cx="3840480" cy="1223683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 – IV Project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(Water Supply 650 MGD)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8219900" y="3447995"/>
              <a:ext cx="3840480" cy="12236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Kachhi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(30,000 Acres Land)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267200" y="2107897"/>
              <a:ext cx="3840480" cy="12236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Kurram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Tangi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(18.9 MW, 16000 Acres CCA)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8215408" y="774030"/>
              <a:ext cx="3840480" cy="1223683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Dasu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Hydropower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(4320 MW, 2160 MW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1)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D181F7F-E84E-4165-B323-AA9F18FE66E7}"/>
              </a:ext>
            </a:extLst>
          </p:cNvPr>
          <p:cNvSpPr txBox="1">
            <a:spLocks/>
          </p:cNvSpPr>
          <p:nvPr/>
        </p:nvSpPr>
        <p:spPr>
          <a:xfrm>
            <a:off x="-4399" y="5232536"/>
            <a:ext cx="5308978" cy="16186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11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Gross Water Storage	= 11.7 MAF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11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Power / Annual Energy	= 11,369 MW / 44.7 Billion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11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Land to be Irrigated	= 3.5 Million Acres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11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Urban Water Supply	= 950 MGD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11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Jobs Creation	= More than 35,000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46B3B5B-25AE-4DCC-A3AE-734A84B36798}"/>
              </a:ext>
            </a:extLst>
          </p:cNvPr>
          <p:cNvSpPr txBox="1">
            <a:spLocks/>
          </p:cNvSpPr>
          <p:nvPr/>
        </p:nvSpPr>
        <p:spPr>
          <a:xfrm>
            <a:off x="624840" y="35225"/>
            <a:ext cx="11125200" cy="6842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00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en-US" dirty="0">
              <a:solidFill>
                <a:schemeClr val="tx1"/>
              </a:solidFill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4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2D00B9D-9FBD-4A8A-A5E2-76C5FFEACABD}"/>
              </a:ext>
            </a:extLst>
          </p:cNvPr>
          <p:cNvSpPr/>
          <p:nvPr/>
        </p:nvSpPr>
        <p:spPr>
          <a:xfrm>
            <a:off x="3935886" y="1139093"/>
            <a:ext cx="3840480" cy="162872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Naulong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/>
              </a:rPr>
              <a:t>242,163 AF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4.4 MW)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E855C0-BB8A-4447-881B-21086BEFDE14}"/>
              </a:ext>
            </a:extLst>
          </p:cNvPr>
          <p:cNvSpPr/>
          <p:nvPr/>
        </p:nvSpPr>
        <p:spPr>
          <a:xfrm>
            <a:off x="1143000" y="3882293"/>
            <a:ext cx="3840480" cy="16287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(128 MW)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9CE6AC-D425-4B89-8DEF-E27A51CC987E}"/>
              </a:ext>
            </a:extLst>
          </p:cNvPr>
          <p:cNvSpPr/>
          <p:nvPr/>
        </p:nvSpPr>
        <p:spPr>
          <a:xfrm>
            <a:off x="7010400" y="3882293"/>
            <a:ext cx="3840480" cy="162872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/>
              </a:rPr>
              <a:t>bad Hydropower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(54 MW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AE181-5F91-4418-9C78-AC2A52ECF06D}"/>
              </a:ext>
            </a:extLst>
          </p:cNvPr>
          <p:cNvSpPr txBox="1"/>
          <p:nvPr/>
        </p:nvSpPr>
        <p:spPr>
          <a:xfrm>
            <a:off x="787116" y="640491"/>
            <a:ext cx="10617767" cy="7335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162FD2A-D24D-48AC-B964-B0709D40A2FA}"/>
              </a:ext>
            </a:extLst>
          </p:cNvPr>
          <p:cNvSpPr txBox="1">
            <a:spLocks/>
          </p:cNvSpPr>
          <p:nvPr/>
        </p:nvSpPr>
        <p:spPr>
          <a:xfrm>
            <a:off x="624840" y="35225"/>
            <a:ext cx="11125200" cy="6842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PROJECTS READY TO KICK OFF</a:t>
            </a:r>
          </a:p>
        </p:txBody>
      </p:sp>
    </p:spTree>
    <p:extLst>
      <p:ext uri="{BB962C8B-B14F-4D97-AF65-F5344CB8AC3E}">
        <p14:creationId xmlns:p14="http://schemas.microsoft.com/office/powerpoint/2010/main" val="415925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2774252"/>
            <a:ext cx="11567160" cy="905377"/>
          </a:xfrm>
        </p:spPr>
        <p:txBody>
          <a:bodyPr>
            <a:normAutofit fontScale="90000"/>
          </a:bodyPr>
          <a:lstStyle/>
          <a:p>
            <a:r>
              <a:rPr lang="en-US" sz="4900" u="none" dirty="0"/>
              <a:t>ONGOING PROJECTS</a:t>
            </a:r>
            <a:br>
              <a:rPr lang="en-US" sz="4900" u="none" dirty="0"/>
            </a:br>
            <a:r>
              <a:rPr lang="en-US" sz="4900" dirty="0"/>
              <a:t>Overview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577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294" y="1286218"/>
            <a:ext cx="10058399" cy="5447443"/>
          </a:xfrm>
        </p:spPr>
        <p:txBody>
          <a:bodyPr rtlCol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3200" b="1" dirty="0"/>
              <a:t>The Pakistan Water and Power Development Authority (WAPDA) is a statutory body, which was established through an Act of Parliament in February 1958 (WAPDA Act 1958) for development of water and power resources of the country.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en-US" b="1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7D7D151-EB19-40A0-AF7F-9B45C0E52F13}"/>
              </a:ext>
            </a:extLst>
          </p:cNvPr>
          <p:cNvSpPr txBox="1">
            <a:spLocks/>
          </p:cNvSpPr>
          <p:nvPr/>
        </p:nvSpPr>
        <p:spPr>
          <a:xfrm>
            <a:off x="533400" y="76201"/>
            <a:ext cx="11125200" cy="6842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ea typeface="Adobe Gothic Std B" pitchFamily="34" charset="-128"/>
              </a:rPr>
              <a:t>WAPDA – MANDATE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356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11430000" cy="5486400"/>
          </a:xfrm>
        </p:spPr>
        <p:txBody>
          <a:bodyPr>
            <a:noAutofit/>
          </a:bodyPr>
          <a:lstStyle/>
          <a:p>
            <a:pPr marL="265510" indent="-198835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Type				Roller Compacted Concrete (RCC)</a:t>
            </a:r>
          </a:p>
          <a:p>
            <a:pPr marL="265510" lvl="2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dirty="0">
                <a:solidFill>
                  <a:srgbClr val="FFFF00"/>
                </a:solidFill>
              </a:rPr>
              <a:t>Maximum Height			272 m (222 m above riverbed)</a:t>
            </a:r>
          </a:p>
          <a:p>
            <a:pPr marL="265510" lvl="3" indent="-198835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Gross capacity			8.1 MAF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 Live capacity			6.4 MAF 		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 Installed capacity			4,500 MW  (Two Power Houses each of 2,250 MW)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Annual Energy 			18,100 GWh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Construction period:	8.5 years (Feb. 2029)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PC-I (Dam Part) 			Rs. 479.686 Billion (i/c 21 MW Tangir HPP)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buNone/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		 	(approved by ECNEC on 14.11.2018)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2</a:t>
            </a:r>
            <a:r>
              <a:rPr lang="en-US" altLang="en-US" sz="2400" baseline="30000" dirty="0">
                <a:solidFill>
                  <a:srgbClr val="FFFF00"/>
                </a:solidFill>
              </a:rPr>
              <a:t>nd</a:t>
            </a:r>
            <a:r>
              <a:rPr lang="en-US" altLang="en-US" sz="2400" dirty="0">
                <a:solidFill>
                  <a:srgbClr val="FFFF00"/>
                </a:solidFill>
              </a:rPr>
              <a:t> Revised PC-I (AL&amp;R)	Rs. 174.7 Billion (approved by ECNEC on 10.09.2021)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PC- I (Power Generation)   Rs. 933 Billion (Submitted to </a:t>
            </a:r>
            <a:r>
              <a:rPr lang="en-US" altLang="en-US" sz="2400" dirty="0" err="1">
                <a:solidFill>
                  <a:srgbClr val="FFFF00"/>
                </a:solidFill>
              </a:rPr>
              <a:t>MoWR</a:t>
            </a:r>
            <a:r>
              <a:rPr lang="en-US" altLang="en-US" sz="2400" dirty="0">
                <a:solidFill>
                  <a:srgbClr val="FFFF00"/>
                </a:solidFill>
              </a:rPr>
              <a:t> on 17.09.2021)</a:t>
            </a:r>
          </a:p>
          <a:p>
            <a:pPr marL="265510" indent="-198835"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Commencement 			07 August 2020 of MW-1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690813" algn="l"/>
              </a:tabLst>
              <a:defRPr/>
            </a:pPr>
            <a:endParaRPr lang="en-US" altLang="en-US" sz="1650" dirty="0">
              <a:solidFill>
                <a:srgbClr val="FFFF00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81000" y="152400"/>
            <a:ext cx="11399520" cy="729722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3200" b="1" u="sng"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DIAMER BASHA DAM PROJECT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SALIENT FEATURES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2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2BD3A9-EC6F-4B98-B410-9BDA6EDD68E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9" y="734299"/>
            <a:ext cx="3852000" cy="244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84CE57-EF57-4FA8-AE83-0DC1ED83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44350"/>
            <a:ext cx="11258550" cy="49314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PROJECT IN PICTURES</a:t>
            </a:r>
            <a:endParaRPr lang="en-US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group of workers in a factory&#10;&#10;Description automatically generated with low confidence">
            <a:extLst>
              <a:ext uri="{FF2B5EF4-FFF2-40B4-BE49-F238E27FC236}">
                <a16:creationId xmlns:a16="http://schemas.microsoft.com/office/drawing/2014/main" id="{B1D5F6FD-1C33-48DD-995C-D0AB7E27F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49" y="685800"/>
            <a:ext cx="4296664" cy="249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F154C-C112-4701-B57E-BFEAF3DB549A}"/>
              </a:ext>
            </a:extLst>
          </p:cNvPr>
          <p:cNvSpPr txBox="1"/>
          <p:nvPr/>
        </p:nvSpPr>
        <p:spPr>
          <a:xfrm>
            <a:off x="150649" y="2812967"/>
            <a:ext cx="22721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Dam Left Abutment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DB625CC-9CC6-41BE-A230-A98605C50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"/>
          <a:stretch>
            <a:fillRect/>
          </a:stretch>
        </p:blipFill>
        <p:spPr bwMode="auto">
          <a:xfrm>
            <a:off x="8317867" y="637496"/>
            <a:ext cx="3874133" cy="254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DBBDC-F714-4371-ADA6-034E53426674}"/>
              </a:ext>
            </a:extLst>
          </p:cNvPr>
          <p:cNvSpPr txBox="1"/>
          <p:nvPr/>
        </p:nvSpPr>
        <p:spPr>
          <a:xfrm>
            <a:off x="4021203" y="2803442"/>
            <a:ext cx="33416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Drill for Blast at US face of DT 02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68A42F-E2ED-4564-9D4E-9B72AE2DA12A}"/>
              </a:ext>
            </a:extLst>
          </p:cNvPr>
          <p:cNvSpPr txBox="1"/>
          <p:nvPr/>
        </p:nvSpPr>
        <p:spPr>
          <a:xfrm>
            <a:off x="8299313" y="2812967"/>
            <a:ext cx="28449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Mucking at D/s Face DT - 02 </a:t>
            </a:r>
          </a:p>
        </p:txBody>
      </p:sp>
      <p:pic>
        <p:nvPicPr>
          <p:cNvPr id="18" name="Picture 17" descr="C:\Users\Chief Engineer\Desktop\10.08.2021\IMG20210805120119.jpg">
            <a:extLst>
              <a:ext uri="{FF2B5EF4-FFF2-40B4-BE49-F238E27FC236}">
                <a16:creationId xmlns:a16="http://schemas.microsoft.com/office/drawing/2014/main" id="{C7631185-B14B-4D85-BEB9-E359A9609700}"/>
              </a:ext>
            </a:extLst>
          </p:cNvPr>
          <p:cNvPicPr/>
          <p:nvPr/>
        </p:nvPicPr>
        <p:blipFill rotWithShape="1">
          <a:blip r:embed="rId5"/>
          <a:srcRect l="26375" r="26000"/>
          <a:stretch/>
        </p:blipFill>
        <p:spPr bwMode="auto">
          <a:xfrm>
            <a:off x="4021203" y="3269577"/>
            <a:ext cx="4296664" cy="343951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FA45C2-8B4E-49BE-B2F7-8CF81E264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48" y="3279102"/>
            <a:ext cx="3887951" cy="342998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4C5796-1B47-47BE-84F3-C75DDA8B92DD}"/>
              </a:ext>
            </a:extLst>
          </p:cNvPr>
          <p:cNvSpPr txBox="1"/>
          <p:nvPr/>
        </p:nvSpPr>
        <p:spPr>
          <a:xfrm>
            <a:off x="150648" y="6333322"/>
            <a:ext cx="324977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Downstream Cableway Bridges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F015A1-F7A6-4F91-BA8A-0B8F0BF7B976}"/>
              </a:ext>
            </a:extLst>
          </p:cNvPr>
          <p:cNvSpPr txBox="1"/>
          <p:nvPr/>
        </p:nvSpPr>
        <p:spPr>
          <a:xfrm>
            <a:off x="4002649" y="6333322"/>
            <a:ext cx="324977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Upstream Cableway Bridges</a:t>
            </a:r>
          </a:p>
        </p:txBody>
      </p:sp>
      <p:pic>
        <p:nvPicPr>
          <p:cNvPr id="23" name="Picture 63">
            <a:extLst>
              <a:ext uri="{FF2B5EF4-FFF2-40B4-BE49-F238E27FC236}">
                <a16:creationId xmlns:a16="http://schemas.microsoft.com/office/drawing/2014/main" id="{0481116C-7AD0-4FD2-AE22-4E48F11CD9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28658" b="24469"/>
          <a:stretch/>
        </p:blipFill>
        <p:spPr bwMode="auto">
          <a:xfrm>
            <a:off x="8317869" y="3269577"/>
            <a:ext cx="3852000" cy="3433077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08542C-11A0-47F9-B83B-BC4C6920DC2A}"/>
              </a:ext>
            </a:extLst>
          </p:cNvPr>
          <p:cNvSpPr txBox="1"/>
          <p:nvPr/>
        </p:nvSpPr>
        <p:spPr>
          <a:xfrm>
            <a:off x="8295738" y="6062756"/>
            <a:ext cx="385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P01-P02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H/Rock Blasting and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210076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E7C8C-82DF-4CFE-B732-8B5A248A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E42CB-AED9-41AD-B116-489AE2BA45D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86B630-4DF5-4998-B515-BAB2E293C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06" y="22460"/>
            <a:ext cx="11258550" cy="49314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PROJECT IN PICTURES</a:t>
            </a:r>
            <a:endParaRPr lang="en-US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4C1FA-C90E-4091-B3E2-523DEC2DB3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2"/>
          <a:stretch/>
        </p:blipFill>
        <p:spPr>
          <a:xfrm>
            <a:off x="0" y="551660"/>
            <a:ext cx="6096000" cy="1965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10489-FF5D-4649-A243-B09620AF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28737" r="25618" b="7517"/>
          <a:stretch/>
        </p:blipFill>
        <p:spPr>
          <a:xfrm>
            <a:off x="6111957" y="578941"/>
            <a:ext cx="6057809" cy="1867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F3C5E-DA4A-4F51-B7C2-3AF895242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61"/>
          <a:stretch/>
        </p:blipFill>
        <p:spPr>
          <a:xfrm>
            <a:off x="6096000" y="4560707"/>
            <a:ext cx="6153030" cy="225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ground, mountain, outdoor&#10;&#10;Description automatically generated">
            <a:extLst>
              <a:ext uri="{FF2B5EF4-FFF2-40B4-BE49-F238E27FC236}">
                <a16:creationId xmlns:a16="http://schemas.microsoft.com/office/drawing/2014/main" id="{CC2A6C19-BF10-41C0-BD56-35AD6666F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38777"/>
            <a:ext cx="6096000" cy="2196763"/>
          </a:xfrm>
          <a:prstGeom prst="rect">
            <a:avLst/>
          </a:prstGeom>
        </p:spPr>
      </p:pic>
      <p:pic>
        <p:nvPicPr>
          <p:cNvPr id="14" name="Picture 13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46A87E10-6CA9-486C-9C9D-D9FF773B2A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5625"/>
          <a:stretch/>
        </p:blipFill>
        <p:spPr>
          <a:xfrm>
            <a:off x="6111957" y="2426283"/>
            <a:ext cx="6057809" cy="213442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74129-BE25-4599-8763-7498198FD1EA}"/>
              </a:ext>
            </a:extLst>
          </p:cNvPr>
          <p:cNvSpPr txBox="1"/>
          <p:nvPr/>
        </p:nvSpPr>
        <p:spPr>
          <a:xfrm>
            <a:off x="1" y="2147816"/>
            <a:ext cx="230956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CADET COLLEGE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8C0C6-D515-4C0D-81EF-D95C7DF4C54E}"/>
              </a:ext>
            </a:extLst>
          </p:cNvPr>
          <p:cNvSpPr txBox="1"/>
          <p:nvPr/>
        </p:nvSpPr>
        <p:spPr>
          <a:xfrm>
            <a:off x="6109010" y="2076989"/>
            <a:ext cx="29882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WAPDA THORE COLONY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A726E7-560B-4738-BD8C-DF50A2E95C4A}"/>
              </a:ext>
            </a:extLst>
          </p:cNvPr>
          <p:cNvSpPr txBox="1"/>
          <p:nvPr/>
        </p:nvSpPr>
        <p:spPr>
          <a:xfrm>
            <a:off x="0" y="6441747"/>
            <a:ext cx="36340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VILLAGE HARPAN DAS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001DD8-FBBF-4805-8F44-B8F0DA3A60C3}"/>
              </a:ext>
            </a:extLst>
          </p:cNvPr>
          <p:cNvSpPr txBox="1"/>
          <p:nvPr/>
        </p:nvSpPr>
        <p:spPr>
          <a:xfrm>
            <a:off x="6109009" y="6441747"/>
            <a:ext cx="2647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OF KKH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ontent Placeholder 8" descr="A picture containing person, standing, dressed&#10;&#10;Description automatically generated">
            <a:extLst>
              <a:ext uri="{FF2B5EF4-FFF2-40B4-BE49-F238E27FC236}">
                <a16:creationId xmlns:a16="http://schemas.microsoft.com/office/drawing/2014/main" id="{E816825D-8835-4311-878D-BECD6C35C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3" y="2517148"/>
            <a:ext cx="6086775" cy="212895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E18849-CC32-4950-A649-EB25BBBE61B0}"/>
              </a:ext>
            </a:extLst>
          </p:cNvPr>
          <p:cNvSpPr txBox="1"/>
          <p:nvPr/>
        </p:nvSpPr>
        <p:spPr>
          <a:xfrm>
            <a:off x="19284" y="4244984"/>
            <a:ext cx="3607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THORE INAUGRATION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57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C87D0-6245-4519-86AD-3BC6AD81C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89153"/>
            <a:ext cx="11481430" cy="5735642"/>
          </a:xfrm>
        </p:spPr>
        <p:txBody>
          <a:bodyPr>
            <a:noAutofit/>
          </a:bodyPr>
          <a:lstStyle/>
          <a:p>
            <a:pPr marL="0" lvl="2" indent="0" algn="just">
              <a:spcBef>
                <a:spcPts val="1000"/>
              </a:spcBef>
              <a:spcAft>
                <a:spcPts val="200"/>
              </a:spcAft>
              <a:buNone/>
              <a:tabLst>
                <a:tab pos="571500" algn="l"/>
                <a:tab pos="3771900" algn="l"/>
                <a:tab pos="5429250" algn="l"/>
              </a:tabLst>
              <a:defRPr/>
            </a:pPr>
            <a:r>
              <a:rPr lang="en-US" alt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MAIN DAM</a:t>
            </a:r>
          </a:p>
          <a:p>
            <a:pPr marL="800100" lvl="2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Type				Concrete Faced Rockfill Dam (CFRD)</a:t>
            </a:r>
          </a:p>
          <a:p>
            <a:pPr marL="800100" lvl="2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Maximum Height		213 m</a:t>
            </a:r>
          </a:p>
          <a:p>
            <a:pPr marL="0" lvl="2" indent="0" algn="just">
              <a:spcBef>
                <a:spcPts val="1000"/>
              </a:spcBef>
              <a:spcAft>
                <a:spcPts val="200"/>
              </a:spcAft>
              <a:buNone/>
              <a:tabLst>
                <a:tab pos="571500" algn="l"/>
                <a:tab pos="3771900" algn="l"/>
              </a:tabLst>
              <a:defRPr/>
            </a:pPr>
            <a:r>
              <a:rPr lang="en-US" alt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RESERVOIR</a:t>
            </a:r>
          </a:p>
          <a:p>
            <a:pPr marL="800100" lvl="2" indent="-342900">
              <a:spcBef>
                <a:spcPts val="1000"/>
              </a:spcBef>
              <a:spcAft>
                <a:spcPts val="200"/>
              </a:spcAf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Gross capacity		</a:t>
            </a:r>
            <a:r>
              <a:rPr lang="en-US" altLang="en-US" sz="2200" dirty="0">
                <a:cs typeface="Arial" panose="020B0604020202020204" pitchFamily="34" charset="0"/>
              </a:rPr>
              <a:t>	</a:t>
            </a: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1.29 MAF </a:t>
            </a:r>
          </a:p>
          <a:p>
            <a:pPr marL="800100" lvl="2" indent="-342900">
              <a:spcBef>
                <a:spcPts val="1000"/>
              </a:spcBef>
              <a:spcAft>
                <a:spcPts val="200"/>
              </a:spcAf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Live capacity			0.67 MAF </a:t>
            </a:r>
            <a:r>
              <a:rPr lang="en-US" altLang="en-US" sz="2200" b="1" dirty="0">
                <a:solidFill>
                  <a:srgbClr val="000099"/>
                </a:solidFill>
                <a:cs typeface="Arial" panose="020B0604020202020204" pitchFamily="34" charset="0"/>
              </a:rPr>
              <a:t>		</a:t>
            </a:r>
          </a:p>
          <a:p>
            <a:pPr marL="0" lvl="2" indent="0" algn="just">
              <a:spcBef>
                <a:spcPts val="1000"/>
              </a:spcBef>
              <a:spcAft>
                <a:spcPts val="200"/>
              </a:spcAft>
              <a:buNone/>
              <a:tabLst>
                <a:tab pos="571500" algn="l"/>
                <a:tab pos="3771900" algn="l"/>
                <a:tab pos="5429250" algn="l"/>
              </a:tabLst>
              <a:defRPr/>
            </a:pPr>
            <a:r>
              <a:rPr lang="en-US" alt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COMMAND AREA</a:t>
            </a:r>
          </a:p>
          <a:p>
            <a:pPr marL="800100" lvl="2" indent="-342900">
              <a:spcBef>
                <a:spcPts val="1000"/>
              </a:spcBef>
              <a:spcAft>
                <a:spcPts val="200"/>
              </a:spcAft>
              <a:tabLst>
                <a:tab pos="571500" algn="l"/>
              </a:tabLs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Command Area			18,233 Acres</a:t>
            </a:r>
          </a:p>
          <a:p>
            <a:pPr marL="0" lvl="2" indent="0" algn="just">
              <a:spcBef>
                <a:spcPts val="1000"/>
              </a:spcBef>
              <a:spcAft>
                <a:spcPts val="200"/>
              </a:spcAft>
              <a:buNone/>
              <a:tabLst>
                <a:tab pos="571500" algn="l"/>
                <a:tab pos="3771900" algn="l"/>
                <a:tab pos="5429250" algn="l"/>
              </a:tabLst>
              <a:defRPr/>
            </a:pPr>
            <a:r>
              <a:rPr lang="en-US" alt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POWER HOUSE</a:t>
            </a:r>
          </a:p>
          <a:p>
            <a:pPr marL="800100" lvl="2" indent="-342900">
              <a:spcBef>
                <a:spcPts val="1000"/>
              </a:spcBef>
              <a:spcAft>
                <a:spcPts val="200"/>
              </a:spcAft>
              <a:tabLst>
                <a:tab pos="571500" algn="l"/>
              </a:tabLst>
              <a:defRPr/>
            </a:pPr>
            <a:r>
              <a:rPr lang="en-US" alt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Total installed capacity		800 MW</a:t>
            </a:r>
          </a:p>
          <a:p>
            <a:pPr marL="800100" lvl="2" indent="-342900">
              <a:spcBef>
                <a:spcPts val="1000"/>
              </a:spcBef>
              <a:spcAft>
                <a:spcPts val="200"/>
              </a:spcAft>
              <a:tabLst>
                <a:tab pos="571500" algn="l"/>
              </a:tabLst>
              <a:defRPr/>
            </a:pPr>
            <a:r>
              <a:rPr lang="en-US" sz="2200" b="1" dirty="0">
                <a:solidFill>
                  <a:srgbClr val="FFFF00"/>
                </a:solidFill>
                <a:cs typeface="Arial" panose="020B0604020202020204" pitchFamily="34" charset="0"/>
              </a:rPr>
              <a:t>Annual Energy			2,862 GWh</a:t>
            </a:r>
            <a:endParaRPr lang="en-US" altLang="en-US" sz="22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0" lvl="2" indent="0" algn="just">
              <a:spcBef>
                <a:spcPts val="1000"/>
              </a:spcBef>
              <a:spcAft>
                <a:spcPts val="200"/>
              </a:spcAft>
              <a:buClr>
                <a:schemeClr val="accent2"/>
              </a:buClr>
              <a:buNone/>
              <a:tabLst>
                <a:tab pos="571500" algn="l"/>
                <a:tab pos="3771900" algn="l"/>
              </a:tabLst>
              <a:defRPr/>
            </a:pPr>
            <a:r>
              <a:rPr lang="en-US" alt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CONSTRUCTION PERIOD   		6 years 3 months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CB029D87-C5FC-3A12-D490-20EAEFD7A9A5}"/>
              </a:ext>
            </a:extLst>
          </p:cNvPr>
          <p:cNvSpPr txBox="1">
            <a:spLocks/>
          </p:cNvSpPr>
          <p:nvPr/>
        </p:nvSpPr>
        <p:spPr>
          <a:xfrm>
            <a:off x="533400" y="175452"/>
            <a:ext cx="11399520" cy="729722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3200" b="1" u="sng"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>
                <a:solidFill>
                  <a:prstClr val="black"/>
                </a:solidFill>
                <a:latin typeface="Calibri"/>
              </a:rPr>
              <a:t>MOHMAND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DAM PROJECT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SALIENT FEATURES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19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D6C3D0-E067-45CF-B74A-8661FCA7D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59" y="190899"/>
            <a:ext cx="9878437" cy="58477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PROJECT PHOTOGRAPHS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35" y="893243"/>
            <a:ext cx="3275755" cy="21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4748" y="3035222"/>
            <a:ext cx="4221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Access Tunnel to Diversion Tunnels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26606" y="3030627"/>
            <a:ext cx="4135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</a:rPr>
              <a:t>Baley</a:t>
            </a:r>
            <a:r>
              <a:rPr lang="en-US" sz="1400" b="1" dirty="0">
                <a:solidFill>
                  <a:srgbClr val="FFFF00"/>
                </a:solidFill>
              </a:rPr>
              <a:t> Bridge for River Crossing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58" y="894811"/>
            <a:ext cx="3224085" cy="2176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49232" y="3074522"/>
            <a:ext cx="4221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Inlet Portal of Diversion Tunnel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8911" y="893243"/>
            <a:ext cx="3691548" cy="21313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04" y="3609861"/>
            <a:ext cx="4286199" cy="24709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59059" y="6204546"/>
            <a:ext cx="1262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Project Colony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09" y="3609861"/>
            <a:ext cx="4377984" cy="247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41491" y="6159253"/>
            <a:ext cx="2047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Sub-base of Access Road 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r="16486"/>
          <a:stretch/>
        </p:blipFill>
        <p:spPr bwMode="auto">
          <a:xfrm>
            <a:off x="9197788" y="3609861"/>
            <a:ext cx="2796988" cy="252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566032" y="6155029"/>
            <a:ext cx="206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Left Bank Irrigation Canal</a:t>
            </a:r>
            <a:endParaRPr lang="en-GB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85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7">
            <a:extLst>
              <a:ext uri="{FF2B5EF4-FFF2-40B4-BE49-F238E27FC236}">
                <a16:creationId xmlns:a16="http://schemas.microsoft.com/office/drawing/2014/main" id="{8952B26A-93BE-3FCA-59E1-9276515DF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255713"/>
            <a:ext cx="918845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6B6AE-EF97-B573-33C7-1A36D5992427}"/>
              </a:ext>
            </a:extLst>
          </p:cNvPr>
          <p:cNvSpPr txBox="1"/>
          <p:nvPr/>
        </p:nvSpPr>
        <p:spPr>
          <a:xfrm>
            <a:off x="869951" y="296863"/>
            <a:ext cx="10421503" cy="53553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Dasu Hydropower Project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6CF0CA8-A24D-8CB3-F60E-AC4E16AF6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1"/>
            <a:ext cx="9144000" cy="4746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PROJECT PROFILE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A64D69-8D83-965F-963D-AC0F0C7D6833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780185"/>
          <a:ext cx="9809018" cy="5714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0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63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Run of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the River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75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Indus River, 7 km u/s of Dasu Town, District Kohistan Upper, Khyber Pakhtunkhwa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75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Installed Capacity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4320 MW (Full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Project) (12 Units @ 360 MW each)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2160 MW (Stage-I) (6 Units @ 360 MW each)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75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Annual Energy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21.485 Billion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Units (Full Project)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12.22 Billion Units (Stage-I)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3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PC-I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(Stage-I)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Approved by ECNEC on 28.03.2014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3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Stage-I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Cost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Rs 510,980.2 Million with FEC Rs. 218,547.5 Million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6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Main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Works Contractor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M/s China </a:t>
                      </a:r>
                      <a:r>
                        <a:rPr lang="en-US" altLang="en-US" sz="1800" b="1" dirty="0" err="1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Geozhouba</a:t>
                      </a: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(CGGC)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584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Supervision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Consultants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M/s DHC: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JV of Nippon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Koei (Japan) &amp; Dolsar (Turkey) with 03 local sub-consultants (DMC, NDC, PES)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63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Commencement Date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June 2017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637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baseline="0" dirty="0" err="1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CoD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(1</a:t>
                      </a:r>
                      <a:r>
                        <a:rPr lang="en-GB" sz="1800" b="1" baseline="3000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Unit)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May 2026</a:t>
                      </a: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59653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of Financing</a:t>
                      </a:r>
                      <a:endParaRPr lang="en-GB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World Bank</a:t>
                      </a: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 IDA-1 Credit = US$ 588.4 Million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Credit Suisse Bank = US$ 350 Million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baseline="0" dirty="0">
                          <a:solidFill>
                            <a:srgbClr val="FFFF00"/>
                          </a:solidFill>
                          <a:latin typeface="+mn-lt"/>
                          <a:cs typeface="Arial" panose="020B0604020202020204" pitchFamily="34" charset="0"/>
                        </a:rPr>
                        <a:t>Local Commercial Banks = Rs 144 Billion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4" y="681035"/>
            <a:ext cx="3955296" cy="29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b="8929"/>
          <a:stretch>
            <a:fillRect/>
          </a:stretch>
        </p:blipFill>
        <p:spPr bwMode="auto">
          <a:xfrm>
            <a:off x="6696075" y="681035"/>
            <a:ext cx="4484460" cy="29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1901825" y="3554414"/>
            <a:ext cx="1741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>
                <a:solidFill>
                  <a:srgbClr val="FFFF00"/>
                </a:solidFill>
              </a:rPr>
              <a:t>Div. Tunnel Inlet</a:t>
            </a: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7724776" y="3549650"/>
            <a:ext cx="2543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 dirty="0">
                <a:solidFill>
                  <a:srgbClr val="FFFF00"/>
                </a:solidFill>
              </a:rPr>
              <a:t>Powerhouse Excavation</a:t>
            </a:r>
          </a:p>
        </p:txBody>
      </p: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1436688" y="6518276"/>
            <a:ext cx="2603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 dirty="0">
                <a:solidFill>
                  <a:srgbClr val="FFFF00"/>
                </a:solidFill>
              </a:rPr>
              <a:t>Right Bank Access Road</a:t>
            </a:r>
          </a:p>
        </p:txBody>
      </p:sp>
      <p:sp>
        <p:nvSpPr>
          <p:cNvPr id="4105" name="TextBox 11"/>
          <p:cNvSpPr txBox="1">
            <a:spLocks noChangeArrowheads="1"/>
          </p:cNvSpPr>
          <p:nvPr/>
        </p:nvSpPr>
        <p:spPr bwMode="auto">
          <a:xfrm>
            <a:off x="8275638" y="6519864"/>
            <a:ext cx="1631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 dirty="0">
                <a:solidFill>
                  <a:srgbClr val="FFFF00"/>
                </a:solidFill>
              </a:rPr>
              <a:t>Project Colony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973514"/>
            <a:ext cx="4283870" cy="2604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3944938"/>
            <a:ext cx="4484460" cy="263852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2CF4F854-BD55-1318-3820-153EAF9A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09" y="33916"/>
            <a:ext cx="10848109" cy="48013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PROJECT PHOTOGRAPHS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069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59696" y="61176"/>
            <a:ext cx="10472608" cy="55473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NAI</a:t>
            </a:r>
            <a:r>
              <a:rPr lang="en-US" dirty="0"/>
              <a:t> </a:t>
            </a:r>
            <a:r>
              <a:rPr lang="en-US" dirty="0" err="1"/>
              <a:t>GAJ</a:t>
            </a:r>
            <a:r>
              <a:rPr lang="en-US" dirty="0"/>
              <a:t> </a:t>
            </a:r>
            <a:r>
              <a:rPr lang="en-US"/>
              <a:t>DAM PROJECT</a:t>
            </a:r>
            <a:endParaRPr lang="en-GB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6356" y="617246"/>
            <a:ext cx="11070471" cy="564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1021" indent="-161196" algn="just" eaLnBrk="0" hangingPunct="0">
              <a:spcAft>
                <a:spcPts val="554"/>
              </a:spcAft>
              <a:defRPr/>
            </a:pPr>
            <a:r>
              <a:rPr lang="en-US" sz="2000" b="1" u="sng" dirty="0">
                <a:solidFill>
                  <a:srgbClr val="FFFF00"/>
                </a:solidFill>
                <a:cs typeface="Arial" panose="020B0604020202020204" pitchFamily="34" charset="0"/>
              </a:rPr>
              <a:t>SALIENT FEATURES</a:t>
            </a:r>
            <a:r>
              <a:rPr lang="en-US" b="1" dirty="0">
                <a:solidFill>
                  <a:srgbClr val="FFFF00"/>
                </a:solidFill>
                <a:cs typeface="Arial" panose="020B0604020202020204" pitchFamily="34" charset="0"/>
              </a:rPr>
              <a:t>                                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Location				</a:t>
            </a:r>
            <a:r>
              <a:rPr lang="en-GB" sz="2000" dirty="0">
                <a:solidFill>
                  <a:srgbClr val="FFFF00"/>
                </a:solidFill>
                <a:cs typeface="Arial" panose="020B0604020202020204" pitchFamily="34" charset="0"/>
              </a:rPr>
              <a:t>On </a:t>
            </a:r>
            <a:r>
              <a:rPr lang="en-GB" sz="2000" dirty="0" err="1">
                <a:solidFill>
                  <a:srgbClr val="FFFF00"/>
                </a:solidFill>
                <a:cs typeface="Arial" panose="020B0604020202020204" pitchFamily="34" charset="0"/>
              </a:rPr>
              <a:t>Gaj</a:t>
            </a:r>
            <a:r>
              <a:rPr lang="en-GB" sz="2000" dirty="0">
                <a:solidFill>
                  <a:srgbClr val="FFFF00"/>
                </a:solidFill>
                <a:cs typeface="Arial" panose="020B0604020202020204" pitchFamily="34" charset="0"/>
              </a:rPr>
              <a:t> River in the gorge area at the edge of </a:t>
            </a:r>
            <a:r>
              <a:rPr lang="en-GB" sz="2000" dirty="0" err="1">
                <a:solidFill>
                  <a:srgbClr val="FFFF00"/>
                </a:solidFill>
                <a:cs typeface="Arial" panose="020B0604020202020204" pitchFamily="34" charset="0"/>
              </a:rPr>
              <a:t>Kirthar</a:t>
            </a:r>
            <a:r>
              <a:rPr lang="en-GB" sz="2000" dirty="0">
                <a:solidFill>
                  <a:srgbClr val="FFFF00"/>
                </a:solidFill>
                <a:cs typeface="Arial" panose="020B0604020202020204" pitchFamily="34" charset="0"/>
              </a:rPr>
              <a:t> range at 					about 65 km (40 miles) north-west of </a:t>
            </a:r>
            <a:r>
              <a:rPr lang="en-GB" sz="2000" dirty="0" err="1">
                <a:solidFill>
                  <a:srgbClr val="FFFF00"/>
                </a:solidFill>
                <a:cs typeface="Arial" panose="020B0604020202020204" pitchFamily="34" charset="0"/>
              </a:rPr>
              <a:t>Dadu</a:t>
            </a:r>
            <a:r>
              <a:rPr lang="en-GB" sz="2000" dirty="0">
                <a:solidFill>
                  <a:srgbClr val="FFFF00"/>
                </a:solidFill>
                <a:cs typeface="Arial" panose="020B0604020202020204" pitchFamily="34" charset="0"/>
              </a:rPr>
              <a:t>, Sindh 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Type of Dam			      	 </a:t>
            </a:r>
            <a:r>
              <a:rPr lang="en-US" alt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Central Core Earth fill Dam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Dam Height 				194 </a:t>
            </a:r>
            <a:r>
              <a:rPr lang="en-US" altLang="en-US" sz="2000" dirty="0" err="1">
                <a:solidFill>
                  <a:srgbClr val="FFFF00"/>
                </a:solidFill>
                <a:cs typeface="Arial" panose="020B0604020202020204" pitchFamily="34" charset="0"/>
              </a:rPr>
              <a:t>ft</a:t>
            </a:r>
            <a:endParaRPr lang="en-US" altLang="en-US" sz="20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Gross Storage Capacity	                300,000 Acre-Ft.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Live Storage Capacity		       	 160,000 Acre-Ft.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Spillways Discharge Capacity	      	 19,094 </a:t>
            </a:r>
            <a:r>
              <a:rPr lang="en-US" sz="2000" dirty="0" err="1">
                <a:solidFill>
                  <a:srgbClr val="FFFF00"/>
                </a:solidFill>
                <a:cs typeface="Arial" panose="020B0604020202020204" pitchFamily="34" charset="0"/>
              </a:rPr>
              <a:t>Cumec</a:t>
            </a: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 (674,353 Cusec)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Reservoir Area		      	 2,023 Ha (5,000 Acres)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Command Area		      	 </a:t>
            </a:r>
            <a:r>
              <a:rPr lang="en-US" alt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28,800 Acres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solidFill>
                  <a:srgbClr val="FFFF00"/>
                </a:solidFill>
                <a:cs typeface="Arial" panose="020B0604020202020204" pitchFamily="34" charset="0"/>
              </a:rPr>
              <a:t>nd</a:t>
            </a: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 Revised PC-I		          	 </a:t>
            </a:r>
            <a:r>
              <a:rPr lang="en-US" sz="2000" dirty="0" err="1">
                <a:solidFill>
                  <a:srgbClr val="FFFF00"/>
                </a:solidFill>
                <a:cs typeface="Arial" panose="020B0604020202020204" pitchFamily="34" charset="0"/>
              </a:rPr>
              <a:t>Rs</a:t>
            </a: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. 46,980.350 Million (11.03.2021)</a:t>
            </a:r>
            <a:endParaRPr lang="en-US" altLang="en-US" sz="20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Date of Recommencement (Contract)  	 28.10.2021</a:t>
            </a:r>
          </a:p>
          <a:p>
            <a:pPr marL="422041" indent="-372217" eaLnBrk="0" hangingPunct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cs typeface="Arial" panose="020B0604020202020204" pitchFamily="34" charset="0"/>
              </a:rPr>
              <a:t>Scheduled completion date 	          	 27.10.2024                  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endParaRPr lang="en-US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42665" y="6084504"/>
          <a:ext cx="8100452" cy="31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9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u="non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Overall Achieved Physical Progress</a:t>
                      </a:r>
                      <a:endParaRPr lang="en-US" sz="2000" b="1" u="none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40.25% (As per 2</a:t>
                      </a:r>
                      <a:r>
                        <a:rPr lang="en-US" sz="2000" b="1" u="none" kern="1200" baseline="300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nd </a:t>
                      </a:r>
                      <a:r>
                        <a:rPr lang="en-US" sz="2000" b="1" u="non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revised PC-I)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28684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NGDP\XEN(C)\Monitoring of Planning Commission\PMES\PMES\Placing,Dumping &amp; Compaction of different zone material in progress._.jpg"/>
          <p:cNvPicPr>
            <a:picLocks noChangeAspect="1" noChangeArrowheads="1"/>
          </p:cNvPicPr>
          <p:nvPr/>
        </p:nvPicPr>
        <p:blipFill>
          <a:blip r:embed="rId2"/>
          <a:srcRect t="24268"/>
          <a:stretch>
            <a:fillRect/>
          </a:stretch>
        </p:blipFill>
        <p:spPr bwMode="auto">
          <a:xfrm>
            <a:off x="1676041" y="1180745"/>
            <a:ext cx="4267559" cy="2449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B9F9D-B337-48DE-93C7-82027D717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9" y="1079576"/>
            <a:ext cx="4110121" cy="2668914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2F4CB-9ECC-44A7-8669-E175321C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16362"/>
            <a:ext cx="4495800" cy="266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03DD4-2B0A-4B8D-8C22-6D6290CC8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9" y="3914400"/>
            <a:ext cx="4110121" cy="2668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9052" y="3476002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Coffer Dam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5E25A1-34F5-4AF4-19D7-021B0899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764" y="234213"/>
            <a:ext cx="9878437" cy="53553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PROJECT PHOTOGRAPHS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42194" y="571500"/>
            <a:ext cx="8839198" cy="6220576"/>
            <a:chOff x="1828802" y="571500"/>
            <a:chExt cx="8839198" cy="6220576"/>
          </a:xfrm>
        </p:grpSpPr>
        <p:sp>
          <p:nvSpPr>
            <p:cNvPr id="75779" name="Rectangle 2"/>
            <p:cNvSpPr>
              <a:spLocks noChangeArrowheads="1"/>
            </p:cNvSpPr>
            <p:nvPr/>
          </p:nvSpPr>
          <p:spPr bwMode="auto">
            <a:xfrm>
              <a:off x="1828802" y="1524000"/>
              <a:ext cx="2239963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5762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5762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5762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5762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76263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POWER WING</a:t>
              </a:r>
            </a:p>
          </p:txBody>
        </p:sp>
        <p:sp>
          <p:nvSpPr>
            <p:cNvPr id="75780" name="Oval 3"/>
            <p:cNvSpPr>
              <a:spLocks noChangeArrowheads="1"/>
            </p:cNvSpPr>
            <p:nvPr/>
          </p:nvSpPr>
          <p:spPr bwMode="auto">
            <a:xfrm>
              <a:off x="8077200" y="3352800"/>
              <a:ext cx="1828800" cy="704850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 T D 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500/220 kV</a:t>
              </a:r>
            </a:p>
          </p:txBody>
        </p:sp>
        <p:sp>
          <p:nvSpPr>
            <p:cNvPr id="75781" name="Line 4"/>
            <p:cNvSpPr>
              <a:spLocks noChangeShapeType="1"/>
            </p:cNvSpPr>
            <p:nvPr/>
          </p:nvSpPr>
          <p:spPr bwMode="auto">
            <a:xfrm>
              <a:off x="2971800" y="1219200"/>
              <a:ext cx="6019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5782" name="Group 5"/>
            <p:cNvGrpSpPr>
              <a:grpSpLocks/>
            </p:cNvGrpSpPr>
            <p:nvPr/>
          </p:nvGrpSpPr>
          <p:grpSpPr bwMode="auto">
            <a:xfrm>
              <a:off x="7162800" y="5257800"/>
              <a:ext cx="3505200" cy="609600"/>
              <a:chOff x="3504" y="3312"/>
              <a:chExt cx="2208" cy="384"/>
            </a:xfrm>
          </p:grpSpPr>
          <p:sp>
            <p:nvSpPr>
              <p:cNvPr id="75815" name="Oval 6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6" name="Oval 7"/>
              <p:cNvSpPr>
                <a:spLocks noChangeArrowheads="1"/>
              </p:cNvSpPr>
              <p:nvPr/>
            </p:nvSpPr>
            <p:spPr bwMode="auto">
              <a:xfrm>
                <a:off x="4512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7" name="Oval 8"/>
              <p:cNvSpPr>
                <a:spLocks noChangeArrowheads="1"/>
              </p:cNvSpPr>
              <p:nvPr/>
            </p:nvSpPr>
            <p:spPr bwMode="auto">
              <a:xfrm>
                <a:off x="4368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8" name="Oval 9"/>
              <p:cNvSpPr>
                <a:spLocks noChangeArrowheads="1"/>
              </p:cNvSpPr>
              <p:nvPr/>
            </p:nvSpPr>
            <p:spPr bwMode="auto">
              <a:xfrm>
                <a:off x="4224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9" name="Oval 10"/>
              <p:cNvSpPr>
                <a:spLocks noChangeArrowheads="1"/>
              </p:cNvSpPr>
              <p:nvPr/>
            </p:nvSpPr>
            <p:spPr bwMode="auto">
              <a:xfrm>
                <a:off x="4080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20" name="Oval 11"/>
              <p:cNvSpPr>
                <a:spLocks noChangeArrowheads="1"/>
              </p:cNvSpPr>
              <p:nvPr/>
            </p:nvSpPr>
            <p:spPr bwMode="auto">
              <a:xfrm>
                <a:off x="3936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21" name="Oval 12"/>
              <p:cNvSpPr>
                <a:spLocks noChangeArrowheads="1"/>
              </p:cNvSpPr>
              <p:nvPr/>
            </p:nvSpPr>
            <p:spPr bwMode="auto">
              <a:xfrm>
                <a:off x="3792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22" name="Oval 13"/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23" name="Oval 14"/>
              <p:cNvSpPr>
                <a:spLocks noChangeArrowheads="1"/>
              </p:cNvSpPr>
              <p:nvPr/>
            </p:nvSpPr>
            <p:spPr bwMode="auto">
              <a:xfrm>
                <a:off x="3504" y="3312"/>
                <a:ext cx="1056" cy="384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783" name="Text Box 15"/>
            <p:cNvSpPr txBox="1">
              <a:spLocks noChangeArrowheads="1"/>
            </p:cNvSpPr>
            <p:nvPr/>
          </p:nvSpPr>
          <p:spPr bwMode="auto">
            <a:xfrm>
              <a:off x="7391400" y="5424488"/>
              <a:ext cx="1035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DISCOs</a:t>
              </a:r>
            </a:p>
          </p:txBody>
        </p:sp>
        <p:grpSp>
          <p:nvGrpSpPr>
            <p:cNvPr id="75784" name="Group 16"/>
            <p:cNvGrpSpPr>
              <a:grpSpLocks/>
            </p:cNvGrpSpPr>
            <p:nvPr/>
          </p:nvGrpSpPr>
          <p:grpSpPr bwMode="auto">
            <a:xfrm>
              <a:off x="2819400" y="6096002"/>
              <a:ext cx="6781800" cy="696074"/>
              <a:chOff x="864" y="3552"/>
              <a:chExt cx="4272" cy="298"/>
            </a:xfrm>
          </p:grpSpPr>
          <p:sp>
            <p:nvSpPr>
              <p:cNvPr id="75813" name="Rectangle 17"/>
              <p:cNvSpPr>
                <a:spLocks noChangeArrowheads="1"/>
              </p:cNvSpPr>
              <p:nvPr/>
            </p:nvSpPr>
            <p:spPr bwMode="auto">
              <a:xfrm>
                <a:off x="864" y="3552"/>
                <a:ext cx="4272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4" name="Text Box 18"/>
              <p:cNvSpPr txBox="1">
                <a:spLocks noChangeArrowheads="1"/>
              </p:cNvSpPr>
              <p:nvPr/>
            </p:nvSpPr>
            <p:spPr bwMode="auto">
              <a:xfrm>
                <a:off x="898" y="3600"/>
                <a:ext cx="4191" cy="2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  .   .  TRANSFORMING THESE ORGANIZATIONAL COMPONENTS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INTO INDEPENDENT CORPORATE  ENTITIES</a:t>
                </a:r>
              </a:p>
            </p:txBody>
          </p:sp>
        </p:grpSp>
        <p:sp>
          <p:nvSpPr>
            <p:cNvPr id="75786" name="Rectangle 20"/>
            <p:cNvSpPr>
              <a:spLocks noChangeArrowheads="1"/>
            </p:cNvSpPr>
            <p:nvPr/>
          </p:nvSpPr>
          <p:spPr bwMode="auto">
            <a:xfrm>
              <a:off x="4800600" y="1524000"/>
              <a:ext cx="2514600" cy="6096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Finance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Common Services</a:t>
              </a:r>
            </a:p>
          </p:txBody>
        </p:sp>
        <p:sp>
          <p:nvSpPr>
            <p:cNvPr id="75787" name="Rectangle 21"/>
            <p:cNvSpPr>
              <a:spLocks noChangeArrowheads="1"/>
            </p:cNvSpPr>
            <p:nvPr/>
          </p:nvSpPr>
          <p:spPr bwMode="auto">
            <a:xfrm>
              <a:off x="7818438" y="1524000"/>
              <a:ext cx="2239962" cy="6096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WATER WING</a:t>
              </a:r>
            </a:p>
          </p:txBody>
        </p:sp>
        <p:sp>
          <p:nvSpPr>
            <p:cNvPr id="75788" name="Rectangle 22"/>
            <p:cNvSpPr>
              <a:spLocks noChangeArrowheads="1"/>
            </p:cNvSpPr>
            <p:nvPr/>
          </p:nvSpPr>
          <p:spPr bwMode="auto">
            <a:xfrm>
              <a:off x="1828802" y="2438400"/>
              <a:ext cx="2239963" cy="5334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GENERATION</a:t>
              </a:r>
            </a:p>
          </p:txBody>
        </p:sp>
        <p:sp>
          <p:nvSpPr>
            <p:cNvPr id="75789" name="Rectangle 23"/>
            <p:cNvSpPr>
              <a:spLocks noChangeArrowheads="1"/>
            </p:cNvSpPr>
            <p:nvPr/>
          </p:nvSpPr>
          <p:spPr bwMode="auto">
            <a:xfrm>
              <a:off x="1828802" y="3352800"/>
              <a:ext cx="2239963" cy="5334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TRANSMISSION</a:t>
              </a:r>
            </a:p>
          </p:txBody>
        </p:sp>
        <p:sp>
          <p:nvSpPr>
            <p:cNvPr id="75790" name="Line 24"/>
            <p:cNvSpPr>
              <a:spLocks noChangeShapeType="1"/>
            </p:cNvSpPr>
            <p:nvPr/>
          </p:nvSpPr>
          <p:spPr bwMode="auto">
            <a:xfrm>
              <a:off x="2971800" y="1219200"/>
              <a:ext cx="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91" name="Line 25"/>
            <p:cNvSpPr>
              <a:spLocks noChangeShapeType="1"/>
            </p:cNvSpPr>
            <p:nvPr/>
          </p:nvSpPr>
          <p:spPr bwMode="auto">
            <a:xfrm>
              <a:off x="5867400" y="1219200"/>
              <a:ext cx="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92" name="Line 26"/>
            <p:cNvSpPr>
              <a:spLocks noChangeShapeType="1"/>
            </p:cNvSpPr>
            <p:nvPr/>
          </p:nvSpPr>
          <p:spPr bwMode="auto">
            <a:xfrm>
              <a:off x="8991600" y="1219200"/>
              <a:ext cx="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93" name="Text Box 27"/>
            <p:cNvSpPr txBox="1">
              <a:spLocks noChangeArrowheads="1"/>
            </p:cNvSpPr>
            <p:nvPr/>
          </p:nvSpPr>
          <p:spPr bwMode="auto">
            <a:xfrm>
              <a:off x="4829175" y="571500"/>
              <a:ext cx="2057400" cy="58420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talic"/>
                  <a:ea typeface="+mn-ea"/>
                  <a:cs typeface="+mn-cs"/>
                </a:rPr>
                <a:t>WAPDA</a:t>
              </a:r>
            </a:p>
          </p:txBody>
        </p:sp>
        <p:sp>
          <p:nvSpPr>
            <p:cNvPr id="75794" name="Line 28"/>
            <p:cNvSpPr>
              <a:spLocks noChangeShapeType="1"/>
            </p:cNvSpPr>
            <p:nvPr/>
          </p:nvSpPr>
          <p:spPr bwMode="auto">
            <a:xfrm flipH="1">
              <a:off x="5867400" y="1143000"/>
              <a:ext cx="46038" cy="76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95" name="Oval 29"/>
            <p:cNvSpPr>
              <a:spLocks noChangeArrowheads="1"/>
            </p:cNvSpPr>
            <p:nvPr/>
          </p:nvSpPr>
          <p:spPr bwMode="auto">
            <a:xfrm>
              <a:off x="2057400" y="5181600"/>
              <a:ext cx="1676400" cy="6096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CUSTOMERS</a:t>
              </a:r>
            </a:p>
          </p:txBody>
        </p:sp>
        <p:sp>
          <p:nvSpPr>
            <p:cNvPr id="75796" name="Rectangle 30"/>
            <p:cNvSpPr>
              <a:spLocks noChangeArrowheads="1"/>
            </p:cNvSpPr>
            <p:nvPr/>
          </p:nvSpPr>
          <p:spPr bwMode="auto">
            <a:xfrm>
              <a:off x="1828802" y="4267200"/>
              <a:ext cx="2239963" cy="53340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DISTRIBUTION</a:t>
              </a:r>
            </a:p>
          </p:txBody>
        </p:sp>
        <p:grpSp>
          <p:nvGrpSpPr>
            <p:cNvPr id="75797" name="Group 31"/>
            <p:cNvGrpSpPr>
              <a:grpSpLocks/>
            </p:cNvGrpSpPr>
            <p:nvPr/>
          </p:nvGrpSpPr>
          <p:grpSpPr bwMode="auto">
            <a:xfrm>
              <a:off x="7772400" y="2362200"/>
              <a:ext cx="2165350" cy="685800"/>
              <a:chOff x="3004" y="1460"/>
              <a:chExt cx="1364" cy="432"/>
            </a:xfrm>
          </p:grpSpPr>
          <p:sp>
            <p:nvSpPr>
              <p:cNvPr id="75809" name="Oval 32"/>
              <p:cNvSpPr>
                <a:spLocks noChangeArrowheads="1"/>
              </p:cNvSpPr>
              <p:nvPr/>
            </p:nvSpPr>
            <p:spPr bwMode="auto">
              <a:xfrm>
                <a:off x="3312" y="1488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0" name="Oval 33"/>
              <p:cNvSpPr>
                <a:spLocks noChangeArrowheads="1"/>
              </p:cNvSpPr>
              <p:nvPr/>
            </p:nvSpPr>
            <p:spPr bwMode="auto">
              <a:xfrm>
                <a:off x="3216" y="1488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1" name="Oval 34"/>
              <p:cNvSpPr>
                <a:spLocks noChangeArrowheads="1"/>
              </p:cNvSpPr>
              <p:nvPr/>
            </p:nvSpPr>
            <p:spPr bwMode="auto">
              <a:xfrm>
                <a:off x="3120" y="1488"/>
                <a:ext cx="1056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812" name="Oval 35"/>
              <p:cNvSpPr>
                <a:spLocks noChangeArrowheads="1"/>
              </p:cNvSpPr>
              <p:nvPr/>
            </p:nvSpPr>
            <p:spPr bwMode="auto">
              <a:xfrm>
                <a:off x="3004" y="1460"/>
                <a:ext cx="1056" cy="432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GENCOs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 Thermal )</a:t>
                </a:r>
              </a:p>
            </p:txBody>
          </p:sp>
        </p:grpSp>
        <p:sp>
          <p:nvSpPr>
            <p:cNvPr id="75798" name="Oval 36"/>
            <p:cNvSpPr>
              <a:spLocks noChangeArrowheads="1"/>
            </p:cNvSpPr>
            <p:nvPr/>
          </p:nvSpPr>
          <p:spPr bwMode="auto">
            <a:xfrm>
              <a:off x="4800600" y="2362200"/>
              <a:ext cx="1676400" cy="68580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WAPDA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( 22 Hydro )</a:t>
              </a:r>
            </a:p>
          </p:txBody>
        </p:sp>
        <p:sp>
          <p:nvSpPr>
            <p:cNvPr id="75799" name="AutoShape 37"/>
            <p:cNvSpPr>
              <a:spLocks noChangeArrowheads="1"/>
            </p:cNvSpPr>
            <p:nvPr/>
          </p:nvSpPr>
          <p:spPr bwMode="auto">
            <a:xfrm>
              <a:off x="2667000" y="2057400"/>
              <a:ext cx="457200" cy="4572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0" name="AutoShape 38"/>
            <p:cNvSpPr>
              <a:spLocks noChangeArrowheads="1"/>
            </p:cNvSpPr>
            <p:nvPr/>
          </p:nvSpPr>
          <p:spPr bwMode="auto">
            <a:xfrm>
              <a:off x="2667000" y="2971800"/>
              <a:ext cx="457200" cy="4572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1" name="AutoShape 39"/>
            <p:cNvSpPr>
              <a:spLocks noChangeArrowheads="1"/>
            </p:cNvSpPr>
            <p:nvPr/>
          </p:nvSpPr>
          <p:spPr bwMode="auto">
            <a:xfrm>
              <a:off x="2667000" y="3886200"/>
              <a:ext cx="457200" cy="4572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2" name="AutoShape 40"/>
            <p:cNvSpPr>
              <a:spLocks noChangeArrowheads="1"/>
            </p:cNvSpPr>
            <p:nvPr/>
          </p:nvSpPr>
          <p:spPr bwMode="auto">
            <a:xfrm>
              <a:off x="2667000" y="4800600"/>
              <a:ext cx="457200" cy="4572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3" name="AutoShape 41"/>
            <p:cNvSpPr>
              <a:spLocks noChangeArrowheads="1"/>
            </p:cNvSpPr>
            <p:nvPr/>
          </p:nvSpPr>
          <p:spPr bwMode="auto">
            <a:xfrm rot="120715">
              <a:off x="3746500" y="2971800"/>
              <a:ext cx="5257800" cy="457200"/>
            </a:xfrm>
            <a:prstGeom prst="curvedUpArrow">
              <a:avLst>
                <a:gd name="adj1" fmla="val 135817"/>
                <a:gd name="adj2" fmla="val 375400"/>
                <a:gd name="adj3" fmla="val 22500"/>
              </a:avLst>
            </a:prstGeom>
            <a:solidFill>
              <a:schemeClr val="accent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4" name="AutoShape 42"/>
            <p:cNvSpPr>
              <a:spLocks noChangeArrowheads="1"/>
            </p:cNvSpPr>
            <p:nvPr/>
          </p:nvSpPr>
          <p:spPr bwMode="auto">
            <a:xfrm rot="-3375065">
              <a:off x="4256884" y="1683546"/>
              <a:ext cx="407987" cy="1152525"/>
            </a:xfrm>
            <a:prstGeom prst="downArrow">
              <a:avLst>
                <a:gd name="adj1" fmla="val 50000"/>
                <a:gd name="adj2" fmla="val 70623"/>
              </a:avLst>
            </a:prstGeom>
            <a:solidFill>
              <a:schemeClr val="accent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5" name="AutoShape 43"/>
            <p:cNvSpPr>
              <a:spLocks noChangeArrowheads="1"/>
            </p:cNvSpPr>
            <p:nvPr/>
          </p:nvSpPr>
          <p:spPr bwMode="auto">
            <a:xfrm rot="210623">
              <a:off x="3810000" y="3898900"/>
              <a:ext cx="5562600" cy="444500"/>
            </a:xfrm>
            <a:prstGeom prst="curvedUpArrow">
              <a:avLst>
                <a:gd name="adj1" fmla="val 113671"/>
                <a:gd name="adj2" fmla="val 374386"/>
                <a:gd name="adj3" fmla="val 22500"/>
              </a:avLst>
            </a:prstGeom>
            <a:solidFill>
              <a:schemeClr val="accent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806" name="AutoShape 44"/>
            <p:cNvSpPr>
              <a:spLocks noChangeArrowheads="1"/>
            </p:cNvSpPr>
            <p:nvPr/>
          </p:nvSpPr>
          <p:spPr bwMode="auto">
            <a:xfrm rot="496381">
              <a:off x="3886200" y="4648200"/>
              <a:ext cx="4648200" cy="381000"/>
            </a:xfrm>
            <a:prstGeom prst="curvedDownArrow">
              <a:avLst>
                <a:gd name="adj1" fmla="val 100706"/>
                <a:gd name="adj2" fmla="val 34470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07" name="Line 46"/>
            <p:cNvSpPr>
              <a:spLocks noChangeShapeType="1"/>
            </p:cNvSpPr>
            <p:nvPr/>
          </p:nvSpPr>
          <p:spPr bwMode="auto">
            <a:xfrm>
              <a:off x="4038600" y="2667000"/>
              <a:ext cx="762000" cy="762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08" name="AutoShape 43"/>
            <p:cNvSpPr>
              <a:spLocks noChangeArrowheads="1"/>
            </p:cNvSpPr>
            <p:nvPr/>
          </p:nvSpPr>
          <p:spPr bwMode="auto">
            <a:xfrm rot="210623">
              <a:off x="3654427" y="5749927"/>
              <a:ext cx="4856163" cy="341313"/>
            </a:xfrm>
            <a:prstGeom prst="curvedUpArrow">
              <a:avLst>
                <a:gd name="adj1" fmla="val 113757"/>
                <a:gd name="adj2" fmla="val 374865"/>
                <a:gd name="adj3" fmla="val 22500"/>
              </a:avLst>
            </a:prstGeom>
            <a:solidFill>
              <a:schemeClr val="accent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942108" y="2059170"/>
            <a:ext cx="2110024" cy="2862322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WAPDA Manpower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	174,975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	  </a:t>
            </a:r>
            <a:r>
              <a:rPr lang="en-US" b="1" dirty="0">
                <a:solidFill>
                  <a:srgbClr val="FFFF00"/>
                </a:solidFill>
                <a:latin typeface="Calibri"/>
              </a:rPr>
              <a:t>17,384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Training, Sports &amp; Health services remained  with WAPDA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F9FE77FC-57D8-4DBD-AA11-DE1153518463}"/>
              </a:ext>
            </a:extLst>
          </p:cNvPr>
          <p:cNvSpPr txBox="1">
            <a:spLocks/>
          </p:cNvSpPr>
          <p:nvPr/>
        </p:nvSpPr>
        <p:spPr>
          <a:xfrm>
            <a:off x="522582" y="-4763"/>
            <a:ext cx="11125200" cy="5529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WAPDA’s SINCE 2007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40179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16ADB9-A6D1-DCD4-FA29-23CD00123E5D}"/>
              </a:ext>
            </a:extLst>
          </p:cNvPr>
          <p:cNvSpPr/>
          <p:nvPr/>
        </p:nvSpPr>
        <p:spPr>
          <a:xfrm>
            <a:off x="831274" y="36514"/>
            <a:ext cx="10695708" cy="79476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TARBELA 5</a:t>
            </a:r>
            <a:r>
              <a:rPr lang="en-US" alt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EXTENSION PROJECT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LAYOUT PLAN</a:t>
            </a:r>
            <a:endParaRPr lang="x-non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2">
            <a:extLst>
              <a:ext uri="{FF2B5EF4-FFF2-40B4-BE49-F238E27FC236}">
                <a16:creationId xmlns:a16="http://schemas.microsoft.com/office/drawing/2014/main" id="{67B1AD74-F60C-B48B-7C4E-6FFF43E8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73" y="900547"/>
            <a:ext cx="8572163" cy="599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>
            <a:extLst>
              <a:ext uri="{FF2B5EF4-FFF2-40B4-BE49-F238E27FC236}">
                <a16:creationId xmlns:a16="http://schemas.microsoft.com/office/drawing/2014/main" id="{674A2563-7D89-DBAC-6D75-25FA9AF6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2" y="107950"/>
            <a:ext cx="11028218" cy="395288"/>
          </a:xfr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36A7B8-6E07-F73C-DA41-D81B3E159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436" y="744202"/>
            <a:ext cx="5216093" cy="58594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Civil Works Contract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SIGNING DATE </a:t>
            </a:r>
          </a:p>
          <a:p>
            <a:pPr marL="3175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06 May 2021</a:t>
            </a:r>
          </a:p>
          <a:p>
            <a:pPr marL="173038" indent="-169863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CONTRACTOR	</a:t>
            </a:r>
          </a:p>
          <a:p>
            <a:pPr marL="166688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M/s Power Construction Corporation of   China Ltd. (PCCCL)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CONTRACT  AMOUNT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Eqvl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. US$ 354.6 Million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COMMENCEMENT DATE    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9 August 2021</a:t>
            </a:r>
          </a:p>
          <a:p>
            <a:pPr>
              <a:lnSpc>
                <a:spcPts val="2200"/>
              </a:lnSpc>
              <a:spcAft>
                <a:spcPts val="1200"/>
              </a:spcAft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59 months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     	   	</a:t>
            </a:r>
            <a:endParaRPr lang="x-none" sz="1800" dirty="0">
              <a:solidFill>
                <a:srgbClr val="FFFF0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2ABB5F7-671F-26A5-D25A-5B70565EE7FE}"/>
              </a:ext>
            </a:extLst>
          </p:cNvPr>
          <p:cNvSpPr txBox="1">
            <a:spLocks/>
          </p:cNvSpPr>
          <p:nvPr/>
        </p:nvSpPr>
        <p:spPr bwMode="auto">
          <a:xfrm>
            <a:off x="6584374" y="731839"/>
            <a:ext cx="4359275" cy="59023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&amp;M Works Contract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SIGNING DATE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25 June 2021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JV of M/s Harbin Electric International co. Ltd &amp; M/s Harbin Electric Machinery co. Ltd 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 AMOUNT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Eqvl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US$ 241.12 Million</a:t>
            </a:r>
          </a:p>
          <a:p>
            <a:pPr marL="173038" indent="-169863">
              <a:lnSpc>
                <a:spcPts val="2200"/>
              </a:lnSpc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308475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DATE    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23 August 2021</a:t>
            </a:r>
          </a:p>
          <a:p>
            <a:pPr>
              <a:lnSpc>
                <a:spcPts val="2200"/>
              </a:lnSpc>
              <a:spcAft>
                <a:spcPts val="1200"/>
              </a:spcAft>
              <a:tabLst>
                <a:tab pos="4308475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37 months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4308475" algn="l"/>
              </a:tabLst>
              <a:defRPr/>
            </a:pP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  <a:endParaRPr lang="x-none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94DA45-40FA-42F3-81B9-EFF2BCE0D38C}"/>
              </a:ext>
            </a:extLst>
          </p:cNvPr>
          <p:cNvSpPr/>
          <p:nvPr/>
        </p:nvSpPr>
        <p:spPr>
          <a:xfrm>
            <a:off x="254876" y="886571"/>
            <a:ext cx="11682248" cy="576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lvl="1" indent="-415925">
              <a:lnSpc>
                <a:spcPct val="15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Project comprises of 18 ft high weir, 02 powerhouses, 02 canals for irrigation, Feeder Tunnel, Headrace channel &amp; Transmission Line as its major components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The project aims to provide power and agricultural opportunities in the under-developed area. 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Power Generation 					18 MW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Annual Generation.					72 </a:t>
            </a:r>
            <a:r>
              <a:rPr lang="en-GB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GWh</a:t>
            </a: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Sheratalla</a:t>
            </a: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Canal Discharge/ CCA 			83 cusecs / 12,300 Acres 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Spaira</a:t>
            </a: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Ragha</a:t>
            </a:r>
            <a:r>
              <a:rPr lang="en-GB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Discharge/Canal CCA 			29cusecs / 4,080 Acres </a:t>
            </a:r>
          </a:p>
          <a:p>
            <a:pPr marL="633413" lvl="1" indent="-415925">
              <a:lnSpc>
                <a:spcPct val="200000"/>
              </a:lnSpc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Revised PC-I						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21,059.206 Million </a:t>
            </a:r>
            <a:endParaRPr lang="en-GB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24A5AB-AC45-47FC-AF1E-2BE16AAE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59" y="203760"/>
            <a:ext cx="11815482" cy="51765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KURRAM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TANGI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DAM PROJECT (STAGE-I)</a:t>
            </a:r>
          </a:p>
        </p:txBody>
      </p:sp>
    </p:spTree>
    <p:extLst>
      <p:ext uri="{BB962C8B-B14F-4D97-AF65-F5344CB8AC3E}">
        <p14:creationId xmlns:p14="http://schemas.microsoft.com/office/powerpoint/2010/main" val="1576419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A8419-61DE-4118-86F3-56C59995809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290"/>
            <a:ext cx="576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EE189-4082-45B8-9369-60993CB05311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48378"/>
            <a:ext cx="5760000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129D7-E926-401D-BB1B-779B99F3E199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000" y="707246"/>
            <a:ext cx="5760000" cy="28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1175D-EC2F-4E7A-A5E1-253170457994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000" y="3848378"/>
            <a:ext cx="5760000" cy="288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5B5B30-23DB-4CFD-B5B6-A2C6AE9AEFB1}"/>
              </a:ext>
            </a:extLst>
          </p:cNvPr>
          <p:cNvSpPr txBox="1">
            <a:spLocks/>
          </p:cNvSpPr>
          <p:nvPr/>
        </p:nvSpPr>
        <p:spPr bwMode="auto">
          <a:xfrm>
            <a:off x="533400" y="40922"/>
            <a:ext cx="11125200" cy="519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 algn="ctr">
              <a:defRPr sz="3600" b="1" cap="all" baseline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PROJECT PHOTOGRAPHS</a:t>
            </a:r>
          </a:p>
        </p:txBody>
      </p:sp>
    </p:spTree>
    <p:extLst>
      <p:ext uri="{BB962C8B-B14F-4D97-AF65-F5344CB8AC3E}">
        <p14:creationId xmlns:p14="http://schemas.microsoft.com/office/powerpoint/2010/main" val="3294651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367"/>
            <a:ext cx="12192000" cy="627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with Corners Rounded 2"/>
          <p:cNvSpPr/>
          <p:nvPr/>
        </p:nvSpPr>
        <p:spPr>
          <a:xfrm>
            <a:off x="4364785" y="1400174"/>
            <a:ext cx="2767013" cy="457200"/>
          </a:xfrm>
          <a:prstGeom prst="wedgeRoundRectCallout">
            <a:avLst>
              <a:gd name="adj1" fmla="val -62636"/>
              <a:gd name="adj2" fmla="val 194787"/>
              <a:gd name="adj3" fmla="val 16667"/>
            </a:avLst>
          </a:prstGeom>
          <a:solidFill>
            <a:srgbClr val="56FF00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KIV-PL2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Pipe: 2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Pipe: 32 km (</a:t>
            </a: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84”) + 46.5 km (</a:t>
            </a: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68”) = 78.5 km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5894904" y="2952749"/>
            <a:ext cx="1676400" cy="571500"/>
          </a:xfrm>
          <a:prstGeom prst="wedgeRoundRectCallout">
            <a:avLst>
              <a:gd name="adj1" fmla="val -15917"/>
              <a:gd name="adj2" fmla="val 114942"/>
              <a:gd name="adj3" fmla="val 16667"/>
            </a:avLst>
          </a:prstGeom>
          <a:solidFill>
            <a:srgbClr val="FE0000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KIV-PL1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Pipe: 2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Pipe: 64.2+64.2 = 128.4km</a:t>
            </a:r>
          </a:p>
          <a:p>
            <a:pPr algn="just">
              <a:defRPr/>
            </a:pP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84”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10185308" y="1754233"/>
            <a:ext cx="1311275" cy="609600"/>
          </a:xfrm>
          <a:prstGeom prst="wedgeRoundRectCallout">
            <a:avLst>
              <a:gd name="adj1" fmla="val 53667"/>
              <a:gd name="adj2" fmla="val 247834"/>
              <a:gd name="adj3" fmla="val 16667"/>
            </a:avLst>
          </a:prstGeom>
          <a:solidFill>
            <a:srgbClr val="D6B099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KIV-IW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 Capacity : 650 MGD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Gates      : 4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Gate       : 3 x 1.5m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Width        : 16.5 m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9194708" y="2784605"/>
            <a:ext cx="1981200" cy="509588"/>
          </a:xfrm>
          <a:prstGeom prst="wedgeRoundRectCallout">
            <a:avLst>
              <a:gd name="adj1" fmla="val 63824"/>
              <a:gd name="adj2" fmla="val 127038"/>
              <a:gd name="adj3" fmla="val 16667"/>
            </a:avLst>
          </a:prstGeom>
          <a:solidFill>
            <a:srgbClr val="FFAA01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KIV-AW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Road : 10 km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Pumping Complex, Staff Colony &amp; PMU Office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9442450" y="4846775"/>
            <a:ext cx="2057400" cy="730250"/>
          </a:xfrm>
          <a:prstGeom prst="wedgeRoundRectCallout">
            <a:avLst>
              <a:gd name="adj1" fmla="val 50092"/>
              <a:gd name="adj2" fmla="val -188519"/>
              <a:gd name="adj3" fmla="val 16667"/>
            </a:avLst>
          </a:prstGeom>
          <a:solidFill>
            <a:srgbClr val="016FF0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KIV-PS</a:t>
            </a:r>
          </a:p>
          <a:p>
            <a:pPr algn="just">
              <a:defRPr/>
            </a:pP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Capacity of Pumping Stations : 260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Pumping Station : 2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of Each PS : 130 MGD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Pumps : 8 Duty &amp; 4 Standby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of Each Pump : 32.5 MGD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3942426" y="4079875"/>
            <a:ext cx="1371600" cy="523875"/>
          </a:xfrm>
          <a:prstGeom prst="wedgeRoundRectCallout">
            <a:avLst>
              <a:gd name="adj1" fmla="val -20516"/>
              <a:gd name="adj2" fmla="val -136020"/>
              <a:gd name="adj3" fmla="val 16667"/>
            </a:avLst>
          </a:prstGeom>
          <a:solidFill>
            <a:srgbClr val="BEE8FE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KIV-FP1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: 65 MGD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: </a:t>
            </a: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Pipri</a:t>
            </a: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1603499" y="2654608"/>
            <a:ext cx="1238250" cy="381000"/>
          </a:xfrm>
          <a:prstGeom prst="wedgeRoundRectCallout">
            <a:avLst>
              <a:gd name="adj1" fmla="val -26617"/>
              <a:gd name="adj2" fmla="val -115228"/>
              <a:gd name="adj3" fmla="val 16667"/>
            </a:avLst>
          </a:prstGeom>
          <a:solidFill>
            <a:srgbClr val="BEE8FE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KIV-FP2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: 130 MGD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: </a:t>
            </a: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Taiser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Town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1022351" y="1120453"/>
            <a:ext cx="1339850" cy="381000"/>
          </a:xfrm>
          <a:prstGeom prst="wedgeRoundRectCallout">
            <a:avLst>
              <a:gd name="adj1" fmla="val -81612"/>
              <a:gd name="adj2" fmla="val 64480"/>
              <a:gd name="adj3" fmla="val 16667"/>
            </a:avLst>
          </a:prstGeom>
          <a:solidFill>
            <a:srgbClr val="BEE8FE"/>
          </a:solidFill>
          <a:ln w="63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Package KIV-FP3</a:t>
            </a:r>
          </a:p>
          <a:p>
            <a:pPr algn="just">
              <a:defRPr/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 : 65 MGD</a:t>
            </a:r>
          </a:p>
          <a:p>
            <a:pPr algn="just">
              <a:defRPr/>
            </a:pP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: </a:t>
            </a:r>
            <a:r>
              <a:rPr lang="en-US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Manghopir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29707" name="TextBox 15"/>
          <p:cNvSpPr txBox="1">
            <a:spLocks noChangeArrowheads="1"/>
          </p:cNvSpPr>
          <p:nvPr/>
        </p:nvSpPr>
        <p:spPr bwMode="auto">
          <a:xfrm>
            <a:off x="7696200" y="688976"/>
            <a:ext cx="2774950" cy="53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latin typeface="Arial" panose="020B0604020202020204" pitchFamily="34" charset="0"/>
              </a:rPr>
              <a:t>K IV PROJECT LAYOUT PLAN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latin typeface="Arial" panose="020B0604020202020204" pitchFamily="34" charset="0"/>
              </a:rPr>
              <a:t>PHASE-1 (260 MGD)</a:t>
            </a:r>
          </a:p>
        </p:txBody>
      </p:sp>
      <p:sp>
        <p:nvSpPr>
          <p:cNvPr id="29708" name="Title 1"/>
          <p:cNvSpPr txBox="1">
            <a:spLocks/>
          </p:cNvSpPr>
          <p:nvPr/>
        </p:nvSpPr>
        <p:spPr bwMode="auto">
          <a:xfrm>
            <a:off x="1981200" y="-152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b="1" u="sng">
                <a:solidFill>
                  <a:srgbClr val="3333FF"/>
                </a:solidFill>
                <a:latin typeface="Arial" panose="020B0604020202020204" pitchFamily="34" charset="0"/>
              </a:rPr>
              <a:t>LAYOUT PLAN OF K-IV PROJECT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F96145-737E-4783-B3C1-289E2AB106BF}"/>
              </a:ext>
            </a:extLst>
          </p:cNvPr>
          <p:cNvSpPr txBox="1">
            <a:spLocks/>
          </p:cNvSpPr>
          <p:nvPr/>
        </p:nvSpPr>
        <p:spPr bwMode="auto">
          <a:xfrm>
            <a:off x="533400" y="32414"/>
            <a:ext cx="11125200" cy="5489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 algn="ctr">
              <a:defRPr sz="3600" b="1" cap="all" baseline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K-IV PROJECT LAYOUT</a:t>
            </a:r>
          </a:p>
        </p:txBody>
      </p:sp>
    </p:spTree>
    <p:extLst>
      <p:ext uri="{BB962C8B-B14F-4D97-AF65-F5344CB8AC3E}">
        <p14:creationId xmlns:p14="http://schemas.microsoft.com/office/powerpoint/2010/main" val="400488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79376" y="836712"/>
            <a:ext cx="11469081" cy="622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300" tIns="45151" rIns="180622" bIns="4515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K-IV was conceived 15 years ago to meet the critical needs of drinking water to Karachi.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It was marred by poor design including open channel conveyance, alignment and geological issues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FWO abandoned the project in 2018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Karachi still remains short of more than 650 MGD based on the need assessment of 2007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Seeing the issues of the project WAPDA was entrusted to do the project. 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WAPDA has hired international consultants and redesigned the conveyance now through pressurized pipes </a:t>
            </a:r>
          </a:p>
          <a:p>
            <a:pPr marL="914400" marR="0" lvl="0" indent="-511175" algn="just" defTabSz="914400" rtl="0" eaLnBrk="0" fontAlgn="base" latin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ECNEC has approved the project and WAPDA is determined to complete by end 2023.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7593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66D84E-D590-4E6A-A25B-84BE3E8EA07E}"/>
              </a:ext>
            </a:extLst>
          </p:cNvPr>
          <p:cNvSpPr txBox="1">
            <a:spLocks/>
          </p:cNvSpPr>
          <p:nvPr/>
        </p:nvSpPr>
        <p:spPr bwMode="auto">
          <a:xfrm>
            <a:off x="651316" y="94519"/>
            <a:ext cx="11125200" cy="7421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 algn="ctr">
              <a:defRPr sz="3600" b="1" cap="all" baseline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KARACHI GREATER WATER SUPPLY PROJECT (K-IV)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93161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207" y="2070538"/>
            <a:ext cx="10336924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Intake Structure for 650 MGD at </a:t>
            </a:r>
            <a:r>
              <a:rPr lang="en-US" sz="2400" dirty="0" err="1">
                <a:solidFill>
                  <a:srgbClr val="FFFF00"/>
                </a:solidFill>
                <a:cs typeface="Arial" panose="020B0604020202020204" pitchFamily="34" charset="0"/>
              </a:rPr>
              <a:t>Keenjhar</a:t>
            </a: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 Lake.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Gravity Channel 650 MGD to </a:t>
            </a:r>
            <a:r>
              <a:rPr lang="en-US" sz="2400" dirty="0" err="1">
                <a:solidFill>
                  <a:srgbClr val="FFFF00"/>
                </a:solidFill>
                <a:cs typeface="Arial" panose="020B0604020202020204" pitchFamily="34" charset="0"/>
              </a:rPr>
              <a:t>Keenjhar</a:t>
            </a: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 Pumping Complex 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00"/>
                </a:solidFill>
                <a:cs typeface="Arial" panose="020B0604020202020204" pitchFamily="34" charset="0"/>
              </a:rPr>
              <a:t>Keenjhar</a:t>
            </a: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 Pumping Complex with 2 Pumping Stations of 130 MGD Each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Pressurized Pipeline (PL-1 and PL-2) flows from two pumping stations to three reservoirs with all appurtenant equipment and structures.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Large capacity Water Reservoirs (3 No)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Filtration Plants at R1, R2 and R3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371600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66FF66"/>
                </a:solidFill>
                <a:cs typeface="Arial" panose="020B0604020202020204" pitchFamily="34" charset="0"/>
              </a:rPr>
              <a:t>PROJECT COMPONENTS</a:t>
            </a:r>
            <a:endParaRPr lang="en-US" sz="2400" dirty="0">
              <a:solidFill>
                <a:srgbClr val="66FF6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FBA7A-BB1F-421A-B8C0-FC0F52C8EF29}"/>
              </a:ext>
            </a:extLst>
          </p:cNvPr>
          <p:cNvSpPr/>
          <p:nvPr/>
        </p:nvSpPr>
        <p:spPr>
          <a:xfrm>
            <a:off x="1305846" y="366315"/>
            <a:ext cx="929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K-IV PROJECT- GREATER KARACHI WATER SUPPLY (PHASE-I 260MGD)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921863-6FF1-4BF2-ACBB-5E305B2AA487}"/>
              </a:ext>
            </a:extLst>
          </p:cNvPr>
          <p:cNvSpPr txBox="1">
            <a:spLocks/>
          </p:cNvSpPr>
          <p:nvPr/>
        </p:nvSpPr>
        <p:spPr bwMode="auto">
          <a:xfrm>
            <a:off x="578069" y="92532"/>
            <a:ext cx="11125200" cy="7421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 algn="ctr">
              <a:defRPr sz="3600" b="1" cap="all" baseline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KARACHI GREATER WATER SUPPLY PROJECT (K-IV)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2002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60217" y="0"/>
            <a:ext cx="11513127" cy="533400"/>
          </a:xfr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KEYAL KHWAR HYDROPOWER PROJECT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2835" y="609600"/>
            <a:ext cx="10848109" cy="6400800"/>
          </a:xfrm>
        </p:spPr>
        <p:txBody>
          <a:bodyPr rtlCol="0"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u="sng" dirty="0">
                <a:cs typeface="Arial" charset="0"/>
              </a:rPr>
              <a:t>Location</a:t>
            </a:r>
            <a:r>
              <a:rPr lang="en-US" sz="8000" dirty="0">
                <a:cs typeface="Arial" pitchFamily="34" charset="0"/>
              </a:rPr>
              <a:t>: 128 MW Keyal Khwar Hydropower Project is located in District Kohistan (Lower) KPK, on the right tributary of River Indus.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u="sng" dirty="0">
                <a:cs typeface="Arial" charset="0"/>
              </a:rPr>
              <a:t>Project Cost</a:t>
            </a:r>
            <a:r>
              <a:rPr lang="en-US" sz="8000" dirty="0">
                <a:cs typeface="Arial" charset="0"/>
              </a:rPr>
              <a:t>: </a:t>
            </a:r>
            <a:r>
              <a:rPr lang="en-US" sz="8000" dirty="0">
                <a:cs typeface="Arial" pitchFamily="34" charset="0"/>
              </a:rPr>
              <a:t>As per approved PC-I, Project Cost is Rs. 26,084.178 M.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u="sng" dirty="0">
                <a:cs typeface="Arial" charset="0"/>
              </a:rPr>
              <a:t>Salient Features: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8000" u="sng" dirty="0">
              <a:cs typeface="Arial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8000" u="sng" dirty="0">
              <a:cs typeface="Arial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8000" u="sng" dirty="0">
              <a:cs typeface="Arial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8000" u="sng" dirty="0">
              <a:cs typeface="Arial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8000" u="sng" dirty="0">
                <a:cs typeface="Arial" charset="0"/>
              </a:rPr>
              <a:t>Consultancy:</a:t>
            </a:r>
            <a:r>
              <a:rPr lang="en-US" sz="8000" dirty="0">
                <a:cs typeface="Arial" charset="0"/>
              </a:rPr>
              <a:t>  </a:t>
            </a:r>
            <a:r>
              <a:rPr lang="en-US" sz="8000" dirty="0">
                <a:cs typeface="Arial" pitchFamily="34" charset="0"/>
              </a:rPr>
              <a:t>Project Consultants (KHC) is a Joint Venture of Tractebel Engineering (former Lahmeyer International ) , NDC &amp; EASE-Pak.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8000" u="sng" dirty="0">
                <a:cs typeface="Arial" charset="0"/>
              </a:rPr>
              <a:t>Financer:</a:t>
            </a:r>
            <a:r>
              <a:rPr lang="en-US" sz="8000" dirty="0">
                <a:cs typeface="Arial" charset="0"/>
              </a:rPr>
              <a:t>  </a:t>
            </a:r>
            <a:r>
              <a:rPr lang="en-US" sz="8000" dirty="0">
                <a:cs typeface="Arial" pitchFamily="34" charset="0"/>
              </a:rPr>
              <a:t>KfW (Germany)		 Euro 97  Million (Intact)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dirty="0">
                <a:cs typeface="Arial" pitchFamily="34" charset="0"/>
              </a:rPr>
              <a:t>	      AFD (France)		 Euro 120 Million (Under approval).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sz="8000" dirty="0">
              <a:cs typeface="Arial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1319213" algn="l"/>
              </a:tabLst>
              <a:defRPr/>
            </a:pPr>
            <a:r>
              <a:rPr lang="en-US" sz="8000" u="sng" dirty="0">
                <a:cs typeface="Arial" charset="0"/>
              </a:rPr>
              <a:t>Timeline</a:t>
            </a:r>
            <a:r>
              <a:rPr lang="en-US" sz="8000" dirty="0">
                <a:cs typeface="Arial" charset="0"/>
              </a:rPr>
              <a:t>: 	</a:t>
            </a:r>
            <a:r>
              <a:rPr lang="en-US" sz="8000" dirty="0"/>
              <a:t>Commencement of Civil Contract :	January, 2023.</a:t>
            </a:r>
          </a:p>
          <a:p>
            <a:pPr marL="1423988" indent="-225425" algn="just">
              <a:lnSpc>
                <a:spcPct val="120000"/>
              </a:lnSpc>
              <a:spcBef>
                <a:spcPts val="0"/>
              </a:spcBef>
              <a:buNone/>
              <a:tabLst>
                <a:tab pos="1319213" algn="l"/>
              </a:tabLst>
              <a:defRPr/>
            </a:pPr>
            <a:r>
              <a:rPr lang="en-US" sz="8000" dirty="0"/>
              <a:t>	Completion of Civil Works Contract:	December, 2027.</a:t>
            </a:r>
          </a:p>
          <a:p>
            <a:pPr marL="1423988" indent="-225425" algn="just">
              <a:lnSpc>
                <a:spcPct val="120000"/>
              </a:lnSpc>
              <a:spcBef>
                <a:spcPts val="0"/>
              </a:spcBef>
              <a:buNone/>
              <a:tabLst>
                <a:tab pos="1319213" algn="l"/>
              </a:tabLst>
              <a:defRPr/>
            </a:pPr>
            <a:r>
              <a:rPr lang="en-US" sz="8000" dirty="0"/>
              <a:t>	Commencement of E&amp;M Contract :	April, 2023.</a:t>
            </a:r>
          </a:p>
          <a:p>
            <a:pPr marL="1423988" indent="-225425" algn="just">
              <a:lnSpc>
                <a:spcPct val="120000"/>
              </a:lnSpc>
              <a:spcBef>
                <a:spcPts val="0"/>
              </a:spcBef>
              <a:buNone/>
              <a:tabLst>
                <a:tab pos="1319213" algn="l"/>
              </a:tabLst>
              <a:defRPr/>
            </a:pPr>
            <a:r>
              <a:rPr lang="en-US" sz="8000" dirty="0"/>
              <a:t>  Completion of E&amp;M Contract :		December</a:t>
            </a:r>
            <a:r>
              <a:rPr lang="en-US" sz="8000"/>
              <a:t>, 2027</a:t>
            </a:r>
            <a:endParaRPr lang="en-US" sz="8000" dirty="0">
              <a:cs typeface="Arial" pitchFamily="34" charset="0"/>
            </a:endParaRPr>
          </a:p>
          <a:p>
            <a:pPr algn="just">
              <a:buNone/>
              <a:defRPr/>
            </a:pPr>
            <a:endParaRPr lang="en-US" sz="3600" dirty="0"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981200"/>
          <a:ext cx="87630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Gross Head		732 m</a:t>
                      </a:r>
                    </a:p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Design Discharge	20 Cumecs</a:t>
                      </a:r>
                    </a:p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Installed Capacity	128 MW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Mean Energy	418 GWh (Annual)</a:t>
                      </a:r>
                    </a:p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Plant Factor		38 %</a:t>
                      </a:r>
                    </a:p>
                    <a:p>
                      <a:pPr marL="274320" indent="-274320" algn="just">
                        <a:lnSpc>
                          <a:spcPct val="134000"/>
                        </a:lnSpc>
                        <a:spcBef>
                          <a:spcPts val="0"/>
                        </a:spcBef>
                        <a:buClr>
                          <a:schemeClr val="accent3"/>
                        </a:buClr>
                        <a:buFont typeface="Wingdings 2"/>
                        <a:buChar char=""/>
                        <a:defRPr/>
                      </a:pPr>
                      <a:r>
                        <a:rPr lang="en-US" sz="2000" dirty="0"/>
                        <a:t>Construction Time	04 Years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199" y="132160"/>
            <a:ext cx="11335871" cy="54019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NAULONG MULTIPURPOSE DAM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5083" y="932332"/>
            <a:ext cx="8915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Project Features:-</a:t>
            </a:r>
          </a:p>
          <a:p>
            <a:endParaRPr lang="en-US" sz="100" b="1" dirty="0">
              <a:solidFill>
                <a:srgbClr val="FFFF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Location 		           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Across  </a:t>
            </a: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Mulla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River 30 km from </a:t>
            </a: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Gandawa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			           City in District </a:t>
            </a: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Jhal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Magsi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Balochistan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	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Live Storage		242,163 Acre-ft.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Power Generation		4.4 MW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Command Area		47,000 Acres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Approved Updated 2</a:t>
            </a:r>
            <a:r>
              <a:rPr lang="en-US" sz="2400" baseline="30000" dirty="0">
                <a:solidFill>
                  <a:srgbClr val="FFFF00"/>
                </a:solidFill>
              </a:rPr>
              <a:t>nd</a:t>
            </a:r>
            <a:r>
              <a:rPr lang="en-US" sz="2400" dirty="0">
                <a:solidFill>
                  <a:srgbClr val="FFFF00"/>
                </a:solidFill>
              </a:rPr>
              <a:t> Revised PC-I Cost:</a:t>
            </a:r>
          </a:p>
          <a:p>
            <a:pPr marL="1828800" lvl="1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</a:rPr>
              <a:t>Local		Rs. 21,538    M</a:t>
            </a:r>
          </a:p>
          <a:p>
            <a:pPr marL="1828800" lvl="1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</a:rPr>
              <a:t>FEC		</a:t>
            </a:r>
            <a:r>
              <a:rPr lang="en-US" sz="2400" u="sng" dirty="0">
                <a:solidFill>
                  <a:srgbClr val="FFFF00"/>
                </a:solidFill>
              </a:rPr>
              <a:t>Rs.   6,927    M</a:t>
            </a:r>
          </a:p>
          <a:p>
            <a:pPr marL="1828800" lvl="1" indent="-344488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	Total - 	Rs. 28,465   M	</a:t>
            </a:r>
          </a:p>
        </p:txBody>
      </p:sp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0363" y="2367488"/>
            <a:ext cx="3948953" cy="4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8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4C8815-1C57-4319-8AAE-102FDB4F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" y="165463"/>
            <a:ext cx="10726737" cy="47327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HARPO HPP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84305" y="882705"/>
          <a:ext cx="10507436" cy="573023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053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en-US" sz="1800" b="1" u="sng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Salient</a:t>
                      </a:r>
                      <a:r>
                        <a:rPr lang="en-US" sz="1800" b="1" u="sng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Features</a:t>
                      </a:r>
                      <a:endParaRPr lang="en-US" sz="1800" b="1" u="sng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328" marR="72328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On Harpo </a:t>
                      </a:r>
                      <a:r>
                        <a:rPr lang="en-US" sz="1800" b="0" kern="12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Nullah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a left tributary of Indus River about 75 km north west of </a:t>
                      </a:r>
                      <a:r>
                        <a:rPr lang="en-US" sz="1800" b="0" kern="12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Skardu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District, </a:t>
                      </a:r>
                      <a:r>
                        <a:rPr lang="en-US" sz="1800" b="0" kern="12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Gilgit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-Baltistan and 670 km North-east of Islamabad.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Gross Head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723 m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4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Installed Capacity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34.5 MW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Energy Generated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170 </a:t>
                      </a:r>
                      <a:r>
                        <a:rPr lang="en-US" sz="1800" b="0" kern="12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GWh</a:t>
                      </a:r>
                      <a:endParaRPr lang="en-US" sz="1800" b="0" kern="1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5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PC-I Approved Cost (Rs.)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Rs. 9,522.801 Million (Approved by ECNEC on 28.03.2014)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5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Project Consultants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Harpo Consultants (JV of M/s Tractebel, Germany (Former M/s Lahmeyer International) and M/s NDC Pakistan)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50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kumimoji="0"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Implementation Period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Phase-I (19 December, 2022 (As per latest Project Implementation Time Schedule)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Phase-II (20 December, 2026 (48 months after Phase-I ))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50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3657600" algn="l"/>
                        </a:tabLst>
                      </a:pPr>
                      <a:r>
                        <a:rPr kumimoji="0" lang="en-US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Current Status</a:t>
                      </a: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GB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E&amp;S survey completed within Project Area on 27.10.2021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GB" sz="1800" b="0" kern="12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The Detailed Engineering Design of the Project is under process with Harpo Consultants</a:t>
                      </a:r>
                      <a:endParaRPr kumimoji="0" lang="en-US" sz="1800" b="0" kern="1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2328" marR="723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3700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10668" y="41379"/>
            <a:ext cx="12170664" cy="640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algn="ctr" eaLnBrk="1" hangingPunct="1">
              <a:defRPr/>
            </a:pPr>
            <a:r>
              <a:rPr lang="en-US" sz="3600" b="1" cap="all" spc="-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HISTORICAL PROFILE</a:t>
            </a:r>
            <a:endParaRPr lang="en-GB" sz="3600" b="1" cap="all" spc="-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A3E810-9486-AA99-1438-BA7EB84D7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3" y="1192212"/>
            <a:ext cx="10893425" cy="5246025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PRE-INDEPENDENCE:</a:t>
            </a:r>
          </a:p>
          <a:p>
            <a:pPr marL="520700"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Sir Ganga Ram Hydel Power Station (1.1 MW) at Renala [1925].</a:t>
            </a:r>
          </a:p>
          <a:p>
            <a:pPr marL="520700"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9.6 MW Malakand Hydel Power Station at Jabban [1937].</a:t>
            </a:r>
          </a:p>
          <a:p>
            <a:pPr marL="531813" indent="0" algn="just">
              <a:buFont typeface="Arial" pitchFamily="34" charset="0"/>
              <a:buNone/>
              <a:defRPr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PRE-WAPDA (1947 ~1958)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sz="1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0700"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MW Rasul Hydel Power Station [1952].</a:t>
            </a:r>
          </a:p>
          <a:p>
            <a:pPr marL="520700"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MW Dargai Hydel Power Station [1952].</a:t>
            </a:r>
          </a:p>
          <a:p>
            <a:pPr marL="520700"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MW addition at Malakand [1952].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en-US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 WAPDA</a:t>
            </a:r>
          </a:p>
          <a:p>
            <a:pPr marL="520700" algn="just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more Hydel Power Stations installed, total present installed capacity of 21 Hydel Power Stations is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8420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MW.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8795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255" y="914400"/>
            <a:ext cx="10626436" cy="5131904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2400"/>
              </a:spcAft>
              <a:buNone/>
            </a:pPr>
            <a:endParaRPr lang="en-US" dirty="0"/>
          </a:p>
          <a:p>
            <a:pPr marL="0" indent="0" algn="ctr">
              <a:lnSpc>
                <a:spcPct val="200000"/>
              </a:lnSpc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300 MW SOLAR FLOATING PHOTOVOLTAIC PROJECT ON WATER BODIES IN TARBELA GHAZI HYDROPOWER GENERATION COMPLEX</a:t>
            </a:r>
          </a:p>
        </p:txBody>
      </p:sp>
    </p:spTree>
    <p:extLst>
      <p:ext uri="{BB962C8B-B14F-4D97-AF65-F5344CB8AC3E}">
        <p14:creationId xmlns:p14="http://schemas.microsoft.com/office/powerpoint/2010/main" val="2066382027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110EF-0DE3-D6E8-E7C2-0941DCA0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16" y="863764"/>
            <a:ext cx="11567160" cy="5868505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Total Generation Capacity: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300 MW</a:t>
            </a:r>
          </a:p>
          <a:p>
            <a:pPr marL="0" indent="0"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Total Project Cost:	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345.47 million US$ (As per Previous PC-I)</a:t>
            </a:r>
          </a:p>
          <a:p>
            <a:pPr marL="3678238" indent="-3678238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299 million US$ (Updated)</a:t>
            </a:r>
          </a:p>
          <a:p>
            <a:pPr marL="0" indent="0"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Source of Financing:		As per Previous PC-I </a:t>
            </a:r>
          </a:p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IDA Credit =  171 million US$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IBRD Loan =  170.5 million US$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WAPDA =  5 million US$	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Revised as per CDWP directions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IBRD Loan = 294 million US$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WAPDA =  5 million US$</a:t>
            </a:r>
          </a:p>
          <a:p>
            <a:pPr marL="0" indent="0"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Project life:		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25 Years					  		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Average Annual Energy: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(GB North Pond + Ghazi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Headpond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(243 GWh + 241 GWh) = 484 GWh</a:t>
            </a:r>
          </a:p>
          <a:p>
            <a:endParaRPr lang="en-P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9CA23A-E804-BB6E-19F4-D2E023AB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25731"/>
            <a:ext cx="7886700" cy="58494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SALIENT FEATURES</a:t>
            </a:r>
            <a:endParaRPr lang="en-P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93381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59267E-1CE5-2342-57ED-F62DF1E4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332" y="1147396"/>
            <a:ext cx="8716617" cy="5451524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Generation Capacity: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150 MW 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Solar Panel Type: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Mono facial Poly Crystalline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Anchoring: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Self Weighted Bed Anchoring	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level variation: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5 – 7 m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depth: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19 – 34 m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velocity: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0m/s (negligible)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Power Evacuation: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220 KV Mardan or Peshawar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FIRR: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4.29 %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EIRR: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25.4 %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Cost Ratio: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0.54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Performance Ratio: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81.6 %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Payback Period: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16 Years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139.57 million US$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2094D4-DBBC-9D26-A742-88028D4E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863" y="1147396"/>
            <a:ext cx="3187504" cy="46939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B2D1BAF-46A1-0B17-B218-BCED55173AB7}"/>
              </a:ext>
            </a:extLst>
          </p:cNvPr>
          <p:cNvSpPr txBox="1">
            <a:spLocks/>
          </p:cNvSpPr>
          <p:nvPr/>
        </p:nvSpPr>
        <p:spPr>
          <a:xfrm>
            <a:off x="2152650" y="103632"/>
            <a:ext cx="8350054" cy="7498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sng" kern="1200">
                <a:solidFill>
                  <a:srgbClr val="FFFF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150 MW Solar FPV in Ghazi Barotha North Pond</a:t>
            </a:r>
            <a:endParaRPr lang="en-P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01371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70E092-5F8C-883D-DE9A-B94D50288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149" y="1245023"/>
            <a:ext cx="8656982" cy="5328532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Generation Capacity: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150 MW 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Solar Panel Type: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Mono facial Poly Crystalline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Anchoring: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Self Weighted Bed Anchoring	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level variation: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3 - 6m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depth: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0 - 31.5m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Water velocity: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0 - 4m/s </a:t>
            </a:r>
            <a:endParaRPr lang="en-P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Power Evacuation: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500KV T5 Switchyard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FIRR: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3.24 %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EIRR: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25.9 %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Cost Ratio: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0.51 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Performance Ratio: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80.9%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Payback Period: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18 Years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156.96 Million US$</a:t>
            </a:r>
          </a:p>
          <a:p>
            <a:pPr marL="0" indent="0">
              <a:buNone/>
            </a:pPr>
            <a:endParaRPr lang="en-PK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5DB5BC6-EB97-946E-C0AB-989CDA30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037" y="1336953"/>
            <a:ext cx="3661523" cy="50093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9690D8-D2B0-4363-F31F-1F388E0B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90" y="284445"/>
            <a:ext cx="7886700" cy="67037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150 MW Solar FPV at Ghazi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Headpond</a:t>
            </a:r>
            <a:endParaRPr lang="en-P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9873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24485"/>
            <a:ext cx="12192000" cy="1066716"/>
          </a:xfrm>
          <a:solidFill>
            <a:srgbClr val="0066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THANKS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392679"/>
            <a:ext cx="8221357" cy="3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847425"/>
              </p:ext>
            </p:extLst>
          </p:nvPr>
        </p:nvGraphicFramePr>
        <p:xfrm>
          <a:off x="723330" y="729017"/>
          <a:ext cx="10727142" cy="5984363"/>
        </p:xfrm>
        <a:graphic>
          <a:graphicData uri="http://schemas.openxmlformats.org/drawingml/2006/table">
            <a:tbl>
              <a:tblPr/>
              <a:tblGrid>
                <a:gridCol w="198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6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0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6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STATION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WATER WAY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(River/Canal)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UNITS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NO.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CAPACITY / UNIT (MW)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INSTALLED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CAPACITY (MW)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YEAR 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COMMISSIONING 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1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TARBELA &amp; T4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INDUS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(Reservoir)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1~10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175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1750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1977~1985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11~14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432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1728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15~17 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470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1410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2018 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GHAZI BAROTHA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INDUS                   (D/S Tarbela)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290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1450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2003~2004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MANGLA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Jhelum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(Reservoir)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1~10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U5~6= 135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1070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1967~1994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WARSAK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Kabul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(Reservoir)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1~6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4x40+2x41.48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242.96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1977 , 1981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CHASHMA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INDUS / Barrage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184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2000~2001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DUBER KHWAR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Tributaries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Of INDUS River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130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ALLAI KHWAR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58780" marR="58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60.5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121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KHAN KHWAR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58780" marR="58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2x34 &amp; 1x4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2010~2012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JINNAH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INDUS / Barrage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96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2012~2013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GOLEN GOL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GOLEN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1~3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36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108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NEELUM JHELUM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NEELUM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1~4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242.25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969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2017-18</a:t>
                      </a:r>
                    </a:p>
                  </a:txBody>
                  <a:tcPr marL="54258" marR="5425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 bwMode="auto">
          <a:xfrm>
            <a:off x="563880" y="-13446"/>
            <a:ext cx="11064240" cy="773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Installed Capacity of Hydel Power Stations</a:t>
            </a:r>
          </a:p>
        </p:txBody>
      </p:sp>
    </p:spTree>
    <p:extLst>
      <p:ext uri="{BB962C8B-B14F-4D97-AF65-F5344CB8AC3E}">
        <p14:creationId xmlns:p14="http://schemas.microsoft.com/office/powerpoint/2010/main" val="374523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" name="Title 2"/>
          <p:cNvSpPr>
            <a:spLocks noGrp="1"/>
          </p:cNvSpPr>
          <p:nvPr>
            <p:ph type="title"/>
          </p:nvPr>
        </p:nvSpPr>
        <p:spPr>
          <a:xfrm>
            <a:off x="563880" y="6260"/>
            <a:ext cx="11064240" cy="7275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Installed Capacity of Hydel Power Stations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21098"/>
              </p:ext>
            </p:extLst>
          </p:nvPr>
        </p:nvGraphicFramePr>
        <p:xfrm>
          <a:off x="532267" y="856394"/>
          <a:ext cx="11177514" cy="5636479"/>
        </p:xfrm>
        <a:graphic>
          <a:graphicData uri="http://schemas.openxmlformats.org/drawingml/2006/table">
            <a:tbl>
              <a:tblPr/>
              <a:tblGrid>
                <a:gridCol w="182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3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9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STATION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WATER WAY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(River/Canal)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No. of UNITS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CAPACITY 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EACH UNIT (MW)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INSTALLED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CAPACITY (MW)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YEAR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COMMISSIONING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JABBAN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USC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5.5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Jul-Dec 2013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RASUL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UJC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Jul. 1952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DARGAI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USC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Dec. 1952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GOMAL ZAM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Gomal Dam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8.7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17.4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Jan 2014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NANDIPUR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UCC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1~3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4.6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13.8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Mar. 1963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SHADIWAL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UJC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6.75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13.5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Jan. 1961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CHICHOKI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UCC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1~3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4.4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13.2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Aug. 1959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K/GARHI 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KURRAM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Feb. 1958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RENALA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LBDC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0.22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1.1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Mar. 1925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CHITRAL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LUTKO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1~4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0.3 &amp; 0.2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0.6+0.4=1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1975 &amp; 1982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9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GRAND 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9460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36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645C811-2733-451B-95F4-0489BEEB5D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844799"/>
              </p:ext>
            </p:extLst>
          </p:nvPr>
        </p:nvGraphicFramePr>
        <p:xfrm>
          <a:off x="50739" y="2448791"/>
          <a:ext cx="12048958" cy="187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1598E949-06D0-48DA-9244-0D8F4B3D05FC}"/>
              </a:ext>
            </a:extLst>
          </p:cNvPr>
          <p:cNvSpPr txBox="1">
            <a:spLocks/>
          </p:cNvSpPr>
          <p:nvPr/>
        </p:nvSpPr>
        <p:spPr>
          <a:xfrm>
            <a:off x="1524000" y="64729"/>
            <a:ext cx="9144000" cy="88034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Tarbela Back Bone of Economy </a:t>
            </a:r>
          </a:p>
        </p:txBody>
      </p:sp>
    </p:spTree>
    <p:extLst>
      <p:ext uri="{BB962C8B-B14F-4D97-AF65-F5344CB8AC3E}">
        <p14:creationId xmlns:p14="http://schemas.microsoft.com/office/powerpoint/2010/main" val="400738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939638" y="2040"/>
            <a:ext cx="8312727" cy="6949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914400" eaLnBrk="1" latinLnBrk="0" hangingPunct="1">
              <a:lnSpc>
                <a:spcPct val="90000"/>
              </a:lnSpc>
              <a:buNone/>
              <a:defRPr sz="4000" b="1" u="sng">
                <a:solidFill>
                  <a:srgbClr val="FFFF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Energy – 2021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25DA80-5806-4A50-AD3B-56B0DD1DBD57}"/>
              </a:ext>
            </a:extLst>
          </p:cNvPr>
          <p:cNvSpPr/>
          <p:nvPr/>
        </p:nvSpPr>
        <p:spPr>
          <a:xfrm>
            <a:off x="3969861" y="1004552"/>
            <a:ext cx="4252278" cy="2479740"/>
          </a:xfrm>
          <a:prstGeom prst="ellipse">
            <a:avLst/>
          </a:prstGeom>
          <a:solidFill>
            <a:srgbClr val="99003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Generation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121 Billion Units/Year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25DA80-5806-4A50-AD3B-56B0DD1DBD57}"/>
              </a:ext>
            </a:extLst>
          </p:cNvPr>
          <p:cNvSpPr/>
          <p:nvPr/>
        </p:nvSpPr>
        <p:spPr>
          <a:xfrm>
            <a:off x="3969861" y="3831884"/>
            <a:ext cx="4252278" cy="2479740"/>
          </a:xfrm>
          <a:prstGeom prst="ellipse">
            <a:avLst/>
          </a:prstGeom>
          <a:solidFill>
            <a:srgbClr val="008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WAPDA’s Contribution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Billion Units/Year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(31%)</a:t>
            </a:r>
          </a:p>
        </p:txBody>
      </p:sp>
    </p:spTree>
    <p:extLst>
      <p:ext uri="{BB962C8B-B14F-4D97-AF65-F5344CB8AC3E}">
        <p14:creationId xmlns:p14="http://schemas.microsoft.com/office/powerpoint/2010/main" val="345613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939638" y="-110768"/>
            <a:ext cx="8312727" cy="92498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914400" eaLnBrk="1" latinLnBrk="0" hangingPunct="1">
              <a:lnSpc>
                <a:spcPct val="90000"/>
              </a:lnSpc>
              <a:buNone/>
              <a:defRPr sz="4000" b="1" u="sng">
                <a:solidFill>
                  <a:srgbClr val="FFFF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Hydel Generation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2648466" y="1397000"/>
          <a:ext cx="694449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04755" y="2910409"/>
            <a:ext cx="195840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 Billion Units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4763" y="2489600"/>
            <a:ext cx="195840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 Billion Units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203" y="1384398"/>
            <a:ext cx="1958407" cy="399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 Billion Units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7074" y="3587692"/>
            <a:ext cx="69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6067" y="3240181"/>
            <a:ext cx="69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8689" y="2835370"/>
            <a:ext cx="69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6427" y="1746236"/>
            <a:ext cx="69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</a:p>
        </p:txBody>
      </p:sp>
    </p:spTree>
    <p:extLst>
      <p:ext uri="{BB962C8B-B14F-4D97-AF65-F5344CB8AC3E}">
        <p14:creationId xmlns:p14="http://schemas.microsoft.com/office/powerpoint/2010/main" val="13216331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3154</Words>
  <Application>Microsoft Office PowerPoint</Application>
  <PresentationFormat>Widescreen</PresentationFormat>
  <Paragraphs>612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Corbel</vt:lpstr>
      <vt:lpstr>Italic</vt:lpstr>
      <vt:lpstr>Symbol</vt:lpstr>
      <vt:lpstr>Tahoma</vt:lpstr>
      <vt:lpstr>Times New Roman</vt:lpstr>
      <vt:lpstr>Wingdings</vt:lpstr>
      <vt:lpstr>Wingdings 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Installed Capacity of Hydel Power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PROJECTS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OF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KEYAL KHWAR HYDROPOWER PROJECT </vt:lpstr>
      <vt:lpstr>PowerPoint Presentation</vt:lpstr>
      <vt:lpstr>PowerPoint Presentation</vt:lpstr>
      <vt:lpstr>PowerPoint Presentation</vt:lpstr>
      <vt:lpstr>SALIENT FEATURES</vt:lpstr>
      <vt:lpstr>PowerPoint Presentation</vt:lpstr>
      <vt:lpstr>150 MW Solar FPV at Ghazi Headpond</vt:lpstr>
      <vt:lpstr>THANKS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WING</dc:title>
  <dc:creator>Tofiq Rafiq</dc:creator>
  <cp:lastModifiedBy>Admin</cp:lastModifiedBy>
  <cp:revision>40</cp:revision>
  <dcterms:created xsi:type="dcterms:W3CDTF">2021-09-15T17:33:16Z</dcterms:created>
  <dcterms:modified xsi:type="dcterms:W3CDTF">2022-12-21T09:48:15Z</dcterms:modified>
</cp:coreProperties>
</file>