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8.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2" r:id="rId1"/>
    <p:sldMasterId id="2147483753" r:id="rId2"/>
    <p:sldMasterId id="2147483765" r:id="rId3"/>
    <p:sldMasterId id="2147483783" r:id="rId4"/>
    <p:sldMasterId id="2147483841" r:id="rId5"/>
    <p:sldMasterId id="2147483847" r:id="rId6"/>
    <p:sldMasterId id="2147483851" r:id="rId7"/>
    <p:sldMasterId id="2147483861" r:id="rId8"/>
    <p:sldMasterId id="2147483867" r:id="rId9"/>
  </p:sldMasterIdLst>
  <p:notesMasterIdLst>
    <p:notesMasterId r:id="rId57"/>
  </p:notesMasterIdLst>
  <p:handoutMasterIdLst>
    <p:handoutMasterId r:id="rId58"/>
  </p:handoutMasterIdLst>
  <p:sldIdLst>
    <p:sldId id="884" r:id="rId10"/>
    <p:sldId id="603" r:id="rId11"/>
    <p:sldId id="877" r:id="rId12"/>
    <p:sldId id="878" r:id="rId13"/>
    <p:sldId id="874" r:id="rId14"/>
    <p:sldId id="875" r:id="rId15"/>
    <p:sldId id="876" r:id="rId16"/>
    <p:sldId id="854" r:id="rId17"/>
    <p:sldId id="873" r:id="rId18"/>
    <p:sldId id="856" r:id="rId19"/>
    <p:sldId id="857" r:id="rId20"/>
    <p:sldId id="858" r:id="rId21"/>
    <p:sldId id="859" r:id="rId22"/>
    <p:sldId id="860" r:id="rId23"/>
    <p:sldId id="861" r:id="rId24"/>
    <p:sldId id="862" r:id="rId25"/>
    <p:sldId id="863" r:id="rId26"/>
    <p:sldId id="864" r:id="rId27"/>
    <p:sldId id="865" r:id="rId28"/>
    <p:sldId id="866" r:id="rId29"/>
    <p:sldId id="867" r:id="rId30"/>
    <p:sldId id="827" r:id="rId31"/>
    <p:sldId id="871" r:id="rId32"/>
    <p:sldId id="832" r:id="rId33"/>
    <p:sldId id="833" r:id="rId34"/>
    <p:sldId id="834" r:id="rId35"/>
    <p:sldId id="835" r:id="rId36"/>
    <p:sldId id="836" r:id="rId37"/>
    <p:sldId id="837" r:id="rId38"/>
    <p:sldId id="838" r:id="rId39"/>
    <p:sldId id="839" r:id="rId40"/>
    <p:sldId id="840" r:id="rId41"/>
    <p:sldId id="841" r:id="rId42"/>
    <p:sldId id="842" r:id="rId43"/>
    <p:sldId id="843" r:id="rId44"/>
    <p:sldId id="844" r:id="rId45"/>
    <p:sldId id="845" r:id="rId46"/>
    <p:sldId id="846" r:id="rId47"/>
    <p:sldId id="847" r:id="rId48"/>
    <p:sldId id="848" r:id="rId49"/>
    <p:sldId id="849" r:id="rId50"/>
    <p:sldId id="850" r:id="rId51"/>
    <p:sldId id="851" r:id="rId52"/>
    <p:sldId id="758" r:id="rId53"/>
    <p:sldId id="806" r:id="rId54"/>
    <p:sldId id="765" r:id="rId55"/>
    <p:sldId id="766" r:id="rId5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hang Xinlin" initials="ZXL" lastIdx="18"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7E54"/>
    <a:srgbClr val="339966"/>
    <a:srgbClr val="FFC41D"/>
    <a:srgbClr val="CC9900"/>
    <a:srgbClr val="0000E6"/>
    <a:srgbClr val="3333FF"/>
    <a:srgbClr val="00DA63"/>
    <a:srgbClr val="FF9966"/>
    <a:srgbClr val="FFCC66"/>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8FB837D-C827-4EFA-A057-4D05807E0F7C}" styleName="主题样式 1 - 强调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15" autoAdjust="0"/>
    <p:restoredTop sz="91547" autoAdjust="0"/>
  </p:normalViewPr>
  <p:slideViewPr>
    <p:cSldViewPr snapToGrid="0">
      <p:cViewPr varScale="1">
        <p:scale>
          <a:sx n="59" d="100"/>
          <a:sy n="59" d="100"/>
        </p:scale>
        <p:origin x="1064" y="6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3" d="100"/>
          <a:sy n="53" d="100"/>
        </p:scale>
        <p:origin x="2922" y="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commentAuthors" Target="commentAuthor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notesMaster" Target="notesMasters/notesMaster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8CEE31-46E9-4E7D-AF86-B48FA24882A4}" type="doc">
      <dgm:prSet loTypeId="urn:microsoft.com/office/officeart/2005/8/layout/hProcess9" loCatId="process" qsTypeId="urn:microsoft.com/office/officeart/2005/8/quickstyle/simple1" qsCatId="simple" csTypeId="urn:microsoft.com/office/officeart/2005/8/colors/colorful2" csCatId="colorful" phldr="1"/>
      <dgm:spPr/>
    </dgm:pt>
    <dgm:pt modelId="{0197F021-8757-4B6C-8A38-B0EDC3BE1832}">
      <dgm:prSet phldrT="[Text]"/>
      <dgm:spPr/>
      <dgm:t>
        <a:bodyPr/>
        <a:lstStyle/>
        <a:p>
          <a:r>
            <a:rPr lang="en-US" b="1" dirty="0" smtClean="0">
              <a:solidFill>
                <a:srgbClr val="FF0000"/>
              </a:solidFill>
            </a:rPr>
            <a:t>Project Development</a:t>
          </a:r>
        </a:p>
        <a:p>
          <a:r>
            <a:rPr lang="en-US" b="1" dirty="0" smtClean="0">
              <a:solidFill>
                <a:srgbClr val="FF0000"/>
              </a:solidFill>
            </a:rPr>
            <a:t>10 years</a:t>
          </a:r>
        </a:p>
        <a:p>
          <a:r>
            <a:rPr lang="en-US" b="1" dirty="0" smtClean="0">
              <a:solidFill>
                <a:srgbClr val="FF0000"/>
              </a:solidFill>
            </a:rPr>
            <a:t>ATL/KPCL</a:t>
          </a:r>
          <a:endParaRPr lang="en-US" b="1" dirty="0">
            <a:solidFill>
              <a:srgbClr val="FF0000"/>
            </a:solidFill>
          </a:endParaRPr>
        </a:p>
      </dgm:t>
    </dgm:pt>
    <dgm:pt modelId="{1CCC8CE4-0F83-4D8A-B76F-1BFF22ACFBE3}" type="parTrans" cxnId="{A23F8276-09C5-4D2D-923F-13289CAAA316}">
      <dgm:prSet/>
      <dgm:spPr/>
      <dgm:t>
        <a:bodyPr/>
        <a:lstStyle/>
        <a:p>
          <a:endParaRPr lang="en-US"/>
        </a:p>
      </dgm:t>
    </dgm:pt>
    <dgm:pt modelId="{9C6A6B0D-BAD9-407A-9429-7BCAA1E4737F}" type="sibTrans" cxnId="{A23F8276-09C5-4D2D-923F-13289CAAA316}">
      <dgm:prSet/>
      <dgm:spPr/>
      <dgm:t>
        <a:bodyPr/>
        <a:lstStyle/>
        <a:p>
          <a:endParaRPr lang="en-US"/>
        </a:p>
      </dgm:t>
    </dgm:pt>
    <dgm:pt modelId="{1B8E6393-CDBD-40EE-BBA3-9C152CA8BB9B}">
      <dgm:prSet phldrT="[Text]"/>
      <dgm:spPr/>
      <dgm:t>
        <a:bodyPr/>
        <a:lstStyle/>
        <a:p>
          <a:r>
            <a:rPr lang="en-US" b="1" dirty="0" smtClean="0">
              <a:solidFill>
                <a:srgbClr val="FF0000"/>
              </a:solidFill>
            </a:rPr>
            <a:t>Project Construction </a:t>
          </a:r>
        </a:p>
        <a:p>
          <a:r>
            <a:rPr lang="en-US" b="1" dirty="0" smtClean="0">
              <a:solidFill>
                <a:srgbClr val="FF0000"/>
              </a:solidFill>
            </a:rPr>
            <a:t>5.5 years</a:t>
          </a:r>
        </a:p>
        <a:p>
          <a:r>
            <a:rPr lang="en-US" b="1" dirty="0" smtClean="0">
              <a:solidFill>
                <a:srgbClr val="FF0000"/>
              </a:solidFill>
            </a:rPr>
            <a:t>TGDC</a:t>
          </a:r>
        </a:p>
      </dgm:t>
    </dgm:pt>
    <dgm:pt modelId="{CBCF83EC-CA1B-427D-8280-86A38EA9B1AF}" type="parTrans" cxnId="{812ECB71-AC1F-4ACA-8E74-65AA3D7BDBA0}">
      <dgm:prSet/>
      <dgm:spPr/>
      <dgm:t>
        <a:bodyPr/>
        <a:lstStyle/>
        <a:p>
          <a:endParaRPr lang="en-US"/>
        </a:p>
      </dgm:t>
    </dgm:pt>
    <dgm:pt modelId="{3974DC3B-5CDC-4830-A601-49FE75489CA6}" type="sibTrans" cxnId="{812ECB71-AC1F-4ACA-8E74-65AA3D7BDBA0}">
      <dgm:prSet/>
      <dgm:spPr/>
      <dgm:t>
        <a:bodyPr/>
        <a:lstStyle/>
        <a:p>
          <a:endParaRPr lang="en-US"/>
        </a:p>
      </dgm:t>
    </dgm:pt>
    <dgm:pt modelId="{4D12AEFF-3053-4E89-9619-1DEF3166139A}">
      <dgm:prSet phldrT="[Text]"/>
      <dgm:spPr/>
      <dgm:t>
        <a:bodyPr/>
        <a:lstStyle/>
        <a:p>
          <a:r>
            <a:rPr lang="en-US" b="1" dirty="0" smtClean="0">
              <a:solidFill>
                <a:srgbClr val="FF0000"/>
              </a:solidFill>
            </a:rPr>
            <a:t>Project Operation           30 years             CTGO</a:t>
          </a:r>
          <a:endParaRPr lang="en-US" b="1" dirty="0">
            <a:solidFill>
              <a:srgbClr val="FF0000"/>
            </a:solidFill>
          </a:endParaRPr>
        </a:p>
      </dgm:t>
    </dgm:pt>
    <dgm:pt modelId="{44B9F01E-F315-4630-97FB-4AE095DF4DBC}" type="parTrans" cxnId="{C83C6AA8-285F-4CEA-8F57-0AF3814BF6F2}">
      <dgm:prSet/>
      <dgm:spPr/>
      <dgm:t>
        <a:bodyPr/>
        <a:lstStyle/>
        <a:p>
          <a:endParaRPr lang="en-US"/>
        </a:p>
      </dgm:t>
    </dgm:pt>
    <dgm:pt modelId="{F11E2D2C-41EB-4528-B834-85AB85240D7F}" type="sibTrans" cxnId="{C83C6AA8-285F-4CEA-8F57-0AF3814BF6F2}">
      <dgm:prSet/>
      <dgm:spPr/>
      <dgm:t>
        <a:bodyPr/>
        <a:lstStyle/>
        <a:p>
          <a:endParaRPr lang="en-US"/>
        </a:p>
      </dgm:t>
    </dgm:pt>
    <dgm:pt modelId="{BA091080-5459-4438-8B0E-685C06183C54}" type="pres">
      <dgm:prSet presAssocID="{128CEE31-46E9-4E7D-AF86-B48FA24882A4}" presName="CompostProcess" presStyleCnt="0">
        <dgm:presLayoutVars>
          <dgm:dir/>
          <dgm:resizeHandles val="exact"/>
        </dgm:presLayoutVars>
      </dgm:prSet>
      <dgm:spPr/>
    </dgm:pt>
    <dgm:pt modelId="{C2DE47F6-FDD5-42FB-B083-8E4916D8BEFA}" type="pres">
      <dgm:prSet presAssocID="{128CEE31-46E9-4E7D-AF86-B48FA24882A4}" presName="arrow" presStyleLbl="bgShp" presStyleIdx="0" presStyleCnt="1"/>
      <dgm:spPr/>
    </dgm:pt>
    <dgm:pt modelId="{ABEBB418-96DA-497E-A875-7CC03467ADCA}" type="pres">
      <dgm:prSet presAssocID="{128CEE31-46E9-4E7D-AF86-B48FA24882A4}" presName="linearProcess" presStyleCnt="0"/>
      <dgm:spPr/>
    </dgm:pt>
    <dgm:pt modelId="{4DF852C1-DD06-40F0-B94B-BED80FEB085D}" type="pres">
      <dgm:prSet presAssocID="{0197F021-8757-4B6C-8A38-B0EDC3BE1832}" presName="textNode" presStyleLbl="node1" presStyleIdx="0" presStyleCnt="3">
        <dgm:presLayoutVars>
          <dgm:bulletEnabled val="1"/>
        </dgm:presLayoutVars>
      </dgm:prSet>
      <dgm:spPr/>
      <dgm:t>
        <a:bodyPr/>
        <a:lstStyle/>
        <a:p>
          <a:endParaRPr lang="en-US"/>
        </a:p>
      </dgm:t>
    </dgm:pt>
    <dgm:pt modelId="{C5937B58-866C-4859-A3D7-42CF0CC23C5A}" type="pres">
      <dgm:prSet presAssocID="{9C6A6B0D-BAD9-407A-9429-7BCAA1E4737F}" presName="sibTrans" presStyleCnt="0"/>
      <dgm:spPr/>
    </dgm:pt>
    <dgm:pt modelId="{00D9CF72-AA48-4A71-B89E-CD4808F6984A}" type="pres">
      <dgm:prSet presAssocID="{1B8E6393-CDBD-40EE-BBA3-9C152CA8BB9B}" presName="textNode" presStyleLbl="node1" presStyleIdx="1" presStyleCnt="3">
        <dgm:presLayoutVars>
          <dgm:bulletEnabled val="1"/>
        </dgm:presLayoutVars>
      </dgm:prSet>
      <dgm:spPr/>
      <dgm:t>
        <a:bodyPr/>
        <a:lstStyle/>
        <a:p>
          <a:endParaRPr lang="en-US"/>
        </a:p>
      </dgm:t>
    </dgm:pt>
    <dgm:pt modelId="{51519DFF-8950-4CEB-A449-BF00A7BEE6D1}" type="pres">
      <dgm:prSet presAssocID="{3974DC3B-5CDC-4830-A601-49FE75489CA6}" presName="sibTrans" presStyleCnt="0"/>
      <dgm:spPr/>
    </dgm:pt>
    <dgm:pt modelId="{A82AF632-4700-4F97-9FC7-D65C1CCB2941}" type="pres">
      <dgm:prSet presAssocID="{4D12AEFF-3053-4E89-9619-1DEF3166139A}" presName="textNode" presStyleLbl="node1" presStyleIdx="2" presStyleCnt="3">
        <dgm:presLayoutVars>
          <dgm:bulletEnabled val="1"/>
        </dgm:presLayoutVars>
      </dgm:prSet>
      <dgm:spPr/>
      <dgm:t>
        <a:bodyPr/>
        <a:lstStyle/>
        <a:p>
          <a:endParaRPr lang="en-US"/>
        </a:p>
      </dgm:t>
    </dgm:pt>
  </dgm:ptLst>
  <dgm:cxnLst>
    <dgm:cxn modelId="{642BCF51-04E7-4060-807E-6E65D4C8C2D3}" type="presOf" srcId="{1B8E6393-CDBD-40EE-BBA3-9C152CA8BB9B}" destId="{00D9CF72-AA48-4A71-B89E-CD4808F6984A}" srcOrd="0" destOrd="0" presId="urn:microsoft.com/office/officeart/2005/8/layout/hProcess9"/>
    <dgm:cxn modelId="{C83C6AA8-285F-4CEA-8F57-0AF3814BF6F2}" srcId="{128CEE31-46E9-4E7D-AF86-B48FA24882A4}" destId="{4D12AEFF-3053-4E89-9619-1DEF3166139A}" srcOrd="2" destOrd="0" parTransId="{44B9F01E-F315-4630-97FB-4AE095DF4DBC}" sibTransId="{F11E2D2C-41EB-4528-B834-85AB85240D7F}"/>
    <dgm:cxn modelId="{DA86227B-3C81-4CF0-9E57-7302D752252A}" type="presOf" srcId="{0197F021-8757-4B6C-8A38-B0EDC3BE1832}" destId="{4DF852C1-DD06-40F0-B94B-BED80FEB085D}" srcOrd="0" destOrd="0" presId="urn:microsoft.com/office/officeart/2005/8/layout/hProcess9"/>
    <dgm:cxn modelId="{12D9C000-5D31-40CF-BD5A-4F0B06521AEF}" type="presOf" srcId="{128CEE31-46E9-4E7D-AF86-B48FA24882A4}" destId="{BA091080-5459-4438-8B0E-685C06183C54}" srcOrd="0" destOrd="0" presId="urn:microsoft.com/office/officeart/2005/8/layout/hProcess9"/>
    <dgm:cxn modelId="{C4A00850-8498-4A5C-81E5-124D45E8E3D8}" type="presOf" srcId="{4D12AEFF-3053-4E89-9619-1DEF3166139A}" destId="{A82AF632-4700-4F97-9FC7-D65C1CCB2941}" srcOrd="0" destOrd="0" presId="urn:microsoft.com/office/officeart/2005/8/layout/hProcess9"/>
    <dgm:cxn modelId="{812ECB71-AC1F-4ACA-8E74-65AA3D7BDBA0}" srcId="{128CEE31-46E9-4E7D-AF86-B48FA24882A4}" destId="{1B8E6393-CDBD-40EE-BBA3-9C152CA8BB9B}" srcOrd="1" destOrd="0" parTransId="{CBCF83EC-CA1B-427D-8280-86A38EA9B1AF}" sibTransId="{3974DC3B-5CDC-4830-A601-49FE75489CA6}"/>
    <dgm:cxn modelId="{A23F8276-09C5-4D2D-923F-13289CAAA316}" srcId="{128CEE31-46E9-4E7D-AF86-B48FA24882A4}" destId="{0197F021-8757-4B6C-8A38-B0EDC3BE1832}" srcOrd="0" destOrd="0" parTransId="{1CCC8CE4-0F83-4D8A-B76F-1BFF22ACFBE3}" sibTransId="{9C6A6B0D-BAD9-407A-9429-7BCAA1E4737F}"/>
    <dgm:cxn modelId="{14521C2E-F4E5-47C6-9C9C-73EEF15DA8C3}" type="presParOf" srcId="{BA091080-5459-4438-8B0E-685C06183C54}" destId="{C2DE47F6-FDD5-42FB-B083-8E4916D8BEFA}" srcOrd="0" destOrd="0" presId="urn:microsoft.com/office/officeart/2005/8/layout/hProcess9"/>
    <dgm:cxn modelId="{612A93F3-8F87-437D-9F52-D4CDDC0DF7CA}" type="presParOf" srcId="{BA091080-5459-4438-8B0E-685C06183C54}" destId="{ABEBB418-96DA-497E-A875-7CC03467ADCA}" srcOrd="1" destOrd="0" presId="urn:microsoft.com/office/officeart/2005/8/layout/hProcess9"/>
    <dgm:cxn modelId="{2788EE69-A9C1-4248-8EFD-5D0A86CA81DB}" type="presParOf" srcId="{ABEBB418-96DA-497E-A875-7CC03467ADCA}" destId="{4DF852C1-DD06-40F0-B94B-BED80FEB085D}" srcOrd="0" destOrd="0" presId="urn:microsoft.com/office/officeart/2005/8/layout/hProcess9"/>
    <dgm:cxn modelId="{44755C40-06A7-4893-A2BB-980BFB68D6D2}" type="presParOf" srcId="{ABEBB418-96DA-497E-A875-7CC03467ADCA}" destId="{C5937B58-866C-4859-A3D7-42CF0CC23C5A}" srcOrd="1" destOrd="0" presId="urn:microsoft.com/office/officeart/2005/8/layout/hProcess9"/>
    <dgm:cxn modelId="{D13061BE-10BD-4E9C-82AD-BAF3B9A00BEA}" type="presParOf" srcId="{ABEBB418-96DA-497E-A875-7CC03467ADCA}" destId="{00D9CF72-AA48-4A71-B89E-CD4808F6984A}" srcOrd="2" destOrd="0" presId="urn:microsoft.com/office/officeart/2005/8/layout/hProcess9"/>
    <dgm:cxn modelId="{045A7681-2FF8-4C73-8C8E-80F7535CAFED}" type="presParOf" srcId="{ABEBB418-96DA-497E-A875-7CC03467ADCA}" destId="{51519DFF-8950-4CEB-A449-BF00A7BEE6D1}" srcOrd="3" destOrd="0" presId="urn:microsoft.com/office/officeart/2005/8/layout/hProcess9"/>
    <dgm:cxn modelId="{E8C7E6DB-3D10-476C-A108-57BA4F22E22C}" type="presParOf" srcId="{ABEBB418-96DA-497E-A875-7CC03467ADCA}" destId="{A82AF632-4700-4F97-9FC7-D65C1CCB2941}"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0AF073-9D6B-4218-BF77-0F21BFF1F7A3}" type="doc">
      <dgm:prSet loTypeId="urn:microsoft.com/office/officeart/2005/8/layout/radial6" loCatId="cycle" qsTypeId="urn:microsoft.com/office/officeart/2005/8/quickstyle/3d9" qsCatId="3D" csTypeId="urn:microsoft.com/office/officeart/2005/8/colors/colorful1" csCatId="colorful" phldr="1"/>
      <dgm:spPr/>
      <dgm:t>
        <a:bodyPr/>
        <a:lstStyle/>
        <a:p>
          <a:endParaRPr lang="en-US"/>
        </a:p>
      </dgm:t>
    </dgm:pt>
    <dgm:pt modelId="{19A1606C-A236-475D-B172-602F244D92F0}">
      <dgm:prSet phldrT="[Text]" custT="1"/>
      <dgm:spPr>
        <a:solidFill>
          <a:srgbClr val="00B0F0"/>
        </a:solidFill>
      </dgm:spPr>
      <dgm:t>
        <a:bodyPr/>
        <a:lstStyle/>
        <a:p>
          <a:r>
            <a:rPr lang="en-US" sz="2800" b="1" dirty="0" smtClean="0"/>
            <a:t>Karot Hydropower Project</a:t>
          </a:r>
          <a:endParaRPr lang="en-US" sz="2800" b="1" dirty="0"/>
        </a:p>
      </dgm:t>
    </dgm:pt>
    <dgm:pt modelId="{50051D22-0734-492A-8367-95A4E431C7BF}" type="parTrans" cxnId="{724606C3-A606-4A68-ACCD-DF5B44A1698B}">
      <dgm:prSet/>
      <dgm:spPr/>
      <dgm:t>
        <a:bodyPr/>
        <a:lstStyle/>
        <a:p>
          <a:endParaRPr lang="en-US"/>
        </a:p>
      </dgm:t>
    </dgm:pt>
    <dgm:pt modelId="{C5E8DDE5-CA5F-4BF3-B248-26CA83DB3688}" type="sibTrans" cxnId="{724606C3-A606-4A68-ACCD-DF5B44A1698B}">
      <dgm:prSet/>
      <dgm:spPr/>
      <dgm:t>
        <a:bodyPr/>
        <a:lstStyle/>
        <a:p>
          <a:endParaRPr lang="en-US"/>
        </a:p>
      </dgm:t>
    </dgm:pt>
    <dgm:pt modelId="{87BA2B40-E685-4748-9433-97F30B0E84E4}">
      <dgm:prSet phldrT="[Text]"/>
      <dgm:spPr>
        <a:solidFill>
          <a:srgbClr val="0000E6"/>
        </a:solidFill>
      </dgm:spPr>
      <dgm:t>
        <a:bodyPr/>
        <a:lstStyle/>
        <a:p>
          <a:r>
            <a:rPr lang="en-US" dirty="0" smtClean="0">
              <a:latin typeface="Arial Black" panose="020B0A04020102020204" pitchFamily="34" charset="0"/>
            </a:rPr>
            <a:t>Strong Sponsors Profile </a:t>
          </a:r>
          <a:endParaRPr lang="en-US" dirty="0"/>
        </a:p>
      </dgm:t>
    </dgm:pt>
    <dgm:pt modelId="{9DD6A954-7209-4EE2-A5C6-3BAAE6B1D2F7}" type="parTrans" cxnId="{97587133-66F4-4CF5-B654-15F1C56C092B}">
      <dgm:prSet/>
      <dgm:spPr/>
      <dgm:t>
        <a:bodyPr/>
        <a:lstStyle/>
        <a:p>
          <a:endParaRPr lang="en-US"/>
        </a:p>
      </dgm:t>
    </dgm:pt>
    <dgm:pt modelId="{A12662B9-AD77-44A2-BF35-774B1058F691}" type="sibTrans" cxnId="{97587133-66F4-4CF5-B654-15F1C56C092B}">
      <dgm:prSet/>
      <dgm:spPr>
        <a:solidFill>
          <a:srgbClr val="FF0000"/>
        </a:solidFill>
      </dgm:spPr>
      <dgm:t>
        <a:bodyPr/>
        <a:lstStyle/>
        <a:p>
          <a:endParaRPr lang="en-US"/>
        </a:p>
      </dgm:t>
    </dgm:pt>
    <dgm:pt modelId="{CA297805-916E-4311-A66C-E4404A621C26}">
      <dgm:prSet phldrT="[Text]" custT="1"/>
      <dgm:spPr>
        <a:solidFill>
          <a:srgbClr val="00DA63"/>
        </a:solidFill>
      </dgm:spPr>
      <dgm:t>
        <a:bodyPr lIns="9144" rIns="9144"/>
        <a:lstStyle/>
        <a:p>
          <a:pPr marL="0" indent="0"/>
          <a:r>
            <a:rPr lang="en-US" sz="1800" dirty="0" smtClean="0">
              <a:latin typeface="Arial Black" panose="020B0A04020102020204" pitchFamily="34" charset="0"/>
            </a:rPr>
            <a:t>Reputable EPC contractor</a:t>
          </a:r>
          <a:endParaRPr lang="en-US" sz="1800" dirty="0"/>
        </a:p>
      </dgm:t>
    </dgm:pt>
    <dgm:pt modelId="{AAD0BF63-AFD8-4773-AB31-721482E1E9E9}" type="parTrans" cxnId="{B75B960D-EF34-42D9-89AB-0AB7C44E1BB1}">
      <dgm:prSet/>
      <dgm:spPr/>
      <dgm:t>
        <a:bodyPr/>
        <a:lstStyle/>
        <a:p>
          <a:endParaRPr lang="en-US"/>
        </a:p>
      </dgm:t>
    </dgm:pt>
    <dgm:pt modelId="{48406283-42B1-44BC-AD9E-556821B00D17}" type="sibTrans" cxnId="{B75B960D-EF34-42D9-89AB-0AB7C44E1BB1}">
      <dgm:prSet/>
      <dgm:spPr>
        <a:solidFill>
          <a:srgbClr val="FF0000"/>
        </a:solidFill>
      </dgm:spPr>
      <dgm:t>
        <a:bodyPr/>
        <a:lstStyle/>
        <a:p>
          <a:endParaRPr lang="en-US"/>
        </a:p>
      </dgm:t>
    </dgm:pt>
    <dgm:pt modelId="{3AE14193-3947-4181-97E4-569E0F509F6D}">
      <dgm:prSet phldrT="[Text]"/>
      <dgm:spPr>
        <a:solidFill>
          <a:srgbClr val="A50021"/>
        </a:solidFill>
      </dgm:spPr>
      <dgm:t>
        <a:bodyPr/>
        <a:lstStyle/>
        <a:p>
          <a:r>
            <a:rPr lang="en-US" dirty="0" smtClean="0">
              <a:latin typeface="Arial Black" panose="020B0A04020102020204" pitchFamily="34" charset="0"/>
            </a:rPr>
            <a:t>Priority Project of CPEC</a:t>
          </a:r>
        </a:p>
      </dgm:t>
    </dgm:pt>
    <dgm:pt modelId="{4FBFCD50-9574-4D64-97ED-27E0D3A6C1F2}" type="parTrans" cxnId="{8631DD87-B84E-499E-AFCB-3C286AC13CFD}">
      <dgm:prSet/>
      <dgm:spPr/>
      <dgm:t>
        <a:bodyPr/>
        <a:lstStyle/>
        <a:p>
          <a:endParaRPr lang="en-US"/>
        </a:p>
      </dgm:t>
    </dgm:pt>
    <dgm:pt modelId="{62E815F6-3205-4015-B170-0F0453536DD8}" type="sibTrans" cxnId="{8631DD87-B84E-499E-AFCB-3C286AC13CFD}">
      <dgm:prSet/>
      <dgm:spPr>
        <a:solidFill>
          <a:srgbClr val="FF0000"/>
        </a:solidFill>
      </dgm:spPr>
      <dgm:t>
        <a:bodyPr/>
        <a:lstStyle/>
        <a:p>
          <a:endParaRPr lang="en-US"/>
        </a:p>
      </dgm:t>
    </dgm:pt>
    <dgm:pt modelId="{25B3D999-D3C6-4EB7-B7A2-5F97FE06BF0A}">
      <dgm:prSet phldrT="[Text]" custT="1">
        <dgm:style>
          <a:lnRef idx="0">
            <a:schemeClr val="accent6"/>
          </a:lnRef>
          <a:fillRef idx="3">
            <a:schemeClr val="accent6"/>
          </a:fillRef>
          <a:effectRef idx="3">
            <a:schemeClr val="accent6"/>
          </a:effectRef>
          <a:fontRef idx="minor">
            <a:schemeClr val="lt1"/>
          </a:fontRef>
        </dgm:style>
      </dgm:prSet>
      <dgm:spPr>
        <a:solidFill>
          <a:srgbClr val="FFC41D"/>
        </a:solidFill>
        <a:ln>
          <a:solidFill>
            <a:srgbClr val="FFC41D"/>
          </a:solidFill>
        </a:ln>
      </dgm:spPr>
      <dgm:t>
        <a:bodyPr/>
        <a:lstStyle/>
        <a:p>
          <a:r>
            <a:rPr lang="en-US" sz="1600" dirty="0" smtClean="0">
              <a:solidFill>
                <a:schemeClr val="tx1"/>
              </a:solidFill>
              <a:latin typeface="Arial Black" panose="020B0A04020102020204" pitchFamily="34" charset="0"/>
            </a:rPr>
            <a:t>Multiple Project Benefits</a:t>
          </a:r>
          <a:endParaRPr lang="en-US" sz="1600" dirty="0">
            <a:solidFill>
              <a:schemeClr val="tx1"/>
            </a:solidFill>
          </a:endParaRPr>
        </a:p>
      </dgm:t>
    </dgm:pt>
    <dgm:pt modelId="{B9880A5E-36FA-409F-A279-C795F5C9E327}" type="parTrans" cxnId="{84A982F4-628F-46A6-8993-604DD87F1154}">
      <dgm:prSet/>
      <dgm:spPr/>
      <dgm:t>
        <a:bodyPr/>
        <a:lstStyle/>
        <a:p>
          <a:endParaRPr lang="en-US"/>
        </a:p>
      </dgm:t>
    </dgm:pt>
    <dgm:pt modelId="{BF9BEE38-D6CA-4491-AB42-0E232D8916FC}" type="sibTrans" cxnId="{84A982F4-628F-46A6-8993-604DD87F1154}">
      <dgm:prSet/>
      <dgm:spPr>
        <a:solidFill>
          <a:srgbClr val="FF0000"/>
        </a:solidFill>
      </dgm:spPr>
      <dgm:t>
        <a:bodyPr/>
        <a:lstStyle/>
        <a:p>
          <a:endParaRPr lang="en-US"/>
        </a:p>
      </dgm:t>
    </dgm:pt>
    <dgm:pt modelId="{BCD98530-1130-49B7-8A01-EAA2BFEBE32D}" type="pres">
      <dgm:prSet presAssocID="{870AF073-9D6B-4218-BF77-0F21BFF1F7A3}" presName="Name0" presStyleCnt="0">
        <dgm:presLayoutVars>
          <dgm:chMax val="1"/>
          <dgm:dir/>
          <dgm:animLvl val="ctr"/>
          <dgm:resizeHandles val="exact"/>
        </dgm:presLayoutVars>
      </dgm:prSet>
      <dgm:spPr/>
      <dgm:t>
        <a:bodyPr/>
        <a:lstStyle/>
        <a:p>
          <a:endParaRPr lang="en-US"/>
        </a:p>
      </dgm:t>
    </dgm:pt>
    <dgm:pt modelId="{C3DDFA91-9284-43D2-AA7F-28641DFC7EB2}" type="pres">
      <dgm:prSet presAssocID="{19A1606C-A236-475D-B172-602F244D92F0}" presName="centerShape" presStyleLbl="node0" presStyleIdx="0" presStyleCnt="1"/>
      <dgm:spPr/>
      <dgm:t>
        <a:bodyPr/>
        <a:lstStyle/>
        <a:p>
          <a:endParaRPr lang="en-US"/>
        </a:p>
      </dgm:t>
    </dgm:pt>
    <dgm:pt modelId="{E9336634-4558-48CF-A569-CA47FF918BBE}" type="pres">
      <dgm:prSet presAssocID="{87BA2B40-E685-4748-9433-97F30B0E84E4}" presName="node" presStyleLbl="node1" presStyleIdx="0" presStyleCnt="4">
        <dgm:presLayoutVars>
          <dgm:bulletEnabled val="1"/>
        </dgm:presLayoutVars>
      </dgm:prSet>
      <dgm:spPr/>
      <dgm:t>
        <a:bodyPr/>
        <a:lstStyle/>
        <a:p>
          <a:endParaRPr lang="en-US"/>
        </a:p>
      </dgm:t>
    </dgm:pt>
    <dgm:pt modelId="{F54BCEC7-950D-4B1C-8B06-8578AC22DEE1}" type="pres">
      <dgm:prSet presAssocID="{87BA2B40-E685-4748-9433-97F30B0E84E4}" presName="dummy" presStyleCnt="0"/>
      <dgm:spPr/>
      <dgm:t>
        <a:bodyPr/>
        <a:lstStyle/>
        <a:p>
          <a:endParaRPr lang="en-US"/>
        </a:p>
      </dgm:t>
    </dgm:pt>
    <dgm:pt modelId="{906B9E79-5BE6-497A-B8CF-0D937F55DED8}" type="pres">
      <dgm:prSet presAssocID="{A12662B9-AD77-44A2-BF35-774B1058F691}" presName="sibTrans" presStyleLbl="sibTrans2D1" presStyleIdx="0" presStyleCnt="4"/>
      <dgm:spPr/>
      <dgm:t>
        <a:bodyPr/>
        <a:lstStyle/>
        <a:p>
          <a:endParaRPr lang="en-US"/>
        </a:p>
      </dgm:t>
    </dgm:pt>
    <dgm:pt modelId="{54150733-60EA-4205-9E74-1AE6370DB0D8}" type="pres">
      <dgm:prSet presAssocID="{CA297805-916E-4311-A66C-E4404A621C26}" presName="node" presStyleLbl="node1" presStyleIdx="1" presStyleCnt="4" custScaleX="128982" custScaleY="121028">
        <dgm:presLayoutVars>
          <dgm:bulletEnabled val="1"/>
        </dgm:presLayoutVars>
      </dgm:prSet>
      <dgm:spPr/>
      <dgm:t>
        <a:bodyPr/>
        <a:lstStyle/>
        <a:p>
          <a:endParaRPr lang="en-US"/>
        </a:p>
      </dgm:t>
    </dgm:pt>
    <dgm:pt modelId="{BD12DD73-48A5-49CA-AADD-A383C1F0C2FB}" type="pres">
      <dgm:prSet presAssocID="{CA297805-916E-4311-A66C-E4404A621C26}" presName="dummy" presStyleCnt="0"/>
      <dgm:spPr/>
      <dgm:t>
        <a:bodyPr/>
        <a:lstStyle/>
        <a:p>
          <a:endParaRPr lang="en-US"/>
        </a:p>
      </dgm:t>
    </dgm:pt>
    <dgm:pt modelId="{753D0A66-DA12-43D7-A73A-73C6BCA2A298}" type="pres">
      <dgm:prSet presAssocID="{48406283-42B1-44BC-AD9E-556821B00D17}" presName="sibTrans" presStyleLbl="sibTrans2D1" presStyleIdx="1" presStyleCnt="4"/>
      <dgm:spPr/>
      <dgm:t>
        <a:bodyPr/>
        <a:lstStyle/>
        <a:p>
          <a:endParaRPr lang="en-US"/>
        </a:p>
      </dgm:t>
    </dgm:pt>
    <dgm:pt modelId="{122A4E3A-1A79-4AAD-AC2A-0F0904EAD4D7}" type="pres">
      <dgm:prSet presAssocID="{3AE14193-3947-4181-97E4-569E0F509F6D}" presName="node" presStyleLbl="node1" presStyleIdx="2" presStyleCnt="4">
        <dgm:presLayoutVars>
          <dgm:bulletEnabled val="1"/>
        </dgm:presLayoutVars>
      </dgm:prSet>
      <dgm:spPr/>
      <dgm:t>
        <a:bodyPr/>
        <a:lstStyle/>
        <a:p>
          <a:endParaRPr lang="en-US"/>
        </a:p>
      </dgm:t>
    </dgm:pt>
    <dgm:pt modelId="{F9949663-27C3-4009-9CE3-3C74D7410C04}" type="pres">
      <dgm:prSet presAssocID="{3AE14193-3947-4181-97E4-569E0F509F6D}" presName="dummy" presStyleCnt="0"/>
      <dgm:spPr/>
      <dgm:t>
        <a:bodyPr/>
        <a:lstStyle/>
        <a:p>
          <a:endParaRPr lang="en-US"/>
        </a:p>
      </dgm:t>
    </dgm:pt>
    <dgm:pt modelId="{647C5F64-14E4-4CC7-9159-AD3B5B68BB53}" type="pres">
      <dgm:prSet presAssocID="{62E815F6-3205-4015-B170-0F0453536DD8}" presName="sibTrans" presStyleLbl="sibTrans2D1" presStyleIdx="2" presStyleCnt="4"/>
      <dgm:spPr/>
      <dgm:t>
        <a:bodyPr/>
        <a:lstStyle/>
        <a:p>
          <a:endParaRPr lang="en-US"/>
        </a:p>
      </dgm:t>
    </dgm:pt>
    <dgm:pt modelId="{3DBBCAD6-57B6-4C74-B59E-EAC5A3E3C108}" type="pres">
      <dgm:prSet presAssocID="{25B3D999-D3C6-4EB7-B7A2-5F97FE06BF0A}" presName="node" presStyleLbl="node1" presStyleIdx="3" presStyleCnt="4">
        <dgm:presLayoutVars>
          <dgm:bulletEnabled val="1"/>
        </dgm:presLayoutVars>
      </dgm:prSet>
      <dgm:spPr/>
      <dgm:t>
        <a:bodyPr/>
        <a:lstStyle/>
        <a:p>
          <a:endParaRPr lang="en-US"/>
        </a:p>
      </dgm:t>
    </dgm:pt>
    <dgm:pt modelId="{0539F104-32E2-40D9-BF9B-BFDCC23D7F21}" type="pres">
      <dgm:prSet presAssocID="{25B3D999-D3C6-4EB7-B7A2-5F97FE06BF0A}" presName="dummy" presStyleCnt="0"/>
      <dgm:spPr/>
      <dgm:t>
        <a:bodyPr/>
        <a:lstStyle/>
        <a:p>
          <a:endParaRPr lang="en-US"/>
        </a:p>
      </dgm:t>
    </dgm:pt>
    <dgm:pt modelId="{5F242C00-495B-49CC-B427-ECD77C887543}" type="pres">
      <dgm:prSet presAssocID="{BF9BEE38-D6CA-4491-AB42-0E232D8916FC}" presName="sibTrans" presStyleLbl="sibTrans2D1" presStyleIdx="3" presStyleCnt="4"/>
      <dgm:spPr/>
      <dgm:t>
        <a:bodyPr/>
        <a:lstStyle/>
        <a:p>
          <a:endParaRPr lang="en-US"/>
        </a:p>
      </dgm:t>
    </dgm:pt>
  </dgm:ptLst>
  <dgm:cxnLst>
    <dgm:cxn modelId="{97587133-66F4-4CF5-B654-15F1C56C092B}" srcId="{19A1606C-A236-475D-B172-602F244D92F0}" destId="{87BA2B40-E685-4748-9433-97F30B0E84E4}" srcOrd="0" destOrd="0" parTransId="{9DD6A954-7209-4EE2-A5C6-3BAAE6B1D2F7}" sibTransId="{A12662B9-AD77-44A2-BF35-774B1058F691}"/>
    <dgm:cxn modelId="{09A0F3DC-8048-4FAB-8BD2-2078EE5AB847}" type="presOf" srcId="{48406283-42B1-44BC-AD9E-556821B00D17}" destId="{753D0A66-DA12-43D7-A73A-73C6BCA2A298}" srcOrd="0" destOrd="0" presId="urn:microsoft.com/office/officeart/2005/8/layout/radial6"/>
    <dgm:cxn modelId="{38D0BDB7-D50A-4860-B645-270AF0F7F3C5}" type="presOf" srcId="{87BA2B40-E685-4748-9433-97F30B0E84E4}" destId="{E9336634-4558-48CF-A569-CA47FF918BBE}" srcOrd="0" destOrd="0" presId="urn:microsoft.com/office/officeart/2005/8/layout/radial6"/>
    <dgm:cxn modelId="{E75D06D8-B0D6-4580-A196-FC5B02937E55}" type="presOf" srcId="{870AF073-9D6B-4218-BF77-0F21BFF1F7A3}" destId="{BCD98530-1130-49B7-8A01-EAA2BFEBE32D}" srcOrd="0" destOrd="0" presId="urn:microsoft.com/office/officeart/2005/8/layout/radial6"/>
    <dgm:cxn modelId="{8631DD87-B84E-499E-AFCB-3C286AC13CFD}" srcId="{19A1606C-A236-475D-B172-602F244D92F0}" destId="{3AE14193-3947-4181-97E4-569E0F509F6D}" srcOrd="2" destOrd="0" parTransId="{4FBFCD50-9574-4D64-97ED-27E0D3A6C1F2}" sibTransId="{62E815F6-3205-4015-B170-0F0453536DD8}"/>
    <dgm:cxn modelId="{E816A63A-1CC8-485D-B766-AC241B9E9C95}" type="presOf" srcId="{19A1606C-A236-475D-B172-602F244D92F0}" destId="{C3DDFA91-9284-43D2-AA7F-28641DFC7EB2}" srcOrd="0" destOrd="0" presId="urn:microsoft.com/office/officeart/2005/8/layout/radial6"/>
    <dgm:cxn modelId="{F38D5192-E514-44D7-92D6-099D749A57F4}" type="presOf" srcId="{3AE14193-3947-4181-97E4-569E0F509F6D}" destId="{122A4E3A-1A79-4AAD-AC2A-0F0904EAD4D7}" srcOrd="0" destOrd="0" presId="urn:microsoft.com/office/officeart/2005/8/layout/radial6"/>
    <dgm:cxn modelId="{724606C3-A606-4A68-ACCD-DF5B44A1698B}" srcId="{870AF073-9D6B-4218-BF77-0F21BFF1F7A3}" destId="{19A1606C-A236-475D-B172-602F244D92F0}" srcOrd="0" destOrd="0" parTransId="{50051D22-0734-492A-8367-95A4E431C7BF}" sibTransId="{C5E8DDE5-CA5F-4BF3-B248-26CA83DB3688}"/>
    <dgm:cxn modelId="{D70372C6-4F87-40D3-BA31-3F1398E49B03}" type="presOf" srcId="{62E815F6-3205-4015-B170-0F0453536DD8}" destId="{647C5F64-14E4-4CC7-9159-AD3B5B68BB53}" srcOrd="0" destOrd="0" presId="urn:microsoft.com/office/officeart/2005/8/layout/radial6"/>
    <dgm:cxn modelId="{657F36DB-E99A-48A3-BE54-33F4AC05FC7E}" type="presOf" srcId="{CA297805-916E-4311-A66C-E4404A621C26}" destId="{54150733-60EA-4205-9E74-1AE6370DB0D8}" srcOrd="0" destOrd="0" presId="urn:microsoft.com/office/officeart/2005/8/layout/radial6"/>
    <dgm:cxn modelId="{AF7845B7-44EB-4EBB-8D3A-240432E93449}" type="presOf" srcId="{A12662B9-AD77-44A2-BF35-774B1058F691}" destId="{906B9E79-5BE6-497A-B8CF-0D937F55DED8}" srcOrd="0" destOrd="0" presId="urn:microsoft.com/office/officeart/2005/8/layout/radial6"/>
    <dgm:cxn modelId="{B75B960D-EF34-42D9-89AB-0AB7C44E1BB1}" srcId="{19A1606C-A236-475D-B172-602F244D92F0}" destId="{CA297805-916E-4311-A66C-E4404A621C26}" srcOrd="1" destOrd="0" parTransId="{AAD0BF63-AFD8-4773-AB31-721482E1E9E9}" sibTransId="{48406283-42B1-44BC-AD9E-556821B00D17}"/>
    <dgm:cxn modelId="{D6B4FF1E-60FB-4D6C-BEBA-9D69D22C4639}" type="presOf" srcId="{25B3D999-D3C6-4EB7-B7A2-5F97FE06BF0A}" destId="{3DBBCAD6-57B6-4C74-B59E-EAC5A3E3C108}" srcOrd="0" destOrd="0" presId="urn:microsoft.com/office/officeart/2005/8/layout/radial6"/>
    <dgm:cxn modelId="{84A982F4-628F-46A6-8993-604DD87F1154}" srcId="{19A1606C-A236-475D-B172-602F244D92F0}" destId="{25B3D999-D3C6-4EB7-B7A2-5F97FE06BF0A}" srcOrd="3" destOrd="0" parTransId="{B9880A5E-36FA-409F-A279-C795F5C9E327}" sibTransId="{BF9BEE38-D6CA-4491-AB42-0E232D8916FC}"/>
    <dgm:cxn modelId="{3B7441DA-5DF7-4D83-9959-A7DF16C698A9}" type="presOf" srcId="{BF9BEE38-D6CA-4491-AB42-0E232D8916FC}" destId="{5F242C00-495B-49CC-B427-ECD77C887543}" srcOrd="0" destOrd="0" presId="urn:microsoft.com/office/officeart/2005/8/layout/radial6"/>
    <dgm:cxn modelId="{96CFF898-7CA4-4B17-97E9-ACC22C8DDE5C}" type="presParOf" srcId="{BCD98530-1130-49B7-8A01-EAA2BFEBE32D}" destId="{C3DDFA91-9284-43D2-AA7F-28641DFC7EB2}" srcOrd="0" destOrd="0" presId="urn:microsoft.com/office/officeart/2005/8/layout/radial6"/>
    <dgm:cxn modelId="{ACF13581-6B26-406E-98C6-0D048DE79DB6}" type="presParOf" srcId="{BCD98530-1130-49B7-8A01-EAA2BFEBE32D}" destId="{E9336634-4558-48CF-A569-CA47FF918BBE}" srcOrd="1" destOrd="0" presId="urn:microsoft.com/office/officeart/2005/8/layout/radial6"/>
    <dgm:cxn modelId="{F1E15A44-CEB8-46CA-A128-094A012289CA}" type="presParOf" srcId="{BCD98530-1130-49B7-8A01-EAA2BFEBE32D}" destId="{F54BCEC7-950D-4B1C-8B06-8578AC22DEE1}" srcOrd="2" destOrd="0" presId="urn:microsoft.com/office/officeart/2005/8/layout/radial6"/>
    <dgm:cxn modelId="{5B76DCDD-945A-481D-B856-B85AFF721105}" type="presParOf" srcId="{BCD98530-1130-49B7-8A01-EAA2BFEBE32D}" destId="{906B9E79-5BE6-497A-B8CF-0D937F55DED8}" srcOrd="3" destOrd="0" presId="urn:microsoft.com/office/officeart/2005/8/layout/radial6"/>
    <dgm:cxn modelId="{1F616290-7E22-41C7-8D31-02CCD04D9175}" type="presParOf" srcId="{BCD98530-1130-49B7-8A01-EAA2BFEBE32D}" destId="{54150733-60EA-4205-9E74-1AE6370DB0D8}" srcOrd="4" destOrd="0" presId="urn:microsoft.com/office/officeart/2005/8/layout/radial6"/>
    <dgm:cxn modelId="{25912781-490A-4D09-B7CC-3529FD59E002}" type="presParOf" srcId="{BCD98530-1130-49B7-8A01-EAA2BFEBE32D}" destId="{BD12DD73-48A5-49CA-AADD-A383C1F0C2FB}" srcOrd="5" destOrd="0" presId="urn:microsoft.com/office/officeart/2005/8/layout/radial6"/>
    <dgm:cxn modelId="{182B1A62-1B7A-403F-9878-3F877653CC0D}" type="presParOf" srcId="{BCD98530-1130-49B7-8A01-EAA2BFEBE32D}" destId="{753D0A66-DA12-43D7-A73A-73C6BCA2A298}" srcOrd="6" destOrd="0" presId="urn:microsoft.com/office/officeart/2005/8/layout/radial6"/>
    <dgm:cxn modelId="{20A5DAD4-E8F8-4093-A10A-F2A6F660D0EF}" type="presParOf" srcId="{BCD98530-1130-49B7-8A01-EAA2BFEBE32D}" destId="{122A4E3A-1A79-4AAD-AC2A-0F0904EAD4D7}" srcOrd="7" destOrd="0" presId="urn:microsoft.com/office/officeart/2005/8/layout/radial6"/>
    <dgm:cxn modelId="{DDD16720-6587-4154-B011-DCAC00F18067}" type="presParOf" srcId="{BCD98530-1130-49B7-8A01-EAA2BFEBE32D}" destId="{F9949663-27C3-4009-9CE3-3C74D7410C04}" srcOrd="8" destOrd="0" presId="urn:microsoft.com/office/officeart/2005/8/layout/radial6"/>
    <dgm:cxn modelId="{279F254F-45D1-4327-BE49-2AB7C273CBB2}" type="presParOf" srcId="{BCD98530-1130-49B7-8A01-EAA2BFEBE32D}" destId="{647C5F64-14E4-4CC7-9159-AD3B5B68BB53}" srcOrd="9" destOrd="0" presId="urn:microsoft.com/office/officeart/2005/8/layout/radial6"/>
    <dgm:cxn modelId="{D76FFCEA-2CDF-4D33-88DD-28526C89ECD5}" type="presParOf" srcId="{BCD98530-1130-49B7-8A01-EAA2BFEBE32D}" destId="{3DBBCAD6-57B6-4C74-B59E-EAC5A3E3C108}" srcOrd="10" destOrd="0" presId="urn:microsoft.com/office/officeart/2005/8/layout/radial6"/>
    <dgm:cxn modelId="{87E37903-ACBC-4B0C-9BB7-3687D6602B5B}" type="presParOf" srcId="{BCD98530-1130-49B7-8A01-EAA2BFEBE32D}" destId="{0539F104-32E2-40D9-BF9B-BFDCC23D7F21}" srcOrd="11" destOrd="0" presId="urn:microsoft.com/office/officeart/2005/8/layout/radial6"/>
    <dgm:cxn modelId="{9EABBC2E-B4EC-4BB3-8CE0-FB1FEDF37E22}" type="presParOf" srcId="{BCD98530-1130-49B7-8A01-EAA2BFEBE32D}" destId="{5F242C00-495B-49CC-B427-ECD77C887543}"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DE47F6-FDD5-42FB-B083-8E4916D8BEFA}">
      <dsp:nvSpPr>
        <dsp:cNvPr id="0" name=""/>
        <dsp:cNvSpPr/>
      </dsp:nvSpPr>
      <dsp:spPr>
        <a:xfrm>
          <a:off x="719292" y="0"/>
          <a:ext cx="8151981" cy="4075617"/>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F852C1-DD06-40F0-B94B-BED80FEB085D}">
      <dsp:nvSpPr>
        <dsp:cNvPr id="0" name=""/>
        <dsp:cNvSpPr/>
      </dsp:nvSpPr>
      <dsp:spPr>
        <a:xfrm>
          <a:off x="3036" y="1222685"/>
          <a:ext cx="3084783" cy="1630246"/>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smtClean="0">
              <a:solidFill>
                <a:srgbClr val="FF0000"/>
              </a:solidFill>
            </a:rPr>
            <a:t>Project Development</a:t>
          </a:r>
        </a:p>
        <a:p>
          <a:pPr lvl="0" algn="ctr" defTabSz="933450">
            <a:lnSpc>
              <a:spcPct val="90000"/>
            </a:lnSpc>
            <a:spcBef>
              <a:spcPct val="0"/>
            </a:spcBef>
            <a:spcAft>
              <a:spcPct val="35000"/>
            </a:spcAft>
          </a:pPr>
          <a:r>
            <a:rPr lang="en-US" sz="2100" b="1" kern="1200" dirty="0" smtClean="0">
              <a:solidFill>
                <a:srgbClr val="FF0000"/>
              </a:solidFill>
            </a:rPr>
            <a:t>10 years</a:t>
          </a:r>
        </a:p>
        <a:p>
          <a:pPr lvl="0" algn="ctr" defTabSz="933450">
            <a:lnSpc>
              <a:spcPct val="90000"/>
            </a:lnSpc>
            <a:spcBef>
              <a:spcPct val="0"/>
            </a:spcBef>
            <a:spcAft>
              <a:spcPct val="35000"/>
            </a:spcAft>
          </a:pPr>
          <a:r>
            <a:rPr lang="en-US" sz="2100" b="1" kern="1200" dirty="0" smtClean="0">
              <a:solidFill>
                <a:srgbClr val="FF0000"/>
              </a:solidFill>
            </a:rPr>
            <a:t>ATL/KPCL</a:t>
          </a:r>
          <a:endParaRPr lang="en-US" sz="2100" b="1" kern="1200" dirty="0">
            <a:solidFill>
              <a:srgbClr val="FF0000"/>
            </a:solidFill>
          </a:endParaRPr>
        </a:p>
      </dsp:txBody>
      <dsp:txXfrm>
        <a:off x="82618" y="1302267"/>
        <a:ext cx="2925619" cy="1471082"/>
      </dsp:txXfrm>
    </dsp:sp>
    <dsp:sp modelId="{00D9CF72-AA48-4A71-B89E-CD4808F6984A}">
      <dsp:nvSpPr>
        <dsp:cNvPr id="0" name=""/>
        <dsp:cNvSpPr/>
      </dsp:nvSpPr>
      <dsp:spPr>
        <a:xfrm>
          <a:off x="3252891" y="1222685"/>
          <a:ext cx="3084783" cy="1630246"/>
        </a:xfrm>
        <a:prstGeom prst="roundRect">
          <a:avLst/>
        </a:prstGeom>
        <a:solidFill>
          <a:schemeClr val="accent2">
            <a:hueOff val="-1578993"/>
            <a:satOff val="20690"/>
            <a:lumOff val="-3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smtClean="0">
              <a:solidFill>
                <a:srgbClr val="FF0000"/>
              </a:solidFill>
            </a:rPr>
            <a:t>Project Construction </a:t>
          </a:r>
        </a:p>
        <a:p>
          <a:pPr lvl="0" algn="ctr" defTabSz="933450">
            <a:lnSpc>
              <a:spcPct val="90000"/>
            </a:lnSpc>
            <a:spcBef>
              <a:spcPct val="0"/>
            </a:spcBef>
            <a:spcAft>
              <a:spcPct val="35000"/>
            </a:spcAft>
          </a:pPr>
          <a:r>
            <a:rPr lang="en-US" sz="2100" b="1" kern="1200" dirty="0" smtClean="0">
              <a:solidFill>
                <a:srgbClr val="FF0000"/>
              </a:solidFill>
            </a:rPr>
            <a:t>5.5 years</a:t>
          </a:r>
        </a:p>
        <a:p>
          <a:pPr lvl="0" algn="ctr" defTabSz="933450">
            <a:lnSpc>
              <a:spcPct val="90000"/>
            </a:lnSpc>
            <a:spcBef>
              <a:spcPct val="0"/>
            </a:spcBef>
            <a:spcAft>
              <a:spcPct val="35000"/>
            </a:spcAft>
          </a:pPr>
          <a:r>
            <a:rPr lang="en-US" sz="2100" b="1" kern="1200" dirty="0" smtClean="0">
              <a:solidFill>
                <a:srgbClr val="FF0000"/>
              </a:solidFill>
            </a:rPr>
            <a:t>TGDC</a:t>
          </a:r>
        </a:p>
      </dsp:txBody>
      <dsp:txXfrm>
        <a:off x="3332473" y="1302267"/>
        <a:ext cx="2925619" cy="1471082"/>
      </dsp:txXfrm>
    </dsp:sp>
    <dsp:sp modelId="{A82AF632-4700-4F97-9FC7-D65C1CCB2941}">
      <dsp:nvSpPr>
        <dsp:cNvPr id="0" name=""/>
        <dsp:cNvSpPr/>
      </dsp:nvSpPr>
      <dsp:spPr>
        <a:xfrm>
          <a:off x="6502747" y="1222685"/>
          <a:ext cx="3084783" cy="1630246"/>
        </a:xfrm>
        <a:prstGeom prst="roundRect">
          <a:avLst/>
        </a:prstGeom>
        <a:solidFill>
          <a:schemeClr val="accent2">
            <a:hueOff val="-3157986"/>
            <a:satOff val="41380"/>
            <a:lumOff val="-78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smtClean="0">
              <a:solidFill>
                <a:srgbClr val="FF0000"/>
              </a:solidFill>
            </a:rPr>
            <a:t>Project Operation           30 years             CTGO</a:t>
          </a:r>
          <a:endParaRPr lang="en-US" sz="2100" b="1" kern="1200" dirty="0">
            <a:solidFill>
              <a:srgbClr val="FF0000"/>
            </a:solidFill>
          </a:endParaRPr>
        </a:p>
      </dsp:txBody>
      <dsp:txXfrm>
        <a:off x="6582329" y="1302267"/>
        <a:ext cx="2925619" cy="14710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242C00-495B-49CC-B427-ECD77C887543}">
      <dsp:nvSpPr>
        <dsp:cNvPr id="0" name=""/>
        <dsp:cNvSpPr/>
      </dsp:nvSpPr>
      <dsp:spPr>
        <a:xfrm>
          <a:off x="2428600" y="886405"/>
          <a:ext cx="5907829" cy="5907829"/>
        </a:xfrm>
        <a:prstGeom prst="blockArc">
          <a:avLst>
            <a:gd name="adj1" fmla="val 10800000"/>
            <a:gd name="adj2" fmla="val 16200000"/>
            <a:gd name="adj3" fmla="val 4641"/>
          </a:avLst>
        </a:prstGeom>
        <a:solidFill>
          <a:srgbClr val="FF0000"/>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647C5F64-14E4-4CC7-9159-AD3B5B68BB53}">
      <dsp:nvSpPr>
        <dsp:cNvPr id="0" name=""/>
        <dsp:cNvSpPr/>
      </dsp:nvSpPr>
      <dsp:spPr>
        <a:xfrm>
          <a:off x="2428600" y="886405"/>
          <a:ext cx="5907829" cy="5907829"/>
        </a:xfrm>
        <a:prstGeom prst="blockArc">
          <a:avLst>
            <a:gd name="adj1" fmla="val 5400000"/>
            <a:gd name="adj2" fmla="val 10800000"/>
            <a:gd name="adj3" fmla="val 4641"/>
          </a:avLst>
        </a:prstGeom>
        <a:solidFill>
          <a:srgbClr val="FF0000"/>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753D0A66-DA12-43D7-A73A-73C6BCA2A298}">
      <dsp:nvSpPr>
        <dsp:cNvPr id="0" name=""/>
        <dsp:cNvSpPr/>
      </dsp:nvSpPr>
      <dsp:spPr>
        <a:xfrm>
          <a:off x="2428600" y="886405"/>
          <a:ext cx="5907829" cy="5907829"/>
        </a:xfrm>
        <a:prstGeom prst="blockArc">
          <a:avLst>
            <a:gd name="adj1" fmla="val 0"/>
            <a:gd name="adj2" fmla="val 5400000"/>
            <a:gd name="adj3" fmla="val 4641"/>
          </a:avLst>
        </a:prstGeom>
        <a:solidFill>
          <a:srgbClr val="FF0000"/>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906B9E79-5BE6-497A-B8CF-0D937F55DED8}">
      <dsp:nvSpPr>
        <dsp:cNvPr id="0" name=""/>
        <dsp:cNvSpPr/>
      </dsp:nvSpPr>
      <dsp:spPr>
        <a:xfrm>
          <a:off x="2428600" y="886405"/>
          <a:ext cx="5907829" cy="5907829"/>
        </a:xfrm>
        <a:prstGeom prst="blockArc">
          <a:avLst>
            <a:gd name="adj1" fmla="val 16200000"/>
            <a:gd name="adj2" fmla="val 0"/>
            <a:gd name="adj3" fmla="val 4641"/>
          </a:avLst>
        </a:prstGeom>
        <a:solidFill>
          <a:srgbClr val="FF0000"/>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C3DDFA91-9284-43D2-AA7F-28641DFC7EB2}">
      <dsp:nvSpPr>
        <dsp:cNvPr id="0" name=""/>
        <dsp:cNvSpPr/>
      </dsp:nvSpPr>
      <dsp:spPr>
        <a:xfrm>
          <a:off x="4022617" y="2480421"/>
          <a:ext cx="2719796" cy="2719796"/>
        </a:xfrm>
        <a:prstGeom prst="ellipse">
          <a:avLst/>
        </a:prstGeom>
        <a:solidFill>
          <a:srgbClr val="00B0F0"/>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5560" tIns="35560" rIns="35560" bIns="35560" numCol="1" spcCol="1270" anchor="ctr" anchorCtr="0">
          <a:noAutofit/>
          <a:sp3d extrusionH="28000" prstMaterial="matte"/>
        </a:bodyPr>
        <a:lstStyle/>
        <a:p>
          <a:pPr lvl="0" algn="ctr" defTabSz="1244600">
            <a:lnSpc>
              <a:spcPct val="90000"/>
            </a:lnSpc>
            <a:spcBef>
              <a:spcPct val="0"/>
            </a:spcBef>
            <a:spcAft>
              <a:spcPct val="35000"/>
            </a:spcAft>
          </a:pPr>
          <a:r>
            <a:rPr lang="en-US" sz="2800" b="1" kern="1200" dirty="0" smtClean="0"/>
            <a:t>Karot Hydropower Project</a:t>
          </a:r>
          <a:endParaRPr lang="en-US" sz="2800" b="1" kern="1200" dirty="0"/>
        </a:p>
      </dsp:txBody>
      <dsp:txXfrm>
        <a:off x="4420922" y="2878726"/>
        <a:ext cx="1923186" cy="1923186"/>
      </dsp:txXfrm>
    </dsp:sp>
    <dsp:sp modelId="{E9336634-4558-48CF-A569-CA47FF918BBE}">
      <dsp:nvSpPr>
        <dsp:cNvPr id="0" name=""/>
        <dsp:cNvSpPr/>
      </dsp:nvSpPr>
      <dsp:spPr>
        <a:xfrm>
          <a:off x="4430587" y="3014"/>
          <a:ext cx="1903857" cy="1903857"/>
        </a:xfrm>
        <a:prstGeom prst="ellipse">
          <a:avLst/>
        </a:prstGeom>
        <a:solidFill>
          <a:srgbClr val="0000E6"/>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sp3d extrusionH="28000" prstMaterial="matte"/>
        </a:bodyPr>
        <a:lstStyle/>
        <a:p>
          <a:pPr lvl="0" algn="ctr" defTabSz="889000">
            <a:lnSpc>
              <a:spcPct val="90000"/>
            </a:lnSpc>
            <a:spcBef>
              <a:spcPct val="0"/>
            </a:spcBef>
            <a:spcAft>
              <a:spcPct val="35000"/>
            </a:spcAft>
          </a:pPr>
          <a:r>
            <a:rPr lang="en-US" sz="2000" kern="1200" dirty="0" smtClean="0">
              <a:latin typeface="Arial Black" panose="020B0A04020102020204" pitchFamily="34" charset="0"/>
            </a:rPr>
            <a:t>Strong Sponsors Profile </a:t>
          </a:r>
          <a:endParaRPr lang="en-US" sz="2000" kern="1200" dirty="0"/>
        </a:p>
      </dsp:txBody>
      <dsp:txXfrm>
        <a:off x="4709400" y="281827"/>
        <a:ext cx="1346231" cy="1346231"/>
      </dsp:txXfrm>
    </dsp:sp>
    <dsp:sp modelId="{54150733-60EA-4205-9E74-1AE6370DB0D8}">
      <dsp:nvSpPr>
        <dsp:cNvPr id="0" name=""/>
        <dsp:cNvSpPr/>
      </dsp:nvSpPr>
      <dsp:spPr>
        <a:xfrm>
          <a:off x="7040075" y="2688219"/>
          <a:ext cx="2455633" cy="2304201"/>
        </a:xfrm>
        <a:prstGeom prst="ellipse">
          <a:avLst/>
        </a:prstGeom>
        <a:solidFill>
          <a:srgbClr val="00DA63"/>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9144" tIns="22860" rIns="9144" bIns="22860" numCol="1" spcCol="1270" anchor="ctr" anchorCtr="0">
          <a:noAutofit/>
          <a:sp3d extrusionH="28000" prstMaterial="matte"/>
        </a:bodyPr>
        <a:lstStyle/>
        <a:p>
          <a:pPr marL="0" lvl="0" indent="0" algn="ctr" defTabSz="800100">
            <a:lnSpc>
              <a:spcPct val="90000"/>
            </a:lnSpc>
            <a:spcBef>
              <a:spcPct val="0"/>
            </a:spcBef>
            <a:spcAft>
              <a:spcPct val="35000"/>
            </a:spcAft>
          </a:pPr>
          <a:r>
            <a:rPr lang="en-US" sz="1800" kern="1200" dirty="0" smtClean="0">
              <a:latin typeface="Arial Black" panose="020B0A04020102020204" pitchFamily="34" charset="0"/>
            </a:rPr>
            <a:t>Reputable EPC contractor</a:t>
          </a:r>
          <a:endParaRPr lang="en-US" sz="1800" kern="1200" dirty="0"/>
        </a:p>
      </dsp:txBody>
      <dsp:txXfrm>
        <a:off x="7399694" y="3025661"/>
        <a:ext cx="1736395" cy="1629317"/>
      </dsp:txXfrm>
    </dsp:sp>
    <dsp:sp modelId="{122A4E3A-1A79-4AAD-AC2A-0F0904EAD4D7}">
      <dsp:nvSpPr>
        <dsp:cNvPr id="0" name=""/>
        <dsp:cNvSpPr/>
      </dsp:nvSpPr>
      <dsp:spPr>
        <a:xfrm>
          <a:off x="4430587" y="5773767"/>
          <a:ext cx="1903857" cy="1903857"/>
        </a:xfrm>
        <a:prstGeom prst="ellipse">
          <a:avLst/>
        </a:prstGeom>
        <a:solidFill>
          <a:srgbClr val="A50021"/>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sp3d extrusionH="28000" prstMaterial="matte"/>
        </a:bodyPr>
        <a:lstStyle/>
        <a:p>
          <a:pPr lvl="0" algn="ctr" defTabSz="889000">
            <a:lnSpc>
              <a:spcPct val="90000"/>
            </a:lnSpc>
            <a:spcBef>
              <a:spcPct val="0"/>
            </a:spcBef>
            <a:spcAft>
              <a:spcPct val="35000"/>
            </a:spcAft>
          </a:pPr>
          <a:r>
            <a:rPr lang="en-US" sz="2000" kern="1200" dirty="0" smtClean="0">
              <a:latin typeface="Arial Black" panose="020B0A04020102020204" pitchFamily="34" charset="0"/>
            </a:rPr>
            <a:t>Priority Project of CPEC</a:t>
          </a:r>
        </a:p>
      </dsp:txBody>
      <dsp:txXfrm>
        <a:off x="4709400" y="6052580"/>
        <a:ext cx="1346231" cy="1346231"/>
      </dsp:txXfrm>
    </dsp:sp>
    <dsp:sp modelId="{3DBBCAD6-57B6-4C74-B59E-EAC5A3E3C108}">
      <dsp:nvSpPr>
        <dsp:cNvPr id="0" name=""/>
        <dsp:cNvSpPr/>
      </dsp:nvSpPr>
      <dsp:spPr>
        <a:xfrm>
          <a:off x="1545210" y="2888391"/>
          <a:ext cx="1903857" cy="1903857"/>
        </a:xfrm>
        <a:prstGeom prst="ellipse">
          <a:avLst/>
        </a:prstGeom>
        <a:solidFill>
          <a:srgbClr val="FFC41D"/>
        </a:solidFill>
        <a:ln>
          <a:solidFill>
            <a:srgbClr val="FFC41D"/>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extrusionH="152250">
          <a:bevelT w="63500" h="25400"/>
        </a:sp3d>
      </dsp:spPr>
      <dsp:style>
        <a:lnRef idx="0">
          <a:schemeClr val="accent6"/>
        </a:lnRef>
        <a:fillRef idx="3">
          <a:schemeClr val="accent6"/>
        </a:fillRef>
        <a:effectRef idx="3">
          <a:schemeClr val="accent6"/>
        </a:effectRef>
        <a:fontRef idx="minor">
          <a:schemeClr val="lt1"/>
        </a:fontRef>
      </dsp:style>
      <dsp:txBody>
        <a:bodyPr spcFirstLastPara="0" vert="horz" wrap="square" lIns="20320" tIns="20320" rIns="20320" bIns="20320" numCol="1" spcCol="1270" anchor="ctr" anchorCtr="0">
          <a:noAutofit/>
          <a:sp3d extrusionH="28000" prstMaterial="matte"/>
        </a:bodyPr>
        <a:lstStyle/>
        <a:p>
          <a:pPr lvl="0" algn="ctr" defTabSz="711200">
            <a:lnSpc>
              <a:spcPct val="90000"/>
            </a:lnSpc>
            <a:spcBef>
              <a:spcPct val="0"/>
            </a:spcBef>
            <a:spcAft>
              <a:spcPct val="35000"/>
            </a:spcAft>
          </a:pPr>
          <a:r>
            <a:rPr lang="en-US" sz="1600" kern="1200" dirty="0" smtClean="0">
              <a:solidFill>
                <a:schemeClr val="tx1"/>
              </a:solidFill>
              <a:latin typeface="Arial Black" panose="020B0A04020102020204" pitchFamily="34" charset="0"/>
            </a:rPr>
            <a:t>Multiple Project Benefits</a:t>
          </a:r>
          <a:endParaRPr lang="en-US" sz="1600" kern="1200" dirty="0">
            <a:solidFill>
              <a:schemeClr val="tx1"/>
            </a:solidFill>
          </a:endParaRPr>
        </a:p>
      </dsp:txBody>
      <dsp:txXfrm>
        <a:off x="1824023" y="3167204"/>
        <a:ext cx="1346231" cy="134623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0"/>
            <a:ext cx="3038446" cy="466690"/>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sz="quarter" idx="1"/>
          </p:nvPr>
        </p:nvSpPr>
        <p:spPr>
          <a:xfrm>
            <a:off x="3970302" y="0"/>
            <a:ext cx="3038445" cy="466690"/>
          </a:xfrm>
          <a:prstGeom prst="rect">
            <a:avLst/>
          </a:prstGeom>
        </p:spPr>
        <p:txBody>
          <a:bodyPr vert="horz" lIns="91440" tIns="45720" rIns="91440" bIns="45720" rtlCol="0"/>
          <a:lstStyle>
            <a:lvl1pPr algn="r">
              <a:defRPr sz="1200"/>
            </a:lvl1pPr>
          </a:lstStyle>
          <a:p>
            <a:fld id="{DD0F3E78-7AD3-44FD-A4AD-875469BA516B}" type="datetimeFigureOut">
              <a:rPr lang="en-US" smtClean="0"/>
              <a:t>12/21/2022</a:t>
            </a:fld>
            <a:endParaRPr lang="en-US"/>
          </a:p>
        </p:txBody>
      </p:sp>
      <p:sp>
        <p:nvSpPr>
          <p:cNvPr id="4" name="页脚占位符 3"/>
          <p:cNvSpPr>
            <a:spLocks noGrp="1"/>
          </p:cNvSpPr>
          <p:nvPr>
            <p:ph type="ftr" sz="quarter" idx="2"/>
          </p:nvPr>
        </p:nvSpPr>
        <p:spPr>
          <a:xfrm>
            <a:off x="1" y="8829710"/>
            <a:ext cx="3038446" cy="466690"/>
          </a:xfrm>
          <a:prstGeom prst="rect">
            <a:avLst/>
          </a:prstGeom>
        </p:spPr>
        <p:txBody>
          <a:bodyPr vert="horz" lIns="91440" tIns="45720" rIns="91440" bIns="45720" rtlCol="0" anchor="b"/>
          <a:lstStyle>
            <a:lvl1pPr algn="l">
              <a:defRPr sz="1200"/>
            </a:lvl1pPr>
          </a:lstStyle>
          <a:p>
            <a:endParaRPr lang="en-US"/>
          </a:p>
        </p:txBody>
      </p:sp>
      <p:sp>
        <p:nvSpPr>
          <p:cNvPr id="5" name="灯片编号占位符 4"/>
          <p:cNvSpPr>
            <a:spLocks noGrp="1"/>
          </p:cNvSpPr>
          <p:nvPr>
            <p:ph type="sldNum" sz="quarter" idx="3"/>
          </p:nvPr>
        </p:nvSpPr>
        <p:spPr>
          <a:xfrm>
            <a:off x="3970302" y="8829710"/>
            <a:ext cx="3038445" cy="466690"/>
          </a:xfrm>
          <a:prstGeom prst="rect">
            <a:avLst/>
          </a:prstGeom>
        </p:spPr>
        <p:txBody>
          <a:bodyPr vert="horz" lIns="91440" tIns="45720" rIns="91440" bIns="45720" rtlCol="0" anchor="b"/>
          <a:lstStyle>
            <a:lvl1pPr algn="r">
              <a:defRPr sz="1200"/>
            </a:lvl1pPr>
          </a:lstStyle>
          <a:p>
            <a:fld id="{F257F266-659C-4CB9-862B-87EFFF439179}" type="slidenum">
              <a:rPr lang="en-US" smtClean="0"/>
              <a:t>‹#›</a:t>
            </a:fld>
            <a:endParaRPr lang="en-US"/>
          </a:p>
        </p:txBody>
      </p:sp>
    </p:spTree>
    <p:extLst>
      <p:ext uri="{BB962C8B-B14F-4D97-AF65-F5344CB8AC3E}">
        <p14:creationId xmlns:p14="http://schemas.microsoft.com/office/powerpoint/2010/main" val="28400905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9" y="1"/>
            <a:ext cx="3037840" cy="466434"/>
          </a:xfrm>
          <a:prstGeom prst="rect">
            <a:avLst/>
          </a:prstGeom>
        </p:spPr>
        <p:txBody>
          <a:bodyPr vert="horz" lIns="93177" tIns="46589" rIns="93177" bIns="46589" rtlCol="0"/>
          <a:lstStyle>
            <a:lvl1pPr algn="r">
              <a:defRPr sz="1200"/>
            </a:lvl1pPr>
          </a:lstStyle>
          <a:p>
            <a:fld id="{C5F65CA8-99DD-4ED5-BFF0-17F172A2A118}" type="datetimeFigureOut">
              <a:rPr lang="en-US" smtClean="0"/>
              <a:t>12/21/2022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1" y="4473893"/>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8"/>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3"/>
          </a:xfrm>
          <a:prstGeom prst="rect">
            <a:avLst/>
          </a:prstGeom>
        </p:spPr>
        <p:txBody>
          <a:bodyPr vert="horz" lIns="93177" tIns="46589" rIns="93177" bIns="46589" rtlCol="0" anchor="b"/>
          <a:lstStyle>
            <a:lvl1pPr algn="r">
              <a:defRPr sz="1200"/>
            </a:lvl1pPr>
          </a:lstStyle>
          <a:p>
            <a:fld id="{CB5B947A-CAC4-4111-96CE-C68D6895DEC2}" type="slidenum">
              <a:rPr lang="en-US" smtClean="0"/>
              <a:t>‹#›</a:t>
            </a:fld>
            <a:endParaRPr lang="en-US"/>
          </a:p>
        </p:txBody>
      </p:sp>
    </p:spTree>
    <p:extLst>
      <p:ext uri="{BB962C8B-B14F-4D97-AF65-F5344CB8AC3E}">
        <p14:creationId xmlns:p14="http://schemas.microsoft.com/office/powerpoint/2010/main" val="416772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6" y="4416425"/>
            <a:ext cx="5607051" cy="4183063"/>
          </a:xfrm>
          <a:prstGeom prst="rect">
            <a:avLst/>
          </a:prstGeom>
        </p:spPr>
        <p:txBody>
          <a:bodyPr lIns="89730" tIns="44865" rIns="89730" bIns="44865"/>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9675AB-D1C3-6A4B-B59C-569C6E41B0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宋体" charset="0"/>
              <a:cs typeface="宋体" charset="0"/>
              <a:sym typeface="宋体" charset="0"/>
            </a:endParaRPr>
          </a:p>
        </p:txBody>
      </p:sp>
    </p:spTree>
    <p:extLst>
      <p:ext uri="{BB962C8B-B14F-4D97-AF65-F5344CB8AC3E}">
        <p14:creationId xmlns:p14="http://schemas.microsoft.com/office/powerpoint/2010/main" val="2290993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B947A-CAC4-4111-96CE-C68D6895DE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936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微软雅黑" pitchFamily="34" charset="-122"/>
                <a:ea typeface="微软雅黑" pitchFamily="34" charset="-122"/>
              </a:rPr>
              <a:t>南亚公司在巴基斯坦共有员工</a:t>
            </a:r>
            <a:r>
              <a:rPr lang="en-US" altLang="zh-CN" sz="1200" dirty="0">
                <a:latin typeface="微软雅黑" pitchFamily="34" charset="-122"/>
                <a:ea typeface="微软雅黑" pitchFamily="34" charset="-122"/>
              </a:rPr>
              <a:t>170</a:t>
            </a:r>
            <a:r>
              <a:rPr lang="zh-CN" altLang="en-US" sz="1200" dirty="0">
                <a:latin typeface="微软雅黑" pitchFamily="34" charset="-122"/>
                <a:ea typeface="微软雅黑" pitchFamily="34" charset="-122"/>
              </a:rPr>
              <a:t>人，其中巴方员工占比</a:t>
            </a:r>
            <a:r>
              <a:rPr lang="en-US" altLang="zh-CN" sz="1200" dirty="0">
                <a:latin typeface="微软雅黑" pitchFamily="34" charset="-122"/>
                <a:ea typeface="微软雅黑" pitchFamily="34" charset="-122"/>
              </a:rPr>
              <a:t>61%</a:t>
            </a:r>
            <a:r>
              <a:rPr lang="zh-CN" altLang="en-US" sz="1200" dirty="0">
                <a:latin typeface="微软雅黑" pitchFamily="34" charset="-122"/>
                <a:ea typeface="微软雅黑" pitchFamily="34" charset="-122"/>
              </a:rPr>
              <a:t>，属地化程度高。</a:t>
            </a:r>
            <a:endParaRPr lang="en-US" altLang="zh-CN" sz="1200" dirty="0">
              <a:latin typeface="微软雅黑" pitchFamily="34" charset="-122"/>
              <a:ea typeface="微软雅黑"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solidFill>
                <a:latin typeface="微软雅黑" pitchFamily="34" charset="-122"/>
                <a:ea typeface="微软雅黑" pitchFamily="34" charset="-122"/>
              </a:rPr>
              <a:t>其中三峡国际派驻员工</a:t>
            </a:r>
            <a:r>
              <a:rPr lang="en-US" altLang="zh-CN" sz="1200" dirty="0">
                <a:solidFill>
                  <a:schemeClr val="tx1"/>
                </a:solidFill>
                <a:latin typeface="微软雅黑" pitchFamily="34" charset="-122"/>
                <a:ea typeface="微软雅黑" pitchFamily="34" charset="-122"/>
              </a:rPr>
              <a:t>27</a:t>
            </a:r>
            <a:r>
              <a:rPr lang="zh-CN" altLang="en-US" sz="1200" dirty="0">
                <a:solidFill>
                  <a:schemeClr val="tx1"/>
                </a:solidFill>
                <a:latin typeface="微软雅黑" pitchFamily="34" charset="-122"/>
                <a:ea typeface="微软雅黑" pitchFamily="34" charset="-122"/>
              </a:rPr>
              <a:t>人，借调员工人</a:t>
            </a:r>
            <a:r>
              <a:rPr lang="en-US" altLang="zh-CN" sz="1200" dirty="0">
                <a:solidFill>
                  <a:schemeClr val="tx1"/>
                </a:solidFill>
                <a:latin typeface="微软雅黑" pitchFamily="34" charset="-122"/>
                <a:ea typeface="微软雅黑" pitchFamily="34" charset="-122"/>
              </a:rPr>
              <a:t>14</a:t>
            </a:r>
            <a:r>
              <a:rPr lang="zh-CN" altLang="en-US" sz="1200" dirty="0">
                <a:solidFill>
                  <a:schemeClr val="tx1"/>
                </a:solidFill>
                <a:latin typeface="微软雅黑" pitchFamily="34" charset="-122"/>
                <a:ea typeface="微软雅黑" pitchFamily="34" charset="-122"/>
              </a:rPr>
              <a:t>人，国内第三方劳务派遣</a:t>
            </a:r>
            <a:r>
              <a:rPr lang="en-US" altLang="zh-CN" sz="1200" dirty="0">
                <a:solidFill>
                  <a:schemeClr val="tx1"/>
                </a:solidFill>
                <a:latin typeface="微软雅黑" pitchFamily="34" charset="-122"/>
                <a:ea typeface="微软雅黑" pitchFamily="34" charset="-122"/>
              </a:rPr>
              <a:t>25</a:t>
            </a:r>
            <a:r>
              <a:rPr lang="zh-CN" altLang="en-US" sz="1200" dirty="0">
                <a:solidFill>
                  <a:schemeClr val="tx1"/>
                </a:solidFill>
                <a:latin typeface="微软雅黑" pitchFamily="34" charset="-122"/>
                <a:ea typeface="微软雅黑" pitchFamily="34" charset="-122"/>
              </a:rPr>
              <a:t>人。</a:t>
            </a:r>
          </a:p>
          <a:p>
            <a:pPr marL="285750" indent="-285750">
              <a:buFont typeface="Arial" panose="020B0604020202020204" pitchFamily="34" charset="0"/>
              <a:buChar char="•"/>
            </a:pPr>
            <a:r>
              <a:rPr lang="zh-CN" altLang="en-US" sz="1200" dirty="0">
                <a:latin typeface="微软雅黑" pitchFamily="34" charset="-122"/>
                <a:ea typeface="微软雅黑" pitchFamily="34" charset="-122"/>
              </a:rPr>
              <a:t>巴方管理类员工大多数具有多年水电开发管理经验，入职后能有效推进工作开展。</a:t>
            </a:r>
            <a:endParaRPr lang="en-US" altLang="zh-CN" sz="1200" dirty="0">
              <a:latin typeface="微软雅黑" pitchFamily="34" charset="-122"/>
              <a:ea typeface="微软雅黑" pitchFamily="34" charset="-122"/>
            </a:endParaRPr>
          </a:p>
          <a:p>
            <a:pPr marL="285750" indent="-285750">
              <a:buFont typeface="Arial" panose="020B0604020202020204" pitchFamily="34" charset="0"/>
              <a:buChar char="•"/>
            </a:pPr>
            <a:r>
              <a:rPr lang="zh-CN" altLang="en-US" sz="1200" dirty="0">
                <a:latin typeface="微软雅黑" pitchFamily="34" charset="-122"/>
                <a:ea typeface="微软雅黑" pitchFamily="34" charset="-122"/>
              </a:rPr>
              <a:t>中方大多数员工都很年轻，在巴基斯坦历经不同岗位的锻炼，成长迅速，很多都能独当一面。</a:t>
            </a:r>
            <a:endParaRPr lang="en-US" altLang="zh-CN" sz="1200" dirty="0">
              <a:latin typeface="微软雅黑" pitchFamily="34" charset="-122"/>
              <a:ea typeface="微软雅黑" pitchFamily="34" charset="-122"/>
            </a:endParaRPr>
          </a:p>
          <a:p>
            <a:endParaRPr lang="zh-CN" altLang="en-US" b="1"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B947A-CAC4-4111-96CE-C68D6895DE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6349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微软雅黑" pitchFamily="34" charset="-122"/>
                <a:ea typeface="微软雅黑" pitchFamily="34" charset="-122"/>
              </a:rPr>
              <a:t>南亚公司在巴基斯坦共有员工</a:t>
            </a:r>
            <a:r>
              <a:rPr lang="en-US" altLang="zh-CN" sz="1200" dirty="0">
                <a:latin typeface="微软雅黑" pitchFamily="34" charset="-122"/>
                <a:ea typeface="微软雅黑" pitchFamily="34" charset="-122"/>
              </a:rPr>
              <a:t>170</a:t>
            </a:r>
            <a:r>
              <a:rPr lang="zh-CN" altLang="en-US" sz="1200" dirty="0">
                <a:latin typeface="微软雅黑" pitchFamily="34" charset="-122"/>
                <a:ea typeface="微软雅黑" pitchFamily="34" charset="-122"/>
              </a:rPr>
              <a:t>人，其中巴方员工占比</a:t>
            </a:r>
            <a:r>
              <a:rPr lang="en-US" altLang="zh-CN" sz="1200" dirty="0">
                <a:latin typeface="微软雅黑" pitchFamily="34" charset="-122"/>
                <a:ea typeface="微软雅黑" pitchFamily="34" charset="-122"/>
              </a:rPr>
              <a:t>61%</a:t>
            </a:r>
            <a:r>
              <a:rPr lang="zh-CN" altLang="en-US" sz="1200" dirty="0">
                <a:latin typeface="微软雅黑" pitchFamily="34" charset="-122"/>
                <a:ea typeface="微软雅黑" pitchFamily="34" charset="-122"/>
              </a:rPr>
              <a:t>，属地化程度高。</a:t>
            </a:r>
            <a:endParaRPr lang="en-US" altLang="zh-CN" sz="1200" dirty="0">
              <a:latin typeface="微软雅黑" pitchFamily="34" charset="-122"/>
              <a:ea typeface="微软雅黑"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solidFill>
                <a:latin typeface="微软雅黑" pitchFamily="34" charset="-122"/>
                <a:ea typeface="微软雅黑" pitchFamily="34" charset="-122"/>
              </a:rPr>
              <a:t>其中三峡国际派驻员工</a:t>
            </a:r>
            <a:r>
              <a:rPr lang="en-US" altLang="zh-CN" sz="1200" dirty="0">
                <a:solidFill>
                  <a:schemeClr val="tx1"/>
                </a:solidFill>
                <a:latin typeface="微软雅黑" pitchFamily="34" charset="-122"/>
                <a:ea typeface="微软雅黑" pitchFamily="34" charset="-122"/>
              </a:rPr>
              <a:t>27</a:t>
            </a:r>
            <a:r>
              <a:rPr lang="zh-CN" altLang="en-US" sz="1200" dirty="0">
                <a:solidFill>
                  <a:schemeClr val="tx1"/>
                </a:solidFill>
                <a:latin typeface="微软雅黑" pitchFamily="34" charset="-122"/>
                <a:ea typeface="微软雅黑" pitchFamily="34" charset="-122"/>
              </a:rPr>
              <a:t>人，借调员工人</a:t>
            </a:r>
            <a:r>
              <a:rPr lang="en-US" altLang="zh-CN" sz="1200" dirty="0">
                <a:solidFill>
                  <a:schemeClr val="tx1"/>
                </a:solidFill>
                <a:latin typeface="微软雅黑" pitchFamily="34" charset="-122"/>
                <a:ea typeface="微软雅黑" pitchFamily="34" charset="-122"/>
              </a:rPr>
              <a:t>14</a:t>
            </a:r>
            <a:r>
              <a:rPr lang="zh-CN" altLang="en-US" sz="1200" dirty="0">
                <a:solidFill>
                  <a:schemeClr val="tx1"/>
                </a:solidFill>
                <a:latin typeface="微软雅黑" pitchFamily="34" charset="-122"/>
                <a:ea typeface="微软雅黑" pitchFamily="34" charset="-122"/>
              </a:rPr>
              <a:t>人，国内第三方劳务派遣</a:t>
            </a:r>
            <a:r>
              <a:rPr lang="en-US" altLang="zh-CN" sz="1200" dirty="0">
                <a:solidFill>
                  <a:schemeClr val="tx1"/>
                </a:solidFill>
                <a:latin typeface="微软雅黑" pitchFamily="34" charset="-122"/>
                <a:ea typeface="微软雅黑" pitchFamily="34" charset="-122"/>
              </a:rPr>
              <a:t>25</a:t>
            </a:r>
            <a:r>
              <a:rPr lang="zh-CN" altLang="en-US" sz="1200" dirty="0">
                <a:solidFill>
                  <a:schemeClr val="tx1"/>
                </a:solidFill>
                <a:latin typeface="微软雅黑" pitchFamily="34" charset="-122"/>
                <a:ea typeface="微软雅黑" pitchFamily="34" charset="-122"/>
              </a:rPr>
              <a:t>人。</a:t>
            </a:r>
          </a:p>
          <a:p>
            <a:pPr marL="285750" indent="-285750">
              <a:buFont typeface="Arial" panose="020B0604020202020204" pitchFamily="34" charset="0"/>
              <a:buChar char="•"/>
            </a:pPr>
            <a:r>
              <a:rPr lang="zh-CN" altLang="en-US" sz="1200" dirty="0">
                <a:latin typeface="微软雅黑" pitchFamily="34" charset="-122"/>
                <a:ea typeface="微软雅黑" pitchFamily="34" charset="-122"/>
              </a:rPr>
              <a:t>巴方管理类员工大多数具有多年水电开发管理经验，入职后能有效推进工作开展。</a:t>
            </a:r>
            <a:endParaRPr lang="en-US" altLang="zh-CN" sz="1200" dirty="0">
              <a:latin typeface="微软雅黑" pitchFamily="34" charset="-122"/>
              <a:ea typeface="微软雅黑" pitchFamily="34" charset="-122"/>
            </a:endParaRPr>
          </a:p>
          <a:p>
            <a:pPr marL="285750" indent="-285750">
              <a:buFont typeface="Arial" panose="020B0604020202020204" pitchFamily="34" charset="0"/>
              <a:buChar char="•"/>
            </a:pPr>
            <a:r>
              <a:rPr lang="zh-CN" altLang="en-US" sz="1200" dirty="0">
                <a:latin typeface="微软雅黑" pitchFamily="34" charset="-122"/>
                <a:ea typeface="微软雅黑" pitchFamily="34" charset="-122"/>
              </a:rPr>
              <a:t>中方大多数员工都很年轻，在巴基斯坦历经不同岗位的锻炼，成长迅速，很多都能独当一面。</a:t>
            </a:r>
            <a:endParaRPr lang="en-US" altLang="zh-CN" sz="1200" dirty="0">
              <a:latin typeface="微软雅黑" pitchFamily="34" charset="-122"/>
              <a:ea typeface="微软雅黑" pitchFamily="34" charset="-122"/>
            </a:endParaRPr>
          </a:p>
          <a:p>
            <a:endParaRPr lang="zh-CN" altLang="en-US" b="1"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B947A-CAC4-4111-96CE-C68D6895DE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2479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可以从开发原本浪费的当地资源，增加政府收入的角度论述</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64D1BB-0CFD-46D4-A815-1D0944CFC09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62322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建议介绍内容：</a:t>
            </a:r>
            <a:r>
              <a:rPr lang="en-US" altLang="zh-CN" dirty="0"/>
              <a:t>1</a:t>
            </a:r>
            <a:r>
              <a:rPr lang="zh-CN" altLang="en-US" dirty="0"/>
              <a:t>、</a:t>
            </a:r>
            <a:r>
              <a:rPr lang="en-US" altLang="zh-CN" dirty="0"/>
              <a:t>2025</a:t>
            </a:r>
            <a:r>
              <a:rPr lang="zh-CN" altLang="en-US" dirty="0"/>
              <a:t>年巴基斯坦电力缺口约</a:t>
            </a:r>
            <a:r>
              <a:rPr lang="en-US" altLang="zh-CN" dirty="0"/>
              <a:t>110</a:t>
            </a:r>
            <a:r>
              <a:rPr lang="zh-CN" altLang="en-US" dirty="0"/>
              <a:t>万千瓦，卡洛特项目有效填补电力缺口；</a:t>
            </a:r>
            <a:r>
              <a:rPr lang="en-US" altLang="zh-CN" dirty="0"/>
              <a:t>2</a:t>
            </a:r>
            <a:r>
              <a:rPr lang="zh-CN" altLang="en-US" dirty="0"/>
              <a:t>、有效利用当地资源，改善巴基斯坦电力结构；</a:t>
            </a:r>
            <a:r>
              <a:rPr lang="en-US" altLang="zh-CN" dirty="0"/>
              <a:t>3</a:t>
            </a:r>
            <a:r>
              <a:rPr lang="zh-CN" altLang="en-US" dirty="0"/>
              <a:t>、水电电价优势，尤其是还贷后优势更为突出，有效解决巴基斯坦的债务问题。（卡洛特</a:t>
            </a:r>
            <a:r>
              <a:rPr lang="en-US" altLang="zh-CN" dirty="0"/>
              <a:t>EPC</a:t>
            </a:r>
            <a:r>
              <a:rPr lang="zh-CN" altLang="en-US" dirty="0"/>
              <a:t>阶段均化电价为</a:t>
            </a:r>
            <a:r>
              <a:rPr lang="en-US" altLang="zh-CN" dirty="0"/>
              <a:t>7.6</a:t>
            </a:r>
            <a:r>
              <a:rPr lang="zh-CN" altLang="en-US" dirty="0"/>
              <a:t>美分</a:t>
            </a:r>
            <a:r>
              <a:rPr lang="en-US" altLang="zh-CN" dirty="0"/>
              <a:t>/</a:t>
            </a:r>
            <a:r>
              <a:rPr lang="zh-CN" altLang="en-US" dirty="0"/>
              <a:t>度，还贷期后为</a:t>
            </a:r>
            <a:r>
              <a:rPr lang="en-US" altLang="zh-CN" dirty="0"/>
              <a:t>4</a:t>
            </a:r>
            <a:r>
              <a:rPr lang="zh-CN" altLang="en-US" dirty="0"/>
              <a:t>美分</a:t>
            </a:r>
            <a:r>
              <a:rPr lang="en-US" altLang="zh-CN" dirty="0"/>
              <a:t>/</a:t>
            </a:r>
            <a:r>
              <a:rPr lang="zh-CN" altLang="en-US" dirty="0"/>
              <a:t>度）</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64D1BB-0CFD-46D4-A815-1D0944CFC09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03573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64D1BB-0CFD-46D4-A815-1D0944CFC09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19089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微软雅黑" pitchFamily="34" charset="-122"/>
                <a:ea typeface="微软雅黑" pitchFamily="34" charset="-122"/>
              </a:rPr>
              <a:t>南亚公司在巴基斯坦共有员工</a:t>
            </a:r>
            <a:r>
              <a:rPr lang="en-US" altLang="zh-CN" sz="1200" dirty="0">
                <a:latin typeface="微软雅黑" pitchFamily="34" charset="-122"/>
                <a:ea typeface="微软雅黑" pitchFamily="34" charset="-122"/>
              </a:rPr>
              <a:t>170</a:t>
            </a:r>
            <a:r>
              <a:rPr lang="zh-CN" altLang="en-US" sz="1200" dirty="0">
                <a:latin typeface="微软雅黑" pitchFamily="34" charset="-122"/>
                <a:ea typeface="微软雅黑" pitchFamily="34" charset="-122"/>
              </a:rPr>
              <a:t>人，其中巴方员工占比</a:t>
            </a:r>
            <a:r>
              <a:rPr lang="en-US" altLang="zh-CN" sz="1200" dirty="0">
                <a:latin typeface="微软雅黑" pitchFamily="34" charset="-122"/>
                <a:ea typeface="微软雅黑" pitchFamily="34" charset="-122"/>
              </a:rPr>
              <a:t>61%</a:t>
            </a:r>
            <a:r>
              <a:rPr lang="zh-CN" altLang="en-US" sz="1200" dirty="0">
                <a:latin typeface="微软雅黑" pitchFamily="34" charset="-122"/>
                <a:ea typeface="微软雅黑" pitchFamily="34" charset="-122"/>
              </a:rPr>
              <a:t>，属地化程度高。</a:t>
            </a:r>
            <a:endParaRPr lang="en-US" altLang="zh-CN" sz="1200" dirty="0">
              <a:latin typeface="微软雅黑" pitchFamily="34" charset="-122"/>
              <a:ea typeface="微软雅黑"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solidFill>
                <a:latin typeface="微软雅黑" pitchFamily="34" charset="-122"/>
                <a:ea typeface="微软雅黑" pitchFamily="34" charset="-122"/>
              </a:rPr>
              <a:t>其中三峡国际派驻员工</a:t>
            </a:r>
            <a:r>
              <a:rPr lang="en-US" altLang="zh-CN" sz="1200" dirty="0">
                <a:solidFill>
                  <a:schemeClr val="tx1"/>
                </a:solidFill>
                <a:latin typeface="微软雅黑" pitchFamily="34" charset="-122"/>
                <a:ea typeface="微软雅黑" pitchFamily="34" charset="-122"/>
              </a:rPr>
              <a:t>27</a:t>
            </a:r>
            <a:r>
              <a:rPr lang="zh-CN" altLang="en-US" sz="1200" dirty="0">
                <a:solidFill>
                  <a:schemeClr val="tx1"/>
                </a:solidFill>
                <a:latin typeface="微软雅黑" pitchFamily="34" charset="-122"/>
                <a:ea typeface="微软雅黑" pitchFamily="34" charset="-122"/>
              </a:rPr>
              <a:t>人，借调员工人</a:t>
            </a:r>
            <a:r>
              <a:rPr lang="en-US" altLang="zh-CN" sz="1200" dirty="0">
                <a:solidFill>
                  <a:schemeClr val="tx1"/>
                </a:solidFill>
                <a:latin typeface="微软雅黑" pitchFamily="34" charset="-122"/>
                <a:ea typeface="微软雅黑" pitchFamily="34" charset="-122"/>
              </a:rPr>
              <a:t>14</a:t>
            </a:r>
            <a:r>
              <a:rPr lang="zh-CN" altLang="en-US" sz="1200" dirty="0">
                <a:solidFill>
                  <a:schemeClr val="tx1"/>
                </a:solidFill>
                <a:latin typeface="微软雅黑" pitchFamily="34" charset="-122"/>
                <a:ea typeface="微软雅黑" pitchFamily="34" charset="-122"/>
              </a:rPr>
              <a:t>人，国内第三方劳务派遣</a:t>
            </a:r>
            <a:r>
              <a:rPr lang="en-US" altLang="zh-CN" sz="1200" dirty="0">
                <a:solidFill>
                  <a:schemeClr val="tx1"/>
                </a:solidFill>
                <a:latin typeface="微软雅黑" pitchFamily="34" charset="-122"/>
                <a:ea typeface="微软雅黑" pitchFamily="34" charset="-122"/>
              </a:rPr>
              <a:t>25</a:t>
            </a:r>
            <a:r>
              <a:rPr lang="zh-CN" altLang="en-US" sz="1200" dirty="0">
                <a:solidFill>
                  <a:schemeClr val="tx1"/>
                </a:solidFill>
                <a:latin typeface="微软雅黑" pitchFamily="34" charset="-122"/>
                <a:ea typeface="微软雅黑" pitchFamily="34" charset="-122"/>
              </a:rPr>
              <a:t>人。</a:t>
            </a:r>
          </a:p>
          <a:p>
            <a:pPr marL="285750" indent="-285750">
              <a:buFont typeface="Arial" panose="020B0604020202020204" pitchFamily="34" charset="0"/>
              <a:buChar char="•"/>
            </a:pPr>
            <a:r>
              <a:rPr lang="zh-CN" altLang="en-US" sz="1200" dirty="0">
                <a:latin typeface="微软雅黑" pitchFamily="34" charset="-122"/>
                <a:ea typeface="微软雅黑" pitchFamily="34" charset="-122"/>
              </a:rPr>
              <a:t>巴方管理类员工大多数具有多年水电开发管理经验，入职后能有效推进工作开展。</a:t>
            </a:r>
            <a:endParaRPr lang="en-US" altLang="zh-CN" sz="1200" dirty="0">
              <a:latin typeface="微软雅黑" pitchFamily="34" charset="-122"/>
              <a:ea typeface="微软雅黑" pitchFamily="34" charset="-122"/>
            </a:endParaRPr>
          </a:p>
          <a:p>
            <a:pPr marL="285750" indent="-285750">
              <a:buFont typeface="Arial" panose="020B0604020202020204" pitchFamily="34" charset="0"/>
              <a:buChar char="•"/>
            </a:pPr>
            <a:r>
              <a:rPr lang="zh-CN" altLang="en-US" sz="1200" dirty="0">
                <a:latin typeface="微软雅黑" pitchFamily="34" charset="-122"/>
                <a:ea typeface="微软雅黑" pitchFamily="34" charset="-122"/>
              </a:rPr>
              <a:t>中方大多数员工都很年轻，在巴基斯坦历经不同岗位的锻炼，成长迅速，很多都能独当一面。</a:t>
            </a:r>
            <a:endParaRPr lang="en-US" altLang="zh-CN" sz="1200" dirty="0">
              <a:latin typeface="微软雅黑" pitchFamily="34" charset="-122"/>
              <a:ea typeface="微软雅黑" pitchFamily="34" charset="-122"/>
            </a:endParaRPr>
          </a:p>
          <a:p>
            <a:endParaRPr lang="zh-CN" altLang="en-US" b="1"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B947A-CAC4-4111-96CE-C68D6895DE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072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5699765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9670756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61590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5B947A-CAC4-4111-96CE-C68D6895DEC2}" type="slidenum">
              <a:rPr lang="en-US" smtClean="0"/>
              <a:t>2</a:t>
            </a:fld>
            <a:endParaRPr lang="en-US"/>
          </a:p>
        </p:txBody>
      </p:sp>
    </p:spTree>
    <p:extLst>
      <p:ext uri="{BB962C8B-B14F-4D97-AF65-F5344CB8AC3E}">
        <p14:creationId xmlns:p14="http://schemas.microsoft.com/office/powerpoint/2010/main" val="26514118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8160596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120833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6990919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2922223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1337261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8213430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247" rtl="0" eaLnBrk="1" fontAlgn="auto" latinLnBrk="0" hangingPunct="1">
              <a:lnSpc>
                <a:spcPct val="100000"/>
              </a:lnSpc>
              <a:spcBef>
                <a:spcPts val="0"/>
              </a:spcBef>
              <a:spcAft>
                <a:spcPts val="0"/>
              </a:spcAft>
              <a:buClrTx/>
              <a:buSzTx/>
              <a:buFontTx/>
              <a:buNone/>
              <a:tabLst/>
              <a:defRPr/>
            </a:pPr>
            <a:fld id="{1264D1BB-0CFD-46D4-A815-1D0944CFC09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247"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307900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130704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0" lang="en-US" sz="2000" b="1" i="0" u="none" strike="noStrike" kern="1200" cap="none" spc="0" normalizeH="0" baseline="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56135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0" lang="en-US" sz="2000" b="1" i="0" u="none" strike="noStrike" kern="1200" cap="none" spc="0" normalizeH="0" baseline="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8602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b="1"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B947A-CAC4-4111-96CE-C68D6895DE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7206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dirty="0">
                <a:latin typeface="微软雅黑" panose="020B0503020204020204" pitchFamily="34" charset="-122"/>
                <a:ea typeface="微软雅黑" panose="020B0503020204020204" pitchFamily="34" charset="-122"/>
              </a:rPr>
              <a:t>南亚公司在巴基斯坦共有员工</a:t>
            </a:r>
            <a:r>
              <a:rPr lang="en-US" altLang="zh-CN" sz="1200" dirty="0">
                <a:latin typeface="微软雅黑" panose="020B0503020204020204" pitchFamily="34" charset="-122"/>
                <a:ea typeface="微软雅黑" panose="020B0503020204020204" pitchFamily="34" charset="-122"/>
              </a:rPr>
              <a:t>170</a:t>
            </a:r>
            <a:r>
              <a:rPr lang="zh-CN" altLang="en-US" sz="1200" dirty="0">
                <a:latin typeface="微软雅黑" panose="020B0503020204020204" pitchFamily="34" charset="-122"/>
                <a:ea typeface="微软雅黑" panose="020B0503020204020204" pitchFamily="34" charset="-122"/>
              </a:rPr>
              <a:t>人，其中巴方员工占比</a:t>
            </a:r>
            <a:r>
              <a:rPr lang="en-US" altLang="zh-CN" sz="1200" dirty="0">
                <a:latin typeface="微软雅黑" panose="020B0503020204020204" pitchFamily="34" charset="-122"/>
                <a:ea typeface="微软雅黑" panose="020B0503020204020204" pitchFamily="34" charset="-122"/>
              </a:rPr>
              <a:t>61%</a:t>
            </a:r>
            <a:r>
              <a:rPr lang="zh-CN" altLang="en-US" sz="1200" dirty="0">
                <a:latin typeface="微软雅黑" panose="020B0503020204020204" pitchFamily="34" charset="-122"/>
                <a:ea typeface="微软雅黑" panose="020B0503020204020204" pitchFamily="34" charset="-122"/>
              </a:rPr>
              <a:t>，属地化程度高。</a:t>
            </a:r>
            <a:endParaRPr lang="en-US" altLang="zh-CN" sz="1200" dirty="0">
              <a:latin typeface="微软雅黑" panose="020B0503020204020204" pitchFamily="34" charset="-122"/>
              <a:ea typeface="微软雅黑" panose="020B0503020204020204" pitchFamily="34" charset="-122"/>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en-US" sz="1200" dirty="0">
                <a:solidFill>
                  <a:schemeClr val="tx1"/>
                </a:solidFill>
                <a:latin typeface="微软雅黑" panose="020B0503020204020204" pitchFamily="34" charset="-122"/>
                <a:ea typeface="微软雅黑" panose="020B0503020204020204" pitchFamily="34" charset="-122"/>
              </a:rPr>
              <a:t>其中三峡国际派驻员工</a:t>
            </a:r>
            <a:r>
              <a:rPr lang="en-US" altLang="zh-CN" sz="1200" dirty="0">
                <a:solidFill>
                  <a:schemeClr val="tx1"/>
                </a:solidFill>
                <a:latin typeface="微软雅黑" panose="020B0503020204020204" pitchFamily="34" charset="-122"/>
                <a:ea typeface="微软雅黑" panose="020B0503020204020204" pitchFamily="34" charset="-122"/>
              </a:rPr>
              <a:t>27</a:t>
            </a:r>
            <a:r>
              <a:rPr lang="zh-CN" altLang="en-US" sz="1200" dirty="0">
                <a:solidFill>
                  <a:schemeClr val="tx1"/>
                </a:solidFill>
                <a:latin typeface="微软雅黑" panose="020B0503020204020204" pitchFamily="34" charset="-122"/>
                <a:ea typeface="微软雅黑" panose="020B0503020204020204" pitchFamily="34" charset="-122"/>
              </a:rPr>
              <a:t>人，借调员工人</a:t>
            </a:r>
            <a:r>
              <a:rPr lang="en-US" altLang="zh-CN" sz="1200" dirty="0">
                <a:solidFill>
                  <a:schemeClr val="tx1"/>
                </a:solidFill>
                <a:latin typeface="微软雅黑" panose="020B0503020204020204" pitchFamily="34" charset="-122"/>
                <a:ea typeface="微软雅黑" panose="020B0503020204020204" pitchFamily="34" charset="-122"/>
              </a:rPr>
              <a:t>14</a:t>
            </a:r>
            <a:r>
              <a:rPr lang="zh-CN" altLang="en-US" sz="1200" dirty="0">
                <a:solidFill>
                  <a:schemeClr val="tx1"/>
                </a:solidFill>
                <a:latin typeface="微软雅黑" panose="020B0503020204020204" pitchFamily="34" charset="-122"/>
                <a:ea typeface="微软雅黑" panose="020B0503020204020204" pitchFamily="34" charset="-122"/>
              </a:rPr>
              <a:t>人，国内第三方劳务派遣</a:t>
            </a:r>
            <a:r>
              <a:rPr lang="en-US" altLang="zh-CN" sz="1200" dirty="0">
                <a:solidFill>
                  <a:schemeClr val="tx1"/>
                </a:solidFill>
                <a:latin typeface="微软雅黑" panose="020B0503020204020204" pitchFamily="34" charset="-122"/>
                <a:ea typeface="微软雅黑" panose="020B0503020204020204" pitchFamily="34" charset="-122"/>
              </a:rPr>
              <a:t>25</a:t>
            </a:r>
            <a:r>
              <a:rPr lang="zh-CN" altLang="en-US" sz="1200" dirty="0">
                <a:solidFill>
                  <a:schemeClr val="tx1"/>
                </a:solidFill>
                <a:latin typeface="微软雅黑" panose="020B0503020204020204" pitchFamily="34" charset="-122"/>
                <a:ea typeface="微软雅黑" panose="020B0503020204020204" pitchFamily="34" charset="-122"/>
              </a:rPr>
              <a:t>人。</a:t>
            </a:r>
          </a:p>
          <a:p>
            <a:pPr marL="285750" indent="-285750">
              <a:buFont typeface="Arial" panose="020B0604020202020204" pitchFamily="34" charset="0"/>
              <a:buChar char="•"/>
            </a:pPr>
            <a:r>
              <a:rPr lang="zh-CN" altLang="en-US" sz="1200" dirty="0">
                <a:latin typeface="微软雅黑" panose="020B0503020204020204" pitchFamily="34" charset="-122"/>
                <a:ea typeface="微软雅黑" panose="020B0503020204020204" pitchFamily="34" charset="-122"/>
              </a:rPr>
              <a:t>巴方管理类员工大多数具有多年水电开发管理经验，入职后能有效推进工作开展。</a:t>
            </a:r>
            <a:endParaRPr lang="en-US" altLang="zh-CN" sz="1200"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1200" dirty="0">
                <a:latin typeface="微软雅黑" panose="020B0503020204020204" pitchFamily="34" charset="-122"/>
                <a:ea typeface="微软雅黑" panose="020B0503020204020204" pitchFamily="34" charset="-122"/>
              </a:rPr>
              <a:t>中方大多数员工都很年轻，在巴基斯坦历经不同岗位的锻炼，成长迅速，很多都能独当一面。</a:t>
            </a:r>
            <a:endParaRPr lang="en-US" altLang="zh-CN" sz="1200" dirty="0">
              <a:latin typeface="微软雅黑" panose="020B0503020204020204" pitchFamily="34" charset="-122"/>
              <a:ea typeface="微软雅黑" panose="020B0503020204020204" pitchFamily="34" charset="-122"/>
            </a:endParaRPr>
          </a:p>
          <a:p>
            <a:endParaRPr lang="zh-CN" altLang="en-US" b="1" dirty="0"/>
          </a:p>
        </p:txBody>
      </p:sp>
    </p:spTree>
    <p:extLst>
      <p:ext uri="{BB962C8B-B14F-4D97-AF65-F5344CB8AC3E}">
        <p14:creationId xmlns:p14="http://schemas.microsoft.com/office/powerpoint/2010/main" val="41375238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4006513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4293557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9323732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539321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040854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229163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6359316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微软雅黑" pitchFamily="34" charset="-122"/>
                <a:ea typeface="微软雅黑" pitchFamily="34" charset="-122"/>
              </a:rPr>
              <a:t>南亚公司在巴基斯坦共有员工</a:t>
            </a:r>
            <a:r>
              <a:rPr lang="en-US" altLang="zh-CN" sz="1200" dirty="0">
                <a:latin typeface="微软雅黑" pitchFamily="34" charset="-122"/>
                <a:ea typeface="微软雅黑" pitchFamily="34" charset="-122"/>
              </a:rPr>
              <a:t>170</a:t>
            </a:r>
            <a:r>
              <a:rPr lang="zh-CN" altLang="en-US" sz="1200" dirty="0">
                <a:latin typeface="微软雅黑" pitchFamily="34" charset="-122"/>
                <a:ea typeface="微软雅黑" pitchFamily="34" charset="-122"/>
              </a:rPr>
              <a:t>人，其中巴方员工占比</a:t>
            </a:r>
            <a:r>
              <a:rPr lang="en-US" altLang="zh-CN" sz="1200" dirty="0">
                <a:latin typeface="微软雅黑" pitchFamily="34" charset="-122"/>
                <a:ea typeface="微软雅黑" pitchFamily="34" charset="-122"/>
              </a:rPr>
              <a:t>61%</a:t>
            </a:r>
            <a:r>
              <a:rPr lang="zh-CN" altLang="en-US" sz="1200" dirty="0">
                <a:latin typeface="微软雅黑" pitchFamily="34" charset="-122"/>
                <a:ea typeface="微软雅黑" pitchFamily="34" charset="-122"/>
              </a:rPr>
              <a:t>，属地化程度高。</a:t>
            </a:r>
            <a:endParaRPr lang="en-US" altLang="zh-CN" sz="1200" dirty="0">
              <a:latin typeface="微软雅黑" pitchFamily="34" charset="-122"/>
              <a:ea typeface="微软雅黑"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solidFill>
                <a:latin typeface="微软雅黑" pitchFamily="34" charset="-122"/>
                <a:ea typeface="微软雅黑" pitchFamily="34" charset="-122"/>
              </a:rPr>
              <a:t>其中三峡国际派驻员工</a:t>
            </a:r>
            <a:r>
              <a:rPr lang="en-US" altLang="zh-CN" sz="1200" dirty="0">
                <a:solidFill>
                  <a:schemeClr val="tx1"/>
                </a:solidFill>
                <a:latin typeface="微软雅黑" pitchFamily="34" charset="-122"/>
                <a:ea typeface="微软雅黑" pitchFamily="34" charset="-122"/>
              </a:rPr>
              <a:t>27</a:t>
            </a:r>
            <a:r>
              <a:rPr lang="zh-CN" altLang="en-US" sz="1200" dirty="0">
                <a:solidFill>
                  <a:schemeClr val="tx1"/>
                </a:solidFill>
                <a:latin typeface="微软雅黑" pitchFamily="34" charset="-122"/>
                <a:ea typeface="微软雅黑" pitchFamily="34" charset="-122"/>
              </a:rPr>
              <a:t>人，借调员工人</a:t>
            </a:r>
            <a:r>
              <a:rPr lang="en-US" altLang="zh-CN" sz="1200" dirty="0">
                <a:solidFill>
                  <a:schemeClr val="tx1"/>
                </a:solidFill>
                <a:latin typeface="微软雅黑" pitchFamily="34" charset="-122"/>
                <a:ea typeface="微软雅黑" pitchFamily="34" charset="-122"/>
              </a:rPr>
              <a:t>14</a:t>
            </a:r>
            <a:r>
              <a:rPr lang="zh-CN" altLang="en-US" sz="1200" dirty="0">
                <a:solidFill>
                  <a:schemeClr val="tx1"/>
                </a:solidFill>
                <a:latin typeface="微软雅黑" pitchFamily="34" charset="-122"/>
                <a:ea typeface="微软雅黑" pitchFamily="34" charset="-122"/>
              </a:rPr>
              <a:t>人，国内第三方劳务派遣</a:t>
            </a:r>
            <a:r>
              <a:rPr lang="en-US" altLang="zh-CN" sz="1200" dirty="0">
                <a:solidFill>
                  <a:schemeClr val="tx1"/>
                </a:solidFill>
                <a:latin typeface="微软雅黑" pitchFamily="34" charset="-122"/>
                <a:ea typeface="微软雅黑" pitchFamily="34" charset="-122"/>
              </a:rPr>
              <a:t>25</a:t>
            </a:r>
            <a:r>
              <a:rPr lang="zh-CN" altLang="en-US" sz="1200" dirty="0">
                <a:solidFill>
                  <a:schemeClr val="tx1"/>
                </a:solidFill>
                <a:latin typeface="微软雅黑" pitchFamily="34" charset="-122"/>
                <a:ea typeface="微软雅黑" pitchFamily="34" charset="-122"/>
              </a:rPr>
              <a:t>人。</a:t>
            </a:r>
          </a:p>
          <a:p>
            <a:pPr marL="285750" indent="-285750">
              <a:buFont typeface="Arial" panose="020B0604020202020204" pitchFamily="34" charset="0"/>
              <a:buChar char="•"/>
            </a:pPr>
            <a:r>
              <a:rPr lang="zh-CN" altLang="en-US" sz="1200" dirty="0">
                <a:latin typeface="微软雅黑" pitchFamily="34" charset="-122"/>
                <a:ea typeface="微软雅黑" pitchFamily="34" charset="-122"/>
              </a:rPr>
              <a:t>巴方管理类员工大多数具有多年水电开发管理经验，入职后能有效推进工作开展。</a:t>
            </a:r>
            <a:endParaRPr lang="en-US" altLang="zh-CN" sz="1200" dirty="0">
              <a:latin typeface="微软雅黑" pitchFamily="34" charset="-122"/>
              <a:ea typeface="微软雅黑" pitchFamily="34" charset="-122"/>
            </a:endParaRPr>
          </a:p>
          <a:p>
            <a:pPr marL="285750" indent="-285750">
              <a:buFont typeface="Arial" panose="020B0604020202020204" pitchFamily="34" charset="0"/>
              <a:buChar char="•"/>
            </a:pPr>
            <a:r>
              <a:rPr lang="zh-CN" altLang="en-US" sz="1200" dirty="0">
                <a:latin typeface="微软雅黑" pitchFamily="34" charset="-122"/>
                <a:ea typeface="微软雅黑" pitchFamily="34" charset="-122"/>
              </a:rPr>
              <a:t>中方大多数员工都很年轻，在巴基斯坦历经不同岗位的锻炼，成长迅速，很多都能独当一面。</a:t>
            </a:r>
            <a:endParaRPr lang="en-US" altLang="zh-CN" sz="1200" dirty="0">
              <a:latin typeface="微软雅黑" pitchFamily="34" charset="-122"/>
              <a:ea typeface="微软雅黑" pitchFamily="34" charset="-122"/>
            </a:endParaRPr>
          </a:p>
          <a:p>
            <a:endParaRPr lang="zh-CN" altLang="en-US" b="1"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B947A-CAC4-4111-96CE-C68D6895DE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7460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b="1"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B947A-CAC4-4111-96CE-C68D6895DE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9848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5B947A-CAC4-4111-96CE-C68D6895DEC2}" type="slidenum">
              <a:rPr lang="en-US" smtClean="0"/>
              <a:t>6</a:t>
            </a:fld>
            <a:endParaRPr lang="en-US"/>
          </a:p>
        </p:txBody>
      </p:sp>
    </p:spTree>
    <p:extLst>
      <p:ext uri="{BB962C8B-B14F-4D97-AF65-F5344CB8AC3E}">
        <p14:creationId xmlns:p14="http://schemas.microsoft.com/office/powerpoint/2010/main" val="20404613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b="1"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B947A-CAC4-4111-96CE-C68D6895DE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2004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547957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微软雅黑" pitchFamily="34" charset="-122"/>
                <a:ea typeface="微软雅黑" pitchFamily="34" charset="-122"/>
              </a:rPr>
              <a:t>南亚公司在巴基斯坦共有员工</a:t>
            </a:r>
            <a:r>
              <a:rPr lang="en-US" altLang="zh-CN" sz="1200" dirty="0">
                <a:latin typeface="微软雅黑" pitchFamily="34" charset="-122"/>
                <a:ea typeface="微软雅黑" pitchFamily="34" charset="-122"/>
              </a:rPr>
              <a:t>170</a:t>
            </a:r>
            <a:r>
              <a:rPr lang="zh-CN" altLang="en-US" sz="1200" dirty="0">
                <a:latin typeface="微软雅黑" pitchFamily="34" charset="-122"/>
                <a:ea typeface="微软雅黑" pitchFamily="34" charset="-122"/>
              </a:rPr>
              <a:t>人，其中巴方员工占比</a:t>
            </a:r>
            <a:r>
              <a:rPr lang="en-US" altLang="zh-CN" sz="1200" dirty="0">
                <a:latin typeface="微软雅黑" pitchFamily="34" charset="-122"/>
                <a:ea typeface="微软雅黑" pitchFamily="34" charset="-122"/>
              </a:rPr>
              <a:t>61%</a:t>
            </a:r>
            <a:r>
              <a:rPr lang="zh-CN" altLang="en-US" sz="1200" dirty="0">
                <a:latin typeface="微软雅黑" pitchFamily="34" charset="-122"/>
                <a:ea typeface="微软雅黑" pitchFamily="34" charset="-122"/>
              </a:rPr>
              <a:t>，属地化程度高。</a:t>
            </a:r>
            <a:endParaRPr lang="en-US" altLang="zh-CN" sz="1200" dirty="0">
              <a:latin typeface="微软雅黑" pitchFamily="34" charset="-122"/>
              <a:ea typeface="微软雅黑"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solidFill>
                <a:latin typeface="微软雅黑" pitchFamily="34" charset="-122"/>
                <a:ea typeface="微软雅黑" pitchFamily="34" charset="-122"/>
              </a:rPr>
              <a:t>其中三峡国际派驻员工</a:t>
            </a:r>
            <a:r>
              <a:rPr lang="en-US" altLang="zh-CN" sz="1200" dirty="0">
                <a:solidFill>
                  <a:schemeClr val="tx1"/>
                </a:solidFill>
                <a:latin typeface="微软雅黑" pitchFamily="34" charset="-122"/>
                <a:ea typeface="微软雅黑" pitchFamily="34" charset="-122"/>
              </a:rPr>
              <a:t>27</a:t>
            </a:r>
            <a:r>
              <a:rPr lang="zh-CN" altLang="en-US" sz="1200" dirty="0">
                <a:solidFill>
                  <a:schemeClr val="tx1"/>
                </a:solidFill>
                <a:latin typeface="微软雅黑" pitchFamily="34" charset="-122"/>
                <a:ea typeface="微软雅黑" pitchFamily="34" charset="-122"/>
              </a:rPr>
              <a:t>人，借调员工人</a:t>
            </a:r>
            <a:r>
              <a:rPr lang="en-US" altLang="zh-CN" sz="1200" dirty="0">
                <a:solidFill>
                  <a:schemeClr val="tx1"/>
                </a:solidFill>
                <a:latin typeface="微软雅黑" pitchFamily="34" charset="-122"/>
                <a:ea typeface="微软雅黑" pitchFamily="34" charset="-122"/>
              </a:rPr>
              <a:t>14</a:t>
            </a:r>
            <a:r>
              <a:rPr lang="zh-CN" altLang="en-US" sz="1200" dirty="0">
                <a:solidFill>
                  <a:schemeClr val="tx1"/>
                </a:solidFill>
                <a:latin typeface="微软雅黑" pitchFamily="34" charset="-122"/>
                <a:ea typeface="微软雅黑" pitchFamily="34" charset="-122"/>
              </a:rPr>
              <a:t>人，国内第三方劳务派遣</a:t>
            </a:r>
            <a:r>
              <a:rPr lang="en-US" altLang="zh-CN" sz="1200" dirty="0">
                <a:solidFill>
                  <a:schemeClr val="tx1"/>
                </a:solidFill>
                <a:latin typeface="微软雅黑" pitchFamily="34" charset="-122"/>
                <a:ea typeface="微软雅黑" pitchFamily="34" charset="-122"/>
              </a:rPr>
              <a:t>25</a:t>
            </a:r>
            <a:r>
              <a:rPr lang="zh-CN" altLang="en-US" sz="1200" dirty="0">
                <a:solidFill>
                  <a:schemeClr val="tx1"/>
                </a:solidFill>
                <a:latin typeface="微软雅黑" pitchFamily="34" charset="-122"/>
                <a:ea typeface="微软雅黑" pitchFamily="34" charset="-122"/>
              </a:rPr>
              <a:t>人。</a:t>
            </a:r>
          </a:p>
          <a:p>
            <a:pPr marL="285750" indent="-285750">
              <a:buFont typeface="Arial" panose="020B0604020202020204" pitchFamily="34" charset="0"/>
              <a:buChar char="•"/>
            </a:pPr>
            <a:r>
              <a:rPr lang="zh-CN" altLang="en-US" sz="1200" dirty="0">
                <a:latin typeface="微软雅黑" pitchFamily="34" charset="-122"/>
                <a:ea typeface="微软雅黑" pitchFamily="34" charset="-122"/>
              </a:rPr>
              <a:t>巴方管理类员工大多数具有多年水电开发管理经验，入职后能有效推进工作开展。</a:t>
            </a:r>
            <a:endParaRPr lang="en-US" altLang="zh-CN" sz="1200" dirty="0">
              <a:latin typeface="微软雅黑" pitchFamily="34" charset="-122"/>
              <a:ea typeface="微软雅黑" pitchFamily="34" charset="-122"/>
            </a:endParaRPr>
          </a:p>
          <a:p>
            <a:pPr marL="285750" indent="-285750">
              <a:buFont typeface="Arial" panose="020B0604020202020204" pitchFamily="34" charset="0"/>
              <a:buChar char="•"/>
            </a:pPr>
            <a:r>
              <a:rPr lang="zh-CN" altLang="en-US" sz="1200" dirty="0">
                <a:latin typeface="微软雅黑" pitchFamily="34" charset="-122"/>
                <a:ea typeface="微软雅黑" pitchFamily="34" charset="-122"/>
              </a:rPr>
              <a:t>中方大多数员工都很年轻，在巴基斯坦历经不同岗位的锻炼，成长迅速，很多都能独当一面。</a:t>
            </a:r>
            <a:endParaRPr lang="en-US" altLang="zh-CN" sz="1200" dirty="0">
              <a:latin typeface="微软雅黑" pitchFamily="34" charset="-122"/>
              <a:ea typeface="微软雅黑" pitchFamily="34" charset="-122"/>
            </a:endParaRPr>
          </a:p>
          <a:p>
            <a:endParaRPr lang="zh-CN" altLang="en-US" b="1"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B947A-CAC4-4111-96CE-C68D6895DE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4609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093977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微软雅黑" pitchFamily="34" charset="-122"/>
                <a:ea typeface="微软雅黑" pitchFamily="34" charset="-122"/>
              </a:rPr>
              <a:t>南亚公司在巴基斯坦共有员工</a:t>
            </a:r>
            <a:r>
              <a:rPr lang="en-US" altLang="zh-CN" sz="1200" dirty="0">
                <a:latin typeface="微软雅黑" pitchFamily="34" charset="-122"/>
                <a:ea typeface="微软雅黑" pitchFamily="34" charset="-122"/>
              </a:rPr>
              <a:t>170</a:t>
            </a:r>
            <a:r>
              <a:rPr lang="zh-CN" altLang="en-US" sz="1200" dirty="0">
                <a:latin typeface="微软雅黑" pitchFamily="34" charset="-122"/>
                <a:ea typeface="微软雅黑" pitchFamily="34" charset="-122"/>
              </a:rPr>
              <a:t>人，其中巴方员工占比</a:t>
            </a:r>
            <a:r>
              <a:rPr lang="en-US" altLang="zh-CN" sz="1200" dirty="0">
                <a:latin typeface="微软雅黑" pitchFamily="34" charset="-122"/>
                <a:ea typeface="微软雅黑" pitchFamily="34" charset="-122"/>
              </a:rPr>
              <a:t>61%</a:t>
            </a:r>
            <a:r>
              <a:rPr lang="zh-CN" altLang="en-US" sz="1200" dirty="0">
                <a:latin typeface="微软雅黑" pitchFamily="34" charset="-122"/>
                <a:ea typeface="微软雅黑" pitchFamily="34" charset="-122"/>
              </a:rPr>
              <a:t>，属地化程度高。</a:t>
            </a:r>
            <a:endParaRPr lang="en-US" altLang="zh-CN" sz="1200" dirty="0">
              <a:latin typeface="微软雅黑" pitchFamily="34" charset="-122"/>
              <a:ea typeface="微软雅黑"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solidFill>
                <a:latin typeface="微软雅黑" pitchFamily="34" charset="-122"/>
                <a:ea typeface="微软雅黑" pitchFamily="34" charset="-122"/>
              </a:rPr>
              <a:t>其中三峡国际派驻员工</a:t>
            </a:r>
            <a:r>
              <a:rPr lang="en-US" altLang="zh-CN" sz="1200" dirty="0">
                <a:solidFill>
                  <a:schemeClr val="tx1"/>
                </a:solidFill>
                <a:latin typeface="微软雅黑" pitchFamily="34" charset="-122"/>
                <a:ea typeface="微软雅黑" pitchFamily="34" charset="-122"/>
              </a:rPr>
              <a:t>27</a:t>
            </a:r>
            <a:r>
              <a:rPr lang="zh-CN" altLang="en-US" sz="1200" dirty="0">
                <a:solidFill>
                  <a:schemeClr val="tx1"/>
                </a:solidFill>
                <a:latin typeface="微软雅黑" pitchFamily="34" charset="-122"/>
                <a:ea typeface="微软雅黑" pitchFamily="34" charset="-122"/>
              </a:rPr>
              <a:t>人，借调员工人</a:t>
            </a:r>
            <a:r>
              <a:rPr lang="en-US" altLang="zh-CN" sz="1200" dirty="0">
                <a:solidFill>
                  <a:schemeClr val="tx1"/>
                </a:solidFill>
                <a:latin typeface="微软雅黑" pitchFamily="34" charset="-122"/>
                <a:ea typeface="微软雅黑" pitchFamily="34" charset="-122"/>
              </a:rPr>
              <a:t>14</a:t>
            </a:r>
            <a:r>
              <a:rPr lang="zh-CN" altLang="en-US" sz="1200" dirty="0">
                <a:solidFill>
                  <a:schemeClr val="tx1"/>
                </a:solidFill>
                <a:latin typeface="微软雅黑" pitchFamily="34" charset="-122"/>
                <a:ea typeface="微软雅黑" pitchFamily="34" charset="-122"/>
              </a:rPr>
              <a:t>人，国内第三方劳务派遣</a:t>
            </a:r>
            <a:r>
              <a:rPr lang="en-US" altLang="zh-CN" sz="1200" dirty="0">
                <a:solidFill>
                  <a:schemeClr val="tx1"/>
                </a:solidFill>
                <a:latin typeface="微软雅黑" pitchFamily="34" charset="-122"/>
                <a:ea typeface="微软雅黑" pitchFamily="34" charset="-122"/>
              </a:rPr>
              <a:t>25</a:t>
            </a:r>
            <a:r>
              <a:rPr lang="zh-CN" altLang="en-US" sz="1200" dirty="0">
                <a:solidFill>
                  <a:schemeClr val="tx1"/>
                </a:solidFill>
                <a:latin typeface="微软雅黑" pitchFamily="34" charset="-122"/>
                <a:ea typeface="微软雅黑" pitchFamily="34" charset="-122"/>
              </a:rPr>
              <a:t>人。</a:t>
            </a:r>
          </a:p>
          <a:p>
            <a:pPr marL="285750" indent="-285750">
              <a:buFont typeface="Arial" panose="020B0604020202020204" pitchFamily="34" charset="0"/>
              <a:buChar char="•"/>
            </a:pPr>
            <a:r>
              <a:rPr lang="zh-CN" altLang="en-US" sz="1200" dirty="0">
                <a:latin typeface="微软雅黑" pitchFamily="34" charset="-122"/>
                <a:ea typeface="微软雅黑" pitchFamily="34" charset="-122"/>
              </a:rPr>
              <a:t>巴方管理类员工大多数具有多年水电开发管理经验，入职后能有效推进工作开展。</a:t>
            </a:r>
            <a:endParaRPr lang="en-US" altLang="zh-CN" sz="1200" dirty="0">
              <a:latin typeface="微软雅黑" pitchFamily="34" charset="-122"/>
              <a:ea typeface="微软雅黑" pitchFamily="34" charset="-122"/>
            </a:endParaRPr>
          </a:p>
          <a:p>
            <a:pPr marL="285750" indent="-285750">
              <a:buFont typeface="Arial" panose="020B0604020202020204" pitchFamily="34" charset="0"/>
              <a:buChar char="•"/>
            </a:pPr>
            <a:r>
              <a:rPr lang="zh-CN" altLang="en-US" sz="1200" dirty="0">
                <a:latin typeface="微软雅黑" pitchFamily="34" charset="-122"/>
                <a:ea typeface="微软雅黑" pitchFamily="34" charset="-122"/>
              </a:rPr>
              <a:t>中方大多数员工都很年轻，在巴基斯坦历经不同岗位的锻炼，成长迅速，很多都能独当一面。</a:t>
            </a:r>
            <a:endParaRPr lang="en-US" altLang="zh-CN" sz="1200" dirty="0">
              <a:latin typeface="微软雅黑" pitchFamily="34" charset="-122"/>
              <a:ea typeface="微软雅黑" pitchFamily="34" charset="-122"/>
            </a:endParaRPr>
          </a:p>
          <a:p>
            <a:endParaRPr lang="zh-CN" altLang="en-US" b="1"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B947A-CAC4-4111-96CE-C68D6895DE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1458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b="1"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B947A-CAC4-4111-96CE-C68D6895DE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008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b="1"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B947A-CAC4-4111-96CE-C68D6895DE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00581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2" name="Picture 4" descr="C:\Users\lenovo\AppData\Roaming\Tencent\Users\437369528\QQ\WinTemp\RichOle\[LF(60Z@AZ29MS)HQ1]{86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82908"/>
            <a:ext cx="12192000" cy="47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835348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E1066A0-3383-4917-B67E-C1F7A7F86B9A}" type="slidenum">
              <a:rPr lang="en-US" smtClean="0"/>
              <a:t>‹#›</a:t>
            </a:fld>
            <a:endParaRPr lang="en-US"/>
          </a:p>
        </p:txBody>
      </p:sp>
    </p:spTree>
    <p:extLst>
      <p:ext uri="{BB962C8B-B14F-4D97-AF65-F5344CB8AC3E}">
        <p14:creationId xmlns:p14="http://schemas.microsoft.com/office/powerpoint/2010/main" val="333564255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endParaRPr 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1066A0-3383-4917-B67E-C1F7A7F86B9A}" type="slidenum">
              <a:rPr lang="en-US" smtClean="0"/>
              <a:t>‹#›</a:t>
            </a:fld>
            <a:endParaRPr lang="en-US"/>
          </a:p>
        </p:txBody>
      </p:sp>
    </p:spTree>
    <p:extLst>
      <p:ext uri="{BB962C8B-B14F-4D97-AF65-F5344CB8AC3E}">
        <p14:creationId xmlns:p14="http://schemas.microsoft.com/office/powerpoint/2010/main" val="567609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endParaRPr 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1066A0-3383-4917-B67E-C1F7A7F86B9A}" type="slidenum">
              <a:rPr lang="en-US" smtClean="0"/>
              <a:t>‹#›</a:t>
            </a:fld>
            <a:endParaRPr lang="en-US"/>
          </a:p>
        </p:txBody>
      </p:sp>
    </p:spTree>
    <p:extLst>
      <p:ext uri="{BB962C8B-B14F-4D97-AF65-F5344CB8AC3E}">
        <p14:creationId xmlns:p14="http://schemas.microsoft.com/office/powerpoint/2010/main" val="314876822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endParaRPr 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E1066A0-3383-4917-B67E-C1F7A7F86B9A}" type="slidenum">
              <a:rPr lang="en-US" smtClean="0"/>
              <a:t>‹#›</a:t>
            </a:fld>
            <a:endParaRPr lang="en-US"/>
          </a:p>
        </p:txBody>
      </p:sp>
    </p:spTree>
    <p:extLst>
      <p:ext uri="{BB962C8B-B14F-4D97-AF65-F5344CB8AC3E}">
        <p14:creationId xmlns:p14="http://schemas.microsoft.com/office/powerpoint/2010/main" val="348154228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endParaRPr 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E1066A0-3383-4917-B67E-C1F7A7F86B9A}" type="slidenum">
              <a:rPr lang="en-US" smtClean="0"/>
              <a:t>‹#›</a:t>
            </a:fld>
            <a:endParaRPr lang="en-US"/>
          </a:p>
        </p:txBody>
      </p:sp>
    </p:spTree>
    <p:extLst>
      <p:ext uri="{BB962C8B-B14F-4D97-AF65-F5344CB8AC3E}">
        <p14:creationId xmlns:p14="http://schemas.microsoft.com/office/powerpoint/2010/main" val="307265970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_标题和内容">
    <p:spTree>
      <p:nvGrpSpPr>
        <p:cNvPr id="1" name=""/>
        <p:cNvGrpSpPr/>
        <p:nvPr/>
      </p:nvGrpSpPr>
      <p:grpSpPr>
        <a:xfrm>
          <a:off x="0" y="0"/>
          <a:ext cx="0" cy="0"/>
          <a:chOff x="0" y="0"/>
          <a:chExt cx="0" cy="0"/>
        </a:xfrm>
      </p:grpSpPr>
      <p:cxnSp>
        <p:nvCxnSpPr>
          <p:cNvPr id="7" name="直接连接符 6"/>
          <p:cNvCxnSpPr/>
          <p:nvPr/>
        </p:nvCxnSpPr>
        <p:spPr>
          <a:xfrm>
            <a:off x="431371" y="6453336"/>
            <a:ext cx="9216000" cy="0"/>
          </a:xfrm>
          <a:prstGeom prst="line">
            <a:avLst/>
          </a:prstGeom>
          <a:ln w="19050">
            <a:solidFill>
              <a:srgbClr val="005BAC"/>
            </a:solidFill>
          </a:ln>
        </p:spPr>
        <p:style>
          <a:lnRef idx="1">
            <a:schemeClr val="accent1"/>
          </a:lnRef>
          <a:fillRef idx="0">
            <a:schemeClr val="accent1"/>
          </a:fillRef>
          <a:effectRef idx="0">
            <a:schemeClr val="accent1"/>
          </a:effectRef>
          <a:fontRef idx="minor">
            <a:schemeClr val="tx1"/>
          </a:fontRef>
        </p:style>
      </p:cxnSp>
      <p:sp>
        <p:nvSpPr>
          <p:cNvPr id="4" name="灯片编号占位符 3"/>
          <p:cNvSpPr>
            <a:spLocks noGrp="1"/>
          </p:cNvSpPr>
          <p:nvPr>
            <p:ph type="sldNum" sz="quarter" idx="12"/>
          </p:nvPr>
        </p:nvSpPr>
        <p:spPr>
          <a:xfrm>
            <a:off x="82848" y="6448252"/>
            <a:ext cx="2844800" cy="365125"/>
          </a:xfrm>
          <a:prstGeom prst="rect">
            <a:avLst/>
          </a:prstGeom>
        </p:spPr>
        <p:txBody>
          <a:bodyPr/>
          <a:lstStyle>
            <a:lvl1pPr algn="l">
              <a:defRPr sz="1200">
                <a:solidFill>
                  <a:schemeClr val="tx1"/>
                </a:solidFill>
                <a:latin typeface="+mn-lt"/>
              </a:defRPr>
            </a:lvl1pPr>
          </a:lstStyle>
          <a:p>
            <a:fld id="{8E1066A0-3383-4917-B67E-C1F7A7F86B9A}" type="slidenum">
              <a:rPr lang="en-US" smtClean="0"/>
              <a:t>‹#›</a:t>
            </a:fld>
            <a:endParaRPr lang="en-US"/>
          </a:p>
        </p:txBody>
      </p:sp>
    </p:spTree>
    <p:extLst>
      <p:ext uri="{BB962C8B-B14F-4D97-AF65-F5344CB8AC3E}">
        <p14:creationId xmlns:p14="http://schemas.microsoft.com/office/powerpoint/2010/main" val="296327349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5_标题和内容">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2848" y="6448252"/>
            <a:ext cx="2844800" cy="365125"/>
          </a:xfrm>
          <a:prstGeom prst="rect">
            <a:avLst/>
          </a:prstGeom>
        </p:spPr>
        <p:txBody>
          <a:bodyPr/>
          <a:lstStyle>
            <a:lvl1pPr algn="l">
              <a:defRPr sz="1200">
                <a:solidFill>
                  <a:schemeClr val="tx1"/>
                </a:solidFill>
                <a:latin typeface="+mn-lt"/>
              </a:defRPr>
            </a:lvl1pPr>
          </a:lstStyle>
          <a:p>
            <a:fld id="{8E1066A0-3383-4917-B67E-C1F7A7F86B9A}" type="slidenum">
              <a:rPr lang="en-US" smtClean="0"/>
              <a:t>‹#›</a:t>
            </a:fld>
            <a:endParaRPr lang="en-US"/>
          </a:p>
        </p:txBody>
      </p:sp>
    </p:spTree>
    <p:extLst>
      <p:ext uri="{BB962C8B-B14F-4D97-AF65-F5344CB8AC3E}">
        <p14:creationId xmlns:p14="http://schemas.microsoft.com/office/powerpoint/2010/main" val="129611656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cxnSp>
        <p:nvCxnSpPr>
          <p:cNvPr id="7" name="直接连接符 6"/>
          <p:cNvCxnSpPr/>
          <p:nvPr userDrawn="1"/>
        </p:nvCxnSpPr>
        <p:spPr>
          <a:xfrm>
            <a:off x="431371" y="6453336"/>
            <a:ext cx="9216000" cy="0"/>
          </a:xfrm>
          <a:prstGeom prst="line">
            <a:avLst/>
          </a:prstGeom>
          <a:ln w="19050">
            <a:solidFill>
              <a:srgbClr val="005BAC"/>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userDrawn="1"/>
        </p:nvCxnSpPr>
        <p:spPr>
          <a:xfrm rot="5400000">
            <a:off x="8874619" y="3439448"/>
            <a:ext cx="5580000" cy="0"/>
          </a:xfrm>
          <a:prstGeom prst="line">
            <a:avLst/>
          </a:prstGeom>
          <a:ln w="19050">
            <a:solidFill>
              <a:srgbClr val="005BAC"/>
            </a:solidFill>
          </a:ln>
        </p:spPr>
        <p:style>
          <a:lnRef idx="1">
            <a:schemeClr val="accent1"/>
          </a:lnRef>
          <a:fillRef idx="0">
            <a:schemeClr val="accent1"/>
          </a:fillRef>
          <a:effectRef idx="0">
            <a:schemeClr val="accent1"/>
          </a:effectRef>
          <a:fontRef idx="minor">
            <a:schemeClr val="tx1"/>
          </a:fontRef>
        </p:style>
      </p:cxnSp>
      <p:sp>
        <p:nvSpPr>
          <p:cNvPr id="4" name="灯片编号占位符 3"/>
          <p:cNvSpPr>
            <a:spLocks noGrp="1"/>
          </p:cNvSpPr>
          <p:nvPr>
            <p:ph type="sldNum" sz="quarter" idx="12"/>
          </p:nvPr>
        </p:nvSpPr>
        <p:spPr>
          <a:xfrm>
            <a:off x="82848" y="6448252"/>
            <a:ext cx="2844800" cy="365125"/>
          </a:xfrm>
        </p:spPr>
        <p:txBody>
          <a:bodyPr/>
          <a:lstStyle>
            <a:lvl1pPr algn="l">
              <a:defRPr sz="1200">
                <a:solidFill>
                  <a:schemeClr val="tx1"/>
                </a:solidFill>
                <a:latin typeface="+mn-lt"/>
              </a:defRPr>
            </a:lvl1pPr>
          </a:lstStyle>
          <a:p>
            <a:fld id="{0557CB6D-4A2A-45F2-AA53-ED4BF0E20593}" type="slidenum">
              <a:rPr lang="zh-CN" altLang="en-US" smtClean="0"/>
              <a:pPr/>
              <a:t>‹#›</a:t>
            </a:fld>
            <a:endParaRPr lang="zh-CN" altLang="en-US"/>
          </a:p>
        </p:txBody>
      </p:sp>
    </p:spTree>
    <p:extLst>
      <p:ext uri="{BB962C8B-B14F-4D97-AF65-F5344CB8AC3E}">
        <p14:creationId xmlns:p14="http://schemas.microsoft.com/office/powerpoint/2010/main" val="400865624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cxnSp>
        <p:nvCxnSpPr>
          <p:cNvPr id="7" name="直接连接符 6"/>
          <p:cNvCxnSpPr/>
          <p:nvPr userDrawn="1"/>
        </p:nvCxnSpPr>
        <p:spPr>
          <a:xfrm>
            <a:off x="431371" y="6453336"/>
            <a:ext cx="9216000" cy="0"/>
          </a:xfrm>
          <a:prstGeom prst="line">
            <a:avLst/>
          </a:prstGeom>
          <a:ln w="19050">
            <a:solidFill>
              <a:srgbClr val="005BAC"/>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userDrawn="1"/>
        </p:nvCxnSpPr>
        <p:spPr>
          <a:xfrm rot="5400000">
            <a:off x="8874619" y="3439448"/>
            <a:ext cx="5580000" cy="0"/>
          </a:xfrm>
          <a:prstGeom prst="line">
            <a:avLst/>
          </a:prstGeom>
          <a:ln w="19050">
            <a:solidFill>
              <a:srgbClr val="005BAC"/>
            </a:solidFill>
          </a:ln>
        </p:spPr>
        <p:style>
          <a:lnRef idx="1">
            <a:schemeClr val="accent1"/>
          </a:lnRef>
          <a:fillRef idx="0">
            <a:schemeClr val="accent1"/>
          </a:fillRef>
          <a:effectRef idx="0">
            <a:schemeClr val="accent1"/>
          </a:effectRef>
          <a:fontRef idx="minor">
            <a:schemeClr val="tx1"/>
          </a:fontRef>
        </p:style>
      </p:cxnSp>
      <p:pic>
        <p:nvPicPr>
          <p:cNvPr id="2" name="图片 1" descr="屏幕剪辑"/>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335360" y="466950"/>
            <a:ext cx="2448000" cy="513778"/>
          </a:xfrm>
          <a:prstGeom prst="rect">
            <a:avLst/>
          </a:prstGeom>
        </p:spPr>
      </p:pic>
      <p:sp>
        <p:nvSpPr>
          <p:cNvPr id="9" name="矩形 8"/>
          <p:cNvSpPr/>
          <p:nvPr userDrawn="1"/>
        </p:nvSpPr>
        <p:spPr>
          <a:xfrm>
            <a:off x="3900455" y="639852"/>
            <a:ext cx="7776864" cy="124852"/>
          </a:xfrm>
          <a:prstGeom prst="rect">
            <a:avLst/>
          </a:prstGeom>
          <a:solidFill>
            <a:srgbClr val="005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3" name="矩形 2"/>
          <p:cNvSpPr/>
          <p:nvPr userDrawn="1"/>
        </p:nvSpPr>
        <p:spPr>
          <a:xfrm>
            <a:off x="335360" y="466950"/>
            <a:ext cx="2448000" cy="5137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ysClr val="windowText" lastClr="000000"/>
              </a:solidFill>
            </a:endParaRPr>
          </a:p>
        </p:txBody>
      </p:sp>
      <p:sp>
        <p:nvSpPr>
          <p:cNvPr id="10" name="灯片编号占位符 3"/>
          <p:cNvSpPr>
            <a:spLocks noGrp="1"/>
          </p:cNvSpPr>
          <p:nvPr>
            <p:ph type="sldNum" sz="quarter" idx="12"/>
          </p:nvPr>
        </p:nvSpPr>
        <p:spPr>
          <a:xfrm>
            <a:off x="82848" y="6448252"/>
            <a:ext cx="463252" cy="365125"/>
          </a:xfrm>
        </p:spPr>
        <p:txBody>
          <a:bodyPr/>
          <a:lstStyle>
            <a:lvl1pPr algn="l">
              <a:defRPr sz="1200">
                <a:solidFill>
                  <a:schemeClr val="tx1"/>
                </a:solidFill>
                <a:latin typeface="+mn-lt"/>
              </a:defRPr>
            </a:lvl1pPr>
          </a:lstStyle>
          <a:p>
            <a:fld id="{0557CB6D-4A2A-45F2-AA53-ED4BF0E20593}" type="slidenum">
              <a:rPr lang="zh-CN" altLang="en-US" smtClean="0"/>
              <a:pPr/>
              <a:t>‹#›</a:t>
            </a:fld>
            <a:endParaRPr lang="zh-CN" altLang="en-US"/>
          </a:p>
        </p:txBody>
      </p:sp>
    </p:spTree>
    <p:extLst>
      <p:ext uri="{BB962C8B-B14F-4D97-AF65-F5344CB8AC3E}">
        <p14:creationId xmlns:p14="http://schemas.microsoft.com/office/powerpoint/2010/main" val="150176514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a:p>
        </p:txBody>
      </p:sp>
      <p:sp>
        <p:nvSpPr>
          <p:cNvPr id="4" name="日期占位符 3"/>
          <p:cNvSpPr>
            <a:spLocks noGrp="1"/>
          </p:cNvSpPr>
          <p:nvPr>
            <p:ph type="dt" sz="half" idx="10"/>
          </p:nvPr>
        </p:nvSpPr>
        <p:spPr/>
        <p:txBody>
          <a:bodyPr/>
          <a:lstStyle/>
          <a:p>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1B8924DF-F971-438C-85E7-A1301203029D}" type="slidenum">
              <a:rPr lang="en-US" smtClean="0"/>
              <a:t>‹#›</a:t>
            </a:fld>
            <a:endParaRPr lang="en-US"/>
          </a:p>
        </p:txBody>
      </p:sp>
    </p:spTree>
    <p:extLst>
      <p:ext uri="{BB962C8B-B14F-4D97-AF65-F5344CB8AC3E}">
        <p14:creationId xmlns:p14="http://schemas.microsoft.com/office/powerpoint/2010/main" val="255984753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endParaRPr 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E1066A0-3383-4917-B67E-C1F7A7F86B9A}" type="slidenum">
              <a:rPr lang="en-US" smtClean="0"/>
              <a:t>‹#›</a:t>
            </a:fld>
            <a:endParaRPr lang="en-US"/>
          </a:p>
        </p:txBody>
      </p:sp>
    </p:spTree>
    <p:extLst>
      <p:ext uri="{BB962C8B-B14F-4D97-AF65-F5344CB8AC3E}">
        <p14:creationId xmlns:p14="http://schemas.microsoft.com/office/powerpoint/2010/main" val="353652162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3"/>
          <p:cNvSpPr>
            <a:spLocks noGrp="1"/>
          </p:cNvSpPr>
          <p:nvPr>
            <p:ph type="dt" sz="half" idx="10"/>
          </p:nvPr>
        </p:nvSpPr>
        <p:spPr/>
        <p:txBody>
          <a:bodyPr/>
          <a:lstStyle/>
          <a:p>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1B8924DF-F971-438C-85E7-A1301203029D}" type="slidenum">
              <a:rPr lang="en-US" smtClean="0"/>
              <a:t>‹#›</a:t>
            </a:fld>
            <a:endParaRPr lang="en-US"/>
          </a:p>
        </p:txBody>
      </p:sp>
    </p:spTree>
    <p:extLst>
      <p:ext uri="{BB962C8B-B14F-4D97-AF65-F5344CB8AC3E}">
        <p14:creationId xmlns:p14="http://schemas.microsoft.com/office/powerpoint/2010/main" val="321285897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p:spPr>
        <p:txBody>
          <a:bodyPr anchor="b"/>
          <a:lstStyle>
            <a:lvl1pPr>
              <a:defRPr sz="6000"/>
            </a:lvl1pPr>
          </a:lstStyle>
          <a:p>
            <a:r>
              <a:rPr lang="zh-CN" altLang="en-US" smtClean="0"/>
              <a:t>单击此处编辑母版标题样式</a:t>
            </a:r>
            <a:endParaRPr lang="en-US"/>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1B8924DF-F971-438C-85E7-A1301203029D}" type="slidenum">
              <a:rPr lang="en-US" smtClean="0"/>
              <a:t>‹#›</a:t>
            </a:fld>
            <a:endParaRPr lang="en-US"/>
          </a:p>
        </p:txBody>
      </p:sp>
    </p:spTree>
    <p:extLst>
      <p:ext uri="{BB962C8B-B14F-4D97-AF65-F5344CB8AC3E}">
        <p14:creationId xmlns:p14="http://schemas.microsoft.com/office/powerpoint/2010/main" val="347337021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内容占位符 2"/>
          <p:cNvSpPr>
            <a:spLocks noGrp="1"/>
          </p:cNvSpPr>
          <p:nvPr>
            <p:ph sz="half" idx="1"/>
          </p:nvPr>
        </p:nvSpPr>
        <p:spPr>
          <a:xfrm>
            <a:off x="838200" y="1825625"/>
            <a:ext cx="515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内容占位符 3"/>
          <p:cNvSpPr>
            <a:spLocks noGrp="1"/>
          </p:cNvSpPr>
          <p:nvPr>
            <p:ph sz="half" idx="2"/>
          </p:nvPr>
        </p:nvSpPr>
        <p:spPr>
          <a:xfrm>
            <a:off x="6197600" y="1825625"/>
            <a:ext cx="515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日期占位符 4"/>
          <p:cNvSpPr>
            <a:spLocks noGrp="1"/>
          </p:cNvSpPr>
          <p:nvPr>
            <p:ph type="dt" sz="half" idx="10"/>
          </p:nvPr>
        </p:nvSpPr>
        <p:spPr/>
        <p:txBody>
          <a:bodyPr/>
          <a:lstStyle/>
          <a:p>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1B8924DF-F971-438C-85E7-A1301203029D}" type="slidenum">
              <a:rPr lang="en-US" smtClean="0"/>
              <a:t>‹#›</a:t>
            </a:fld>
            <a:endParaRPr lang="en-US"/>
          </a:p>
        </p:txBody>
      </p:sp>
    </p:spTree>
    <p:extLst>
      <p:ext uri="{BB962C8B-B14F-4D97-AF65-F5344CB8AC3E}">
        <p14:creationId xmlns:p14="http://schemas.microsoft.com/office/powerpoint/2010/main" val="358670356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5126"/>
            <a:ext cx="10515600" cy="1325563"/>
          </a:xfrm>
        </p:spPr>
        <p:txBody>
          <a:bodyPr/>
          <a:lstStyle/>
          <a:p>
            <a:r>
              <a:rPr lang="zh-CN" altLang="en-US" smtClean="0"/>
              <a:t>单击此处编辑母版标题样式</a:t>
            </a:r>
            <a:endParaRPr lang="en-US"/>
          </a:p>
        </p:txBody>
      </p:sp>
      <p:sp>
        <p:nvSpPr>
          <p:cNvPr id="3" name="文本占位符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40318" y="2505075"/>
            <a:ext cx="5158316"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文本占位符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71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7" name="日期占位符 6"/>
          <p:cNvSpPr>
            <a:spLocks noGrp="1"/>
          </p:cNvSpPr>
          <p:nvPr>
            <p:ph type="dt" sz="half" idx="10"/>
          </p:nvPr>
        </p:nvSpPr>
        <p:spPr/>
        <p:txBody>
          <a:bodyPr/>
          <a:lstStyle/>
          <a:p>
            <a:endParaRPr lang="en-US"/>
          </a:p>
        </p:txBody>
      </p:sp>
      <p:sp>
        <p:nvSpPr>
          <p:cNvPr id="8" name="页脚占位符 7"/>
          <p:cNvSpPr>
            <a:spLocks noGrp="1"/>
          </p:cNvSpPr>
          <p:nvPr>
            <p:ph type="ftr" sz="quarter" idx="11"/>
          </p:nvPr>
        </p:nvSpPr>
        <p:spPr/>
        <p:txBody>
          <a:bodyPr/>
          <a:lstStyle/>
          <a:p>
            <a:endParaRPr lang="en-US"/>
          </a:p>
        </p:txBody>
      </p:sp>
      <p:sp>
        <p:nvSpPr>
          <p:cNvPr id="9" name="灯片编号占位符 8"/>
          <p:cNvSpPr>
            <a:spLocks noGrp="1"/>
          </p:cNvSpPr>
          <p:nvPr>
            <p:ph type="sldNum" sz="quarter" idx="12"/>
          </p:nvPr>
        </p:nvSpPr>
        <p:spPr/>
        <p:txBody>
          <a:bodyPr/>
          <a:lstStyle/>
          <a:p>
            <a:fld id="{1B8924DF-F971-438C-85E7-A1301203029D}" type="slidenum">
              <a:rPr lang="en-US" smtClean="0"/>
              <a:t>‹#›</a:t>
            </a:fld>
            <a:endParaRPr lang="en-US"/>
          </a:p>
        </p:txBody>
      </p:sp>
    </p:spTree>
    <p:extLst>
      <p:ext uri="{BB962C8B-B14F-4D97-AF65-F5344CB8AC3E}">
        <p14:creationId xmlns:p14="http://schemas.microsoft.com/office/powerpoint/2010/main" val="204992147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日期占位符 2"/>
          <p:cNvSpPr>
            <a:spLocks noGrp="1"/>
          </p:cNvSpPr>
          <p:nvPr>
            <p:ph type="dt" sz="half" idx="10"/>
          </p:nvPr>
        </p:nvSpPr>
        <p:spPr/>
        <p:txBody>
          <a:bodyPr/>
          <a:lstStyle/>
          <a:p>
            <a:endParaRPr lang="en-US"/>
          </a:p>
        </p:txBody>
      </p:sp>
      <p:sp>
        <p:nvSpPr>
          <p:cNvPr id="4" name="页脚占位符 3"/>
          <p:cNvSpPr>
            <a:spLocks noGrp="1"/>
          </p:cNvSpPr>
          <p:nvPr>
            <p:ph type="ftr" sz="quarter" idx="11"/>
          </p:nvPr>
        </p:nvSpPr>
        <p:spPr/>
        <p:txBody>
          <a:bodyPr/>
          <a:lstStyle/>
          <a:p>
            <a:endParaRPr lang="en-US"/>
          </a:p>
        </p:txBody>
      </p:sp>
      <p:sp>
        <p:nvSpPr>
          <p:cNvPr id="5" name="灯片编号占位符 4"/>
          <p:cNvSpPr>
            <a:spLocks noGrp="1"/>
          </p:cNvSpPr>
          <p:nvPr>
            <p:ph type="sldNum" sz="quarter" idx="12"/>
          </p:nvPr>
        </p:nvSpPr>
        <p:spPr/>
        <p:txBody>
          <a:bodyPr/>
          <a:lstStyle/>
          <a:p>
            <a:fld id="{1B8924DF-F971-438C-85E7-A1301203029D}" type="slidenum">
              <a:rPr lang="en-US" smtClean="0"/>
              <a:t>‹#›</a:t>
            </a:fld>
            <a:endParaRPr lang="en-US"/>
          </a:p>
        </p:txBody>
      </p:sp>
    </p:spTree>
    <p:extLst>
      <p:ext uri="{BB962C8B-B14F-4D97-AF65-F5344CB8AC3E}">
        <p14:creationId xmlns:p14="http://schemas.microsoft.com/office/powerpoint/2010/main" val="351373035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lang="en-US"/>
          </a:p>
        </p:txBody>
      </p:sp>
      <p:sp>
        <p:nvSpPr>
          <p:cNvPr id="3" name="页脚占位符 2"/>
          <p:cNvSpPr>
            <a:spLocks noGrp="1"/>
          </p:cNvSpPr>
          <p:nvPr>
            <p:ph type="ftr" sz="quarter" idx="11"/>
          </p:nvPr>
        </p:nvSpPr>
        <p:spPr/>
        <p:txBody>
          <a:bodyPr/>
          <a:lstStyle/>
          <a:p>
            <a:endParaRPr lang="en-US"/>
          </a:p>
        </p:txBody>
      </p:sp>
      <p:sp>
        <p:nvSpPr>
          <p:cNvPr id="4" name="灯片编号占位符 3"/>
          <p:cNvSpPr>
            <a:spLocks noGrp="1"/>
          </p:cNvSpPr>
          <p:nvPr>
            <p:ph type="sldNum" sz="quarter" idx="12"/>
          </p:nvPr>
        </p:nvSpPr>
        <p:spPr/>
        <p:txBody>
          <a:bodyPr/>
          <a:lstStyle/>
          <a:p>
            <a:fld id="{1B8924DF-F971-438C-85E7-A1301203029D}" type="slidenum">
              <a:rPr lang="en-US" smtClean="0"/>
              <a:t>‹#›</a:t>
            </a:fld>
            <a:endParaRPr lang="en-US"/>
          </a:p>
        </p:txBody>
      </p:sp>
    </p:spTree>
    <p:extLst>
      <p:ext uri="{BB962C8B-B14F-4D97-AF65-F5344CB8AC3E}">
        <p14:creationId xmlns:p14="http://schemas.microsoft.com/office/powerpoint/2010/main" val="96754108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p:spPr>
        <p:txBody>
          <a:bodyPr anchor="b"/>
          <a:lstStyle>
            <a:lvl1pPr>
              <a:defRPr sz="3200"/>
            </a:lvl1pPr>
          </a:lstStyle>
          <a:p>
            <a:r>
              <a:rPr lang="zh-CN" altLang="en-US" smtClean="0"/>
              <a:t>单击此处编辑母版标题样式</a:t>
            </a:r>
            <a:endParaRPr lang="en-US"/>
          </a:p>
        </p:txBody>
      </p:sp>
      <p:sp>
        <p:nvSpPr>
          <p:cNvPr id="3" name="内容占位符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文本占位符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1B8924DF-F971-438C-85E7-A1301203029D}" type="slidenum">
              <a:rPr lang="en-US" smtClean="0"/>
              <a:t>‹#›</a:t>
            </a:fld>
            <a:endParaRPr lang="en-US"/>
          </a:p>
        </p:txBody>
      </p:sp>
    </p:spTree>
    <p:extLst>
      <p:ext uri="{BB962C8B-B14F-4D97-AF65-F5344CB8AC3E}">
        <p14:creationId xmlns:p14="http://schemas.microsoft.com/office/powerpoint/2010/main" val="381219332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p:spPr>
        <p:txBody>
          <a:bodyPr anchor="b"/>
          <a:lstStyle>
            <a:lvl1pPr>
              <a:defRPr sz="3200"/>
            </a:lvl1pPr>
          </a:lstStyle>
          <a:p>
            <a:r>
              <a:rPr lang="zh-CN" altLang="en-US" smtClean="0"/>
              <a:t>单击此处编辑母版标题样式</a:t>
            </a:r>
            <a:endParaRPr lang="en-US"/>
          </a:p>
        </p:txBody>
      </p:sp>
      <p:sp>
        <p:nvSpPr>
          <p:cNvPr id="3" name="图片占位符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文本占位符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1B8924DF-F971-438C-85E7-A1301203029D}" type="slidenum">
              <a:rPr lang="en-US" smtClean="0"/>
              <a:t>‹#›</a:t>
            </a:fld>
            <a:endParaRPr lang="en-US"/>
          </a:p>
        </p:txBody>
      </p:sp>
    </p:spTree>
    <p:extLst>
      <p:ext uri="{BB962C8B-B14F-4D97-AF65-F5344CB8AC3E}">
        <p14:creationId xmlns:p14="http://schemas.microsoft.com/office/powerpoint/2010/main" val="396751163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3"/>
          <p:cNvSpPr>
            <a:spLocks noGrp="1"/>
          </p:cNvSpPr>
          <p:nvPr>
            <p:ph type="dt" sz="half" idx="10"/>
          </p:nvPr>
        </p:nvSpPr>
        <p:spPr/>
        <p:txBody>
          <a:bodyPr/>
          <a:lstStyle/>
          <a:p>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1B8924DF-F971-438C-85E7-A1301203029D}" type="slidenum">
              <a:rPr lang="en-US" smtClean="0"/>
              <a:t>‹#›</a:t>
            </a:fld>
            <a:endParaRPr lang="en-US"/>
          </a:p>
        </p:txBody>
      </p:sp>
    </p:spTree>
    <p:extLst>
      <p:ext uri="{BB962C8B-B14F-4D97-AF65-F5344CB8AC3E}">
        <p14:creationId xmlns:p14="http://schemas.microsoft.com/office/powerpoint/2010/main" val="6796779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smtClean="0"/>
              <a:t>单击此处编辑母版标题样式</a:t>
            </a:r>
            <a:endParaRPr lang="en-US"/>
          </a:p>
        </p:txBody>
      </p:sp>
      <p:sp>
        <p:nvSpPr>
          <p:cNvPr id="3" name="竖排文字占位符 2"/>
          <p:cNvSpPr>
            <a:spLocks noGrp="1"/>
          </p:cNvSpPr>
          <p:nvPr>
            <p:ph type="body" orient="vert" idx="1"/>
          </p:nvPr>
        </p:nvSpPr>
        <p:spPr>
          <a:xfrm>
            <a:off x="838201" y="365125"/>
            <a:ext cx="76835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3"/>
          <p:cNvSpPr>
            <a:spLocks noGrp="1"/>
          </p:cNvSpPr>
          <p:nvPr>
            <p:ph type="dt" sz="half" idx="10"/>
          </p:nvPr>
        </p:nvSpPr>
        <p:spPr/>
        <p:txBody>
          <a:bodyPr/>
          <a:lstStyle/>
          <a:p>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1B8924DF-F971-438C-85E7-A1301203029D}" type="slidenum">
              <a:rPr lang="en-US" smtClean="0"/>
              <a:t>‹#›</a:t>
            </a:fld>
            <a:endParaRPr lang="en-US"/>
          </a:p>
        </p:txBody>
      </p:sp>
    </p:spTree>
    <p:extLst>
      <p:ext uri="{BB962C8B-B14F-4D97-AF65-F5344CB8AC3E}">
        <p14:creationId xmlns:p14="http://schemas.microsoft.com/office/powerpoint/2010/main" val="98353513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日期占位符 2"/>
          <p:cNvSpPr>
            <a:spLocks noGrp="1"/>
          </p:cNvSpPr>
          <p:nvPr>
            <p:ph type="dt" sz="half" idx="10"/>
          </p:nvPr>
        </p:nvSpPr>
        <p:spPr/>
        <p:txBody>
          <a:bodyPr/>
          <a:lstStyle/>
          <a:p>
            <a:endParaRPr 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E1066A0-3383-4917-B67E-C1F7A7F86B9A}" type="slidenum">
              <a:rPr lang="en-US" smtClean="0"/>
              <a:t>‹#›</a:t>
            </a:fld>
            <a:endParaRPr lang="en-US"/>
          </a:p>
        </p:txBody>
      </p:sp>
    </p:spTree>
    <p:extLst>
      <p:ext uri="{BB962C8B-B14F-4D97-AF65-F5344CB8AC3E}">
        <p14:creationId xmlns:p14="http://schemas.microsoft.com/office/powerpoint/2010/main" val="402609168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1801"/>
            <a:ext cx="9144000" cy="2387477"/>
          </a:xfrm>
          <a:prstGeom prst="rect">
            <a:avLst/>
          </a:prstGeom>
        </p:spPr>
        <p:txBody>
          <a:bodyPr anchor="b"/>
          <a:lstStyle>
            <a:lvl1pPr algn="ctr">
              <a:defRPr sz="7881"/>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1024"/>
            <a:ext cx="9144000" cy="1657679"/>
          </a:xfrm>
          <a:prstGeom prst="rect">
            <a:avLst/>
          </a:prstGeom>
        </p:spPr>
        <p:txBody>
          <a:bodyPr/>
          <a:lstStyle>
            <a:lvl1pPr marL="0" indent="0" algn="ctr">
              <a:buNone/>
              <a:defRPr sz="3152"/>
            </a:lvl1pPr>
            <a:lvl2pPr marL="600532" indent="0" algn="ctr">
              <a:buNone/>
              <a:defRPr sz="2627"/>
            </a:lvl2pPr>
            <a:lvl3pPr marL="1201064" indent="0" algn="ctr">
              <a:buNone/>
              <a:defRPr sz="2364"/>
            </a:lvl3pPr>
            <a:lvl4pPr marL="1801597" indent="0" algn="ctr">
              <a:buNone/>
              <a:defRPr sz="2102"/>
            </a:lvl4pPr>
            <a:lvl5pPr marL="2402129" indent="0" algn="ctr">
              <a:buNone/>
              <a:defRPr sz="2102"/>
            </a:lvl5pPr>
            <a:lvl6pPr marL="3002661" indent="0" algn="ctr">
              <a:buNone/>
              <a:defRPr sz="2102"/>
            </a:lvl6pPr>
            <a:lvl7pPr marL="3603193" indent="0" algn="ctr">
              <a:buNone/>
              <a:defRPr sz="2102"/>
            </a:lvl7pPr>
            <a:lvl8pPr marL="4203725" indent="0" algn="ctr">
              <a:buNone/>
              <a:defRPr sz="2102"/>
            </a:lvl8pPr>
            <a:lvl9pPr marL="4804258" indent="0" algn="ctr">
              <a:buNone/>
              <a:defRPr sz="2102"/>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25607589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4899"/>
            <a:ext cx="10515600" cy="1326144"/>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838200" y="1826577"/>
            <a:ext cx="10515600" cy="4349585"/>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4903950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808"/>
            <a:ext cx="10515600" cy="2852461"/>
          </a:xfrm>
          <a:prstGeom prst="rect">
            <a:avLst/>
          </a:prstGeom>
        </p:spPr>
        <p:txBody>
          <a:bodyPr anchor="b"/>
          <a:lstStyle>
            <a:lvl1pPr>
              <a:defRPr sz="7881"/>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1" y="4589376"/>
            <a:ext cx="10515600" cy="1501295"/>
          </a:xfrm>
          <a:prstGeom prst="rect">
            <a:avLst/>
          </a:prstGeom>
        </p:spPr>
        <p:txBody>
          <a:bodyPr/>
          <a:lstStyle>
            <a:lvl1pPr marL="0" indent="0">
              <a:buNone/>
              <a:defRPr sz="3152"/>
            </a:lvl1pPr>
            <a:lvl2pPr marL="600532" indent="0">
              <a:buNone/>
              <a:defRPr sz="2627"/>
            </a:lvl2pPr>
            <a:lvl3pPr marL="1201064" indent="0">
              <a:buNone/>
              <a:defRPr sz="2364"/>
            </a:lvl3pPr>
            <a:lvl4pPr marL="1801597" indent="0">
              <a:buNone/>
              <a:defRPr sz="2102"/>
            </a:lvl4pPr>
            <a:lvl5pPr marL="2402129" indent="0">
              <a:buNone/>
              <a:defRPr sz="2102"/>
            </a:lvl5pPr>
            <a:lvl6pPr marL="3002661" indent="0">
              <a:buNone/>
              <a:defRPr sz="2102"/>
            </a:lvl6pPr>
            <a:lvl7pPr marL="3603193" indent="0">
              <a:buNone/>
              <a:defRPr sz="2102"/>
            </a:lvl7pPr>
            <a:lvl8pPr marL="4203725" indent="0">
              <a:buNone/>
              <a:defRPr sz="2102"/>
            </a:lvl8pPr>
            <a:lvl9pPr marL="4804258" indent="0">
              <a:buNone/>
              <a:defRPr sz="2102"/>
            </a:lvl9pPr>
          </a:lstStyle>
          <a:p>
            <a:pPr lvl="0"/>
            <a:r>
              <a:rPr lang="zh-CN" altLang="en-US" smtClean="0"/>
              <a:t>单击此处编辑母版文本样式</a:t>
            </a:r>
          </a:p>
        </p:txBody>
      </p:sp>
    </p:spTree>
    <p:extLst>
      <p:ext uri="{BB962C8B-B14F-4D97-AF65-F5344CB8AC3E}">
        <p14:creationId xmlns:p14="http://schemas.microsoft.com/office/powerpoint/2010/main" val="38750734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4899"/>
            <a:ext cx="10515600" cy="1326144"/>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6577"/>
            <a:ext cx="5156200" cy="4349585"/>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826577"/>
            <a:ext cx="5156200" cy="4349585"/>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4371758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4899"/>
            <a:ext cx="10515600" cy="1326144"/>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40318" y="1680617"/>
            <a:ext cx="5158316" cy="823628"/>
          </a:xfrm>
          <a:prstGeom prst="rect">
            <a:avLst/>
          </a:prstGeom>
        </p:spPr>
        <p:txBody>
          <a:bodyPr anchor="b"/>
          <a:lstStyle>
            <a:lvl1pPr marL="0" indent="0">
              <a:buNone/>
              <a:defRPr sz="3152" b="1"/>
            </a:lvl1pPr>
            <a:lvl2pPr marL="600532" indent="0">
              <a:buNone/>
              <a:defRPr sz="2627" b="1"/>
            </a:lvl2pPr>
            <a:lvl3pPr marL="1201064" indent="0">
              <a:buNone/>
              <a:defRPr sz="2364" b="1"/>
            </a:lvl3pPr>
            <a:lvl4pPr marL="1801597" indent="0">
              <a:buNone/>
              <a:defRPr sz="2102" b="1"/>
            </a:lvl4pPr>
            <a:lvl5pPr marL="2402129" indent="0">
              <a:buNone/>
              <a:defRPr sz="2102" b="1"/>
            </a:lvl5pPr>
            <a:lvl6pPr marL="3002661" indent="0">
              <a:buNone/>
              <a:defRPr sz="2102" b="1"/>
            </a:lvl6pPr>
            <a:lvl7pPr marL="3603193" indent="0">
              <a:buNone/>
              <a:defRPr sz="2102" b="1"/>
            </a:lvl7pPr>
            <a:lvl8pPr marL="4203725" indent="0">
              <a:buNone/>
              <a:defRPr sz="2102" b="1"/>
            </a:lvl8pPr>
            <a:lvl9pPr marL="4804258" indent="0">
              <a:buNone/>
              <a:defRPr sz="2102" b="1"/>
            </a:lvl9pPr>
          </a:lstStyle>
          <a:p>
            <a:pPr lvl="0"/>
            <a:r>
              <a:rPr lang="zh-CN" altLang="en-US" smtClean="0"/>
              <a:t>单击此处编辑母版文本样式</a:t>
            </a:r>
          </a:p>
        </p:txBody>
      </p:sp>
      <p:sp>
        <p:nvSpPr>
          <p:cNvPr id="4" name="内容占位符 3"/>
          <p:cNvSpPr>
            <a:spLocks noGrp="1"/>
          </p:cNvSpPr>
          <p:nvPr>
            <p:ph sz="half" idx="2"/>
          </p:nvPr>
        </p:nvSpPr>
        <p:spPr>
          <a:xfrm>
            <a:off x="840318" y="2504244"/>
            <a:ext cx="5158316" cy="368442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0617"/>
            <a:ext cx="5183717" cy="823628"/>
          </a:xfrm>
          <a:prstGeom prst="rect">
            <a:avLst/>
          </a:prstGeom>
        </p:spPr>
        <p:txBody>
          <a:bodyPr anchor="b"/>
          <a:lstStyle>
            <a:lvl1pPr marL="0" indent="0">
              <a:buNone/>
              <a:defRPr sz="3152" b="1"/>
            </a:lvl1pPr>
            <a:lvl2pPr marL="600532" indent="0">
              <a:buNone/>
              <a:defRPr sz="2627" b="1"/>
            </a:lvl2pPr>
            <a:lvl3pPr marL="1201064" indent="0">
              <a:buNone/>
              <a:defRPr sz="2364" b="1"/>
            </a:lvl3pPr>
            <a:lvl4pPr marL="1801597" indent="0">
              <a:buNone/>
              <a:defRPr sz="2102" b="1"/>
            </a:lvl4pPr>
            <a:lvl5pPr marL="2402129" indent="0">
              <a:buNone/>
              <a:defRPr sz="2102" b="1"/>
            </a:lvl5pPr>
            <a:lvl6pPr marL="3002661" indent="0">
              <a:buNone/>
              <a:defRPr sz="2102" b="1"/>
            </a:lvl6pPr>
            <a:lvl7pPr marL="3603193" indent="0">
              <a:buNone/>
              <a:defRPr sz="2102" b="1"/>
            </a:lvl7pPr>
            <a:lvl8pPr marL="4203725" indent="0">
              <a:buNone/>
              <a:defRPr sz="2102" b="1"/>
            </a:lvl8pPr>
            <a:lvl9pPr marL="4804258" indent="0">
              <a:buNone/>
              <a:defRPr sz="2102"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4244"/>
            <a:ext cx="5183717" cy="368442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41733221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4899"/>
            <a:ext cx="10515600" cy="1326144"/>
          </a:xfrm>
          <a:prstGeom prst="rect">
            <a:avLst/>
          </a:prstGeom>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11345020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24032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6645"/>
            <a:ext cx="3932767" cy="1601381"/>
          </a:xfrm>
          <a:prstGeom prst="rect">
            <a:avLst/>
          </a:prstGeom>
        </p:spPr>
        <p:txBody>
          <a:bodyPr anchor="b"/>
          <a:lstStyle>
            <a:lvl1pPr>
              <a:defRPr sz="4203"/>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717" y="988353"/>
            <a:ext cx="6172200" cy="4872954"/>
          </a:xfrm>
          <a:prstGeom prst="rect">
            <a:avLst/>
          </a:prstGeom>
        </p:spPr>
        <p:txBody>
          <a:bodyPr/>
          <a:lstStyle>
            <a:lvl1pPr>
              <a:defRPr sz="4203"/>
            </a:lvl1pPr>
            <a:lvl2pPr>
              <a:defRPr sz="3678"/>
            </a:lvl2pPr>
            <a:lvl3pPr>
              <a:defRPr sz="3152"/>
            </a:lvl3pPr>
            <a:lvl4pPr>
              <a:defRPr sz="2627"/>
            </a:lvl4pPr>
            <a:lvl5pPr>
              <a:defRPr sz="2627"/>
            </a:lvl5pPr>
            <a:lvl6pPr>
              <a:defRPr sz="2627"/>
            </a:lvl6pPr>
            <a:lvl7pPr>
              <a:defRPr sz="2627"/>
            </a:lvl7pPr>
            <a:lvl8pPr>
              <a:defRPr sz="2627"/>
            </a:lvl8pPr>
            <a:lvl9pPr>
              <a:defRPr sz="2627"/>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40318" y="2058026"/>
            <a:ext cx="3932767" cy="3811621"/>
          </a:xfrm>
          <a:prstGeom prst="rect">
            <a:avLst/>
          </a:prstGeom>
        </p:spPr>
        <p:txBody>
          <a:bodyPr/>
          <a:lstStyle>
            <a:lvl1pPr marL="0" indent="0">
              <a:buNone/>
              <a:defRPr sz="2102"/>
            </a:lvl1pPr>
            <a:lvl2pPr marL="600532" indent="0">
              <a:buNone/>
              <a:defRPr sz="1839"/>
            </a:lvl2pPr>
            <a:lvl3pPr marL="1201064" indent="0">
              <a:buNone/>
              <a:defRPr sz="1576"/>
            </a:lvl3pPr>
            <a:lvl4pPr marL="1801597" indent="0">
              <a:buNone/>
              <a:defRPr sz="1314"/>
            </a:lvl4pPr>
            <a:lvl5pPr marL="2402129" indent="0">
              <a:buNone/>
              <a:defRPr sz="1314"/>
            </a:lvl5pPr>
            <a:lvl6pPr marL="3002661" indent="0">
              <a:buNone/>
              <a:defRPr sz="1314"/>
            </a:lvl6pPr>
            <a:lvl7pPr marL="3603193" indent="0">
              <a:buNone/>
              <a:defRPr sz="1314"/>
            </a:lvl7pPr>
            <a:lvl8pPr marL="4203725" indent="0">
              <a:buNone/>
              <a:defRPr sz="1314"/>
            </a:lvl8pPr>
            <a:lvl9pPr marL="4804258" indent="0">
              <a:buNone/>
              <a:defRPr sz="1314"/>
            </a:lvl9pPr>
          </a:lstStyle>
          <a:p>
            <a:pPr lvl="0"/>
            <a:r>
              <a:rPr lang="zh-CN" altLang="en-US" smtClean="0"/>
              <a:t>单击此处编辑母版文本样式</a:t>
            </a:r>
          </a:p>
        </p:txBody>
      </p:sp>
    </p:spTree>
    <p:extLst>
      <p:ext uri="{BB962C8B-B14F-4D97-AF65-F5344CB8AC3E}">
        <p14:creationId xmlns:p14="http://schemas.microsoft.com/office/powerpoint/2010/main" val="11442885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6645"/>
            <a:ext cx="3932767" cy="1601381"/>
          </a:xfrm>
          <a:prstGeom prst="rect">
            <a:avLst/>
          </a:prstGeom>
        </p:spPr>
        <p:txBody>
          <a:bodyPr anchor="b"/>
          <a:lstStyle>
            <a:lvl1pPr>
              <a:defRPr sz="4203"/>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717" y="988353"/>
            <a:ext cx="6172200" cy="4872954"/>
          </a:xfrm>
          <a:prstGeom prst="rect">
            <a:avLst/>
          </a:prstGeom>
        </p:spPr>
        <p:txBody>
          <a:bodyPr/>
          <a:lstStyle>
            <a:lvl1pPr marL="0" indent="0">
              <a:buNone/>
              <a:defRPr sz="4203"/>
            </a:lvl1pPr>
            <a:lvl2pPr marL="600532" indent="0">
              <a:buNone/>
              <a:defRPr sz="3678"/>
            </a:lvl2pPr>
            <a:lvl3pPr marL="1201064" indent="0">
              <a:buNone/>
              <a:defRPr sz="3152"/>
            </a:lvl3pPr>
            <a:lvl4pPr marL="1801597" indent="0">
              <a:buNone/>
              <a:defRPr sz="2627"/>
            </a:lvl4pPr>
            <a:lvl5pPr marL="2402129" indent="0">
              <a:buNone/>
              <a:defRPr sz="2627"/>
            </a:lvl5pPr>
            <a:lvl6pPr marL="3002661" indent="0">
              <a:buNone/>
              <a:defRPr sz="2627"/>
            </a:lvl6pPr>
            <a:lvl7pPr marL="3603193" indent="0">
              <a:buNone/>
              <a:defRPr sz="2627"/>
            </a:lvl7pPr>
            <a:lvl8pPr marL="4203725" indent="0">
              <a:buNone/>
              <a:defRPr sz="2627"/>
            </a:lvl8pPr>
            <a:lvl9pPr marL="4804258" indent="0">
              <a:buNone/>
              <a:defRPr sz="2627"/>
            </a:lvl9pPr>
          </a:lstStyle>
          <a:p>
            <a:pPr lvl="0"/>
            <a:endParaRPr lang="zh-CN" altLang="en-US" noProof="0" smtClean="0"/>
          </a:p>
        </p:txBody>
      </p:sp>
      <p:sp>
        <p:nvSpPr>
          <p:cNvPr id="4" name="文本占位符 3"/>
          <p:cNvSpPr>
            <a:spLocks noGrp="1"/>
          </p:cNvSpPr>
          <p:nvPr>
            <p:ph type="body" sz="half" idx="2"/>
          </p:nvPr>
        </p:nvSpPr>
        <p:spPr>
          <a:xfrm>
            <a:off x="840318" y="2058026"/>
            <a:ext cx="3932767" cy="3811621"/>
          </a:xfrm>
          <a:prstGeom prst="rect">
            <a:avLst/>
          </a:prstGeom>
        </p:spPr>
        <p:txBody>
          <a:bodyPr/>
          <a:lstStyle>
            <a:lvl1pPr marL="0" indent="0">
              <a:buNone/>
              <a:defRPr sz="2102"/>
            </a:lvl1pPr>
            <a:lvl2pPr marL="600532" indent="0">
              <a:buNone/>
              <a:defRPr sz="1839"/>
            </a:lvl2pPr>
            <a:lvl3pPr marL="1201064" indent="0">
              <a:buNone/>
              <a:defRPr sz="1576"/>
            </a:lvl3pPr>
            <a:lvl4pPr marL="1801597" indent="0">
              <a:buNone/>
              <a:defRPr sz="1314"/>
            </a:lvl4pPr>
            <a:lvl5pPr marL="2402129" indent="0">
              <a:buNone/>
              <a:defRPr sz="1314"/>
            </a:lvl5pPr>
            <a:lvl6pPr marL="3002661" indent="0">
              <a:buNone/>
              <a:defRPr sz="1314"/>
            </a:lvl6pPr>
            <a:lvl7pPr marL="3603193" indent="0">
              <a:buNone/>
              <a:defRPr sz="1314"/>
            </a:lvl7pPr>
            <a:lvl8pPr marL="4203725" indent="0">
              <a:buNone/>
              <a:defRPr sz="1314"/>
            </a:lvl8pPr>
            <a:lvl9pPr marL="4804258" indent="0">
              <a:buNone/>
              <a:defRPr sz="1314"/>
            </a:lvl9pPr>
          </a:lstStyle>
          <a:p>
            <a:pPr lvl="0"/>
            <a:r>
              <a:rPr lang="zh-CN" altLang="en-US" smtClean="0"/>
              <a:t>单击此处编辑母版文本样式</a:t>
            </a:r>
          </a:p>
        </p:txBody>
      </p:sp>
    </p:spTree>
    <p:extLst>
      <p:ext uri="{BB962C8B-B14F-4D97-AF65-F5344CB8AC3E}">
        <p14:creationId xmlns:p14="http://schemas.microsoft.com/office/powerpoint/2010/main" val="7565919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4899"/>
            <a:ext cx="10515600" cy="1326144"/>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1826577"/>
            <a:ext cx="10515600" cy="434958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897213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cxnSp>
        <p:nvCxnSpPr>
          <p:cNvPr id="7" name="直接连接符 6"/>
          <p:cNvCxnSpPr/>
          <p:nvPr/>
        </p:nvCxnSpPr>
        <p:spPr>
          <a:xfrm>
            <a:off x="431371" y="6453336"/>
            <a:ext cx="9216000" cy="0"/>
          </a:xfrm>
          <a:prstGeom prst="line">
            <a:avLst/>
          </a:prstGeom>
          <a:ln w="19050">
            <a:solidFill>
              <a:srgbClr val="005BAC"/>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rot="5400000">
            <a:off x="8874619" y="3439448"/>
            <a:ext cx="5580000" cy="0"/>
          </a:xfrm>
          <a:prstGeom prst="line">
            <a:avLst/>
          </a:prstGeom>
          <a:ln w="19050">
            <a:solidFill>
              <a:srgbClr val="005BAC"/>
            </a:solidFill>
          </a:ln>
        </p:spPr>
        <p:style>
          <a:lnRef idx="1">
            <a:schemeClr val="accent1"/>
          </a:lnRef>
          <a:fillRef idx="0">
            <a:schemeClr val="accent1"/>
          </a:fillRef>
          <a:effectRef idx="0">
            <a:schemeClr val="accent1"/>
          </a:effectRef>
          <a:fontRef idx="minor">
            <a:schemeClr val="tx1"/>
          </a:fontRef>
        </p:style>
      </p:cxnSp>
      <p:sp>
        <p:nvSpPr>
          <p:cNvPr id="4" name="灯片编号占位符 3"/>
          <p:cNvSpPr>
            <a:spLocks noGrp="1"/>
          </p:cNvSpPr>
          <p:nvPr>
            <p:ph type="sldNum" sz="quarter" idx="12"/>
          </p:nvPr>
        </p:nvSpPr>
        <p:spPr>
          <a:xfrm>
            <a:off x="82848" y="6448252"/>
            <a:ext cx="2844800" cy="365125"/>
          </a:xfrm>
        </p:spPr>
        <p:txBody>
          <a:bodyPr/>
          <a:lstStyle>
            <a:lvl1pPr algn="l">
              <a:defRPr sz="1200">
                <a:solidFill>
                  <a:schemeClr val="tx1"/>
                </a:solidFill>
                <a:latin typeface="+mn-lt"/>
              </a:defRPr>
            </a:lvl1pPr>
          </a:lstStyle>
          <a:p>
            <a:fld id="{0557CB6D-4A2A-45F2-AA53-ED4BF0E20593}" type="slidenum">
              <a:rPr lang="zh-CN" altLang="en-US" smtClean="0"/>
              <a:pPr/>
              <a:t>‹#›</a:t>
            </a:fld>
            <a:endParaRPr lang="zh-CN" altLang="en-US"/>
          </a:p>
        </p:txBody>
      </p:sp>
      <p:cxnSp>
        <p:nvCxnSpPr>
          <p:cNvPr id="6" name="直接连接符 5"/>
          <p:cNvCxnSpPr/>
          <p:nvPr userDrawn="1"/>
        </p:nvCxnSpPr>
        <p:spPr>
          <a:xfrm>
            <a:off x="431371" y="6453336"/>
            <a:ext cx="9216000" cy="0"/>
          </a:xfrm>
          <a:prstGeom prst="line">
            <a:avLst/>
          </a:prstGeom>
          <a:ln w="19050">
            <a:solidFill>
              <a:srgbClr val="005BAC"/>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rot="5400000">
            <a:off x="8874619" y="3439448"/>
            <a:ext cx="5580000" cy="0"/>
          </a:xfrm>
          <a:prstGeom prst="line">
            <a:avLst/>
          </a:prstGeom>
          <a:ln w="19050">
            <a:solidFill>
              <a:srgbClr val="005BA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928565"/>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4899"/>
            <a:ext cx="2628900" cy="5811262"/>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1" y="364899"/>
            <a:ext cx="7683500" cy="5811262"/>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9412257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22755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Agenda 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86550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10748226" y="-280712"/>
            <a:ext cx="1407558" cy="195779"/>
          </a:xfrm>
          <a:prstGeom prst="rect">
            <a:avLst/>
          </a:prstGeom>
        </p:spPr>
        <p:txBody>
          <a:bodyPr vert="horz" lIns="91440" tIns="45720" rIns="91440" bIns="45720" rtlCol="0" anchor="ctr"/>
          <a:lstStyle>
            <a:lvl1pPr algn="r">
              <a:defRPr sz="635">
                <a:solidFill>
                  <a:schemeClr val="tx1">
                    <a:tint val="75000"/>
                  </a:schemeClr>
                </a:solidFill>
              </a:defRPr>
            </a:lvl1pPr>
          </a:lstStyle>
          <a:p>
            <a:r>
              <a:rPr>
                <a:solidFill>
                  <a:srgbClr val="000000">
                    <a:tint val="75000"/>
                  </a:srgbClr>
                </a:solidFill>
              </a:rPr>
              <a:t>2303521-005</a:t>
            </a:r>
            <a:endParaRPr dirty="0">
              <a:solidFill>
                <a:srgbClr val="000000">
                  <a:tint val="75000"/>
                </a:srgbClr>
              </a:solidFill>
            </a:endParaRPr>
          </a:p>
        </p:txBody>
      </p:sp>
    </p:spTree>
    <p:extLst>
      <p:ext uri="{BB962C8B-B14F-4D97-AF65-F5344CB8AC3E}">
        <p14:creationId xmlns:p14="http://schemas.microsoft.com/office/powerpoint/2010/main" val="17679791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Agenda 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245636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190375" y="1953376"/>
            <a:ext cx="1661662" cy="1674932"/>
          </a:xfrm>
          <a:custGeom>
            <a:avLst/>
            <a:gdLst>
              <a:gd name="connsiteX0" fmla="*/ 830831 w 1661662"/>
              <a:gd name="connsiteY0" fmla="*/ 0 h 1674932"/>
              <a:gd name="connsiteX1" fmla="*/ 1661662 w 1661662"/>
              <a:gd name="connsiteY1" fmla="*/ 837466 h 1674932"/>
              <a:gd name="connsiteX2" fmla="*/ 830831 w 1661662"/>
              <a:gd name="connsiteY2" fmla="*/ 1674932 h 1674932"/>
              <a:gd name="connsiteX3" fmla="*/ 0 w 1661662"/>
              <a:gd name="connsiteY3" fmla="*/ 837466 h 1674932"/>
              <a:gd name="connsiteX4" fmla="*/ 830831 w 1661662"/>
              <a:gd name="connsiteY4" fmla="*/ 0 h 1674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1662" h="1674932">
                <a:moveTo>
                  <a:pt x="830831" y="0"/>
                </a:moveTo>
                <a:cubicBezTo>
                  <a:pt x="1289686" y="0"/>
                  <a:pt x="1661662" y="374946"/>
                  <a:pt x="1661662" y="837466"/>
                </a:cubicBezTo>
                <a:cubicBezTo>
                  <a:pt x="1661662" y="1299986"/>
                  <a:pt x="1289686" y="1674932"/>
                  <a:pt x="830831" y="1674932"/>
                </a:cubicBezTo>
                <a:cubicBezTo>
                  <a:pt x="371976" y="1674932"/>
                  <a:pt x="0" y="1299986"/>
                  <a:pt x="0" y="837466"/>
                </a:cubicBezTo>
                <a:cubicBezTo>
                  <a:pt x="0" y="374946"/>
                  <a:pt x="371976" y="0"/>
                  <a:pt x="830831" y="0"/>
                </a:cubicBez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3896264" y="1953376"/>
            <a:ext cx="1661662" cy="1674932"/>
          </a:xfrm>
          <a:custGeom>
            <a:avLst/>
            <a:gdLst>
              <a:gd name="connsiteX0" fmla="*/ 830831 w 1661662"/>
              <a:gd name="connsiteY0" fmla="*/ 0 h 1674932"/>
              <a:gd name="connsiteX1" fmla="*/ 1661662 w 1661662"/>
              <a:gd name="connsiteY1" fmla="*/ 837466 h 1674932"/>
              <a:gd name="connsiteX2" fmla="*/ 830831 w 1661662"/>
              <a:gd name="connsiteY2" fmla="*/ 1674932 h 1674932"/>
              <a:gd name="connsiteX3" fmla="*/ 0 w 1661662"/>
              <a:gd name="connsiteY3" fmla="*/ 837466 h 1674932"/>
              <a:gd name="connsiteX4" fmla="*/ 830831 w 1661662"/>
              <a:gd name="connsiteY4" fmla="*/ 0 h 1674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1662" h="1674932">
                <a:moveTo>
                  <a:pt x="830831" y="0"/>
                </a:moveTo>
                <a:cubicBezTo>
                  <a:pt x="1289686" y="0"/>
                  <a:pt x="1661662" y="374946"/>
                  <a:pt x="1661662" y="837466"/>
                </a:cubicBezTo>
                <a:cubicBezTo>
                  <a:pt x="1661662" y="1299986"/>
                  <a:pt x="1289686" y="1674932"/>
                  <a:pt x="830831" y="1674932"/>
                </a:cubicBezTo>
                <a:cubicBezTo>
                  <a:pt x="371976" y="1674932"/>
                  <a:pt x="0" y="1299986"/>
                  <a:pt x="0" y="837466"/>
                </a:cubicBezTo>
                <a:cubicBezTo>
                  <a:pt x="0" y="374946"/>
                  <a:pt x="371976" y="0"/>
                  <a:pt x="830831" y="0"/>
                </a:cubicBezTo>
                <a:close/>
              </a:path>
            </a:pathLst>
          </a:custGeom>
        </p:spPr>
        <p:txBody>
          <a:bodyPr wrap="square">
            <a:noAutofit/>
          </a:bodyPr>
          <a:lstStyle/>
          <a:p>
            <a:endParaRPr lang="zh-CN" altLang="en-US"/>
          </a:p>
        </p:txBody>
      </p:sp>
      <p:sp>
        <p:nvSpPr>
          <p:cNvPr id="14" name="图片占位符 13"/>
          <p:cNvSpPr>
            <a:spLocks noGrp="1"/>
          </p:cNvSpPr>
          <p:nvPr>
            <p:ph type="pic" sz="quarter" idx="12"/>
          </p:nvPr>
        </p:nvSpPr>
        <p:spPr>
          <a:xfrm>
            <a:off x="6686065" y="1953376"/>
            <a:ext cx="1661662" cy="1674932"/>
          </a:xfrm>
          <a:custGeom>
            <a:avLst/>
            <a:gdLst>
              <a:gd name="connsiteX0" fmla="*/ 830831 w 1661662"/>
              <a:gd name="connsiteY0" fmla="*/ 0 h 1674932"/>
              <a:gd name="connsiteX1" fmla="*/ 1661662 w 1661662"/>
              <a:gd name="connsiteY1" fmla="*/ 837466 h 1674932"/>
              <a:gd name="connsiteX2" fmla="*/ 830831 w 1661662"/>
              <a:gd name="connsiteY2" fmla="*/ 1674932 h 1674932"/>
              <a:gd name="connsiteX3" fmla="*/ 0 w 1661662"/>
              <a:gd name="connsiteY3" fmla="*/ 837466 h 1674932"/>
              <a:gd name="connsiteX4" fmla="*/ 830831 w 1661662"/>
              <a:gd name="connsiteY4" fmla="*/ 0 h 1674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1662" h="1674932">
                <a:moveTo>
                  <a:pt x="830831" y="0"/>
                </a:moveTo>
                <a:cubicBezTo>
                  <a:pt x="1289686" y="0"/>
                  <a:pt x="1661662" y="374946"/>
                  <a:pt x="1661662" y="837466"/>
                </a:cubicBezTo>
                <a:cubicBezTo>
                  <a:pt x="1661662" y="1299986"/>
                  <a:pt x="1289686" y="1674932"/>
                  <a:pt x="830831" y="1674932"/>
                </a:cubicBezTo>
                <a:cubicBezTo>
                  <a:pt x="371976" y="1674932"/>
                  <a:pt x="0" y="1299986"/>
                  <a:pt x="0" y="837466"/>
                </a:cubicBezTo>
                <a:cubicBezTo>
                  <a:pt x="0" y="374946"/>
                  <a:pt x="371976" y="0"/>
                  <a:pt x="830831" y="0"/>
                </a:cubicBezTo>
                <a:close/>
              </a:path>
            </a:pathLst>
          </a:custGeom>
        </p:spPr>
        <p:txBody>
          <a:bodyPr wrap="square">
            <a:noAutofit/>
          </a:bodyPr>
          <a:lstStyle/>
          <a:p>
            <a:endParaRPr lang="zh-CN" altLang="en-US"/>
          </a:p>
        </p:txBody>
      </p:sp>
      <p:sp>
        <p:nvSpPr>
          <p:cNvPr id="15" name="图片占位符 14"/>
          <p:cNvSpPr>
            <a:spLocks noGrp="1"/>
          </p:cNvSpPr>
          <p:nvPr>
            <p:ph type="pic" sz="quarter" idx="13"/>
          </p:nvPr>
        </p:nvSpPr>
        <p:spPr>
          <a:xfrm>
            <a:off x="9339963" y="1953376"/>
            <a:ext cx="1661662" cy="1674932"/>
          </a:xfrm>
          <a:custGeom>
            <a:avLst/>
            <a:gdLst>
              <a:gd name="connsiteX0" fmla="*/ 830831 w 1661662"/>
              <a:gd name="connsiteY0" fmla="*/ 0 h 1674932"/>
              <a:gd name="connsiteX1" fmla="*/ 1661662 w 1661662"/>
              <a:gd name="connsiteY1" fmla="*/ 837466 h 1674932"/>
              <a:gd name="connsiteX2" fmla="*/ 830831 w 1661662"/>
              <a:gd name="connsiteY2" fmla="*/ 1674932 h 1674932"/>
              <a:gd name="connsiteX3" fmla="*/ 0 w 1661662"/>
              <a:gd name="connsiteY3" fmla="*/ 837466 h 1674932"/>
              <a:gd name="connsiteX4" fmla="*/ 830831 w 1661662"/>
              <a:gd name="connsiteY4" fmla="*/ 0 h 1674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1662" h="1674932">
                <a:moveTo>
                  <a:pt x="830831" y="0"/>
                </a:moveTo>
                <a:cubicBezTo>
                  <a:pt x="1289686" y="0"/>
                  <a:pt x="1661662" y="374946"/>
                  <a:pt x="1661662" y="837466"/>
                </a:cubicBezTo>
                <a:cubicBezTo>
                  <a:pt x="1661662" y="1299986"/>
                  <a:pt x="1289686" y="1674932"/>
                  <a:pt x="830831" y="1674932"/>
                </a:cubicBezTo>
                <a:cubicBezTo>
                  <a:pt x="371976" y="1674932"/>
                  <a:pt x="0" y="1299986"/>
                  <a:pt x="0" y="837466"/>
                </a:cubicBezTo>
                <a:cubicBezTo>
                  <a:pt x="0" y="374946"/>
                  <a:pt x="371976" y="0"/>
                  <a:pt x="83083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12775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10748226" y="-280712"/>
            <a:ext cx="1407558" cy="195779"/>
          </a:xfrm>
          <a:prstGeom prst="rect">
            <a:avLst/>
          </a:prstGeom>
        </p:spPr>
        <p:txBody>
          <a:bodyPr vert="horz" lIns="91440" tIns="45720" rIns="91440" bIns="45720" rtlCol="0" anchor="ctr"/>
          <a:lstStyle>
            <a:lvl1pPr algn="r">
              <a:defRPr sz="635">
                <a:solidFill>
                  <a:schemeClr val="tx1">
                    <a:tint val="75000"/>
                  </a:schemeClr>
                </a:solidFill>
              </a:defRPr>
            </a:lvl1pPr>
          </a:lstStyle>
          <a:p>
            <a:r>
              <a:rPr>
                <a:solidFill>
                  <a:srgbClr val="000000">
                    <a:tint val="75000"/>
                  </a:srgbClr>
                </a:solidFill>
              </a:rPr>
              <a:t>2303521-005</a:t>
            </a:r>
            <a:endParaRPr dirty="0">
              <a:solidFill>
                <a:srgbClr val="000000">
                  <a:tint val="75000"/>
                </a:srgbClr>
              </a:solidFill>
            </a:endParaRPr>
          </a:p>
        </p:txBody>
      </p:sp>
    </p:spTree>
    <p:extLst>
      <p:ext uri="{BB962C8B-B14F-4D97-AF65-F5344CB8AC3E}">
        <p14:creationId xmlns:p14="http://schemas.microsoft.com/office/powerpoint/2010/main" val="26006224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cxnSp>
        <p:nvCxnSpPr>
          <p:cNvPr id="7" name="直接连接符 6"/>
          <p:cNvCxnSpPr/>
          <p:nvPr userDrawn="1"/>
        </p:nvCxnSpPr>
        <p:spPr>
          <a:xfrm>
            <a:off x="240871" y="6525344"/>
            <a:ext cx="9216000" cy="0"/>
          </a:xfrm>
          <a:prstGeom prst="line">
            <a:avLst/>
          </a:prstGeom>
          <a:ln w="19050">
            <a:solidFill>
              <a:srgbClr val="005BAC"/>
            </a:solidFill>
          </a:ln>
        </p:spPr>
        <p:style>
          <a:lnRef idx="1">
            <a:schemeClr val="accent1"/>
          </a:lnRef>
          <a:fillRef idx="0">
            <a:schemeClr val="accent1"/>
          </a:fillRef>
          <a:effectRef idx="0">
            <a:schemeClr val="accent1"/>
          </a:effectRef>
          <a:fontRef idx="minor">
            <a:schemeClr val="tx1"/>
          </a:fontRef>
        </p:style>
      </p:cxnSp>
      <p:sp>
        <p:nvSpPr>
          <p:cNvPr id="9" name="矩形 8"/>
          <p:cNvSpPr/>
          <p:nvPr userDrawn="1"/>
        </p:nvSpPr>
        <p:spPr>
          <a:xfrm>
            <a:off x="2711625" y="548681"/>
            <a:ext cx="8952995" cy="115257"/>
          </a:xfrm>
          <a:prstGeom prst="rect">
            <a:avLst/>
          </a:prstGeom>
          <a:solidFill>
            <a:srgbClr val="005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3" name="图片 2"/>
          <p:cNvPicPr>
            <a:picLocks noChangeAspect="1"/>
          </p:cNvPicPr>
          <p:nvPr userDrawn="1"/>
        </p:nvPicPr>
        <p:blipFill>
          <a:blip r:embed="rId2" cstate="print"/>
          <a:stretch>
            <a:fillRect/>
          </a:stretch>
        </p:blipFill>
        <p:spPr>
          <a:xfrm>
            <a:off x="335359" y="260648"/>
            <a:ext cx="2127612" cy="540945"/>
          </a:xfrm>
          <a:prstGeom prst="rect">
            <a:avLst/>
          </a:prstGeom>
        </p:spPr>
      </p:pic>
    </p:spTree>
    <p:extLst>
      <p:ext uri="{BB962C8B-B14F-4D97-AF65-F5344CB8AC3E}">
        <p14:creationId xmlns:p14="http://schemas.microsoft.com/office/powerpoint/2010/main" val="2819304779"/>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endParaRPr 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E1066A0-3383-4917-B67E-C1F7A7F86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42077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Agenda 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71902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endParaRPr 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E1066A0-3383-4917-B67E-C1F7A7F86B9A}" type="slidenum">
              <a:rPr lang="en-US" smtClean="0"/>
              <a:t>‹#›</a:t>
            </a:fld>
            <a:endParaRPr lang="en-US"/>
          </a:p>
        </p:txBody>
      </p:sp>
    </p:spTree>
    <p:extLst>
      <p:ext uri="{BB962C8B-B14F-4D97-AF65-F5344CB8AC3E}">
        <p14:creationId xmlns:p14="http://schemas.microsoft.com/office/powerpoint/2010/main" val="3791794182"/>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10748226" y="-280712"/>
            <a:ext cx="1407558" cy="195779"/>
          </a:xfrm>
          <a:prstGeom prst="rect">
            <a:avLst/>
          </a:prstGeom>
        </p:spPr>
        <p:txBody>
          <a:bodyPr vert="horz" lIns="91440" tIns="45720" rIns="91440" bIns="45720" rtlCol="0" anchor="ctr"/>
          <a:lstStyle>
            <a:lvl1pPr algn="r">
              <a:defRPr sz="635">
                <a:solidFill>
                  <a:schemeClr val="tx1">
                    <a:tint val="75000"/>
                  </a:schemeClr>
                </a:solidFill>
              </a:defRPr>
            </a:lvl1pPr>
          </a:lstStyle>
          <a:p>
            <a:r>
              <a:rPr>
                <a:solidFill>
                  <a:srgbClr val="000000">
                    <a:tint val="75000"/>
                  </a:srgbClr>
                </a:solidFill>
              </a:rPr>
              <a:t>2303521-005</a:t>
            </a:r>
            <a:endParaRPr dirty="0">
              <a:solidFill>
                <a:srgbClr val="000000">
                  <a:tint val="75000"/>
                </a:srgbClr>
              </a:solidFill>
            </a:endParaRPr>
          </a:p>
        </p:txBody>
      </p:sp>
    </p:spTree>
    <p:extLst>
      <p:ext uri="{BB962C8B-B14F-4D97-AF65-F5344CB8AC3E}">
        <p14:creationId xmlns:p14="http://schemas.microsoft.com/office/powerpoint/2010/main" val="32740734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endParaRPr 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E1066A0-3383-4917-B67E-C1F7A7F86B9A}"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2482245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71637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G Claro">
    <p:spTree>
      <p:nvGrpSpPr>
        <p:cNvPr id="1" name=""/>
        <p:cNvGrpSpPr/>
        <p:nvPr/>
      </p:nvGrpSpPr>
      <p:grpSpPr>
        <a:xfrm>
          <a:off x="0" y="0"/>
          <a:ext cx="0" cy="0"/>
          <a:chOff x="0" y="0"/>
          <a:chExt cx="0" cy="0"/>
        </a:xfrm>
      </p:grpSpPr>
      <p:pic>
        <p:nvPicPr>
          <p:cNvPr id="4" name="Imagem 3"/>
          <p:cNvPicPr>
            <a:picLocks noChangeAspect="1"/>
          </p:cNvPicPr>
          <p:nvPr userDrawn="1"/>
        </p:nvPicPr>
        <p:blipFill rotWithShape="1">
          <a:blip r:embed="rId2"/>
          <a:srcRect t="92005"/>
          <a:stretch>
            <a:fillRect/>
          </a:stretch>
        </p:blipFill>
        <p:spPr>
          <a:xfrm>
            <a:off x="1" y="6308654"/>
            <a:ext cx="12192000" cy="548106"/>
          </a:xfrm>
          <a:prstGeom prst="rect">
            <a:avLst/>
          </a:prstGeom>
        </p:spPr>
      </p:pic>
      <p:pic>
        <p:nvPicPr>
          <p:cNvPr id="6" name="图片 5"/>
          <p:cNvPicPr>
            <a:picLocks noChangeAspect="1"/>
          </p:cNvPicPr>
          <p:nvPr userDrawn="1"/>
        </p:nvPicPr>
        <p:blipFill>
          <a:blip r:embed="rId3" cstate="screen"/>
          <a:stretch>
            <a:fillRect/>
          </a:stretch>
        </p:blipFill>
        <p:spPr>
          <a:xfrm>
            <a:off x="10552075" y="6133837"/>
            <a:ext cx="1440187" cy="349633"/>
          </a:xfrm>
          <a:prstGeom prst="rect">
            <a:avLst/>
          </a:prstGeom>
        </p:spPr>
      </p:pic>
    </p:spTree>
    <p:extLst>
      <p:ext uri="{BB962C8B-B14F-4D97-AF65-F5344CB8AC3E}">
        <p14:creationId xmlns:p14="http://schemas.microsoft.com/office/powerpoint/2010/main" val="761512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G Claro - P&amp;B">
    <p:spTree>
      <p:nvGrpSpPr>
        <p:cNvPr id="1" name=""/>
        <p:cNvGrpSpPr/>
        <p:nvPr/>
      </p:nvGrpSpPr>
      <p:grpSpPr>
        <a:xfrm>
          <a:off x="0" y="0"/>
          <a:ext cx="0" cy="0"/>
          <a:chOff x="0" y="0"/>
          <a:chExt cx="0" cy="0"/>
        </a:xfrm>
      </p:grpSpPr>
      <p:pic>
        <p:nvPicPr>
          <p:cNvPr id="4" name="Imagem 3"/>
          <p:cNvPicPr>
            <a:picLocks noChangeAspect="1"/>
          </p:cNvPicPr>
          <p:nvPr userDrawn="1"/>
        </p:nvPicPr>
        <p:blipFill rotWithShape="1">
          <a:blip r:embed="rId2"/>
          <a:srcRect t="92005"/>
          <a:stretch>
            <a:fillRect/>
          </a:stretch>
        </p:blipFill>
        <p:spPr>
          <a:xfrm>
            <a:off x="1" y="6308654"/>
            <a:ext cx="12192000" cy="548106"/>
          </a:xfrm>
          <a:prstGeom prst="rect">
            <a:avLst/>
          </a:prstGeom>
        </p:spPr>
      </p:pic>
    </p:spTree>
    <p:extLst>
      <p:ext uri="{BB962C8B-B14F-4D97-AF65-F5344CB8AC3E}">
        <p14:creationId xmlns:p14="http://schemas.microsoft.com/office/powerpoint/2010/main" val="2817226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G Escuro">
    <p:spTree>
      <p:nvGrpSpPr>
        <p:cNvPr id="1" name=""/>
        <p:cNvGrpSpPr/>
        <p:nvPr/>
      </p:nvGrpSpPr>
      <p:grpSpPr>
        <a:xfrm>
          <a:off x="0" y="0"/>
          <a:ext cx="0" cy="0"/>
          <a:chOff x="0" y="0"/>
          <a:chExt cx="0" cy="0"/>
        </a:xfrm>
      </p:grpSpPr>
      <p:pic>
        <p:nvPicPr>
          <p:cNvPr id="2" name="Imagem 1"/>
          <p:cNvPicPr>
            <a:picLocks noChangeAspect="1"/>
          </p:cNvPicPr>
          <p:nvPr userDrawn="1"/>
        </p:nvPicPr>
        <p:blipFill>
          <a:blip r:embed="rId2"/>
          <a:stretch>
            <a:fillRect/>
          </a:stretch>
        </p:blipFill>
        <p:spPr>
          <a:xfrm>
            <a:off x="1" y="1240"/>
            <a:ext cx="12192000" cy="6855520"/>
          </a:xfrm>
          <a:prstGeom prst="rect">
            <a:avLst/>
          </a:prstGeom>
        </p:spPr>
      </p:pic>
    </p:spTree>
    <p:extLst>
      <p:ext uri="{BB962C8B-B14F-4D97-AF65-F5344CB8AC3E}">
        <p14:creationId xmlns:p14="http://schemas.microsoft.com/office/powerpoint/2010/main" val="332868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ubcapa">
    <p:spTree>
      <p:nvGrpSpPr>
        <p:cNvPr id="1" name=""/>
        <p:cNvGrpSpPr/>
        <p:nvPr/>
      </p:nvGrpSpPr>
      <p:grpSpPr>
        <a:xfrm>
          <a:off x="0" y="0"/>
          <a:ext cx="0" cy="0"/>
          <a:chOff x="0" y="0"/>
          <a:chExt cx="0" cy="0"/>
        </a:xfrm>
      </p:grpSpPr>
      <p:pic>
        <p:nvPicPr>
          <p:cNvPr id="4" name="Imagem 3"/>
          <p:cNvPicPr>
            <a:picLocks noChangeAspect="1"/>
          </p:cNvPicPr>
          <p:nvPr userDrawn="1"/>
        </p:nvPicPr>
        <p:blipFill>
          <a:blip r:embed="rId2"/>
          <a:stretch>
            <a:fillRect/>
          </a:stretch>
        </p:blipFill>
        <p:spPr>
          <a:xfrm>
            <a:off x="1" y="1240"/>
            <a:ext cx="12192000" cy="6855520"/>
          </a:xfrm>
          <a:prstGeom prst="rect">
            <a:avLst/>
          </a:prstGeom>
        </p:spPr>
      </p:pic>
    </p:spTree>
    <p:extLst>
      <p:ext uri="{BB962C8B-B14F-4D97-AF65-F5344CB8AC3E}">
        <p14:creationId xmlns:p14="http://schemas.microsoft.com/office/powerpoint/2010/main" val="77807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cxnSp>
        <p:nvCxnSpPr>
          <p:cNvPr id="7" name="直接连接符 6"/>
          <p:cNvCxnSpPr/>
          <p:nvPr userDrawn="1"/>
        </p:nvCxnSpPr>
        <p:spPr>
          <a:xfrm>
            <a:off x="431371" y="6453336"/>
            <a:ext cx="9216000" cy="0"/>
          </a:xfrm>
          <a:prstGeom prst="line">
            <a:avLst/>
          </a:prstGeom>
          <a:ln w="19050">
            <a:solidFill>
              <a:srgbClr val="005BAC"/>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userDrawn="1"/>
        </p:nvCxnSpPr>
        <p:spPr>
          <a:xfrm rot="5400000">
            <a:off x="8874619" y="3439448"/>
            <a:ext cx="5580000" cy="0"/>
          </a:xfrm>
          <a:prstGeom prst="line">
            <a:avLst/>
          </a:prstGeom>
          <a:ln w="19050">
            <a:solidFill>
              <a:srgbClr val="005BAC"/>
            </a:solidFill>
          </a:ln>
        </p:spPr>
        <p:style>
          <a:lnRef idx="1">
            <a:schemeClr val="accent1"/>
          </a:lnRef>
          <a:fillRef idx="0">
            <a:schemeClr val="accent1"/>
          </a:fillRef>
          <a:effectRef idx="0">
            <a:schemeClr val="accent1"/>
          </a:effectRef>
          <a:fontRef idx="minor">
            <a:schemeClr val="tx1"/>
          </a:fontRef>
        </p:style>
      </p:cxnSp>
      <p:pic>
        <p:nvPicPr>
          <p:cNvPr id="2" name="图片 1" descr="屏幕剪辑"/>
          <p:cNvPicPr>
            <a:picLocks noChangeAspect="1"/>
          </p:cNvPicPr>
          <p:nvPr userDrawn="1"/>
        </p:nvPicPr>
        <p:blipFill rotWithShape="1">
          <a:blip r:embed="rId2" cstate="print"/>
          <a:srcRect/>
          <a:stretch>
            <a:fillRect/>
          </a:stretch>
        </p:blipFill>
        <p:spPr>
          <a:xfrm>
            <a:off x="335361" y="466950"/>
            <a:ext cx="2448000" cy="513778"/>
          </a:xfrm>
          <a:prstGeom prst="rect">
            <a:avLst/>
          </a:prstGeom>
        </p:spPr>
      </p:pic>
      <p:sp>
        <p:nvSpPr>
          <p:cNvPr id="9" name="矩形 8"/>
          <p:cNvSpPr/>
          <p:nvPr userDrawn="1"/>
        </p:nvSpPr>
        <p:spPr>
          <a:xfrm>
            <a:off x="3900455" y="639852"/>
            <a:ext cx="7776864" cy="124852"/>
          </a:xfrm>
          <a:prstGeom prst="rect">
            <a:avLst/>
          </a:prstGeom>
          <a:solidFill>
            <a:srgbClr val="005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3" name="矩形 2"/>
          <p:cNvSpPr/>
          <p:nvPr userDrawn="1"/>
        </p:nvSpPr>
        <p:spPr>
          <a:xfrm>
            <a:off x="335361" y="466950"/>
            <a:ext cx="2448000" cy="5137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ysClr val="windowText" lastClr="000000"/>
              </a:solidFill>
            </a:endParaRPr>
          </a:p>
        </p:txBody>
      </p:sp>
      <p:sp>
        <p:nvSpPr>
          <p:cNvPr id="10" name="灯片编号占位符 3"/>
          <p:cNvSpPr>
            <a:spLocks noGrp="1"/>
          </p:cNvSpPr>
          <p:nvPr>
            <p:ph type="sldNum" sz="quarter" idx="12"/>
          </p:nvPr>
        </p:nvSpPr>
        <p:spPr>
          <a:xfrm>
            <a:off x="82848" y="6448252"/>
            <a:ext cx="463252" cy="365125"/>
          </a:xfrm>
          <a:prstGeom prst="rect">
            <a:avLst/>
          </a:prstGeom>
        </p:spPr>
        <p:txBody>
          <a:bodyPr/>
          <a:lstStyle>
            <a:lvl1pPr algn="l">
              <a:defRPr sz="1200">
                <a:solidFill>
                  <a:schemeClr val="tx1"/>
                </a:solidFill>
                <a:latin typeface="+mn-lt"/>
              </a:defRPr>
            </a:lvl1pPr>
          </a:lstStyle>
          <a:p>
            <a:fld id="{0557CB6D-4A2A-45F2-AA53-ED4BF0E20593}" type="slidenum">
              <a:rPr lang="zh-CN" altLang="en-US" smtClean="0"/>
              <a:t>‹#›</a:t>
            </a:fld>
            <a:endParaRPr lang="zh-CN" altLang="en-US"/>
          </a:p>
        </p:txBody>
      </p:sp>
    </p:spTree>
    <p:extLst>
      <p:ext uri="{BB962C8B-B14F-4D97-AF65-F5344CB8AC3E}">
        <p14:creationId xmlns:p14="http://schemas.microsoft.com/office/powerpoint/2010/main" val="1566369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2022/12/21</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05476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1" descr="屏幕剪辑"/>
          <p:cNvPicPr>
            <a:picLocks noChangeAspect="1"/>
          </p:cNvPicPr>
          <p:nvPr userDrawn="1"/>
        </p:nvPicPr>
        <p:blipFill rotWithShape="1">
          <a:blip r:embed="rId2" cstate="print"/>
          <a:srcRect/>
          <a:stretch>
            <a:fillRect/>
          </a:stretch>
        </p:blipFill>
        <p:spPr>
          <a:xfrm>
            <a:off x="335360" y="466950"/>
            <a:ext cx="2448000" cy="513778"/>
          </a:xfrm>
          <a:prstGeom prst="rect">
            <a:avLst/>
          </a:prstGeom>
        </p:spPr>
      </p:pic>
      <p:sp>
        <p:nvSpPr>
          <p:cNvPr id="3" name="矩形 2"/>
          <p:cNvSpPr/>
          <p:nvPr userDrawn="1"/>
        </p:nvSpPr>
        <p:spPr>
          <a:xfrm>
            <a:off x="335360" y="466950"/>
            <a:ext cx="2448000" cy="5137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ysClr val="windowText" lastClr="000000"/>
              </a:solidFill>
            </a:endParaRPr>
          </a:p>
        </p:txBody>
      </p:sp>
      <p:sp>
        <p:nvSpPr>
          <p:cNvPr id="10" name="灯片编号占位符 3"/>
          <p:cNvSpPr>
            <a:spLocks noGrp="1"/>
          </p:cNvSpPr>
          <p:nvPr>
            <p:ph type="sldNum" sz="quarter" idx="12"/>
          </p:nvPr>
        </p:nvSpPr>
        <p:spPr>
          <a:xfrm>
            <a:off x="82848" y="6448252"/>
            <a:ext cx="463252" cy="365125"/>
          </a:xfrm>
        </p:spPr>
        <p:txBody>
          <a:bodyPr/>
          <a:lstStyle>
            <a:lvl1pPr algn="l">
              <a:defRPr sz="1200">
                <a:solidFill>
                  <a:schemeClr val="tx1"/>
                </a:solidFill>
                <a:latin typeface="+mn-lt"/>
              </a:defRPr>
            </a:lvl1pPr>
          </a:lstStyle>
          <a:p>
            <a:fld id="{0557CB6D-4A2A-45F2-AA53-ED4BF0E20593}" type="slidenum">
              <a:rPr lang="zh-CN" altLang="en-US" smtClean="0"/>
              <a:t>‹#›</a:t>
            </a:fld>
            <a:endParaRPr lang="zh-CN" altLang="en-US"/>
          </a:p>
        </p:txBody>
      </p:sp>
      <p:grpSp>
        <p:nvGrpSpPr>
          <p:cNvPr id="8" name="组合 7"/>
          <p:cNvGrpSpPr/>
          <p:nvPr userDrawn="1"/>
        </p:nvGrpSpPr>
        <p:grpSpPr>
          <a:xfrm>
            <a:off x="16038705" y="2251392"/>
            <a:ext cx="1886078" cy="3004145"/>
            <a:chOff x="10115988" y="1973836"/>
            <a:chExt cx="1886078" cy="3004145"/>
          </a:xfrm>
        </p:grpSpPr>
        <p:sp>
          <p:nvSpPr>
            <p:cNvPr id="5" name="矩形 4"/>
            <p:cNvSpPr/>
            <p:nvPr userDrawn="1"/>
          </p:nvSpPr>
          <p:spPr>
            <a:xfrm>
              <a:off x="10115988" y="1980904"/>
              <a:ext cx="813950" cy="365125"/>
            </a:xfrm>
            <a:prstGeom prst="rect">
              <a:avLst/>
            </a:prstGeom>
            <a:solidFill>
              <a:srgbClr val="00599E"/>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userDrawn="1"/>
          </p:nvSpPr>
          <p:spPr>
            <a:xfrm>
              <a:off x="10115988" y="3296880"/>
              <a:ext cx="813950" cy="365125"/>
            </a:xfrm>
            <a:prstGeom prst="rect">
              <a:avLst/>
            </a:prstGeom>
            <a:solidFill>
              <a:srgbClr val="403D3D"/>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13"/>
            <p:cNvSpPr/>
            <p:nvPr userDrawn="1"/>
          </p:nvSpPr>
          <p:spPr>
            <a:xfrm>
              <a:off x="10115988" y="2638892"/>
              <a:ext cx="813950" cy="365125"/>
            </a:xfrm>
            <a:prstGeom prst="rect">
              <a:avLst/>
            </a:prstGeom>
            <a:solidFill>
              <a:schemeClr val="bg2">
                <a:lumMod val="9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矩形 15"/>
            <p:cNvSpPr/>
            <p:nvPr userDrawn="1"/>
          </p:nvSpPr>
          <p:spPr>
            <a:xfrm>
              <a:off x="10115988" y="3954868"/>
              <a:ext cx="813950" cy="365125"/>
            </a:xfrm>
            <a:prstGeom prst="rect">
              <a:avLst/>
            </a:prstGeom>
            <a:solidFill>
              <a:srgbClr val="89898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userDrawn="1"/>
          </p:nvSpPr>
          <p:spPr>
            <a:xfrm>
              <a:off x="11164303" y="1973836"/>
              <a:ext cx="813949" cy="307777"/>
            </a:xfrm>
            <a:prstGeom prst="rect">
              <a:avLst/>
            </a:prstGeom>
            <a:noFill/>
          </p:spPr>
          <p:txBody>
            <a:bodyPr wrap="square" rtlCol="0">
              <a:spAutoFit/>
            </a:bodyPr>
            <a:lstStyle/>
            <a:p>
              <a:r>
                <a:rPr lang="zh-CN" altLang="en-US" sz="1400" dirty="0"/>
                <a:t>主题色</a:t>
              </a:r>
            </a:p>
          </p:txBody>
        </p:sp>
        <p:sp>
          <p:nvSpPr>
            <p:cNvPr id="20" name="文本框 19"/>
            <p:cNvSpPr txBox="1"/>
            <p:nvPr userDrawn="1"/>
          </p:nvSpPr>
          <p:spPr>
            <a:xfrm>
              <a:off x="11164304" y="2641122"/>
              <a:ext cx="813949" cy="307777"/>
            </a:xfrm>
            <a:prstGeom prst="rect">
              <a:avLst/>
            </a:prstGeom>
            <a:noFill/>
          </p:spPr>
          <p:txBody>
            <a:bodyPr wrap="square" rtlCol="0">
              <a:spAutoFit/>
            </a:bodyPr>
            <a:lstStyle/>
            <a:p>
              <a:r>
                <a:rPr lang="zh-CN" altLang="en-US" sz="1400" dirty="0"/>
                <a:t>搭配色</a:t>
              </a:r>
            </a:p>
          </p:txBody>
        </p:sp>
        <p:sp>
          <p:nvSpPr>
            <p:cNvPr id="22" name="文本框 21"/>
            <p:cNvSpPr txBox="1"/>
            <p:nvPr userDrawn="1"/>
          </p:nvSpPr>
          <p:spPr>
            <a:xfrm>
              <a:off x="11188117" y="3308407"/>
              <a:ext cx="813949" cy="307777"/>
            </a:xfrm>
            <a:prstGeom prst="rect">
              <a:avLst/>
            </a:prstGeom>
            <a:noFill/>
          </p:spPr>
          <p:txBody>
            <a:bodyPr wrap="square" rtlCol="0">
              <a:spAutoFit/>
            </a:bodyPr>
            <a:lstStyle/>
            <a:p>
              <a:r>
                <a:rPr lang="zh-CN" altLang="en-US" sz="1400" dirty="0"/>
                <a:t>中文色</a:t>
              </a:r>
            </a:p>
          </p:txBody>
        </p:sp>
        <p:sp>
          <p:nvSpPr>
            <p:cNvPr id="24" name="文本框 23"/>
            <p:cNvSpPr txBox="1"/>
            <p:nvPr userDrawn="1"/>
          </p:nvSpPr>
          <p:spPr>
            <a:xfrm>
              <a:off x="11188117" y="4642978"/>
              <a:ext cx="813949" cy="307777"/>
            </a:xfrm>
            <a:prstGeom prst="rect">
              <a:avLst/>
            </a:prstGeom>
            <a:noFill/>
          </p:spPr>
          <p:txBody>
            <a:bodyPr wrap="square" rtlCol="0">
              <a:spAutoFit/>
            </a:bodyPr>
            <a:lstStyle/>
            <a:p>
              <a:r>
                <a:rPr lang="zh-CN" altLang="en-US" sz="1400" dirty="0"/>
                <a:t>点缀色</a:t>
              </a:r>
            </a:p>
          </p:txBody>
        </p:sp>
        <p:sp>
          <p:nvSpPr>
            <p:cNvPr id="26" name="矩形 25"/>
            <p:cNvSpPr/>
            <p:nvPr userDrawn="1"/>
          </p:nvSpPr>
          <p:spPr>
            <a:xfrm>
              <a:off x="10115988" y="4612856"/>
              <a:ext cx="813950" cy="365125"/>
            </a:xfrm>
            <a:prstGeom prst="rect">
              <a:avLst/>
            </a:prstGeom>
            <a:solidFill>
              <a:srgbClr val="FF0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文本框 6"/>
            <p:cNvSpPr txBox="1"/>
            <p:nvPr userDrawn="1"/>
          </p:nvSpPr>
          <p:spPr>
            <a:xfrm>
              <a:off x="11164303" y="3954868"/>
              <a:ext cx="813949" cy="307777"/>
            </a:xfrm>
            <a:prstGeom prst="rect">
              <a:avLst/>
            </a:prstGeom>
            <a:noFill/>
          </p:spPr>
          <p:txBody>
            <a:bodyPr wrap="square" rtlCol="0">
              <a:spAutoFit/>
            </a:bodyPr>
            <a:lstStyle/>
            <a:p>
              <a:r>
                <a:rPr lang="zh-CN" altLang="en-US" sz="1400" dirty="0"/>
                <a:t>英文色</a:t>
              </a:r>
            </a:p>
          </p:txBody>
        </p:sp>
      </p:grpSp>
      <p:grpSp>
        <p:nvGrpSpPr>
          <p:cNvPr id="19" name="组合 6"/>
          <p:cNvGrpSpPr/>
          <p:nvPr userDrawn="1"/>
        </p:nvGrpSpPr>
        <p:grpSpPr bwMode="auto">
          <a:xfrm>
            <a:off x="8273142" y="90827"/>
            <a:ext cx="4710470" cy="520114"/>
            <a:chOff x="3941959" y="269039"/>
            <a:chExt cx="3990582" cy="438312"/>
          </a:xfrm>
        </p:grpSpPr>
        <p:pic>
          <p:nvPicPr>
            <p:cNvPr id="21" name="Picture 2"/>
            <p:cNvPicPr>
              <a:picLocks noChangeAspect="1" noChangeArrowheads="1"/>
            </p:cNvPicPr>
            <p:nvPr/>
          </p:nvPicPr>
          <p:blipFill>
            <a:blip r:embed="rId3" cstate="screen"/>
            <a:srcRect/>
            <a:stretch>
              <a:fillRect/>
            </a:stretch>
          </p:blipFill>
          <p:spPr bwMode="auto">
            <a:xfrm>
              <a:off x="3941959" y="289081"/>
              <a:ext cx="458377" cy="418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5"/>
            <p:cNvSpPr txBox="1"/>
            <p:nvPr/>
          </p:nvSpPr>
          <p:spPr>
            <a:xfrm>
              <a:off x="4350777" y="269039"/>
              <a:ext cx="3581764" cy="414992"/>
            </a:xfrm>
            <a:prstGeom prst="rect">
              <a:avLst/>
            </a:prstGeom>
            <a:noFill/>
          </p:spPr>
          <p:txBody>
            <a:bodyPr wrap="square">
              <a:spAutoFit/>
            </a:bodyPr>
            <a:lstStyle/>
            <a:p>
              <a:pPr eaLnBrk="1" fontAlgn="auto" hangingPunct="1">
                <a:buFont typeface="Arial" panose="020B0604020202020204" pitchFamily="34" charset="0"/>
                <a:buNone/>
                <a:defRPr/>
              </a:pPr>
              <a:r>
                <a:rPr lang="zh-CN" altLang="en-US" sz="1600" b="1" spc="300" noProof="1">
                  <a:latin typeface="微软雅黑" panose="020B0503020204020204" pitchFamily="34" charset="-122"/>
                  <a:ea typeface="微软雅黑" panose="020B0503020204020204" pitchFamily="34" charset="-122"/>
                </a:rPr>
                <a:t>中国三峡南亚投资有限公司</a:t>
              </a:r>
              <a:endParaRPr lang="en-US" altLang="zh-CN" sz="1600" b="1" spc="300" noProof="1">
                <a:latin typeface="微软雅黑" panose="020B0503020204020204" pitchFamily="34" charset="-122"/>
                <a:ea typeface="微软雅黑" panose="020B0503020204020204" pitchFamily="34" charset="-122"/>
              </a:endParaRPr>
            </a:p>
            <a:p>
              <a:pPr eaLnBrk="1" fontAlgn="auto" hangingPunct="1">
                <a:buFont typeface="Arial" panose="020B0604020202020204" pitchFamily="34" charset="0"/>
                <a:buNone/>
                <a:defRPr/>
              </a:pPr>
              <a:r>
                <a:rPr lang="en-US" altLang="zh-CN" sz="1000" noProof="1">
                  <a:latin typeface="Arial" panose="020B0604020202020204" pitchFamily="34" charset="0"/>
                  <a:ea typeface="微软雅黑" panose="020B0503020204020204" pitchFamily="34" charset="-122"/>
                  <a:cs typeface="Arial" panose="020B0604020202020204" pitchFamily="34" charset="0"/>
                </a:rPr>
                <a:t>China Three Gorges South Asia Investment Limited</a:t>
              </a:r>
              <a:endParaRPr lang="zh-CN" altLang="en-US" sz="1000" noProof="1">
                <a:latin typeface="Arial" panose="020B0604020202020204" pitchFamily="34" charset="0"/>
                <a:ea typeface="微软雅黑" panose="020B0503020204020204" pitchFamily="34" charset="-122"/>
                <a:cs typeface="Arial" panose="020B0604020202020204" pitchFamily="34" charset="0"/>
              </a:endParaRPr>
            </a:p>
          </p:txBody>
        </p:sp>
      </p:grpSp>
      <p:cxnSp>
        <p:nvCxnSpPr>
          <p:cNvPr id="12" name="直接连接符 11"/>
          <p:cNvCxnSpPr/>
          <p:nvPr userDrawn="1"/>
        </p:nvCxnSpPr>
        <p:spPr>
          <a:xfrm>
            <a:off x="335360" y="666392"/>
            <a:ext cx="11404356" cy="0"/>
          </a:xfrm>
          <a:prstGeom prst="line">
            <a:avLst/>
          </a:prstGeom>
          <a:ln>
            <a:solidFill>
              <a:srgbClr val="DDD9C3"/>
            </a:solidFill>
          </a:ln>
        </p:spPr>
        <p:style>
          <a:lnRef idx="1">
            <a:schemeClr val="accent1"/>
          </a:lnRef>
          <a:fillRef idx="0">
            <a:schemeClr val="accent1"/>
          </a:fillRef>
          <a:effectRef idx="0">
            <a:schemeClr val="accent1"/>
          </a:effectRef>
          <a:fontRef idx="minor">
            <a:schemeClr val="tx1"/>
          </a:fontRef>
        </p:style>
      </p:cxnSp>
      <p:sp>
        <p:nvSpPr>
          <p:cNvPr id="13" name="矩形 12"/>
          <p:cNvSpPr/>
          <p:nvPr userDrawn="1"/>
        </p:nvSpPr>
        <p:spPr>
          <a:xfrm>
            <a:off x="-190022" y="213688"/>
            <a:ext cx="335360" cy="466950"/>
          </a:xfrm>
          <a:prstGeom prst="rect">
            <a:avLst/>
          </a:prstGeom>
          <a:solidFill>
            <a:srgbClr val="FF0000"/>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箭头: 五边形 3"/>
          <p:cNvSpPr/>
          <p:nvPr userDrawn="1"/>
        </p:nvSpPr>
        <p:spPr>
          <a:xfrm>
            <a:off x="335359" y="228600"/>
            <a:ext cx="3093641" cy="354670"/>
          </a:xfrm>
          <a:prstGeom prst="homePlate">
            <a:avLst/>
          </a:prstGeom>
          <a:solidFill>
            <a:srgbClr val="0059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箭头: 五边形 28"/>
          <p:cNvSpPr/>
          <p:nvPr userDrawn="1"/>
        </p:nvSpPr>
        <p:spPr>
          <a:xfrm>
            <a:off x="3043183" y="228600"/>
            <a:ext cx="3093641" cy="35467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7418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endParaRPr 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1066A0-3383-4917-B67E-C1F7A7F86B9A}" type="slidenum">
              <a:rPr lang="en-US" smtClean="0"/>
              <a:t>‹#›</a:t>
            </a:fld>
            <a:endParaRPr lang="en-US"/>
          </a:p>
        </p:txBody>
      </p:sp>
    </p:spTree>
    <p:extLst>
      <p:ext uri="{BB962C8B-B14F-4D97-AF65-F5344CB8AC3E}">
        <p14:creationId xmlns:p14="http://schemas.microsoft.com/office/powerpoint/2010/main" val="3461102241"/>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Agenda Section Header">
    <p:spTree>
      <p:nvGrpSpPr>
        <p:cNvPr id="1" name=""/>
        <p:cNvGrpSpPr/>
        <p:nvPr/>
      </p:nvGrpSpPr>
      <p:grpSpPr>
        <a:xfrm>
          <a:off x="0" y="0"/>
          <a:ext cx="0" cy="0"/>
          <a:chOff x="0" y="0"/>
          <a:chExt cx="0" cy="0"/>
        </a:xfrm>
      </p:grpSpPr>
      <p:pic>
        <p:nvPicPr>
          <p:cNvPr id="20"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34803" y="6507380"/>
            <a:ext cx="2357197" cy="350620"/>
          </a:xfrm>
          <a:prstGeom prst="rect">
            <a:avLst/>
          </a:prstGeom>
        </p:spPr>
      </p:pic>
    </p:spTree>
    <p:extLst>
      <p:ext uri="{BB962C8B-B14F-4D97-AF65-F5344CB8AC3E}">
        <p14:creationId xmlns:p14="http://schemas.microsoft.com/office/powerpoint/2010/main" val="23976745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190375" y="1953376"/>
            <a:ext cx="1661662" cy="1674932"/>
          </a:xfrm>
          <a:custGeom>
            <a:avLst/>
            <a:gdLst>
              <a:gd name="connsiteX0" fmla="*/ 830831 w 1661662"/>
              <a:gd name="connsiteY0" fmla="*/ 0 h 1674932"/>
              <a:gd name="connsiteX1" fmla="*/ 1661662 w 1661662"/>
              <a:gd name="connsiteY1" fmla="*/ 837466 h 1674932"/>
              <a:gd name="connsiteX2" fmla="*/ 830831 w 1661662"/>
              <a:gd name="connsiteY2" fmla="*/ 1674932 h 1674932"/>
              <a:gd name="connsiteX3" fmla="*/ 0 w 1661662"/>
              <a:gd name="connsiteY3" fmla="*/ 837466 h 1674932"/>
              <a:gd name="connsiteX4" fmla="*/ 830831 w 1661662"/>
              <a:gd name="connsiteY4" fmla="*/ 0 h 1674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1662" h="1674932">
                <a:moveTo>
                  <a:pt x="830831" y="0"/>
                </a:moveTo>
                <a:cubicBezTo>
                  <a:pt x="1289686" y="0"/>
                  <a:pt x="1661662" y="374946"/>
                  <a:pt x="1661662" y="837466"/>
                </a:cubicBezTo>
                <a:cubicBezTo>
                  <a:pt x="1661662" y="1299986"/>
                  <a:pt x="1289686" y="1674932"/>
                  <a:pt x="830831" y="1674932"/>
                </a:cubicBezTo>
                <a:cubicBezTo>
                  <a:pt x="371976" y="1674932"/>
                  <a:pt x="0" y="1299986"/>
                  <a:pt x="0" y="837466"/>
                </a:cubicBezTo>
                <a:cubicBezTo>
                  <a:pt x="0" y="374946"/>
                  <a:pt x="371976" y="0"/>
                  <a:pt x="830831" y="0"/>
                </a:cubicBez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3896264" y="1953376"/>
            <a:ext cx="1661662" cy="1674932"/>
          </a:xfrm>
          <a:custGeom>
            <a:avLst/>
            <a:gdLst>
              <a:gd name="connsiteX0" fmla="*/ 830831 w 1661662"/>
              <a:gd name="connsiteY0" fmla="*/ 0 h 1674932"/>
              <a:gd name="connsiteX1" fmla="*/ 1661662 w 1661662"/>
              <a:gd name="connsiteY1" fmla="*/ 837466 h 1674932"/>
              <a:gd name="connsiteX2" fmla="*/ 830831 w 1661662"/>
              <a:gd name="connsiteY2" fmla="*/ 1674932 h 1674932"/>
              <a:gd name="connsiteX3" fmla="*/ 0 w 1661662"/>
              <a:gd name="connsiteY3" fmla="*/ 837466 h 1674932"/>
              <a:gd name="connsiteX4" fmla="*/ 830831 w 1661662"/>
              <a:gd name="connsiteY4" fmla="*/ 0 h 1674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1662" h="1674932">
                <a:moveTo>
                  <a:pt x="830831" y="0"/>
                </a:moveTo>
                <a:cubicBezTo>
                  <a:pt x="1289686" y="0"/>
                  <a:pt x="1661662" y="374946"/>
                  <a:pt x="1661662" y="837466"/>
                </a:cubicBezTo>
                <a:cubicBezTo>
                  <a:pt x="1661662" y="1299986"/>
                  <a:pt x="1289686" y="1674932"/>
                  <a:pt x="830831" y="1674932"/>
                </a:cubicBezTo>
                <a:cubicBezTo>
                  <a:pt x="371976" y="1674932"/>
                  <a:pt x="0" y="1299986"/>
                  <a:pt x="0" y="837466"/>
                </a:cubicBezTo>
                <a:cubicBezTo>
                  <a:pt x="0" y="374946"/>
                  <a:pt x="371976" y="0"/>
                  <a:pt x="830831" y="0"/>
                </a:cubicBezTo>
                <a:close/>
              </a:path>
            </a:pathLst>
          </a:custGeom>
        </p:spPr>
        <p:txBody>
          <a:bodyPr wrap="square">
            <a:noAutofit/>
          </a:bodyPr>
          <a:lstStyle/>
          <a:p>
            <a:endParaRPr lang="zh-CN" altLang="en-US"/>
          </a:p>
        </p:txBody>
      </p:sp>
      <p:sp>
        <p:nvSpPr>
          <p:cNvPr id="14" name="图片占位符 13"/>
          <p:cNvSpPr>
            <a:spLocks noGrp="1"/>
          </p:cNvSpPr>
          <p:nvPr>
            <p:ph type="pic" sz="quarter" idx="12"/>
          </p:nvPr>
        </p:nvSpPr>
        <p:spPr>
          <a:xfrm>
            <a:off x="6686065" y="1953376"/>
            <a:ext cx="1661662" cy="1674932"/>
          </a:xfrm>
          <a:custGeom>
            <a:avLst/>
            <a:gdLst>
              <a:gd name="connsiteX0" fmla="*/ 830831 w 1661662"/>
              <a:gd name="connsiteY0" fmla="*/ 0 h 1674932"/>
              <a:gd name="connsiteX1" fmla="*/ 1661662 w 1661662"/>
              <a:gd name="connsiteY1" fmla="*/ 837466 h 1674932"/>
              <a:gd name="connsiteX2" fmla="*/ 830831 w 1661662"/>
              <a:gd name="connsiteY2" fmla="*/ 1674932 h 1674932"/>
              <a:gd name="connsiteX3" fmla="*/ 0 w 1661662"/>
              <a:gd name="connsiteY3" fmla="*/ 837466 h 1674932"/>
              <a:gd name="connsiteX4" fmla="*/ 830831 w 1661662"/>
              <a:gd name="connsiteY4" fmla="*/ 0 h 1674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1662" h="1674932">
                <a:moveTo>
                  <a:pt x="830831" y="0"/>
                </a:moveTo>
                <a:cubicBezTo>
                  <a:pt x="1289686" y="0"/>
                  <a:pt x="1661662" y="374946"/>
                  <a:pt x="1661662" y="837466"/>
                </a:cubicBezTo>
                <a:cubicBezTo>
                  <a:pt x="1661662" y="1299986"/>
                  <a:pt x="1289686" y="1674932"/>
                  <a:pt x="830831" y="1674932"/>
                </a:cubicBezTo>
                <a:cubicBezTo>
                  <a:pt x="371976" y="1674932"/>
                  <a:pt x="0" y="1299986"/>
                  <a:pt x="0" y="837466"/>
                </a:cubicBezTo>
                <a:cubicBezTo>
                  <a:pt x="0" y="374946"/>
                  <a:pt x="371976" y="0"/>
                  <a:pt x="830831" y="0"/>
                </a:cubicBezTo>
                <a:close/>
              </a:path>
            </a:pathLst>
          </a:custGeom>
        </p:spPr>
        <p:txBody>
          <a:bodyPr wrap="square">
            <a:noAutofit/>
          </a:bodyPr>
          <a:lstStyle/>
          <a:p>
            <a:endParaRPr lang="zh-CN" altLang="en-US"/>
          </a:p>
        </p:txBody>
      </p:sp>
      <p:sp>
        <p:nvSpPr>
          <p:cNvPr id="15" name="图片占位符 14"/>
          <p:cNvSpPr>
            <a:spLocks noGrp="1"/>
          </p:cNvSpPr>
          <p:nvPr>
            <p:ph type="pic" sz="quarter" idx="13"/>
          </p:nvPr>
        </p:nvSpPr>
        <p:spPr>
          <a:xfrm>
            <a:off x="9339963" y="1953376"/>
            <a:ext cx="1661662" cy="1674932"/>
          </a:xfrm>
          <a:custGeom>
            <a:avLst/>
            <a:gdLst>
              <a:gd name="connsiteX0" fmla="*/ 830831 w 1661662"/>
              <a:gd name="connsiteY0" fmla="*/ 0 h 1674932"/>
              <a:gd name="connsiteX1" fmla="*/ 1661662 w 1661662"/>
              <a:gd name="connsiteY1" fmla="*/ 837466 h 1674932"/>
              <a:gd name="connsiteX2" fmla="*/ 830831 w 1661662"/>
              <a:gd name="connsiteY2" fmla="*/ 1674932 h 1674932"/>
              <a:gd name="connsiteX3" fmla="*/ 0 w 1661662"/>
              <a:gd name="connsiteY3" fmla="*/ 837466 h 1674932"/>
              <a:gd name="connsiteX4" fmla="*/ 830831 w 1661662"/>
              <a:gd name="connsiteY4" fmla="*/ 0 h 1674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1662" h="1674932">
                <a:moveTo>
                  <a:pt x="830831" y="0"/>
                </a:moveTo>
                <a:cubicBezTo>
                  <a:pt x="1289686" y="0"/>
                  <a:pt x="1661662" y="374946"/>
                  <a:pt x="1661662" y="837466"/>
                </a:cubicBezTo>
                <a:cubicBezTo>
                  <a:pt x="1661662" y="1299986"/>
                  <a:pt x="1289686" y="1674932"/>
                  <a:pt x="830831" y="1674932"/>
                </a:cubicBezTo>
                <a:cubicBezTo>
                  <a:pt x="371976" y="1674932"/>
                  <a:pt x="0" y="1299986"/>
                  <a:pt x="0" y="837466"/>
                </a:cubicBezTo>
                <a:cubicBezTo>
                  <a:pt x="0" y="374946"/>
                  <a:pt x="371976" y="0"/>
                  <a:pt x="83083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423713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10748226" y="-280712"/>
            <a:ext cx="1407558" cy="195779"/>
          </a:xfrm>
          <a:prstGeom prst="rect">
            <a:avLst/>
          </a:prstGeom>
        </p:spPr>
        <p:txBody>
          <a:bodyPr vert="horz" lIns="91440" tIns="45720" rIns="91440" bIns="45720" rtlCol="0" anchor="ctr"/>
          <a:lstStyle>
            <a:lvl1pPr algn="r">
              <a:defRPr sz="635">
                <a:solidFill>
                  <a:schemeClr val="tx1">
                    <a:tint val="75000"/>
                  </a:schemeClr>
                </a:solidFill>
              </a:defRPr>
            </a:lvl1pPr>
          </a:lstStyle>
          <a:p>
            <a:r>
              <a:rPr>
                <a:solidFill>
                  <a:srgbClr val="000000">
                    <a:tint val="75000"/>
                  </a:srgbClr>
                </a:solidFill>
              </a:rPr>
              <a:t>2303521-005</a:t>
            </a:r>
            <a:endParaRPr dirty="0">
              <a:solidFill>
                <a:srgbClr val="000000">
                  <a:tint val="75000"/>
                </a:srgbClr>
              </a:solidFill>
            </a:endParaRPr>
          </a:p>
        </p:txBody>
      </p:sp>
    </p:spTree>
    <p:extLst>
      <p:ext uri="{BB962C8B-B14F-4D97-AF65-F5344CB8AC3E}">
        <p14:creationId xmlns:p14="http://schemas.microsoft.com/office/powerpoint/2010/main" val="28534449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cxnSp>
        <p:nvCxnSpPr>
          <p:cNvPr id="7" name="直接连接符 6"/>
          <p:cNvCxnSpPr/>
          <p:nvPr userDrawn="1"/>
        </p:nvCxnSpPr>
        <p:spPr>
          <a:xfrm>
            <a:off x="240871" y="6525344"/>
            <a:ext cx="9216000" cy="0"/>
          </a:xfrm>
          <a:prstGeom prst="line">
            <a:avLst/>
          </a:prstGeom>
          <a:ln w="19050">
            <a:solidFill>
              <a:srgbClr val="005BAC"/>
            </a:solidFill>
          </a:ln>
        </p:spPr>
        <p:style>
          <a:lnRef idx="1">
            <a:schemeClr val="accent1"/>
          </a:lnRef>
          <a:fillRef idx="0">
            <a:schemeClr val="accent1"/>
          </a:fillRef>
          <a:effectRef idx="0">
            <a:schemeClr val="accent1"/>
          </a:effectRef>
          <a:fontRef idx="minor">
            <a:schemeClr val="tx1"/>
          </a:fontRef>
        </p:style>
      </p:cxnSp>
      <p:sp>
        <p:nvSpPr>
          <p:cNvPr id="9" name="矩形 8"/>
          <p:cNvSpPr/>
          <p:nvPr userDrawn="1"/>
        </p:nvSpPr>
        <p:spPr>
          <a:xfrm>
            <a:off x="2711625" y="548681"/>
            <a:ext cx="8952995" cy="115257"/>
          </a:xfrm>
          <a:prstGeom prst="rect">
            <a:avLst/>
          </a:prstGeom>
          <a:solidFill>
            <a:srgbClr val="005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3" name="图片 2"/>
          <p:cNvPicPr>
            <a:picLocks noChangeAspect="1"/>
          </p:cNvPicPr>
          <p:nvPr userDrawn="1"/>
        </p:nvPicPr>
        <p:blipFill>
          <a:blip r:embed="rId2" cstate="print"/>
          <a:stretch>
            <a:fillRect/>
          </a:stretch>
        </p:blipFill>
        <p:spPr>
          <a:xfrm>
            <a:off x="335359" y="260648"/>
            <a:ext cx="2127612" cy="540945"/>
          </a:xfrm>
          <a:prstGeom prst="rect">
            <a:avLst/>
          </a:prstGeom>
        </p:spPr>
      </p:pic>
      <p:pic>
        <p:nvPicPr>
          <p:cNvPr id="12"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59211" y="6329580"/>
            <a:ext cx="2442576" cy="363320"/>
          </a:xfrm>
          <a:prstGeom prst="rect">
            <a:avLst/>
          </a:prstGeom>
        </p:spPr>
      </p:pic>
    </p:spTree>
    <p:extLst>
      <p:ext uri="{BB962C8B-B14F-4D97-AF65-F5344CB8AC3E}">
        <p14:creationId xmlns:p14="http://schemas.microsoft.com/office/powerpoint/2010/main" val="37658147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endParaRPr 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E1066A0-3383-4917-B67E-C1F7A7F86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56799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12/21/2022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529880621"/>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0" i="0">
                <a:solidFill>
                  <a:schemeClr val="tx1"/>
                </a:solidFill>
                <a:latin typeface="仿宋" panose="02010609060101010101" charset="-122"/>
                <a:cs typeface="仿宋" panose="02010609060101010101" charset="-122"/>
              </a:defRPr>
            </a:lvl1pPr>
          </a:lstStyle>
          <a:p>
            <a:endParaRPr/>
          </a:p>
        </p:txBody>
      </p:sp>
      <p:sp>
        <p:nvSpPr>
          <p:cNvPr id="3" name="Holder 3"/>
          <p:cNvSpPr>
            <a:spLocks noGrp="1"/>
          </p:cNvSpPr>
          <p:nvPr>
            <p:ph type="body" idx="1"/>
          </p:nvPr>
        </p:nvSpPr>
        <p:spPr/>
        <p:txBody>
          <a:bodyPr lIns="0" tIns="0" rIns="0" bIns="0"/>
          <a:lstStyle>
            <a:lvl1pPr>
              <a:defRPr sz="2000" b="0" i="0">
                <a:solidFill>
                  <a:schemeClr val="tx1"/>
                </a:solidFill>
                <a:latin typeface="仿宋" panose="02010609060101010101" charset="-122"/>
                <a:cs typeface="仿宋" panose="02010609060101010101" charset="-122"/>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12/21/2022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4103347965"/>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0" i="0">
                <a:solidFill>
                  <a:schemeClr val="tx1"/>
                </a:solidFill>
                <a:latin typeface="仿宋" panose="02010609060101010101" charset="-122"/>
                <a:cs typeface="仿宋" panose="02010609060101010101" charset="-122"/>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12/21/2022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3305693983"/>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0" i="0">
                <a:solidFill>
                  <a:schemeClr val="tx1"/>
                </a:solidFill>
                <a:latin typeface="仿宋" panose="02010609060101010101" charset="-122"/>
                <a:cs typeface="仿宋" panose="02010609060101010101" charset="-122"/>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12/21/2022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141310717"/>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12/21/2022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1401143198"/>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endParaRPr 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E1066A0-3383-4917-B67E-C1F7A7F86B9A}" type="slidenum">
              <a:rPr lang="en-US" smtClean="0"/>
              <a:t>‹#›</a:t>
            </a:fld>
            <a:endParaRPr lang="en-US"/>
          </a:p>
        </p:txBody>
      </p:sp>
    </p:spTree>
    <p:extLst>
      <p:ext uri="{BB962C8B-B14F-4D97-AF65-F5344CB8AC3E}">
        <p14:creationId xmlns:p14="http://schemas.microsoft.com/office/powerpoint/2010/main" val="3978394089"/>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Agenda 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8832277"/>
      </p:ext>
    </p:extLst>
  </p:cSld>
  <p:clrMapOvr>
    <a:masterClrMapping/>
  </p:clrMapOvr>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10748226" y="-280712"/>
            <a:ext cx="1407558" cy="195779"/>
          </a:xfrm>
          <a:prstGeom prst="rect">
            <a:avLst/>
          </a:prstGeom>
        </p:spPr>
        <p:txBody>
          <a:bodyPr vert="horz" lIns="91440" tIns="45720" rIns="91440" bIns="45720" rtlCol="0" anchor="ctr"/>
          <a:lstStyle>
            <a:lvl1pPr algn="r">
              <a:defRPr sz="635">
                <a:solidFill>
                  <a:schemeClr val="tx1">
                    <a:tint val="75000"/>
                  </a:schemeClr>
                </a:solidFill>
              </a:defRPr>
            </a:lvl1pPr>
          </a:lstStyle>
          <a:p>
            <a:r>
              <a:rPr>
                <a:solidFill>
                  <a:srgbClr val="000000">
                    <a:tint val="75000"/>
                  </a:srgbClr>
                </a:solidFill>
              </a:rPr>
              <a:t>2303521-005</a:t>
            </a:r>
            <a:endParaRPr dirty="0">
              <a:solidFill>
                <a:srgbClr val="000000">
                  <a:tint val="75000"/>
                </a:srgbClr>
              </a:solidFill>
            </a:endParaRPr>
          </a:p>
        </p:txBody>
      </p:sp>
    </p:spTree>
    <p:extLst>
      <p:ext uri="{BB962C8B-B14F-4D97-AF65-F5344CB8AC3E}">
        <p14:creationId xmlns:p14="http://schemas.microsoft.com/office/powerpoint/2010/main" val="2908941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endParaRPr 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E1066A0-3383-4917-B67E-C1F7A7F86B9A}" type="slidenum">
              <a:rPr lang="en-US" smtClean="0"/>
              <a:t>‹#›</a:t>
            </a:fld>
            <a:endParaRPr lang="en-US"/>
          </a:p>
        </p:txBody>
      </p:sp>
    </p:spTree>
    <p:extLst>
      <p:ext uri="{BB962C8B-B14F-4D97-AF65-F5344CB8AC3E}">
        <p14:creationId xmlns:p14="http://schemas.microsoft.com/office/powerpoint/2010/main" val="198865461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endParaRPr 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E1066A0-3383-4917-B67E-C1F7A7F86B9A}" type="slidenum">
              <a:rPr lang="en-US" smtClean="0"/>
              <a:t>‹#›</a:t>
            </a:fld>
            <a:endParaRPr lang="en-US"/>
          </a:p>
        </p:txBody>
      </p:sp>
    </p:spTree>
    <p:extLst>
      <p:ext uri="{BB962C8B-B14F-4D97-AF65-F5344CB8AC3E}">
        <p14:creationId xmlns:p14="http://schemas.microsoft.com/office/powerpoint/2010/main" val="348571509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theme" Target="../theme/theme5.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2.xml"/><Relationship Id="rId7" Type="http://schemas.openxmlformats.org/officeDocument/2006/relationships/image" Target="../media/image11.png"/><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8.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67.xml"/><Relationship Id="rId7" Type="http://schemas.openxmlformats.org/officeDocument/2006/relationships/slideLayout" Target="../slideLayouts/slideLayout7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5" Type="http://schemas.openxmlformats.org/officeDocument/2006/relationships/slideLayout" Target="../slideLayouts/slideLayout69.xml"/><Relationship Id="rId10" Type="http://schemas.openxmlformats.org/officeDocument/2006/relationships/image" Target="../media/image14.png"/><Relationship Id="rId4" Type="http://schemas.openxmlformats.org/officeDocument/2006/relationships/slideLayout" Target="../slideLayouts/slideLayout68.xml"/><Relationship Id="rId9" Type="http://schemas.openxmlformats.org/officeDocument/2006/relationships/image" Target="../media/image1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1066A0-3383-4917-B67E-C1F7A7F86B9A}" type="slidenum">
              <a:rPr lang="en-US" smtClean="0"/>
              <a:t>‹#›</a:t>
            </a:fld>
            <a:endParaRPr lang="en-US"/>
          </a:p>
        </p:txBody>
      </p:sp>
    </p:spTree>
    <p:extLst>
      <p:ext uri="{BB962C8B-B14F-4D97-AF65-F5344CB8AC3E}">
        <p14:creationId xmlns:p14="http://schemas.microsoft.com/office/powerpoint/2010/main" val="128180308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52"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7" r:id="rId15"/>
    <p:sldLayoutId id="2147483748" r:id="rId16"/>
    <p:sldLayoutId id="2147483673" r:id="rId17"/>
    <p:sldLayoutId id="2147483674" r:id="rId18"/>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8924DF-F971-438C-85E7-A1301203029D}" type="slidenum">
              <a:rPr lang="en-US" smtClean="0"/>
              <a:t>‹#›</a:t>
            </a:fld>
            <a:endParaRPr lang="en-US"/>
          </a:p>
        </p:txBody>
      </p:sp>
    </p:spTree>
    <p:extLst>
      <p:ext uri="{BB962C8B-B14F-4D97-AF65-F5344CB8AC3E}">
        <p14:creationId xmlns:p14="http://schemas.microsoft.com/office/powerpoint/2010/main" val="554715332"/>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8" descr="6666-0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5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004608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hf hdr="0" dt="0"/>
  <p:txStyles>
    <p:titleStyle>
      <a:lvl1pPr algn="ctr" rtl="0" eaLnBrk="0" fontAlgn="base" hangingPunct="0">
        <a:spcBef>
          <a:spcPct val="0"/>
        </a:spcBef>
        <a:spcAft>
          <a:spcPct val="0"/>
        </a:spcAft>
        <a:defRPr sz="5779" kern="1200">
          <a:solidFill>
            <a:schemeClr val="tx2"/>
          </a:solidFill>
          <a:latin typeface="+mj-lt"/>
          <a:ea typeface="+mj-ea"/>
          <a:cs typeface="+mj-cs"/>
        </a:defRPr>
      </a:lvl1pPr>
      <a:lvl2pPr algn="ctr" rtl="0" eaLnBrk="0" fontAlgn="base" hangingPunct="0">
        <a:spcBef>
          <a:spcPct val="0"/>
        </a:spcBef>
        <a:spcAft>
          <a:spcPct val="0"/>
        </a:spcAft>
        <a:defRPr sz="5779">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5779">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5779">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5779">
          <a:solidFill>
            <a:schemeClr val="tx2"/>
          </a:solidFill>
          <a:latin typeface="Arial" panose="020B0604020202020204" pitchFamily="34" charset="0"/>
          <a:ea typeface="宋体" panose="02010600030101010101" pitchFamily="2" charset="-122"/>
        </a:defRPr>
      </a:lvl5pPr>
      <a:lvl6pPr marL="600532" algn="ctr" rtl="0" fontAlgn="base">
        <a:spcBef>
          <a:spcPct val="0"/>
        </a:spcBef>
        <a:spcAft>
          <a:spcPct val="0"/>
        </a:spcAft>
        <a:defRPr sz="5779">
          <a:solidFill>
            <a:schemeClr val="tx2"/>
          </a:solidFill>
          <a:latin typeface="Arial" panose="020B0604020202020204" pitchFamily="34" charset="0"/>
          <a:ea typeface="宋体" panose="02010600030101010101" pitchFamily="2" charset="-122"/>
        </a:defRPr>
      </a:lvl6pPr>
      <a:lvl7pPr marL="1201064" algn="ctr" rtl="0" fontAlgn="base">
        <a:spcBef>
          <a:spcPct val="0"/>
        </a:spcBef>
        <a:spcAft>
          <a:spcPct val="0"/>
        </a:spcAft>
        <a:defRPr sz="5779">
          <a:solidFill>
            <a:schemeClr val="tx2"/>
          </a:solidFill>
          <a:latin typeface="Arial" panose="020B0604020202020204" pitchFamily="34" charset="0"/>
          <a:ea typeface="宋体" panose="02010600030101010101" pitchFamily="2" charset="-122"/>
        </a:defRPr>
      </a:lvl7pPr>
      <a:lvl8pPr marL="1801597" algn="ctr" rtl="0" fontAlgn="base">
        <a:spcBef>
          <a:spcPct val="0"/>
        </a:spcBef>
        <a:spcAft>
          <a:spcPct val="0"/>
        </a:spcAft>
        <a:defRPr sz="5779">
          <a:solidFill>
            <a:schemeClr val="tx2"/>
          </a:solidFill>
          <a:latin typeface="Arial" panose="020B0604020202020204" pitchFamily="34" charset="0"/>
          <a:ea typeface="宋体" panose="02010600030101010101" pitchFamily="2" charset="-122"/>
        </a:defRPr>
      </a:lvl8pPr>
      <a:lvl9pPr marL="2402129" algn="ctr" rtl="0" fontAlgn="base">
        <a:spcBef>
          <a:spcPct val="0"/>
        </a:spcBef>
        <a:spcAft>
          <a:spcPct val="0"/>
        </a:spcAft>
        <a:defRPr sz="5779">
          <a:solidFill>
            <a:schemeClr val="tx2"/>
          </a:solidFill>
          <a:latin typeface="Arial" panose="020B0604020202020204" pitchFamily="34" charset="0"/>
          <a:ea typeface="宋体" panose="02010600030101010101" pitchFamily="2" charset="-122"/>
        </a:defRPr>
      </a:lvl9pPr>
    </p:titleStyle>
    <p:bodyStyle>
      <a:lvl1pPr marL="450399" indent="-450399" algn="l" rtl="0" eaLnBrk="0" fontAlgn="base" hangingPunct="0">
        <a:spcBef>
          <a:spcPct val="20000"/>
        </a:spcBef>
        <a:spcAft>
          <a:spcPct val="0"/>
        </a:spcAft>
        <a:buChar char="•"/>
        <a:defRPr sz="4203" kern="1200">
          <a:solidFill>
            <a:schemeClr val="tx1"/>
          </a:solidFill>
          <a:latin typeface="+mn-lt"/>
          <a:ea typeface="+mn-ea"/>
          <a:cs typeface="+mn-cs"/>
        </a:defRPr>
      </a:lvl1pPr>
      <a:lvl2pPr marL="975865" indent="-375333" algn="l" rtl="0" eaLnBrk="0" fontAlgn="base" hangingPunct="0">
        <a:spcBef>
          <a:spcPct val="20000"/>
        </a:spcBef>
        <a:spcAft>
          <a:spcPct val="0"/>
        </a:spcAft>
        <a:buChar char="–"/>
        <a:defRPr sz="3678" kern="1200">
          <a:solidFill>
            <a:schemeClr val="tx1"/>
          </a:solidFill>
          <a:latin typeface="+mn-lt"/>
          <a:ea typeface="+mn-ea"/>
          <a:cs typeface="+mn-cs"/>
        </a:defRPr>
      </a:lvl2pPr>
      <a:lvl3pPr marL="1501331" indent="-300266" algn="l" rtl="0" eaLnBrk="0" fontAlgn="base" hangingPunct="0">
        <a:spcBef>
          <a:spcPct val="20000"/>
        </a:spcBef>
        <a:spcAft>
          <a:spcPct val="0"/>
        </a:spcAft>
        <a:buChar char="•"/>
        <a:defRPr sz="3152" kern="1200">
          <a:solidFill>
            <a:schemeClr val="tx1"/>
          </a:solidFill>
          <a:latin typeface="+mn-lt"/>
          <a:ea typeface="+mn-ea"/>
          <a:cs typeface="+mn-cs"/>
        </a:defRPr>
      </a:lvl3pPr>
      <a:lvl4pPr marL="2101863" indent="-300266" algn="l" rtl="0" eaLnBrk="0" fontAlgn="base" hangingPunct="0">
        <a:spcBef>
          <a:spcPct val="20000"/>
        </a:spcBef>
        <a:spcAft>
          <a:spcPct val="0"/>
        </a:spcAft>
        <a:buChar char="–"/>
        <a:defRPr sz="2627" kern="1200">
          <a:solidFill>
            <a:schemeClr val="tx1"/>
          </a:solidFill>
          <a:latin typeface="+mn-lt"/>
          <a:ea typeface="+mn-ea"/>
          <a:cs typeface="+mn-cs"/>
        </a:defRPr>
      </a:lvl4pPr>
      <a:lvl5pPr marL="2702395" indent="-300266" algn="l" rtl="0" eaLnBrk="0" fontAlgn="base" hangingPunct="0">
        <a:spcBef>
          <a:spcPct val="20000"/>
        </a:spcBef>
        <a:spcAft>
          <a:spcPct val="0"/>
        </a:spcAft>
        <a:buChar char="»"/>
        <a:defRPr sz="2627" kern="1200">
          <a:solidFill>
            <a:schemeClr val="tx1"/>
          </a:solidFill>
          <a:latin typeface="+mn-lt"/>
          <a:ea typeface="+mn-ea"/>
          <a:cs typeface="+mn-cs"/>
        </a:defRPr>
      </a:lvl5pPr>
      <a:lvl6pPr marL="3302927" indent="-300266" algn="l" defTabSz="1201064" rtl="0" eaLnBrk="1" latinLnBrk="0" hangingPunct="1">
        <a:lnSpc>
          <a:spcPct val="90000"/>
        </a:lnSpc>
        <a:spcBef>
          <a:spcPts val="657"/>
        </a:spcBef>
        <a:buFont typeface="Arial" panose="020B0604020202020204" pitchFamily="34" charset="0"/>
        <a:buChar char="•"/>
        <a:defRPr sz="2364" kern="1200">
          <a:solidFill>
            <a:schemeClr val="tx1"/>
          </a:solidFill>
          <a:latin typeface="+mn-lt"/>
          <a:ea typeface="+mn-ea"/>
          <a:cs typeface="+mn-cs"/>
        </a:defRPr>
      </a:lvl6pPr>
      <a:lvl7pPr marL="3903459" indent="-300266" algn="l" defTabSz="1201064" rtl="0" eaLnBrk="1" latinLnBrk="0" hangingPunct="1">
        <a:lnSpc>
          <a:spcPct val="90000"/>
        </a:lnSpc>
        <a:spcBef>
          <a:spcPts val="657"/>
        </a:spcBef>
        <a:buFont typeface="Arial" panose="020B0604020202020204" pitchFamily="34" charset="0"/>
        <a:buChar char="•"/>
        <a:defRPr sz="2364" kern="1200">
          <a:solidFill>
            <a:schemeClr val="tx1"/>
          </a:solidFill>
          <a:latin typeface="+mn-lt"/>
          <a:ea typeface="+mn-ea"/>
          <a:cs typeface="+mn-cs"/>
        </a:defRPr>
      </a:lvl7pPr>
      <a:lvl8pPr marL="4503992" indent="-300266" algn="l" defTabSz="1201064" rtl="0" eaLnBrk="1" latinLnBrk="0" hangingPunct="1">
        <a:lnSpc>
          <a:spcPct val="90000"/>
        </a:lnSpc>
        <a:spcBef>
          <a:spcPts val="657"/>
        </a:spcBef>
        <a:buFont typeface="Arial" panose="020B0604020202020204" pitchFamily="34" charset="0"/>
        <a:buChar char="•"/>
        <a:defRPr sz="2364" kern="1200">
          <a:solidFill>
            <a:schemeClr val="tx1"/>
          </a:solidFill>
          <a:latin typeface="+mn-lt"/>
          <a:ea typeface="+mn-ea"/>
          <a:cs typeface="+mn-cs"/>
        </a:defRPr>
      </a:lvl8pPr>
      <a:lvl9pPr marL="5104524" indent="-300266" algn="l" defTabSz="1201064" rtl="0" eaLnBrk="1" latinLnBrk="0" hangingPunct="1">
        <a:lnSpc>
          <a:spcPct val="90000"/>
        </a:lnSpc>
        <a:spcBef>
          <a:spcPts val="657"/>
        </a:spcBef>
        <a:buFont typeface="Arial" panose="020B0604020202020204" pitchFamily="34" charset="0"/>
        <a:buChar char="•"/>
        <a:defRPr sz="2364" kern="1200">
          <a:solidFill>
            <a:schemeClr val="tx1"/>
          </a:solidFill>
          <a:latin typeface="+mn-lt"/>
          <a:ea typeface="+mn-ea"/>
          <a:cs typeface="+mn-cs"/>
        </a:defRPr>
      </a:lvl9pPr>
    </p:bodyStyle>
    <p:otherStyle>
      <a:defPPr>
        <a:defRPr lang="zh-CN"/>
      </a:defPPr>
      <a:lvl1pPr marL="0" algn="l" defTabSz="1201064" rtl="0" eaLnBrk="1" latinLnBrk="0" hangingPunct="1">
        <a:defRPr sz="2364" kern="1200">
          <a:solidFill>
            <a:schemeClr val="tx1"/>
          </a:solidFill>
          <a:latin typeface="+mn-lt"/>
          <a:ea typeface="+mn-ea"/>
          <a:cs typeface="+mn-cs"/>
        </a:defRPr>
      </a:lvl1pPr>
      <a:lvl2pPr marL="600532" algn="l" defTabSz="1201064" rtl="0" eaLnBrk="1" latinLnBrk="0" hangingPunct="1">
        <a:defRPr sz="2364" kern="1200">
          <a:solidFill>
            <a:schemeClr val="tx1"/>
          </a:solidFill>
          <a:latin typeface="+mn-lt"/>
          <a:ea typeface="+mn-ea"/>
          <a:cs typeface="+mn-cs"/>
        </a:defRPr>
      </a:lvl2pPr>
      <a:lvl3pPr marL="1201064" algn="l" defTabSz="1201064" rtl="0" eaLnBrk="1" latinLnBrk="0" hangingPunct="1">
        <a:defRPr sz="2364" kern="1200">
          <a:solidFill>
            <a:schemeClr val="tx1"/>
          </a:solidFill>
          <a:latin typeface="+mn-lt"/>
          <a:ea typeface="+mn-ea"/>
          <a:cs typeface="+mn-cs"/>
        </a:defRPr>
      </a:lvl3pPr>
      <a:lvl4pPr marL="1801597" algn="l" defTabSz="1201064" rtl="0" eaLnBrk="1" latinLnBrk="0" hangingPunct="1">
        <a:defRPr sz="2364" kern="1200">
          <a:solidFill>
            <a:schemeClr val="tx1"/>
          </a:solidFill>
          <a:latin typeface="+mn-lt"/>
          <a:ea typeface="+mn-ea"/>
          <a:cs typeface="+mn-cs"/>
        </a:defRPr>
      </a:lvl4pPr>
      <a:lvl5pPr marL="2402129" algn="l" defTabSz="1201064" rtl="0" eaLnBrk="1" latinLnBrk="0" hangingPunct="1">
        <a:defRPr sz="2364" kern="1200">
          <a:solidFill>
            <a:schemeClr val="tx1"/>
          </a:solidFill>
          <a:latin typeface="+mn-lt"/>
          <a:ea typeface="+mn-ea"/>
          <a:cs typeface="+mn-cs"/>
        </a:defRPr>
      </a:lvl5pPr>
      <a:lvl6pPr marL="3002661" algn="l" defTabSz="1201064" rtl="0" eaLnBrk="1" latinLnBrk="0" hangingPunct="1">
        <a:defRPr sz="2364" kern="1200">
          <a:solidFill>
            <a:schemeClr val="tx1"/>
          </a:solidFill>
          <a:latin typeface="+mn-lt"/>
          <a:ea typeface="+mn-ea"/>
          <a:cs typeface="+mn-cs"/>
        </a:defRPr>
      </a:lvl6pPr>
      <a:lvl7pPr marL="3603193" algn="l" defTabSz="1201064" rtl="0" eaLnBrk="1" latinLnBrk="0" hangingPunct="1">
        <a:defRPr sz="2364" kern="1200">
          <a:solidFill>
            <a:schemeClr val="tx1"/>
          </a:solidFill>
          <a:latin typeface="+mn-lt"/>
          <a:ea typeface="+mn-ea"/>
          <a:cs typeface="+mn-cs"/>
        </a:defRPr>
      </a:lvl7pPr>
      <a:lvl8pPr marL="4203725" algn="l" defTabSz="1201064" rtl="0" eaLnBrk="1" latinLnBrk="0" hangingPunct="1">
        <a:defRPr sz="2364" kern="1200">
          <a:solidFill>
            <a:schemeClr val="tx1"/>
          </a:solidFill>
          <a:latin typeface="+mn-lt"/>
          <a:ea typeface="+mn-ea"/>
          <a:cs typeface="+mn-cs"/>
        </a:defRPr>
      </a:lvl8pPr>
      <a:lvl9pPr marL="4804258" algn="l" defTabSz="1201064" rtl="0" eaLnBrk="1" latinLnBrk="0" hangingPunct="1">
        <a:defRPr sz="236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8" name="CT_Note"/>
          <p:cNvSpPr/>
          <p:nvPr userDrawn="1"/>
        </p:nvSpPr>
        <p:spPr>
          <a:xfrm>
            <a:off x="0" y="-434743"/>
            <a:ext cx="2708931" cy="308063"/>
          </a:xfrm>
          <a:prstGeom prst="rect">
            <a:avLst/>
          </a:prstGeom>
          <a:solidFill>
            <a:srgbClr val="FFFF00"/>
          </a:solidFill>
          <a:ln w="9525" cap="flat" cmpd="sng" algn="ctr">
            <a:noFill/>
            <a:prstDash val="solid"/>
          </a:ln>
          <a:effectLst/>
          <a:extLst>
            <a:ext uri="{91240B29-F687-4F45-9708-019B960494DF}">
              <a14:hiddenLine xmlns:a14="http://schemas.microsoft.com/office/drawing/2010/main" w="9525">
                <a:solidFill>
                  <a:srgbClr val="80808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80615" tIns="31670" rIns="31670" bIns="31670" rtlCol="0" anchor="ctr" anchorCtr="0"/>
          <a:lstStyle/>
          <a:p>
            <a:pPr algn="ctr">
              <a:lnSpc>
                <a:spcPct val="110000"/>
              </a:lnSpc>
              <a:spcAft>
                <a:spcPct val="0"/>
              </a:spcAft>
            </a:pPr>
            <a:r>
              <a:rPr lang="en-GB" sz="995" b="1" dirty="0">
                <a:solidFill>
                  <a:srgbClr val="FF0000"/>
                </a:solidFill>
              </a:rPr>
              <a:t>DO NOT REFRESH</a:t>
            </a:r>
          </a:p>
        </p:txBody>
      </p:sp>
      <p:sp>
        <p:nvSpPr>
          <p:cNvPr id="6" name="Footer Placeholder 5"/>
          <p:cNvSpPr>
            <a:spLocks noGrp="1"/>
          </p:cNvSpPr>
          <p:nvPr>
            <p:ph type="ftr" sz="quarter" idx="3"/>
          </p:nvPr>
        </p:nvSpPr>
        <p:spPr>
          <a:xfrm>
            <a:off x="10748226" y="-280712"/>
            <a:ext cx="1407558" cy="195779"/>
          </a:xfrm>
          <a:prstGeom prst="rect">
            <a:avLst/>
          </a:prstGeom>
        </p:spPr>
        <p:txBody>
          <a:bodyPr vert="horz" lIns="91440" tIns="45720" rIns="91440" bIns="45720" rtlCol="0" anchor="ctr"/>
          <a:lstStyle>
            <a:lvl1pPr algn="r">
              <a:defRPr sz="635">
                <a:solidFill>
                  <a:schemeClr val="tx1">
                    <a:tint val="75000"/>
                  </a:schemeClr>
                </a:solidFill>
              </a:defRPr>
            </a:lvl1pPr>
          </a:lstStyle>
          <a:p>
            <a:r>
              <a:rPr lang="en-US">
                <a:solidFill>
                  <a:srgbClr val="000000">
                    <a:tint val="75000"/>
                  </a:srgbClr>
                </a:solidFill>
              </a:rPr>
              <a:t>2303521-005</a:t>
            </a:r>
            <a:endParaRPr lang="en-US" dirty="0">
              <a:solidFill>
                <a:srgbClr val="000000">
                  <a:tint val="75000"/>
                </a:srgbClr>
              </a:solidFill>
            </a:endParaRPr>
          </a:p>
        </p:txBody>
      </p:sp>
      <p:sp>
        <p:nvSpPr>
          <p:cNvPr id="8" name="矩形 7"/>
          <p:cNvSpPr/>
          <p:nvPr userDrawn="1"/>
        </p:nvSpPr>
        <p:spPr>
          <a:xfrm>
            <a:off x="526690" y="914442"/>
            <a:ext cx="11665310" cy="76960"/>
          </a:xfrm>
          <a:prstGeom prst="rect">
            <a:avLst/>
          </a:prstGeom>
          <a:solidFill>
            <a:srgbClr val="005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1139167194"/>
      </p:ext>
    </p:extLst>
  </p:cSld>
  <p:clrMap bg1="lt1" tx1="dk1" bg2="lt2" tx2="dk2" accent1="accent1" accent2="accent2" accent3="accent3" accent4="accent4" accent5="accent5" accent6="accent6" hlink="hlink" folHlink="folHlink"/>
  <p:sldLayoutIdLst>
    <p:sldLayoutId id="2147483784" r:id="rId1"/>
    <p:sldLayoutId id="2147483786" r:id="rId2"/>
  </p:sldLayoutIdLst>
  <p:hf sldNum="0" hdr="0" dt="0"/>
  <p:txStyles>
    <p:titleStyle>
      <a:lvl1pPr algn="l" defTabSz="828675" rtl="0" eaLnBrk="1" latinLnBrk="0" hangingPunct="1">
        <a:lnSpc>
          <a:spcPts val="2530"/>
        </a:lnSpc>
        <a:spcBef>
          <a:spcPct val="0"/>
        </a:spcBef>
        <a:buFontTx/>
        <a:buNone/>
        <a:defRPr sz="2175" b="0" i="0" kern="1200">
          <a:solidFill>
            <a:schemeClr val="tx1"/>
          </a:solidFill>
          <a:latin typeface="Arial" panose="020B0604020202020204"/>
          <a:ea typeface="+mj-ea"/>
          <a:cs typeface="+mj-cs"/>
        </a:defRPr>
      </a:lvl1pPr>
    </p:titleStyle>
    <p:bodyStyle>
      <a:lvl1pPr marL="0" indent="0" algn="l" defTabSz="828675" rtl="0" eaLnBrk="1" latinLnBrk="0" hangingPunct="1">
        <a:lnSpc>
          <a:spcPct val="110000"/>
        </a:lnSpc>
        <a:spcBef>
          <a:spcPct val="84000"/>
        </a:spcBef>
        <a:spcAft>
          <a:spcPct val="0"/>
        </a:spcAft>
        <a:buFontTx/>
        <a:buNone/>
        <a:defRPr sz="995" b="0" i="0" kern="1200">
          <a:solidFill>
            <a:srgbClr val="000000"/>
          </a:solidFill>
          <a:latin typeface="Arial" panose="020B0604020202020204"/>
          <a:ea typeface="+mn-ea"/>
          <a:cs typeface="+mn-cs"/>
        </a:defRPr>
      </a:lvl1pPr>
      <a:lvl2pPr marL="140970" indent="-140970" algn="l" defTabSz="828675" rtl="0" eaLnBrk="1" latinLnBrk="0" hangingPunct="1">
        <a:lnSpc>
          <a:spcPct val="110000"/>
        </a:lnSpc>
        <a:spcBef>
          <a:spcPct val="84000"/>
        </a:spcBef>
        <a:spcAft>
          <a:spcPct val="0"/>
        </a:spcAft>
        <a:buClr>
          <a:srgbClr val="7397BC"/>
        </a:buClr>
        <a:buSzPct val="92000"/>
        <a:buFont typeface="Wingdings" panose="05000000000000000000"/>
        <a:buChar char="n"/>
        <a:defRPr sz="995" b="0" i="0" kern="1200">
          <a:solidFill>
            <a:srgbClr val="000000"/>
          </a:solidFill>
          <a:latin typeface="Arial" panose="020B0604020202020204"/>
          <a:ea typeface="+mn-ea"/>
          <a:cs typeface="+mn-cs"/>
        </a:defRPr>
      </a:lvl2pPr>
      <a:lvl3pPr marL="281940" indent="-140970" algn="l" defTabSz="828675" rtl="0" eaLnBrk="1" latinLnBrk="0" hangingPunct="1">
        <a:lnSpc>
          <a:spcPct val="110000"/>
        </a:lnSpc>
        <a:spcBef>
          <a:spcPct val="24000"/>
        </a:spcBef>
        <a:spcAft>
          <a:spcPct val="0"/>
        </a:spcAft>
        <a:buClr>
          <a:srgbClr val="969696"/>
        </a:buClr>
        <a:buSzPct val="92000"/>
        <a:buFont typeface="Wingdings" panose="05000000000000000000"/>
        <a:buChar char="n"/>
        <a:defRPr sz="995" b="0" i="0" kern="1200">
          <a:solidFill>
            <a:srgbClr val="000000"/>
          </a:solidFill>
          <a:latin typeface="Arial" panose="020B0604020202020204"/>
          <a:ea typeface="+mn-ea"/>
          <a:cs typeface="+mn-cs"/>
        </a:defRPr>
      </a:lvl3pPr>
      <a:lvl4pPr marL="422910" indent="-140970" algn="l" defTabSz="828675" rtl="0" eaLnBrk="1" latinLnBrk="0" hangingPunct="1">
        <a:lnSpc>
          <a:spcPct val="110000"/>
        </a:lnSpc>
        <a:spcBef>
          <a:spcPct val="0"/>
        </a:spcBef>
        <a:spcAft>
          <a:spcPct val="0"/>
        </a:spcAft>
        <a:buClr>
          <a:srgbClr val="969696"/>
        </a:buClr>
        <a:buSzPct val="92000"/>
        <a:buFont typeface="Arial" panose="020B0604020202020204"/>
        <a:buChar char="–"/>
        <a:defRPr sz="995" b="0" i="0" kern="1200">
          <a:solidFill>
            <a:srgbClr val="000000"/>
          </a:solidFill>
          <a:latin typeface="Arial" panose="020B0604020202020204"/>
          <a:ea typeface="+mn-ea"/>
          <a:cs typeface="+mn-cs"/>
        </a:defRPr>
      </a:lvl4pPr>
      <a:lvl5pPr marL="563880" indent="-140970" algn="l" defTabSz="828675" rtl="0" eaLnBrk="1" latinLnBrk="0" hangingPunct="1">
        <a:lnSpc>
          <a:spcPct val="110000"/>
        </a:lnSpc>
        <a:spcBef>
          <a:spcPct val="0"/>
        </a:spcBef>
        <a:spcAft>
          <a:spcPct val="0"/>
        </a:spcAft>
        <a:buClr>
          <a:srgbClr val="969696"/>
        </a:buClr>
        <a:buSzPct val="92000"/>
        <a:buFont typeface="Arial" panose="020B0604020202020204"/>
        <a:buChar char="–"/>
        <a:defRPr sz="995" b="0" i="0" kern="1200">
          <a:solidFill>
            <a:srgbClr val="000000"/>
          </a:solidFill>
          <a:latin typeface="Arial" panose="020B0604020202020204"/>
          <a:ea typeface="+mn-ea"/>
          <a:cs typeface="+mn-cs"/>
        </a:defRPr>
      </a:lvl5pPr>
      <a:lvl6pPr marL="2280285" indent="-207010" algn="l" defTabSz="828675" rtl="0" eaLnBrk="1" latinLnBrk="0" hangingPunct="1">
        <a:spcBef>
          <a:spcPct val="20000"/>
        </a:spcBef>
        <a:buFont typeface="Arial" panose="020B0604020202020204" pitchFamily="34" charset="0"/>
        <a:buChar char="•"/>
        <a:defRPr sz="1815" kern="1200">
          <a:solidFill>
            <a:schemeClr val="tx1"/>
          </a:solidFill>
          <a:latin typeface="+mn-lt"/>
          <a:ea typeface="+mn-ea"/>
          <a:cs typeface="+mn-cs"/>
        </a:defRPr>
      </a:lvl6pPr>
      <a:lvl7pPr marL="2694940" indent="-207010" algn="l" defTabSz="828675" rtl="0" eaLnBrk="1" latinLnBrk="0" hangingPunct="1">
        <a:spcBef>
          <a:spcPct val="20000"/>
        </a:spcBef>
        <a:buFont typeface="Arial" panose="020B0604020202020204" pitchFamily="34" charset="0"/>
        <a:buChar char="•"/>
        <a:defRPr sz="1815" kern="1200">
          <a:solidFill>
            <a:schemeClr val="tx1"/>
          </a:solidFill>
          <a:latin typeface="+mn-lt"/>
          <a:ea typeface="+mn-ea"/>
          <a:cs typeface="+mn-cs"/>
        </a:defRPr>
      </a:lvl7pPr>
      <a:lvl8pPr marL="3109595" indent="-207010" algn="l" defTabSz="828675" rtl="0" eaLnBrk="1" latinLnBrk="0" hangingPunct="1">
        <a:spcBef>
          <a:spcPct val="20000"/>
        </a:spcBef>
        <a:buFont typeface="Arial" panose="020B0604020202020204" pitchFamily="34" charset="0"/>
        <a:buChar char="•"/>
        <a:defRPr sz="1815" kern="1200">
          <a:solidFill>
            <a:schemeClr val="tx1"/>
          </a:solidFill>
          <a:latin typeface="+mn-lt"/>
          <a:ea typeface="+mn-ea"/>
          <a:cs typeface="+mn-cs"/>
        </a:defRPr>
      </a:lvl8pPr>
      <a:lvl9pPr marL="3524250" indent="-207010" algn="l" defTabSz="828675" rtl="0" eaLnBrk="1" latinLnBrk="0" hangingPunct="1">
        <a:spcBef>
          <a:spcPct val="20000"/>
        </a:spcBef>
        <a:buFont typeface="Arial" panose="020B0604020202020204" pitchFamily="34" charset="0"/>
        <a:buChar char="•"/>
        <a:defRPr sz="1815" kern="1200">
          <a:solidFill>
            <a:schemeClr val="tx1"/>
          </a:solidFill>
          <a:latin typeface="+mn-lt"/>
          <a:ea typeface="+mn-ea"/>
          <a:cs typeface="+mn-cs"/>
        </a:defRPr>
      </a:lvl9pPr>
    </p:bodyStyle>
    <p:otherStyle>
      <a:defPPr>
        <a:defRPr lang="fr-FR"/>
      </a:defPPr>
      <a:lvl1pPr marL="0" algn="l" defTabSz="828675" rtl="0" eaLnBrk="1" latinLnBrk="0" hangingPunct="1">
        <a:defRPr sz="1630" kern="1200">
          <a:solidFill>
            <a:schemeClr val="tx1"/>
          </a:solidFill>
          <a:latin typeface="+mn-lt"/>
          <a:ea typeface="+mn-ea"/>
          <a:cs typeface="+mn-cs"/>
        </a:defRPr>
      </a:lvl1pPr>
      <a:lvl2pPr marL="414655" algn="l" defTabSz="828675" rtl="0" eaLnBrk="1" latinLnBrk="0" hangingPunct="1">
        <a:defRPr sz="1630" kern="1200">
          <a:solidFill>
            <a:schemeClr val="tx1"/>
          </a:solidFill>
          <a:latin typeface="+mn-lt"/>
          <a:ea typeface="+mn-ea"/>
          <a:cs typeface="+mn-cs"/>
        </a:defRPr>
      </a:lvl2pPr>
      <a:lvl3pPr marL="829310" algn="l" defTabSz="828675" rtl="0" eaLnBrk="1" latinLnBrk="0" hangingPunct="1">
        <a:defRPr sz="1630" kern="1200">
          <a:solidFill>
            <a:schemeClr val="tx1"/>
          </a:solidFill>
          <a:latin typeface="+mn-lt"/>
          <a:ea typeface="+mn-ea"/>
          <a:cs typeface="+mn-cs"/>
        </a:defRPr>
      </a:lvl3pPr>
      <a:lvl4pPr marL="1243965" algn="l" defTabSz="828675" rtl="0" eaLnBrk="1" latinLnBrk="0" hangingPunct="1">
        <a:defRPr sz="1630" kern="1200">
          <a:solidFill>
            <a:schemeClr val="tx1"/>
          </a:solidFill>
          <a:latin typeface="+mn-lt"/>
          <a:ea typeface="+mn-ea"/>
          <a:cs typeface="+mn-cs"/>
        </a:defRPr>
      </a:lvl4pPr>
      <a:lvl5pPr marL="1658620" algn="l" defTabSz="828675" rtl="0" eaLnBrk="1" latinLnBrk="0" hangingPunct="1">
        <a:defRPr sz="1630" kern="1200">
          <a:solidFill>
            <a:schemeClr val="tx1"/>
          </a:solidFill>
          <a:latin typeface="+mn-lt"/>
          <a:ea typeface="+mn-ea"/>
          <a:cs typeface="+mn-cs"/>
        </a:defRPr>
      </a:lvl5pPr>
      <a:lvl6pPr marL="2072640" algn="l" defTabSz="828675" rtl="0" eaLnBrk="1" latinLnBrk="0" hangingPunct="1">
        <a:defRPr sz="1630" kern="1200">
          <a:solidFill>
            <a:schemeClr val="tx1"/>
          </a:solidFill>
          <a:latin typeface="+mn-lt"/>
          <a:ea typeface="+mn-ea"/>
          <a:cs typeface="+mn-cs"/>
        </a:defRPr>
      </a:lvl6pPr>
      <a:lvl7pPr marL="2487295" algn="l" defTabSz="828675" rtl="0" eaLnBrk="1" latinLnBrk="0" hangingPunct="1">
        <a:defRPr sz="1630" kern="1200">
          <a:solidFill>
            <a:schemeClr val="tx1"/>
          </a:solidFill>
          <a:latin typeface="+mn-lt"/>
          <a:ea typeface="+mn-ea"/>
          <a:cs typeface="+mn-cs"/>
        </a:defRPr>
      </a:lvl7pPr>
      <a:lvl8pPr marL="2901950" algn="l" defTabSz="828675" rtl="0" eaLnBrk="1" latinLnBrk="0" hangingPunct="1">
        <a:defRPr sz="1630" kern="1200">
          <a:solidFill>
            <a:schemeClr val="tx1"/>
          </a:solidFill>
          <a:latin typeface="+mn-lt"/>
          <a:ea typeface="+mn-ea"/>
          <a:cs typeface="+mn-cs"/>
        </a:defRPr>
      </a:lvl8pPr>
      <a:lvl9pPr marL="3316605" algn="l" defTabSz="828675" rtl="0" eaLnBrk="1" latinLnBrk="0" hangingPunct="1">
        <a:defRPr sz="163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8" name="CT_Note"/>
          <p:cNvSpPr/>
          <p:nvPr userDrawn="1"/>
        </p:nvSpPr>
        <p:spPr>
          <a:xfrm>
            <a:off x="0" y="-434743"/>
            <a:ext cx="2708931" cy="308063"/>
          </a:xfrm>
          <a:prstGeom prst="rect">
            <a:avLst/>
          </a:prstGeom>
          <a:solidFill>
            <a:srgbClr val="FFFF00"/>
          </a:solidFill>
          <a:ln w="9525" cap="flat" cmpd="sng" algn="ctr">
            <a:noFill/>
            <a:prstDash val="solid"/>
          </a:ln>
          <a:effectLst/>
          <a:extLst>
            <a:ext uri="{91240B29-F687-4F45-9708-019B960494DF}">
              <a14:hiddenLine xmlns:a14="http://schemas.microsoft.com/office/drawing/2010/main" w="9525">
                <a:solidFill>
                  <a:srgbClr val="80808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80615" tIns="31670" rIns="31670" bIns="31670" rtlCol="0" anchor="ctr" anchorCtr="0"/>
          <a:lstStyle/>
          <a:p>
            <a:pPr algn="ctr">
              <a:lnSpc>
                <a:spcPct val="110000"/>
              </a:lnSpc>
              <a:spcAft>
                <a:spcPct val="0"/>
              </a:spcAft>
            </a:pPr>
            <a:r>
              <a:rPr lang="en-GB" sz="995" b="1" dirty="0">
                <a:solidFill>
                  <a:srgbClr val="FF0000"/>
                </a:solidFill>
              </a:rPr>
              <a:t>DO NOT REFRESH</a:t>
            </a:r>
          </a:p>
        </p:txBody>
      </p:sp>
      <p:sp>
        <p:nvSpPr>
          <p:cNvPr id="6" name="Footer Placeholder 5"/>
          <p:cNvSpPr>
            <a:spLocks noGrp="1"/>
          </p:cNvSpPr>
          <p:nvPr>
            <p:ph type="ftr" sz="quarter" idx="3"/>
          </p:nvPr>
        </p:nvSpPr>
        <p:spPr>
          <a:xfrm>
            <a:off x="10748226" y="-280712"/>
            <a:ext cx="1407558" cy="195779"/>
          </a:xfrm>
          <a:prstGeom prst="rect">
            <a:avLst/>
          </a:prstGeom>
        </p:spPr>
        <p:txBody>
          <a:bodyPr vert="horz" lIns="91440" tIns="45720" rIns="91440" bIns="45720" rtlCol="0" anchor="ctr"/>
          <a:lstStyle>
            <a:lvl1pPr algn="r">
              <a:defRPr sz="635">
                <a:solidFill>
                  <a:schemeClr val="tx1">
                    <a:tint val="75000"/>
                  </a:schemeClr>
                </a:solidFill>
              </a:defRPr>
            </a:lvl1pPr>
          </a:lstStyle>
          <a:p>
            <a:r>
              <a:rPr lang="en-US">
                <a:solidFill>
                  <a:srgbClr val="000000">
                    <a:tint val="75000"/>
                  </a:srgbClr>
                </a:solidFill>
              </a:rPr>
              <a:t>2303521-005</a:t>
            </a:r>
            <a:endParaRPr lang="en-US" dirty="0">
              <a:solidFill>
                <a:srgbClr val="000000">
                  <a:tint val="75000"/>
                </a:srgbClr>
              </a:solidFill>
            </a:endParaRPr>
          </a:p>
        </p:txBody>
      </p:sp>
      <p:sp>
        <p:nvSpPr>
          <p:cNvPr id="8" name="矩形 7"/>
          <p:cNvSpPr/>
          <p:nvPr userDrawn="1"/>
        </p:nvSpPr>
        <p:spPr>
          <a:xfrm>
            <a:off x="526690" y="914442"/>
            <a:ext cx="11665310" cy="76960"/>
          </a:xfrm>
          <a:prstGeom prst="rect">
            <a:avLst/>
          </a:prstGeom>
          <a:solidFill>
            <a:srgbClr val="005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128103489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Lst>
  <p:hf sldNum="0" hdr="0" dt="0"/>
  <p:txStyles>
    <p:titleStyle>
      <a:lvl1pPr algn="l" defTabSz="828675" rtl="0" eaLnBrk="1" latinLnBrk="0" hangingPunct="1">
        <a:lnSpc>
          <a:spcPts val="2530"/>
        </a:lnSpc>
        <a:spcBef>
          <a:spcPct val="0"/>
        </a:spcBef>
        <a:buFontTx/>
        <a:buNone/>
        <a:defRPr sz="2175" b="0" i="0" kern="1200">
          <a:solidFill>
            <a:schemeClr val="tx1"/>
          </a:solidFill>
          <a:latin typeface="Arial" panose="020B0604020202020204"/>
          <a:ea typeface="+mj-ea"/>
          <a:cs typeface="+mj-cs"/>
        </a:defRPr>
      </a:lvl1pPr>
    </p:titleStyle>
    <p:bodyStyle>
      <a:lvl1pPr marL="0" indent="0" algn="l" defTabSz="828675" rtl="0" eaLnBrk="1" latinLnBrk="0" hangingPunct="1">
        <a:lnSpc>
          <a:spcPct val="110000"/>
        </a:lnSpc>
        <a:spcBef>
          <a:spcPct val="84000"/>
        </a:spcBef>
        <a:spcAft>
          <a:spcPct val="0"/>
        </a:spcAft>
        <a:buFontTx/>
        <a:buNone/>
        <a:defRPr sz="995" b="0" i="0" kern="1200">
          <a:solidFill>
            <a:srgbClr val="000000"/>
          </a:solidFill>
          <a:latin typeface="Arial" panose="020B0604020202020204"/>
          <a:ea typeface="+mn-ea"/>
          <a:cs typeface="+mn-cs"/>
        </a:defRPr>
      </a:lvl1pPr>
      <a:lvl2pPr marL="140970" indent="-140970" algn="l" defTabSz="828675" rtl="0" eaLnBrk="1" latinLnBrk="0" hangingPunct="1">
        <a:lnSpc>
          <a:spcPct val="110000"/>
        </a:lnSpc>
        <a:spcBef>
          <a:spcPct val="84000"/>
        </a:spcBef>
        <a:spcAft>
          <a:spcPct val="0"/>
        </a:spcAft>
        <a:buClr>
          <a:srgbClr val="7397BC"/>
        </a:buClr>
        <a:buSzPct val="92000"/>
        <a:buFont typeface="Wingdings" panose="05000000000000000000"/>
        <a:buChar char="n"/>
        <a:defRPr sz="995" b="0" i="0" kern="1200">
          <a:solidFill>
            <a:srgbClr val="000000"/>
          </a:solidFill>
          <a:latin typeface="Arial" panose="020B0604020202020204"/>
          <a:ea typeface="+mn-ea"/>
          <a:cs typeface="+mn-cs"/>
        </a:defRPr>
      </a:lvl2pPr>
      <a:lvl3pPr marL="281940" indent="-140970" algn="l" defTabSz="828675" rtl="0" eaLnBrk="1" latinLnBrk="0" hangingPunct="1">
        <a:lnSpc>
          <a:spcPct val="110000"/>
        </a:lnSpc>
        <a:spcBef>
          <a:spcPct val="24000"/>
        </a:spcBef>
        <a:spcAft>
          <a:spcPct val="0"/>
        </a:spcAft>
        <a:buClr>
          <a:srgbClr val="969696"/>
        </a:buClr>
        <a:buSzPct val="92000"/>
        <a:buFont typeface="Wingdings" panose="05000000000000000000"/>
        <a:buChar char="n"/>
        <a:defRPr sz="995" b="0" i="0" kern="1200">
          <a:solidFill>
            <a:srgbClr val="000000"/>
          </a:solidFill>
          <a:latin typeface="Arial" panose="020B0604020202020204"/>
          <a:ea typeface="+mn-ea"/>
          <a:cs typeface="+mn-cs"/>
        </a:defRPr>
      </a:lvl3pPr>
      <a:lvl4pPr marL="422910" indent="-140970" algn="l" defTabSz="828675" rtl="0" eaLnBrk="1" latinLnBrk="0" hangingPunct="1">
        <a:lnSpc>
          <a:spcPct val="110000"/>
        </a:lnSpc>
        <a:spcBef>
          <a:spcPct val="0"/>
        </a:spcBef>
        <a:spcAft>
          <a:spcPct val="0"/>
        </a:spcAft>
        <a:buClr>
          <a:srgbClr val="969696"/>
        </a:buClr>
        <a:buSzPct val="92000"/>
        <a:buFont typeface="Arial" panose="020B0604020202020204"/>
        <a:buChar char="–"/>
        <a:defRPr sz="995" b="0" i="0" kern="1200">
          <a:solidFill>
            <a:srgbClr val="000000"/>
          </a:solidFill>
          <a:latin typeface="Arial" panose="020B0604020202020204"/>
          <a:ea typeface="+mn-ea"/>
          <a:cs typeface="+mn-cs"/>
        </a:defRPr>
      </a:lvl4pPr>
      <a:lvl5pPr marL="563880" indent="-140970" algn="l" defTabSz="828675" rtl="0" eaLnBrk="1" latinLnBrk="0" hangingPunct="1">
        <a:lnSpc>
          <a:spcPct val="110000"/>
        </a:lnSpc>
        <a:spcBef>
          <a:spcPct val="0"/>
        </a:spcBef>
        <a:spcAft>
          <a:spcPct val="0"/>
        </a:spcAft>
        <a:buClr>
          <a:srgbClr val="969696"/>
        </a:buClr>
        <a:buSzPct val="92000"/>
        <a:buFont typeface="Arial" panose="020B0604020202020204"/>
        <a:buChar char="–"/>
        <a:defRPr sz="995" b="0" i="0" kern="1200">
          <a:solidFill>
            <a:srgbClr val="000000"/>
          </a:solidFill>
          <a:latin typeface="Arial" panose="020B0604020202020204"/>
          <a:ea typeface="+mn-ea"/>
          <a:cs typeface="+mn-cs"/>
        </a:defRPr>
      </a:lvl5pPr>
      <a:lvl6pPr marL="2280285" indent="-207010" algn="l" defTabSz="828675" rtl="0" eaLnBrk="1" latinLnBrk="0" hangingPunct="1">
        <a:spcBef>
          <a:spcPct val="20000"/>
        </a:spcBef>
        <a:buFont typeface="Arial" panose="020B0604020202020204" pitchFamily="34" charset="0"/>
        <a:buChar char="•"/>
        <a:defRPr sz="1815" kern="1200">
          <a:solidFill>
            <a:schemeClr val="tx1"/>
          </a:solidFill>
          <a:latin typeface="+mn-lt"/>
          <a:ea typeface="+mn-ea"/>
          <a:cs typeface="+mn-cs"/>
        </a:defRPr>
      </a:lvl6pPr>
      <a:lvl7pPr marL="2694940" indent="-207010" algn="l" defTabSz="828675" rtl="0" eaLnBrk="1" latinLnBrk="0" hangingPunct="1">
        <a:spcBef>
          <a:spcPct val="20000"/>
        </a:spcBef>
        <a:buFont typeface="Arial" panose="020B0604020202020204" pitchFamily="34" charset="0"/>
        <a:buChar char="•"/>
        <a:defRPr sz="1815" kern="1200">
          <a:solidFill>
            <a:schemeClr val="tx1"/>
          </a:solidFill>
          <a:latin typeface="+mn-lt"/>
          <a:ea typeface="+mn-ea"/>
          <a:cs typeface="+mn-cs"/>
        </a:defRPr>
      </a:lvl7pPr>
      <a:lvl8pPr marL="3109595" indent="-207010" algn="l" defTabSz="828675" rtl="0" eaLnBrk="1" latinLnBrk="0" hangingPunct="1">
        <a:spcBef>
          <a:spcPct val="20000"/>
        </a:spcBef>
        <a:buFont typeface="Arial" panose="020B0604020202020204" pitchFamily="34" charset="0"/>
        <a:buChar char="•"/>
        <a:defRPr sz="1815" kern="1200">
          <a:solidFill>
            <a:schemeClr val="tx1"/>
          </a:solidFill>
          <a:latin typeface="+mn-lt"/>
          <a:ea typeface="+mn-ea"/>
          <a:cs typeface="+mn-cs"/>
        </a:defRPr>
      </a:lvl8pPr>
      <a:lvl9pPr marL="3524250" indent="-207010" algn="l" defTabSz="828675" rtl="0" eaLnBrk="1" latinLnBrk="0" hangingPunct="1">
        <a:spcBef>
          <a:spcPct val="20000"/>
        </a:spcBef>
        <a:buFont typeface="Arial" panose="020B0604020202020204" pitchFamily="34" charset="0"/>
        <a:buChar char="•"/>
        <a:defRPr sz="1815" kern="1200">
          <a:solidFill>
            <a:schemeClr val="tx1"/>
          </a:solidFill>
          <a:latin typeface="+mn-lt"/>
          <a:ea typeface="+mn-ea"/>
          <a:cs typeface="+mn-cs"/>
        </a:defRPr>
      </a:lvl9pPr>
    </p:bodyStyle>
    <p:otherStyle>
      <a:defPPr>
        <a:defRPr lang="fr-FR"/>
      </a:defPPr>
      <a:lvl1pPr marL="0" algn="l" defTabSz="828675" rtl="0" eaLnBrk="1" latinLnBrk="0" hangingPunct="1">
        <a:defRPr sz="1630" kern="1200">
          <a:solidFill>
            <a:schemeClr val="tx1"/>
          </a:solidFill>
          <a:latin typeface="+mn-lt"/>
          <a:ea typeface="+mn-ea"/>
          <a:cs typeface="+mn-cs"/>
        </a:defRPr>
      </a:lvl1pPr>
      <a:lvl2pPr marL="414655" algn="l" defTabSz="828675" rtl="0" eaLnBrk="1" latinLnBrk="0" hangingPunct="1">
        <a:defRPr sz="1630" kern="1200">
          <a:solidFill>
            <a:schemeClr val="tx1"/>
          </a:solidFill>
          <a:latin typeface="+mn-lt"/>
          <a:ea typeface="+mn-ea"/>
          <a:cs typeface="+mn-cs"/>
        </a:defRPr>
      </a:lvl2pPr>
      <a:lvl3pPr marL="829310" algn="l" defTabSz="828675" rtl="0" eaLnBrk="1" latinLnBrk="0" hangingPunct="1">
        <a:defRPr sz="1630" kern="1200">
          <a:solidFill>
            <a:schemeClr val="tx1"/>
          </a:solidFill>
          <a:latin typeface="+mn-lt"/>
          <a:ea typeface="+mn-ea"/>
          <a:cs typeface="+mn-cs"/>
        </a:defRPr>
      </a:lvl3pPr>
      <a:lvl4pPr marL="1243965" algn="l" defTabSz="828675" rtl="0" eaLnBrk="1" latinLnBrk="0" hangingPunct="1">
        <a:defRPr sz="1630" kern="1200">
          <a:solidFill>
            <a:schemeClr val="tx1"/>
          </a:solidFill>
          <a:latin typeface="+mn-lt"/>
          <a:ea typeface="+mn-ea"/>
          <a:cs typeface="+mn-cs"/>
        </a:defRPr>
      </a:lvl4pPr>
      <a:lvl5pPr marL="1658620" algn="l" defTabSz="828675" rtl="0" eaLnBrk="1" latinLnBrk="0" hangingPunct="1">
        <a:defRPr sz="1630" kern="1200">
          <a:solidFill>
            <a:schemeClr val="tx1"/>
          </a:solidFill>
          <a:latin typeface="+mn-lt"/>
          <a:ea typeface="+mn-ea"/>
          <a:cs typeface="+mn-cs"/>
        </a:defRPr>
      </a:lvl5pPr>
      <a:lvl6pPr marL="2072640" algn="l" defTabSz="828675" rtl="0" eaLnBrk="1" latinLnBrk="0" hangingPunct="1">
        <a:defRPr sz="1630" kern="1200">
          <a:solidFill>
            <a:schemeClr val="tx1"/>
          </a:solidFill>
          <a:latin typeface="+mn-lt"/>
          <a:ea typeface="+mn-ea"/>
          <a:cs typeface="+mn-cs"/>
        </a:defRPr>
      </a:lvl6pPr>
      <a:lvl7pPr marL="2487295" algn="l" defTabSz="828675" rtl="0" eaLnBrk="1" latinLnBrk="0" hangingPunct="1">
        <a:defRPr sz="1630" kern="1200">
          <a:solidFill>
            <a:schemeClr val="tx1"/>
          </a:solidFill>
          <a:latin typeface="+mn-lt"/>
          <a:ea typeface="+mn-ea"/>
          <a:cs typeface="+mn-cs"/>
        </a:defRPr>
      </a:lvl7pPr>
      <a:lvl8pPr marL="2901950" algn="l" defTabSz="828675" rtl="0" eaLnBrk="1" latinLnBrk="0" hangingPunct="1">
        <a:defRPr sz="1630" kern="1200">
          <a:solidFill>
            <a:schemeClr val="tx1"/>
          </a:solidFill>
          <a:latin typeface="+mn-lt"/>
          <a:ea typeface="+mn-ea"/>
          <a:cs typeface="+mn-cs"/>
        </a:defRPr>
      </a:lvl8pPr>
      <a:lvl9pPr marL="3316605" algn="l" defTabSz="828675" rtl="0" eaLnBrk="1" latinLnBrk="0" hangingPunct="1">
        <a:defRPr sz="163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8" name="CT_Note"/>
          <p:cNvSpPr/>
          <p:nvPr userDrawn="1"/>
        </p:nvSpPr>
        <p:spPr>
          <a:xfrm>
            <a:off x="0" y="-434743"/>
            <a:ext cx="2708931" cy="308063"/>
          </a:xfrm>
          <a:prstGeom prst="rect">
            <a:avLst/>
          </a:prstGeom>
          <a:solidFill>
            <a:srgbClr val="FFFF00"/>
          </a:solidFill>
          <a:ln w="9525" cap="flat" cmpd="sng" algn="ctr">
            <a:noFill/>
            <a:prstDash val="solid"/>
          </a:ln>
          <a:effectLst/>
          <a:extLst>
            <a:ext uri="{91240B29-F687-4F45-9708-019B960494DF}">
              <a14:hiddenLine xmlns:a14="http://schemas.microsoft.com/office/drawing/2010/main" w="9525">
                <a:solidFill>
                  <a:srgbClr val="80808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80615" tIns="31670" rIns="31670" bIns="31670" rtlCol="0" anchor="ctr" anchorCtr="0"/>
          <a:lstStyle/>
          <a:p>
            <a:pPr algn="ctr">
              <a:lnSpc>
                <a:spcPct val="110000"/>
              </a:lnSpc>
              <a:spcAft>
                <a:spcPct val="0"/>
              </a:spcAft>
            </a:pPr>
            <a:r>
              <a:rPr lang="en-GB" sz="995" b="1" dirty="0">
                <a:solidFill>
                  <a:srgbClr val="FF0000"/>
                </a:solidFill>
              </a:rPr>
              <a:t>DO NOT REFRESH</a:t>
            </a:r>
          </a:p>
        </p:txBody>
      </p:sp>
      <p:sp>
        <p:nvSpPr>
          <p:cNvPr id="6" name="Footer Placeholder 5"/>
          <p:cNvSpPr>
            <a:spLocks noGrp="1"/>
          </p:cNvSpPr>
          <p:nvPr>
            <p:ph type="ftr" sz="quarter" idx="3"/>
          </p:nvPr>
        </p:nvSpPr>
        <p:spPr>
          <a:xfrm>
            <a:off x="10748226" y="-280712"/>
            <a:ext cx="1407558" cy="195779"/>
          </a:xfrm>
          <a:prstGeom prst="rect">
            <a:avLst/>
          </a:prstGeom>
        </p:spPr>
        <p:txBody>
          <a:bodyPr vert="horz" lIns="91440" tIns="45720" rIns="91440" bIns="45720" rtlCol="0" anchor="ctr"/>
          <a:lstStyle>
            <a:lvl1pPr algn="r">
              <a:defRPr sz="635">
                <a:solidFill>
                  <a:schemeClr val="tx1">
                    <a:tint val="75000"/>
                  </a:schemeClr>
                </a:solidFill>
              </a:defRPr>
            </a:lvl1pPr>
          </a:lstStyle>
          <a:p>
            <a:r>
              <a:rPr lang="en-US">
                <a:solidFill>
                  <a:srgbClr val="000000">
                    <a:tint val="75000"/>
                  </a:srgbClr>
                </a:solidFill>
              </a:rPr>
              <a:t>2303521-005</a:t>
            </a:r>
            <a:endParaRPr lang="en-US" dirty="0">
              <a:solidFill>
                <a:srgbClr val="000000">
                  <a:tint val="75000"/>
                </a:srgbClr>
              </a:solidFill>
            </a:endParaRPr>
          </a:p>
        </p:txBody>
      </p:sp>
      <p:sp>
        <p:nvSpPr>
          <p:cNvPr id="8" name="矩形 7"/>
          <p:cNvSpPr/>
          <p:nvPr userDrawn="1"/>
        </p:nvSpPr>
        <p:spPr>
          <a:xfrm>
            <a:off x="526690" y="914442"/>
            <a:ext cx="11665310" cy="76960"/>
          </a:xfrm>
          <a:prstGeom prst="rect">
            <a:avLst/>
          </a:prstGeom>
          <a:solidFill>
            <a:srgbClr val="005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3414569651"/>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Lst>
  <p:hf sldNum="0" hdr="0" dt="0"/>
  <p:txStyles>
    <p:titleStyle>
      <a:lvl1pPr algn="l" defTabSz="828675" rtl="0" eaLnBrk="1" latinLnBrk="0" hangingPunct="1">
        <a:lnSpc>
          <a:spcPts val="2530"/>
        </a:lnSpc>
        <a:spcBef>
          <a:spcPct val="0"/>
        </a:spcBef>
        <a:buFontTx/>
        <a:buNone/>
        <a:defRPr sz="2175" b="0" i="0" kern="1200">
          <a:solidFill>
            <a:schemeClr val="tx1"/>
          </a:solidFill>
          <a:latin typeface="Arial" panose="020B0604020202020204"/>
          <a:ea typeface="+mj-ea"/>
          <a:cs typeface="+mj-cs"/>
        </a:defRPr>
      </a:lvl1pPr>
    </p:titleStyle>
    <p:bodyStyle>
      <a:lvl1pPr marL="0" indent="0" algn="l" defTabSz="828675" rtl="0" eaLnBrk="1" latinLnBrk="0" hangingPunct="1">
        <a:lnSpc>
          <a:spcPct val="110000"/>
        </a:lnSpc>
        <a:spcBef>
          <a:spcPct val="84000"/>
        </a:spcBef>
        <a:spcAft>
          <a:spcPct val="0"/>
        </a:spcAft>
        <a:buFontTx/>
        <a:buNone/>
        <a:defRPr sz="995" b="0" i="0" kern="1200">
          <a:solidFill>
            <a:srgbClr val="000000"/>
          </a:solidFill>
          <a:latin typeface="Arial" panose="020B0604020202020204"/>
          <a:ea typeface="+mn-ea"/>
          <a:cs typeface="+mn-cs"/>
        </a:defRPr>
      </a:lvl1pPr>
      <a:lvl2pPr marL="140970" indent="-140970" algn="l" defTabSz="828675" rtl="0" eaLnBrk="1" latinLnBrk="0" hangingPunct="1">
        <a:lnSpc>
          <a:spcPct val="110000"/>
        </a:lnSpc>
        <a:spcBef>
          <a:spcPct val="84000"/>
        </a:spcBef>
        <a:spcAft>
          <a:spcPct val="0"/>
        </a:spcAft>
        <a:buClr>
          <a:srgbClr val="7397BC"/>
        </a:buClr>
        <a:buSzPct val="92000"/>
        <a:buFont typeface="Wingdings" panose="05000000000000000000"/>
        <a:buChar char="n"/>
        <a:defRPr sz="995" b="0" i="0" kern="1200">
          <a:solidFill>
            <a:srgbClr val="000000"/>
          </a:solidFill>
          <a:latin typeface="Arial" panose="020B0604020202020204"/>
          <a:ea typeface="+mn-ea"/>
          <a:cs typeface="+mn-cs"/>
        </a:defRPr>
      </a:lvl2pPr>
      <a:lvl3pPr marL="281940" indent="-140970" algn="l" defTabSz="828675" rtl="0" eaLnBrk="1" latinLnBrk="0" hangingPunct="1">
        <a:lnSpc>
          <a:spcPct val="110000"/>
        </a:lnSpc>
        <a:spcBef>
          <a:spcPct val="24000"/>
        </a:spcBef>
        <a:spcAft>
          <a:spcPct val="0"/>
        </a:spcAft>
        <a:buClr>
          <a:srgbClr val="969696"/>
        </a:buClr>
        <a:buSzPct val="92000"/>
        <a:buFont typeface="Wingdings" panose="05000000000000000000"/>
        <a:buChar char="n"/>
        <a:defRPr sz="995" b="0" i="0" kern="1200">
          <a:solidFill>
            <a:srgbClr val="000000"/>
          </a:solidFill>
          <a:latin typeface="Arial" panose="020B0604020202020204"/>
          <a:ea typeface="+mn-ea"/>
          <a:cs typeface="+mn-cs"/>
        </a:defRPr>
      </a:lvl3pPr>
      <a:lvl4pPr marL="422910" indent="-140970" algn="l" defTabSz="828675" rtl="0" eaLnBrk="1" latinLnBrk="0" hangingPunct="1">
        <a:lnSpc>
          <a:spcPct val="110000"/>
        </a:lnSpc>
        <a:spcBef>
          <a:spcPct val="0"/>
        </a:spcBef>
        <a:spcAft>
          <a:spcPct val="0"/>
        </a:spcAft>
        <a:buClr>
          <a:srgbClr val="969696"/>
        </a:buClr>
        <a:buSzPct val="92000"/>
        <a:buFont typeface="Arial" panose="020B0604020202020204"/>
        <a:buChar char="–"/>
        <a:defRPr sz="995" b="0" i="0" kern="1200">
          <a:solidFill>
            <a:srgbClr val="000000"/>
          </a:solidFill>
          <a:latin typeface="Arial" panose="020B0604020202020204"/>
          <a:ea typeface="+mn-ea"/>
          <a:cs typeface="+mn-cs"/>
        </a:defRPr>
      </a:lvl4pPr>
      <a:lvl5pPr marL="563880" indent="-140970" algn="l" defTabSz="828675" rtl="0" eaLnBrk="1" latinLnBrk="0" hangingPunct="1">
        <a:lnSpc>
          <a:spcPct val="110000"/>
        </a:lnSpc>
        <a:spcBef>
          <a:spcPct val="0"/>
        </a:spcBef>
        <a:spcAft>
          <a:spcPct val="0"/>
        </a:spcAft>
        <a:buClr>
          <a:srgbClr val="969696"/>
        </a:buClr>
        <a:buSzPct val="92000"/>
        <a:buFont typeface="Arial" panose="020B0604020202020204"/>
        <a:buChar char="–"/>
        <a:defRPr sz="995" b="0" i="0" kern="1200">
          <a:solidFill>
            <a:srgbClr val="000000"/>
          </a:solidFill>
          <a:latin typeface="Arial" panose="020B0604020202020204"/>
          <a:ea typeface="+mn-ea"/>
          <a:cs typeface="+mn-cs"/>
        </a:defRPr>
      </a:lvl5pPr>
      <a:lvl6pPr marL="2280285" indent="-207010" algn="l" defTabSz="828675" rtl="0" eaLnBrk="1" latinLnBrk="0" hangingPunct="1">
        <a:spcBef>
          <a:spcPct val="20000"/>
        </a:spcBef>
        <a:buFont typeface="Arial" panose="020B0604020202020204" pitchFamily="34" charset="0"/>
        <a:buChar char="•"/>
        <a:defRPr sz="1815" kern="1200">
          <a:solidFill>
            <a:schemeClr val="tx1"/>
          </a:solidFill>
          <a:latin typeface="+mn-lt"/>
          <a:ea typeface="+mn-ea"/>
          <a:cs typeface="+mn-cs"/>
        </a:defRPr>
      </a:lvl6pPr>
      <a:lvl7pPr marL="2694940" indent="-207010" algn="l" defTabSz="828675" rtl="0" eaLnBrk="1" latinLnBrk="0" hangingPunct="1">
        <a:spcBef>
          <a:spcPct val="20000"/>
        </a:spcBef>
        <a:buFont typeface="Arial" panose="020B0604020202020204" pitchFamily="34" charset="0"/>
        <a:buChar char="•"/>
        <a:defRPr sz="1815" kern="1200">
          <a:solidFill>
            <a:schemeClr val="tx1"/>
          </a:solidFill>
          <a:latin typeface="+mn-lt"/>
          <a:ea typeface="+mn-ea"/>
          <a:cs typeface="+mn-cs"/>
        </a:defRPr>
      </a:lvl7pPr>
      <a:lvl8pPr marL="3109595" indent="-207010" algn="l" defTabSz="828675" rtl="0" eaLnBrk="1" latinLnBrk="0" hangingPunct="1">
        <a:spcBef>
          <a:spcPct val="20000"/>
        </a:spcBef>
        <a:buFont typeface="Arial" panose="020B0604020202020204" pitchFamily="34" charset="0"/>
        <a:buChar char="•"/>
        <a:defRPr sz="1815" kern="1200">
          <a:solidFill>
            <a:schemeClr val="tx1"/>
          </a:solidFill>
          <a:latin typeface="+mn-lt"/>
          <a:ea typeface="+mn-ea"/>
          <a:cs typeface="+mn-cs"/>
        </a:defRPr>
      </a:lvl8pPr>
      <a:lvl9pPr marL="3524250" indent="-207010" algn="l" defTabSz="828675" rtl="0" eaLnBrk="1" latinLnBrk="0" hangingPunct="1">
        <a:spcBef>
          <a:spcPct val="20000"/>
        </a:spcBef>
        <a:buFont typeface="Arial" panose="020B0604020202020204" pitchFamily="34" charset="0"/>
        <a:buChar char="•"/>
        <a:defRPr sz="1815" kern="1200">
          <a:solidFill>
            <a:schemeClr val="tx1"/>
          </a:solidFill>
          <a:latin typeface="+mn-lt"/>
          <a:ea typeface="+mn-ea"/>
          <a:cs typeface="+mn-cs"/>
        </a:defRPr>
      </a:lvl9pPr>
    </p:bodyStyle>
    <p:otherStyle>
      <a:defPPr>
        <a:defRPr lang="fr-FR"/>
      </a:defPPr>
      <a:lvl1pPr marL="0" algn="l" defTabSz="828675" rtl="0" eaLnBrk="1" latinLnBrk="0" hangingPunct="1">
        <a:defRPr sz="1630" kern="1200">
          <a:solidFill>
            <a:schemeClr val="tx1"/>
          </a:solidFill>
          <a:latin typeface="+mn-lt"/>
          <a:ea typeface="+mn-ea"/>
          <a:cs typeface="+mn-cs"/>
        </a:defRPr>
      </a:lvl1pPr>
      <a:lvl2pPr marL="414655" algn="l" defTabSz="828675" rtl="0" eaLnBrk="1" latinLnBrk="0" hangingPunct="1">
        <a:defRPr sz="1630" kern="1200">
          <a:solidFill>
            <a:schemeClr val="tx1"/>
          </a:solidFill>
          <a:latin typeface="+mn-lt"/>
          <a:ea typeface="+mn-ea"/>
          <a:cs typeface="+mn-cs"/>
        </a:defRPr>
      </a:lvl2pPr>
      <a:lvl3pPr marL="829310" algn="l" defTabSz="828675" rtl="0" eaLnBrk="1" latinLnBrk="0" hangingPunct="1">
        <a:defRPr sz="1630" kern="1200">
          <a:solidFill>
            <a:schemeClr val="tx1"/>
          </a:solidFill>
          <a:latin typeface="+mn-lt"/>
          <a:ea typeface="+mn-ea"/>
          <a:cs typeface="+mn-cs"/>
        </a:defRPr>
      </a:lvl3pPr>
      <a:lvl4pPr marL="1243965" algn="l" defTabSz="828675" rtl="0" eaLnBrk="1" latinLnBrk="0" hangingPunct="1">
        <a:defRPr sz="1630" kern="1200">
          <a:solidFill>
            <a:schemeClr val="tx1"/>
          </a:solidFill>
          <a:latin typeface="+mn-lt"/>
          <a:ea typeface="+mn-ea"/>
          <a:cs typeface="+mn-cs"/>
        </a:defRPr>
      </a:lvl4pPr>
      <a:lvl5pPr marL="1658620" algn="l" defTabSz="828675" rtl="0" eaLnBrk="1" latinLnBrk="0" hangingPunct="1">
        <a:defRPr sz="1630" kern="1200">
          <a:solidFill>
            <a:schemeClr val="tx1"/>
          </a:solidFill>
          <a:latin typeface="+mn-lt"/>
          <a:ea typeface="+mn-ea"/>
          <a:cs typeface="+mn-cs"/>
        </a:defRPr>
      </a:lvl5pPr>
      <a:lvl6pPr marL="2072640" algn="l" defTabSz="828675" rtl="0" eaLnBrk="1" latinLnBrk="0" hangingPunct="1">
        <a:defRPr sz="1630" kern="1200">
          <a:solidFill>
            <a:schemeClr val="tx1"/>
          </a:solidFill>
          <a:latin typeface="+mn-lt"/>
          <a:ea typeface="+mn-ea"/>
          <a:cs typeface="+mn-cs"/>
        </a:defRPr>
      </a:lvl6pPr>
      <a:lvl7pPr marL="2487295" algn="l" defTabSz="828675" rtl="0" eaLnBrk="1" latinLnBrk="0" hangingPunct="1">
        <a:defRPr sz="1630" kern="1200">
          <a:solidFill>
            <a:schemeClr val="tx1"/>
          </a:solidFill>
          <a:latin typeface="+mn-lt"/>
          <a:ea typeface="+mn-ea"/>
          <a:cs typeface="+mn-cs"/>
        </a:defRPr>
      </a:lvl7pPr>
      <a:lvl8pPr marL="2901950" algn="l" defTabSz="828675" rtl="0" eaLnBrk="1" latinLnBrk="0" hangingPunct="1">
        <a:defRPr sz="1630" kern="1200">
          <a:solidFill>
            <a:schemeClr val="tx1"/>
          </a:solidFill>
          <a:latin typeface="+mn-lt"/>
          <a:ea typeface="+mn-ea"/>
          <a:cs typeface="+mn-cs"/>
        </a:defRPr>
      </a:lvl8pPr>
      <a:lvl9pPr marL="3316605" algn="l" defTabSz="828675" rtl="0" eaLnBrk="1" latinLnBrk="0" hangingPunct="1">
        <a:defRPr sz="163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9780789"/>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000" b="0" kern="1200">
          <a:solidFill>
            <a:schemeClr val="tx1">
              <a:lumMod val="50000"/>
              <a:lumOff val="50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599565"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8" name="CT_Note"/>
          <p:cNvSpPr/>
          <p:nvPr userDrawn="1"/>
        </p:nvSpPr>
        <p:spPr>
          <a:xfrm>
            <a:off x="0" y="-434743"/>
            <a:ext cx="2708931" cy="308063"/>
          </a:xfrm>
          <a:prstGeom prst="rect">
            <a:avLst/>
          </a:prstGeom>
          <a:solidFill>
            <a:srgbClr val="FFFF00"/>
          </a:solidFill>
          <a:ln w="9525" cap="flat" cmpd="sng" algn="ctr">
            <a:noFill/>
            <a:prstDash val="solid"/>
          </a:ln>
          <a:effectLst/>
          <a:extLst>
            <a:ext uri="{91240B29-F687-4F45-9708-019B960494DF}">
              <a14:hiddenLine xmlns:a14="http://schemas.microsoft.com/office/drawing/2010/main" w="9525">
                <a:solidFill>
                  <a:srgbClr val="80808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80615" tIns="31670" rIns="31670" bIns="31670" rtlCol="0" anchor="ctr" anchorCtr="0"/>
          <a:lstStyle/>
          <a:p>
            <a:pPr algn="ctr">
              <a:lnSpc>
                <a:spcPct val="110000"/>
              </a:lnSpc>
              <a:spcAft>
                <a:spcPct val="0"/>
              </a:spcAft>
            </a:pPr>
            <a:r>
              <a:rPr lang="en-GB" sz="995" b="1" dirty="0">
                <a:solidFill>
                  <a:srgbClr val="FF0000"/>
                </a:solidFill>
              </a:rPr>
              <a:t>DO NOT REFRESH</a:t>
            </a:r>
          </a:p>
        </p:txBody>
      </p:sp>
      <p:sp>
        <p:nvSpPr>
          <p:cNvPr id="6" name="Footer Placeholder 5"/>
          <p:cNvSpPr>
            <a:spLocks noGrp="1"/>
          </p:cNvSpPr>
          <p:nvPr>
            <p:ph type="ftr" sz="quarter" idx="3"/>
          </p:nvPr>
        </p:nvSpPr>
        <p:spPr>
          <a:xfrm>
            <a:off x="10748226" y="-280712"/>
            <a:ext cx="1407558" cy="195779"/>
          </a:xfrm>
          <a:prstGeom prst="rect">
            <a:avLst/>
          </a:prstGeom>
        </p:spPr>
        <p:txBody>
          <a:bodyPr vert="horz" lIns="91440" tIns="45720" rIns="91440" bIns="45720" rtlCol="0" anchor="ctr"/>
          <a:lstStyle>
            <a:lvl1pPr algn="r">
              <a:defRPr sz="635">
                <a:solidFill>
                  <a:schemeClr val="tx1">
                    <a:tint val="75000"/>
                  </a:schemeClr>
                </a:solidFill>
              </a:defRPr>
            </a:lvl1pPr>
          </a:lstStyle>
          <a:p>
            <a:r>
              <a:rPr lang="en-US">
                <a:solidFill>
                  <a:srgbClr val="000000">
                    <a:tint val="75000"/>
                  </a:srgbClr>
                </a:solidFill>
              </a:rPr>
              <a:t>2303521-005</a:t>
            </a:r>
            <a:endParaRPr lang="en-US" dirty="0">
              <a:solidFill>
                <a:srgbClr val="000000">
                  <a:tint val="75000"/>
                </a:srgbClr>
              </a:solidFill>
            </a:endParaRPr>
          </a:p>
        </p:txBody>
      </p:sp>
      <p:pic>
        <p:nvPicPr>
          <p:cNvPr id="2050" name="Picture 2" descr="K:\Share\Presentations\Advanced Graphics\Templates &amp; Box sets\China Three Gorges_Template design\Source\logo.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17174" y="273629"/>
            <a:ext cx="1874582" cy="491435"/>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userDrawn="1"/>
        </p:nvSpPr>
        <p:spPr>
          <a:xfrm>
            <a:off x="526690" y="914442"/>
            <a:ext cx="11665310" cy="76960"/>
          </a:xfrm>
          <a:prstGeom prst="rect">
            <a:avLst/>
          </a:prstGeom>
          <a:solidFill>
            <a:srgbClr val="005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75374733"/>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Lst>
  <p:hf sldNum="0" hdr="0" dt="0"/>
  <p:txStyles>
    <p:titleStyle>
      <a:lvl1pPr algn="l" defTabSz="828675" rtl="0" eaLnBrk="1" latinLnBrk="0" hangingPunct="1">
        <a:lnSpc>
          <a:spcPts val="2530"/>
        </a:lnSpc>
        <a:spcBef>
          <a:spcPct val="0"/>
        </a:spcBef>
        <a:buFontTx/>
        <a:buNone/>
        <a:defRPr sz="2175" b="0" i="0" kern="1200">
          <a:solidFill>
            <a:schemeClr val="tx1"/>
          </a:solidFill>
          <a:latin typeface="Arial" panose="020B0604020202020204"/>
          <a:ea typeface="+mj-ea"/>
          <a:cs typeface="+mj-cs"/>
        </a:defRPr>
      </a:lvl1pPr>
    </p:titleStyle>
    <p:bodyStyle>
      <a:lvl1pPr marL="0" indent="0" algn="l" defTabSz="828675" rtl="0" eaLnBrk="1" latinLnBrk="0" hangingPunct="1">
        <a:lnSpc>
          <a:spcPct val="110000"/>
        </a:lnSpc>
        <a:spcBef>
          <a:spcPct val="84000"/>
        </a:spcBef>
        <a:spcAft>
          <a:spcPct val="0"/>
        </a:spcAft>
        <a:buFontTx/>
        <a:buNone/>
        <a:defRPr sz="995" b="0" i="0" kern="1200">
          <a:solidFill>
            <a:srgbClr val="000000"/>
          </a:solidFill>
          <a:latin typeface="Arial" panose="020B0604020202020204"/>
          <a:ea typeface="+mn-ea"/>
          <a:cs typeface="+mn-cs"/>
        </a:defRPr>
      </a:lvl1pPr>
      <a:lvl2pPr marL="140970" indent="-140970" algn="l" defTabSz="828675" rtl="0" eaLnBrk="1" latinLnBrk="0" hangingPunct="1">
        <a:lnSpc>
          <a:spcPct val="110000"/>
        </a:lnSpc>
        <a:spcBef>
          <a:spcPct val="84000"/>
        </a:spcBef>
        <a:spcAft>
          <a:spcPct val="0"/>
        </a:spcAft>
        <a:buClr>
          <a:srgbClr val="7397BC"/>
        </a:buClr>
        <a:buSzPct val="92000"/>
        <a:buFont typeface="Wingdings" panose="05000000000000000000"/>
        <a:buChar char="n"/>
        <a:defRPr sz="995" b="0" i="0" kern="1200">
          <a:solidFill>
            <a:srgbClr val="000000"/>
          </a:solidFill>
          <a:latin typeface="Arial" panose="020B0604020202020204"/>
          <a:ea typeface="+mn-ea"/>
          <a:cs typeface="+mn-cs"/>
        </a:defRPr>
      </a:lvl2pPr>
      <a:lvl3pPr marL="281940" indent="-140970" algn="l" defTabSz="828675" rtl="0" eaLnBrk="1" latinLnBrk="0" hangingPunct="1">
        <a:lnSpc>
          <a:spcPct val="110000"/>
        </a:lnSpc>
        <a:spcBef>
          <a:spcPct val="24000"/>
        </a:spcBef>
        <a:spcAft>
          <a:spcPct val="0"/>
        </a:spcAft>
        <a:buClr>
          <a:srgbClr val="969696"/>
        </a:buClr>
        <a:buSzPct val="92000"/>
        <a:buFont typeface="Wingdings" panose="05000000000000000000"/>
        <a:buChar char="n"/>
        <a:defRPr sz="995" b="0" i="0" kern="1200">
          <a:solidFill>
            <a:srgbClr val="000000"/>
          </a:solidFill>
          <a:latin typeface="Arial" panose="020B0604020202020204"/>
          <a:ea typeface="+mn-ea"/>
          <a:cs typeface="+mn-cs"/>
        </a:defRPr>
      </a:lvl3pPr>
      <a:lvl4pPr marL="422910" indent="-140970" algn="l" defTabSz="828675" rtl="0" eaLnBrk="1" latinLnBrk="0" hangingPunct="1">
        <a:lnSpc>
          <a:spcPct val="110000"/>
        </a:lnSpc>
        <a:spcBef>
          <a:spcPct val="0"/>
        </a:spcBef>
        <a:spcAft>
          <a:spcPct val="0"/>
        </a:spcAft>
        <a:buClr>
          <a:srgbClr val="969696"/>
        </a:buClr>
        <a:buSzPct val="92000"/>
        <a:buFont typeface="Arial" panose="020B0604020202020204"/>
        <a:buChar char="–"/>
        <a:defRPr sz="995" b="0" i="0" kern="1200">
          <a:solidFill>
            <a:srgbClr val="000000"/>
          </a:solidFill>
          <a:latin typeface="Arial" panose="020B0604020202020204"/>
          <a:ea typeface="+mn-ea"/>
          <a:cs typeface="+mn-cs"/>
        </a:defRPr>
      </a:lvl4pPr>
      <a:lvl5pPr marL="563880" indent="-140970" algn="l" defTabSz="828675" rtl="0" eaLnBrk="1" latinLnBrk="0" hangingPunct="1">
        <a:lnSpc>
          <a:spcPct val="110000"/>
        </a:lnSpc>
        <a:spcBef>
          <a:spcPct val="0"/>
        </a:spcBef>
        <a:spcAft>
          <a:spcPct val="0"/>
        </a:spcAft>
        <a:buClr>
          <a:srgbClr val="969696"/>
        </a:buClr>
        <a:buSzPct val="92000"/>
        <a:buFont typeface="Arial" panose="020B0604020202020204"/>
        <a:buChar char="–"/>
        <a:defRPr sz="995" b="0" i="0" kern="1200">
          <a:solidFill>
            <a:srgbClr val="000000"/>
          </a:solidFill>
          <a:latin typeface="Arial" panose="020B0604020202020204"/>
          <a:ea typeface="+mn-ea"/>
          <a:cs typeface="+mn-cs"/>
        </a:defRPr>
      </a:lvl5pPr>
      <a:lvl6pPr marL="2280285" indent="-207010" algn="l" defTabSz="828675" rtl="0" eaLnBrk="1" latinLnBrk="0" hangingPunct="1">
        <a:spcBef>
          <a:spcPct val="20000"/>
        </a:spcBef>
        <a:buFont typeface="Arial" panose="020B0604020202020204" pitchFamily="34" charset="0"/>
        <a:buChar char="•"/>
        <a:defRPr sz="1815" kern="1200">
          <a:solidFill>
            <a:schemeClr val="tx1"/>
          </a:solidFill>
          <a:latin typeface="+mn-lt"/>
          <a:ea typeface="+mn-ea"/>
          <a:cs typeface="+mn-cs"/>
        </a:defRPr>
      </a:lvl6pPr>
      <a:lvl7pPr marL="2694940" indent="-207010" algn="l" defTabSz="828675" rtl="0" eaLnBrk="1" latinLnBrk="0" hangingPunct="1">
        <a:spcBef>
          <a:spcPct val="20000"/>
        </a:spcBef>
        <a:buFont typeface="Arial" panose="020B0604020202020204" pitchFamily="34" charset="0"/>
        <a:buChar char="•"/>
        <a:defRPr sz="1815" kern="1200">
          <a:solidFill>
            <a:schemeClr val="tx1"/>
          </a:solidFill>
          <a:latin typeface="+mn-lt"/>
          <a:ea typeface="+mn-ea"/>
          <a:cs typeface="+mn-cs"/>
        </a:defRPr>
      </a:lvl7pPr>
      <a:lvl8pPr marL="3109595" indent="-207010" algn="l" defTabSz="828675" rtl="0" eaLnBrk="1" latinLnBrk="0" hangingPunct="1">
        <a:spcBef>
          <a:spcPct val="20000"/>
        </a:spcBef>
        <a:buFont typeface="Arial" panose="020B0604020202020204" pitchFamily="34" charset="0"/>
        <a:buChar char="•"/>
        <a:defRPr sz="1815" kern="1200">
          <a:solidFill>
            <a:schemeClr val="tx1"/>
          </a:solidFill>
          <a:latin typeface="+mn-lt"/>
          <a:ea typeface="+mn-ea"/>
          <a:cs typeface="+mn-cs"/>
        </a:defRPr>
      </a:lvl8pPr>
      <a:lvl9pPr marL="3524250" indent="-207010" algn="l" defTabSz="828675" rtl="0" eaLnBrk="1" latinLnBrk="0" hangingPunct="1">
        <a:spcBef>
          <a:spcPct val="20000"/>
        </a:spcBef>
        <a:buFont typeface="Arial" panose="020B0604020202020204" pitchFamily="34" charset="0"/>
        <a:buChar char="•"/>
        <a:defRPr sz="1815" kern="1200">
          <a:solidFill>
            <a:schemeClr val="tx1"/>
          </a:solidFill>
          <a:latin typeface="+mn-lt"/>
          <a:ea typeface="+mn-ea"/>
          <a:cs typeface="+mn-cs"/>
        </a:defRPr>
      </a:lvl9pPr>
    </p:bodyStyle>
    <p:otherStyle>
      <a:defPPr>
        <a:defRPr lang="fr-FR"/>
      </a:defPPr>
      <a:lvl1pPr marL="0" algn="l" defTabSz="828675" rtl="0" eaLnBrk="1" latinLnBrk="0" hangingPunct="1">
        <a:defRPr sz="1630" kern="1200">
          <a:solidFill>
            <a:schemeClr val="tx1"/>
          </a:solidFill>
          <a:latin typeface="+mn-lt"/>
          <a:ea typeface="+mn-ea"/>
          <a:cs typeface="+mn-cs"/>
        </a:defRPr>
      </a:lvl1pPr>
      <a:lvl2pPr marL="414655" algn="l" defTabSz="828675" rtl="0" eaLnBrk="1" latinLnBrk="0" hangingPunct="1">
        <a:defRPr sz="1630" kern="1200">
          <a:solidFill>
            <a:schemeClr val="tx1"/>
          </a:solidFill>
          <a:latin typeface="+mn-lt"/>
          <a:ea typeface="+mn-ea"/>
          <a:cs typeface="+mn-cs"/>
        </a:defRPr>
      </a:lvl2pPr>
      <a:lvl3pPr marL="829310" algn="l" defTabSz="828675" rtl="0" eaLnBrk="1" latinLnBrk="0" hangingPunct="1">
        <a:defRPr sz="1630" kern="1200">
          <a:solidFill>
            <a:schemeClr val="tx1"/>
          </a:solidFill>
          <a:latin typeface="+mn-lt"/>
          <a:ea typeface="+mn-ea"/>
          <a:cs typeface="+mn-cs"/>
        </a:defRPr>
      </a:lvl3pPr>
      <a:lvl4pPr marL="1243965" algn="l" defTabSz="828675" rtl="0" eaLnBrk="1" latinLnBrk="0" hangingPunct="1">
        <a:defRPr sz="1630" kern="1200">
          <a:solidFill>
            <a:schemeClr val="tx1"/>
          </a:solidFill>
          <a:latin typeface="+mn-lt"/>
          <a:ea typeface="+mn-ea"/>
          <a:cs typeface="+mn-cs"/>
        </a:defRPr>
      </a:lvl4pPr>
      <a:lvl5pPr marL="1658620" algn="l" defTabSz="828675" rtl="0" eaLnBrk="1" latinLnBrk="0" hangingPunct="1">
        <a:defRPr sz="1630" kern="1200">
          <a:solidFill>
            <a:schemeClr val="tx1"/>
          </a:solidFill>
          <a:latin typeface="+mn-lt"/>
          <a:ea typeface="+mn-ea"/>
          <a:cs typeface="+mn-cs"/>
        </a:defRPr>
      </a:lvl5pPr>
      <a:lvl6pPr marL="2072640" algn="l" defTabSz="828675" rtl="0" eaLnBrk="1" latinLnBrk="0" hangingPunct="1">
        <a:defRPr sz="1630" kern="1200">
          <a:solidFill>
            <a:schemeClr val="tx1"/>
          </a:solidFill>
          <a:latin typeface="+mn-lt"/>
          <a:ea typeface="+mn-ea"/>
          <a:cs typeface="+mn-cs"/>
        </a:defRPr>
      </a:lvl6pPr>
      <a:lvl7pPr marL="2487295" algn="l" defTabSz="828675" rtl="0" eaLnBrk="1" latinLnBrk="0" hangingPunct="1">
        <a:defRPr sz="1630" kern="1200">
          <a:solidFill>
            <a:schemeClr val="tx1"/>
          </a:solidFill>
          <a:latin typeface="+mn-lt"/>
          <a:ea typeface="+mn-ea"/>
          <a:cs typeface="+mn-cs"/>
        </a:defRPr>
      </a:lvl7pPr>
      <a:lvl8pPr marL="2901950" algn="l" defTabSz="828675" rtl="0" eaLnBrk="1" latinLnBrk="0" hangingPunct="1">
        <a:defRPr sz="1630" kern="1200">
          <a:solidFill>
            <a:schemeClr val="tx1"/>
          </a:solidFill>
          <a:latin typeface="+mn-lt"/>
          <a:ea typeface="+mn-ea"/>
          <a:cs typeface="+mn-cs"/>
        </a:defRPr>
      </a:lvl8pPr>
      <a:lvl9pPr marL="3316605" algn="l" defTabSz="828675" rtl="0" eaLnBrk="1" latinLnBrk="0" hangingPunct="1">
        <a:defRPr sz="163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31368" y="6525348"/>
            <a:ext cx="9216390" cy="0"/>
          </a:xfrm>
          <a:custGeom>
            <a:avLst/>
            <a:gdLst/>
            <a:ahLst/>
            <a:cxnLst/>
            <a:rect l="l" t="t" r="r" b="b"/>
            <a:pathLst>
              <a:path w="9216390">
                <a:moveTo>
                  <a:pt x="0" y="0"/>
                </a:moveTo>
                <a:lnTo>
                  <a:pt x="9215996" y="0"/>
                </a:lnTo>
              </a:path>
            </a:pathLst>
          </a:custGeom>
          <a:ln w="19050">
            <a:solidFill>
              <a:srgbClr val="005BAC"/>
            </a:solidFill>
          </a:ln>
        </p:spPr>
        <p:txBody>
          <a:bodyPr wrap="square" lIns="0" tIns="0" rIns="0" bIns="0" rtlCol="0"/>
          <a:lstStyle/>
          <a:p>
            <a:endParaRPr/>
          </a:p>
        </p:txBody>
      </p:sp>
      <p:sp>
        <p:nvSpPr>
          <p:cNvPr id="17" name="bk object 17"/>
          <p:cNvSpPr/>
          <p:nvPr/>
        </p:nvSpPr>
        <p:spPr>
          <a:xfrm>
            <a:off x="2711195" y="548640"/>
            <a:ext cx="8953500" cy="116205"/>
          </a:xfrm>
          <a:custGeom>
            <a:avLst/>
            <a:gdLst/>
            <a:ahLst/>
            <a:cxnLst/>
            <a:rect l="l" t="t" r="r" b="b"/>
            <a:pathLst>
              <a:path w="8953500" h="116204">
                <a:moveTo>
                  <a:pt x="0" y="0"/>
                </a:moveTo>
                <a:lnTo>
                  <a:pt x="8953500" y="0"/>
                </a:lnTo>
                <a:lnTo>
                  <a:pt x="8953500" y="115824"/>
                </a:lnTo>
                <a:lnTo>
                  <a:pt x="0" y="115824"/>
                </a:lnTo>
                <a:lnTo>
                  <a:pt x="0" y="0"/>
                </a:lnTo>
                <a:close/>
              </a:path>
            </a:pathLst>
          </a:custGeom>
          <a:solidFill>
            <a:srgbClr val="005BAC"/>
          </a:solidFill>
        </p:spPr>
        <p:txBody>
          <a:bodyPr wrap="square" lIns="0" tIns="0" rIns="0" bIns="0" rtlCol="0"/>
          <a:lstStyle/>
          <a:p>
            <a:endParaRPr/>
          </a:p>
        </p:txBody>
      </p:sp>
      <p:sp>
        <p:nvSpPr>
          <p:cNvPr id="18" name="bk object 18"/>
          <p:cNvSpPr/>
          <p:nvPr/>
        </p:nvSpPr>
        <p:spPr>
          <a:xfrm>
            <a:off x="335279" y="260604"/>
            <a:ext cx="2091308" cy="536858"/>
          </a:xfrm>
          <a:prstGeom prst="rect">
            <a:avLst/>
          </a:prstGeom>
          <a:blipFill>
            <a:blip r:embed="rId9" cstate="screen"/>
            <a:stretch>
              <a:fillRect/>
            </a:stretch>
          </a:blipFill>
        </p:spPr>
        <p:txBody>
          <a:bodyPr wrap="square" lIns="0" tIns="0" rIns="0" bIns="0" rtlCol="0"/>
          <a:lstStyle/>
          <a:p>
            <a:endParaRPr/>
          </a:p>
        </p:txBody>
      </p:sp>
      <p:sp>
        <p:nvSpPr>
          <p:cNvPr id="19" name="bk object 19"/>
          <p:cNvSpPr/>
          <p:nvPr/>
        </p:nvSpPr>
        <p:spPr>
          <a:xfrm>
            <a:off x="9745980" y="6310884"/>
            <a:ext cx="396240" cy="376428"/>
          </a:xfrm>
          <a:prstGeom prst="rect">
            <a:avLst/>
          </a:prstGeom>
          <a:blipFill>
            <a:blip r:embed="rId10" cstate="screen"/>
            <a:stretch>
              <a:fillRect/>
            </a:stretch>
          </a:blipFill>
        </p:spPr>
        <p:txBody>
          <a:bodyPr wrap="square" lIns="0" tIns="0" rIns="0" bIns="0" rtlCol="0"/>
          <a:lstStyle/>
          <a:p>
            <a:endParaRPr/>
          </a:p>
        </p:txBody>
      </p:sp>
      <p:sp>
        <p:nvSpPr>
          <p:cNvPr id="2" name="Holder 2"/>
          <p:cNvSpPr>
            <a:spLocks noGrp="1"/>
          </p:cNvSpPr>
          <p:nvPr>
            <p:ph type="title"/>
          </p:nvPr>
        </p:nvSpPr>
        <p:spPr>
          <a:xfrm>
            <a:off x="639331" y="152107"/>
            <a:ext cx="10913336" cy="299720"/>
          </a:xfrm>
          <a:prstGeom prst="rect">
            <a:avLst/>
          </a:prstGeom>
        </p:spPr>
        <p:txBody>
          <a:bodyPr wrap="square" lIns="0" tIns="0" rIns="0" bIns="0">
            <a:spAutoFit/>
          </a:bodyPr>
          <a:lstStyle>
            <a:lvl1pPr>
              <a:defRPr sz="1800" b="0" i="0">
                <a:solidFill>
                  <a:schemeClr val="tx1"/>
                </a:solidFill>
                <a:latin typeface="仿宋" panose="02010609060101010101" charset="-122"/>
                <a:cs typeface="仿宋" panose="02010609060101010101" charset="-122"/>
              </a:defRPr>
            </a:lvl1pPr>
          </a:lstStyle>
          <a:p>
            <a:endParaRPr/>
          </a:p>
        </p:txBody>
      </p:sp>
      <p:sp>
        <p:nvSpPr>
          <p:cNvPr id="3" name="Holder 3"/>
          <p:cNvSpPr>
            <a:spLocks noGrp="1"/>
          </p:cNvSpPr>
          <p:nvPr>
            <p:ph type="body" idx="1"/>
          </p:nvPr>
        </p:nvSpPr>
        <p:spPr>
          <a:xfrm>
            <a:off x="611428" y="3028276"/>
            <a:ext cx="10969142" cy="3215640"/>
          </a:xfrm>
          <a:prstGeom prst="rect">
            <a:avLst/>
          </a:prstGeom>
        </p:spPr>
        <p:txBody>
          <a:bodyPr wrap="square" lIns="0" tIns="0" rIns="0" bIns="0">
            <a:spAutoFit/>
          </a:bodyPr>
          <a:lstStyle>
            <a:lvl1pPr>
              <a:defRPr sz="2000" b="0" i="0">
                <a:solidFill>
                  <a:schemeClr val="tx1"/>
                </a:solidFill>
                <a:latin typeface="仿宋" panose="02010609060101010101" charset="-122"/>
                <a:cs typeface="仿宋" panose="02010609060101010101" charset="-122"/>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12/21/2022</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4008712841"/>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5" r:id="rId7"/>
  </p:sldLayoutIdLst>
  <p:hf sldNum="0"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jpe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4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37.gif"/><Relationship Id="rId4" Type="http://schemas.openxmlformats.org/officeDocument/2006/relationships/image" Target="../media/image36.gif"/></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43.xml"/><Relationship Id="rId5" Type="http://schemas.openxmlformats.org/officeDocument/2006/relationships/image" Target="../media/image41.emf"/><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43.xml"/><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43.xml"/><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6.xml"/></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4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48.jpeg"/><Relationship Id="rId5" Type="http://schemas.openxmlformats.org/officeDocument/2006/relationships/tags" Target="../tags/tag5.xml"/><Relationship Id="rId10" Type="http://schemas.openxmlformats.org/officeDocument/2006/relationships/image" Target="../media/image47.jpeg"/><Relationship Id="rId4" Type="http://schemas.openxmlformats.org/officeDocument/2006/relationships/tags" Target="../tags/tag4.xml"/><Relationship Id="rId9" Type="http://schemas.openxmlformats.org/officeDocument/2006/relationships/image" Target="../media/image46.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6.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65.xml"/><Relationship Id="rId5" Type="http://schemas.openxmlformats.org/officeDocument/2006/relationships/image" Target="../media/image46.jpeg"/><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65.xml"/><Relationship Id="rId5" Type="http://schemas.openxmlformats.org/officeDocument/2006/relationships/image" Target="../media/image54.png"/><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69.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69.xml"/><Relationship Id="rId5" Type="http://schemas.openxmlformats.org/officeDocument/2006/relationships/image" Target="../media/image61.png"/><Relationship Id="rId4" Type="http://schemas.openxmlformats.org/officeDocument/2006/relationships/image" Target="../media/image6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4.xml"/><Relationship Id="rId1" Type="http://schemas.openxmlformats.org/officeDocument/2006/relationships/slideLayout" Target="../slideLayouts/slideLayout69.xm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9.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71.xml"/><Relationship Id="rId4" Type="http://schemas.openxmlformats.org/officeDocument/2006/relationships/image" Target="../media/image64.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1.xml"/></Relationships>
</file>

<file path=ppt/slides/_rels/slide34.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png"/><Relationship Id="rId7" Type="http://schemas.openxmlformats.org/officeDocument/2006/relationships/image" Target="../media/image69.jpeg"/><Relationship Id="rId2" Type="http://schemas.openxmlformats.org/officeDocument/2006/relationships/notesSlide" Target="../notesSlides/notesSlide28.xml"/><Relationship Id="rId1" Type="http://schemas.openxmlformats.org/officeDocument/2006/relationships/slideLayout" Target="../slideLayouts/slideLayout65.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29.xml"/><Relationship Id="rId1" Type="http://schemas.openxmlformats.org/officeDocument/2006/relationships/slideLayout" Target="../slideLayouts/slideLayout65.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0.xml"/></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70.xml"/><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3.xml"/><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4.xml"/><Relationship Id="rId1" Type="http://schemas.openxmlformats.org/officeDocument/2006/relationships/slideLayout" Target="../slideLayouts/slideLayout70.xml"/><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5.xml"/><Relationship Id="rId1" Type="http://schemas.openxmlformats.org/officeDocument/2006/relationships/slideLayout" Target="../slideLayouts/slideLayout70.xml"/><Relationship Id="rId5" Type="http://schemas.openxmlformats.org/officeDocument/2006/relationships/image" Target="../media/image84.png"/><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6.xml"/><Relationship Id="rId1" Type="http://schemas.openxmlformats.org/officeDocument/2006/relationships/slideLayout" Target="../slideLayouts/slideLayout70.xml"/><Relationship Id="rId4" Type="http://schemas.openxmlformats.org/officeDocument/2006/relationships/image" Target="../media/image86.jpeg"/></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7.xml"/><Relationship Id="rId1" Type="http://schemas.openxmlformats.org/officeDocument/2006/relationships/slideLayout" Target="../slideLayouts/slideLayout70.xml"/><Relationship Id="rId4" Type="http://schemas.openxmlformats.org/officeDocument/2006/relationships/image" Target="../media/image8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6839" b="14221"/>
          <a:stretch/>
        </p:blipFill>
        <p:spPr bwMode="auto">
          <a:xfrm>
            <a:off x="1" y="803613"/>
            <a:ext cx="12191999" cy="4525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10"/>
          <p:cNvSpPr>
            <a:spLocks noChangeArrowheads="1"/>
          </p:cNvSpPr>
          <p:nvPr/>
        </p:nvSpPr>
        <p:spPr bwMode="auto">
          <a:xfrm>
            <a:off x="-1" y="-108858"/>
            <a:ext cx="12192000" cy="2092877"/>
          </a:xfrm>
          <a:prstGeom prst="rect">
            <a:avLst/>
          </a:prstGeom>
          <a:solidFill>
            <a:srgbClr val="2A7E54"/>
          </a:solidFill>
          <a:ln/>
          <a:extLst/>
        </p:spPr>
        <p:style>
          <a:lnRef idx="0">
            <a:schemeClr val="accent1"/>
          </a:lnRef>
          <a:fillRef idx="3">
            <a:schemeClr val="accent1"/>
          </a:fillRef>
          <a:effectRef idx="3">
            <a:schemeClr val="accent1"/>
          </a:effectRef>
          <a:fontRef idx="minor">
            <a:schemeClr val="lt1"/>
          </a:fontRef>
        </p:style>
        <p:txBody>
          <a:bodyPr wrap="square" lIns="121917" tIns="60958" rIns="121917" bIns="60958">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Calibri"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Calibri"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Calibri"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Calibri"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Calibri"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Calibri"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Calibri"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Calibri"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Calibri" pitchFamily="34" charset="0"/>
              </a:defRPr>
            </a:lvl9pPr>
          </a:lstStyle>
          <a:p>
            <a:pPr lvl="0" algn="ctr">
              <a:spcBef>
                <a:spcPct val="0"/>
              </a:spcBef>
              <a:buClrTx/>
              <a:buNone/>
            </a:pPr>
            <a:r>
              <a:rPr lang="en-US" altLang="en-US" sz="3600" b="1" dirty="0" smtClean="0">
                <a:solidFill>
                  <a:prstClr val="white"/>
                </a:solidFill>
                <a:latin typeface="Arial" panose="020B0604020202020204" pitchFamily="34" charset="0"/>
                <a:cs typeface="Arial" panose="020B0604020202020204" pitchFamily="34" charset="0"/>
              </a:rPr>
              <a:t>2</a:t>
            </a:r>
            <a:r>
              <a:rPr lang="en-US" altLang="en-US" sz="3600" b="1" baseline="30000" dirty="0" smtClean="0">
                <a:solidFill>
                  <a:prstClr val="white"/>
                </a:solidFill>
                <a:latin typeface="Arial" panose="020B0604020202020204" pitchFamily="34" charset="0"/>
                <a:cs typeface="Arial" panose="020B0604020202020204" pitchFamily="34" charset="0"/>
              </a:rPr>
              <a:t>nd</a:t>
            </a:r>
            <a:r>
              <a:rPr lang="en-US" altLang="en-US" sz="3600" b="1" dirty="0" smtClean="0">
                <a:solidFill>
                  <a:prstClr val="white"/>
                </a:solidFill>
                <a:latin typeface="Arial" panose="020B0604020202020204" pitchFamily="34" charset="0"/>
                <a:cs typeface="Arial" panose="020B0604020202020204" pitchFamily="34" charset="0"/>
              </a:rPr>
              <a:t> Int’l  Hydropower Conference  </a:t>
            </a:r>
            <a:r>
              <a:rPr lang="en-US" altLang="en-US" sz="3600" b="1" dirty="0">
                <a:solidFill>
                  <a:prstClr val="white"/>
                </a:solidFill>
                <a:latin typeface="Arial" panose="020B0604020202020204" pitchFamily="34" charset="0"/>
                <a:cs typeface="Arial" panose="020B0604020202020204" pitchFamily="34" charset="0"/>
              </a:rPr>
              <a:t>Pakistan 2022</a:t>
            </a:r>
          </a:p>
          <a:p>
            <a:pPr lvl="0" algn="ctr">
              <a:spcBef>
                <a:spcPct val="0"/>
              </a:spcBef>
              <a:buClrTx/>
              <a:buNone/>
            </a:pPr>
            <a:r>
              <a:rPr lang="en-US" altLang="en-US" sz="2400" b="1" dirty="0">
                <a:solidFill>
                  <a:srgbClr val="FFFF00"/>
                </a:solidFill>
                <a:latin typeface="Arial" panose="020B0604020202020204" pitchFamily="34" charset="0"/>
                <a:cs typeface="Arial" panose="020B0604020202020204" pitchFamily="34" charset="0"/>
              </a:rPr>
              <a:t>Hydro Power Projects Under CPEC- 720 MW KAROT Hydro Power Project  – Success Story</a:t>
            </a:r>
          </a:p>
          <a:p>
            <a:pPr marL="0" marR="0" lvl="0" indent="0" algn="ctr" defTabSz="914400" rtl="0" eaLnBrk="0" fontAlgn="auto" latinLnBrk="0" hangingPunct="0">
              <a:lnSpc>
                <a:spcPct val="100000"/>
              </a:lnSpc>
              <a:spcBef>
                <a:spcPct val="0"/>
              </a:spcBef>
              <a:spcAft>
                <a:spcPts val="0"/>
              </a:spcAft>
              <a:buClrTx/>
              <a:buSzPct val="68000"/>
              <a:buFontTx/>
              <a:buNone/>
              <a:tabLst/>
              <a:defRPr/>
            </a:pPr>
            <a:endParaRPr kumimoji="0" lang="en-US" alt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Rectangle 2"/>
          <p:cNvSpPr>
            <a:spLocks noChangeArrowheads="1"/>
          </p:cNvSpPr>
          <p:nvPr/>
        </p:nvSpPr>
        <p:spPr bwMode="auto">
          <a:xfrm>
            <a:off x="0" y="5578599"/>
            <a:ext cx="12192000" cy="1204973"/>
          </a:xfrm>
          <a:prstGeom prst="rect">
            <a:avLst/>
          </a:prstGeom>
          <a:solidFill>
            <a:srgbClr val="2A7E54"/>
          </a:solidFill>
          <a:ln/>
          <a:extLst/>
        </p:spPr>
        <p:style>
          <a:lnRef idx="0">
            <a:schemeClr val="accent1"/>
          </a:lnRef>
          <a:fillRef idx="3">
            <a:schemeClr val="accent1"/>
          </a:fillRef>
          <a:effectRef idx="3">
            <a:schemeClr val="accent1"/>
          </a:effectRef>
          <a:fontRef idx="minor">
            <a:schemeClr val="lt1"/>
          </a:fontRef>
        </p:style>
        <p:txBody>
          <a:bodyPr wrap="square" lIns="91438" tIns="45719" rIns="91438" bIns="45719">
            <a:noAutofit/>
          </a:bodyPr>
          <a:lstStyle/>
          <a:p>
            <a:pPr marL="0" marR="0" lvl="0" indent="0" algn="ctr" defTabSz="914400" rtl="0" eaLnBrk="1" fontAlgn="auto" latinLnBrk="0" hangingPunct="1">
              <a:lnSpc>
                <a:spcPct val="10000"/>
              </a:lnSpc>
              <a:spcBef>
                <a:spcPts val="0"/>
              </a:spcBef>
              <a:spcAft>
                <a:spcPts val="0"/>
              </a:spcAft>
              <a:buClr>
                <a:srgbClr val="800080"/>
              </a:buClr>
              <a:buSzPct val="100000"/>
              <a:buFont typeface="Wingdings" pitchFamily="2" charset="2"/>
              <a:buNone/>
              <a:tabLst/>
              <a:defRPr/>
            </a:pPr>
            <a:endParaRPr kumimoji="0" lang="en-US" sz="700" b="1" i="0" u="none" strike="noStrike" kern="1200" cap="none" spc="0" normalizeH="0" baseline="0" noProof="0" dirty="0" smtClean="0">
              <a:ln w="1905"/>
              <a:solidFill>
                <a:prstClr val="white"/>
              </a:solidFill>
              <a:effectLst>
                <a:innerShdw blurRad="69850" dist="43180" dir="5400000">
                  <a:srgbClr val="000000">
                    <a:alpha val="65000"/>
                  </a:srgbClr>
                </a:innerShdw>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74000"/>
              </a:lnSpc>
              <a:spcBef>
                <a:spcPct val="20000"/>
              </a:spcBef>
              <a:spcAft>
                <a:spcPts val="0"/>
              </a:spcAft>
              <a:buClr>
                <a:srgbClr val="800080"/>
              </a:buClr>
              <a:buSzPct val="100000"/>
              <a:buFont typeface="Wingdings" pitchFamily="2" charset="2"/>
              <a:buNone/>
              <a:tabLst/>
              <a:defRPr/>
            </a:pPr>
            <a:r>
              <a:rPr kumimoji="0" lang="en-US" sz="2400" b="1" i="0" u="none" strike="noStrike" kern="1200" cap="none" spc="0" normalizeH="0" baseline="0" noProof="0" dirty="0" smtClean="0">
                <a:ln w="1905"/>
                <a:solidFill>
                  <a:srgbClr val="FFFF00"/>
                </a:solidFill>
                <a:effectLst>
                  <a:innerShdw blurRad="69850" dist="43180" dir="5400000">
                    <a:srgbClr val="000000">
                      <a:alpha val="65000"/>
                    </a:srgbClr>
                  </a:innerShdw>
                </a:effectLst>
                <a:uLnTx/>
                <a:uFillTx/>
                <a:latin typeface="Arial Black" panose="020B0A04020102020204" pitchFamily="34" charset="0"/>
                <a:ea typeface="+mn-ea"/>
                <a:cs typeface="+mn-cs"/>
              </a:rPr>
              <a:t>N A Zuberi</a:t>
            </a:r>
          </a:p>
          <a:p>
            <a:pPr marL="0" marR="0" lvl="0" indent="0" algn="ctr" defTabSz="914400" rtl="0" eaLnBrk="1" fontAlgn="auto" latinLnBrk="0" hangingPunct="1">
              <a:lnSpc>
                <a:spcPct val="74000"/>
              </a:lnSpc>
              <a:spcBef>
                <a:spcPct val="20000"/>
              </a:spcBef>
              <a:spcAft>
                <a:spcPts val="0"/>
              </a:spcAft>
              <a:buClr>
                <a:srgbClr val="800080"/>
              </a:buClr>
              <a:buSzPct val="100000"/>
              <a:buFont typeface="Wingdings" pitchFamily="2" charset="2"/>
              <a:buNone/>
              <a:tabLst/>
              <a:defRPr/>
            </a:pPr>
            <a:r>
              <a:rPr kumimoji="0" lang="en-US" sz="1800" b="1" i="0" u="none" strike="noStrike" kern="1200" cap="none" spc="0" normalizeH="0" baseline="0" noProof="0" dirty="0" smtClean="0">
                <a:ln w="1905"/>
                <a:solidFill>
                  <a:srgbClr val="FFFF00"/>
                </a:solidFill>
                <a:effectLst>
                  <a:innerShdw blurRad="69850" dist="43180" dir="5400000">
                    <a:srgbClr val="000000">
                      <a:alpha val="65000"/>
                    </a:srgbClr>
                  </a:innerShdw>
                </a:effectLst>
                <a:uLnTx/>
                <a:uFillTx/>
                <a:latin typeface="Arial Black" panose="020B0A04020102020204" pitchFamily="34" charset="0"/>
                <a:ea typeface="+mn-ea"/>
                <a:cs typeface="+mn-cs"/>
              </a:rPr>
              <a:t>China </a:t>
            </a:r>
            <a:r>
              <a:rPr kumimoji="0" lang="en-US" sz="1800" b="1" i="0" u="none" strike="noStrike" kern="1200" cap="none" spc="0" normalizeH="0" baseline="0" noProof="0" dirty="0">
                <a:ln w="1905"/>
                <a:solidFill>
                  <a:srgbClr val="FFFF00"/>
                </a:solidFill>
                <a:effectLst>
                  <a:innerShdw blurRad="69850" dist="43180" dir="5400000">
                    <a:srgbClr val="000000">
                      <a:alpha val="65000"/>
                    </a:srgbClr>
                  </a:innerShdw>
                </a:effectLst>
                <a:uLnTx/>
                <a:uFillTx/>
                <a:latin typeface="Arial Black" panose="020B0A04020102020204" pitchFamily="34" charset="0"/>
                <a:ea typeface="+mn-ea"/>
                <a:cs typeface="+mn-cs"/>
              </a:rPr>
              <a:t>Three Gorges South Asia Investment </a:t>
            </a:r>
            <a:r>
              <a:rPr kumimoji="0" lang="en-US" sz="1800" b="1" i="0" u="none" strike="noStrike" kern="1200" cap="none" spc="0" normalizeH="0" baseline="0" noProof="0" dirty="0" smtClean="0">
                <a:ln w="1905"/>
                <a:solidFill>
                  <a:srgbClr val="FFFF00"/>
                </a:solidFill>
                <a:effectLst>
                  <a:innerShdw blurRad="69850" dist="43180" dir="5400000">
                    <a:srgbClr val="000000">
                      <a:alpha val="65000"/>
                    </a:srgbClr>
                  </a:innerShdw>
                </a:effectLst>
                <a:uLnTx/>
                <a:uFillTx/>
                <a:latin typeface="Arial Black" panose="020B0A04020102020204" pitchFamily="34" charset="0"/>
                <a:ea typeface="+mn-ea"/>
                <a:cs typeface="+mn-cs"/>
              </a:rPr>
              <a:t>Ltd</a:t>
            </a:r>
            <a:endParaRPr kumimoji="0" lang="en-US" sz="1800" b="1" i="0" u="none" strike="noStrike" kern="1200" cap="none" spc="0" normalizeH="0" baseline="0" noProof="0" dirty="0">
              <a:ln w="1905"/>
              <a:solidFill>
                <a:srgbClr val="FFFF00"/>
              </a:solidFill>
              <a:effectLst>
                <a:innerShdw blurRad="69850" dist="43180" dir="5400000">
                  <a:srgbClr val="000000">
                    <a:alpha val="65000"/>
                  </a:srgbClr>
                </a:innerShdw>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74000"/>
              </a:lnSpc>
              <a:spcBef>
                <a:spcPct val="20000"/>
              </a:spcBef>
              <a:spcAft>
                <a:spcPts val="0"/>
              </a:spcAft>
              <a:buClr>
                <a:srgbClr val="800080"/>
              </a:buClr>
              <a:buSzPct val="100000"/>
              <a:buFont typeface="Wingdings" pitchFamily="2" charset="2"/>
              <a:buNone/>
              <a:tabLst/>
              <a:defRPr/>
            </a:pPr>
            <a:r>
              <a:rPr kumimoji="0" lang="en-US" sz="1800" b="1" i="0" u="none" strike="noStrike" kern="1200" cap="none" spc="0" normalizeH="0" baseline="0" noProof="0" dirty="0" smtClean="0">
                <a:ln w="1905"/>
                <a:solidFill>
                  <a:srgbClr val="FFFF00"/>
                </a:solidFill>
                <a:effectLst>
                  <a:innerShdw blurRad="69850" dist="43180" dir="5400000">
                    <a:srgbClr val="000000">
                      <a:alpha val="65000"/>
                    </a:srgbClr>
                  </a:innerShdw>
                </a:effectLst>
                <a:uLnTx/>
                <a:uFillTx/>
                <a:latin typeface="Arial Black" panose="020B0A04020102020204" pitchFamily="34" charset="0"/>
                <a:ea typeface="+mn-ea"/>
                <a:cs typeface="+mn-cs"/>
              </a:rPr>
              <a:t>Dec 21, 2022</a:t>
            </a:r>
            <a:endParaRPr kumimoji="0" lang="en-US" sz="1800" b="1" i="0" u="none" strike="noStrike" kern="1200" cap="none" spc="0" normalizeH="0" baseline="0" noProof="0" dirty="0">
              <a:ln w="1905"/>
              <a:solidFill>
                <a:srgbClr val="FFFF00"/>
              </a:solidFill>
              <a:effectLst>
                <a:innerShdw blurRad="69850" dist="43180" dir="5400000">
                  <a:srgbClr val="000000">
                    <a:alpha val="65000"/>
                  </a:srgbClr>
                </a:innerShdw>
              </a:effectLst>
              <a:uLnTx/>
              <a:uFillTx/>
              <a:latin typeface="Arial Black" panose="020B0A04020102020204" pitchFamily="34" charset="0"/>
              <a:ea typeface="+mn-ea"/>
              <a:cs typeface="+mn-cs"/>
            </a:endParaRPr>
          </a:p>
        </p:txBody>
      </p:sp>
      <p:sp>
        <p:nvSpPr>
          <p:cNvPr id="2" name="Rectangle 1"/>
          <p:cNvSpPr/>
          <p:nvPr/>
        </p:nvSpPr>
        <p:spPr>
          <a:xfrm>
            <a:off x="1083076" y="1403870"/>
            <a:ext cx="4687409" cy="28288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45313"/>
            <a:ext cx="12191999" cy="4059274"/>
          </a:xfrm>
          <a:prstGeom prst="rect">
            <a:avLst/>
          </a:prstGeom>
        </p:spPr>
      </p:pic>
    </p:spTree>
    <p:extLst>
      <p:ext uri="{BB962C8B-B14F-4D97-AF65-F5344CB8AC3E}">
        <p14:creationId xmlns:p14="http://schemas.microsoft.com/office/powerpoint/2010/main" val="1604890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4294967295"/>
          </p:nvPr>
        </p:nvSpPr>
        <p:spPr>
          <a:xfrm>
            <a:off x="0" y="6448425"/>
            <a:ext cx="46355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57CB6D-4A2A-45F2-AA53-ED4BF0E20593}" type="slidenum">
              <a:rPr kumimoji="0" lang="zh-CN" altLang="en-US" sz="1200" b="0" i="0" u="none" strike="noStrike" kern="1200" cap="none" spc="0" normalizeH="0" baseline="0" noProof="0" smtClean="0">
                <a:ln>
                  <a:noFill/>
                </a:ln>
                <a:solidFill>
                  <a:prstClr val="black"/>
                </a:solidFill>
                <a:effectLst/>
                <a:uLnTx/>
                <a:uFillTx/>
                <a:latin typeface="Arial"/>
                <a:cs typeface="+mn-ea"/>
                <a:sym typeface="+mn-lt"/>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Arial"/>
              <a:cs typeface="+mn-ea"/>
              <a:sym typeface="+mn-lt"/>
            </a:endParaRPr>
          </a:p>
        </p:txBody>
      </p:sp>
      <p:sp>
        <p:nvSpPr>
          <p:cNvPr id="5" name="TextBox 3"/>
          <p:cNvSpPr txBox="1"/>
          <p:nvPr/>
        </p:nvSpPr>
        <p:spPr>
          <a:xfrm>
            <a:off x="4178022" y="411358"/>
            <a:ext cx="7459546" cy="461665"/>
          </a:xfrm>
          <a:prstGeom prst="rect">
            <a:avLst/>
          </a:prstGeom>
          <a:noFill/>
        </p:spPr>
        <p:txBody>
          <a:bodyPr wrap="square" rtlCol="0">
            <a:spAutoFit/>
          </a:bodyPr>
          <a:lstStyle>
            <a:defPPr>
              <a:defRPr lang="en-US"/>
            </a:defPPr>
            <a:lvl1pPr marR="0" lvl="0" indent="0" algn="r" fontAlgn="auto">
              <a:lnSpc>
                <a:spcPct val="100000"/>
              </a:lnSpc>
              <a:spcBef>
                <a:spcPts val="0"/>
              </a:spcBef>
              <a:spcAft>
                <a:spcPts val="0"/>
              </a:spcAft>
              <a:buClrTx/>
              <a:buSzTx/>
              <a:buFontTx/>
              <a:buNone/>
              <a:defRPr kumimoji="0" sz="2800" i="0" u="none" strike="noStrike" cap="none" spc="0" normalizeH="0" baseline="0">
                <a:ln>
                  <a:noFill/>
                </a:ln>
                <a:solidFill>
                  <a:schemeClr val="tx2"/>
                </a:solidFill>
                <a:effectLst/>
                <a:uLnTx/>
                <a:uFillTx/>
                <a:cs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1200" cap="none" spc="0" normalizeH="0" baseline="0" noProof="0" dirty="0">
                <a:ln>
                  <a:noFill/>
                </a:ln>
                <a:solidFill>
                  <a:srgbClr val="005BAC"/>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Karot Project’s Key Stakeholders </a:t>
            </a:r>
          </a:p>
        </p:txBody>
      </p:sp>
      <p:grpSp>
        <p:nvGrpSpPr>
          <p:cNvPr id="48" name="组合 47"/>
          <p:cNvGrpSpPr/>
          <p:nvPr/>
        </p:nvGrpSpPr>
        <p:grpSpPr>
          <a:xfrm>
            <a:off x="3001548" y="1885787"/>
            <a:ext cx="7805165" cy="907627"/>
            <a:chOff x="2137073" y="2607798"/>
            <a:chExt cx="6899388" cy="702472"/>
          </a:xfrm>
        </p:grpSpPr>
        <p:pic>
          <p:nvPicPr>
            <p:cNvPr id="8" name="图片 7" descr="中国进出口银行.png"/>
            <p:cNvPicPr/>
            <p:nvPr/>
          </p:nvPicPr>
          <p:blipFill>
            <a:blip r:embed="rId2"/>
            <a:stretch>
              <a:fillRect/>
            </a:stretch>
          </p:blipFill>
          <p:spPr>
            <a:xfrm>
              <a:off x="2137073" y="2811344"/>
              <a:ext cx="1805381" cy="471638"/>
            </a:xfrm>
            <a:prstGeom prst="rect">
              <a:avLst/>
            </a:prstGeom>
          </p:spPr>
        </p:pic>
        <p:pic>
          <p:nvPicPr>
            <p:cNvPr id="13" name="图片 12" descr="IFC-1.png"/>
            <p:cNvPicPr/>
            <p:nvPr/>
          </p:nvPicPr>
          <p:blipFill>
            <a:blip r:embed="rId3"/>
            <a:stretch>
              <a:fillRect/>
            </a:stretch>
          </p:blipFill>
          <p:spPr>
            <a:xfrm>
              <a:off x="7234714" y="2773172"/>
              <a:ext cx="1801747" cy="479384"/>
            </a:xfrm>
            <a:prstGeom prst="rect">
              <a:avLst/>
            </a:prstGeom>
          </p:spPr>
        </p:pic>
        <p:pic>
          <p:nvPicPr>
            <p:cNvPr id="14" name="图片 13" descr="国家开发银行.png"/>
            <p:cNvPicPr/>
            <p:nvPr/>
          </p:nvPicPr>
          <p:blipFill>
            <a:blip r:embed="rId4"/>
            <a:stretch>
              <a:fillRect/>
            </a:stretch>
          </p:blipFill>
          <p:spPr>
            <a:xfrm>
              <a:off x="4419935" y="2645089"/>
              <a:ext cx="717984" cy="665181"/>
            </a:xfrm>
            <a:prstGeom prst="rect">
              <a:avLst/>
            </a:prstGeom>
          </p:spPr>
        </p:pic>
        <p:pic>
          <p:nvPicPr>
            <p:cNvPr id="15" name="图片 14" descr="丝路基金.png"/>
            <p:cNvPicPr/>
            <p:nvPr/>
          </p:nvPicPr>
          <p:blipFill>
            <a:blip r:embed="rId5"/>
            <a:stretch>
              <a:fillRect/>
            </a:stretch>
          </p:blipFill>
          <p:spPr>
            <a:xfrm>
              <a:off x="5615400" y="2607798"/>
              <a:ext cx="1141834" cy="693342"/>
            </a:xfrm>
            <a:prstGeom prst="rect">
              <a:avLst/>
            </a:prstGeom>
          </p:spPr>
        </p:pic>
      </p:grpSp>
      <p:grpSp>
        <p:nvGrpSpPr>
          <p:cNvPr id="47" name="组合 46"/>
          <p:cNvGrpSpPr/>
          <p:nvPr/>
        </p:nvGrpSpPr>
        <p:grpSpPr>
          <a:xfrm>
            <a:off x="3026403" y="1138307"/>
            <a:ext cx="9592774" cy="609577"/>
            <a:chOff x="1969987" y="1308120"/>
            <a:chExt cx="9432235" cy="633493"/>
          </a:xfrm>
        </p:grpSpPr>
        <p:grpSp>
          <p:nvGrpSpPr>
            <p:cNvPr id="46" name="组合 45"/>
            <p:cNvGrpSpPr/>
            <p:nvPr/>
          </p:nvGrpSpPr>
          <p:grpSpPr>
            <a:xfrm>
              <a:off x="2482309" y="1332296"/>
              <a:ext cx="8919913" cy="609317"/>
              <a:chOff x="2482308" y="1332296"/>
              <a:chExt cx="10424372" cy="609317"/>
            </a:xfrm>
          </p:grpSpPr>
          <p:sp>
            <p:nvSpPr>
              <p:cNvPr id="2" name="矩形 1"/>
              <p:cNvSpPr/>
              <p:nvPr/>
            </p:nvSpPr>
            <p:spPr>
              <a:xfrm>
                <a:off x="2482308" y="1347753"/>
                <a:ext cx="6096001" cy="513176"/>
              </a:xfrm>
              <a:prstGeom prst="rect">
                <a:avLst/>
              </a:prstGeom>
            </p:spPr>
            <p:txBody>
              <a:bodyPr>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zh-CN" altLang="zh-CN" sz="1600" b="1" i="0" u="none" strike="noStrike" kern="100" cap="none" spc="0" normalizeH="0" baseline="0" noProof="0" dirty="0">
                    <a:ln>
                      <a:noFill/>
                    </a:ln>
                    <a:solidFill>
                      <a:srgbClr val="000000"/>
                    </a:solidFill>
                    <a:effectLst/>
                    <a:uLnTx/>
                    <a:uFillTx/>
                    <a:latin typeface="Calibri" panose="020F0502020204030204" pitchFamily="34" charset="0"/>
                    <a:ea typeface="楷体" panose="02010609060101010101" pitchFamily="49" charset="-122"/>
                    <a:cs typeface="Times New Roman" panose="02020603050405020304" pitchFamily="18" charset="0"/>
                  </a:rPr>
                  <a:t>中国三峡南亚投资有限公司</a:t>
                </a:r>
                <a:endParaRPr kumimoji="0" lang="zh-CN" altLang="zh-CN" sz="1200" b="0" i="0" u="none" strike="noStrike" kern="100" cap="none" spc="0" normalizeH="0" baseline="0" noProof="0" dirty="0">
                  <a:ln>
                    <a:noFill/>
                  </a:ln>
                  <a:solidFill>
                    <a:srgbClr val="000000"/>
                  </a:solidFill>
                  <a:effectLst/>
                  <a:uLnTx/>
                  <a:uFillTx/>
                  <a:latin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altLang="zh-CN" sz="1400" b="1" i="0" u="none" strike="noStrike" kern="100" cap="none" spc="0" normalizeH="0" baseline="0" noProof="0" dirty="0">
                    <a:ln>
                      <a:noFill/>
                    </a:ln>
                    <a:solidFill>
                      <a:srgbClr val="000000"/>
                    </a:solidFill>
                    <a:effectLst/>
                    <a:uLnTx/>
                    <a:uFillTx/>
                    <a:latin typeface="Calibri" panose="020F0502020204030204" pitchFamily="34" charset="0"/>
                    <a:cs typeface="Times New Roman" panose="02020603050405020304" pitchFamily="18" charset="0"/>
                  </a:rPr>
                  <a:t>China Three Gorges South Asia Investment Ltd.</a:t>
                </a:r>
                <a:endParaRPr kumimoji="0" lang="zh-CN" altLang="zh-CN" sz="1200" b="0" i="0" u="none" strike="noStrike" kern="100" cap="none" spc="0" normalizeH="0" baseline="0" noProof="0" dirty="0">
                  <a:ln>
                    <a:noFill/>
                  </a:ln>
                  <a:solidFill>
                    <a:srgbClr val="000000"/>
                  </a:solidFill>
                  <a:effectLst/>
                  <a:uLnTx/>
                  <a:uFillTx/>
                  <a:latin typeface="Calibri" panose="020F0502020204030204" pitchFamily="34" charset="0"/>
                  <a:cs typeface="Times New Roman" panose="02020603050405020304" pitchFamily="18" charset="0"/>
                </a:endParaRPr>
              </a:p>
            </p:txBody>
          </p:sp>
          <p:sp>
            <p:nvSpPr>
              <p:cNvPr id="4" name="矩形 3"/>
              <p:cNvSpPr/>
              <p:nvPr/>
            </p:nvSpPr>
            <p:spPr>
              <a:xfrm>
                <a:off x="6810679" y="1332296"/>
                <a:ext cx="6096001" cy="609317"/>
              </a:xfrm>
              <a:prstGeom prst="rect">
                <a:avLst/>
              </a:prstGeom>
            </p:spPr>
            <p:txBody>
              <a:bodyPr>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zh-TW" altLang="en-US" sz="1600" b="1" i="0" u="none" strike="noStrike" kern="100" cap="none" spc="0" normalizeH="0" baseline="0" noProof="0" dirty="0">
                    <a:ln>
                      <a:noFill/>
                    </a:ln>
                    <a:solidFill>
                      <a:srgbClr val="000000"/>
                    </a:solidFill>
                    <a:effectLst/>
                    <a:uLnTx/>
                    <a:uFillTx/>
                    <a:latin typeface="Calibri" panose="020F0502020204030204" pitchFamily="34" charset="0"/>
                    <a:ea typeface="楷体" panose="02010609060101010101" pitchFamily="49" charset="-122"/>
                    <a:cs typeface="Times New Roman" panose="02020603050405020304" pitchFamily="18" charset="0"/>
                  </a:rPr>
                  <a:t>中國三峽港源投資</a:t>
                </a:r>
                <a:r>
                  <a:rPr kumimoji="0" lang="zh-TW" altLang="en-US" sz="1600" b="1" i="0" u="none" strike="noStrike" kern="100" cap="none" spc="0" normalizeH="0" baseline="0" noProof="0" dirty="0" smtClean="0">
                    <a:ln>
                      <a:noFill/>
                    </a:ln>
                    <a:solidFill>
                      <a:srgbClr val="000000"/>
                    </a:solidFill>
                    <a:effectLst/>
                    <a:uLnTx/>
                    <a:uFillTx/>
                    <a:latin typeface="Calibri" panose="020F0502020204030204" pitchFamily="34" charset="0"/>
                    <a:ea typeface="楷体" panose="02010609060101010101" pitchFamily="49" charset="-122"/>
                    <a:cs typeface="Times New Roman" panose="02020603050405020304" pitchFamily="18" charset="0"/>
                  </a:rPr>
                  <a:t>有限公司</a:t>
                </a:r>
                <a:endParaRPr kumimoji="0" lang="en-US" altLang="zh-TW" sz="1600" b="1" i="0" u="none" strike="noStrike" kern="100" cap="none" spc="0" normalizeH="0" baseline="0" noProof="0" dirty="0" smtClean="0">
                  <a:ln>
                    <a:noFill/>
                  </a:ln>
                  <a:solidFill>
                    <a:srgbClr val="000000"/>
                  </a:solidFill>
                  <a:effectLst/>
                  <a:uLnTx/>
                  <a:uFillTx/>
                  <a:latin typeface="Calibri" panose="020F0502020204030204" pitchFamily="34" charset="0"/>
                  <a:ea typeface="楷体" panose="02010609060101010101" pitchFamily="49" charset="-122"/>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altLang="zh-CN" sz="1400" b="1" i="0" u="none" strike="noStrike" kern="100" cap="none" spc="0" normalizeH="0" baseline="0" noProof="0" dirty="0" smtClean="0">
                    <a:ln>
                      <a:noFill/>
                    </a:ln>
                    <a:solidFill>
                      <a:srgbClr val="000000"/>
                    </a:solidFill>
                    <a:effectLst/>
                    <a:uLnTx/>
                    <a:uFillTx/>
                    <a:latin typeface="Calibri" panose="020F0502020204030204" pitchFamily="34" charset="0"/>
                    <a:cs typeface="Times New Roman" panose="02020603050405020304" pitchFamily="18" charset="0"/>
                  </a:rPr>
                  <a:t>China </a:t>
                </a:r>
                <a:r>
                  <a:rPr kumimoji="0" lang="en-US" altLang="zh-CN" sz="1400" b="1" i="0" u="none" strike="noStrike" kern="100" cap="none" spc="0" normalizeH="0" baseline="0" noProof="0" dirty="0">
                    <a:ln>
                      <a:noFill/>
                    </a:ln>
                    <a:solidFill>
                      <a:srgbClr val="000000"/>
                    </a:solidFill>
                    <a:effectLst/>
                    <a:uLnTx/>
                    <a:uFillTx/>
                    <a:latin typeface="Calibri" panose="020F0502020204030204" pitchFamily="34" charset="0"/>
                    <a:cs typeface="Times New Roman" panose="02020603050405020304" pitchFamily="18" charset="0"/>
                  </a:rPr>
                  <a:t>Three Gorges </a:t>
                </a:r>
                <a:r>
                  <a:rPr kumimoji="0" lang="en-US" altLang="zh-CN" sz="1400" b="1" i="0" u="none" strike="noStrike" kern="100" cap="none" spc="0" normalizeH="0" baseline="0" noProof="0" dirty="0" err="1">
                    <a:ln>
                      <a:noFill/>
                    </a:ln>
                    <a:solidFill>
                      <a:srgbClr val="000000"/>
                    </a:solidFill>
                    <a:effectLst/>
                    <a:uLnTx/>
                    <a:uFillTx/>
                    <a:latin typeface="Calibri" panose="020F0502020204030204" pitchFamily="34" charset="0"/>
                    <a:cs typeface="Times New Roman" panose="02020603050405020304" pitchFamily="18" charset="0"/>
                  </a:rPr>
                  <a:t>HongKong</a:t>
                </a:r>
                <a:r>
                  <a:rPr kumimoji="0" lang="en-US" altLang="zh-CN" sz="1400" b="1" i="0" u="none" strike="noStrike" kern="100" cap="none" spc="0" normalizeH="0" baseline="0" noProof="0" dirty="0">
                    <a:ln>
                      <a:noFill/>
                    </a:ln>
                    <a:solidFill>
                      <a:srgbClr val="000000"/>
                    </a:solidFill>
                    <a:effectLst/>
                    <a:uLnTx/>
                    <a:uFillTx/>
                    <a:latin typeface="Calibri" panose="020F0502020204030204" pitchFamily="34" charset="0"/>
                    <a:cs typeface="Times New Roman" panose="02020603050405020304" pitchFamily="18" charset="0"/>
                  </a:rPr>
                  <a:t> Investment Company Limited</a:t>
                </a:r>
                <a:r>
                  <a:rPr kumimoji="0" lang="en-US" altLang="zh-CN" sz="1200" b="0" i="0" u="none" strike="noStrike" kern="100" cap="none" spc="0" normalizeH="0" baseline="0" noProof="0" dirty="0">
                    <a:ln>
                      <a:noFill/>
                    </a:ln>
                    <a:solidFill>
                      <a:srgbClr val="000000"/>
                    </a:solidFill>
                    <a:effectLst/>
                    <a:uLnTx/>
                    <a:uFillTx/>
                    <a:latin typeface="Calibri" panose="020F0502020204030204" pitchFamily="34" charset="0"/>
                    <a:cs typeface="Times New Roman" panose="02020603050405020304" pitchFamily="18" charset="0"/>
                  </a:rPr>
                  <a:t> </a:t>
                </a:r>
                <a:endParaRPr kumimoji="0" lang="zh-CN" altLang="en-US" sz="1400" b="0" i="0" u="none" strike="noStrike" kern="1200" cap="none" spc="0" normalizeH="0" baseline="0" noProof="0" dirty="0">
                  <a:ln>
                    <a:noFill/>
                  </a:ln>
                  <a:solidFill>
                    <a:srgbClr val="000000"/>
                  </a:solidFill>
                  <a:effectLst/>
                  <a:uLnTx/>
                  <a:uFillTx/>
                  <a:latin typeface="Arial"/>
                  <a:cs typeface="+mn-cs"/>
                </a:endParaRPr>
              </a:p>
            </p:txBody>
          </p:sp>
        </p:grpSp>
        <p:pic>
          <p:nvPicPr>
            <p:cNvPr id="1041" name="Picture 17" descr="QQ截图20160317152959_副本.png"/>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69987" y="1308120"/>
              <a:ext cx="504146" cy="504148"/>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 Box 30"/>
          <p:cNvSpPr txBox="1">
            <a:spLocks noChangeArrowheads="1"/>
          </p:cNvSpPr>
          <p:nvPr/>
        </p:nvSpPr>
        <p:spPr bwMode="auto">
          <a:xfrm>
            <a:off x="4311109" y="7986789"/>
            <a:ext cx="2438400" cy="1771650"/>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cs typeface="+mn-cs"/>
            </a:endParaRPr>
          </a:p>
        </p:txBody>
      </p:sp>
      <p:sp>
        <p:nvSpPr>
          <p:cNvPr id="16" name="Text Box 15"/>
          <p:cNvSpPr txBox="1">
            <a:spLocks noChangeArrowheads="1"/>
          </p:cNvSpPr>
          <p:nvPr/>
        </p:nvSpPr>
        <p:spPr bwMode="auto">
          <a:xfrm>
            <a:off x="973740" y="2260421"/>
            <a:ext cx="2740025" cy="400050"/>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sng"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Lenders</a:t>
            </a:r>
            <a:endParaRPr kumimoji="0" lang="en-US" altLang="zh-CN" sz="2400" b="0" i="0" u="sng"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1" name="Text Box 28"/>
          <p:cNvSpPr txBox="1">
            <a:spLocks noChangeArrowheads="1"/>
          </p:cNvSpPr>
          <p:nvPr/>
        </p:nvSpPr>
        <p:spPr bwMode="auto">
          <a:xfrm>
            <a:off x="3526884" y="6699327"/>
            <a:ext cx="2592388" cy="61912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cs typeface="+mn-cs"/>
            </a:endParaRPr>
          </a:p>
        </p:txBody>
      </p:sp>
      <p:sp>
        <p:nvSpPr>
          <p:cNvPr id="23" name="Text Box 25"/>
          <p:cNvSpPr txBox="1">
            <a:spLocks noChangeArrowheads="1"/>
          </p:cNvSpPr>
          <p:nvPr/>
        </p:nvSpPr>
        <p:spPr bwMode="auto">
          <a:xfrm>
            <a:off x="973740" y="4166874"/>
            <a:ext cx="4267283" cy="396248"/>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sng" strike="noStrike" kern="1200" cap="none" spc="0" normalizeH="0" baseline="0" noProof="0" dirty="0" smtClean="0">
                <a:ln>
                  <a:noFill/>
                </a:ln>
                <a:solidFill>
                  <a:srgbClr val="FF0000"/>
                </a:solidFill>
                <a:effectLst/>
                <a:uLnTx/>
                <a:uFillTx/>
                <a:latin typeface="Arial"/>
                <a:ea typeface="微软雅黑" panose="020B0503020204020204" pitchFamily="34" charset="-122"/>
                <a:cs typeface="Times New Roman" panose="02020603050405020304" pitchFamily="18" charset="0"/>
              </a:rPr>
              <a:t>Employer’s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sng" strike="noStrike" kern="1200" cap="none" spc="0" normalizeH="0" baseline="0" noProof="0" dirty="0" smtClean="0">
                <a:ln>
                  <a:noFill/>
                </a:ln>
                <a:solidFill>
                  <a:srgbClr val="FF0000"/>
                </a:solidFill>
                <a:effectLst/>
                <a:uLnTx/>
                <a:uFillTx/>
                <a:latin typeface="Arial"/>
                <a:ea typeface="微软雅黑" panose="020B0503020204020204" pitchFamily="34" charset="-122"/>
                <a:cs typeface="Times New Roman" panose="02020603050405020304" pitchFamily="18" charset="0"/>
              </a:rPr>
              <a:t>Engineer</a:t>
            </a:r>
            <a:endParaRPr kumimoji="0" lang="en-US" altLang="zh-CN" sz="2000" b="0" i="0" u="sng" strike="noStrike" kern="1200" cap="none" spc="0" normalizeH="0" baseline="0" noProof="0" dirty="0">
              <a:ln>
                <a:noFill/>
              </a:ln>
              <a:solidFill>
                <a:srgbClr val="FF0000"/>
              </a:solidFill>
              <a:effectLst/>
              <a:uLnTx/>
              <a:uFillTx/>
              <a:latin typeface="Arial"/>
              <a:ea typeface="微软雅黑" panose="020B0503020204020204" pitchFamily="34" charset="-122"/>
              <a:cs typeface="+mn-cs"/>
            </a:endParaRPr>
          </a:p>
        </p:txBody>
      </p:sp>
      <p:grpSp>
        <p:nvGrpSpPr>
          <p:cNvPr id="49" name="组合 48"/>
          <p:cNvGrpSpPr/>
          <p:nvPr/>
        </p:nvGrpSpPr>
        <p:grpSpPr>
          <a:xfrm>
            <a:off x="3001547" y="4222684"/>
            <a:ext cx="7805165" cy="896726"/>
            <a:chOff x="4739105" y="4130098"/>
            <a:chExt cx="7583079" cy="560616"/>
          </a:xfrm>
        </p:grpSpPr>
        <p:pic>
          <p:nvPicPr>
            <p:cNvPr id="1053" name="图片 133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17884" y="4184357"/>
              <a:ext cx="2273300" cy="311150"/>
            </a:xfrm>
            <a:prstGeom prst="rect">
              <a:avLst/>
            </a:prstGeom>
            <a:noFill/>
            <a:extLst>
              <a:ext uri="{909E8E84-426E-40DD-AFC4-6F175D3DCCD1}">
                <a14:hiddenFill xmlns:a14="http://schemas.microsoft.com/office/drawing/2010/main">
                  <a:solidFill>
                    <a:srgbClr val="FFFFFF"/>
                  </a:solidFill>
                </a14:hiddenFill>
              </a:ext>
            </a:extLst>
          </p:spPr>
        </p:pic>
        <p:pic>
          <p:nvPicPr>
            <p:cNvPr id="1051" name="图片 13329"/>
            <p:cNvPicPr>
              <a:picLocks noChangeAspect="1" noChangeArrowheads="1"/>
            </p:cNvPicPr>
            <p:nvPr/>
          </p:nvPicPr>
          <p:blipFill>
            <a:blip r:embed="rId8">
              <a:extLst>
                <a:ext uri="{28A0092B-C50C-407E-A947-70E740481C1C}">
                  <a14:useLocalDpi xmlns:a14="http://schemas.microsoft.com/office/drawing/2010/main" val="0"/>
                </a:ext>
              </a:extLst>
            </a:blip>
            <a:srcRect l="15591" t="33824" r="8333"/>
            <a:stretch>
              <a:fillRect/>
            </a:stretch>
          </p:blipFill>
          <p:spPr bwMode="auto">
            <a:xfrm>
              <a:off x="4739105" y="4130098"/>
              <a:ext cx="1143000" cy="368300"/>
            </a:xfrm>
            <a:prstGeom prst="rect">
              <a:avLst/>
            </a:prstGeom>
            <a:noFill/>
            <a:extLst>
              <a:ext uri="{909E8E84-426E-40DD-AFC4-6F175D3DCCD1}">
                <a14:hiddenFill xmlns:a14="http://schemas.microsoft.com/office/drawing/2010/main">
                  <a:solidFill>
                    <a:srgbClr val="FFFFFF"/>
                  </a:solidFill>
                </a14:hiddenFill>
              </a:ext>
            </a:extLst>
          </p:spPr>
        </p:pic>
        <p:pic>
          <p:nvPicPr>
            <p:cNvPr id="1043" name="图片 1333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63292" y="4161563"/>
              <a:ext cx="546100" cy="3175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14"/>
            <p:cNvSpPr txBox="1">
              <a:spLocks noChangeArrowheads="1"/>
            </p:cNvSpPr>
            <p:nvPr/>
          </p:nvSpPr>
          <p:spPr bwMode="auto">
            <a:xfrm>
              <a:off x="9653339" y="4260502"/>
              <a:ext cx="2668845" cy="430212"/>
            </a:xfrm>
            <a:prstGeom prst="rect">
              <a:avLst/>
            </a:prstGeom>
            <a:solidFill>
              <a:srgbClr val="FFFFFF">
                <a:alpha val="0"/>
              </a:srgbClr>
            </a:solidFill>
            <a:ln>
              <a:noFill/>
            </a:ln>
            <a:extLst>
              <a:ext uri="{91240B29-F687-4F45-9708-019B960494DF}">
                <a14:hiddenLine xmlns:a14="http://schemas.microsoft.com/office/drawing/2010/main" w="9525">
                  <a:solidFill>
                    <a:srgbClr val="FFFFFF"/>
                  </a:solidFill>
                  <a:miter lim="800000"/>
                  <a:headEnd/>
                  <a:tailEnd/>
                </a14:hiddenLine>
              </a:ext>
            </a:extLst>
          </p:spPr>
          <p:txBody>
            <a:bodyPr vert="horz" wrap="square" lIns="91440" tIns="45720" rIns="91440" bIns="45720" numCol="1" anchor="t" anchorCtr="0" compatLnSpc="1"/>
            <a:lstStyle/>
            <a:p>
              <a:pPr marL="0" marR="0" lvl="0" indent="459105" algn="l" defTabSz="914400" rtl="0" eaLnBrk="0" fontAlgn="base" latinLnBrk="0" hangingPunct="0">
                <a:lnSpc>
                  <a:spcPct val="100000"/>
                </a:lnSpc>
                <a:spcBef>
                  <a:spcPct val="0"/>
                </a:spcBef>
                <a:spcAft>
                  <a:spcPct val="0"/>
                </a:spcAft>
                <a:buClrTx/>
                <a:buSzTx/>
                <a:buFontTx/>
                <a:buNone/>
                <a:tabLst/>
                <a:defRPr/>
              </a:pPr>
              <a:r>
                <a:rPr kumimoji="0" lang="zh-CN" altLang="zh-CN" sz="1600" b="1" i="0" u="none" strike="noStrike" kern="1200" cap="none" spc="0" normalizeH="0" baseline="0" noProof="0" dirty="0">
                  <a:ln>
                    <a:noFill/>
                  </a:ln>
                  <a:solidFill>
                    <a:srgbClr val="000000"/>
                  </a:solidFill>
                  <a:effectLst/>
                  <a:uLnTx/>
                  <a:uFillTx/>
                  <a:latin typeface="楷体" panose="02010609060101010101" pitchFamily="49" charset="-122"/>
                  <a:ea typeface="楷体" panose="02010609060101010101" pitchFamily="49" charset="-122"/>
                  <a:cs typeface="Times New Roman" panose="02020603050405020304" pitchFamily="18" charset="0"/>
                </a:rPr>
                <a:t>上海东华工程咨询公司</a:t>
              </a:r>
              <a:endParaRPr kumimoji="0" lang="zh-CN" altLang="zh-CN" sz="2400" b="0" i="0" u="none" strike="noStrike" kern="1200" cap="none" spc="0" normalizeH="0" baseline="0" noProof="0" dirty="0">
                <a:ln>
                  <a:noFill/>
                </a:ln>
                <a:solidFill>
                  <a:srgbClr val="000000"/>
                </a:solidFill>
                <a:effectLst/>
                <a:uLnTx/>
                <a:uFillTx/>
                <a:latin typeface="Arial" panose="020B0604020202020204" pitchFamily="34" charset="0"/>
                <a:cs typeface="+mn-cs"/>
              </a:endParaRPr>
            </a:p>
          </p:txBody>
        </p:sp>
      </p:grpSp>
      <p:sp>
        <p:nvSpPr>
          <p:cNvPr id="25" name="Text Box 23"/>
          <p:cNvSpPr txBox="1">
            <a:spLocks noChangeArrowheads="1"/>
          </p:cNvSpPr>
          <p:nvPr/>
        </p:nvSpPr>
        <p:spPr bwMode="auto">
          <a:xfrm>
            <a:off x="973740" y="5307887"/>
            <a:ext cx="3574350" cy="398960"/>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1" i="0" u="sng"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EPC Contractor</a:t>
            </a:r>
            <a:endParaRPr kumimoji="0" lang="en-US" altLang="zh-CN" sz="1800" b="0" i="0" u="sng"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grpSp>
        <p:nvGrpSpPr>
          <p:cNvPr id="50" name="组合 49"/>
          <p:cNvGrpSpPr/>
          <p:nvPr/>
        </p:nvGrpSpPr>
        <p:grpSpPr>
          <a:xfrm>
            <a:off x="3026214" y="5142062"/>
            <a:ext cx="8740997" cy="705845"/>
            <a:chOff x="2071168" y="5868060"/>
            <a:chExt cx="8976927" cy="809455"/>
          </a:xfrm>
        </p:grpSpPr>
        <p:pic>
          <p:nvPicPr>
            <p:cNvPr id="1045" name="图片 13360" descr="中国机械设备工程股份有限公司_副本.png"/>
            <p:cNvPicPr>
              <a:picLocks noChangeAspect="1" noChangeArrowheads="1"/>
            </p:cNvPicPr>
            <p:nvPr/>
          </p:nvPicPr>
          <p:blipFill>
            <a:blip r:embed="rId10">
              <a:extLst>
                <a:ext uri="{28A0092B-C50C-407E-A947-70E740481C1C}">
                  <a14:useLocalDpi xmlns:a14="http://schemas.microsoft.com/office/drawing/2010/main" val="0"/>
                </a:ext>
              </a:extLst>
            </a:blip>
            <a:srcRect r="2338"/>
            <a:stretch>
              <a:fillRect/>
            </a:stretch>
          </p:blipFill>
          <p:spPr bwMode="auto">
            <a:xfrm>
              <a:off x="6521988" y="5868060"/>
              <a:ext cx="4526107" cy="809455"/>
            </a:xfrm>
            <a:prstGeom prst="rect">
              <a:avLst/>
            </a:prstGeom>
            <a:noFill/>
            <a:extLst>
              <a:ext uri="{909E8E84-426E-40DD-AFC4-6F175D3DCCD1}">
                <a14:hiddenFill xmlns:a14="http://schemas.microsoft.com/office/drawing/2010/main">
                  <a:solidFill>
                    <a:srgbClr val="FFFFFF"/>
                  </a:solidFill>
                </a14:hiddenFill>
              </a:ext>
            </a:extLst>
          </p:spPr>
        </p:pic>
        <p:pic>
          <p:nvPicPr>
            <p:cNvPr id="1029" name="图片 18" descr="QQ截图20160317152959_副本.png"/>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71168" y="5977713"/>
              <a:ext cx="561600" cy="5760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15"/>
            <p:cNvSpPr txBox="1">
              <a:spLocks noChangeArrowheads="1"/>
            </p:cNvSpPr>
            <p:nvPr/>
          </p:nvSpPr>
          <p:spPr bwMode="auto">
            <a:xfrm>
              <a:off x="2695684" y="6137250"/>
              <a:ext cx="3770119" cy="522783"/>
            </a:xfrm>
            <a:prstGeom prst="rect">
              <a:avLst/>
            </a:prstGeom>
            <a:solidFill>
              <a:srgbClr val="FFFFFF">
                <a:alpha val="0"/>
              </a:srgbClr>
            </a:solidFill>
            <a:ln>
              <a:noFill/>
            </a:ln>
            <a:extLst>
              <a:ext uri="{91240B29-F687-4F45-9708-019B960494DF}">
                <a14:hiddenLine xmlns:a14="http://schemas.microsoft.com/office/drawing/2010/main" w="9525">
                  <a:solidFill>
                    <a:srgbClr val="FFFFFF"/>
                  </a:solidFill>
                  <a:miter lim="800000"/>
                  <a:headEnd/>
                  <a:tailE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zh-CN" sz="1600" b="1" i="0" u="none" strike="noStrike" kern="1200" cap="none" spc="0" normalizeH="0" baseline="0" noProof="0" dirty="0">
                  <a:ln>
                    <a:noFill/>
                  </a:ln>
                  <a:solidFill>
                    <a:srgbClr val="000000"/>
                  </a:solidFill>
                  <a:effectLst/>
                  <a:uLnTx/>
                  <a:uFillTx/>
                  <a:latin typeface="楷体" panose="02010609060101010101" pitchFamily="49" charset="-122"/>
                  <a:ea typeface="楷体" panose="02010609060101010101" pitchFamily="49" charset="-122"/>
                  <a:cs typeface="Times New Roman" panose="02020603050405020304" pitchFamily="18" charset="0"/>
                </a:rPr>
                <a:t>长江三峡技术经济发展有限公司</a:t>
              </a:r>
              <a:r>
                <a:rPr kumimoji="0" lang="en-US" altLang="zh-CN" sz="16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rPr>
                <a:t>(TGDC)</a:t>
              </a:r>
              <a:endParaRPr kumimoji="0" lang="en-US" altLang="zh-CN" sz="2400" b="0" i="0" u="none" strike="noStrike" kern="1200" cap="none" spc="0" normalizeH="0" baseline="0" noProof="0" dirty="0">
                <a:ln>
                  <a:noFill/>
                </a:ln>
                <a:solidFill>
                  <a:srgbClr val="000000"/>
                </a:solidFill>
                <a:effectLst/>
                <a:uLnTx/>
                <a:uFillTx/>
                <a:latin typeface="Arial" panose="020B0604020202020204" pitchFamily="34" charset="0"/>
                <a:cs typeface="+mn-cs"/>
              </a:endParaRPr>
            </a:p>
          </p:txBody>
        </p:sp>
      </p:grpSp>
      <p:sp>
        <p:nvSpPr>
          <p:cNvPr id="29" name="Text Box 16"/>
          <p:cNvSpPr txBox="1">
            <a:spLocks noChangeArrowheads="1"/>
          </p:cNvSpPr>
          <p:nvPr/>
        </p:nvSpPr>
        <p:spPr bwMode="auto">
          <a:xfrm>
            <a:off x="2566446" y="7864552"/>
            <a:ext cx="5667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cs typeface="+mn-cs"/>
            </a:endParaRPr>
          </a:p>
        </p:txBody>
      </p:sp>
      <p:sp>
        <p:nvSpPr>
          <p:cNvPr id="30" name="Text Box 6"/>
          <p:cNvSpPr txBox="1">
            <a:spLocks noChangeArrowheads="1"/>
          </p:cNvSpPr>
          <p:nvPr/>
        </p:nvSpPr>
        <p:spPr bwMode="auto">
          <a:xfrm>
            <a:off x="973740" y="3255587"/>
            <a:ext cx="2571750" cy="425450"/>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sng"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Employer</a:t>
            </a:r>
            <a:endParaRPr kumimoji="0" lang="en-US" altLang="zh-CN" sz="2000" b="0" i="0" u="sng"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33" name="Rectangle 32"/>
          <p:cNvSpPr>
            <a:spLocks noChangeArrowheads="1"/>
          </p:cNvSpPr>
          <p:nvPr/>
        </p:nvSpPr>
        <p:spPr bwMode="auto">
          <a:xfrm>
            <a:off x="2683236" y="292901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cs typeface="+mn-cs"/>
            </a:endParaRPr>
          </a:p>
        </p:txBody>
      </p:sp>
      <p:sp>
        <p:nvSpPr>
          <p:cNvPr id="34" name="Rectangle 33"/>
          <p:cNvSpPr>
            <a:spLocks noChangeArrowheads="1"/>
          </p:cNvSpPr>
          <p:nvPr/>
        </p:nvSpPr>
        <p:spPr bwMode="auto">
          <a:xfrm>
            <a:off x="2715875" y="2705707"/>
            <a:ext cx="0" cy="0"/>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cs typeface="+mn-cs"/>
            </a:endParaRPr>
          </a:p>
        </p:txBody>
      </p:sp>
      <p:sp>
        <p:nvSpPr>
          <p:cNvPr id="35" name="Rectangle 35"/>
          <p:cNvSpPr>
            <a:spLocks noChangeArrowheads="1"/>
          </p:cNvSpPr>
          <p:nvPr/>
        </p:nvSpPr>
        <p:spPr bwMode="auto">
          <a:xfrm>
            <a:off x="2596609" y="4278160"/>
            <a:ext cx="0" cy="0"/>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cs typeface="+mn-cs"/>
            </a:endParaRPr>
          </a:p>
        </p:txBody>
      </p:sp>
      <p:sp>
        <p:nvSpPr>
          <p:cNvPr id="36" name="Rectangle 37"/>
          <p:cNvSpPr>
            <a:spLocks noChangeArrowheads="1"/>
          </p:cNvSpPr>
          <p:nvPr/>
        </p:nvSpPr>
        <p:spPr bwMode="auto">
          <a:xfrm>
            <a:off x="2596609" y="4589310"/>
            <a:ext cx="0" cy="0"/>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cs typeface="+mn-cs"/>
            </a:endParaRPr>
          </a:p>
        </p:txBody>
      </p:sp>
      <p:sp>
        <p:nvSpPr>
          <p:cNvPr id="37" name="Rectangle 43"/>
          <p:cNvSpPr>
            <a:spLocks noChangeArrowheads="1"/>
          </p:cNvSpPr>
          <p:nvPr/>
        </p:nvSpPr>
        <p:spPr bwMode="auto">
          <a:xfrm>
            <a:off x="2596609" y="4957610"/>
            <a:ext cx="0" cy="0"/>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cs typeface="+mn-cs"/>
            </a:endParaRPr>
          </a:p>
        </p:txBody>
      </p:sp>
      <p:sp>
        <p:nvSpPr>
          <p:cNvPr id="38" name="Rectangle 45"/>
          <p:cNvSpPr>
            <a:spLocks noChangeArrowheads="1"/>
          </p:cNvSpPr>
          <p:nvPr/>
        </p:nvSpPr>
        <p:spPr bwMode="auto">
          <a:xfrm>
            <a:off x="2596609" y="5408460"/>
            <a:ext cx="0" cy="0"/>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cs typeface="+mn-cs"/>
            </a:endParaRPr>
          </a:p>
        </p:txBody>
      </p:sp>
      <p:sp>
        <p:nvSpPr>
          <p:cNvPr id="39" name="Rectangle 47"/>
          <p:cNvSpPr>
            <a:spLocks noChangeArrowheads="1"/>
          </p:cNvSpPr>
          <p:nvPr/>
        </p:nvSpPr>
        <p:spPr bwMode="auto">
          <a:xfrm>
            <a:off x="2596609" y="5725960"/>
            <a:ext cx="0" cy="0"/>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cs typeface="+mn-cs"/>
            </a:endParaRPr>
          </a:p>
        </p:txBody>
      </p:sp>
      <p:sp>
        <p:nvSpPr>
          <p:cNvPr id="40" name="Rectangle 50"/>
          <p:cNvSpPr>
            <a:spLocks noChangeArrowheads="1"/>
          </p:cNvSpPr>
          <p:nvPr/>
        </p:nvSpPr>
        <p:spPr bwMode="auto">
          <a:xfrm>
            <a:off x="2596609" y="5973610"/>
            <a:ext cx="0" cy="0"/>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cs typeface="+mn-cs"/>
            </a:endParaRPr>
          </a:p>
        </p:txBody>
      </p:sp>
      <p:sp>
        <p:nvSpPr>
          <p:cNvPr id="41" name="Rectangle 52"/>
          <p:cNvSpPr>
            <a:spLocks noChangeArrowheads="1"/>
          </p:cNvSpPr>
          <p:nvPr/>
        </p:nvSpPr>
        <p:spPr bwMode="auto">
          <a:xfrm>
            <a:off x="2596609" y="6561214"/>
            <a:ext cx="0" cy="0"/>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cs typeface="+mn-cs"/>
            </a:endParaRPr>
          </a:p>
        </p:txBody>
      </p:sp>
      <p:sp>
        <p:nvSpPr>
          <p:cNvPr id="42" name="Rectangle 54"/>
          <p:cNvSpPr>
            <a:spLocks noChangeArrowheads="1"/>
          </p:cNvSpPr>
          <p:nvPr/>
        </p:nvSpPr>
        <p:spPr bwMode="auto">
          <a:xfrm>
            <a:off x="2596609" y="7183514"/>
            <a:ext cx="0" cy="0"/>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cs typeface="+mn-cs"/>
            </a:endParaRPr>
          </a:p>
        </p:txBody>
      </p:sp>
      <p:sp>
        <p:nvSpPr>
          <p:cNvPr id="43" name="Rectangle 56"/>
          <p:cNvSpPr>
            <a:spLocks noChangeArrowheads="1"/>
          </p:cNvSpPr>
          <p:nvPr/>
        </p:nvSpPr>
        <p:spPr bwMode="auto">
          <a:xfrm>
            <a:off x="2596609" y="7856614"/>
            <a:ext cx="0" cy="0"/>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cs typeface="+mn-cs"/>
            </a:endParaRPr>
          </a:p>
        </p:txBody>
      </p:sp>
      <p:sp>
        <p:nvSpPr>
          <p:cNvPr id="44" name="Rectangle 59"/>
          <p:cNvSpPr>
            <a:spLocks noChangeArrowheads="1"/>
          </p:cNvSpPr>
          <p:nvPr/>
        </p:nvSpPr>
        <p:spPr bwMode="auto">
          <a:xfrm>
            <a:off x="2596609" y="8205864"/>
            <a:ext cx="0" cy="0"/>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cs typeface="+mn-cs"/>
            </a:endParaRPr>
          </a:p>
        </p:txBody>
      </p:sp>
      <p:sp>
        <p:nvSpPr>
          <p:cNvPr id="45" name="Rectangle 62"/>
          <p:cNvSpPr>
            <a:spLocks noChangeArrowheads="1"/>
          </p:cNvSpPr>
          <p:nvPr/>
        </p:nvSpPr>
        <p:spPr bwMode="auto">
          <a:xfrm>
            <a:off x="2596609" y="847256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1400" b="1" i="0" u="none" strike="noStrike" kern="1200" cap="none" spc="0" normalizeH="0" baseline="0" noProof="0">
              <a:ln>
                <a:noFill/>
              </a:ln>
              <a:solidFill>
                <a:srgbClr val="000000"/>
              </a:solidFill>
              <a:effectLst/>
              <a:uLnTx/>
              <a:uFillTx/>
              <a:latin typeface="Calibri" panose="020F0502020204030204" pitchFamily="34" charset="0"/>
              <a:ea typeface="方正仿宋简体" panose="02010601030101010101" pitchFamily="65"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Calibri" panose="020F0502020204030204" pitchFamily="34" charset="0"/>
                <a:ea typeface="方正仿宋简体" panose="02010601030101010101" pitchFamily="65" charset="-122"/>
                <a:cs typeface="Times New Roman" panose="02020603050405020304" pitchFamily="18" charset="0"/>
              </a:rPr>
              <a:t/>
            </a:r>
            <a:br>
              <a:rPr kumimoji="0" lang="en-US" altLang="zh-CN" sz="1400" b="1" i="0" u="none" strike="noStrike" kern="1200" cap="none" spc="0" normalizeH="0" baseline="0" noProof="0">
                <a:ln>
                  <a:noFill/>
                </a:ln>
                <a:solidFill>
                  <a:srgbClr val="000000"/>
                </a:solidFill>
                <a:effectLst/>
                <a:uLnTx/>
                <a:uFillTx/>
                <a:latin typeface="Calibri" panose="020F0502020204030204" pitchFamily="34" charset="0"/>
                <a:ea typeface="方正仿宋简体" panose="02010601030101010101" pitchFamily="65" charset="-122"/>
                <a:cs typeface="Times New Roman" panose="02020603050405020304" pitchFamily="18" charset="0"/>
              </a:rPr>
            </a:br>
            <a:endParaRPr kumimoji="0" lang="en-US" altLang="zh-CN" sz="1800" b="0" i="0" u="none" strike="noStrike" kern="1200" cap="none" spc="0" normalizeH="0" baseline="0" noProof="0">
              <a:ln>
                <a:noFill/>
              </a:ln>
              <a:solidFill>
                <a:srgbClr val="000000"/>
              </a:solidFill>
              <a:effectLst/>
              <a:uLnTx/>
              <a:uFillTx/>
              <a:latin typeface="Arial" panose="020B0604020202020204" pitchFamily="34" charset="0"/>
              <a:cs typeface="+mn-cs"/>
            </a:endParaRPr>
          </a:p>
        </p:txBody>
      </p:sp>
      <p:sp>
        <p:nvSpPr>
          <p:cNvPr id="59" name="Text Box 2"/>
          <p:cNvSpPr txBox="1">
            <a:spLocks noChangeArrowheads="1"/>
          </p:cNvSpPr>
          <p:nvPr/>
        </p:nvSpPr>
        <p:spPr bwMode="auto">
          <a:xfrm>
            <a:off x="973740" y="1240031"/>
            <a:ext cx="2101430" cy="33870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just" defTabSz="914400" rtl="0" eaLnBrk="0" fontAlgn="base" latinLnBrk="0" hangingPunct="0">
              <a:lnSpc>
                <a:spcPct val="120000"/>
              </a:lnSpc>
              <a:spcBef>
                <a:spcPct val="0"/>
              </a:spcBef>
              <a:spcAft>
                <a:spcPct val="0"/>
              </a:spcAft>
              <a:buClrTx/>
              <a:buSzTx/>
              <a:buFontTx/>
              <a:buNone/>
              <a:tabLst/>
              <a:defRPr/>
            </a:pPr>
            <a:r>
              <a:rPr kumimoji="0" lang="en-US" altLang="zh-CN" sz="2000" b="1" i="0" u="sng"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Sponsors</a:t>
            </a:r>
            <a:endParaRPr kumimoji="0" lang="zh-CN" altLang="zh-CN" sz="2000" b="0" i="0" u="sng"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grpSp>
        <p:nvGrpSpPr>
          <p:cNvPr id="51" name="组合 50"/>
          <p:cNvGrpSpPr/>
          <p:nvPr/>
        </p:nvGrpSpPr>
        <p:grpSpPr>
          <a:xfrm>
            <a:off x="3001548" y="3188359"/>
            <a:ext cx="5382494" cy="540387"/>
            <a:chOff x="3149768" y="3453557"/>
            <a:chExt cx="5323470" cy="457794"/>
          </a:xfrm>
        </p:grpSpPr>
        <p:sp>
          <p:nvSpPr>
            <p:cNvPr id="32" name="Text Box 3"/>
            <p:cNvSpPr txBox="1">
              <a:spLocks noChangeArrowheads="1"/>
            </p:cNvSpPr>
            <p:nvPr/>
          </p:nvSpPr>
          <p:spPr bwMode="auto">
            <a:xfrm>
              <a:off x="3738124" y="3474612"/>
              <a:ext cx="4735114" cy="289742"/>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zh-CN" sz="1600" b="1" i="0" u="none" strike="noStrike" kern="1200" cap="none" spc="0" normalizeH="0" baseline="0" noProof="0" dirty="0">
                  <a:ln>
                    <a:noFill/>
                  </a:ln>
                  <a:solidFill>
                    <a:srgbClr val="000000"/>
                  </a:solidFill>
                  <a:effectLst/>
                  <a:uLnTx/>
                  <a:uFillTx/>
                  <a:latin typeface="楷体" panose="02010609060101010101" pitchFamily="49" charset="-122"/>
                  <a:ea typeface="楷体" panose="02010609060101010101" pitchFamily="49" charset="-122"/>
                  <a:cs typeface="Times New Roman" panose="02020603050405020304" pitchFamily="18" charset="0"/>
                </a:rPr>
                <a:t>卡洛特电力有限责任公司</a:t>
              </a:r>
              <a:endParaRPr kumimoji="0" lang="zh-CN" altLang="zh-CN" sz="1000" b="0" i="0" u="none" strike="noStrike" kern="1200" cap="none" spc="0" normalizeH="0" baseline="0" noProof="0" dirty="0">
                <a:ln>
                  <a:noFill/>
                </a:ln>
                <a:solidFill>
                  <a:srgbClr val="000000"/>
                </a:solidFill>
                <a:effectLst/>
                <a:uLnTx/>
                <a:uFillTx/>
                <a:latin typeface="Arial"/>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rPr>
                <a:t>Karot Power Company (</a:t>
              </a:r>
              <a:r>
                <a:rPr kumimoji="0" lang="en-US" altLang="zh-CN" sz="1400" b="1"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rPr>
                <a:t>Pvt</a:t>
              </a:r>
              <a:r>
                <a:rPr kumimoji="0" lang="en-US" altLang="zh-CN" sz="1400" b="1"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rPr>
                <a:t>) Ltd.</a:t>
              </a:r>
              <a:endParaRPr kumimoji="0" lang="en-US" altLang="zh-CN" sz="2400" b="0" i="0" u="none" strike="noStrike" kern="1200" cap="none" spc="0" normalizeH="0" baseline="0" noProof="0" dirty="0">
                <a:ln>
                  <a:noFill/>
                </a:ln>
                <a:solidFill>
                  <a:srgbClr val="000000"/>
                </a:solidFill>
                <a:effectLst/>
                <a:uLnTx/>
                <a:uFillTx/>
                <a:latin typeface="Arial" panose="020B0604020202020204" pitchFamily="34" charset="0"/>
                <a:cs typeface="+mn-cs"/>
              </a:endParaRPr>
            </a:p>
          </p:txBody>
        </p:sp>
        <p:pic>
          <p:nvPicPr>
            <p:cNvPr id="63" name="Picture 17" descr="QQ截图20160317152959_副本.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49768" y="3453557"/>
              <a:ext cx="556032" cy="457794"/>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9" name="直接连接符 8"/>
          <p:cNvCxnSpPr/>
          <p:nvPr/>
        </p:nvCxnSpPr>
        <p:spPr>
          <a:xfrm>
            <a:off x="3001548" y="1821113"/>
            <a:ext cx="856888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3026214" y="2902889"/>
            <a:ext cx="856888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3026214" y="3881404"/>
            <a:ext cx="856888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3026214" y="4910104"/>
            <a:ext cx="856888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3026214" y="5938804"/>
            <a:ext cx="856888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6" name="Text Box 23"/>
          <p:cNvSpPr txBox="1">
            <a:spLocks noChangeArrowheads="1"/>
          </p:cNvSpPr>
          <p:nvPr/>
        </p:nvSpPr>
        <p:spPr bwMode="auto">
          <a:xfrm>
            <a:off x="977278" y="6076972"/>
            <a:ext cx="3574350" cy="398960"/>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1" i="0" u="sng"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O&amp;M </a:t>
            </a:r>
            <a:r>
              <a:rPr kumimoji="0" lang="en-US" altLang="zh-CN" sz="1800" b="1" i="0" u="sng"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Contractor</a:t>
            </a:r>
            <a:endParaRPr kumimoji="0" lang="en-US" altLang="zh-CN" sz="1800" b="0" i="0" u="sng"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62" name="Rectangle 43"/>
          <p:cNvSpPr>
            <a:spLocks noChangeArrowheads="1"/>
          </p:cNvSpPr>
          <p:nvPr/>
        </p:nvSpPr>
        <p:spPr bwMode="auto">
          <a:xfrm>
            <a:off x="2600147" y="5726695"/>
            <a:ext cx="0" cy="0"/>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cs typeface="+mn-cs"/>
            </a:endParaRPr>
          </a:p>
        </p:txBody>
      </p:sp>
      <p:sp>
        <p:nvSpPr>
          <p:cNvPr id="64" name="Rectangle 45"/>
          <p:cNvSpPr>
            <a:spLocks noChangeArrowheads="1"/>
          </p:cNvSpPr>
          <p:nvPr/>
        </p:nvSpPr>
        <p:spPr bwMode="auto">
          <a:xfrm>
            <a:off x="2600147" y="6177545"/>
            <a:ext cx="0" cy="0"/>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cs typeface="+mn-cs"/>
            </a:endParaRPr>
          </a:p>
        </p:txBody>
      </p:sp>
      <p:sp>
        <p:nvSpPr>
          <p:cNvPr id="65" name="Rectangle 47"/>
          <p:cNvSpPr>
            <a:spLocks noChangeArrowheads="1"/>
          </p:cNvSpPr>
          <p:nvPr/>
        </p:nvSpPr>
        <p:spPr bwMode="auto">
          <a:xfrm>
            <a:off x="2600147" y="6495045"/>
            <a:ext cx="0" cy="0"/>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cs typeface="+mn-cs"/>
            </a:endParaRPr>
          </a:p>
        </p:txBody>
      </p:sp>
      <p:sp>
        <p:nvSpPr>
          <p:cNvPr id="66" name="Rectangle 50"/>
          <p:cNvSpPr>
            <a:spLocks noChangeArrowheads="1"/>
          </p:cNvSpPr>
          <p:nvPr/>
        </p:nvSpPr>
        <p:spPr bwMode="auto">
          <a:xfrm>
            <a:off x="2600147" y="6742695"/>
            <a:ext cx="0" cy="0"/>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cs typeface="+mn-cs"/>
            </a:endParaRPr>
          </a:p>
        </p:txBody>
      </p:sp>
      <p:cxnSp>
        <p:nvCxnSpPr>
          <p:cNvPr id="68" name="直接连接符 54"/>
          <p:cNvCxnSpPr/>
          <p:nvPr/>
        </p:nvCxnSpPr>
        <p:spPr>
          <a:xfrm>
            <a:off x="3029752" y="6707889"/>
            <a:ext cx="8568886"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13"/>
          <a:stretch>
            <a:fillRect/>
          </a:stretch>
        </p:blipFill>
        <p:spPr>
          <a:xfrm>
            <a:off x="3126865" y="6042098"/>
            <a:ext cx="1477029" cy="497129"/>
          </a:xfrm>
          <a:prstGeom prst="rect">
            <a:avLst/>
          </a:prstGeom>
        </p:spPr>
      </p:pic>
    </p:spTree>
    <p:extLst>
      <p:ext uri="{BB962C8B-B14F-4D97-AF65-F5344CB8AC3E}">
        <p14:creationId xmlns:p14="http://schemas.microsoft.com/office/powerpoint/2010/main" val="4188081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58000"/>
          </a:schemeClr>
        </a:solidFill>
        <a:effectLst/>
      </p:bgPr>
    </p:bg>
    <p:spTree>
      <p:nvGrpSpPr>
        <p:cNvPr id="1" name=""/>
        <p:cNvGrpSpPr/>
        <p:nvPr/>
      </p:nvGrpSpPr>
      <p:grpSpPr>
        <a:xfrm>
          <a:off x="0" y="0"/>
          <a:ext cx="0" cy="0"/>
          <a:chOff x="0" y="0"/>
          <a:chExt cx="0" cy="0"/>
        </a:xfrm>
      </p:grpSpPr>
      <p:sp>
        <p:nvSpPr>
          <p:cNvPr id="21" name="TextBox 3"/>
          <p:cNvSpPr txBox="1"/>
          <p:nvPr/>
        </p:nvSpPr>
        <p:spPr>
          <a:xfrm>
            <a:off x="9010015" y="381000"/>
            <a:ext cx="3049270" cy="460375"/>
          </a:xfrm>
          <a:prstGeom prst="rect">
            <a:avLst/>
          </a:prstGeom>
          <a:noFill/>
        </p:spPr>
        <p:txBody>
          <a:bodyPr wrap="square" rtlCol="0">
            <a:spAutoFit/>
          </a:bodyPr>
          <a:lstStyle>
            <a:defPPr>
              <a:defRPr lang="en-US"/>
            </a:defPPr>
            <a:lvl1pPr marR="0" lvl="0" indent="0" algn="r" fontAlgn="auto">
              <a:lnSpc>
                <a:spcPct val="100000"/>
              </a:lnSpc>
              <a:spcBef>
                <a:spcPts val="0"/>
              </a:spcBef>
              <a:spcAft>
                <a:spcPts val="0"/>
              </a:spcAft>
              <a:buClrTx/>
              <a:buSzTx/>
              <a:buFontTx/>
              <a:buNone/>
              <a:defRPr kumimoji="0" sz="2800" i="0" u="none" strike="noStrike" cap="none" spc="0" normalizeH="0" baseline="0">
                <a:ln>
                  <a:noFill/>
                </a:ln>
                <a:solidFill>
                  <a:schemeClr val="tx2"/>
                </a:solidFill>
                <a:effectLst/>
                <a:uLnTx/>
                <a:uFillTx/>
                <a:cs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1200" cap="none" spc="0" normalizeH="0" baseline="0" noProof="0" dirty="0">
                <a:ln>
                  <a:noFill/>
                </a:ln>
                <a:solidFill>
                  <a:srgbClr val="005BAC"/>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Project Cycle</a:t>
            </a:r>
          </a:p>
        </p:txBody>
      </p:sp>
      <p:graphicFrame>
        <p:nvGraphicFramePr>
          <p:cNvPr id="2" name="Diagram 1"/>
          <p:cNvGraphicFramePr/>
          <p:nvPr>
            <p:extLst/>
          </p:nvPr>
        </p:nvGraphicFramePr>
        <p:xfrm>
          <a:off x="1158949" y="1913861"/>
          <a:ext cx="9590567" cy="40756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556895" y="1377329"/>
            <a:ext cx="10951845" cy="477053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Arial"/>
                <a:cs typeface="+mn-ea"/>
                <a:sym typeface="+mn-lt"/>
              </a:rPr>
              <a:t>Project Development, Construction and Operation Stages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0000"/>
                </a:solidFill>
                <a:effectLst/>
                <a:uLnTx/>
                <a:uFillTx/>
                <a:latin typeface="Arial"/>
                <a:cs typeface="+mn-ea"/>
                <a:sym typeface="+mn-lt"/>
              </a:rPr>
              <a:t>The 720 MW Karot HPP has a  life of more than 100 years, the Project has different stages  and at each stage there are different human categories / </a:t>
            </a:r>
            <a:r>
              <a:rPr kumimoji="0" lang="en-US" sz="2000" b="1" i="0" u="none" strike="noStrike" kern="1200" cap="none" spc="0" normalizeH="0" baseline="0" noProof="0" dirty="0" err="1" smtClean="0">
                <a:ln>
                  <a:noFill/>
                </a:ln>
                <a:solidFill>
                  <a:srgbClr val="000000"/>
                </a:solidFill>
                <a:effectLst/>
                <a:uLnTx/>
                <a:uFillTx/>
                <a:latin typeface="Arial"/>
                <a:cs typeface="+mn-ea"/>
                <a:sym typeface="+mn-lt"/>
              </a:rPr>
              <a:t>resourses</a:t>
            </a:r>
            <a:endParaRPr kumimoji="0" lang="en-US" sz="2000" b="1" i="0" u="none" strike="noStrike" kern="1200" cap="none" spc="0" normalizeH="0" baseline="0" noProof="0" dirty="0" smtClean="0">
              <a:ln>
                <a:noFill/>
              </a:ln>
              <a:solidFill>
                <a:srgbClr val="000000"/>
              </a:solidFill>
              <a:effectLst/>
              <a:uLnTx/>
              <a:uFillTx/>
              <a:latin typeface="Arial"/>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smtClean="0">
              <a:ln>
                <a:noFill/>
              </a:ln>
              <a:solidFill>
                <a:srgbClr val="000000"/>
              </a:solidFill>
              <a:effectLst/>
              <a:uLnTx/>
              <a:uFillTx/>
              <a:latin typeface="Arial"/>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smtClean="0">
              <a:ln>
                <a:noFill/>
              </a:ln>
              <a:solidFill>
                <a:srgbClr val="000000"/>
              </a:solidFill>
              <a:effectLst/>
              <a:uLnTx/>
              <a:uFillTx/>
              <a:latin typeface="Arial"/>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smtClean="0">
              <a:ln>
                <a:noFill/>
              </a:ln>
              <a:solidFill>
                <a:srgbClr val="000000"/>
              </a:solidFill>
              <a:effectLst/>
              <a:uLnTx/>
              <a:uFillTx/>
              <a:latin typeface="Arial"/>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ysClr val="windowText" lastClr="000000"/>
              </a:solidFill>
              <a:effectLst/>
              <a:uLnTx/>
              <a:uFillTx/>
              <a:latin typeface="Arial"/>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smtClean="0">
              <a:ln>
                <a:noFill/>
              </a:ln>
              <a:solidFill>
                <a:srgbClr val="000000"/>
              </a:solidFill>
              <a:effectLst/>
              <a:uLnTx/>
              <a:uFillTx/>
              <a:latin typeface="Arial"/>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smtClean="0">
              <a:ln>
                <a:noFill/>
              </a:ln>
              <a:solidFill>
                <a:srgbClr val="000000"/>
              </a:solidFill>
              <a:effectLst/>
              <a:uLnTx/>
              <a:uFillTx/>
              <a:latin typeface="Arial"/>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smtClean="0">
              <a:ln>
                <a:noFill/>
              </a:ln>
              <a:solidFill>
                <a:srgbClr val="000000"/>
              </a:solidFill>
              <a:effectLst/>
              <a:uLnTx/>
              <a:uFillTx/>
              <a:latin typeface="Arial"/>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0000"/>
                </a:solidFill>
                <a:effectLst/>
                <a:uLnTx/>
                <a:uFillTx/>
                <a:latin typeface="Arial"/>
                <a:cs typeface="+mn-ea"/>
                <a:sym typeface="+mn-lt"/>
              </a:rPr>
              <a:t>After 30 years of operation the Project will be transferred to Government of Punjab</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000" b="1" i="0" u="none" strike="noStrike" kern="1200" cap="none" spc="0" normalizeH="0" baseline="0" noProof="0" dirty="0">
              <a:ln>
                <a:noFill/>
              </a:ln>
              <a:solidFill>
                <a:srgbClr val="000000"/>
              </a:solidFill>
              <a:effectLst/>
              <a:uLnTx/>
              <a:uFillTx/>
              <a:latin typeface="Arial"/>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0000"/>
                </a:solidFill>
                <a:effectLst/>
                <a:uLnTx/>
                <a:uFillTx/>
                <a:latin typeface="Arial"/>
                <a:cs typeface="+mn-ea"/>
                <a:sym typeface="+mn-lt"/>
              </a:rPr>
              <a:t> </a:t>
            </a:r>
            <a:endParaRPr kumimoji="0" lang="en-US" sz="2000" b="1" i="0" u="none" strike="noStrike" kern="1200" cap="none" spc="0" normalizeH="0" baseline="0" noProof="0" dirty="0">
              <a:ln>
                <a:noFill/>
              </a:ln>
              <a:solidFill>
                <a:srgbClr val="FF0000"/>
              </a:solidFill>
              <a:effectLst/>
              <a:uLnTx/>
              <a:uFillTx/>
              <a:latin typeface="Arial"/>
              <a:cs typeface="+mn-ea"/>
              <a:sym typeface="+mn-lt"/>
            </a:endParaRPr>
          </a:p>
        </p:txBody>
      </p:sp>
    </p:spTree>
    <p:extLst>
      <p:ext uri="{BB962C8B-B14F-4D97-AF65-F5344CB8AC3E}">
        <p14:creationId xmlns:p14="http://schemas.microsoft.com/office/powerpoint/2010/main" val="2779507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 name="Diagram 82"/>
          <p:cNvGraphicFramePr/>
          <p:nvPr>
            <p:extLst/>
          </p:nvPr>
        </p:nvGraphicFramePr>
        <p:xfrm>
          <a:off x="623544" y="-603336"/>
          <a:ext cx="11040920" cy="768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3896246" y="120918"/>
            <a:ext cx="7768218"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a:ea typeface="Arial Unicode MS" panose="020B0604020202020204" pitchFamily="34" charset="-122"/>
                <a:cs typeface="Arial Unicode MS" panose="020B0604020202020204" pitchFamily="34" charset="-122"/>
              </a:rPr>
              <a:t>Karot Project Key Strengths</a:t>
            </a:r>
          </a:p>
        </p:txBody>
      </p:sp>
      <p:sp>
        <p:nvSpPr>
          <p:cNvPr id="3" name="灯片编号占位符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57CB6D-4A2A-45F2-AA53-ED4BF0E2059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3112838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43952" y="159018"/>
            <a:ext cx="8054626" cy="58477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smtClean="0">
                <a:ln>
                  <a:noFill/>
                </a:ln>
                <a:solidFill>
                  <a:prstClr val="white"/>
                </a:solidFill>
                <a:effectLst/>
                <a:uLnTx/>
                <a:uFillTx/>
                <a:latin typeface="Calibri"/>
                <a:ea typeface="Arial Unicode MS" panose="020B0604020202020204" pitchFamily="34" charset="-122"/>
                <a:cs typeface="Arial Unicode MS" panose="020B0604020202020204" pitchFamily="34" charset="-122"/>
              </a:rPr>
              <a:t>720 MW Karot HPP – Pearl on Jhelum River </a:t>
            </a:r>
            <a:endParaRPr kumimoji="0" lang="en-US" altLang="zh-CN" sz="3200" b="1" i="0" u="none" strike="noStrike" kern="1200" cap="none" spc="0" normalizeH="0" baseline="0" noProof="0" dirty="0">
              <a:ln>
                <a:noFill/>
              </a:ln>
              <a:solidFill>
                <a:prstClr val="white"/>
              </a:solidFill>
              <a:effectLst/>
              <a:uLnTx/>
              <a:uFillTx/>
              <a:latin typeface="Calibri"/>
              <a:ea typeface="Arial Unicode MS" panose="020B0604020202020204" pitchFamily="34" charset="-122"/>
              <a:cs typeface="Arial Unicode MS" panose="020B0604020202020204" pitchFamily="34" charset="-122"/>
            </a:endParaRPr>
          </a:p>
        </p:txBody>
      </p:sp>
      <p:sp>
        <p:nvSpPr>
          <p:cNvPr id="3" name="灯片编号占位符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57CB6D-4A2A-45F2-AA53-ED4BF0E2059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 name="TextBox 3"/>
          <p:cNvSpPr txBox="1"/>
          <p:nvPr/>
        </p:nvSpPr>
        <p:spPr>
          <a:xfrm>
            <a:off x="-83944" y="61525"/>
            <a:ext cx="11832918" cy="6370975"/>
          </a:xfrm>
          <a:prstGeom prst="rect">
            <a:avLst/>
          </a:prstGeom>
          <a:noFill/>
        </p:spPr>
        <p:txBody>
          <a:bodyPr wrap="square" rtlCol="0">
            <a:spAutoFit/>
          </a:bodyPr>
          <a:lstStyle/>
          <a:p>
            <a:pPr marL="457200" marR="0" lvl="1" indent="0" algn="l" defTabSz="914400" rtl="0" eaLnBrk="1" fontAlgn="auto" latinLnBrk="0" hangingPunct="1">
              <a:lnSpc>
                <a:spcPct val="150000"/>
              </a:lnSpc>
              <a:spcBef>
                <a:spcPts val="0"/>
              </a:spcBef>
              <a:spcAft>
                <a:spcPts val="0"/>
              </a:spcAft>
              <a:buClr>
                <a:srgbClr val="FF0000"/>
              </a:buClr>
              <a:buSzTx/>
              <a:buFontTx/>
              <a:buNone/>
              <a:tabLst/>
              <a:defRPr/>
            </a:pPr>
            <a:endParaRPr kumimoji="0" lang="en-US" sz="2400" b="1" i="0" u="sng" strike="noStrike" kern="1200" cap="none" spc="0" normalizeH="0" baseline="0" noProof="0" dirty="0" smtClean="0">
              <a:ln>
                <a:noFill/>
              </a:ln>
              <a:solidFill>
                <a:srgbClr val="FF0000"/>
              </a:solidFill>
              <a:effectLst/>
              <a:uLnTx/>
              <a:uFillTx/>
              <a:latin typeface="Calibri"/>
              <a:ea typeface="+mn-ea"/>
              <a:cs typeface="+mn-cs"/>
            </a:endParaRPr>
          </a:p>
          <a:p>
            <a:pPr marL="457200" marR="0" lvl="1" indent="0" algn="l" defTabSz="914400" rtl="0" eaLnBrk="1" fontAlgn="auto" latinLnBrk="0" hangingPunct="1">
              <a:lnSpc>
                <a:spcPct val="150000"/>
              </a:lnSpc>
              <a:spcBef>
                <a:spcPts val="0"/>
              </a:spcBef>
              <a:spcAft>
                <a:spcPts val="0"/>
              </a:spcAft>
              <a:buClr>
                <a:srgbClr val="FF0000"/>
              </a:buClr>
              <a:buSzTx/>
              <a:buFontTx/>
              <a:buNone/>
              <a:tabLst/>
              <a:defRPr/>
            </a:pPr>
            <a:r>
              <a:rPr kumimoji="0" lang="en-US" sz="2800" b="1" i="0" u="sng" strike="noStrike" kern="1200" cap="none" spc="0" normalizeH="0" baseline="0" noProof="0" dirty="0" smtClean="0">
                <a:ln>
                  <a:noFill/>
                </a:ln>
                <a:solidFill>
                  <a:srgbClr val="FF0000"/>
                </a:solidFill>
                <a:effectLst/>
                <a:uLnTx/>
                <a:uFillTx/>
                <a:latin typeface="Calibri"/>
                <a:ea typeface="+mn-ea"/>
                <a:cs typeface="+mn-cs"/>
              </a:rPr>
              <a:t>Unique and Distinctive  Features </a:t>
            </a:r>
          </a:p>
          <a:p>
            <a:pPr marL="742950" lvl="1" indent="-285750">
              <a:lnSpc>
                <a:spcPct val="150000"/>
              </a:lnSpc>
              <a:buClr>
                <a:srgbClr val="FF0000"/>
              </a:buClr>
              <a:buFont typeface="Arial" panose="020B0604020202020204" pitchFamily="34" charset="0"/>
              <a:buChar char="•"/>
              <a:defRPr/>
            </a:pPr>
            <a:r>
              <a:rPr lang="en-US" sz="2200" b="1" dirty="0">
                <a:solidFill>
                  <a:srgbClr val="008000"/>
                </a:solidFill>
              </a:rPr>
              <a:t>Projects Developed under Power </a:t>
            </a:r>
            <a:r>
              <a:rPr lang="en-US" sz="2200" b="1" dirty="0">
                <a:solidFill>
                  <a:srgbClr val="FF0000"/>
                </a:solidFill>
              </a:rPr>
              <a:t>Policy 2002 </a:t>
            </a:r>
            <a:r>
              <a:rPr lang="en-US" sz="2200" b="1" dirty="0">
                <a:solidFill>
                  <a:srgbClr val="008000"/>
                </a:solidFill>
              </a:rPr>
              <a:t>as a </a:t>
            </a:r>
            <a:r>
              <a:rPr lang="en-US" sz="2200" b="1" dirty="0">
                <a:solidFill>
                  <a:srgbClr val="FF0000"/>
                </a:solidFill>
              </a:rPr>
              <a:t>Private Power Project</a:t>
            </a:r>
            <a:r>
              <a:rPr lang="en-US" sz="2200" b="1" dirty="0">
                <a:solidFill>
                  <a:srgbClr val="008000"/>
                </a:solidFill>
              </a:rPr>
              <a:t> </a:t>
            </a:r>
          </a:p>
          <a:p>
            <a:pPr marL="742950" marR="0" lvl="1" indent="-285750" algn="l" defTabSz="914400" rtl="0" eaLnBrk="1" fontAlgn="auto" latinLnBrk="0" hangingPunct="1">
              <a:lnSpc>
                <a:spcPct val="150000"/>
              </a:lnSpc>
              <a:spcBef>
                <a:spcPts val="0"/>
              </a:spcBef>
              <a:spcAft>
                <a:spcPts val="0"/>
              </a:spcAft>
              <a:buClr>
                <a:srgbClr val="FF0000"/>
              </a:buClr>
              <a:buSzTx/>
              <a:buFont typeface="Arial" panose="020B0604020202020204" pitchFamily="34" charset="0"/>
              <a:buChar char="•"/>
              <a:tabLst/>
              <a:defRPr/>
            </a:pPr>
            <a:r>
              <a:rPr kumimoji="0" lang="en-US" sz="2200" b="1" i="0" u="none" strike="noStrike" kern="1200" cap="none" spc="0" normalizeH="0" baseline="0" noProof="0" dirty="0" smtClean="0">
                <a:ln>
                  <a:noFill/>
                </a:ln>
                <a:solidFill>
                  <a:srgbClr val="008000"/>
                </a:solidFill>
                <a:effectLst/>
                <a:uLnTx/>
                <a:uFillTx/>
                <a:latin typeface="Calibri"/>
              </a:rPr>
              <a:t>Located </a:t>
            </a:r>
            <a:r>
              <a:rPr kumimoji="0" lang="en-US" sz="2200" b="1" i="0" u="none" strike="noStrike" kern="1200" cap="none" spc="0" normalizeH="0" baseline="0" noProof="0" dirty="0" smtClean="0">
                <a:ln>
                  <a:noFill/>
                </a:ln>
                <a:solidFill>
                  <a:srgbClr val="008000"/>
                </a:solidFill>
                <a:effectLst/>
                <a:uLnTx/>
                <a:uFillTx/>
                <a:latin typeface="Calibri"/>
              </a:rPr>
              <a:t>in the Province of </a:t>
            </a:r>
            <a:r>
              <a:rPr kumimoji="0" lang="en-US" sz="2200" b="1" i="0" u="none" strike="noStrike" kern="1200" cap="none" spc="0" normalizeH="0" baseline="0" noProof="0" dirty="0" smtClean="0">
                <a:ln>
                  <a:noFill/>
                </a:ln>
                <a:solidFill>
                  <a:srgbClr val="FF0000"/>
                </a:solidFill>
                <a:effectLst/>
                <a:uLnTx/>
                <a:uFillTx/>
                <a:latin typeface="Calibri"/>
              </a:rPr>
              <a:t>Punjab </a:t>
            </a:r>
            <a:r>
              <a:rPr kumimoji="0" lang="en-US" sz="2200" b="1" i="0" u="none" strike="noStrike" kern="1200" cap="none" spc="0" normalizeH="0" baseline="0" noProof="0" dirty="0" smtClean="0">
                <a:ln>
                  <a:noFill/>
                </a:ln>
                <a:solidFill>
                  <a:srgbClr val="008000"/>
                </a:solidFill>
                <a:effectLst/>
                <a:uLnTx/>
                <a:uFillTx/>
                <a:latin typeface="Calibri"/>
              </a:rPr>
              <a:t>and </a:t>
            </a:r>
            <a:r>
              <a:rPr kumimoji="0" lang="en-US" sz="2200" b="1" i="0" u="none" strike="noStrike" kern="1200" cap="none" spc="0" normalizeH="0" baseline="0" noProof="0" dirty="0" smtClean="0">
                <a:ln>
                  <a:noFill/>
                </a:ln>
                <a:solidFill>
                  <a:srgbClr val="FF0000"/>
                </a:solidFill>
                <a:effectLst/>
                <a:uLnTx/>
                <a:uFillTx/>
                <a:latin typeface="Calibri"/>
              </a:rPr>
              <a:t>AJK</a:t>
            </a:r>
          </a:p>
          <a:p>
            <a:pPr marL="742950" marR="0" lvl="1" indent="-285750" algn="l" defTabSz="914400" rtl="0" eaLnBrk="1" fontAlgn="auto" latinLnBrk="0" hangingPunct="1">
              <a:lnSpc>
                <a:spcPct val="150000"/>
              </a:lnSpc>
              <a:spcBef>
                <a:spcPts val="0"/>
              </a:spcBef>
              <a:spcAft>
                <a:spcPts val="0"/>
              </a:spcAft>
              <a:buClr>
                <a:srgbClr val="FF0000"/>
              </a:buClr>
              <a:buSzTx/>
              <a:buFont typeface="Arial" panose="020B0604020202020204" pitchFamily="34" charset="0"/>
              <a:buChar char="•"/>
              <a:tabLst/>
              <a:defRPr/>
            </a:pPr>
            <a:r>
              <a:rPr kumimoji="0" lang="en-US" sz="2200" b="1" i="0" u="none" strike="noStrike" kern="1200" cap="none" spc="0" normalizeH="0" baseline="0" noProof="0" dirty="0" smtClean="0">
                <a:ln>
                  <a:noFill/>
                </a:ln>
                <a:solidFill>
                  <a:srgbClr val="008000"/>
                </a:solidFill>
                <a:effectLst/>
                <a:uLnTx/>
                <a:uFillTx/>
                <a:latin typeface="Calibri"/>
              </a:rPr>
              <a:t>Project is under </a:t>
            </a:r>
            <a:r>
              <a:rPr kumimoji="0" lang="en-US" sz="2200" b="1" i="0" u="none" strike="noStrike" kern="1200" cap="none" spc="0" normalizeH="0" baseline="0" noProof="0" dirty="0" smtClean="0">
                <a:ln>
                  <a:noFill/>
                </a:ln>
                <a:solidFill>
                  <a:srgbClr val="FF0000"/>
                </a:solidFill>
                <a:effectLst/>
                <a:uLnTx/>
                <a:uFillTx/>
                <a:latin typeface="Calibri"/>
              </a:rPr>
              <a:t>CPEC</a:t>
            </a:r>
            <a:r>
              <a:rPr kumimoji="0" lang="en-US" sz="2200" b="1" i="0" u="none" strike="noStrike" kern="1200" cap="none" spc="0" normalizeH="0" baseline="0" noProof="0" dirty="0" smtClean="0">
                <a:ln>
                  <a:noFill/>
                </a:ln>
                <a:solidFill>
                  <a:srgbClr val="008000"/>
                </a:solidFill>
                <a:effectLst/>
                <a:uLnTx/>
                <a:uFillTx/>
                <a:latin typeface="Calibri"/>
              </a:rPr>
              <a:t> Framework </a:t>
            </a:r>
          </a:p>
          <a:p>
            <a:pPr marL="742950" marR="0" lvl="1" indent="-285750" algn="l" defTabSz="914400" rtl="0" eaLnBrk="1" fontAlgn="auto" latinLnBrk="0" hangingPunct="1">
              <a:lnSpc>
                <a:spcPct val="150000"/>
              </a:lnSpc>
              <a:spcBef>
                <a:spcPts val="0"/>
              </a:spcBef>
              <a:spcAft>
                <a:spcPts val="0"/>
              </a:spcAft>
              <a:buClr>
                <a:srgbClr val="FF0000"/>
              </a:buClr>
              <a:buSzTx/>
              <a:buFont typeface="Arial" panose="020B0604020202020204" pitchFamily="34" charset="0"/>
              <a:buChar char="•"/>
              <a:tabLst/>
              <a:defRPr/>
            </a:pPr>
            <a:r>
              <a:rPr kumimoji="0" lang="en-US" sz="2200" b="1" i="0" u="none" strike="noStrike" kern="1200" cap="none" spc="0" normalizeH="0" baseline="0" noProof="0" dirty="0" smtClean="0">
                <a:ln>
                  <a:noFill/>
                </a:ln>
                <a:solidFill>
                  <a:srgbClr val="008000"/>
                </a:solidFill>
                <a:effectLst/>
                <a:uLnTx/>
                <a:uFillTx/>
                <a:latin typeface="Calibri"/>
              </a:rPr>
              <a:t>Located very </a:t>
            </a:r>
            <a:r>
              <a:rPr kumimoji="0" lang="en-US" sz="2200" b="1" i="0" u="none" strike="noStrike" kern="1200" cap="none" spc="0" normalizeH="0" baseline="0" noProof="0" dirty="0" smtClean="0">
                <a:ln>
                  <a:noFill/>
                </a:ln>
                <a:solidFill>
                  <a:srgbClr val="FF0000"/>
                </a:solidFill>
                <a:effectLst/>
                <a:uLnTx/>
                <a:uFillTx/>
                <a:latin typeface="Calibri"/>
              </a:rPr>
              <a:t>close</a:t>
            </a:r>
            <a:r>
              <a:rPr kumimoji="0" lang="en-US" sz="2200" b="1" i="0" u="none" strike="noStrike" kern="1200" cap="none" spc="0" normalizeH="0" baseline="0" noProof="0" dirty="0" smtClean="0">
                <a:ln>
                  <a:noFill/>
                </a:ln>
                <a:solidFill>
                  <a:srgbClr val="008000"/>
                </a:solidFill>
                <a:effectLst/>
                <a:uLnTx/>
                <a:uFillTx/>
                <a:latin typeface="Calibri"/>
              </a:rPr>
              <a:t> to </a:t>
            </a:r>
            <a:r>
              <a:rPr kumimoji="0" lang="en-US" sz="2200" b="1" i="0" u="none" strike="noStrike" kern="1200" cap="none" spc="0" normalizeH="0" baseline="0" noProof="0" dirty="0" smtClean="0">
                <a:ln>
                  <a:noFill/>
                </a:ln>
                <a:solidFill>
                  <a:srgbClr val="FF0000"/>
                </a:solidFill>
                <a:effectLst/>
                <a:uLnTx/>
                <a:uFillTx/>
                <a:latin typeface="Calibri"/>
              </a:rPr>
              <a:t>Load Center </a:t>
            </a:r>
            <a:r>
              <a:rPr kumimoji="0" lang="en-US" sz="2200" b="1" i="0" u="none" strike="noStrike" kern="1200" cap="none" spc="0" normalizeH="0" baseline="0" noProof="0" dirty="0" smtClean="0">
                <a:ln>
                  <a:noFill/>
                </a:ln>
                <a:solidFill>
                  <a:srgbClr val="008000"/>
                </a:solidFill>
                <a:effectLst/>
                <a:uLnTx/>
                <a:uFillTx/>
                <a:latin typeface="Calibri"/>
              </a:rPr>
              <a:t>:   Islamabad</a:t>
            </a:r>
            <a:r>
              <a:rPr lang="en-US" sz="2200" b="1" dirty="0">
                <a:solidFill>
                  <a:srgbClr val="008000"/>
                </a:solidFill>
                <a:latin typeface="Calibri"/>
              </a:rPr>
              <a:t> </a:t>
            </a:r>
            <a:r>
              <a:rPr kumimoji="0" lang="en-US" sz="2200" b="1" i="0" u="none" strike="noStrike" kern="1200" cap="none" spc="0" normalizeH="0" baseline="0" noProof="0" dirty="0" smtClean="0">
                <a:ln>
                  <a:noFill/>
                </a:ln>
                <a:solidFill>
                  <a:srgbClr val="FF0000"/>
                </a:solidFill>
                <a:effectLst/>
                <a:uLnTx/>
                <a:uFillTx/>
                <a:latin typeface="Calibri"/>
              </a:rPr>
              <a:t>76 </a:t>
            </a:r>
            <a:r>
              <a:rPr kumimoji="0" lang="en-US" sz="2200" b="1" i="0" u="none" strike="noStrike" kern="1200" cap="none" spc="0" normalizeH="0" baseline="0" noProof="0" dirty="0" smtClean="0">
                <a:ln>
                  <a:noFill/>
                </a:ln>
                <a:solidFill>
                  <a:srgbClr val="FF0000"/>
                </a:solidFill>
                <a:effectLst/>
                <a:uLnTx/>
                <a:uFillTx/>
                <a:latin typeface="Calibri"/>
              </a:rPr>
              <a:t>km</a:t>
            </a:r>
          </a:p>
          <a:p>
            <a:pPr marL="742950" marR="0" lvl="1" indent="-285750" algn="l" defTabSz="914400" rtl="0" eaLnBrk="1" fontAlgn="auto" latinLnBrk="0" hangingPunct="1">
              <a:lnSpc>
                <a:spcPct val="150000"/>
              </a:lnSpc>
              <a:spcBef>
                <a:spcPts val="0"/>
              </a:spcBef>
              <a:spcAft>
                <a:spcPts val="0"/>
              </a:spcAft>
              <a:buClr>
                <a:srgbClr val="FF0000"/>
              </a:buClr>
              <a:buSzTx/>
              <a:buFont typeface="Arial" panose="020B0604020202020204" pitchFamily="34" charset="0"/>
              <a:buChar char="•"/>
              <a:tabLst/>
              <a:defRPr/>
            </a:pPr>
            <a:r>
              <a:rPr kumimoji="0" lang="en-US" sz="2200" b="1" i="0" u="none" strike="noStrike" kern="1200" cap="none" spc="0" normalizeH="0" baseline="0" noProof="0" dirty="0" smtClean="0">
                <a:ln>
                  <a:noFill/>
                </a:ln>
                <a:solidFill>
                  <a:srgbClr val="008000"/>
                </a:solidFill>
                <a:effectLst/>
                <a:uLnTx/>
                <a:uFillTx/>
                <a:latin typeface="Calibri"/>
              </a:rPr>
              <a:t>The </a:t>
            </a:r>
            <a:r>
              <a:rPr kumimoji="0" lang="en-US" sz="2200" b="1" i="0" u="none" strike="noStrike" kern="1200" cap="none" spc="0" normalizeH="0" baseline="0" noProof="0" dirty="0" smtClean="0">
                <a:ln>
                  <a:noFill/>
                </a:ln>
                <a:solidFill>
                  <a:srgbClr val="008000"/>
                </a:solidFill>
                <a:effectLst/>
                <a:uLnTx/>
                <a:uFillTx/>
                <a:latin typeface="Calibri"/>
              </a:rPr>
              <a:t>Project is very close Nation Grid and will require only </a:t>
            </a:r>
            <a:r>
              <a:rPr kumimoji="0" lang="en-US" sz="2200" b="1" i="0" u="none" strike="noStrike" kern="1200" cap="none" spc="0" normalizeH="0" baseline="0" noProof="0" dirty="0">
                <a:ln>
                  <a:noFill/>
                </a:ln>
                <a:solidFill>
                  <a:srgbClr val="FF0000"/>
                </a:solidFill>
                <a:effectLst/>
                <a:uLnTx/>
                <a:uFillTx/>
                <a:latin typeface="Calibri"/>
              </a:rPr>
              <a:t>3</a:t>
            </a:r>
            <a:r>
              <a:rPr kumimoji="0" lang="en-US" sz="2200" b="1" i="0" u="none" strike="noStrike" kern="1200" cap="none" spc="0" normalizeH="0" baseline="0" noProof="0" dirty="0" smtClean="0">
                <a:ln>
                  <a:noFill/>
                </a:ln>
                <a:solidFill>
                  <a:srgbClr val="FF0000"/>
                </a:solidFill>
                <a:effectLst/>
                <a:uLnTx/>
                <a:uFillTx/>
                <a:latin typeface="Calibri"/>
              </a:rPr>
              <a:t> km of Transmission Line</a:t>
            </a:r>
            <a:r>
              <a:rPr kumimoji="0" lang="en-US" sz="2200" b="1" i="0" u="none" strike="noStrike" kern="1200" cap="none" spc="0" normalizeH="0" baseline="0" noProof="0" dirty="0" smtClean="0">
                <a:ln>
                  <a:noFill/>
                </a:ln>
                <a:solidFill>
                  <a:srgbClr val="008000"/>
                </a:solidFill>
                <a:effectLst/>
                <a:uLnTx/>
                <a:uFillTx/>
                <a:latin typeface="Calibri"/>
              </a:rPr>
              <a:t>.</a:t>
            </a:r>
          </a:p>
          <a:p>
            <a:pPr marL="742950" marR="0" lvl="1" indent="-285750" algn="l" defTabSz="914400" rtl="0" eaLnBrk="1" fontAlgn="auto" latinLnBrk="0" hangingPunct="1">
              <a:lnSpc>
                <a:spcPct val="150000"/>
              </a:lnSpc>
              <a:spcBef>
                <a:spcPts val="0"/>
              </a:spcBef>
              <a:spcAft>
                <a:spcPts val="0"/>
              </a:spcAft>
              <a:buClr>
                <a:srgbClr val="FF0000"/>
              </a:buClr>
              <a:buSzTx/>
              <a:buFont typeface="Arial" panose="020B0604020202020204" pitchFamily="34" charset="0"/>
              <a:buChar char="•"/>
              <a:tabLst/>
              <a:defRPr/>
            </a:pPr>
            <a:r>
              <a:rPr kumimoji="0" lang="en-US" sz="2200" b="1" i="0" u="none" strike="noStrike" kern="1200" cap="none" spc="0" normalizeH="0" baseline="0" noProof="0" dirty="0" smtClean="0">
                <a:ln>
                  <a:noFill/>
                </a:ln>
                <a:solidFill>
                  <a:srgbClr val="FF0000"/>
                </a:solidFill>
                <a:effectLst/>
                <a:uLnTx/>
                <a:uFillTx/>
                <a:latin typeface="Calibri"/>
              </a:rPr>
              <a:t>No major Environmental </a:t>
            </a:r>
            <a:r>
              <a:rPr kumimoji="0" lang="en-US" sz="2200" b="1" i="0" u="none" strike="noStrike" kern="1200" cap="none" spc="0" normalizeH="0" baseline="0" noProof="0" dirty="0" smtClean="0">
                <a:ln>
                  <a:noFill/>
                </a:ln>
                <a:solidFill>
                  <a:srgbClr val="008000"/>
                </a:solidFill>
                <a:effectLst/>
                <a:uLnTx/>
                <a:uFillTx/>
                <a:latin typeface="Calibri"/>
              </a:rPr>
              <a:t>Issues  </a:t>
            </a:r>
          </a:p>
          <a:p>
            <a:pPr marL="742950" marR="0" lvl="1" indent="-285750" algn="l" defTabSz="914400" rtl="0" eaLnBrk="1" fontAlgn="auto" latinLnBrk="0" hangingPunct="1">
              <a:lnSpc>
                <a:spcPct val="150000"/>
              </a:lnSpc>
              <a:spcBef>
                <a:spcPts val="0"/>
              </a:spcBef>
              <a:spcAft>
                <a:spcPts val="0"/>
              </a:spcAft>
              <a:buClr>
                <a:srgbClr val="FF0000"/>
              </a:buClr>
              <a:buSzTx/>
              <a:buFont typeface="Arial" panose="020B0604020202020204" pitchFamily="34" charset="0"/>
              <a:buChar char="•"/>
              <a:tabLst/>
              <a:defRPr/>
            </a:pPr>
            <a:r>
              <a:rPr kumimoji="0" lang="en-US" sz="2200" b="1" i="0" u="none" strike="noStrike" kern="1200" cap="none" spc="0" normalizeH="0" baseline="0" noProof="0" dirty="0" smtClean="0">
                <a:ln>
                  <a:noFill/>
                </a:ln>
                <a:solidFill>
                  <a:srgbClr val="008000"/>
                </a:solidFill>
                <a:effectLst/>
                <a:uLnTx/>
                <a:uFillTx/>
                <a:latin typeface="Calibri"/>
              </a:rPr>
              <a:t>Project being developed by well experienced company having technical and Financial strength – CTG</a:t>
            </a:r>
          </a:p>
          <a:p>
            <a:pPr marL="742950" marR="0" lvl="1" indent="-285750" algn="l" defTabSz="914400" rtl="0" eaLnBrk="1" fontAlgn="auto" latinLnBrk="0" hangingPunct="1">
              <a:lnSpc>
                <a:spcPct val="150000"/>
              </a:lnSpc>
              <a:spcBef>
                <a:spcPts val="0"/>
              </a:spcBef>
              <a:spcAft>
                <a:spcPts val="0"/>
              </a:spcAft>
              <a:buClr>
                <a:srgbClr val="FF0000"/>
              </a:buClr>
              <a:buSzTx/>
              <a:buFont typeface="Arial" panose="020B0604020202020204" pitchFamily="34" charset="0"/>
              <a:buChar char="•"/>
              <a:tabLst/>
              <a:defRPr/>
            </a:pPr>
            <a:r>
              <a:rPr kumimoji="0" lang="en-US" sz="2200" b="1" i="0" u="none" strike="noStrike" kern="1200" cap="none" spc="0" normalizeH="0" baseline="0" noProof="0" dirty="0" smtClean="0">
                <a:ln>
                  <a:noFill/>
                </a:ln>
                <a:solidFill>
                  <a:srgbClr val="008000"/>
                </a:solidFill>
                <a:effectLst/>
                <a:uLnTx/>
                <a:uFillTx/>
                <a:latin typeface="Calibri"/>
              </a:rPr>
              <a:t>Fool proof security of the Project provided by Pak Army</a:t>
            </a:r>
          </a:p>
          <a:p>
            <a:pPr marL="742950" marR="0" lvl="1" indent="-285750" algn="l" defTabSz="914400" rtl="0" eaLnBrk="1" fontAlgn="auto" latinLnBrk="0" hangingPunct="1">
              <a:lnSpc>
                <a:spcPct val="150000"/>
              </a:lnSpc>
              <a:spcBef>
                <a:spcPts val="0"/>
              </a:spcBef>
              <a:spcAft>
                <a:spcPts val="0"/>
              </a:spcAft>
              <a:buClr>
                <a:srgbClr val="FF0000"/>
              </a:buClr>
              <a:buSzTx/>
              <a:buFont typeface="Arial" panose="020B0604020202020204" pitchFamily="34" charset="0"/>
              <a:buChar char="•"/>
              <a:tabLst/>
              <a:defRPr/>
            </a:pPr>
            <a:r>
              <a:rPr kumimoji="0" lang="en-US" sz="2200" b="1" i="0" u="none" strike="noStrike" kern="1200" cap="none" spc="0" normalizeH="0" baseline="0" noProof="0" dirty="0" smtClean="0">
                <a:ln>
                  <a:noFill/>
                </a:ln>
                <a:solidFill>
                  <a:srgbClr val="008000"/>
                </a:solidFill>
                <a:effectLst/>
                <a:uLnTx/>
                <a:uFillTx/>
                <a:latin typeface="Calibri"/>
              </a:rPr>
              <a:t>Under CSR the Company is constructing  </a:t>
            </a:r>
            <a:r>
              <a:rPr kumimoji="0" lang="en-US" sz="2200" b="1" i="0" u="none" strike="noStrike" kern="1200" cap="none" spc="0" normalizeH="0" baseline="0" noProof="0" dirty="0" smtClean="0">
                <a:ln>
                  <a:noFill/>
                </a:ln>
                <a:solidFill>
                  <a:srgbClr val="FF0000"/>
                </a:solidFill>
                <a:effectLst/>
                <a:uLnTx/>
                <a:uFillTx/>
                <a:latin typeface="Calibri"/>
              </a:rPr>
              <a:t>hospitals, schools , bridges, roads, and </a:t>
            </a:r>
            <a:r>
              <a:rPr kumimoji="0" lang="en-US" sz="2200" b="1" i="0" u="none" strike="noStrike" kern="1200" cap="none" spc="0" normalizeH="0" baseline="0" noProof="0" dirty="0" smtClean="0">
                <a:ln>
                  <a:noFill/>
                </a:ln>
                <a:solidFill>
                  <a:srgbClr val="FF0000"/>
                </a:solidFill>
                <a:effectLst/>
                <a:uLnTx/>
                <a:uFillTx/>
                <a:latin typeface="Calibri"/>
              </a:rPr>
              <a:t>scholarships</a:t>
            </a:r>
            <a:endParaRPr kumimoji="0" lang="en-US" sz="2200" b="1" i="0" u="none" strike="noStrike" kern="1200" cap="none" spc="0" normalizeH="0" baseline="0" noProof="0" dirty="0" smtClean="0">
              <a:ln>
                <a:noFill/>
              </a:ln>
              <a:solidFill>
                <a:srgbClr val="008000"/>
              </a:solidFill>
              <a:effectLst/>
              <a:uLnTx/>
              <a:uFillTx/>
              <a:latin typeface="Calibri"/>
            </a:endParaRPr>
          </a:p>
        </p:txBody>
      </p:sp>
    </p:spTree>
    <p:extLst>
      <p:ext uri="{BB962C8B-B14F-4D97-AF65-F5344CB8AC3E}">
        <p14:creationId xmlns:p14="http://schemas.microsoft.com/office/powerpoint/2010/main" val="10504567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57CB6D-4A2A-45F2-AA53-ED4BF0E2059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nvGrpSpPr>
          <p:cNvPr id="5" name="Group 7"/>
          <p:cNvGrpSpPr>
            <a:grpSpLocks/>
          </p:cNvGrpSpPr>
          <p:nvPr/>
        </p:nvGrpSpPr>
        <p:grpSpPr bwMode="auto">
          <a:xfrm>
            <a:off x="378704" y="1408322"/>
            <a:ext cx="4673600" cy="4672690"/>
            <a:chOff x="3456" y="1710"/>
            <a:chExt cx="2208" cy="2496"/>
          </a:xfrm>
        </p:grpSpPr>
        <p:pic>
          <p:nvPicPr>
            <p:cNvPr id="6" name="Picture 8" descr="lake_satpa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6" y="1710"/>
              <a:ext cx="2208" cy="24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9" descr="wat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3408510">
              <a:off x="4368" y="1776"/>
              <a:ext cx="652" cy="112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11" descr="birdy_e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58505" y="1507474"/>
            <a:ext cx="889000" cy="66675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0"/>
          <p:cNvSpPr txBox="1">
            <a:spLocks noChangeArrowheads="1"/>
          </p:cNvSpPr>
          <p:nvPr/>
        </p:nvSpPr>
        <p:spPr bwMode="auto">
          <a:xfrm>
            <a:off x="5052304" y="1408321"/>
            <a:ext cx="6440277" cy="4672691"/>
          </a:xfrm>
          <a:prstGeom prst="rect">
            <a:avLst/>
          </a:prstGeom>
          <a:gradFill flip="none" rotWithShape="1">
            <a:gsLst>
              <a:gs pos="0">
                <a:srgbClr val="647E7C"/>
              </a:gs>
              <a:gs pos="50000">
                <a:schemeClr val="accent1">
                  <a:lumMod val="60000"/>
                  <a:lumOff val="40000"/>
                </a:schemeClr>
              </a:gs>
              <a:gs pos="100000">
                <a:srgbClr val="647E7C"/>
              </a:gs>
            </a:gsLst>
            <a:lin ang="0" scaled="1"/>
            <a:tileRect/>
          </a:gradFill>
          <a:ln>
            <a:noFill/>
          </a:ln>
          <a:effectLst/>
          <a:scene3d>
            <a:camera prst="legacyObliqueFront"/>
            <a:lightRig rig="legacyFlat4" dir="t"/>
          </a:scene3d>
          <a:sp3d extrusionH="887400" prstMaterial="legacyMatte">
            <a:bevelT w="13500" h="13500" prst="angle"/>
            <a:bevelB w="13500" h="13500" prst="angle"/>
            <a:extrusionClr>
              <a:srgbClr val="996600"/>
            </a:extrusionClr>
          </a:sp3d>
          <a:extLst/>
        </p:spPr>
        <p:txBody>
          <a:bodyPr wrap="square" lIns="92075" tIns="46038" rIns="92075" bIns="46038">
            <a:spAutoFit/>
            <a:flatTx/>
          </a:bodyPr>
          <a:lstStyle>
            <a:lvl1pPr>
              <a:defRPr sz="2400">
                <a:solidFill>
                  <a:schemeClr val="tx1"/>
                </a:solidFill>
                <a:latin typeface="Times New Roman" pitchFamily="18" charset="0"/>
              </a:defRPr>
            </a:lvl1pPr>
            <a:lvl2pPr marL="914400" indent="-338138">
              <a:defRPr sz="2400">
                <a:solidFill>
                  <a:schemeClr val="tx1"/>
                </a:solidFill>
                <a:latin typeface="Times New Roman" pitchFamily="18" charset="0"/>
              </a:defRPr>
            </a:lvl2pPr>
            <a:lvl3pPr marL="1428750" indent="-400050">
              <a:defRPr sz="2400">
                <a:solidFill>
                  <a:schemeClr val="tx1"/>
                </a:solidFill>
                <a:latin typeface="Times New Roman" pitchFamily="18" charset="0"/>
              </a:defRPr>
            </a:lvl3pPr>
            <a:lvl4pPr marL="1657350">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marL="0" marR="0" lvl="0" indent="0" algn="just" defTabSz="914400" rtl="0" eaLnBrk="0" fontAlgn="auto" latinLnBrk="0" hangingPunct="0">
              <a:lnSpc>
                <a:spcPct val="310000"/>
              </a:lnSpc>
              <a:spcBef>
                <a:spcPts val="0"/>
              </a:spcBef>
              <a:spcAft>
                <a:spcPts val="0"/>
              </a:spcAft>
              <a:buClrTx/>
              <a:buSzPct val="145000"/>
              <a:buFont typeface="Webdings" pitchFamily="18" charset="2"/>
              <a:buNone/>
              <a:tabLst/>
              <a:defRPr/>
            </a:pPr>
            <a:r>
              <a:rPr kumimoji="0" lang="en-US" altLang="en-US" sz="2400" b="1" i="0" u="none" strike="noStrike" kern="1200" cap="none" spc="0" normalizeH="0" baseline="0" noProof="0" dirty="0" smtClean="0">
                <a:ln>
                  <a:noFill/>
                </a:ln>
                <a:solidFill>
                  <a:prstClr val="white"/>
                </a:solidFill>
                <a:effectLst/>
                <a:uLnTx/>
                <a:uFillTx/>
                <a:latin typeface="Arial" pitchFamily="34" charset="0"/>
                <a:ea typeface="+mn-ea"/>
                <a:cs typeface="+mn-cs"/>
              </a:rPr>
              <a:t>Karot HPP complies all Environmental Guidelines, Laws, Rules and Regulations of Federal and Provincial </a:t>
            </a:r>
            <a:r>
              <a:rPr kumimoji="0" lang="en-US" altLang="en-US" sz="2400" b="1" i="0" u="none" strike="noStrike" kern="1200" cap="none" spc="0" normalizeH="0" baseline="0" noProof="0" dirty="0" err="1" smtClean="0">
                <a:ln>
                  <a:noFill/>
                </a:ln>
                <a:solidFill>
                  <a:prstClr val="white"/>
                </a:solidFill>
                <a:effectLst/>
                <a:uLnTx/>
                <a:uFillTx/>
                <a:latin typeface="Arial" pitchFamily="34" charset="0"/>
                <a:ea typeface="+mn-ea"/>
                <a:cs typeface="+mn-cs"/>
              </a:rPr>
              <a:t>Govts</a:t>
            </a:r>
            <a:r>
              <a:rPr kumimoji="0" lang="en-US" altLang="en-US" sz="2400" b="1" i="0" u="none" strike="noStrike" kern="1200" cap="none" spc="0" normalizeH="0" baseline="0" noProof="0" dirty="0" smtClean="0">
                <a:ln>
                  <a:noFill/>
                </a:ln>
                <a:solidFill>
                  <a:prstClr val="white"/>
                </a:solidFill>
                <a:effectLst/>
                <a:uLnTx/>
                <a:uFillTx/>
                <a:latin typeface="Arial" pitchFamily="34" charset="0"/>
                <a:ea typeface="+mn-ea"/>
                <a:cs typeface="+mn-cs"/>
              </a:rPr>
              <a:t>. and Project Lenders.</a:t>
            </a:r>
            <a:r>
              <a:rPr kumimoji="0" lang="en-US" altLang="en-US" sz="2400" b="0" i="0" u="none" strike="noStrike" kern="1200" cap="none" spc="0" normalizeH="0" baseline="0" noProof="0" dirty="0" smtClean="0">
                <a:ln>
                  <a:noFill/>
                </a:ln>
                <a:solidFill>
                  <a:prstClr val="black"/>
                </a:solidFill>
                <a:effectLst/>
                <a:uLnTx/>
                <a:uFillTx/>
                <a:latin typeface="Arial" pitchFamily="34" charset="0"/>
                <a:ea typeface="+mn-ea"/>
                <a:cs typeface="+mn-cs"/>
              </a:rPr>
              <a:t> </a:t>
            </a:r>
            <a:endParaRPr kumimoji="0" lang="en-US" altLang="en-US" sz="1600" b="0" i="0" u="none" strike="noStrike" kern="1200" cap="none" spc="0" normalizeH="0" baseline="0" noProof="0" dirty="0">
              <a:ln>
                <a:noFill/>
              </a:ln>
              <a:solidFill>
                <a:prstClr val="black"/>
              </a:solidFill>
              <a:effectLst/>
              <a:uLnTx/>
              <a:uFillTx/>
              <a:latin typeface="Verdana" pitchFamily="34" charset="0"/>
              <a:ea typeface="+mn-ea"/>
              <a:cs typeface="Times New Roman" pitchFamily="18" charset="0"/>
            </a:endParaRPr>
          </a:p>
        </p:txBody>
      </p:sp>
      <p:sp>
        <p:nvSpPr>
          <p:cNvPr id="11" name="TextBox 10"/>
          <p:cNvSpPr txBox="1"/>
          <p:nvPr/>
        </p:nvSpPr>
        <p:spPr>
          <a:xfrm>
            <a:off x="3515537" y="233151"/>
            <a:ext cx="8104478"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smtClean="0">
                <a:ln>
                  <a:noFill/>
                </a:ln>
                <a:solidFill>
                  <a:prstClr val="white"/>
                </a:solidFill>
                <a:effectLst/>
                <a:uLnTx/>
                <a:uFillTx/>
                <a:latin typeface="Calibri"/>
                <a:ea typeface="Arial Unicode MS" panose="020B0604020202020204" pitchFamily="34" charset="-122"/>
                <a:cs typeface="Arial Unicode MS" panose="020B0604020202020204" pitchFamily="34" charset="-122"/>
              </a:rPr>
              <a:t>Karot Project a Environmental Friendly  Project </a:t>
            </a:r>
            <a:endParaRPr kumimoji="0" lang="en-US" altLang="zh-CN" sz="2800" b="1" i="0" u="none" strike="noStrike" kern="1200" cap="none" spc="0" normalizeH="0" baseline="0" noProof="0" dirty="0">
              <a:ln>
                <a:noFill/>
              </a:ln>
              <a:solidFill>
                <a:prstClr val="white"/>
              </a:solidFill>
              <a:effectLst/>
              <a:uLnTx/>
              <a:uFillTx/>
              <a:latin typeface="Calibri"/>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33491430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2" repeatCount="1000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0" fill="hold"/>
                                        <p:tgtEl>
                                          <p:spTgt spid="8"/>
                                        </p:tgtEl>
                                        <p:attrNameLst>
                                          <p:attrName>ppt_x</p:attrName>
                                        </p:attrNameLst>
                                      </p:cBhvr>
                                      <p:tavLst>
                                        <p:tav tm="0">
                                          <p:val>
                                            <p:strVal val="0-#ppt_w/2"/>
                                          </p:val>
                                        </p:tav>
                                        <p:tav tm="100000">
                                          <p:val>
                                            <p:strVal val="#ppt_x"/>
                                          </p:val>
                                        </p:tav>
                                      </p:tavLst>
                                    </p:anim>
                                    <p:anim calcmode="lin" valueType="num">
                                      <p:cBhvr additive="base">
                                        <p:cTn id="15" dur="5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4294967295"/>
          </p:nvPr>
        </p:nvSpPr>
        <p:spPr>
          <a:xfrm>
            <a:off x="0" y="6448425"/>
            <a:ext cx="46355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57CB6D-4A2A-45F2-AA53-ED4BF0E20593}" type="slidenum">
              <a:rPr kumimoji="0" lang="zh-CN" altLang="en-US" sz="1800" b="0" i="0" u="none" strike="noStrike" kern="1200" cap="none" spc="0" normalizeH="0" baseline="0" noProof="0" smtClean="0">
                <a:ln>
                  <a:noFill/>
                </a:ln>
                <a:solidFill>
                  <a:srgbClr val="000000"/>
                </a:solidFill>
                <a:effectLst/>
                <a:uLnTx/>
                <a:uFillTx/>
                <a:latin typeface="Arial"/>
                <a:cs typeface="+mn-ea"/>
                <a:sym typeface="+mn-lt"/>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zh-CN" altLang="en-US" sz="1800" b="0" i="0" u="none" strike="noStrike" kern="1200" cap="none" spc="0" normalizeH="0" baseline="0" noProof="0">
              <a:ln>
                <a:noFill/>
              </a:ln>
              <a:solidFill>
                <a:srgbClr val="000000"/>
              </a:solidFill>
              <a:effectLst/>
              <a:uLnTx/>
              <a:uFillTx/>
              <a:latin typeface="Arial"/>
              <a:cs typeface="+mn-ea"/>
              <a:sym typeface="+mn-lt"/>
            </a:endParaRPr>
          </a:p>
        </p:txBody>
      </p:sp>
      <p:sp>
        <p:nvSpPr>
          <p:cNvPr id="10" name="TextBox 3"/>
          <p:cNvSpPr txBox="1"/>
          <p:nvPr/>
        </p:nvSpPr>
        <p:spPr>
          <a:xfrm>
            <a:off x="2502568" y="421721"/>
            <a:ext cx="9491429" cy="461665"/>
          </a:xfrm>
          <a:prstGeom prst="rect">
            <a:avLst/>
          </a:prstGeom>
          <a:noFill/>
        </p:spPr>
        <p:txBody>
          <a:bodyPr wrap="square" rtlCol="0">
            <a:spAutoFit/>
          </a:bodyPr>
          <a:lstStyle>
            <a:defPPr>
              <a:defRPr lang="en-US"/>
            </a:defPPr>
            <a:lvl1pPr marR="0" lvl="0" indent="0" algn="r" fontAlgn="auto">
              <a:lnSpc>
                <a:spcPct val="100000"/>
              </a:lnSpc>
              <a:spcBef>
                <a:spcPts val="0"/>
              </a:spcBef>
              <a:spcAft>
                <a:spcPts val="0"/>
              </a:spcAft>
              <a:buClrTx/>
              <a:buSzTx/>
              <a:buFontTx/>
              <a:buNone/>
              <a:defRPr kumimoji="0" sz="2800" i="0" u="none" strike="noStrike" cap="none" spc="0" normalizeH="0" baseline="0">
                <a:ln>
                  <a:noFill/>
                </a:ln>
                <a:solidFill>
                  <a:schemeClr val="tx2"/>
                </a:solidFill>
                <a:effectLst/>
                <a:uLnTx/>
                <a:uFillTx/>
                <a:cs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1200" cap="none" spc="0" normalizeH="0" baseline="0" noProof="0" dirty="0" smtClean="0">
                <a:ln>
                  <a:noFill/>
                </a:ln>
                <a:solidFill>
                  <a:srgbClr val="005BAC"/>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Transmission </a:t>
            </a:r>
            <a:r>
              <a:rPr kumimoji="0" lang="en-US" altLang="zh-CN" sz="2400" b="1" i="1" u="none" strike="noStrike" kern="1200" cap="none" spc="0" normalizeH="0" baseline="0" noProof="0" dirty="0">
                <a:ln>
                  <a:noFill/>
                </a:ln>
                <a:solidFill>
                  <a:srgbClr val="005BAC"/>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Line Interconnection Arrangements for </a:t>
            </a:r>
            <a:r>
              <a:rPr kumimoji="0" lang="en-US" altLang="zh-CN" sz="2400" b="1" i="1" u="none" strike="noStrike" kern="1200" cap="none" spc="0" normalizeH="0" baseline="0" noProof="0" dirty="0" err="1">
                <a:ln>
                  <a:noFill/>
                </a:ln>
                <a:solidFill>
                  <a:srgbClr val="005BAC"/>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Karot</a:t>
            </a:r>
            <a:r>
              <a:rPr kumimoji="0" lang="en-US" altLang="zh-CN" sz="2400" b="1" i="1" u="none" strike="noStrike" kern="1200" cap="none" spc="0" normalizeH="0" baseline="0" noProof="0" dirty="0">
                <a:ln>
                  <a:noFill/>
                </a:ln>
                <a:solidFill>
                  <a:srgbClr val="005BAC"/>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 HPP</a:t>
            </a:r>
          </a:p>
        </p:txBody>
      </p:sp>
      <p:pic>
        <p:nvPicPr>
          <p:cNvPr id="6" name="图片 37"/>
          <p:cNvPicPr>
            <a:picLocks noChangeAspect="1"/>
          </p:cNvPicPr>
          <p:nvPr/>
        </p:nvPicPr>
        <p:blipFill rotWithShape="1">
          <a:blip r:embed="rId3"/>
          <a:srcRect t="11082"/>
          <a:stretch/>
        </p:blipFill>
        <p:spPr>
          <a:xfrm>
            <a:off x="2137292" y="1158950"/>
            <a:ext cx="8186140" cy="5355282"/>
          </a:xfrm>
          <a:prstGeom prst="rect">
            <a:avLst/>
          </a:prstGeom>
        </p:spPr>
      </p:pic>
    </p:spTree>
    <p:extLst>
      <p:ext uri="{BB962C8B-B14F-4D97-AF65-F5344CB8AC3E}">
        <p14:creationId xmlns:p14="http://schemas.microsoft.com/office/powerpoint/2010/main" val="2689667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57CB6D-4A2A-45F2-AA53-ED4BF0E2059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 name="TextBox 3"/>
          <p:cNvSpPr txBox="1"/>
          <p:nvPr/>
        </p:nvSpPr>
        <p:spPr>
          <a:xfrm>
            <a:off x="2168701" y="2502547"/>
            <a:ext cx="7704748" cy="936078"/>
          </a:xfrm>
          <a:prstGeom prst="rect">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anchor="ctr"/>
          <a:lstStyle>
            <a:defPPr>
              <a:defRPr lang="zh-CN"/>
            </a:defPPr>
            <a:lvl1pPr algn="ctr" fontAlgn="auto">
              <a:lnSpc>
                <a:spcPct val="90000"/>
              </a:lnSpc>
              <a:spcBef>
                <a:spcPts val="0"/>
              </a:spcBef>
              <a:spcAft>
                <a:spcPts val="0"/>
              </a:spcAft>
              <a:defRPr sz="2400" b="1" kern="0">
                <a:solidFill>
                  <a:schemeClr val="bg1"/>
                </a:solidFill>
                <a:latin typeface="Arial Black" panose="020B0A04020102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Arial Black" panose="020B0A04020102020204" pitchFamily="34" charset="0"/>
                <a:ea typeface="+mn-ea"/>
                <a:cs typeface="+mn-cs"/>
              </a:rPr>
              <a:t>Karot HPP Benefits </a:t>
            </a:r>
            <a:endParaRPr kumimoji="0" lang="en-US" sz="2400" b="1" i="0" u="none" strike="noStrike" kern="0" cap="none" spc="0" normalizeH="0" baseline="0" noProof="0" dirty="0">
              <a:ln>
                <a:noFill/>
              </a:ln>
              <a:solidFill>
                <a:prstClr val="white"/>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28515199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11600" y="120918"/>
            <a:ext cx="7748878"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a:ea typeface="Arial Unicode MS" panose="020B0604020202020204" pitchFamily="34" charset="-122"/>
                <a:cs typeface="Arial Unicode MS" panose="020B0604020202020204" pitchFamily="34" charset="-122"/>
              </a:rPr>
              <a:t>Benefits o</a:t>
            </a:r>
            <a:r>
              <a:rPr kumimoji="0" lang="en-US" altLang="zh-CN" sz="3600" b="1" i="0" u="none" strike="noStrike" kern="1200" cap="none" spc="0" normalizeH="0" baseline="0" noProof="0" dirty="0" smtClean="0">
                <a:ln>
                  <a:noFill/>
                </a:ln>
                <a:solidFill>
                  <a:prstClr val="white"/>
                </a:solidFill>
                <a:effectLst/>
                <a:uLnTx/>
                <a:uFillTx/>
                <a:latin typeface="Calibri"/>
                <a:ea typeface="Arial Unicode MS" panose="020B0604020202020204" pitchFamily="34" charset="-122"/>
                <a:cs typeface="Arial Unicode MS" panose="020B0604020202020204" pitchFamily="34" charset="-122"/>
              </a:rPr>
              <a:t>f </a:t>
            </a:r>
            <a:r>
              <a:rPr kumimoji="0" lang="en-US" altLang="zh-CN" sz="3600" b="1" i="0" u="none" strike="noStrike" kern="1200" cap="none" spc="0" normalizeH="0" baseline="0" noProof="0" dirty="0">
                <a:ln>
                  <a:noFill/>
                </a:ln>
                <a:solidFill>
                  <a:prstClr val="white"/>
                </a:solidFill>
                <a:effectLst/>
                <a:uLnTx/>
                <a:uFillTx/>
                <a:latin typeface="Calibri"/>
                <a:ea typeface="Arial Unicode MS" panose="020B0604020202020204" pitchFamily="34" charset="-122"/>
                <a:cs typeface="Arial Unicode MS" panose="020B0604020202020204" pitchFamily="34" charset="-122"/>
              </a:rPr>
              <a:t>Karot Project</a:t>
            </a:r>
          </a:p>
        </p:txBody>
      </p:sp>
      <p:sp>
        <p:nvSpPr>
          <p:cNvPr id="3" name="灯片编号占位符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57CB6D-4A2A-45F2-AA53-ED4BF0E2059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5" name="矩形 2"/>
          <p:cNvSpPr/>
          <p:nvPr/>
        </p:nvSpPr>
        <p:spPr>
          <a:xfrm>
            <a:off x="1116418" y="1281077"/>
            <a:ext cx="5061098" cy="1826141"/>
          </a:xfrm>
          <a:prstGeom prst="rect">
            <a:avLst/>
          </a:prstGeom>
          <a:ln w="38100">
            <a:solidFill>
              <a:srgbClr val="FF0000"/>
            </a:solidFill>
          </a:ln>
        </p:spPr>
        <p:txBody>
          <a:bodyPr wrap="square">
            <a:spAutoFit/>
          </a:bodyPr>
          <a:lstStyle/>
          <a:p>
            <a:pPr marL="0" marR="0" lvl="0" indent="0" algn="just" defTabSz="914400" rtl="0" eaLnBrk="1" fontAlgn="auto" latinLnBrk="0" hangingPunct="1">
              <a:lnSpc>
                <a:spcPts val="2900"/>
              </a:lnSpc>
              <a:spcBef>
                <a:spcPts val="0"/>
              </a:spcBef>
              <a:spcAft>
                <a:spcPts val="0"/>
              </a:spcAft>
              <a:buClr>
                <a:srgbClr val="FF0000"/>
              </a:buClr>
              <a:buSzPct val="150000"/>
              <a:buFontTx/>
              <a:buNone/>
              <a:tabLst/>
              <a:defRPr/>
            </a:pPr>
            <a:r>
              <a:rPr kumimoji="0" lang="en-US" altLang="zh-CN" sz="2400" b="1" i="0" u="none" strike="noStrike" kern="1200" cap="none" spc="0" normalizeH="0" baseline="0" noProof="0" dirty="0">
                <a:ln>
                  <a:noFill/>
                </a:ln>
                <a:solidFill>
                  <a:srgbClr val="008000"/>
                </a:solidFill>
                <a:effectLst/>
                <a:uLnTx/>
                <a:uFillTx/>
                <a:latin typeface="Calibri"/>
                <a:ea typeface="宋体" panose="02010600030101010101" pitchFamily="2" charset="-122"/>
                <a:cs typeface="+mn-cs"/>
              </a:rPr>
              <a:t>At the end of the operation period, the Karot Company will </a:t>
            </a:r>
            <a:r>
              <a:rPr kumimoji="0" lang="en-US" altLang="zh-CN" sz="2400" b="1"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transfer the Complex to the Government of Punjab </a:t>
            </a:r>
            <a:r>
              <a:rPr kumimoji="0" lang="en-US" altLang="zh-CN" sz="2400" b="1" i="0" u="none" strike="noStrike" kern="1200" cap="none" spc="0" normalizeH="0" baseline="0" noProof="0" dirty="0" smtClean="0">
                <a:ln>
                  <a:noFill/>
                </a:ln>
                <a:solidFill>
                  <a:srgbClr val="FF0000"/>
                </a:solidFill>
                <a:effectLst/>
                <a:uLnTx/>
                <a:uFillTx/>
                <a:latin typeface="Calibri"/>
                <a:ea typeface="宋体" panose="02010600030101010101" pitchFamily="2" charset="-122"/>
                <a:cs typeface="+mn-cs"/>
              </a:rPr>
              <a:t>for</a:t>
            </a:r>
          </a:p>
          <a:p>
            <a:pPr marL="0" marR="0" lvl="0" indent="0" algn="just" defTabSz="914400" rtl="0" eaLnBrk="1" fontAlgn="auto" latinLnBrk="0" hangingPunct="1">
              <a:lnSpc>
                <a:spcPct val="100000"/>
              </a:lnSpc>
              <a:spcBef>
                <a:spcPts val="0"/>
              </a:spcBef>
              <a:spcAft>
                <a:spcPts val="0"/>
              </a:spcAft>
              <a:buClr>
                <a:srgbClr val="FF0000"/>
              </a:buClr>
              <a:buSzPct val="150000"/>
              <a:buFontTx/>
              <a:buNone/>
              <a:tabLst/>
              <a:defRPr/>
            </a:pPr>
            <a:endParaRPr kumimoji="0" lang="en-US" altLang="zh-CN" sz="1600" b="1" i="0" u="none" strike="noStrike" kern="1200" cap="none" spc="0" normalizeH="0" baseline="0" noProof="0" dirty="0" smtClean="0">
              <a:ln>
                <a:noFill/>
              </a:ln>
              <a:solidFill>
                <a:srgbClr val="FF0000"/>
              </a:solidFill>
              <a:effectLst/>
              <a:uLnTx/>
              <a:uFillTx/>
              <a:latin typeface="Calibri"/>
              <a:ea typeface="宋体" panose="02010600030101010101" pitchFamily="2" charset="-122"/>
              <a:cs typeface="+mn-cs"/>
            </a:endParaRPr>
          </a:p>
        </p:txBody>
      </p:sp>
      <p:sp>
        <p:nvSpPr>
          <p:cNvPr id="5" name="矩形 2"/>
          <p:cNvSpPr/>
          <p:nvPr/>
        </p:nvSpPr>
        <p:spPr>
          <a:xfrm>
            <a:off x="1360963" y="4591400"/>
            <a:ext cx="9250328" cy="1200329"/>
          </a:xfrm>
          <a:prstGeom prst="rect">
            <a:avLst/>
          </a:prstGeom>
          <a:ln w="38100">
            <a:solidFill>
              <a:srgbClr val="FF0000"/>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FF0000"/>
              </a:buClr>
              <a:buSzPct val="150000"/>
              <a:buFontTx/>
              <a:buNone/>
              <a:tabLst/>
              <a:defRPr/>
            </a:pPr>
            <a:r>
              <a:rPr kumimoji="0" lang="en-US" altLang="zh-CN" sz="2400" b="1" i="0" u="none" strike="noStrike" kern="1200" cap="none" spc="0" normalizeH="0" baseline="0" noProof="0" dirty="0" smtClean="0">
                <a:ln>
                  <a:noFill/>
                </a:ln>
                <a:solidFill>
                  <a:srgbClr val="FF0000"/>
                </a:solidFill>
                <a:effectLst/>
                <a:uLnTx/>
                <a:uFillTx/>
                <a:latin typeface="Calibri"/>
                <a:ea typeface="宋体" panose="02010600030101010101" pitchFamily="2" charset="-122"/>
                <a:cs typeface="+mn-cs"/>
              </a:rPr>
              <a:t>Job opportunities </a:t>
            </a:r>
            <a:r>
              <a:rPr kumimoji="0" lang="en-US" altLang="zh-CN" sz="2400" b="1" i="0" u="none" strike="noStrike" kern="1200" cap="none" spc="0" normalizeH="0" baseline="0" noProof="0" dirty="0" smtClean="0">
                <a:ln>
                  <a:noFill/>
                </a:ln>
                <a:solidFill>
                  <a:srgbClr val="008000"/>
                </a:solidFill>
                <a:effectLst/>
                <a:uLnTx/>
                <a:uFillTx/>
                <a:latin typeface="Calibri"/>
                <a:ea typeface="宋体" panose="02010600030101010101" pitchFamily="2" charset="-122"/>
                <a:cs typeface="+mn-cs"/>
              </a:rPr>
              <a:t>to locals during construction and operation of the Karot Project , about                                          are already working at Karot site.</a:t>
            </a:r>
            <a:endParaRPr kumimoji="0" lang="en-US" altLang="zh-CN" sz="1600" b="1" i="0" u="none" strike="noStrike" kern="1200" cap="none" spc="0" normalizeH="0" baseline="0" noProof="0" dirty="0" smtClean="0">
              <a:ln>
                <a:noFill/>
              </a:ln>
              <a:solidFill>
                <a:srgbClr val="008000"/>
              </a:solidFill>
              <a:effectLst/>
              <a:uLnTx/>
              <a:uFillTx/>
              <a:latin typeface="Calibri"/>
              <a:ea typeface="宋体" panose="02010600030101010101" pitchFamily="2" charset="-122"/>
              <a:cs typeface="+mn-cs"/>
            </a:endParaRPr>
          </a:p>
        </p:txBody>
      </p:sp>
      <p:pic>
        <p:nvPicPr>
          <p:cNvPr id="7"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9261" y="1281077"/>
            <a:ext cx="4906310" cy="27597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文本框 5"/>
          <p:cNvSpPr txBox="1"/>
          <p:nvPr/>
        </p:nvSpPr>
        <p:spPr>
          <a:xfrm>
            <a:off x="-1089389" y="2349480"/>
            <a:ext cx="7075516" cy="830997"/>
          </a:xfrm>
          <a:prstGeom prst="rect">
            <a:avLst/>
          </a:prstGeom>
          <a:noFill/>
          <a:ln w="9525">
            <a:noFill/>
            <a:miter lim="800000"/>
          </a:ln>
          <a:extLst>
            <a:ext uri="{909E8E84-426E-40DD-AFC4-6F175D3DCCD1}">
              <a14:hiddenFill xmlns:a14="http://schemas.microsoft.com/office/drawing/2010/main">
                <a:solidFill>
                  <a:schemeClr val="accent5">
                    <a:lumMod val="40000"/>
                    <a:lumOff val="60000"/>
                  </a:schemeClr>
                </a:solidFill>
              </a14:hiddenFill>
            </a:ext>
          </a:ex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a:noFill/>
                </a:ln>
                <a:solidFill>
                  <a:srgbClr val="FF0000"/>
                </a:solidFill>
                <a:effectLst/>
                <a:uLnTx/>
                <a:uFillTx/>
                <a:latin typeface="Calibri" panose="020F0502020204030204"/>
                <a:ea typeface="宋体" panose="02010600030101010101" pitchFamily="2" charset="-122"/>
                <a:cs typeface="+mn-cs"/>
                <a:sym typeface="+mn-lt"/>
              </a:rPr>
              <a:t>Rs</a:t>
            </a:r>
            <a:r>
              <a:rPr kumimoji="0" lang="en-US" altLang="zh-CN" sz="4800" b="1" i="1" u="none" strike="noStrike" kern="0" cap="none" spc="0" normalizeH="0" baseline="0" noProof="0" dirty="0">
                <a:ln>
                  <a:noFill/>
                </a:ln>
                <a:solidFill>
                  <a:srgbClr val="FF0000"/>
                </a:solidFill>
                <a:effectLst/>
                <a:uLnTx/>
                <a:uFillTx/>
                <a:latin typeface="Calibri" panose="020F0502020204030204"/>
                <a:ea typeface="宋体" panose="02010600030101010101" pitchFamily="2" charset="-122"/>
                <a:cs typeface="+mn-cs"/>
                <a:sym typeface="+mn-lt"/>
              </a:rPr>
              <a:t>. </a:t>
            </a:r>
            <a:r>
              <a:rPr kumimoji="0" lang="en-US" altLang="zh-CN" sz="4800" b="1" i="1" u="none" strike="noStrike" kern="0" cap="none" spc="0" normalizeH="0" baseline="0" noProof="0" dirty="0" smtClean="0">
                <a:ln>
                  <a:noFill/>
                </a:ln>
                <a:solidFill>
                  <a:srgbClr val="FF0000"/>
                </a:solidFill>
                <a:effectLst/>
                <a:uLnTx/>
                <a:uFillTx/>
                <a:latin typeface="Calibri" panose="020F0502020204030204"/>
                <a:ea typeface="宋体" panose="02010600030101010101" pitchFamily="2" charset="-122"/>
                <a:cs typeface="+mn-cs"/>
                <a:sym typeface="+mn-lt"/>
              </a:rPr>
              <a:t>1</a:t>
            </a:r>
            <a:endParaRPr kumimoji="0" lang="en-US" altLang="zh-CN" sz="4800" b="1" i="1" u="none" strike="noStrike" kern="0" cap="none" spc="0" normalizeH="0" baseline="0" noProof="0" dirty="0" smtClean="0">
              <a:ln>
                <a:noFill/>
              </a:ln>
              <a:solidFill>
                <a:srgbClr val="FF0000"/>
              </a:solidFill>
              <a:effectLst/>
              <a:uLnTx/>
              <a:uFillTx/>
              <a:latin typeface="Calibri" panose="020F0502020204030204"/>
              <a:ea typeface="宋体" panose="02010600030101010101" pitchFamily="2" charset="-122"/>
              <a:cs typeface="+mn-cs"/>
            </a:endParaRPr>
          </a:p>
        </p:txBody>
      </p:sp>
      <p:sp>
        <p:nvSpPr>
          <p:cNvPr id="9" name="文本框 5"/>
          <p:cNvSpPr txBox="1"/>
          <p:nvPr/>
        </p:nvSpPr>
        <p:spPr>
          <a:xfrm>
            <a:off x="2331409" y="4790021"/>
            <a:ext cx="7075516" cy="830997"/>
          </a:xfrm>
          <a:prstGeom prst="rect">
            <a:avLst/>
          </a:prstGeom>
          <a:noFill/>
          <a:ln w="9525">
            <a:noFill/>
            <a:miter lim="800000"/>
          </a:ln>
          <a:extLst>
            <a:ext uri="{909E8E84-426E-40DD-AFC4-6F175D3DCCD1}">
              <a14:hiddenFill xmlns:a14="http://schemas.microsoft.com/office/drawing/2010/main">
                <a:solidFill>
                  <a:schemeClr val="accent5">
                    <a:lumMod val="40000"/>
                    <a:lumOff val="60000"/>
                  </a:schemeClr>
                </a:solidFill>
              </a14:hiddenFill>
            </a:ext>
          </a:ex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zh-CN" sz="4800" b="1" i="1" u="none" strike="noStrike" kern="0" cap="none" spc="0" normalizeH="0" baseline="0" noProof="0" dirty="0" smtClean="0">
                <a:ln>
                  <a:noFill/>
                </a:ln>
                <a:solidFill>
                  <a:srgbClr val="FF0000"/>
                </a:solidFill>
                <a:effectLst/>
                <a:uLnTx/>
                <a:uFillTx/>
                <a:latin typeface="Calibri" panose="020F0502020204030204"/>
                <a:ea typeface="宋体" panose="02010600030101010101" pitchFamily="2" charset="-122"/>
                <a:cs typeface="+mn-cs"/>
                <a:sym typeface="+mn-lt"/>
              </a:rPr>
              <a:t>3,000 people</a:t>
            </a:r>
            <a:endParaRPr kumimoji="0" lang="en-US" altLang="zh-CN" sz="4800" b="1" i="1" u="none" strike="noStrike" kern="0" cap="none" spc="0" normalizeH="0" baseline="0" noProof="0" dirty="0" smtClean="0">
              <a:ln>
                <a:noFill/>
              </a:ln>
              <a:solidFill>
                <a:srgbClr val="FF0000"/>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775046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108284" y="1357851"/>
            <a:ext cx="4480560" cy="830997"/>
          </a:xfrm>
          <a:prstGeom prst="rect">
            <a:avLst/>
          </a:prstGeom>
          <a:noFill/>
          <a:ln w="9525">
            <a:noFill/>
            <a:miter lim="800000"/>
          </a:ln>
          <a:extLst>
            <a:ext uri="{909E8E84-426E-40DD-AFC4-6F175D3DCCD1}">
              <a14:hiddenFill xmlns:a14="http://schemas.microsoft.com/office/drawing/2010/main">
                <a:solidFill>
                  <a:schemeClr val="accent5">
                    <a:lumMod val="40000"/>
                    <a:lumOff val="60000"/>
                  </a:schemeClr>
                </a:solidFill>
              </a14:hiddenFill>
            </a:ext>
          </a:ex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FF0000"/>
                </a:solidFill>
                <a:effectLst/>
                <a:uLnTx/>
                <a:uFillTx/>
                <a:latin typeface="Arial"/>
                <a:cs typeface="+mn-ea"/>
                <a:sym typeface="+mn-lt"/>
              </a:rPr>
              <a:t>Rs</a:t>
            </a:r>
            <a:r>
              <a:rPr kumimoji="0" lang="en-US" altLang="zh-CN" sz="4800" b="1" i="0" u="none" strike="noStrike" kern="1200" cap="none" spc="0" normalizeH="0" baseline="0" noProof="0" dirty="0">
                <a:ln>
                  <a:noFill/>
                </a:ln>
                <a:solidFill>
                  <a:srgbClr val="FF0000"/>
                </a:solidFill>
                <a:effectLst/>
                <a:uLnTx/>
                <a:uFillTx/>
                <a:latin typeface="Arial"/>
                <a:cs typeface="+mn-ea"/>
                <a:sym typeface="+mn-lt"/>
              </a:rPr>
              <a:t>. </a:t>
            </a:r>
            <a:r>
              <a:rPr kumimoji="0" lang="en-US" altLang="zh-CN" sz="4800" b="1" i="1" u="none" strike="noStrike" kern="0" cap="none" spc="0" normalizeH="0" baseline="0" noProof="0" dirty="0" smtClean="0">
                <a:ln>
                  <a:noFill/>
                </a:ln>
                <a:solidFill>
                  <a:srgbClr val="FF0000"/>
                </a:solidFill>
                <a:effectLst/>
                <a:uLnTx/>
                <a:uFillTx/>
                <a:latin typeface="Calibri" panose="020F0502020204030204"/>
                <a:ea typeface="宋体" panose="02010600030101010101" pitchFamily="2" charset="-122"/>
                <a:cs typeface="+mn-cs"/>
                <a:sym typeface="+mn-lt"/>
              </a:rPr>
              <a:t>10.7 billion</a:t>
            </a:r>
            <a:endParaRPr kumimoji="0" lang="zh-CN" altLang="en-US" sz="4800" b="1" i="1" u="none" strike="noStrike" kern="0" cap="none" spc="0" normalizeH="0" baseline="0" noProof="0" dirty="0">
              <a:ln>
                <a:noFill/>
              </a:ln>
              <a:solidFill>
                <a:srgbClr val="FF0000"/>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3891944" y="1357851"/>
            <a:ext cx="2567940" cy="830997"/>
          </a:xfrm>
          <a:prstGeom prst="rect">
            <a:avLst/>
          </a:prstGeom>
          <a:noFill/>
          <a:ln w="9525">
            <a:noFill/>
            <a:miter lim="800000"/>
          </a:ln>
          <a:extLst>
            <a:ext uri="{909E8E84-426E-40DD-AFC4-6F175D3DCCD1}">
              <a14:hiddenFill xmlns:a14="http://schemas.microsoft.com/office/drawing/2010/main">
                <a:solidFill>
                  <a:schemeClr val="accent5">
                    <a:lumMod val="40000"/>
                    <a:lumOff val="60000"/>
                  </a:schemeClr>
                </a:solidFill>
              </a14:hiddenFill>
            </a:ext>
          </a:ex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tabLst/>
              <a:defRPr/>
            </a:pPr>
            <a:r>
              <a:rPr kumimoji="0" lang="en-US" altLang="zh-CN" sz="4800" b="1" i="0" u="none" strike="noStrike" kern="0" cap="none" spc="0" normalizeH="0" baseline="0" noProof="0" dirty="0" smtClean="0">
                <a:ln>
                  <a:noFill/>
                </a:ln>
                <a:solidFill>
                  <a:srgbClr val="000000"/>
                </a:solidFill>
                <a:effectLst/>
                <a:uLnTx/>
                <a:uFillTx/>
                <a:latin typeface="Calibri" panose="020F0502020204030204"/>
                <a:ea typeface="宋体" panose="02010600030101010101" pitchFamily="2" charset="-122"/>
                <a:cs typeface="+mn-cs"/>
              </a:rPr>
              <a:t>Taxes</a:t>
            </a:r>
            <a:endParaRPr kumimoji="0" lang="zh-CN" altLang="en-US" sz="4800" b="1" i="0" u="none" strike="noStrike" kern="0" cap="none" spc="0" normalizeH="0" baseline="0" noProof="0" dirty="0">
              <a:ln>
                <a:noFill/>
              </a:ln>
              <a:solidFill>
                <a:srgbClr val="000000"/>
              </a:solidFill>
              <a:effectLst/>
              <a:uLnTx/>
              <a:uFillTx/>
              <a:latin typeface="Calibri" panose="020F0502020204030204"/>
              <a:ea typeface="宋体" panose="02010600030101010101" pitchFamily="2" charset="-122"/>
              <a:cs typeface="+mn-cs"/>
            </a:endParaRPr>
          </a:p>
        </p:txBody>
      </p:sp>
      <p:sp>
        <p:nvSpPr>
          <p:cNvPr id="2" name="矩形 1"/>
          <p:cNvSpPr/>
          <p:nvPr/>
        </p:nvSpPr>
        <p:spPr>
          <a:xfrm>
            <a:off x="6593970" y="1121192"/>
            <a:ext cx="4578526" cy="2779222"/>
          </a:xfrm>
          <a:prstGeom prst="rect">
            <a:avLst/>
          </a:prstGeom>
        </p:spPr>
        <p:txBody>
          <a:bodyPr wrap="square">
            <a:spAutoFit/>
          </a:bodyPr>
          <a:lstStyle/>
          <a:p>
            <a:pPr marL="285750" marR="0" lvl="0" indent="-285750" algn="l" defTabSz="564515" rtl="0" eaLnBrk="1" fontAlgn="auto" latinLnBrk="0" hangingPunct="1">
              <a:lnSpc>
                <a:spcPct val="150000"/>
              </a:lnSpc>
              <a:spcBef>
                <a:spcPts val="0"/>
              </a:spcBef>
              <a:spcAft>
                <a:spcPct val="35000"/>
              </a:spcAft>
              <a:buClrTx/>
              <a:buSzTx/>
              <a:buFont typeface="Wingdings" panose="05000000000000000000" pitchFamily="2" charset="2"/>
              <a:buChar char="l"/>
              <a:tabLst/>
              <a:defRPr/>
            </a:pPr>
            <a:r>
              <a:rPr kumimoji="0" lang="en-US" altLang="zh-CN" sz="1800" b="1" i="0" u="none" strike="noStrike" kern="1200" cap="none" spc="0" normalizeH="0" baseline="0" noProof="0" dirty="0" smtClean="0">
                <a:ln>
                  <a:noFill/>
                </a:ln>
                <a:solidFill>
                  <a:srgbClr val="000000"/>
                </a:solidFill>
                <a:effectLst/>
                <a:uLnTx/>
                <a:uFillTx/>
                <a:latin typeface="Arial"/>
                <a:cs typeface="+mn-ea"/>
                <a:sym typeface="+mn-lt"/>
              </a:rPr>
              <a:t>GOAJK/</a:t>
            </a:r>
            <a:r>
              <a:rPr kumimoji="0" lang="en-US" altLang="zh-CN" sz="1800" b="1" i="0" u="none" strike="noStrike" kern="1200" cap="none" spc="0" normalizeH="0" baseline="0" noProof="0" dirty="0" err="1" smtClean="0">
                <a:ln>
                  <a:noFill/>
                </a:ln>
                <a:solidFill>
                  <a:srgbClr val="000000"/>
                </a:solidFill>
                <a:effectLst/>
                <a:uLnTx/>
                <a:uFillTx/>
                <a:latin typeface="Arial"/>
                <a:cs typeface="+mn-ea"/>
                <a:sym typeface="+mn-lt"/>
              </a:rPr>
              <a:t>GOPb</a:t>
            </a:r>
            <a:r>
              <a:rPr kumimoji="0" lang="en-US" altLang="zh-CN" sz="1800" b="1" i="0" u="none" strike="noStrike" kern="1200" cap="none" spc="0" normalizeH="0" baseline="0" noProof="0" dirty="0" smtClean="0">
                <a:ln>
                  <a:noFill/>
                </a:ln>
                <a:solidFill>
                  <a:srgbClr val="000000"/>
                </a:solidFill>
                <a:effectLst/>
                <a:uLnTx/>
                <a:uFillTx/>
                <a:latin typeface="Arial"/>
                <a:cs typeface="+mn-ea"/>
                <a:sym typeface="+mn-lt"/>
              </a:rPr>
              <a:t>   </a:t>
            </a:r>
            <a:r>
              <a:rPr kumimoji="0" lang="en-US" altLang="zh-CN" sz="1800" b="1" i="0" u="none" strike="noStrike" kern="1200" cap="none" spc="0" normalizeH="0" baseline="0" noProof="0" dirty="0">
                <a:ln>
                  <a:noFill/>
                </a:ln>
                <a:solidFill>
                  <a:srgbClr val="000000"/>
                </a:solidFill>
                <a:effectLst/>
                <a:uLnTx/>
                <a:uFillTx/>
                <a:latin typeface="Arial"/>
                <a:cs typeface="+mn-ea"/>
                <a:sym typeface="+mn-lt"/>
              </a:rPr>
              <a:t>to receive </a:t>
            </a:r>
            <a:r>
              <a:rPr kumimoji="0" lang="en-US" altLang="zh-CN" sz="1800" b="1" i="0" u="none" strike="noStrike" kern="1200" cap="none" spc="0" normalizeH="0" baseline="0" noProof="0" dirty="0" err="1">
                <a:ln>
                  <a:noFill/>
                </a:ln>
                <a:solidFill>
                  <a:srgbClr val="FF0000"/>
                </a:solidFill>
                <a:effectLst/>
                <a:uLnTx/>
                <a:uFillTx/>
                <a:latin typeface="Arial"/>
                <a:cs typeface="+mn-ea"/>
                <a:sym typeface="+mn-lt"/>
              </a:rPr>
              <a:t>Rs</a:t>
            </a:r>
            <a:r>
              <a:rPr kumimoji="0" lang="en-US" altLang="zh-CN" sz="1800" b="1" i="0" u="none" strike="noStrike" kern="1200" cap="none" spc="0" normalizeH="0" baseline="0" noProof="0" dirty="0">
                <a:ln>
                  <a:noFill/>
                </a:ln>
                <a:solidFill>
                  <a:srgbClr val="FF0000"/>
                </a:solidFill>
                <a:effectLst/>
                <a:uLnTx/>
                <a:uFillTx/>
                <a:latin typeface="Arial"/>
                <a:cs typeface="+mn-ea"/>
                <a:sym typeface="+mn-lt"/>
              </a:rPr>
              <a:t> 20.234 billion in 30 years</a:t>
            </a:r>
            <a:r>
              <a:rPr kumimoji="0" lang="en-US" altLang="zh-CN" sz="1800" b="1" i="0" u="none" strike="noStrike" kern="1200" cap="none" spc="0" normalizeH="0" baseline="0" noProof="0" dirty="0">
                <a:ln>
                  <a:noFill/>
                </a:ln>
                <a:solidFill>
                  <a:srgbClr val="000000"/>
                </a:solidFill>
                <a:effectLst/>
                <a:uLnTx/>
                <a:uFillTx/>
                <a:latin typeface="Arial"/>
                <a:cs typeface="+mn-ea"/>
                <a:sym typeface="+mn-lt"/>
              </a:rPr>
              <a:t> on account of </a:t>
            </a:r>
            <a:r>
              <a:rPr kumimoji="0" lang="en-US" altLang="zh-CN" sz="1800" b="1" i="0" u="none" strike="noStrike" kern="1200" cap="none" spc="0" normalizeH="0" baseline="0" noProof="0" dirty="0" smtClean="0">
                <a:ln>
                  <a:noFill/>
                </a:ln>
                <a:solidFill>
                  <a:srgbClr val="000000"/>
                </a:solidFill>
                <a:effectLst/>
                <a:uLnTx/>
                <a:uFillTx/>
                <a:latin typeface="Arial"/>
                <a:cs typeface="+mn-ea"/>
                <a:sym typeface="+mn-lt"/>
              </a:rPr>
              <a:t>WUC</a:t>
            </a:r>
          </a:p>
          <a:p>
            <a:pPr marL="285750" marR="0" lvl="0" indent="-285750" algn="l" defTabSz="564515" rtl="0" eaLnBrk="1" fontAlgn="auto" latinLnBrk="0" hangingPunct="1">
              <a:lnSpc>
                <a:spcPct val="150000"/>
              </a:lnSpc>
              <a:spcBef>
                <a:spcPts val="0"/>
              </a:spcBef>
              <a:spcAft>
                <a:spcPct val="35000"/>
              </a:spcAft>
              <a:buClrTx/>
              <a:buSzTx/>
              <a:buFont typeface="Wingdings" panose="05000000000000000000" pitchFamily="2" charset="2"/>
              <a:buChar char="l"/>
              <a:tabLst/>
              <a:defRPr/>
            </a:pPr>
            <a:r>
              <a:rPr kumimoji="0" lang="en-US" altLang="zh-CN" sz="1800" b="1" i="0" u="none" strike="noStrike" kern="1200" cap="none" spc="0" normalizeH="0" baseline="0" noProof="0" dirty="0" smtClean="0">
                <a:ln>
                  <a:noFill/>
                </a:ln>
                <a:solidFill>
                  <a:srgbClr val="000000"/>
                </a:solidFill>
                <a:effectLst/>
                <a:uLnTx/>
                <a:uFillTx/>
                <a:latin typeface="Arial"/>
                <a:cs typeface="+mn-ea"/>
                <a:sym typeface="+mn-lt"/>
              </a:rPr>
              <a:t>GOAJK /</a:t>
            </a:r>
            <a:r>
              <a:rPr kumimoji="0" lang="en-US" altLang="zh-CN" sz="1800" b="1" i="0" u="none" strike="noStrike" kern="1200" cap="none" spc="0" normalizeH="0" baseline="0" noProof="0" dirty="0" err="1" smtClean="0">
                <a:ln>
                  <a:noFill/>
                </a:ln>
                <a:solidFill>
                  <a:srgbClr val="000000"/>
                </a:solidFill>
                <a:effectLst/>
                <a:uLnTx/>
                <a:uFillTx/>
                <a:latin typeface="Arial"/>
                <a:cs typeface="+mn-ea"/>
                <a:sym typeface="+mn-lt"/>
              </a:rPr>
              <a:t>GOPb</a:t>
            </a:r>
            <a:r>
              <a:rPr kumimoji="0" lang="en-US" altLang="zh-CN" sz="1800" b="1" i="0" u="none" strike="noStrike" kern="1200" cap="none" spc="0" normalizeH="0" baseline="0" noProof="0" dirty="0" smtClean="0">
                <a:ln>
                  <a:noFill/>
                </a:ln>
                <a:solidFill>
                  <a:srgbClr val="000000"/>
                </a:solidFill>
                <a:effectLst/>
                <a:uLnTx/>
                <a:uFillTx/>
                <a:latin typeface="Arial"/>
                <a:cs typeface="+mn-ea"/>
                <a:sym typeface="+mn-lt"/>
              </a:rPr>
              <a:t> </a:t>
            </a:r>
            <a:r>
              <a:rPr kumimoji="0" lang="en-US" altLang="zh-CN" sz="1800" b="1" i="0" u="none" strike="noStrike" kern="1200" cap="none" spc="0" normalizeH="0" baseline="0" noProof="0" dirty="0">
                <a:ln>
                  <a:noFill/>
                </a:ln>
                <a:solidFill>
                  <a:srgbClr val="000000"/>
                </a:solidFill>
                <a:effectLst/>
                <a:uLnTx/>
                <a:uFillTx/>
                <a:latin typeface="Arial"/>
                <a:cs typeface="+mn-ea"/>
                <a:sym typeface="+mn-lt"/>
              </a:rPr>
              <a:t>to receive </a:t>
            </a:r>
            <a:r>
              <a:rPr kumimoji="0" lang="en-US" altLang="zh-CN" sz="1800" b="1" i="0" u="none" strike="noStrike" kern="1200" cap="none" spc="0" normalizeH="0" baseline="0" noProof="0" dirty="0" err="1">
                <a:ln>
                  <a:noFill/>
                </a:ln>
                <a:solidFill>
                  <a:srgbClr val="FF0000"/>
                </a:solidFill>
                <a:effectLst/>
                <a:uLnTx/>
                <a:uFillTx/>
                <a:latin typeface="Arial"/>
                <a:cs typeface="+mn-ea"/>
                <a:sym typeface="+mn-lt"/>
              </a:rPr>
              <a:t>Rs</a:t>
            </a:r>
            <a:r>
              <a:rPr kumimoji="0" lang="en-US" altLang="zh-CN" sz="1800" b="1" i="0" u="none" strike="noStrike" kern="1200" cap="none" spc="0" normalizeH="0" baseline="0" noProof="0" dirty="0">
                <a:ln>
                  <a:noFill/>
                </a:ln>
                <a:solidFill>
                  <a:srgbClr val="FF0000"/>
                </a:solidFill>
                <a:effectLst/>
                <a:uLnTx/>
                <a:uFillTx/>
                <a:latin typeface="Arial"/>
                <a:cs typeface="+mn-ea"/>
                <a:sym typeface="+mn-lt"/>
              </a:rPr>
              <a:t>. 675 Million annually for 30 years</a:t>
            </a:r>
            <a:r>
              <a:rPr kumimoji="0" lang="en-US" altLang="zh-CN" sz="1800" b="1" i="0" u="none" strike="noStrike" kern="1200" cap="none" spc="0" normalizeH="0" baseline="0" noProof="0" dirty="0">
                <a:ln>
                  <a:noFill/>
                </a:ln>
                <a:solidFill>
                  <a:srgbClr val="000000"/>
                </a:solidFill>
                <a:effectLst/>
                <a:uLnTx/>
                <a:uFillTx/>
                <a:latin typeface="Arial"/>
                <a:cs typeface="+mn-ea"/>
                <a:sym typeface="+mn-lt"/>
              </a:rPr>
              <a:t> as  </a:t>
            </a:r>
            <a:r>
              <a:rPr kumimoji="0" lang="en-US" altLang="zh-CN" sz="1800" b="1" i="0" u="none" strike="noStrike" kern="1200" cap="none" spc="0" normalizeH="0" baseline="0" noProof="0" dirty="0" smtClean="0">
                <a:ln>
                  <a:noFill/>
                </a:ln>
                <a:solidFill>
                  <a:srgbClr val="000000"/>
                </a:solidFill>
                <a:effectLst/>
                <a:uLnTx/>
                <a:uFillTx/>
                <a:latin typeface="Arial"/>
                <a:cs typeface="+mn-ea"/>
                <a:sym typeface="+mn-lt"/>
              </a:rPr>
              <a:t>WUC </a:t>
            </a:r>
          </a:p>
          <a:p>
            <a:pPr marL="285750" marR="0" lvl="0" indent="-285750" algn="l" defTabSz="564515" rtl="0" eaLnBrk="1" fontAlgn="auto" latinLnBrk="0" hangingPunct="1">
              <a:lnSpc>
                <a:spcPct val="150000"/>
              </a:lnSpc>
              <a:spcBef>
                <a:spcPts val="0"/>
              </a:spcBef>
              <a:spcAft>
                <a:spcPct val="35000"/>
              </a:spcAft>
              <a:buClrTx/>
              <a:buSzTx/>
              <a:buFont typeface="Wingdings" panose="05000000000000000000" pitchFamily="2" charset="2"/>
              <a:buChar char="l"/>
              <a:tabLst/>
              <a:defRPr/>
            </a:pPr>
            <a:r>
              <a:rPr kumimoji="0" lang="en-US" altLang="zh-CN" sz="1800" b="1" i="0" u="none" strike="noStrike" kern="1200" cap="none" spc="0" normalizeH="0" baseline="0" noProof="0" dirty="0" smtClean="0">
                <a:ln>
                  <a:noFill/>
                </a:ln>
                <a:solidFill>
                  <a:srgbClr val="000000"/>
                </a:solidFill>
                <a:effectLst/>
                <a:uLnTx/>
                <a:uFillTx/>
                <a:latin typeface="Arial"/>
                <a:cs typeface="+mn-ea"/>
                <a:sym typeface="+mn-lt"/>
              </a:rPr>
              <a:t>Per </a:t>
            </a:r>
            <a:r>
              <a:rPr kumimoji="0" lang="en-US" altLang="zh-CN" sz="1800" b="1" i="0" u="none" strike="noStrike" kern="1200" cap="none" spc="0" normalizeH="0" baseline="0" noProof="0" dirty="0">
                <a:ln>
                  <a:noFill/>
                </a:ln>
                <a:solidFill>
                  <a:srgbClr val="000000"/>
                </a:solidFill>
                <a:effectLst/>
                <a:uLnTx/>
                <a:uFillTx/>
                <a:latin typeface="Arial"/>
                <a:cs typeface="+mn-ea"/>
                <a:sym typeface="+mn-lt"/>
              </a:rPr>
              <a:t>day income of around </a:t>
            </a:r>
            <a:r>
              <a:rPr kumimoji="0" lang="en-US" altLang="zh-CN" sz="1800" b="1" i="0" u="none" strike="noStrike" kern="1200" cap="none" spc="0" normalizeH="0" baseline="0" noProof="0" dirty="0" err="1" smtClean="0">
                <a:ln>
                  <a:noFill/>
                </a:ln>
                <a:solidFill>
                  <a:srgbClr val="FF0000"/>
                </a:solidFill>
                <a:effectLst/>
                <a:uLnTx/>
                <a:uFillTx/>
                <a:latin typeface="Arial"/>
                <a:cs typeface="+mn-ea"/>
                <a:sym typeface="+mn-lt"/>
              </a:rPr>
              <a:t>Rs</a:t>
            </a:r>
            <a:r>
              <a:rPr kumimoji="0" lang="en-US" altLang="zh-CN" sz="1800" b="1" i="0" u="none" strike="noStrike" kern="1200" cap="none" spc="0" normalizeH="0" baseline="0" noProof="0" dirty="0">
                <a:ln>
                  <a:noFill/>
                </a:ln>
                <a:solidFill>
                  <a:srgbClr val="FF0000"/>
                </a:solidFill>
                <a:effectLst/>
                <a:uLnTx/>
                <a:uFillTx/>
                <a:latin typeface="Arial"/>
                <a:cs typeface="+mn-ea"/>
                <a:sym typeface="+mn-lt"/>
              </a:rPr>
              <a:t>. 1.85 Million</a:t>
            </a:r>
            <a:r>
              <a:rPr kumimoji="0" lang="en-US" altLang="zh-CN" sz="1800" b="1" i="0" u="none" strike="noStrike" kern="1200" cap="none" spc="0" normalizeH="0" baseline="0" noProof="0" dirty="0">
                <a:ln>
                  <a:noFill/>
                </a:ln>
                <a:solidFill>
                  <a:srgbClr val="000000"/>
                </a:solidFill>
                <a:effectLst/>
                <a:uLnTx/>
                <a:uFillTx/>
                <a:latin typeface="Arial"/>
                <a:cs typeface="+mn-ea"/>
                <a:sym typeface="+mn-lt"/>
              </a:rPr>
              <a:t> to GOAJK </a:t>
            </a:r>
            <a:r>
              <a:rPr kumimoji="0" lang="en-US" altLang="zh-CN" sz="1800" b="1" i="0" u="none" strike="noStrike" kern="1200" cap="none" spc="0" normalizeH="0" baseline="0" noProof="0" dirty="0" smtClean="0">
                <a:ln>
                  <a:noFill/>
                </a:ln>
                <a:solidFill>
                  <a:srgbClr val="000000"/>
                </a:solidFill>
                <a:effectLst/>
                <a:uLnTx/>
                <a:uFillTx/>
                <a:latin typeface="Arial"/>
                <a:cs typeface="+mn-ea"/>
                <a:sym typeface="+mn-lt"/>
              </a:rPr>
              <a:t>/</a:t>
            </a:r>
            <a:r>
              <a:rPr kumimoji="0" lang="en-US" altLang="zh-CN" sz="1800" b="1" i="0" u="none" strike="noStrike" kern="1200" cap="none" spc="0" normalizeH="0" baseline="0" noProof="0" dirty="0" err="1" smtClean="0">
                <a:ln>
                  <a:noFill/>
                </a:ln>
                <a:solidFill>
                  <a:srgbClr val="000000"/>
                </a:solidFill>
                <a:effectLst/>
                <a:uLnTx/>
                <a:uFillTx/>
                <a:latin typeface="Arial"/>
                <a:cs typeface="+mn-ea"/>
                <a:sym typeface="+mn-lt"/>
              </a:rPr>
              <a:t>GOPb</a:t>
            </a:r>
            <a:endParaRPr kumimoji="0" lang="zh-CN" altLang="en-US" sz="1800" b="1" i="0" u="none" strike="noStrike" kern="1200" cap="none" spc="0" normalizeH="0" baseline="0" noProof="0" dirty="0">
              <a:ln>
                <a:noFill/>
              </a:ln>
              <a:solidFill>
                <a:srgbClr val="000000"/>
              </a:solidFill>
              <a:effectLst/>
              <a:uLnTx/>
              <a:uFillTx/>
              <a:latin typeface="Arial"/>
              <a:cs typeface="+mn-ea"/>
            </a:endParaRPr>
          </a:p>
        </p:txBody>
      </p:sp>
      <p:sp>
        <p:nvSpPr>
          <p:cNvPr id="6" name="文本框 5"/>
          <p:cNvSpPr txBox="1"/>
          <p:nvPr/>
        </p:nvSpPr>
        <p:spPr>
          <a:xfrm>
            <a:off x="5532581" y="3862917"/>
            <a:ext cx="7075516" cy="830997"/>
          </a:xfrm>
          <a:prstGeom prst="rect">
            <a:avLst/>
          </a:prstGeom>
          <a:noFill/>
          <a:ln w="9525">
            <a:noFill/>
            <a:miter lim="800000"/>
          </a:ln>
          <a:extLst>
            <a:ext uri="{909E8E84-426E-40DD-AFC4-6F175D3DCCD1}">
              <a14:hiddenFill xmlns:a14="http://schemas.microsoft.com/office/drawing/2010/main">
                <a:solidFill>
                  <a:schemeClr val="accent5">
                    <a:lumMod val="40000"/>
                    <a:lumOff val="60000"/>
                  </a:schemeClr>
                </a:solidFill>
              </a14:hiddenFill>
            </a:ext>
          </a:ex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a:noFill/>
                </a:ln>
                <a:solidFill>
                  <a:srgbClr val="FF0000"/>
                </a:solidFill>
                <a:effectLst/>
                <a:uLnTx/>
                <a:uFillTx/>
                <a:latin typeface="Calibri" panose="020F0502020204030204"/>
                <a:ea typeface="宋体" panose="02010600030101010101" pitchFamily="2" charset="-122"/>
                <a:cs typeface="+mn-cs"/>
                <a:sym typeface="+mn-lt"/>
              </a:rPr>
              <a:t>Rs</a:t>
            </a:r>
            <a:r>
              <a:rPr kumimoji="0" lang="en-US" altLang="zh-CN" sz="4800" b="1" i="1" u="none" strike="noStrike" kern="0" cap="none" spc="0" normalizeH="0" baseline="0" noProof="0" dirty="0">
                <a:ln>
                  <a:noFill/>
                </a:ln>
                <a:solidFill>
                  <a:srgbClr val="FF0000"/>
                </a:solidFill>
                <a:effectLst/>
                <a:uLnTx/>
                <a:uFillTx/>
                <a:latin typeface="Calibri" panose="020F0502020204030204"/>
                <a:ea typeface="宋体" panose="02010600030101010101" pitchFamily="2" charset="-122"/>
                <a:cs typeface="+mn-cs"/>
                <a:sym typeface="+mn-lt"/>
              </a:rPr>
              <a:t>. 675 Million </a:t>
            </a:r>
            <a:r>
              <a:rPr kumimoji="0" lang="en-US" altLang="zh-CN" sz="4800" b="1" i="1" u="none" strike="noStrike" kern="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a:t>
            </a:r>
            <a:r>
              <a:rPr kumimoji="0" lang="en-US" altLang="zh-CN" sz="4800" b="1" i="1" u="none" strike="noStrike" kern="0" cap="none" spc="0" normalizeH="0" baseline="0" noProof="0" dirty="0" smtClean="0">
                <a:ln>
                  <a:noFill/>
                </a:ln>
                <a:solidFill>
                  <a:srgbClr val="FF0000"/>
                </a:solidFill>
                <a:effectLst/>
                <a:uLnTx/>
                <a:uFillTx/>
                <a:latin typeface="Calibri" panose="020F0502020204030204"/>
                <a:ea typeface="宋体" panose="02010600030101010101" pitchFamily="2" charset="-122"/>
                <a:cs typeface="+mn-cs"/>
              </a:rPr>
              <a:t>year</a:t>
            </a:r>
          </a:p>
        </p:txBody>
      </p:sp>
      <p:sp>
        <p:nvSpPr>
          <p:cNvPr id="7" name="文本框 6"/>
          <p:cNvSpPr txBox="1"/>
          <p:nvPr/>
        </p:nvSpPr>
        <p:spPr>
          <a:xfrm>
            <a:off x="7127346" y="4484036"/>
            <a:ext cx="5480751" cy="584775"/>
          </a:xfrm>
          <a:prstGeom prst="rect">
            <a:avLst/>
          </a:prstGeom>
          <a:noFill/>
          <a:ln w="9525">
            <a:noFill/>
            <a:miter lim="800000"/>
          </a:ln>
          <a:extLst>
            <a:ext uri="{909E8E84-426E-40DD-AFC4-6F175D3DCCD1}">
              <a14:hiddenFill xmlns:a14="http://schemas.microsoft.com/office/drawing/2010/main">
                <a:solidFill>
                  <a:schemeClr val="accent5">
                    <a:lumMod val="40000"/>
                    <a:lumOff val="60000"/>
                  </a:schemeClr>
                </a:solidFill>
              </a14:hiddenFill>
            </a:ext>
          </a:extLst>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 typeface="Arial" panose="020B0604020202020204" pitchFamily="34" charset="0"/>
              <a:buNone/>
              <a:tabLst/>
              <a:defRPr/>
            </a:pPr>
            <a:r>
              <a:rPr kumimoji="0" lang="en-US" altLang="zh-CN" sz="3200" b="1" i="0" u="none" strike="noStrike" kern="0" cap="none" spc="0" normalizeH="0" baseline="0" noProof="0" dirty="0" smtClean="0">
                <a:ln>
                  <a:noFill/>
                </a:ln>
                <a:solidFill>
                  <a:srgbClr val="000000"/>
                </a:solidFill>
                <a:effectLst/>
                <a:uLnTx/>
                <a:uFillTx/>
                <a:latin typeface="Calibri" panose="020F0502020204030204"/>
                <a:ea typeface="宋体" panose="02010600030101010101" pitchFamily="2" charset="-122"/>
                <a:cs typeface="+mn-cs"/>
              </a:rPr>
              <a:t>water revenues </a:t>
            </a:r>
            <a:r>
              <a:rPr kumimoji="0" lang="en-US" altLang="zh-CN" sz="2400" b="1" i="0" u="none" strike="noStrike" kern="0" cap="none" spc="0" normalizeH="0" baseline="0" noProof="0" dirty="0">
                <a:ln>
                  <a:noFill/>
                </a:ln>
                <a:solidFill>
                  <a:srgbClr val="000000"/>
                </a:solidFill>
                <a:effectLst/>
                <a:uLnTx/>
                <a:uFillTx/>
                <a:latin typeface="Calibri" panose="020F0502020204030204"/>
                <a:ea typeface="宋体" panose="02010600030101010101" pitchFamily="2" charset="-122"/>
                <a:cs typeface="+mn-cs"/>
              </a:rPr>
              <a:t>GOAJK/</a:t>
            </a:r>
            <a:r>
              <a:rPr kumimoji="0" lang="en-US" altLang="zh-CN" sz="2400" b="1" i="0" u="none" strike="noStrike" kern="0" cap="none" spc="0" normalizeH="0" baseline="0" noProof="0" dirty="0" err="1">
                <a:ln>
                  <a:noFill/>
                </a:ln>
                <a:solidFill>
                  <a:srgbClr val="000000"/>
                </a:solidFill>
                <a:effectLst/>
                <a:uLnTx/>
                <a:uFillTx/>
                <a:latin typeface="Calibri" panose="020F0502020204030204"/>
                <a:ea typeface="宋体" panose="02010600030101010101" pitchFamily="2" charset="-122"/>
                <a:cs typeface="+mn-cs"/>
              </a:rPr>
              <a:t>GOPb</a:t>
            </a:r>
            <a:endParaRPr kumimoji="0" lang="zh-CN" altLang="en-US" sz="2400" b="1" i="0" u="none" strike="noStrike" kern="0" cap="none" spc="0" normalizeH="0" baseline="0" noProof="0" dirty="0">
              <a:ln>
                <a:noFill/>
              </a:ln>
              <a:solidFill>
                <a:srgbClr val="000000"/>
              </a:solidFill>
              <a:effectLst/>
              <a:uLnTx/>
              <a:uFillTx/>
              <a:latin typeface="Calibri" panose="020F0502020204030204"/>
              <a:ea typeface="宋体" panose="02010600030101010101" pitchFamily="2" charset="-122"/>
              <a:cs typeface="+mn-cs"/>
            </a:endParaRPr>
          </a:p>
        </p:txBody>
      </p:sp>
      <p:sp>
        <p:nvSpPr>
          <p:cNvPr id="12" name="TextBox 3"/>
          <p:cNvSpPr txBox="1"/>
          <p:nvPr/>
        </p:nvSpPr>
        <p:spPr>
          <a:xfrm>
            <a:off x="4511684" y="422447"/>
            <a:ext cx="7459546" cy="461665"/>
          </a:xfrm>
          <a:prstGeom prst="rect">
            <a:avLst/>
          </a:prstGeom>
          <a:noFill/>
        </p:spPr>
        <p:txBody>
          <a:bodyPr wrap="square" rtlCol="0">
            <a:spAutoFit/>
          </a:bodyPr>
          <a:lstStyle>
            <a:defPPr>
              <a:defRPr lang="en-US"/>
            </a:defPPr>
            <a:lvl1pPr marR="0" lvl="0" indent="0" algn="r" fontAlgn="auto">
              <a:lnSpc>
                <a:spcPct val="100000"/>
              </a:lnSpc>
              <a:spcBef>
                <a:spcPts val="0"/>
              </a:spcBef>
              <a:spcAft>
                <a:spcPts val="0"/>
              </a:spcAft>
              <a:buClrTx/>
              <a:buSzTx/>
              <a:buFontTx/>
              <a:buNone/>
              <a:defRPr kumimoji="0" sz="2800" i="0" u="none" strike="noStrike" cap="none" spc="0" normalizeH="0" baseline="0">
                <a:ln>
                  <a:noFill/>
                </a:ln>
                <a:solidFill>
                  <a:schemeClr val="tx2"/>
                </a:solidFill>
                <a:effectLst/>
                <a:uLnTx/>
                <a:uFillTx/>
                <a:cs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1200" cap="none" spc="0" normalizeH="0" baseline="0" noProof="0" dirty="0">
                <a:ln>
                  <a:noFill/>
                </a:ln>
                <a:solidFill>
                  <a:srgbClr val="005BAC"/>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Karot Project benefits to </a:t>
            </a:r>
            <a:r>
              <a:rPr kumimoji="0" lang="en-US" altLang="zh-CN" sz="2400" b="1" i="1" u="none" strike="noStrike" kern="1200" cap="none" spc="0" normalizeH="0" baseline="0" noProof="0" dirty="0" smtClean="0">
                <a:ln>
                  <a:noFill/>
                </a:ln>
                <a:solidFill>
                  <a:srgbClr val="005BAC"/>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AJK/Punjab </a:t>
            </a:r>
            <a:endParaRPr kumimoji="0" lang="en-US" altLang="zh-CN" sz="2400" b="1" i="1" u="none" strike="noStrike" kern="1200" cap="none" spc="0" normalizeH="0" baseline="0" noProof="0" dirty="0">
              <a:ln>
                <a:noFill/>
              </a:ln>
              <a:solidFill>
                <a:srgbClr val="005BAC"/>
              </a:solidFill>
              <a:effectLst/>
              <a:uLnTx/>
              <a:uFillTx/>
              <a:latin typeface="Arial" panose="020B0604020202020204" pitchFamily="34" charset="0"/>
              <a:ea typeface="微软雅黑" panose="020B0503020204020204" pitchFamily="34" charset="-122"/>
              <a:cs typeface="Arial" panose="020B0604020202020204" pitchFamily="34" charset="0"/>
              <a:sym typeface="+mn-lt"/>
            </a:endParaRPr>
          </a:p>
        </p:txBody>
      </p:sp>
      <p:pic>
        <p:nvPicPr>
          <p:cNvPr id="21" name="图片 20"/>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Layer>
                </a14:imgProps>
              </a:ext>
              <a:ext uri="{28A0092B-C50C-407E-A947-70E740481C1C}">
                <a14:useLocalDpi xmlns:a14="http://schemas.microsoft.com/office/drawing/2010/main" val="0"/>
              </a:ext>
            </a:extLst>
          </a:blip>
          <a:stretch>
            <a:fillRect/>
          </a:stretch>
        </p:blipFill>
        <p:spPr>
          <a:xfrm>
            <a:off x="36830" y="5320961"/>
            <a:ext cx="12155170" cy="1537039"/>
          </a:xfrm>
          <a:prstGeom prst="rect">
            <a:avLst/>
          </a:prstGeom>
          <a:ln>
            <a:noFill/>
          </a:ln>
          <a:effectLst>
            <a:glow>
              <a:schemeClr val="accent1">
                <a:alpha val="42000"/>
              </a:schemeClr>
            </a:glow>
            <a:outerShdw algn="tl" rotWithShape="0">
              <a:srgbClr val="000000">
                <a:alpha val="49000"/>
              </a:srgbClr>
            </a:outerShdw>
            <a:reflection blurRad="1219200" stA="45000" endPos="98000" dist="50800" dir="5400000" sy="-100000" algn="bl" rotWithShape="0"/>
            <a:softEdge rad="228600"/>
          </a:effectLst>
        </p:spPr>
      </p:pic>
      <p:pic>
        <p:nvPicPr>
          <p:cNvPr id="11" name="Picture 10"/>
          <p:cNvPicPr/>
          <p:nvPr/>
        </p:nvPicPr>
        <p:blipFill>
          <a:blip r:embed="rId5">
            <a:extLst>
              <a:ext uri="{28A0092B-C50C-407E-A947-70E740481C1C}">
                <a14:useLocalDpi xmlns:a14="http://schemas.microsoft.com/office/drawing/2010/main" val="0"/>
              </a:ext>
            </a:extLst>
          </a:blip>
          <a:srcRect/>
          <a:stretch>
            <a:fillRect/>
          </a:stretch>
        </p:blipFill>
        <p:spPr bwMode="auto">
          <a:xfrm>
            <a:off x="202131" y="2188848"/>
            <a:ext cx="6163906" cy="2849548"/>
          </a:xfrm>
          <a:prstGeom prst="rect">
            <a:avLst/>
          </a:prstGeom>
          <a:noFill/>
          <a:ln>
            <a:noFill/>
          </a:ln>
        </p:spPr>
      </p:pic>
    </p:spTree>
    <p:extLst>
      <p:ext uri="{BB962C8B-B14F-4D97-AF65-F5344CB8AC3E}">
        <p14:creationId xmlns:p14="http://schemas.microsoft.com/office/powerpoint/2010/main" val="2140300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36778" y="2271058"/>
            <a:ext cx="6747173" cy="830997"/>
          </a:xfrm>
          <a:prstGeom prst="rect">
            <a:avLst/>
          </a:prstGeom>
        </p:spPr>
        <p:txBody>
          <a:bodyPr wrap="square">
            <a:spAutoFit/>
          </a:bodyPr>
          <a:lstStyle/>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600" b="1" i="0" u="none" strike="noStrike" kern="1200" cap="none" spc="0" normalizeH="0" baseline="0" noProof="0" dirty="0">
                <a:ln>
                  <a:noFill/>
                </a:ln>
                <a:solidFill>
                  <a:srgbClr val="000000"/>
                </a:solidFill>
                <a:effectLst/>
                <a:uLnTx/>
                <a:uFillTx/>
                <a:latin typeface="Calibri" panose="020F0502020204030204"/>
                <a:ea typeface="宋体" panose="02010600030101010101" pitchFamily="2" charset="-122"/>
                <a:cs typeface="+mn-cs"/>
              </a:rPr>
              <a:t>Upon completion of the Karot project, the average annual energy output 3.206 billion </a:t>
            </a:r>
            <a:r>
              <a:rPr kumimoji="0" lang="en-US" altLang="zh-CN" sz="1600" b="1" i="0" u="none" strike="noStrike" kern="1200" cap="none" spc="0" normalizeH="0" baseline="0" noProof="0" dirty="0" smtClean="0">
                <a:ln>
                  <a:noFill/>
                </a:ln>
                <a:solidFill>
                  <a:srgbClr val="000000"/>
                </a:solidFill>
                <a:effectLst/>
                <a:uLnTx/>
                <a:uFillTx/>
                <a:latin typeface="Calibri" panose="020F0502020204030204"/>
                <a:ea typeface="宋体" panose="02010600030101010101" pitchFamily="2" charset="-122"/>
                <a:cs typeface="+mn-cs"/>
              </a:rPr>
              <a:t>kWh</a:t>
            </a:r>
            <a:endParaRPr kumimoji="0" lang="zh-CN" altLang="en-US" sz="1600" b="1" i="0" u="none" strike="noStrike" kern="1200" cap="none" spc="0" normalizeH="0" baseline="0" noProof="0" dirty="0">
              <a:ln>
                <a:noFill/>
              </a:ln>
              <a:solidFill>
                <a:srgbClr val="000000"/>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7999784" y="2615015"/>
            <a:ext cx="73890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FFFFFF"/>
                </a:solidFill>
                <a:effectLst/>
                <a:uLnTx/>
                <a:uFillTx/>
                <a:latin typeface="Calibri" panose="020F0502020204030204"/>
                <a:cs typeface="+mn-cs"/>
              </a:rPr>
              <a:t>27%</a:t>
            </a:r>
            <a:endParaRPr kumimoji="0" lang="zh-CN" altLang="en-US" sz="1100" b="1" i="0" u="none" strike="noStrike" kern="1200" cap="none" spc="0" normalizeH="0" baseline="0" noProof="0" dirty="0">
              <a:ln>
                <a:noFill/>
              </a:ln>
              <a:solidFill>
                <a:srgbClr val="FFFFFF"/>
              </a:solidFill>
              <a:effectLst/>
              <a:uLnTx/>
              <a:uFillTx/>
              <a:latin typeface="Calibri" panose="020F0502020204030204"/>
              <a:cs typeface="+mn-cs"/>
            </a:endParaRPr>
          </a:p>
        </p:txBody>
      </p:sp>
      <p:sp>
        <p:nvSpPr>
          <p:cNvPr id="21" name="文本框 20"/>
          <p:cNvSpPr txBox="1"/>
          <p:nvPr/>
        </p:nvSpPr>
        <p:spPr>
          <a:xfrm>
            <a:off x="7427129" y="3162983"/>
            <a:ext cx="73890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FFFFFF"/>
                </a:solidFill>
                <a:effectLst/>
                <a:uLnTx/>
                <a:uFillTx/>
                <a:latin typeface="Calibri" panose="020F0502020204030204"/>
                <a:cs typeface="+mn-cs"/>
              </a:rPr>
              <a:t>5%</a:t>
            </a:r>
            <a:endParaRPr kumimoji="0" lang="zh-CN" altLang="en-US" sz="1100" b="1" i="0" u="none" strike="noStrike" kern="1200" cap="none" spc="0" normalizeH="0" baseline="0" noProof="0" dirty="0">
              <a:ln>
                <a:noFill/>
              </a:ln>
              <a:solidFill>
                <a:srgbClr val="FFFFFF"/>
              </a:solidFill>
              <a:effectLst/>
              <a:uLnTx/>
              <a:uFillTx/>
              <a:latin typeface="Calibri" panose="020F0502020204030204"/>
              <a:cs typeface="+mn-cs"/>
            </a:endParaRPr>
          </a:p>
        </p:txBody>
      </p:sp>
      <p:sp>
        <p:nvSpPr>
          <p:cNvPr id="22" name="文本框 21"/>
          <p:cNvSpPr txBox="1"/>
          <p:nvPr/>
        </p:nvSpPr>
        <p:spPr>
          <a:xfrm>
            <a:off x="7427128" y="3441935"/>
            <a:ext cx="73890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FFFFFF"/>
                </a:solidFill>
                <a:effectLst/>
                <a:uLnTx/>
                <a:uFillTx/>
                <a:latin typeface="Calibri" panose="020F0502020204030204"/>
                <a:cs typeface="+mn-cs"/>
              </a:rPr>
              <a:t>5%</a:t>
            </a:r>
            <a:endParaRPr kumimoji="0" lang="zh-CN" altLang="en-US" sz="1100" b="1" i="0" u="none" strike="noStrike" kern="1200" cap="none" spc="0" normalizeH="0" baseline="0" noProof="0" dirty="0">
              <a:ln>
                <a:noFill/>
              </a:ln>
              <a:solidFill>
                <a:srgbClr val="FFFFFF"/>
              </a:solidFill>
              <a:effectLst/>
              <a:uLnTx/>
              <a:uFillTx/>
              <a:latin typeface="Calibri" panose="020F0502020204030204"/>
              <a:cs typeface="+mn-cs"/>
            </a:endParaRPr>
          </a:p>
        </p:txBody>
      </p:sp>
      <p:sp>
        <p:nvSpPr>
          <p:cNvPr id="23" name="文本框 22"/>
          <p:cNvSpPr txBox="1"/>
          <p:nvPr/>
        </p:nvSpPr>
        <p:spPr>
          <a:xfrm>
            <a:off x="7875093" y="4014161"/>
            <a:ext cx="73890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FFFFFF"/>
                </a:solidFill>
                <a:effectLst/>
                <a:uLnTx/>
                <a:uFillTx/>
                <a:latin typeface="Calibri" panose="020F0502020204030204"/>
                <a:cs typeface="+mn-cs"/>
              </a:rPr>
              <a:t>9%</a:t>
            </a:r>
            <a:endParaRPr kumimoji="0" lang="zh-CN" altLang="en-US" sz="1100" b="1" i="0" u="none" strike="noStrike" kern="1200" cap="none" spc="0" normalizeH="0" baseline="0" noProof="0" dirty="0">
              <a:ln>
                <a:noFill/>
              </a:ln>
              <a:solidFill>
                <a:srgbClr val="FFFFFF"/>
              </a:solidFill>
              <a:effectLst/>
              <a:uLnTx/>
              <a:uFillTx/>
              <a:latin typeface="Calibri" panose="020F0502020204030204"/>
              <a:cs typeface="+mn-cs"/>
            </a:endParaRPr>
          </a:p>
        </p:txBody>
      </p:sp>
      <p:sp>
        <p:nvSpPr>
          <p:cNvPr id="24" name="文本框 23"/>
          <p:cNvSpPr txBox="1"/>
          <p:nvPr/>
        </p:nvSpPr>
        <p:spPr>
          <a:xfrm>
            <a:off x="8992693" y="4144966"/>
            <a:ext cx="73890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FFFFFF"/>
                </a:solidFill>
                <a:effectLst/>
                <a:uLnTx/>
                <a:uFillTx/>
                <a:latin typeface="Calibri" panose="020F0502020204030204"/>
                <a:cs typeface="+mn-cs"/>
              </a:rPr>
              <a:t>26%</a:t>
            </a:r>
            <a:endParaRPr kumimoji="0" lang="zh-CN" altLang="en-US" sz="1100" b="1" i="0" u="none" strike="noStrike" kern="1200" cap="none" spc="0" normalizeH="0" baseline="0" noProof="0" dirty="0">
              <a:ln>
                <a:noFill/>
              </a:ln>
              <a:solidFill>
                <a:srgbClr val="FFFFFF"/>
              </a:solidFill>
              <a:effectLst/>
              <a:uLnTx/>
              <a:uFillTx/>
              <a:latin typeface="Calibri" panose="020F0502020204030204"/>
              <a:cs typeface="+mn-cs"/>
            </a:endParaRPr>
          </a:p>
        </p:txBody>
      </p:sp>
      <p:sp>
        <p:nvSpPr>
          <p:cNvPr id="25" name="文本框 24"/>
          <p:cNvSpPr txBox="1"/>
          <p:nvPr/>
        </p:nvSpPr>
        <p:spPr>
          <a:xfrm>
            <a:off x="9463747" y="3212746"/>
            <a:ext cx="73890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FFFFFF"/>
                </a:solidFill>
                <a:effectLst/>
                <a:uLnTx/>
                <a:uFillTx/>
                <a:latin typeface="Calibri" panose="020F0502020204030204"/>
                <a:cs typeface="+mn-cs"/>
              </a:rPr>
              <a:t>12%</a:t>
            </a:r>
            <a:endParaRPr kumimoji="0" lang="zh-CN" altLang="en-US" sz="1100" b="1" i="0" u="none" strike="noStrike" kern="1200" cap="none" spc="0" normalizeH="0" baseline="0" noProof="0" dirty="0">
              <a:ln>
                <a:noFill/>
              </a:ln>
              <a:solidFill>
                <a:srgbClr val="FFFFFF"/>
              </a:solidFill>
              <a:effectLst/>
              <a:uLnTx/>
              <a:uFillTx/>
              <a:latin typeface="Calibri" panose="020F0502020204030204"/>
              <a:cs typeface="+mn-cs"/>
            </a:endParaRPr>
          </a:p>
        </p:txBody>
      </p:sp>
      <p:sp>
        <p:nvSpPr>
          <p:cNvPr id="26" name="文本框 25"/>
          <p:cNvSpPr txBox="1"/>
          <p:nvPr/>
        </p:nvSpPr>
        <p:spPr>
          <a:xfrm>
            <a:off x="8909565" y="2563550"/>
            <a:ext cx="73890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FFFFFF"/>
                </a:solidFill>
                <a:effectLst/>
                <a:uLnTx/>
                <a:uFillTx/>
                <a:latin typeface="Calibri" panose="020F0502020204030204"/>
                <a:cs typeface="+mn-cs"/>
              </a:rPr>
              <a:t>16%</a:t>
            </a:r>
            <a:endParaRPr kumimoji="0" lang="zh-CN" altLang="en-US" sz="1100" b="1" i="0" u="none" strike="noStrike" kern="1200" cap="none" spc="0" normalizeH="0" baseline="0" noProof="0" dirty="0">
              <a:ln>
                <a:noFill/>
              </a:ln>
              <a:solidFill>
                <a:srgbClr val="FFFFFF"/>
              </a:solidFill>
              <a:effectLst/>
              <a:uLnTx/>
              <a:uFillTx/>
              <a:latin typeface="Calibri" panose="020F0502020204030204"/>
              <a:cs typeface="+mn-cs"/>
            </a:endParaRPr>
          </a:p>
        </p:txBody>
      </p:sp>
      <p:sp>
        <p:nvSpPr>
          <p:cNvPr id="3" name="文本框 2"/>
          <p:cNvSpPr txBox="1"/>
          <p:nvPr/>
        </p:nvSpPr>
        <p:spPr>
          <a:xfrm>
            <a:off x="85726" y="1255395"/>
            <a:ext cx="4596130" cy="1015663"/>
          </a:xfrm>
          <a:prstGeom prst="rect">
            <a:avLst/>
          </a:prstGeom>
          <a:noFill/>
          <a:ln w="9525">
            <a:noFill/>
            <a:miter lim="800000"/>
          </a:ln>
          <a:extLst>
            <a:ext uri="{909E8E84-426E-40DD-AFC4-6F175D3DCCD1}">
              <a14:hiddenFill xmlns:a14="http://schemas.microsoft.com/office/drawing/2010/main">
                <a:solidFill>
                  <a:schemeClr val="accent5">
                    <a:lumMod val="40000"/>
                    <a:lumOff val="60000"/>
                  </a:schemeClr>
                </a:solidFill>
              </a14:hiddenFill>
            </a:ext>
          </a:ex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tabLst/>
              <a:defRPr/>
            </a:pPr>
            <a:r>
              <a:rPr kumimoji="0" lang="en-US" altLang="zh-CN" sz="6000" b="1" i="1" u="none" strike="noStrike" kern="0" cap="none" spc="0" normalizeH="0" baseline="0" noProof="0" dirty="0" smtClean="0">
                <a:ln>
                  <a:noFill/>
                </a:ln>
                <a:solidFill>
                  <a:srgbClr val="FF0000"/>
                </a:solidFill>
                <a:effectLst/>
                <a:uLnTx/>
                <a:uFillTx/>
                <a:latin typeface="Calibri" panose="020F0502020204030204"/>
                <a:ea typeface="宋体" panose="02010600030101010101" pitchFamily="2" charset="-122"/>
                <a:cs typeface="+mn-cs"/>
              </a:rPr>
              <a:t>3,206</a:t>
            </a:r>
            <a:endParaRPr kumimoji="0" lang="zh-CN" altLang="en-US" sz="6000" b="1" i="1" u="none" strike="noStrike" kern="0" cap="none" spc="0" normalizeH="0" baseline="0" noProof="0" dirty="0">
              <a:ln>
                <a:noFill/>
              </a:ln>
              <a:solidFill>
                <a:srgbClr val="FF0000"/>
              </a:solidFill>
              <a:effectLst/>
              <a:uLnTx/>
              <a:uFillTx/>
              <a:latin typeface="Calibri" panose="020F0502020204030204"/>
              <a:ea typeface="宋体" panose="02010600030101010101" pitchFamily="2" charset="-122"/>
              <a:cs typeface="+mn-cs"/>
            </a:endParaRPr>
          </a:p>
        </p:txBody>
      </p:sp>
      <p:sp>
        <p:nvSpPr>
          <p:cNvPr id="4" name="文本框 3"/>
          <p:cNvSpPr txBox="1"/>
          <p:nvPr/>
        </p:nvSpPr>
        <p:spPr>
          <a:xfrm>
            <a:off x="3381858" y="1145039"/>
            <a:ext cx="1525270" cy="707886"/>
          </a:xfrm>
          <a:prstGeom prst="rect">
            <a:avLst/>
          </a:prstGeom>
          <a:noFill/>
          <a:ln w="9525">
            <a:noFill/>
            <a:miter lim="800000"/>
          </a:ln>
          <a:extLst>
            <a:ext uri="{909E8E84-426E-40DD-AFC4-6F175D3DCCD1}">
              <a14:hiddenFill xmlns:a14="http://schemas.microsoft.com/office/drawing/2010/main">
                <a:solidFill>
                  <a:schemeClr val="accent5">
                    <a:lumMod val="40000"/>
                    <a:lumOff val="60000"/>
                  </a:schemeClr>
                </a:solidFill>
              </a14:hiddenFill>
            </a:ext>
          </a:ex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tabLst/>
              <a:defRPr/>
            </a:pPr>
            <a:r>
              <a:rPr kumimoji="0" lang="en-US" altLang="zh-CN" sz="4000" b="1" i="0" u="none" strike="noStrike" kern="0" cap="none" spc="0" normalizeH="0" baseline="0" noProof="0" dirty="0" err="1" smtClean="0">
                <a:ln>
                  <a:noFill/>
                </a:ln>
                <a:solidFill>
                  <a:srgbClr val="000000"/>
                </a:solidFill>
                <a:effectLst/>
                <a:uLnTx/>
                <a:uFillTx/>
                <a:latin typeface="Calibri" panose="020F0502020204030204"/>
                <a:ea typeface="宋体" panose="02010600030101010101" pitchFamily="2" charset="-122"/>
                <a:cs typeface="+mn-cs"/>
              </a:rPr>
              <a:t>GWh</a:t>
            </a:r>
            <a:endParaRPr kumimoji="0" lang="zh-CN" altLang="en-US" sz="4000" b="1" i="0" u="none" strike="noStrike" kern="0" cap="none" spc="0" normalizeH="0" baseline="0" noProof="0" dirty="0">
              <a:ln>
                <a:noFill/>
              </a:ln>
              <a:solidFill>
                <a:srgbClr val="000000"/>
              </a:solidFill>
              <a:effectLst/>
              <a:uLnTx/>
              <a:uFillTx/>
              <a:latin typeface="Calibri" panose="020F0502020204030204"/>
              <a:ea typeface="宋体" panose="02010600030101010101" pitchFamily="2" charset="-122"/>
              <a:cs typeface="+mn-cs"/>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2401" y="750020"/>
            <a:ext cx="3458618" cy="3458618"/>
          </a:xfrm>
          <a:prstGeom prst="rect">
            <a:avLst/>
          </a:prstGeom>
        </p:spPr>
      </p:pic>
      <p:sp>
        <p:nvSpPr>
          <p:cNvPr id="14" name="矩形 13"/>
          <p:cNvSpPr/>
          <p:nvPr/>
        </p:nvSpPr>
        <p:spPr>
          <a:xfrm>
            <a:off x="416373" y="4825602"/>
            <a:ext cx="6760140" cy="1200329"/>
          </a:xfrm>
          <a:prstGeom prst="rect">
            <a:avLst/>
          </a:prstGeom>
        </p:spPr>
        <p:txBody>
          <a:bodyPr wrap="square">
            <a:spAutoFit/>
          </a:bodyPr>
          <a:lstStyle/>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600" b="1" i="0" u="none" strike="noStrike" kern="1200" cap="none" spc="0" normalizeH="0" baseline="0" noProof="0" dirty="0" smtClean="0">
                <a:ln>
                  <a:noFill/>
                </a:ln>
                <a:solidFill>
                  <a:srgbClr val="000000"/>
                </a:solidFill>
                <a:effectLst/>
                <a:uLnTx/>
                <a:uFillTx/>
                <a:latin typeface="Calibri" panose="020F0502020204030204"/>
                <a:ea typeface="宋体" panose="02010600030101010101" pitchFamily="2" charset="-122"/>
                <a:cs typeface="+mn-cs"/>
              </a:rPr>
              <a:t>Upon </a:t>
            </a:r>
            <a:r>
              <a:rPr kumimoji="0" lang="en-US" altLang="zh-CN" sz="1600" b="1" i="0" u="none" strike="noStrike" kern="1200" cap="none" spc="0" normalizeH="0" baseline="0" noProof="0" dirty="0">
                <a:ln>
                  <a:noFill/>
                </a:ln>
                <a:solidFill>
                  <a:srgbClr val="000000"/>
                </a:solidFill>
                <a:effectLst/>
                <a:uLnTx/>
                <a:uFillTx/>
                <a:latin typeface="Calibri" panose="020F0502020204030204"/>
                <a:ea typeface="宋体" panose="02010600030101010101" pitchFamily="2" charset="-122"/>
                <a:cs typeface="+mn-cs"/>
              </a:rPr>
              <a:t>completion of the Karot project, it is expected to cut annual carbon dioxide emission around 3.5 million tons, uplifting clean energy output mix and optimizing the energy consumption structure.</a:t>
            </a:r>
            <a:endParaRPr kumimoji="0" lang="zh-CN" altLang="en-US" sz="1600" b="1" i="0" u="none" strike="noStrike" kern="1200" cap="none" spc="0" normalizeH="0" baseline="0" noProof="0" dirty="0">
              <a:ln>
                <a:noFill/>
              </a:ln>
              <a:solidFill>
                <a:srgbClr val="000000"/>
              </a:solidFill>
              <a:effectLst/>
              <a:uLnTx/>
              <a:uFillTx/>
              <a:latin typeface="Calibri" panose="020F0502020204030204"/>
              <a:ea typeface="宋体" panose="02010600030101010101" pitchFamily="2" charset="-122"/>
              <a:cs typeface="+mn-cs"/>
            </a:endParaRPr>
          </a:p>
        </p:txBody>
      </p:sp>
      <p:sp>
        <p:nvSpPr>
          <p:cNvPr id="15" name="文本框 14"/>
          <p:cNvSpPr txBox="1"/>
          <p:nvPr/>
        </p:nvSpPr>
        <p:spPr>
          <a:xfrm>
            <a:off x="160188" y="3856107"/>
            <a:ext cx="4025265" cy="1015663"/>
          </a:xfrm>
          <a:prstGeom prst="rect">
            <a:avLst/>
          </a:prstGeom>
          <a:noFill/>
          <a:ln w="9525">
            <a:noFill/>
            <a:miter lim="800000"/>
          </a:ln>
          <a:extLst>
            <a:ext uri="{909E8E84-426E-40DD-AFC4-6F175D3DCCD1}">
              <a14:hiddenFill xmlns:a14="http://schemas.microsoft.com/office/drawing/2010/main">
                <a:solidFill>
                  <a:schemeClr val="accent5">
                    <a:lumMod val="40000"/>
                    <a:lumOff val="60000"/>
                  </a:schemeClr>
                </a:solidFill>
              </a14:hiddenFill>
            </a:ext>
          </a:ex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tabLst/>
              <a:defRPr/>
            </a:pPr>
            <a:r>
              <a:rPr kumimoji="0" lang="en-US" altLang="zh-CN" sz="6000" b="1" i="1" u="none" strike="noStrike" kern="0" cap="none" spc="0" normalizeH="0" baseline="0" noProof="0" dirty="0" smtClean="0">
                <a:ln>
                  <a:noFill/>
                </a:ln>
                <a:solidFill>
                  <a:srgbClr val="FF0000"/>
                </a:solidFill>
                <a:effectLst/>
                <a:uLnTx/>
                <a:uFillTx/>
                <a:latin typeface="Calibri" panose="020F0502020204030204"/>
                <a:ea typeface="宋体" panose="02010600030101010101" pitchFamily="2" charset="-122"/>
                <a:cs typeface="+mn-cs"/>
              </a:rPr>
              <a:t>3.5 </a:t>
            </a:r>
            <a:r>
              <a:rPr kumimoji="0" lang="en-US" altLang="zh-CN" sz="6000" b="1" i="1" u="none" strike="noStrike" kern="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million</a:t>
            </a:r>
            <a:endParaRPr kumimoji="0" lang="zh-CN" altLang="en-US" sz="6000" b="1" i="1" u="none" strike="noStrike" kern="0" cap="none" spc="0" normalizeH="0" baseline="0" noProof="0" dirty="0">
              <a:ln>
                <a:noFill/>
              </a:ln>
              <a:solidFill>
                <a:srgbClr val="FF0000"/>
              </a:solidFill>
              <a:effectLst/>
              <a:uLnTx/>
              <a:uFillTx/>
              <a:latin typeface="Calibri" panose="020F0502020204030204"/>
              <a:ea typeface="宋体" panose="02010600030101010101" pitchFamily="2" charset="-122"/>
              <a:cs typeface="+mn-cs"/>
            </a:endParaRPr>
          </a:p>
        </p:txBody>
      </p:sp>
      <p:sp>
        <p:nvSpPr>
          <p:cNvPr id="16" name="文本框 15"/>
          <p:cNvSpPr txBox="1"/>
          <p:nvPr/>
        </p:nvSpPr>
        <p:spPr>
          <a:xfrm>
            <a:off x="4281020" y="3791023"/>
            <a:ext cx="1525270" cy="707886"/>
          </a:xfrm>
          <a:prstGeom prst="rect">
            <a:avLst/>
          </a:prstGeom>
          <a:noFill/>
          <a:ln w="9525">
            <a:noFill/>
            <a:miter lim="800000"/>
          </a:ln>
          <a:extLst>
            <a:ext uri="{909E8E84-426E-40DD-AFC4-6F175D3DCCD1}">
              <a14:hiddenFill xmlns:a14="http://schemas.microsoft.com/office/drawing/2010/main">
                <a:solidFill>
                  <a:schemeClr val="accent5">
                    <a:lumMod val="40000"/>
                    <a:lumOff val="60000"/>
                  </a:schemeClr>
                </a:solidFill>
              </a14:hiddenFill>
            </a:ext>
          </a:ex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tabLst/>
              <a:defRPr/>
            </a:pPr>
            <a:r>
              <a:rPr kumimoji="0" lang="en-US" altLang="zh-CN" sz="4000" b="1" i="0" u="none" strike="noStrike" kern="0" cap="none" spc="0" normalizeH="0" baseline="0" noProof="0" dirty="0" smtClean="0">
                <a:ln>
                  <a:noFill/>
                </a:ln>
                <a:solidFill>
                  <a:srgbClr val="000000"/>
                </a:solidFill>
                <a:effectLst/>
                <a:uLnTx/>
                <a:uFillTx/>
                <a:latin typeface="Calibri" panose="020F0502020204030204"/>
                <a:ea typeface="宋体" panose="02010600030101010101" pitchFamily="2" charset="-122"/>
                <a:cs typeface="+mn-cs"/>
              </a:rPr>
              <a:t>Tons</a:t>
            </a:r>
            <a:endParaRPr kumimoji="0" lang="zh-CN" altLang="en-US" sz="4000" b="1" i="0" u="none" strike="noStrike" kern="0" cap="none" spc="0" normalizeH="0" baseline="0" noProof="0" dirty="0">
              <a:ln>
                <a:noFill/>
              </a:ln>
              <a:solidFill>
                <a:srgbClr val="000000"/>
              </a:solidFill>
              <a:effectLst/>
              <a:uLnTx/>
              <a:uFillTx/>
              <a:latin typeface="Calibri" panose="020F0502020204030204"/>
              <a:ea typeface="宋体" panose="02010600030101010101" pitchFamily="2" charset="-122"/>
              <a:cs typeface="+mn-cs"/>
            </a:endParaRPr>
          </a:p>
        </p:txBody>
      </p:sp>
      <p:sp>
        <p:nvSpPr>
          <p:cNvPr id="5" name="矩形 4"/>
          <p:cNvSpPr/>
          <p:nvPr/>
        </p:nvSpPr>
        <p:spPr>
          <a:xfrm>
            <a:off x="7083951" y="357573"/>
            <a:ext cx="495360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1200" cap="none" spc="0" normalizeH="0" baseline="0" noProof="0" dirty="0">
                <a:ln>
                  <a:noFill/>
                </a:ln>
                <a:solidFill>
                  <a:srgbClr val="005BAC"/>
                </a:solidFill>
                <a:effectLst/>
                <a:uLnTx/>
                <a:uFillTx/>
                <a:latin typeface="Arial" panose="020B0604020202020204" pitchFamily="34" charset="0"/>
                <a:ea typeface="微软雅黑" panose="020B0503020204020204" pitchFamily="34" charset="-122"/>
                <a:cs typeface="Arial" panose="020B0604020202020204" pitchFamily="34" charset="0"/>
              </a:rPr>
              <a:t>Economical clean energy supply</a:t>
            </a:r>
            <a:endParaRPr kumimoji="0" lang="zh-CN" altLang="en-US" sz="2400" b="1" i="1" u="none" strike="noStrike" kern="1200" cap="none" spc="0" normalizeH="0" baseline="0" noProof="0" dirty="0">
              <a:ln>
                <a:noFill/>
              </a:ln>
              <a:solidFill>
                <a:srgbClr val="005BAC"/>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1194" y="3572740"/>
            <a:ext cx="4225105" cy="27885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30335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3"/>
          <p:cNvSpPr>
            <a:spLocks noChangeArrowheads="1"/>
          </p:cNvSpPr>
          <p:nvPr/>
        </p:nvSpPr>
        <p:spPr bwMode="auto">
          <a:xfrm>
            <a:off x="719552" y="304800"/>
            <a:ext cx="10716197" cy="820008"/>
          </a:xfrm>
          <a:prstGeom prst="flowChartAlternateProcess">
            <a:avLst/>
          </a:prstGeom>
          <a:ln>
            <a:headEnd type="none" w="sm" len="sm"/>
            <a:tailEnd type="none" w="sm" len="sm"/>
          </a:ln>
        </p:spPr>
        <p:style>
          <a:lnRef idx="1">
            <a:schemeClr val="accent1"/>
          </a:lnRef>
          <a:fillRef idx="3">
            <a:schemeClr val="accent1"/>
          </a:fillRef>
          <a:effectRef idx="2">
            <a:schemeClr val="accent1"/>
          </a:effectRef>
          <a:fontRef idx="minor">
            <a:schemeClr val="lt1"/>
          </a:fontRef>
        </p:style>
        <p:txBody>
          <a:bodyPr lIns="121725" tIns="60862" rIns="121725" bIns="60862" anchor="ctr"/>
          <a:lstStyle/>
          <a:p>
            <a:pPr algn="ctr">
              <a:lnSpc>
                <a:spcPct val="90000"/>
              </a:lnSpc>
              <a:defRPr/>
            </a:pPr>
            <a:r>
              <a:rPr lang="en-US" sz="4000" b="1" kern="0" dirty="0">
                <a:solidFill>
                  <a:schemeClr val="bg1"/>
                </a:solidFill>
                <a:latin typeface="Arial Black" panose="020B0A04020102020204" pitchFamily="34" charset="0"/>
              </a:rPr>
              <a:t>Contents</a:t>
            </a:r>
            <a:endParaRPr lang="pt-BR" sz="4000" b="1" kern="0" dirty="0">
              <a:solidFill>
                <a:schemeClr val="bg1"/>
              </a:solidFill>
              <a:latin typeface="Arial Black" panose="020B0A04020102020204" pitchFamily="34" charset="0"/>
            </a:endParaRPr>
          </a:p>
        </p:txBody>
      </p:sp>
      <p:sp>
        <p:nvSpPr>
          <p:cNvPr id="9" name="Rectangle 3"/>
          <p:cNvSpPr>
            <a:spLocks noChangeArrowheads="1"/>
          </p:cNvSpPr>
          <p:nvPr/>
        </p:nvSpPr>
        <p:spPr bwMode="auto">
          <a:xfrm>
            <a:off x="719553" y="1297043"/>
            <a:ext cx="10908213" cy="4224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725" tIns="60862" rIns="121725" bIns="60862"/>
          <a:lstStyle>
            <a:lvl1pPr marL="457200" indent="-457200" eaLnBrk="0" hangingPunct="0">
              <a:spcBef>
                <a:spcPts val="400"/>
              </a:spcBef>
              <a:buClr>
                <a:schemeClr val="accent1"/>
              </a:buClr>
              <a:buSzPct val="68000"/>
              <a:buFont typeface="Wingdings 3" pitchFamily="18" charset="2"/>
              <a:buChar char=""/>
              <a:defRPr sz="2700">
                <a:solidFill>
                  <a:schemeClr val="tx1"/>
                </a:solidFill>
                <a:latin typeface="Calibri"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Calibri"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Calibri"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Calibri"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Calibri"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Calibri"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Calibri"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Calibri"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Calibri" pitchFamily="34" charset="0"/>
              </a:defRPr>
            </a:lvl9pPr>
          </a:lstStyle>
          <a:p>
            <a:pPr algn="just">
              <a:lnSpc>
                <a:spcPct val="120000"/>
              </a:lnSpc>
              <a:spcBef>
                <a:spcPts val="799"/>
              </a:spcBef>
              <a:buClr>
                <a:srgbClr val="FF0000"/>
              </a:buClr>
              <a:buSzPct val="70000"/>
              <a:buFont typeface="Wingdings" pitchFamily="2" charset="2"/>
              <a:buChar char="l"/>
            </a:pPr>
            <a:r>
              <a:rPr lang="en-US" altLang="en-US" sz="2000" b="1" dirty="0">
                <a:solidFill>
                  <a:srgbClr val="008000"/>
                </a:solidFill>
                <a:latin typeface="Calibri"/>
              </a:rPr>
              <a:t>CPEC Agreement </a:t>
            </a:r>
          </a:p>
          <a:p>
            <a:pPr algn="just">
              <a:lnSpc>
                <a:spcPct val="120000"/>
              </a:lnSpc>
              <a:spcBef>
                <a:spcPts val="799"/>
              </a:spcBef>
              <a:buClr>
                <a:srgbClr val="FF0000"/>
              </a:buClr>
              <a:buSzPct val="70000"/>
              <a:buFont typeface="Wingdings" pitchFamily="2" charset="2"/>
              <a:buChar char="l"/>
            </a:pPr>
            <a:r>
              <a:rPr lang="en-US" altLang="en-US" sz="2000" b="1" dirty="0">
                <a:solidFill>
                  <a:srgbClr val="008000"/>
                </a:solidFill>
                <a:latin typeface="Calibri"/>
              </a:rPr>
              <a:t>CPEC Portfolio of Project</a:t>
            </a:r>
          </a:p>
          <a:p>
            <a:pPr algn="just">
              <a:lnSpc>
                <a:spcPct val="120000"/>
              </a:lnSpc>
              <a:spcBef>
                <a:spcPts val="799"/>
              </a:spcBef>
              <a:buClr>
                <a:srgbClr val="FF0000"/>
              </a:buClr>
              <a:buSzPct val="70000"/>
              <a:buFont typeface="Wingdings" pitchFamily="2" charset="2"/>
              <a:buChar char="l"/>
            </a:pPr>
            <a:r>
              <a:rPr lang="en-US" altLang="en-US" sz="2000" b="1" dirty="0">
                <a:solidFill>
                  <a:srgbClr val="008000"/>
                </a:solidFill>
                <a:latin typeface="Calibri"/>
              </a:rPr>
              <a:t>Key Achievement of CPEC Projects </a:t>
            </a:r>
          </a:p>
          <a:p>
            <a:pPr algn="just">
              <a:lnSpc>
                <a:spcPct val="120000"/>
              </a:lnSpc>
              <a:spcBef>
                <a:spcPts val="799"/>
              </a:spcBef>
              <a:buClr>
                <a:srgbClr val="FF0000"/>
              </a:buClr>
              <a:buSzPct val="70000"/>
              <a:buFont typeface="Wingdings" pitchFamily="2" charset="2"/>
              <a:buChar char="l"/>
            </a:pPr>
            <a:r>
              <a:rPr lang="en-US" altLang="en-US" sz="2000" b="1" dirty="0" err="1">
                <a:solidFill>
                  <a:srgbClr val="008000"/>
                </a:solidFill>
                <a:latin typeface="Calibri"/>
              </a:rPr>
              <a:t>Karot</a:t>
            </a:r>
            <a:r>
              <a:rPr lang="en-US" altLang="en-US" sz="2000" b="1" dirty="0">
                <a:solidFill>
                  <a:srgbClr val="008000"/>
                </a:solidFill>
                <a:latin typeface="Calibri"/>
              </a:rPr>
              <a:t> Hydro Power Project</a:t>
            </a:r>
          </a:p>
          <a:p>
            <a:pPr lvl="1" algn="just">
              <a:lnSpc>
                <a:spcPct val="120000"/>
              </a:lnSpc>
              <a:spcBef>
                <a:spcPts val="799"/>
              </a:spcBef>
              <a:buClr>
                <a:srgbClr val="FF0000"/>
              </a:buClr>
              <a:buSzPct val="70000"/>
              <a:buFont typeface="Wingdings" pitchFamily="2" charset="2"/>
              <a:buChar char="l"/>
            </a:pPr>
            <a:r>
              <a:rPr lang="en-US" altLang="en-US" sz="2000" b="1" dirty="0">
                <a:solidFill>
                  <a:srgbClr val="008000"/>
                </a:solidFill>
                <a:latin typeface="Calibri"/>
              </a:rPr>
              <a:t>Key Features, Major Milestones </a:t>
            </a:r>
          </a:p>
          <a:p>
            <a:pPr lvl="1" algn="just">
              <a:lnSpc>
                <a:spcPct val="120000"/>
              </a:lnSpc>
              <a:spcBef>
                <a:spcPts val="799"/>
              </a:spcBef>
              <a:buClr>
                <a:srgbClr val="FF0000"/>
              </a:buClr>
              <a:buSzPct val="70000"/>
              <a:buFont typeface="Wingdings" pitchFamily="2" charset="2"/>
              <a:buChar char="l"/>
            </a:pPr>
            <a:r>
              <a:rPr lang="en-US" altLang="en-US" sz="2000" b="1" dirty="0">
                <a:solidFill>
                  <a:srgbClr val="008000"/>
                </a:solidFill>
                <a:latin typeface="Calibri"/>
              </a:rPr>
              <a:t>Major Benefits </a:t>
            </a:r>
          </a:p>
          <a:p>
            <a:pPr lvl="1" algn="just">
              <a:lnSpc>
                <a:spcPct val="120000"/>
              </a:lnSpc>
              <a:spcBef>
                <a:spcPts val="799"/>
              </a:spcBef>
              <a:buClr>
                <a:srgbClr val="FF0000"/>
              </a:buClr>
              <a:buSzPct val="70000"/>
              <a:buFont typeface="Wingdings" pitchFamily="2" charset="2"/>
              <a:buChar char="l"/>
            </a:pPr>
            <a:r>
              <a:rPr lang="en-US" altLang="en-US" sz="2000" b="1" dirty="0">
                <a:solidFill>
                  <a:srgbClr val="008000"/>
                </a:solidFill>
                <a:latin typeface="Calibri"/>
              </a:rPr>
              <a:t>Construction Progress- Pictures</a:t>
            </a:r>
          </a:p>
          <a:p>
            <a:pPr lvl="1" algn="just">
              <a:lnSpc>
                <a:spcPct val="120000"/>
              </a:lnSpc>
              <a:spcBef>
                <a:spcPts val="799"/>
              </a:spcBef>
              <a:buClr>
                <a:srgbClr val="FF0000"/>
              </a:buClr>
              <a:buSzPct val="70000"/>
              <a:buFont typeface="Wingdings" pitchFamily="2" charset="2"/>
              <a:buChar char="l"/>
            </a:pPr>
            <a:r>
              <a:rPr lang="en-US" altLang="en-US" sz="2000" b="1" dirty="0">
                <a:solidFill>
                  <a:srgbClr val="008000"/>
                </a:solidFill>
                <a:latin typeface="Calibri"/>
              </a:rPr>
              <a:t>Corporate Awards </a:t>
            </a:r>
          </a:p>
          <a:p>
            <a:pPr algn="just">
              <a:lnSpc>
                <a:spcPct val="120000"/>
              </a:lnSpc>
              <a:spcBef>
                <a:spcPts val="799"/>
              </a:spcBef>
              <a:buClr>
                <a:srgbClr val="FF0000"/>
              </a:buClr>
              <a:buSzPct val="70000"/>
              <a:buFont typeface="Wingdings" pitchFamily="2" charset="2"/>
              <a:buChar char="l"/>
            </a:pPr>
            <a:r>
              <a:rPr lang="en-US" altLang="en-US" sz="2000" b="1" dirty="0" err="1">
                <a:solidFill>
                  <a:srgbClr val="008000"/>
                </a:solidFill>
                <a:latin typeface="Calibri"/>
              </a:rPr>
              <a:t>Karot</a:t>
            </a:r>
            <a:r>
              <a:rPr lang="en-US" altLang="en-US" sz="2000" b="1" dirty="0">
                <a:solidFill>
                  <a:srgbClr val="008000"/>
                </a:solidFill>
                <a:latin typeface="Calibri"/>
              </a:rPr>
              <a:t> HPP Successes</a:t>
            </a:r>
          </a:p>
          <a:p>
            <a:pPr algn="just">
              <a:lnSpc>
                <a:spcPct val="120000"/>
              </a:lnSpc>
              <a:spcBef>
                <a:spcPts val="799"/>
              </a:spcBef>
              <a:buClr>
                <a:srgbClr val="FF0000"/>
              </a:buClr>
              <a:buSzPct val="70000"/>
              <a:buFont typeface="Wingdings" pitchFamily="2" charset="2"/>
              <a:buChar char="l"/>
            </a:pPr>
            <a:r>
              <a:rPr lang="en-US" altLang="en-US" sz="2000" b="1" dirty="0">
                <a:solidFill>
                  <a:srgbClr val="008000"/>
                </a:solidFill>
                <a:latin typeface="Calibri"/>
              </a:rPr>
              <a:t>Conclusion </a:t>
            </a:r>
          </a:p>
        </p:txBody>
      </p:sp>
      <p:sp>
        <p:nvSpPr>
          <p:cNvPr id="10" name="Slide Number Placeholder 3"/>
          <p:cNvSpPr>
            <a:spLocks noGrp="1"/>
          </p:cNvSpPr>
          <p:nvPr>
            <p:ph type="sldNum" sz="quarter" idx="11"/>
          </p:nvPr>
        </p:nvSpPr>
        <p:spPr>
          <a:xfrm>
            <a:off x="9264264" y="6117226"/>
            <a:ext cx="2844800" cy="486833"/>
          </a:xfrm>
        </p:spPr>
        <p:txBody>
          <a:bodyPr/>
          <a:lstStyle/>
          <a:p>
            <a:pPr>
              <a:defRPr/>
            </a:pPr>
            <a:fld id="{6A249380-1C81-41FC-BD60-CA0A3DD9C7BC}" type="slidenum">
              <a:rPr lang="en-US" smtClean="0"/>
              <a:pPr>
                <a:defRPr/>
              </a:pPr>
              <a:t>2</a:t>
            </a:fld>
            <a:endParaRPr lang="en-US" dirty="0"/>
          </a:p>
        </p:txBody>
      </p:sp>
    </p:spTree>
    <p:extLst>
      <p:ext uri="{BB962C8B-B14F-4D97-AF65-F5344CB8AC3E}">
        <p14:creationId xmlns:p14="http://schemas.microsoft.com/office/powerpoint/2010/main" val="7210713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46048" y="1304950"/>
            <a:ext cx="4025265" cy="1015663"/>
          </a:xfrm>
          <a:prstGeom prst="rect">
            <a:avLst/>
          </a:prstGeom>
          <a:noFill/>
          <a:ln w="9525">
            <a:noFill/>
            <a:miter lim="800000"/>
          </a:ln>
          <a:extLst>
            <a:ext uri="{909E8E84-426E-40DD-AFC4-6F175D3DCCD1}">
              <a14:hiddenFill xmlns:a14="http://schemas.microsoft.com/office/drawing/2010/main">
                <a:solidFill>
                  <a:schemeClr val="accent5">
                    <a:lumMod val="40000"/>
                    <a:lumOff val="60000"/>
                  </a:schemeClr>
                </a:solidFill>
              </a14:hiddenFill>
            </a:ext>
          </a:ex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tabLst/>
              <a:defRPr/>
            </a:pPr>
            <a:endParaRPr kumimoji="0" lang="zh-CN" altLang="en-US" sz="6000" b="1" i="1" u="none" strike="noStrike" kern="0" cap="none" spc="0" normalizeH="0" baseline="0" noProof="0" dirty="0">
              <a:ln>
                <a:noFill/>
              </a:ln>
              <a:solidFill>
                <a:srgbClr val="FF0000"/>
              </a:solidFill>
              <a:effectLst/>
              <a:uLnTx/>
              <a:uFillTx/>
              <a:latin typeface="Calibri" panose="020F0502020204030204"/>
              <a:ea typeface="宋体" panose="02010600030101010101" pitchFamily="2" charset="-122"/>
              <a:cs typeface="+mn-cs"/>
            </a:endParaRPr>
          </a:p>
        </p:txBody>
      </p:sp>
      <p:grpSp>
        <p:nvGrpSpPr>
          <p:cNvPr id="4" name="Group 3"/>
          <p:cNvGrpSpPr/>
          <p:nvPr/>
        </p:nvGrpSpPr>
        <p:grpSpPr>
          <a:xfrm>
            <a:off x="-579429" y="1718064"/>
            <a:ext cx="7731497" cy="4585571"/>
            <a:chOff x="-791142" y="3605782"/>
            <a:chExt cx="7934976" cy="3823498"/>
          </a:xfrm>
        </p:grpSpPr>
        <p:sp>
          <p:nvSpPr>
            <p:cNvPr id="8" name="矩形 7"/>
            <p:cNvSpPr/>
            <p:nvPr/>
          </p:nvSpPr>
          <p:spPr>
            <a:xfrm>
              <a:off x="793120" y="4786018"/>
              <a:ext cx="6350714" cy="2643262"/>
            </a:xfrm>
            <a:prstGeom prst="rect">
              <a:avLst/>
            </a:prstGeom>
            <a:ln w="28575">
              <a:noFill/>
            </a:ln>
          </p:spPr>
          <p:txBody>
            <a:bodyPr wrap="square">
              <a:spAutoFit/>
            </a:bodyPr>
            <a:lstStyle/>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000" b="1" i="0" u="none" strike="noStrike" kern="1200" cap="none" spc="0" normalizeH="0" baseline="0" noProof="0" dirty="0" smtClean="0">
                  <a:ln>
                    <a:noFill/>
                  </a:ln>
                  <a:solidFill>
                    <a:srgbClr val="000000"/>
                  </a:solidFill>
                  <a:effectLst/>
                  <a:uLnTx/>
                  <a:uFillTx/>
                  <a:latin typeface="Calibri" panose="020F0502020204030204"/>
                  <a:ea typeface="宋体" panose="02010600030101010101" pitchFamily="2" charset="-122"/>
                  <a:cs typeface="+mn-cs"/>
                </a:rPr>
                <a:t>KPCL </a:t>
              </a:r>
              <a:r>
                <a:rPr kumimoji="0" lang="en-US" altLang="zh-CN" sz="2000" b="1" i="0" u="none" strike="noStrike" kern="1200" cap="none" spc="0" normalizeH="0" baseline="0" noProof="0" dirty="0">
                  <a:ln>
                    <a:noFill/>
                  </a:ln>
                  <a:solidFill>
                    <a:srgbClr val="000000"/>
                  </a:solidFill>
                  <a:effectLst/>
                  <a:uLnTx/>
                  <a:uFillTx/>
                  <a:latin typeface="Calibri" panose="020F0502020204030204"/>
                  <a:ea typeface="宋体" panose="02010600030101010101" pitchFamily="2" charset="-122"/>
                  <a:cs typeface="+mn-cs"/>
                </a:rPr>
                <a:t>has developed and implemented a community investment plan (CIP) under Corporate Social Responsibility to improve living environment of local community. It will be implemented over the course of </a:t>
              </a:r>
              <a:r>
                <a:rPr kumimoji="0" lang="en-US" altLang="zh-CN" sz="2000" b="1" i="0" u="none" strike="noStrike" kern="1200" cap="none" spc="0" normalizeH="0" baseline="0" noProof="0" dirty="0" smtClean="0">
                  <a:ln>
                    <a:noFill/>
                  </a:ln>
                  <a:solidFill>
                    <a:srgbClr val="000000"/>
                  </a:solidFill>
                  <a:effectLst/>
                  <a:uLnTx/>
                  <a:uFillTx/>
                  <a:latin typeface="Calibri" panose="020F0502020204030204"/>
                  <a:ea typeface="宋体" panose="02010600030101010101" pitchFamily="2" charset="-122"/>
                  <a:cs typeface="+mn-cs"/>
                </a:rPr>
                <a:t>construction </a:t>
              </a:r>
              <a:r>
                <a:rPr kumimoji="0" lang="en-US" altLang="zh-CN" sz="2000" b="1" i="0" u="none" strike="noStrike" kern="1200" cap="none" spc="0" normalizeH="0" baseline="0" noProof="0" dirty="0">
                  <a:ln>
                    <a:noFill/>
                  </a:ln>
                  <a:solidFill>
                    <a:srgbClr val="000000"/>
                  </a:solidFill>
                  <a:effectLst/>
                  <a:uLnTx/>
                  <a:uFillTx/>
                  <a:latin typeface="Calibri" panose="020F0502020204030204"/>
                  <a:ea typeface="宋体" panose="02010600030101010101" pitchFamily="2" charset="-122"/>
                  <a:cs typeface="+mn-cs"/>
                </a:rPr>
                <a:t>period.</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2000" b="1" i="0" u="none" strike="noStrike" kern="1200" cap="none" spc="0" normalizeH="0" baseline="0" noProof="0" dirty="0">
                <a:ln>
                  <a:noFill/>
                </a:ln>
                <a:solidFill>
                  <a:srgbClr val="000000"/>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91142" y="3867151"/>
              <a:ext cx="6598240" cy="769882"/>
            </a:xfrm>
            <a:prstGeom prst="rect">
              <a:avLst/>
            </a:prstGeom>
            <a:noFill/>
            <a:ln w="9525">
              <a:noFill/>
              <a:miter lim="800000"/>
            </a:ln>
            <a:extLst>
              <a:ext uri="{909E8E84-426E-40DD-AFC4-6F175D3DCCD1}">
                <a14:hiddenFill xmlns:a14="http://schemas.microsoft.com/office/drawing/2010/main">
                  <a:solidFill>
                    <a:schemeClr val="accent5">
                      <a:lumMod val="40000"/>
                      <a:lumOff val="60000"/>
                    </a:schemeClr>
                  </a:solidFill>
                </a14:hiddenFill>
              </a:ext>
            </a:ex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tabLst/>
                <a:defRPr/>
              </a:pPr>
              <a:r>
                <a:rPr kumimoji="0" lang="en-US" altLang="zh-CN" sz="5400" b="1" i="1" u="none" strike="noStrike" kern="0" cap="none" spc="0" normalizeH="0" baseline="0" noProof="0" dirty="0" smtClean="0">
                  <a:ln>
                    <a:noFill/>
                  </a:ln>
                  <a:solidFill>
                    <a:srgbClr val="FF0000"/>
                  </a:solidFill>
                  <a:effectLst/>
                  <a:uLnTx/>
                  <a:uFillTx/>
                  <a:latin typeface="Calibri" panose="020F0502020204030204"/>
                  <a:ea typeface="宋体" panose="02010600030101010101" pitchFamily="2" charset="-122"/>
                  <a:cs typeface="+mn-cs"/>
                </a:rPr>
                <a:t>652 </a:t>
              </a:r>
              <a:r>
                <a:rPr kumimoji="0" lang="en-US" altLang="zh-CN" sz="5400" b="1" i="1" u="none" strike="noStrike" kern="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million</a:t>
              </a:r>
              <a:endParaRPr kumimoji="0" lang="zh-CN" altLang="en-US" sz="5400" b="1" i="1" u="none" strike="noStrike" kern="0" cap="none" spc="0" normalizeH="0" baseline="0" noProof="0" dirty="0">
                <a:ln>
                  <a:noFill/>
                </a:ln>
                <a:solidFill>
                  <a:srgbClr val="FF0000"/>
                </a:solidFill>
                <a:effectLst/>
                <a:uLnTx/>
                <a:uFillTx/>
                <a:latin typeface="Calibri" panose="020F0502020204030204"/>
                <a:ea typeface="宋体" panose="02010600030101010101" pitchFamily="2" charset="-122"/>
                <a:cs typeface="+mn-cs"/>
              </a:endParaRPr>
            </a:p>
          </p:txBody>
        </p:sp>
        <p:sp>
          <p:nvSpPr>
            <p:cNvPr id="10" name="文本框 9"/>
            <p:cNvSpPr txBox="1"/>
            <p:nvPr/>
          </p:nvSpPr>
          <p:spPr>
            <a:xfrm>
              <a:off x="3602206" y="3605782"/>
              <a:ext cx="2149596" cy="769883"/>
            </a:xfrm>
            <a:prstGeom prst="rect">
              <a:avLst/>
            </a:prstGeom>
            <a:noFill/>
            <a:ln w="9525">
              <a:noFill/>
              <a:miter lim="800000"/>
            </a:ln>
            <a:extLst>
              <a:ext uri="{909E8E84-426E-40DD-AFC4-6F175D3DCCD1}">
                <a14:hiddenFill xmlns:a14="http://schemas.microsoft.com/office/drawing/2010/main">
                  <a:solidFill>
                    <a:schemeClr val="accent5">
                      <a:lumMod val="40000"/>
                      <a:lumOff val="60000"/>
                    </a:schemeClr>
                  </a:solidFill>
                </a14:hiddenFill>
              </a:ext>
            </a:ex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tabLst/>
                <a:defRPr/>
              </a:pPr>
              <a:r>
                <a:rPr kumimoji="0" lang="en-US" altLang="zh-CN" sz="5400" b="1" i="0" u="none" strike="noStrike" kern="0" cap="none" spc="0" normalizeH="0" baseline="0" noProof="0" dirty="0" smtClean="0">
                  <a:ln>
                    <a:noFill/>
                  </a:ln>
                  <a:solidFill>
                    <a:srgbClr val="000000"/>
                  </a:solidFill>
                  <a:effectLst/>
                  <a:uLnTx/>
                  <a:uFillTx/>
                  <a:latin typeface="Calibri" panose="020F0502020204030204"/>
                  <a:ea typeface="宋体" panose="02010600030101010101" pitchFamily="2" charset="-122"/>
                  <a:cs typeface="+mn-cs"/>
                </a:rPr>
                <a:t>RS</a:t>
              </a:r>
              <a:endParaRPr kumimoji="0" lang="zh-CN" altLang="en-US" sz="5400" b="1" i="0" u="none" strike="noStrike" kern="0" cap="none" spc="0" normalizeH="0" baseline="0" noProof="0" dirty="0">
                <a:ln>
                  <a:noFill/>
                </a:ln>
                <a:solidFill>
                  <a:srgbClr val="000000"/>
                </a:solidFill>
                <a:effectLst/>
                <a:uLnTx/>
                <a:uFillTx/>
                <a:latin typeface="Calibri" panose="020F0502020204030204"/>
                <a:ea typeface="宋体" panose="02010600030101010101" pitchFamily="2" charset="-122"/>
                <a:cs typeface="+mn-cs"/>
              </a:endParaRPr>
            </a:p>
          </p:txBody>
        </p:sp>
      </p:grpSp>
      <p:sp>
        <p:nvSpPr>
          <p:cNvPr id="12" name="圆角矩形 11"/>
          <p:cNvSpPr/>
          <p:nvPr/>
        </p:nvSpPr>
        <p:spPr>
          <a:xfrm>
            <a:off x="7737867" y="5619847"/>
            <a:ext cx="3250209" cy="75410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13" name="圆角矩形 12"/>
          <p:cNvSpPr/>
          <p:nvPr/>
        </p:nvSpPr>
        <p:spPr>
          <a:xfrm>
            <a:off x="7675158" y="3523237"/>
            <a:ext cx="3250210" cy="78018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smtClean="0">
                <a:ln>
                  <a:noFill/>
                </a:ln>
                <a:solidFill>
                  <a:srgbClr val="000000"/>
                </a:solidFill>
                <a:effectLst/>
                <a:uLnTx/>
                <a:uFillTx/>
                <a:latin typeface="Calibri" panose="020F0502020204030204"/>
                <a:cs typeface="+mn-cs"/>
              </a:rPr>
              <a:t>     Educational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smtClean="0">
                <a:ln>
                  <a:noFill/>
                </a:ln>
                <a:solidFill>
                  <a:srgbClr val="000000"/>
                </a:solidFill>
                <a:effectLst/>
                <a:uLnTx/>
                <a:uFillTx/>
                <a:latin typeface="Calibri" panose="020F0502020204030204"/>
                <a:cs typeface="+mn-cs"/>
              </a:rPr>
              <a:t>Facilities</a:t>
            </a:r>
            <a:endParaRPr kumimoji="0" lang="zh-CN" altLang="en-US" sz="18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14" name="圆角矩形 13"/>
          <p:cNvSpPr/>
          <p:nvPr/>
        </p:nvSpPr>
        <p:spPr>
          <a:xfrm>
            <a:off x="7675159" y="1552619"/>
            <a:ext cx="3250209" cy="76799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pic>
        <p:nvPicPr>
          <p:cNvPr id="15" name="Picture 2" descr="C:\Users\smile\AppData\Local\Temp\360zip$Temp\360$4\图形1_副本.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87872" y="1575454"/>
            <a:ext cx="668258" cy="65906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6" name="矩形 15"/>
          <p:cNvSpPr/>
          <p:nvPr/>
        </p:nvSpPr>
        <p:spPr>
          <a:xfrm>
            <a:off x="8605449" y="1753434"/>
            <a:ext cx="2153987" cy="400110"/>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Calibri" panose="020F0502020204030204"/>
                <a:cs typeface="+mn-cs"/>
              </a:rPr>
              <a:t>Health Facilities</a:t>
            </a:r>
            <a:endParaRPr kumimoji="0" lang="zh-CN" altLang="zh-CN" sz="2000" b="0" i="0" u="none" strike="noStrike" kern="1200" cap="none" spc="0" normalizeH="0" baseline="0" noProof="0" dirty="0">
              <a:ln>
                <a:noFill/>
              </a:ln>
              <a:solidFill>
                <a:srgbClr val="000000"/>
              </a:solidFill>
              <a:effectLst/>
              <a:uLnTx/>
              <a:uFillTx/>
              <a:latin typeface="Calibri" panose="020F0502020204030204"/>
              <a:cs typeface="+mn-cs"/>
            </a:endParaRPr>
          </a:p>
        </p:txBody>
      </p:sp>
      <p:grpSp>
        <p:nvGrpSpPr>
          <p:cNvPr id="17" name="组合 16"/>
          <p:cNvGrpSpPr/>
          <p:nvPr/>
        </p:nvGrpSpPr>
        <p:grpSpPr>
          <a:xfrm>
            <a:off x="7890014" y="3640789"/>
            <a:ext cx="597199" cy="605879"/>
            <a:chOff x="10698163" y="5157414"/>
            <a:chExt cx="661988" cy="901701"/>
          </a:xfrm>
        </p:grpSpPr>
        <p:sp>
          <p:nvSpPr>
            <p:cNvPr id="18" name="Rectangle 78"/>
            <p:cNvSpPr>
              <a:spLocks noChangeArrowheads="1"/>
            </p:cNvSpPr>
            <p:nvPr/>
          </p:nvSpPr>
          <p:spPr bwMode="auto">
            <a:xfrm>
              <a:off x="10788651" y="5849564"/>
              <a:ext cx="571500" cy="179388"/>
            </a:xfrm>
            <a:prstGeom prst="rect">
              <a:avLst/>
            </a:prstGeom>
            <a:solidFill>
              <a:srgbClr val="3A55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19" name="Oval 79"/>
            <p:cNvSpPr>
              <a:spLocks noChangeArrowheads="1"/>
            </p:cNvSpPr>
            <p:nvPr/>
          </p:nvSpPr>
          <p:spPr bwMode="auto">
            <a:xfrm>
              <a:off x="10698163" y="5157414"/>
              <a:ext cx="180975" cy="180975"/>
            </a:xfrm>
            <a:prstGeom prst="ellipse">
              <a:avLst/>
            </a:prstGeom>
            <a:solidFill>
              <a:srgbClr val="3A55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20" name="Oval 80"/>
            <p:cNvSpPr>
              <a:spLocks noChangeArrowheads="1"/>
            </p:cNvSpPr>
            <p:nvPr/>
          </p:nvSpPr>
          <p:spPr bwMode="auto">
            <a:xfrm>
              <a:off x="10698163" y="5849564"/>
              <a:ext cx="180975" cy="179388"/>
            </a:xfrm>
            <a:prstGeom prst="ellipse">
              <a:avLst/>
            </a:prstGeom>
            <a:solidFill>
              <a:srgbClr val="3A55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21" name="Rectangle 81"/>
            <p:cNvSpPr>
              <a:spLocks noChangeArrowheads="1"/>
            </p:cNvSpPr>
            <p:nvPr/>
          </p:nvSpPr>
          <p:spPr bwMode="auto">
            <a:xfrm>
              <a:off x="10788651" y="5157414"/>
              <a:ext cx="571500" cy="692150"/>
            </a:xfrm>
            <a:prstGeom prst="rect">
              <a:avLst/>
            </a:prstGeom>
            <a:solidFill>
              <a:srgbClr val="27A2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22" name="Rectangle 82"/>
            <p:cNvSpPr>
              <a:spLocks noChangeArrowheads="1"/>
            </p:cNvSpPr>
            <p:nvPr/>
          </p:nvSpPr>
          <p:spPr bwMode="auto">
            <a:xfrm>
              <a:off x="10698163" y="5247902"/>
              <a:ext cx="90488" cy="692150"/>
            </a:xfrm>
            <a:prstGeom prst="rect">
              <a:avLst/>
            </a:prstGeom>
            <a:solidFill>
              <a:srgbClr val="3A55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23" name="Oval 83"/>
            <p:cNvSpPr>
              <a:spLocks noChangeArrowheads="1"/>
            </p:cNvSpPr>
            <p:nvPr/>
          </p:nvSpPr>
          <p:spPr bwMode="auto">
            <a:xfrm>
              <a:off x="10728326" y="5879727"/>
              <a:ext cx="120650" cy="120650"/>
            </a:xfrm>
            <a:prstGeom prst="ellipse">
              <a:avLst/>
            </a:prstGeom>
            <a:solidFill>
              <a:srgbClr val="EBF0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24" name="Rectangle 84"/>
            <p:cNvSpPr>
              <a:spLocks noChangeArrowheads="1"/>
            </p:cNvSpPr>
            <p:nvPr/>
          </p:nvSpPr>
          <p:spPr bwMode="auto">
            <a:xfrm>
              <a:off x="11299826" y="5879727"/>
              <a:ext cx="60325" cy="120650"/>
            </a:xfrm>
            <a:prstGeom prst="rect">
              <a:avLst/>
            </a:prstGeom>
            <a:solidFill>
              <a:srgbClr val="647A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25" name="Freeform 85"/>
            <p:cNvSpPr/>
            <p:nvPr/>
          </p:nvSpPr>
          <p:spPr bwMode="auto">
            <a:xfrm>
              <a:off x="10788651" y="5879727"/>
              <a:ext cx="571500" cy="120650"/>
            </a:xfrm>
            <a:custGeom>
              <a:avLst/>
              <a:gdLst>
                <a:gd name="T0" fmla="*/ 136 w 152"/>
                <a:gd name="T1" fmla="*/ 16 h 32"/>
                <a:gd name="T2" fmla="*/ 152 w 152"/>
                <a:gd name="T3" fmla="*/ 0 h 32"/>
                <a:gd name="T4" fmla="*/ 0 w 152"/>
                <a:gd name="T5" fmla="*/ 0 h 32"/>
                <a:gd name="T6" fmla="*/ 0 w 152"/>
                <a:gd name="T7" fmla="*/ 32 h 32"/>
                <a:gd name="T8" fmla="*/ 152 w 152"/>
                <a:gd name="T9" fmla="*/ 32 h 32"/>
                <a:gd name="T10" fmla="*/ 136 w 152"/>
                <a:gd name="T11" fmla="*/ 16 h 32"/>
              </a:gdLst>
              <a:ahLst/>
              <a:cxnLst>
                <a:cxn ang="0">
                  <a:pos x="T0" y="T1"/>
                </a:cxn>
                <a:cxn ang="0">
                  <a:pos x="T2" y="T3"/>
                </a:cxn>
                <a:cxn ang="0">
                  <a:pos x="T4" y="T5"/>
                </a:cxn>
                <a:cxn ang="0">
                  <a:pos x="T6" y="T7"/>
                </a:cxn>
                <a:cxn ang="0">
                  <a:pos x="T8" y="T9"/>
                </a:cxn>
                <a:cxn ang="0">
                  <a:pos x="T10" y="T11"/>
                </a:cxn>
              </a:cxnLst>
              <a:rect l="0" t="0" r="r" b="b"/>
              <a:pathLst>
                <a:path w="152" h="32">
                  <a:moveTo>
                    <a:pt x="136" y="16"/>
                  </a:moveTo>
                  <a:cubicBezTo>
                    <a:pt x="136" y="7"/>
                    <a:pt x="143" y="0"/>
                    <a:pt x="152" y="0"/>
                  </a:cubicBezTo>
                  <a:cubicBezTo>
                    <a:pt x="0" y="0"/>
                    <a:pt x="0" y="0"/>
                    <a:pt x="0" y="0"/>
                  </a:cubicBezTo>
                  <a:cubicBezTo>
                    <a:pt x="0" y="32"/>
                    <a:pt x="0" y="32"/>
                    <a:pt x="0" y="32"/>
                  </a:cubicBezTo>
                  <a:cubicBezTo>
                    <a:pt x="152" y="32"/>
                    <a:pt x="152" y="32"/>
                    <a:pt x="152" y="32"/>
                  </a:cubicBezTo>
                  <a:cubicBezTo>
                    <a:pt x="143" y="32"/>
                    <a:pt x="136" y="25"/>
                    <a:pt x="136" y="16"/>
                  </a:cubicBezTo>
                  <a:close/>
                </a:path>
              </a:pathLst>
            </a:custGeom>
            <a:solidFill>
              <a:srgbClr val="EBF0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26" name="Freeform 86"/>
            <p:cNvSpPr/>
            <p:nvPr/>
          </p:nvSpPr>
          <p:spPr bwMode="auto">
            <a:xfrm>
              <a:off x="10788651" y="5940052"/>
              <a:ext cx="120650" cy="119063"/>
            </a:xfrm>
            <a:custGeom>
              <a:avLst/>
              <a:gdLst>
                <a:gd name="T0" fmla="*/ 76 w 76"/>
                <a:gd name="T1" fmla="*/ 75 h 75"/>
                <a:gd name="T2" fmla="*/ 38 w 76"/>
                <a:gd name="T3" fmla="*/ 56 h 75"/>
                <a:gd name="T4" fmla="*/ 0 w 76"/>
                <a:gd name="T5" fmla="*/ 75 h 75"/>
                <a:gd name="T6" fmla="*/ 0 w 76"/>
                <a:gd name="T7" fmla="*/ 0 h 75"/>
                <a:gd name="T8" fmla="*/ 76 w 76"/>
                <a:gd name="T9" fmla="*/ 0 h 75"/>
                <a:gd name="T10" fmla="*/ 76 w 76"/>
                <a:gd name="T11" fmla="*/ 75 h 75"/>
              </a:gdLst>
              <a:ahLst/>
              <a:cxnLst>
                <a:cxn ang="0">
                  <a:pos x="T0" y="T1"/>
                </a:cxn>
                <a:cxn ang="0">
                  <a:pos x="T2" y="T3"/>
                </a:cxn>
                <a:cxn ang="0">
                  <a:pos x="T4" y="T5"/>
                </a:cxn>
                <a:cxn ang="0">
                  <a:pos x="T6" y="T7"/>
                </a:cxn>
                <a:cxn ang="0">
                  <a:pos x="T8" y="T9"/>
                </a:cxn>
                <a:cxn ang="0">
                  <a:pos x="T10" y="T11"/>
                </a:cxn>
              </a:cxnLst>
              <a:rect l="0" t="0" r="r" b="b"/>
              <a:pathLst>
                <a:path w="76" h="75">
                  <a:moveTo>
                    <a:pt x="76" y="75"/>
                  </a:moveTo>
                  <a:lnTo>
                    <a:pt x="38" y="56"/>
                  </a:lnTo>
                  <a:lnTo>
                    <a:pt x="0" y="75"/>
                  </a:lnTo>
                  <a:lnTo>
                    <a:pt x="0" y="0"/>
                  </a:lnTo>
                  <a:lnTo>
                    <a:pt x="76" y="0"/>
                  </a:lnTo>
                  <a:lnTo>
                    <a:pt x="76" y="75"/>
                  </a:lnTo>
                  <a:close/>
                </a:path>
              </a:pathLst>
            </a:custGeom>
            <a:solidFill>
              <a:srgbClr val="F05F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27" name="Rectangle 87"/>
            <p:cNvSpPr>
              <a:spLocks noChangeArrowheads="1"/>
            </p:cNvSpPr>
            <p:nvPr/>
          </p:nvSpPr>
          <p:spPr bwMode="auto">
            <a:xfrm>
              <a:off x="10879138" y="5398714"/>
              <a:ext cx="390525" cy="2095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28" name="Rectangle 88"/>
            <p:cNvSpPr>
              <a:spLocks noChangeArrowheads="1"/>
            </p:cNvSpPr>
            <p:nvPr/>
          </p:nvSpPr>
          <p:spPr bwMode="auto">
            <a:xfrm>
              <a:off x="10909301" y="5428877"/>
              <a:ext cx="330200" cy="30163"/>
            </a:xfrm>
            <a:prstGeom prst="rect">
              <a:avLst/>
            </a:prstGeom>
            <a:solidFill>
              <a:srgbClr val="647A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29" name="Rectangle 89"/>
            <p:cNvSpPr>
              <a:spLocks noChangeArrowheads="1"/>
            </p:cNvSpPr>
            <p:nvPr/>
          </p:nvSpPr>
          <p:spPr bwMode="auto">
            <a:xfrm>
              <a:off x="10909301" y="5489202"/>
              <a:ext cx="330200" cy="30163"/>
            </a:xfrm>
            <a:prstGeom prst="rect">
              <a:avLst/>
            </a:prstGeom>
            <a:solidFill>
              <a:srgbClr val="647A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30" name="Rectangle 90"/>
            <p:cNvSpPr>
              <a:spLocks noChangeArrowheads="1"/>
            </p:cNvSpPr>
            <p:nvPr/>
          </p:nvSpPr>
          <p:spPr bwMode="auto">
            <a:xfrm>
              <a:off x="10909301" y="5547939"/>
              <a:ext cx="330200" cy="30163"/>
            </a:xfrm>
            <a:prstGeom prst="rect">
              <a:avLst/>
            </a:prstGeom>
            <a:solidFill>
              <a:srgbClr val="647A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grpSp>
      <p:sp>
        <p:nvSpPr>
          <p:cNvPr id="32" name="圆角矩形 31"/>
          <p:cNvSpPr/>
          <p:nvPr/>
        </p:nvSpPr>
        <p:spPr>
          <a:xfrm>
            <a:off x="7667636" y="2591966"/>
            <a:ext cx="3250209" cy="72227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smtClean="0">
                <a:ln>
                  <a:noFill/>
                </a:ln>
                <a:solidFill>
                  <a:srgbClr val="000000"/>
                </a:solidFill>
                <a:effectLst/>
                <a:uLnTx/>
                <a:uFillTx/>
                <a:latin typeface="Calibri" panose="020F0502020204030204"/>
                <a:cs typeface="+mn-cs"/>
              </a:rPr>
              <a:t>            Drinking </a:t>
            </a:r>
            <a:r>
              <a:rPr kumimoji="0" lang="en-US" altLang="zh-CN" sz="1800" b="0" i="0" u="none" strike="noStrike" kern="1200" cap="none" spc="0" normalizeH="0" baseline="0" noProof="0" dirty="0">
                <a:ln>
                  <a:noFill/>
                </a:ln>
                <a:solidFill>
                  <a:srgbClr val="000000"/>
                </a:solidFill>
                <a:effectLst/>
                <a:uLnTx/>
                <a:uFillTx/>
                <a:latin typeface="Calibri" panose="020F0502020204030204"/>
                <a:cs typeface="+mn-cs"/>
              </a:rPr>
              <a:t>water </a:t>
            </a:r>
            <a:endParaRPr kumimoji="0" lang="en-US" altLang="zh-CN" sz="1800" b="0" i="0" u="none" strike="noStrike" kern="1200" cap="none" spc="0" normalizeH="0" baseline="0" noProof="0" dirty="0" smtClean="0">
              <a:ln>
                <a:noFill/>
              </a:ln>
              <a:solidFill>
                <a:srgbClr val="000000"/>
              </a:solidFill>
              <a:effectLst/>
              <a:uLnTx/>
              <a:uFillTx/>
              <a:latin typeface="Calibri" panose="020F0502020204030204"/>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smtClean="0">
                <a:ln>
                  <a:noFill/>
                </a:ln>
                <a:solidFill>
                  <a:srgbClr val="000000"/>
                </a:solidFill>
                <a:effectLst/>
                <a:uLnTx/>
                <a:uFillTx/>
                <a:latin typeface="Calibri" panose="020F0502020204030204"/>
                <a:cs typeface="+mn-cs"/>
              </a:rPr>
              <a:t>facilities</a:t>
            </a:r>
            <a:endParaRPr kumimoji="0" lang="en-US" altLang="zh-CN" sz="1800" b="0" i="0" u="none" strike="noStrike" kern="1200" cap="none" spc="0" normalizeH="0" baseline="0" noProof="0" dirty="0">
              <a:ln>
                <a:noFill/>
              </a:ln>
              <a:solidFill>
                <a:srgbClr val="000000"/>
              </a:solidFill>
              <a:effectLst/>
              <a:uLnTx/>
              <a:uFillTx/>
              <a:latin typeface="Calibri" panose="020F0502020204030204"/>
              <a:cs typeface="+mn-cs"/>
            </a:endParaRPr>
          </a:p>
        </p:txBody>
      </p:sp>
      <p:grpSp>
        <p:nvGrpSpPr>
          <p:cNvPr id="34" name="组合 33"/>
          <p:cNvGrpSpPr/>
          <p:nvPr/>
        </p:nvGrpSpPr>
        <p:grpSpPr>
          <a:xfrm>
            <a:off x="7881698" y="2689740"/>
            <a:ext cx="674737" cy="512178"/>
            <a:chOff x="9867901" y="5287963"/>
            <a:chExt cx="841375" cy="842963"/>
          </a:xfrm>
        </p:grpSpPr>
        <p:sp>
          <p:nvSpPr>
            <p:cNvPr id="35" name="Freeform 116"/>
            <p:cNvSpPr/>
            <p:nvPr/>
          </p:nvSpPr>
          <p:spPr bwMode="auto">
            <a:xfrm>
              <a:off x="9867901" y="5287963"/>
              <a:ext cx="150813" cy="812800"/>
            </a:xfrm>
            <a:custGeom>
              <a:avLst/>
              <a:gdLst>
                <a:gd name="T0" fmla="*/ 24 w 40"/>
                <a:gd name="T1" fmla="*/ 200 h 216"/>
                <a:gd name="T2" fmla="*/ 24 w 40"/>
                <a:gd name="T3" fmla="*/ 0 h 216"/>
                <a:gd name="T4" fmla="*/ 0 w 40"/>
                <a:gd name="T5" fmla="*/ 0 h 216"/>
                <a:gd name="T6" fmla="*/ 0 w 40"/>
                <a:gd name="T7" fmla="*/ 200 h 216"/>
                <a:gd name="T8" fmla="*/ 16 w 40"/>
                <a:gd name="T9" fmla="*/ 216 h 216"/>
                <a:gd name="T10" fmla="*/ 40 w 40"/>
                <a:gd name="T11" fmla="*/ 216 h 216"/>
                <a:gd name="T12" fmla="*/ 24 w 40"/>
                <a:gd name="T13" fmla="*/ 200 h 216"/>
              </a:gdLst>
              <a:ahLst/>
              <a:cxnLst>
                <a:cxn ang="0">
                  <a:pos x="T0" y="T1"/>
                </a:cxn>
                <a:cxn ang="0">
                  <a:pos x="T2" y="T3"/>
                </a:cxn>
                <a:cxn ang="0">
                  <a:pos x="T4" y="T5"/>
                </a:cxn>
                <a:cxn ang="0">
                  <a:pos x="T6" y="T7"/>
                </a:cxn>
                <a:cxn ang="0">
                  <a:pos x="T8" y="T9"/>
                </a:cxn>
                <a:cxn ang="0">
                  <a:pos x="T10" y="T11"/>
                </a:cxn>
                <a:cxn ang="0">
                  <a:pos x="T12" y="T13"/>
                </a:cxn>
              </a:cxnLst>
              <a:rect l="0" t="0" r="r" b="b"/>
              <a:pathLst>
                <a:path w="40" h="216">
                  <a:moveTo>
                    <a:pt x="24" y="200"/>
                  </a:moveTo>
                  <a:cubicBezTo>
                    <a:pt x="24" y="0"/>
                    <a:pt x="24" y="0"/>
                    <a:pt x="24" y="0"/>
                  </a:cubicBezTo>
                  <a:cubicBezTo>
                    <a:pt x="0" y="0"/>
                    <a:pt x="0" y="0"/>
                    <a:pt x="0" y="0"/>
                  </a:cubicBezTo>
                  <a:cubicBezTo>
                    <a:pt x="0" y="200"/>
                    <a:pt x="0" y="200"/>
                    <a:pt x="0" y="200"/>
                  </a:cubicBezTo>
                  <a:cubicBezTo>
                    <a:pt x="0" y="209"/>
                    <a:pt x="7" y="216"/>
                    <a:pt x="16" y="216"/>
                  </a:cubicBezTo>
                  <a:cubicBezTo>
                    <a:pt x="40" y="216"/>
                    <a:pt x="40" y="216"/>
                    <a:pt x="40" y="216"/>
                  </a:cubicBezTo>
                  <a:cubicBezTo>
                    <a:pt x="31" y="216"/>
                    <a:pt x="24" y="209"/>
                    <a:pt x="24" y="200"/>
                  </a:cubicBezTo>
                  <a:close/>
                </a:path>
              </a:pathLst>
            </a:custGeom>
            <a:solidFill>
              <a:srgbClr val="218B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36" name="Freeform 117"/>
            <p:cNvSpPr/>
            <p:nvPr/>
          </p:nvSpPr>
          <p:spPr bwMode="auto">
            <a:xfrm>
              <a:off x="9958388" y="5287963"/>
              <a:ext cx="525463" cy="812800"/>
            </a:xfrm>
            <a:custGeom>
              <a:avLst/>
              <a:gdLst>
                <a:gd name="T0" fmla="*/ 140 w 140"/>
                <a:gd name="T1" fmla="*/ 200 h 216"/>
                <a:gd name="T2" fmla="*/ 140 w 140"/>
                <a:gd name="T3" fmla="*/ 0 h 216"/>
                <a:gd name="T4" fmla="*/ 0 w 140"/>
                <a:gd name="T5" fmla="*/ 0 h 216"/>
                <a:gd name="T6" fmla="*/ 0 w 140"/>
                <a:gd name="T7" fmla="*/ 200 h 216"/>
                <a:gd name="T8" fmla="*/ 16 w 140"/>
                <a:gd name="T9" fmla="*/ 216 h 216"/>
                <a:gd name="T10" fmla="*/ 124 w 140"/>
                <a:gd name="T11" fmla="*/ 216 h 216"/>
                <a:gd name="T12" fmla="*/ 140 w 140"/>
                <a:gd name="T13" fmla="*/ 200 h 216"/>
              </a:gdLst>
              <a:ahLst/>
              <a:cxnLst>
                <a:cxn ang="0">
                  <a:pos x="T0" y="T1"/>
                </a:cxn>
                <a:cxn ang="0">
                  <a:pos x="T2" y="T3"/>
                </a:cxn>
                <a:cxn ang="0">
                  <a:pos x="T4" y="T5"/>
                </a:cxn>
                <a:cxn ang="0">
                  <a:pos x="T6" y="T7"/>
                </a:cxn>
                <a:cxn ang="0">
                  <a:pos x="T8" y="T9"/>
                </a:cxn>
                <a:cxn ang="0">
                  <a:pos x="T10" y="T11"/>
                </a:cxn>
                <a:cxn ang="0">
                  <a:pos x="T12" y="T13"/>
                </a:cxn>
              </a:cxnLst>
              <a:rect l="0" t="0" r="r" b="b"/>
              <a:pathLst>
                <a:path w="140" h="216">
                  <a:moveTo>
                    <a:pt x="140" y="200"/>
                  </a:moveTo>
                  <a:cubicBezTo>
                    <a:pt x="140" y="0"/>
                    <a:pt x="140" y="0"/>
                    <a:pt x="140" y="0"/>
                  </a:cubicBezTo>
                  <a:cubicBezTo>
                    <a:pt x="0" y="0"/>
                    <a:pt x="0" y="0"/>
                    <a:pt x="0" y="0"/>
                  </a:cubicBezTo>
                  <a:cubicBezTo>
                    <a:pt x="0" y="200"/>
                    <a:pt x="0" y="200"/>
                    <a:pt x="0" y="200"/>
                  </a:cubicBezTo>
                  <a:cubicBezTo>
                    <a:pt x="0" y="209"/>
                    <a:pt x="7" y="216"/>
                    <a:pt x="16" y="216"/>
                  </a:cubicBezTo>
                  <a:cubicBezTo>
                    <a:pt x="124" y="216"/>
                    <a:pt x="124" y="216"/>
                    <a:pt x="124" y="216"/>
                  </a:cubicBezTo>
                  <a:cubicBezTo>
                    <a:pt x="133" y="216"/>
                    <a:pt x="140" y="209"/>
                    <a:pt x="140" y="200"/>
                  </a:cubicBezTo>
                  <a:close/>
                </a:path>
              </a:pathLst>
            </a:custGeom>
            <a:solidFill>
              <a:srgbClr val="27A2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37" name="Rectangle 118"/>
            <p:cNvSpPr>
              <a:spLocks noChangeArrowheads="1"/>
            </p:cNvSpPr>
            <p:nvPr/>
          </p:nvSpPr>
          <p:spPr bwMode="auto">
            <a:xfrm>
              <a:off x="9867901" y="5287963"/>
              <a:ext cx="615950" cy="60325"/>
            </a:xfrm>
            <a:prstGeom prst="rect">
              <a:avLst/>
            </a:prstGeom>
            <a:solidFill>
              <a:srgbClr val="1C74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38" name="Freeform 119"/>
            <p:cNvSpPr/>
            <p:nvPr/>
          </p:nvSpPr>
          <p:spPr bwMode="auto">
            <a:xfrm>
              <a:off x="9928226" y="6100763"/>
              <a:ext cx="495300" cy="30163"/>
            </a:xfrm>
            <a:custGeom>
              <a:avLst/>
              <a:gdLst>
                <a:gd name="T0" fmla="*/ 303 w 312"/>
                <a:gd name="T1" fmla="*/ 19 h 19"/>
                <a:gd name="T2" fmla="*/ 9 w 312"/>
                <a:gd name="T3" fmla="*/ 19 h 19"/>
                <a:gd name="T4" fmla="*/ 0 w 312"/>
                <a:gd name="T5" fmla="*/ 0 h 19"/>
                <a:gd name="T6" fmla="*/ 312 w 312"/>
                <a:gd name="T7" fmla="*/ 0 h 19"/>
                <a:gd name="T8" fmla="*/ 303 w 312"/>
                <a:gd name="T9" fmla="*/ 19 h 19"/>
              </a:gdLst>
              <a:ahLst/>
              <a:cxnLst>
                <a:cxn ang="0">
                  <a:pos x="T0" y="T1"/>
                </a:cxn>
                <a:cxn ang="0">
                  <a:pos x="T2" y="T3"/>
                </a:cxn>
                <a:cxn ang="0">
                  <a:pos x="T4" y="T5"/>
                </a:cxn>
                <a:cxn ang="0">
                  <a:pos x="T6" y="T7"/>
                </a:cxn>
                <a:cxn ang="0">
                  <a:pos x="T8" y="T9"/>
                </a:cxn>
              </a:cxnLst>
              <a:rect l="0" t="0" r="r" b="b"/>
              <a:pathLst>
                <a:path w="312" h="19">
                  <a:moveTo>
                    <a:pt x="303" y="19"/>
                  </a:moveTo>
                  <a:lnTo>
                    <a:pt x="9" y="19"/>
                  </a:lnTo>
                  <a:lnTo>
                    <a:pt x="0" y="0"/>
                  </a:lnTo>
                  <a:lnTo>
                    <a:pt x="312" y="0"/>
                  </a:lnTo>
                  <a:lnTo>
                    <a:pt x="303" y="19"/>
                  </a:lnTo>
                  <a:close/>
                </a:path>
              </a:pathLst>
            </a:custGeom>
            <a:solidFill>
              <a:srgbClr val="1C74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39" name="Freeform 120"/>
            <p:cNvSpPr/>
            <p:nvPr/>
          </p:nvSpPr>
          <p:spPr bwMode="auto">
            <a:xfrm>
              <a:off x="10483851" y="5438775"/>
              <a:ext cx="225425" cy="541338"/>
            </a:xfrm>
            <a:custGeom>
              <a:avLst/>
              <a:gdLst>
                <a:gd name="T0" fmla="*/ 60 w 60"/>
                <a:gd name="T1" fmla="*/ 72 h 144"/>
                <a:gd name="T2" fmla="*/ 0 w 60"/>
                <a:gd name="T3" fmla="*/ 0 h 144"/>
                <a:gd name="T4" fmla="*/ 0 w 60"/>
                <a:gd name="T5" fmla="*/ 28 h 144"/>
                <a:gd name="T6" fmla="*/ 36 w 60"/>
                <a:gd name="T7" fmla="*/ 72 h 144"/>
                <a:gd name="T8" fmla="*/ 0 w 60"/>
                <a:gd name="T9" fmla="*/ 116 h 144"/>
                <a:gd name="T10" fmla="*/ 0 w 60"/>
                <a:gd name="T11" fmla="*/ 144 h 144"/>
                <a:gd name="T12" fmla="*/ 60 w 60"/>
                <a:gd name="T13" fmla="*/ 72 h 144"/>
              </a:gdLst>
              <a:ahLst/>
              <a:cxnLst>
                <a:cxn ang="0">
                  <a:pos x="T0" y="T1"/>
                </a:cxn>
                <a:cxn ang="0">
                  <a:pos x="T2" y="T3"/>
                </a:cxn>
                <a:cxn ang="0">
                  <a:pos x="T4" y="T5"/>
                </a:cxn>
                <a:cxn ang="0">
                  <a:pos x="T6" y="T7"/>
                </a:cxn>
                <a:cxn ang="0">
                  <a:pos x="T8" y="T9"/>
                </a:cxn>
                <a:cxn ang="0">
                  <a:pos x="T10" y="T11"/>
                </a:cxn>
                <a:cxn ang="0">
                  <a:pos x="T12" y="T13"/>
                </a:cxn>
              </a:cxnLst>
              <a:rect l="0" t="0" r="r" b="b"/>
              <a:pathLst>
                <a:path w="60" h="144">
                  <a:moveTo>
                    <a:pt x="60" y="72"/>
                  </a:moveTo>
                  <a:cubicBezTo>
                    <a:pt x="60" y="36"/>
                    <a:pt x="36" y="8"/>
                    <a:pt x="0" y="0"/>
                  </a:cubicBezTo>
                  <a:cubicBezTo>
                    <a:pt x="0" y="28"/>
                    <a:pt x="0" y="28"/>
                    <a:pt x="0" y="28"/>
                  </a:cubicBezTo>
                  <a:cubicBezTo>
                    <a:pt x="20" y="32"/>
                    <a:pt x="36" y="49"/>
                    <a:pt x="36" y="72"/>
                  </a:cubicBezTo>
                  <a:cubicBezTo>
                    <a:pt x="36" y="95"/>
                    <a:pt x="20" y="112"/>
                    <a:pt x="0" y="116"/>
                  </a:cubicBezTo>
                  <a:cubicBezTo>
                    <a:pt x="0" y="144"/>
                    <a:pt x="0" y="144"/>
                    <a:pt x="0" y="144"/>
                  </a:cubicBezTo>
                  <a:cubicBezTo>
                    <a:pt x="36" y="136"/>
                    <a:pt x="60" y="108"/>
                    <a:pt x="60" y="72"/>
                  </a:cubicBezTo>
                  <a:close/>
                </a:path>
              </a:pathLst>
            </a:custGeom>
            <a:solidFill>
              <a:srgbClr val="218B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40" name="Rectangle 121"/>
            <p:cNvSpPr>
              <a:spLocks noChangeArrowheads="1"/>
            </p:cNvSpPr>
            <p:nvPr/>
          </p:nvSpPr>
          <p:spPr bwMode="auto">
            <a:xfrm>
              <a:off x="10093326" y="5287963"/>
              <a:ext cx="30163" cy="241300"/>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41" name="Freeform 122"/>
            <p:cNvSpPr/>
            <p:nvPr/>
          </p:nvSpPr>
          <p:spPr bwMode="auto">
            <a:xfrm>
              <a:off x="10018713" y="5529263"/>
              <a:ext cx="179388" cy="179388"/>
            </a:xfrm>
            <a:custGeom>
              <a:avLst/>
              <a:gdLst>
                <a:gd name="T0" fmla="*/ 48 w 48"/>
                <a:gd name="T1" fmla="*/ 40 h 48"/>
                <a:gd name="T2" fmla="*/ 40 w 48"/>
                <a:gd name="T3" fmla="*/ 48 h 48"/>
                <a:gd name="T4" fmla="*/ 8 w 48"/>
                <a:gd name="T5" fmla="*/ 48 h 48"/>
                <a:gd name="T6" fmla="*/ 0 w 48"/>
                <a:gd name="T7" fmla="*/ 40 h 48"/>
                <a:gd name="T8" fmla="*/ 0 w 48"/>
                <a:gd name="T9" fmla="*/ 8 h 48"/>
                <a:gd name="T10" fmla="*/ 8 w 48"/>
                <a:gd name="T11" fmla="*/ 0 h 48"/>
                <a:gd name="T12" fmla="*/ 40 w 48"/>
                <a:gd name="T13" fmla="*/ 0 h 48"/>
                <a:gd name="T14" fmla="*/ 48 w 48"/>
                <a:gd name="T15" fmla="*/ 8 h 48"/>
                <a:gd name="T16" fmla="*/ 48 w 48"/>
                <a:gd name="T17" fmla="*/ 4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48">
                  <a:moveTo>
                    <a:pt x="48" y="40"/>
                  </a:moveTo>
                  <a:cubicBezTo>
                    <a:pt x="48" y="44"/>
                    <a:pt x="44" y="48"/>
                    <a:pt x="40" y="48"/>
                  </a:cubicBezTo>
                  <a:cubicBezTo>
                    <a:pt x="8" y="48"/>
                    <a:pt x="8" y="48"/>
                    <a:pt x="8" y="48"/>
                  </a:cubicBezTo>
                  <a:cubicBezTo>
                    <a:pt x="4" y="48"/>
                    <a:pt x="0" y="44"/>
                    <a:pt x="0" y="40"/>
                  </a:cubicBezTo>
                  <a:cubicBezTo>
                    <a:pt x="0" y="8"/>
                    <a:pt x="0" y="8"/>
                    <a:pt x="0" y="8"/>
                  </a:cubicBezTo>
                  <a:cubicBezTo>
                    <a:pt x="0" y="4"/>
                    <a:pt x="4" y="0"/>
                    <a:pt x="8" y="0"/>
                  </a:cubicBezTo>
                  <a:cubicBezTo>
                    <a:pt x="40" y="0"/>
                    <a:pt x="40" y="0"/>
                    <a:pt x="40" y="0"/>
                  </a:cubicBezTo>
                  <a:cubicBezTo>
                    <a:pt x="44" y="0"/>
                    <a:pt x="48" y="4"/>
                    <a:pt x="48" y="8"/>
                  </a:cubicBezTo>
                  <a:lnTo>
                    <a:pt x="48" y="40"/>
                  </a:lnTo>
                  <a:close/>
                </a:path>
              </a:pathLst>
            </a:custGeom>
            <a:solidFill>
              <a:srgbClr val="FBD4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42" name="Rectangle 123"/>
            <p:cNvSpPr>
              <a:spLocks noChangeArrowheads="1"/>
            </p:cNvSpPr>
            <p:nvPr/>
          </p:nvSpPr>
          <p:spPr bwMode="auto">
            <a:xfrm>
              <a:off x="10048876" y="5559425"/>
              <a:ext cx="119063" cy="120650"/>
            </a:xfrm>
            <a:prstGeom prst="rect">
              <a:avLst/>
            </a:prstGeom>
            <a:solidFill>
              <a:srgbClr val="F05F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grpSp>
      <p:sp>
        <p:nvSpPr>
          <p:cNvPr id="43" name="矩形 42"/>
          <p:cNvSpPr/>
          <p:nvPr/>
        </p:nvSpPr>
        <p:spPr>
          <a:xfrm>
            <a:off x="8802259" y="5627478"/>
            <a:ext cx="2153987" cy="707886"/>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Calibri" panose="020F0502020204030204"/>
                <a:cs typeface="+mn-cs"/>
              </a:rPr>
              <a:t>Recreational Facilities</a:t>
            </a:r>
            <a:endParaRPr kumimoji="0" lang="zh-CN" altLang="zh-CN" sz="20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44" name="圆角矩形 30"/>
          <p:cNvSpPr/>
          <p:nvPr/>
        </p:nvSpPr>
        <p:spPr>
          <a:xfrm>
            <a:off x="7736391" y="4614532"/>
            <a:ext cx="3221873" cy="75792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000000"/>
                </a:solidFill>
                <a:effectLst/>
                <a:uLnTx/>
                <a:uFillTx/>
                <a:latin typeface="Calibri" panose="020F0502020204030204"/>
                <a:cs typeface="+mn-cs"/>
              </a:rPr>
              <a:t>          </a:t>
            </a:r>
            <a:endParaRPr kumimoji="0" lang="zh-CN" altLang="en-US" sz="2000" b="0" i="0" u="none" strike="noStrike" kern="1200" cap="none" spc="0" normalizeH="0" baseline="0" noProof="0" dirty="0">
              <a:ln>
                <a:noFill/>
              </a:ln>
              <a:solidFill>
                <a:srgbClr val="000000"/>
              </a:solidFill>
              <a:effectLst/>
              <a:uLnTx/>
              <a:uFillTx/>
              <a:latin typeface="Calibri" panose="020F0502020204030204"/>
              <a:cs typeface="+mn-cs"/>
            </a:endParaRPr>
          </a:p>
        </p:txBody>
      </p:sp>
      <p:grpSp>
        <p:nvGrpSpPr>
          <p:cNvPr id="45" name="组合 42"/>
          <p:cNvGrpSpPr/>
          <p:nvPr/>
        </p:nvGrpSpPr>
        <p:grpSpPr>
          <a:xfrm>
            <a:off x="7846091" y="4723628"/>
            <a:ext cx="707256" cy="510838"/>
            <a:chOff x="4806950" y="5443538"/>
            <a:chExt cx="960438" cy="722313"/>
          </a:xfrm>
        </p:grpSpPr>
        <p:sp>
          <p:nvSpPr>
            <p:cNvPr id="46" name="Rectangle 29"/>
            <p:cNvSpPr>
              <a:spLocks noChangeArrowheads="1"/>
            </p:cNvSpPr>
            <p:nvPr/>
          </p:nvSpPr>
          <p:spPr bwMode="auto">
            <a:xfrm>
              <a:off x="4881563" y="5503863"/>
              <a:ext cx="811213" cy="631825"/>
            </a:xfrm>
            <a:prstGeom prst="rect">
              <a:avLst/>
            </a:prstGeom>
            <a:solidFill>
              <a:srgbClr val="FFB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47" name="Rectangle 30"/>
            <p:cNvSpPr>
              <a:spLocks noChangeArrowheads="1"/>
            </p:cNvSpPr>
            <p:nvPr/>
          </p:nvSpPr>
          <p:spPr bwMode="auto">
            <a:xfrm>
              <a:off x="4972050" y="5743575"/>
              <a:ext cx="330200" cy="225425"/>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48" name="Rectangle 31"/>
            <p:cNvSpPr>
              <a:spLocks noChangeArrowheads="1"/>
            </p:cNvSpPr>
            <p:nvPr/>
          </p:nvSpPr>
          <p:spPr bwMode="auto">
            <a:xfrm>
              <a:off x="4972050" y="5743575"/>
              <a:ext cx="30163" cy="225425"/>
            </a:xfrm>
            <a:prstGeom prst="rect">
              <a:avLst/>
            </a:prstGeom>
            <a:solidFill>
              <a:srgbClr val="8285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49" name="Rectangle 32"/>
            <p:cNvSpPr>
              <a:spLocks noChangeArrowheads="1"/>
            </p:cNvSpPr>
            <p:nvPr/>
          </p:nvSpPr>
          <p:spPr bwMode="auto">
            <a:xfrm>
              <a:off x="5121275" y="5743575"/>
              <a:ext cx="30163" cy="225425"/>
            </a:xfrm>
            <a:prstGeom prst="rect">
              <a:avLst/>
            </a:prstGeom>
            <a:solidFill>
              <a:srgbClr val="8285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50" name="Rectangle 33"/>
            <p:cNvSpPr>
              <a:spLocks noChangeArrowheads="1"/>
            </p:cNvSpPr>
            <p:nvPr/>
          </p:nvSpPr>
          <p:spPr bwMode="auto">
            <a:xfrm>
              <a:off x="5272088" y="5743575"/>
              <a:ext cx="30163" cy="225425"/>
            </a:xfrm>
            <a:prstGeom prst="rect">
              <a:avLst/>
            </a:prstGeom>
            <a:solidFill>
              <a:srgbClr val="8285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51" name="Rectangle 34"/>
            <p:cNvSpPr>
              <a:spLocks noChangeArrowheads="1"/>
            </p:cNvSpPr>
            <p:nvPr/>
          </p:nvSpPr>
          <p:spPr bwMode="auto">
            <a:xfrm>
              <a:off x="4972050" y="5940425"/>
              <a:ext cx="330200" cy="28575"/>
            </a:xfrm>
            <a:prstGeom prst="rect">
              <a:avLst/>
            </a:prstGeom>
            <a:solidFill>
              <a:srgbClr val="8285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52" name="Rectangle 35"/>
            <p:cNvSpPr>
              <a:spLocks noChangeArrowheads="1"/>
            </p:cNvSpPr>
            <p:nvPr/>
          </p:nvSpPr>
          <p:spPr bwMode="auto">
            <a:xfrm>
              <a:off x="4972050" y="5743575"/>
              <a:ext cx="330200" cy="30163"/>
            </a:xfrm>
            <a:prstGeom prst="rect">
              <a:avLst/>
            </a:prstGeom>
            <a:solidFill>
              <a:srgbClr val="8285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53" name="Rectangle 36"/>
            <p:cNvSpPr>
              <a:spLocks noChangeArrowheads="1"/>
            </p:cNvSpPr>
            <p:nvPr/>
          </p:nvSpPr>
          <p:spPr bwMode="auto">
            <a:xfrm>
              <a:off x="4837113" y="5503863"/>
              <a:ext cx="88900" cy="120650"/>
            </a:xfrm>
            <a:prstGeom prst="rect">
              <a:avLst/>
            </a:prstGeom>
            <a:solidFill>
              <a:srgbClr val="F05F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54" name="Rectangle 37"/>
            <p:cNvSpPr>
              <a:spLocks noChangeArrowheads="1"/>
            </p:cNvSpPr>
            <p:nvPr/>
          </p:nvSpPr>
          <p:spPr bwMode="auto">
            <a:xfrm>
              <a:off x="4926013" y="5503863"/>
              <a:ext cx="90488" cy="120650"/>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55" name="Rectangle 38"/>
            <p:cNvSpPr>
              <a:spLocks noChangeArrowheads="1"/>
            </p:cNvSpPr>
            <p:nvPr/>
          </p:nvSpPr>
          <p:spPr bwMode="auto">
            <a:xfrm>
              <a:off x="5016500" y="5503863"/>
              <a:ext cx="90488" cy="120650"/>
            </a:xfrm>
            <a:prstGeom prst="rect">
              <a:avLst/>
            </a:prstGeom>
            <a:solidFill>
              <a:srgbClr val="F05F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56" name="Rectangle 39"/>
            <p:cNvSpPr>
              <a:spLocks noChangeArrowheads="1"/>
            </p:cNvSpPr>
            <p:nvPr/>
          </p:nvSpPr>
          <p:spPr bwMode="auto">
            <a:xfrm>
              <a:off x="5106988" y="5503863"/>
              <a:ext cx="90488" cy="120650"/>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57" name="Rectangle 40"/>
            <p:cNvSpPr>
              <a:spLocks noChangeArrowheads="1"/>
            </p:cNvSpPr>
            <p:nvPr/>
          </p:nvSpPr>
          <p:spPr bwMode="auto">
            <a:xfrm>
              <a:off x="5197475" y="5503863"/>
              <a:ext cx="88900" cy="120650"/>
            </a:xfrm>
            <a:prstGeom prst="rect">
              <a:avLst/>
            </a:prstGeom>
            <a:solidFill>
              <a:srgbClr val="F05F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58" name="Rectangle 41"/>
            <p:cNvSpPr>
              <a:spLocks noChangeArrowheads="1"/>
            </p:cNvSpPr>
            <p:nvPr/>
          </p:nvSpPr>
          <p:spPr bwMode="auto">
            <a:xfrm>
              <a:off x="5286375" y="5503863"/>
              <a:ext cx="90488" cy="120650"/>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59" name="Rectangle 42"/>
            <p:cNvSpPr>
              <a:spLocks noChangeArrowheads="1"/>
            </p:cNvSpPr>
            <p:nvPr/>
          </p:nvSpPr>
          <p:spPr bwMode="auto">
            <a:xfrm>
              <a:off x="5376863" y="5503863"/>
              <a:ext cx="90488" cy="120650"/>
            </a:xfrm>
            <a:prstGeom prst="rect">
              <a:avLst/>
            </a:prstGeom>
            <a:solidFill>
              <a:srgbClr val="F05F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60" name="Rectangle 43"/>
            <p:cNvSpPr>
              <a:spLocks noChangeArrowheads="1"/>
            </p:cNvSpPr>
            <p:nvPr/>
          </p:nvSpPr>
          <p:spPr bwMode="auto">
            <a:xfrm>
              <a:off x="5557838" y="5503863"/>
              <a:ext cx="90488" cy="120650"/>
            </a:xfrm>
            <a:prstGeom prst="rect">
              <a:avLst/>
            </a:prstGeom>
            <a:solidFill>
              <a:srgbClr val="F05F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61" name="Freeform 44"/>
            <p:cNvSpPr/>
            <p:nvPr/>
          </p:nvSpPr>
          <p:spPr bwMode="auto">
            <a:xfrm>
              <a:off x="5557838" y="5624513"/>
              <a:ext cx="90488" cy="44450"/>
            </a:xfrm>
            <a:custGeom>
              <a:avLst/>
              <a:gdLst>
                <a:gd name="T0" fmla="*/ 24 w 24"/>
                <a:gd name="T1" fmla="*/ 0 h 12"/>
                <a:gd name="T2" fmla="*/ 12 w 24"/>
                <a:gd name="T3" fmla="*/ 12 h 12"/>
                <a:gd name="T4" fmla="*/ 0 w 24"/>
                <a:gd name="T5" fmla="*/ 0 h 12"/>
                <a:gd name="T6" fmla="*/ 24 w 24"/>
                <a:gd name="T7" fmla="*/ 0 h 12"/>
              </a:gdLst>
              <a:ahLst/>
              <a:cxnLst>
                <a:cxn ang="0">
                  <a:pos x="T0" y="T1"/>
                </a:cxn>
                <a:cxn ang="0">
                  <a:pos x="T2" y="T3"/>
                </a:cxn>
                <a:cxn ang="0">
                  <a:pos x="T4" y="T5"/>
                </a:cxn>
                <a:cxn ang="0">
                  <a:pos x="T6" y="T7"/>
                </a:cxn>
              </a:cxnLst>
              <a:rect l="0" t="0" r="r" b="b"/>
              <a:pathLst>
                <a:path w="24" h="12">
                  <a:moveTo>
                    <a:pt x="24" y="0"/>
                  </a:moveTo>
                  <a:cubicBezTo>
                    <a:pt x="24" y="7"/>
                    <a:pt x="19" y="12"/>
                    <a:pt x="12" y="12"/>
                  </a:cubicBezTo>
                  <a:cubicBezTo>
                    <a:pt x="5" y="12"/>
                    <a:pt x="0" y="7"/>
                    <a:pt x="0" y="0"/>
                  </a:cubicBezTo>
                  <a:lnTo>
                    <a:pt x="24" y="0"/>
                  </a:lnTo>
                  <a:close/>
                </a:path>
              </a:pathLst>
            </a:custGeom>
            <a:solidFill>
              <a:srgbClr val="F05F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62" name="Rectangle 45"/>
            <p:cNvSpPr>
              <a:spLocks noChangeArrowheads="1"/>
            </p:cNvSpPr>
            <p:nvPr/>
          </p:nvSpPr>
          <p:spPr bwMode="auto">
            <a:xfrm>
              <a:off x="5467350" y="5503863"/>
              <a:ext cx="90488" cy="120650"/>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63" name="Freeform 46"/>
            <p:cNvSpPr/>
            <p:nvPr/>
          </p:nvSpPr>
          <p:spPr bwMode="auto">
            <a:xfrm>
              <a:off x="5467350" y="5624513"/>
              <a:ext cx="90488" cy="44450"/>
            </a:xfrm>
            <a:custGeom>
              <a:avLst/>
              <a:gdLst>
                <a:gd name="T0" fmla="*/ 24 w 24"/>
                <a:gd name="T1" fmla="*/ 0 h 12"/>
                <a:gd name="T2" fmla="*/ 12 w 24"/>
                <a:gd name="T3" fmla="*/ 12 h 12"/>
                <a:gd name="T4" fmla="*/ 0 w 24"/>
                <a:gd name="T5" fmla="*/ 0 h 12"/>
                <a:gd name="T6" fmla="*/ 24 w 24"/>
                <a:gd name="T7" fmla="*/ 0 h 12"/>
              </a:gdLst>
              <a:ahLst/>
              <a:cxnLst>
                <a:cxn ang="0">
                  <a:pos x="T0" y="T1"/>
                </a:cxn>
                <a:cxn ang="0">
                  <a:pos x="T2" y="T3"/>
                </a:cxn>
                <a:cxn ang="0">
                  <a:pos x="T4" y="T5"/>
                </a:cxn>
                <a:cxn ang="0">
                  <a:pos x="T6" y="T7"/>
                </a:cxn>
              </a:cxnLst>
              <a:rect l="0" t="0" r="r" b="b"/>
              <a:pathLst>
                <a:path w="24" h="12">
                  <a:moveTo>
                    <a:pt x="24" y="0"/>
                  </a:moveTo>
                  <a:cubicBezTo>
                    <a:pt x="24" y="7"/>
                    <a:pt x="19" y="12"/>
                    <a:pt x="12" y="12"/>
                  </a:cubicBezTo>
                  <a:cubicBezTo>
                    <a:pt x="5" y="12"/>
                    <a:pt x="0" y="7"/>
                    <a:pt x="0" y="0"/>
                  </a:cubicBezTo>
                  <a:lnTo>
                    <a:pt x="24" y="0"/>
                  </a:lnTo>
                  <a:close/>
                </a:path>
              </a:pathLst>
            </a:custGeom>
            <a:solidFill>
              <a:srgbClr val="EBF0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64" name="Rectangle 47"/>
            <p:cNvSpPr>
              <a:spLocks noChangeArrowheads="1"/>
            </p:cNvSpPr>
            <p:nvPr/>
          </p:nvSpPr>
          <p:spPr bwMode="auto">
            <a:xfrm>
              <a:off x="5648325" y="5503863"/>
              <a:ext cx="88900" cy="120650"/>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65" name="Freeform 48"/>
            <p:cNvSpPr/>
            <p:nvPr/>
          </p:nvSpPr>
          <p:spPr bwMode="auto">
            <a:xfrm>
              <a:off x="5648325" y="5624513"/>
              <a:ext cx="88900" cy="44450"/>
            </a:xfrm>
            <a:custGeom>
              <a:avLst/>
              <a:gdLst>
                <a:gd name="T0" fmla="*/ 24 w 24"/>
                <a:gd name="T1" fmla="*/ 0 h 12"/>
                <a:gd name="T2" fmla="*/ 12 w 24"/>
                <a:gd name="T3" fmla="*/ 12 h 12"/>
                <a:gd name="T4" fmla="*/ 0 w 24"/>
                <a:gd name="T5" fmla="*/ 0 h 12"/>
                <a:gd name="T6" fmla="*/ 24 w 24"/>
                <a:gd name="T7" fmla="*/ 0 h 12"/>
              </a:gdLst>
              <a:ahLst/>
              <a:cxnLst>
                <a:cxn ang="0">
                  <a:pos x="T0" y="T1"/>
                </a:cxn>
                <a:cxn ang="0">
                  <a:pos x="T2" y="T3"/>
                </a:cxn>
                <a:cxn ang="0">
                  <a:pos x="T4" y="T5"/>
                </a:cxn>
                <a:cxn ang="0">
                  <a:pos x="T6" y="T7"/>
                </a:cxn>
              </a:cxnLst>
              <a:rect l="0" t="0" r="r" b="b"/>
              <a:pathLst>
                <a:path w="24" h="12">
                  <a:moveTo>
                    <a:pt x="24" y="0"/>
                  </a:moveTo>
                  <a:cubicBezTo>
                    <a:pt x="24" y="7"/>
                    <a:pt x="19" y="12"/>
                    <a:pt x="12" y="12"/>
                  </a:cubicBezTo>
                  <a:cubicBezTo>
                    <a:pt x="5" y="12"/>
                    <a:pt x="0" y="7"/>
                    <a:pt x="0" y="0"/>
                  </a:cubicBezTo>
                  <a:lnTo>
                    <a:pt x="24" y="0"/>
                  </a:lnTo>
                  <a:close/>
                </a:path>
              </a:pathLst>
            </a:custGeom>
            <a:solidFill>
              <a:srgbClr val="EBF0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66" name="Freeform 49"/>
            <p:cNvSpPr/>
            <p:nvPr/>
          </p:nvSpPr>
          <p:spPr bwMode="auto">
            <a:xfrm>
              <a:off x="5376863" y="5624513"/>
              <a:ext cx="90488" cy="44450"/>
            </a:xfrm>
            <a:custGeom>
              <a:avLst/>
              <a:gdLst>
                <a:gd name="T0" fmla="*/ 24 w 24"/>
                <a:gd name="T1" fmla="*/ 0 h 12"/>
                <a:gd name="T2" fmla="*/ 12 w 24"/>
                <a:gd name="T3" fmla="*/ 12 h 12"/>
                <a:gd name="T4" fmla="*/ 0 w 24"/>
                <a:gd name="T5" fmla="*/ 0 h 12"/>
                <a:gd name="T6" fmla="*/ 24 w 24"/>
                <a:gd name="T7" fmla="*/ 0 h 12"/>
              </a:gdLst>
              <a:ahLst/>
              <a:cxnLst>
                <a:cxn ang="0">
                  <a:pos x="T0" y="T1"/>
                </a:cxn>
                <a:cxn ang="0">
                  <a:pos x="T2" y="T3"/>
                </a:cxn>
                <a:cxn ang="0">
                  <a:pos x="T4" y="T5"/>
                </a:cxn>
                <a:cxn ang="0">
                  <a:pos x="T6" y="T7"/>
                </a:cxn>
              </a:cxnLst>
              <a:rect l="0" t="0" r="r" b="b"/>
              <a:pathLst>
                <a:path w="24" h="12">
                  <a:moveTo>
                    <a:pt x="24" y="0"/>
                  </a:moveTo>
                  <a:cubicBezTo>
                    <a:pt x="24" y="7"/>
                    <a:pt x="19" y="12"/>
                    <a:pt x="12" y="12"/>
                  </a:cubicBezTo>
                  <a:cubicBezTo>
                    <a:pt x="5" y="12"/>
                    <a:pt x="0" y="7"/>
                    <a:pt x="0" y="0"/>
                  </a:cubicBezTo>
                  <a:lnTo>
                    <a:pt x="24" y="0"/>
                  </a:lnTo>
                  <a:close/>
                </a:path>
              </a:pathLst>
            </a:custGeom>
            <a:solidFill>
              <a:srgbClr val="F05F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67" name="Freeform 50"/>
            <p:cNvSpPr/>
            <p:nvPr/>
          </p:nvSpPr>
          <p:spPr bwMode="auto">
            <a:xfrm>
              <a:off x="5286375" y="5624513"/>
              <a:ext cx="90488" cy="44450"/>
            </a:xfrm>
            <a:custGeom>
              <a:avLst/>
              <a:gdLst>
                <a:gd name="T0" fmla="*/ 24 w 24"/>
                <a:gd name="T1" fmla="*/ 0 h 12"/>
                <a:gd name="T2" fmla="*/ 12 w 24"/>
                <a:gd name="T3" fmla="*/ 12 h 12"/>
                <a:gd name="T4" fmla="*/ 0 w 24"/>
                <a:gd name="T5" fmla="*/ 0 h 12"/>
                <a:gd name="T6" fmla="*/ 24 w 24"/>
                <a:gd name="T7" fmla="*/ 0 h 12"/>
              </a:gdLst>
              <a:ahLst/>
              <a:cxnLst>
                <a:cxn ang="0">
                  <a:pos x="T0" y="T1"/>
                </a:cxn>
                <a:cxn ang="0">
                  <a:pos x="T2" y="T3"/>
                </a:cxn>
                <a:cxn ang="0">
                  <a:pos x="T4" y="T5"/>
                </a:cxn>
                <a:cxn ang="0">
                  <a:pos x="T6" y="T7"/>
                </a:cxn>
              </a:cxnLst>
              <a:rect l="0" t="0" r="r" b="b"/>
              <a:pathLst>
                <a:path w="24" h="12">
                  <a:moveTo>
                    <a:pt x="24" y="0"/>
                  </a:moveTo>
                  <a:cubicBezTo>
                    <a:pt x="24" y="7"/>
                    <a:pt x="19" y="12"/>
                    <a:pt x="12" y="12"/>
                  </a:cubicBezTo>
                  <a:cubicBezTo>
                    <a:pt x="5" y="12"/>
                    <a:pt x="0" y="7"/>
                    <a:pt x="0" y="0"/>
                  </a:cubicBezTo>
                  <a:lnTo>
                    <a:pt x="24" y="0"/>
                  </a:lnTo>
                  <a:close/>
                </a:path>
              </a:pathLst>
            </a:custGeom>
            <a:solidFill>
              <a:srgbClr val="EBF0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68" name="Freeform 51"/>
            <p:cNvSpPr/>
            <p:nvPr/>
          </p:nvSpPr>
          <p:spPr bwMode="auto">
            <a:xfrm>
              <a:off x="5197475" y="5624513"/>
              <a:ext cx="88900" cy="44450"/>
            </a:xfrm>
            <a:custGeom>
              <a:avLst/>
              <a:gdLst>
                <a:gd name="T0" fmla="*/ 24 w 24"/>
                <a:gd name="T1" fmla="*/ 0 h 12"/>
                <a:gd name="T2" fmla="*/ 12 w 24"/>
                <a:gd name="T3" fmla="*/ 12 h 12"/>
                <a:gd name="T4" fmla="*/ 0 w 24"/>
                <a:gd name="T5" fmla="*/ 0 h 12"/>
                <a:gd name="T6" fmla="*/ 24 w 24"/>
                <a:gd name="T7" fmla="*/ 0 h 12"/>
              </a:gdLst>
              <a:ahLst/>
              <a:cxnLst>
                <a:cxn ang="0">
                  <a:pos x="T0" y="T1"/>
                </a:cxn>
                <a:cxn ang="0">
                  <a:pos x="T2" y="T3"/>
                </a:cxn>
                <a:cxn ang="0">
                  <a:pos x="T4" y="T5"/>
                </a:cxn>
                <a:cxn ang="0">
                  <a:pos x="T6" y="T7"/>
                </a:cxn>
              </a:cxnLst>
              <a:rect l="0" t="0" r="r" b="b"/>
              <a:pathLst>
                <a:path w="24" h="12">
                  <a:moveTo>
                    <a:pt x="24" y="0"/>
                  </a:moveTo>
                  <a:cubicBezTo>
                    <a:pt x="24" y="7"/>
                    <a:pt x="19" y="12"/>
                    <a:pt x="12" y="12"/>
                  </a:cubicBezTo>
                  <a:cubicBezTo>
                    <a:pt x="5" y="12"/>
                    <a:pt x="0" y="7"/>
                    <a:pt x="0" y="0"/>
                  </a:cubicBezTo>
                  <a:lnTo>
                    <a:pt x="24" y="0"/>
                  </a:lnTo>
                  <a:close/>
                </a:path>
              </a:pathLst>
            </a:custGeom>
            <a:solidFill>
              <a:srgbClr val="F05F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69" name="Freeform 52"/>
            <p:cNvSpPr/>
            <p:nvPr/>
          </p:nvSpPr>
          <p:spPr bwMode="auto">
            <a:xfrm>
              <a:off x="5106988" y="5624513"/>
              <a:ext cx="90488" cy="44450"/>
            </a:xfrm>
            <a:custGeom>
              <a:avLst/>
              <a:gdLst>
                <a:gd name="T0" fmla="*/ 24 w 24"/>
                <a:gd name="T1" fmla="*/ 0 h 12"/>
                <a:gd name="T2" fmla="*/ 12 w 24"/>
                <a:gd name="T3" fmla="*/ 12 h 12"/>
                <a:gd name="T4" fmla="*/ 0 w 24"/>
                <a:gd name="T5" fmla="*/ 0 h 12"/>
                <a:gd name="T6" fmla="*/ 24 w 24"/>
                <a:gd name="T7" fmla="*/ 0 h 12"/>
              </a:gdLst>
              <a:ahLst/>
              <a:cxnLst>
                <a:cxn ang="0">
                  <a:pos x="T0" y="T1"/>
                </a:cxn>
                <a:cxn ang="0">
                  <a:pos x="T2" y="T3"/>
                </a:cxn>
                <a:cxn ang="0">
                  <a:pos x="T4" y="T5"/>
                </a:cxn>
                <a:cxn ang="0">
                  <a:pos x="T6" y="T7"/>
                </a:cxn>
              </a:cxnLst>
              <a:rect l="0" t="0" r="r" b="b"/>
              <a:pathLst>
                <a:path w="24" h="12">
                  <a:moveTo>
                    <a:pt x="24" y="0"/>
                  </a:moveTo>
                  <a:cubicBezTo>
                    <a:pt x="24" y="7"/>
                    <a:pt x="19" y="12"/>
                    <a:pt x="12" y="12"/>
                  </a:cubicBezTo>
                  <a:cubicBezTo>
                    <a:pt x="5" y="12"/>
                    <a:pt x="0" y="7"/>
                    <a:pt x="0" y="0"/>
                  </a:cubicBezTo>
                  <a:lnTo>
                    <a:pt x="24" y="0"/>
                  </a:lnTo>
                  <a:close/>
                </a:path>
              </a:pathLst>
            </a:custGeom>
            <a:solidFill>
              <a:srgbClr val="EBF0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70" name="Freeform 53"/>
            <p:cNvSpPr/>
            <p:nvPr/>
          </p:nvSpPr>
          <p:spPr bwMode="auto">
            <a:xfrm>
              <a:off x="5016500" y="5624513"/>
              <a:ext cx="90488" cy="44450"/>
            </a:xfrm>
            <a:custGeom>
              <a:avLst/>
              <a:gdLst>
                <a:gd name="T0" fmla="*/ 24 w 24"/>
                <a:gd name="T1" fmla="*/ 0 h 12"/>
                <a:gd name="T2" fmla="*/ 12 w 24"/>
                <a:gd name="T3" fmla="*/ 12 h 12"/>
                <a:gd name="T4" fmla="*/ 0 w 24"/>
                <a:gd name="T5" fmla="*/ 0 h 12"/>
                <a:gd name="T6" fmla="*/ 24 w 24"/>
                <a:gd name="T7" fmla="*/ 0 h 12"/>
              </a:gdLst>
              <a:ahLst/>
              <a:cxnLst>
                <a:cxn ang="0">
                  <a:pos x="T0" y="T1"/>
                </a:cxn>
                <a:cxn ang="0">
                  <a:pos x="T2" y="T3"/>
                </a:cxn>
                <a:cxn ang="0">
                  <a:pos x="T4" y="T5"/>
                </a:cxn>
                <a:cxn ang="0">
                  <a:pos x="T6" y="T7"/>
                </a:cxn>
              </a:cxnLst>
              <a:rect l="0" t="0" r="r" b="b"/>
              <a:pathLst>
                <a:path w="24" h="12">
                  <a:moveTo>
                    <a:pt x="24" y="0"/>
                  </a:moveTo>
                  <a:cubicBezTo>
                    <a:pt x="24" y="7"/>
                    <a:pt x="19" y="12"/>
                    <a:pt x="12" y="12"/>
                  </a:cubicBezTo>
                  <a:cubicBezTo>
                    <a:pt x="5" y="12"/>
                    <a:pt x="0" y="7"/>
                    <a:pt x="0" y="0"/>
                  </a:cubicBezTo>
                  <a:lnTo>
                    <a:pt x="24" y="0"/>
                  </a:lnTo>
                  <a:close/>
                </a:path>
              </a:pathLst>
            </a:custGeom>
            <a:solidFill>
              <a:srgbClr val="F05F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71" name="Freeform 54"/>
            <p:cNvSpPr/>
            <p:nvPr/>
          </p:nvSpPr>
          <p:spPr bwMode="auto">
            <a:xfrm>
              <a:off x="4837113" y="5624513"/>
              <a:ext cx="88900" cy="44450"/>
            </a:xfrm>
            <a:custGeom>
              <a:avLst/>
              <a:gdLst>
                <a:gd name="T0" fmla="*/ 24 w 24"/>
                <a:gd name="T1" fmla="*/ 0 h 12"/>
                <a:gd name="T2" fmla="*/ 12 w 24"/>
                <a:gd name="T3" fmla="*/ 12 h 12"/>
                <a:gd name="T4" fmla="*/ 0 w 24"/>
                <a:gd name="T5" fmla="*/ 0 h 12"/>
                <a:gd name="T6" fmla="*/ 24 w 24"/>
                <a:gd name="T7" fmla="*/ 0 h 12"/>
              </a:gdLst>
              <a:ahLst/>
              <a:cxnLst>
                <a:cxn ang="0">
                  <a:pos x="T0" y="T1"/>
                </a:cxn>
                <a:cxn ang="0">
                  <a:pos x="T2" y="T3"/>
                </a:cxn>
                <a:cxn ang="0">
                  <a:pos x="T4" y="T5"/>
                </a:cxn>
                <a:cxn ang="0">
                  <a:pos x="T6" y="T7"/>
                </a:cxn>
              </a:cxnLst>
              <a:rect l="0" t="0" r="r" b="b"/>
              <a:pathLst>
                <a:path w="24" h="12">
                  <a:moveTo>
                    <a:pt x="24" y="0"/>
                  </a:moveTo>
                  <a:cubicBezTo>
                    <a:pt x="24" y="7"/>
                    <a:pt x="19" y="12"/>
                    <a:pt x="12" y="12"/>
                  </a:cubicBezTo>
                  <a:cubicBezTo>
                    <a:pt x="5" y="12"/>
                    <a:pt x="0" y="7"/>
                    <a:pt x="0" y="0"/>
                  </a:cubicBezTo>
                  <a:lnTo>
                    <a:pt x="24" y="0"/>
                  </a:lnTo>
                  <a:close/>
                </a:path>
              </a:pathLst>
            </a:custGeom>
            <a:solidFill>
              <a:srgbClr val="F05F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72" name="Freeform 55"/>
            <p:cNvSpPr/>
            <p:nvPr/>
          </p:nvSpPr>
          <p:spPr bwMode="auto">
            <a:xfrm>
              <a:off x="4926013" y="5624513"/>
              <a:ext cx="90488" cy="44450"/>
            </a:xfrm>
            <a:custGeom>
              <a:avLst/>
              <a:gdLst>
                <a:gd name="T0" fmla="*/ 24 w 24"/>
                <a:gd name="T1" fmla="*/ 0 h 12"/>
                <a:gd name="T2" fmla="*/ 12 w 24"/>
                <a:gd name="T3" fmla="*/ 12 h 12"/>
                <a:gd name="T4" fmla="*/ 0 w 24"/>
                <a:gd name="T5" fmla="*/ 0 h 12"/>
                <a:gd name="T6" fmla="*/ 24 w 24"/>
                <a:gd name="T7" fmla="*/ 0 h 12"/>
              </a:gdLst>
              <a:ahLst/>
              <a:cxnLst>
                <a:cxn ang="0">
                  <a:pos x="T0" y="T1"/>
                </a:cxn>
                <a:cxn ang="0">
                  <a:pos x="T2" y="T3"/>
                </a:cxn>
                <a:cxn ang="0">
                  <a:pos x="T4" y="T5"/>
                </a:cxn>
                <a:cxn ang="0">
                  <a:pos x="T6" y="T7"/>
                </a:cxn>
              </a:cxnLst>
              <a:rect l="0" t="0" r="r" b="b"/>
              <a:pathLst>
                <a:path w="24" h="12">
                  <a:moveTo>
                    <a:pt x="24" y="0"/>
                  </a:moveTo>
                  <a:cubicBezTo>
                    <a:pt x="24" y="7"/>
                    <a:pt x="19" y="12"/>
                    <a:pt x="12" y="12"/>
                  </a:cubicBezTo>
                  <a:cubicBezTo>
                    <a:pt x="5" y="12"/>
                    <a:pt x="0" y="7"/>
                    <a:pt x="0" y="0"/>
                  </a:cubicBezTo>
                  <a:lnTo>
                    <a:pt x="24" y="0"/>
                  </a:lnTo>
                  <a:close/>
                </a:path>
              </a:pathLst>
            </a:custGeom>
            <a:solidFill>
              <a:srgbClr val="EBF0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73" name="Rectangle 56"/>
            <p:cNvSpPr>
              <a:spLocks noChangeArrowheads="1"/>
            </p:cNvSpPr>
            <p:nvPr/>
          </p:nvSpPr>
          <p:spPr bwMode="auto">
            <a:xfrm>
              <a:off x="5392738" y="5743575"/>
              <a:ext cx="209550" cy="392113"/>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74" name="Rectangle 57"/>
            <p:cNvSpPr>
              <a:spLocks noChangeArrowheads="1"/>
            </p:cNvSpPr>
            <p:nvPr/>
          </p:nvSpPr>
          <p:spPr bwMode="auto">
            <a:xfrm>
              <a:off x="5392738" y="5743575"/>
              <a:ext cx="209550" cy="30163"/>
            </a:xfrm>
            <a:prstGeom prst="rect">
              <a:avLst/>
            </a:prstGeom>
            <a:solidFill>
              <a:srgbClr val="8285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75" name="Rectangle 58"/>
            <p:cNvSpPr>
              <a:spLocks noChangeArrowheads="1"/>
            </p:cNvSpPr>
            <p:nvPr/>
          </p:nvSpPr>
          <p:spPr bwMode="auto">
            <a:xfrm>
              <a:off x="5392738" y="5773738"/>
              <a:ext cx="30163" cy="361950"/>
            </a:xfrm>
            <a:prstGeom prst="rect">
              <a:avLst/>
            </a:prstGeom>
            <a:solidFill>
              <a:srgbClr val="8285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76" name="Rectangle 59"/>
            <p:cNvSpPr>
              <a:spLocks noChangeArrowheads="1"/>
            </p:cNvSpPr>
            <p:nvPr/>
          </p:nvSpPr>
          <p:spPr bwMode="auto">
            <a:xfrm>
              <a:off x="5572125" y="5773738"/>
              <a:ext cx="30163" cy="361950"/>
            </a:xfrm>
            <a:prstGeom prst="rect">
              <a:avLst/>
            </a:prstGeom>
            <a:solidFill>
              <a:srgbClr val="8285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77" name="Rectangle 60"/>
            <p:cNvSpPr>
              <a:spLocks noChangeArrowheads="1"/>
            </p:cNvSpPr>
            <p:nvPr/>
          </p:nvSpPr>
          <p:spPr bwMode="auto">
            <a:xfrm>
              <a:off x="4881563" y="6135688"/>
              <a:ext cx="811213" cy="30163"/>
            </a:xfrm>
            <a:prstGeom prst="rect">
              <a:avLst/>
            </a:prstGeom>
            <a:solidFill>
              <a:srgbClr val="8285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78" name="Rectangle 61"/>
            <p:cNvSpPr>
              <a:spLocks noChangeArrowheads="1"/>
            </p:cNvSpPr>
            <p:nvPr/>
          </p:nvSpPr>
          <p:spPr bwMode="auto">
            <a:xfrm>
              <a:off x="5422900" y="5940425"/>
              <a:ext cx="149225" cy="28575"/>
            </a:xfrm>
            <a:prstGeom prst="rect">
              <a:avLst/>
            </a:prstGeom>
            <a:solidFill>
              <a:srgbClr val="8285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79" name="Freeform 62"/>
            <p:cNvSpPr/>
            <p:nvPr/>
          </p:nvSpPr>
          <p:spPr bwMode="auto">
            <a:xfrm>
              <a:off x="4806950" y="5443538"/>
              <a:ext cx="960438" cy="60325"/>
            </a:xfrm>
            <a:custGeom>
              <a:avLst/>
              <a:gdLst>
                <a:gd name="T0" fmla="*/ 248 w 256"/>
                <a:gd name="T1" fmla="*/ 0 h 16"/>
                <a:gd name="T2" fmla="*/ 8 w 256"/>
                <a:gd name="T3" fmla="*/ 0 h 16"/>
                <a:gd name="T4" fmla="*/ 0 w 256"/>
                <a:gd name="T5" fmla="*/ 8 h 16"/>
                <a:gd name="T6" fmla="*/ 8 w 256"/>
                <a:gd name="T7" fmla="*/ 16 h 16"/>
                <a:gd name="T8" fmla="*/ 248 w 256"/>
                <a:gd name="T9" fmla="*/ 16 h 16"/>
                <a:gd name="T10" fmla="*/ 256 w 256"/>
                <a:gd name="T11" fmla="*/ 8 h 16"/>
                <a:gd name="T12" fmla="*/ 248 w 256"/>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256" h="16">
                  <a:moveTo>
                    <a:pt x="248" y="0"/>
                  </a:moveTo>
                  <a:cubicBezTo>
                    <a:pt x="8" y="0"/>
                    <a:pt x="8" y="0"/>
                    <a:pt x="8" y="0"/>
                  </a:cubicBezTo>
                  <a:cubicBezTo>
                    <a:pt x="4" y="0"/>
                    <a:pt x="0" y="4"/>
                    <a:pt x="0" y="8"/>
                  </a:cubicBezTo>
                  <a:cubicBezTo>
                    <a:pt x="0" y="12"/>
                    <a:pt x="4" y="16"/>
                    <a:pt x="8" y="16"/>
                  </a:cubicBezTo>
                  <a:cubicBezTo>
                    <a:pt x="248" y="16"/>
                    <a:pt x="248" y="16"/>
                    <a:pt x="248" y="16"/>
                  </a:cubicBezTo>
                  <a:cubicBezTo>
                    <a:pt x="252" y="16"/>
                    <a:pt x="256" y="12"/>
                    <a:pt x="256" y="8"/>
                  </a:cubicBezTo>
                  <a:cubicBezTo>
                    <a:pt x="256" y="4"/>
                    <a:pt x="252" y="0"/>
                    <a:pt x="248" y="0"/>
                  </a:cubicBezTo>
                  <a:close/>
                </a:path>
              </a:pathLst>
            </a:custGeom>
            <a:solidFill>
              <a:srgbClr val="8285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grpSp>
      <p:pic>
        <p:nvPicPr>
          <p:cNvPr id="80" name="Picture 115" descr="Image result for Images of infrastructure"/>
          <p:cNvPicPr/>
          <p:nvPr/>
        </p:nvPicPr>
        <p:blipFill>
          <a:blip r:embed="rId4" cstate="print"/>
          <a:srcRect/>
          <a:stretch>
            <a:fillRect/>
          </a:stretch>
        </p:blipFill>
        <p:spPr bwMode="auto">
          <a:xfrm>
            <a:off x="7913019" y="5673058"/>
            <a:ext cx="705498" cy="639746"/>
          </a:xfrm>
          <a:prstGeom prst="rect">
            <a:avLst/>
          </a:prstGeom>
          <a:noFill/>
          <a:ln w="9525">
            <a:noFill/>
            <a:miter lim="800000"/>
            <a:headEnd/>
            <a:tailEnd/>
          </a:ln>
        </p:spPr>
      </p:pic>
      <p:sp>
        <p:nvSpPr>
          <p:cNvPr id="81" name="矩形 80"/>
          <p:cNvSpPr/>
          <p:nvPr/>
        </p:nvSpPr>
        <p:spPr>
          <a:xfrm>
            <a:off x="8788691" y="4640372"/>
            <a:ext cx="2117975" cy="707886"/>
          </a:xfrm>
          <a:prstGeom prst="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Calibri" panose="020F0502020204030204"/>
                <a:cs typeface="+mn-cs"/>
              </a:rPr>
              <a:t>Infrastructure            Improvement</a:t>
            </a:r>
          </a:p>
        </p:txBody>
      </p:sp>
      <p:sp>
        <p:nvSpPr>
          <p:cNvPr id="82" name="TextBox 3"/>
          <p:cNvSpPr txBox="1"/>
          <p:nvPr/>
        </p:nvSpPr>
        <p:spPr>
          <a:xfrm>
            <a:off x="4539773" y="358759"/>
            <a:ext cx="7459546" cy="461665"/>
          </a:xfrm>
          <a:prstGeom prst="rect">
            <a:avLst/>
          </a:prstGeom>
          <a:noFill/>
        </p:spPr>
        <p:txBody>
          <a:bodyPr wrap="square" rtlCol="0">
            <a:spAutoFit/>
          </a:bodyPr>
          <a:lstStyle>
            <a:defPPr>
              <a:defRPr lang="en-US"/>
            </a:defPPr>
            <a:lvl1pPr marR="0" lvl="0" indent="0" algn="r" fontAlgn="auto">
              <a:lnSpc>
                <a:spcPct val="100000"/>
              </a:lnSpc>
              <a:spcBef>
                <a:spcPts val="0"/>
              </a:spcBef>
              <a:spcAft>
                <a:spcPts val="0"/>
              </a:spcAft>
              <a:buClrTx/>
              <a:buSzTx/>
              <a:buFontTx/>
              <a:buNone/>
              <a:defRPr kumimoji="0" sz="2800" i="0" u="none" strike="noStrike" cap="none" spc="0" normalizeH="0" baseline="0">
                <a:ln>
                  <a:noFill/>
                </a:ln>
                <a:solidFill>
                  <a:schemeClr val="tx2"/>
                </a:solidFill>
                <a:effectLst/>
                <a:uLnTx/>
                <a:uFillTx/>
                <a:cs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1200" cap="none" spc="0" normalizeH="0" baseline="0" noProof="0" dirty="0" smtClean="0">
                <a:ln>
                  <a:noFill/>
                </a:ln>
                <a:solidFill>
                  <a:srgbClr val="005BAC"/>
                </a:solidFill>
                <a:effectLst/>
                <a:uLnTx/>
                <a:uFillTx/>
                <a:latin typeface="Arial" panose="020B0604020202020204" pitchFamily="34" charset="0"/>
                <a:ea typeface="微软雅黑" panose="020B0503020204020204" pitchFamily="34" charset="-122"/>
                <a:cs typeface="Arial" panose="020B0604020202020204" pitchFamily="34" charset="0"/>
              </a:rPr>
              <a:t>CSR Activities </a:t>
            </a:r>
            <a:endParaRPr kumimoji="0" lang="en-US" altLang="zh-CN" sz="2400" b="1" i="1" u="none" strike="noStrike" kern="1200" cap="none" spc="0" normalizeH="0" baseline="0" noProof="0" dirty="0">
              <a:ln>
                <a:noFill/>
              </a:ln>
              <a:solidFill>
                <a:srgbClr val="005BAC"/>
              </a:solidFill>
              <a:effectLst/>
              <a:uLnTx/>
              <a:uFillTx/>
              <a:latin typeface="Arial" panose="020B0604020202020204" pitchFamily="34" charset="0"/>
              <a:ea typeface="微软雅黑" panose="020B0503020204020204" pitchFamily="34" charset="-122"/>
              <a:cs typeface="Arial" panose="020B0604020202020204" pitchFamily="34" charset="0"/>
              <a:sym typeface="+mn-lt"/>
            </a:endParaRPr>
          </a:p>
        </p:txBody>
      </p:sp>
    </p:spTree>
    <p:extLst>
      <p:ext uri="{BB962C8B-B14F-4D97-AF65-F5344CB8AC3E}">
        <p14:creationId xmlns:p14="http://schemas.microsoft.com/office/powerpoint/2010/main" val="439485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57CB6D-4A2A-45F2-AA53-ED4BF0E2059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 name="TextBox 3"/>
          <p:cNvSpPr txBox="1"/>
          <p:nvPr/>
        </p:nvSpPr>
        <p:spPr>
          <a:xfrm>
            <a:off x="2168701" y="2502547"/>
            <a:ext cx="7704748" cy="936078"/>
          </a:xfrm>
          <a:prstGeom prst="rect">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anchor="ctr"/>
          <a:lstStyle>
            <a:defPPr>
              <a:defRPr lang="zh-CN"/>
            </a:defPPr>
            <a:lvl1pPr algn="ctr" fontAlgn="auto">
              <a:lnSpc>
                <a:spcPct val="90000"/>
              </a:lnSpc>
              <a:spcBef>
                <a:spcPts val="0"/>
              </a:spcBef>
              <a:spcAft>
                <a:spcPts val="0"/>
              </a:spcAft>
              <a:defRPr sz="2400" b="1" kern="0">
                <a:solidFill>
                  <a:schemeClr val="bg1"/>
                </a:solidFill>
                <a:latin typeface="Arial Black" panose="020B0A04020102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Arial Black" panose="020B0A04020102020204" pitchFamily="34" charset="0"/>
                <a:ea typeface="+mn-ea"/>
                <a:cs typeface="+mn-cs"/>
              </a:rPr>
              <a:t>Project Key Features </a:t>
            </a:r>
            <a:endParaRPr kumimoji="0" lang="en-US" sz="2400" b="1" i="0" u="none" strike="noStrike" kern="0" cap="none" spc="0" normalizeH="0" baseline="0" noProof="0" dirty="0">
              <a:ln>
                <a:noFill/>
              </a:ln>
              <a:solidFill>
                <a:prstClr val="white"/>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7936261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p:cNvSpPr txBox="1"/>
          <p:nvPr/>
        </p:nvSpPr>
        <p:spPr>
          <a:xfrm>
            <a:off x="10205593" y="6343828"/>
            <a:ext cx="170815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0"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rPr>
              <a:t>卡洛特电力有限责任公</a:t>
            </a:r>
            <a:r>
              <a:rPr kumimoji="0" sz="1200" b="1" i="0" u="none" strike="noStrike" kern="1200" cap="none" spc="-5"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rPr>
              <a:t>司</a:t>
            </a:r>
            <a:endParaRPr kumimoji="0" sz="1200" b="0" i="0" u="none" strike="noStrike" kern="1200" cap="none" spc="0"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endParaRPr>
          </a:p>
        </p:txBody>
      </p:sp>
      <p:sp>
        <p:nvSpPr>
          <p:cNvPr id="5" name="object 3"/>
          <p:cNvSpPr txBox="1"/>
          <p:nvPr/>
        </p:nvSpPr>
        <p:spPr>
          <a:xfrm>
            <a:off x="10198696" y="6565064"/>
            <a:ext cx="1735455" cy="155575"/>
          </a:xfrm>
          <a:prstGeom prst="rect">
            <a:avLst/>
          </a:prstGeom>
        </p:spPr>
        <p:txBody>
          <a:bodyPr vert="horz" wrap="square" lIns="0" tIns="0" rIns="0" bIns="0" rtlCol="0">
            <a:spAutoFit/>
          </a:bodyPr>
          <a:lstStyle/>
          <a:p>
            <a:pPr marL="0" marR="0" lvl="0" indent="0" algn="l" defTabSz="914400" rtl="0" eaLnBrk="1" fontAlgn="auto" latinLnBrk="0" hangingPunct="1">
              <a:lnSpc>
                <a:spcPts val="1205"/>
              </a:lnSpc>
              <a:spcBef>
                <a:spcPts val="0"/>
              </a:spcBef>
              <a:spcAft>
                <a:spcPts val="0"/>
              </a:spcAft>
              <a:buClrTx/>
              <a:buSzTx/>
              <a:buFontTx/>
              <a:buNone/>
              <a:tabLst/>
              <a:defRPr/>
            </a:pP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Karot</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Power</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65" normalizeH="0" baseline="0" noProof="0" dirty="0">
                <a:ln>
                  <a:noFill/>
                </a:ln>
                <a:solidFill>
                  <a:prstClr val="black"/>
                </a:solidFill>
                <a:effectLst/>
                <a:uLnTx/>
                <a:uFillTx/>
                <a:latin typeface="Times New Roman" panose="02020603050405020304"/>
                <a:ea typeface="+mn-ea"/>
                <a:cs typeface="Times New Roman" panose="02020603050405020304"/>
              </a:rPr>
              <a:t>Company(Pvt.)</a:t>
            </a:r>
            <a:r>
              <a:rPr kumimoji="0" sz="1100" b="1" i="0" u="none" strike="noStrike" kern="1200" cap="none" spc="-160"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65" normalizeH="0" baseline="0" noProof="0" dirty="0">
                <a:ln>
                  <a:noFill/>
                </a:ln>
                <a:solidFill>
                  <a:prstClr val="black"/>
                </a:solidFill>
                <a:effectLst/>
                <a:uLnTx/>
                <a:uFillTx/>
                <a:latin typeface="Times New Roman" panose="02020603050405020304"/>
                <a:ea typeface="+mn-ea"/>
                <a:cs typeface="Times New Roman" panose="02020603050405020304"/>
              </a:rPr>
              <a:t>Ltd.</a:t>
            </a:r>
            <a:endParaRPr kumimoji="0" sz="1100" b="0" i="0" u="none" strike="noStrike" kern="1200" cap="none" spc="0" normalizeH="0" baseline="0" noProof="0" dirty="0">
              <a:ln>
                <a:noFill/>
              </a:ln>
              <a:solidFill>
                <a:prstClr val="black"/>
              </a:solidFill>
              <a:effectLst/>
              <a:uLnTx/>
              <a:uFillTx/>
              <a:latin typeface="Times New Roman" panose="02020603050405020304"/>
              <a:ea typeface="+mn-ea"/>
              <a:cs typeface="Times New Roman" panose="02020603050405020304"/>
            </a:endParaRPr>
          </a:p>
        </p:txBody>
      </p:sp>
      <p:sp>
        <p:nvSpPr>
          <p:cNvPr id="82" name="TextBox 3"/>
          <p:cNvSpPr txBox="1"/>
          <p:nvPr/>
        </p:nvSpPr>
        <p:spPr>
          <a:xfrm>
            <a:off x="7472045" y="56515"/>
            <a:ext cx="4049395" cy="460375"/>
          </a:xfrm>
          <a:prstGeom prst="rect">
            <a:avLst/>
          </a:prstGeom>
          <a:noFill/>
        </p:spPr>
        <p:txBody>
          <a:bodyPr wrap="square" rtlCol="0">
            <a:spAutoFit/>
          </a:bodyPr>
          <a:lstStyle>
            <a:defPPr>
              <a:defRPr lang="en-US"/>
            </a:defPPr>
            <a:lvl1pPr marR="0" lvl="0" indent="0" algn="r" fontAlgn="auto">
              <a:lnSpc>
                <a:spcPct val="100000"/>
              </a:lnSpc>
              <a:spcBef>
                <a:spcPts val="0"/>
              </a:spcBef>
              <a:spcAft>
                <a:spcPts val="0"/>
              </a:spcAft>
              <a:buClrTx/>
              <a:buSzTx/>
              <a:buFontTx/>
              <a:buNone/>
              <a:defRPr kumimoji="0" sz="2800" i="0" u="none" strike="noStrike" cap="none" spc="0" normalizeH="0" baseline="0">
                <a:ln>
                  <a:noFill/>
                </a:ln>
                <a:solidFill>
                  <a:schemeClr val="tx2"/>
                </a:solidFill>
                <a:effectLst/>
                <a:uLnTx/>
                <a:uFillTx/>
                <a:cs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1200" cap="none" spc="0" normalizeH="0" baseline="0" noProof="0" dirty="0">
                <a:ln>
                  <a:noFill/>
                </a:ln>
                <a:solidFill>
                  <a:srgbClr val="005BAC"/>
                </a:solidFill>
                <a:effectLst/>
                <a:uLnTx/>
                <a:uFillTx/>
                <a:latin typeface="Arial" panose="020B0604020202020204" pitchFamily="34" charset="0"/>
                <a:ea typeface="微软雅黑" panose="020B0503020204020204" pitchFamily="34" charset="-122"/>
                <a:cs typeface="Arial" panose="020B0604020202020204" pitchFamily="34" charset="0"/>
                <a:sym typeface="+mn-ea"/>
              </a:rPr>
              <a:t>Project Features </a:t>
            </a:r>
            <a:endParaRPr kumimoji="0" lang="en-US" altLang="zh-CN" sz="2400" b="1" i="1" u="none" strike="noStrike" kern="1200" cap="none" spc="0" normalizeH="0" baseline="0" noProof="0" dirty="0">
              <a:ln>
                <a:noFill/>
              </a:ln>
              <a:solidFill>
                <a:srgbClr val="005BAC"/>
              </a:solidFill>
              <a:effectLst/>
              <a:uLnTx/>
              <a:uFillTx/>
              <a:latin typeface="Arial" panose="020B0604020202020204" pitchFamily="34" charset="0"/>
              <a:ea typeface="微软雅黑" panose="020B0503020204020204" pitchFamily="34" charset="-122"/>
              <a:cs typeface="Arial" panose="020B0604020202020204" pitchFamily="34" charset="0"/>
              <a:sym typeface="+mn-lt"/>
            </a:endParaRPr>
          </a:p>
        </p:txBody>
      </p:sp>
      <p:sp>
        <p:nvSpPr>
          <p:cNvPr id="3" name="矩形 2"/>
          <p:cNvSpPr/>
          <p:nvPr/>
        </p:nvSpPr>
        <p:spPr>
          <a:xfrm>
            <a:off x="556453" y="989699"/>
            <a:ext cx="225555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Calibri" panose="020F0502020204030204" pitchFamily="34" charset="0"/>
                <a:ea typeface="Arial Unicode MS" panose="020B0604020202020204" pitchFamily="34" charset="-122"/>
                <a:cs typeface="Calibri" panose="020F0502020204030204" pitchFamily="34" charset="0"/>
              </a:rPr>
              <a:t>Project Features</a:t>
            </a:r>
          </a:p>
        </p:txBody>
      </p:sp>
      <p:sp>
        <p:nvSpPr>
          <p:cNvPr id="6" name="矩形 5"/>
          <p:cNvSpPr/>
          <p:nvPr/>
        </p:nvSpPr>
        <p:spPr>
          <a:xfrm>
            <a:off x="982461" y="1941960"/>
            <a:ext cx="1036320" cy="369332"/>
          </a:xfrm>
          <a:prstGeom prst="rect">
            <a:avLst/>
          </a:prstGeom>
        </p:spPr>
        <p:txBody>
          <a:bodyPr wrap="square">
            <a:spAutoFit/>
          </a:bodyPr>
          <a:lstStyle/>
          <a:p>
            <a:pPr marL="0" marR="0" lvl="0" indent="0" algn="l" defTabSz="914400" rtl="0" eaLnBrk="0" fontAlgn="auto" latinLnBrk="0" hangingPunct="0">
              <a:lnSpc>
                <a:spcPct val="100000"/>
              </a:lnSpc>
              <a:spcBef>
                <a:spcPts val="400"/>
              </a:spcBef>
              <a:spcAft>
                <a:spcPts val="0"/>
              </a:spcAft>
              <a:buClr>
                <a:srgbClr val="FF0000"/>
              </a:buClr>
              <a:buSzPct val="170000"/>
              <a:buFontTx/>
              <a:buNone/>
              <a:tabLst/>
              <a:defRPr/>
            </a:pPr>
            <a:r>
              <a:rPr kumimoji="0" lang="en-US" altLang="zh-CN" sz="1800" b="1" i="0" u="none" strike="noStrike" kern="1200" cap="none" spc="0" normalizeH="0" baseline="0" noProof="0" dirty="0">
                <a:ln>
                  <a:noFill/>
                </a:ln>
                <a:solidFill>
                  <a:prstClr val="black"/>
                </a:solidFill>
                <a:effectLst/>
                <a:uLnTx/>
                <a:uFillTx/>
                <a:latin typeface="Calibri" panose="020F0502020204030204" pitchFamily="34" charset="0"/>
                <a:ea typeface="Arial Unicode MS" panose="020B0604020202020204" pitchFamily="34" charset="-122"/>
                <a:cs typeface="Calibri" panose="020F0502020204030204" pitchFamily="34" charset="0"/>
              </a:rPr>
              <a:t>Location</a:t>
            </a:r>
          </a:p>
        </p:txBody>
      </p:sp>
      <p:sp>
        <p:nvSpPr>
          <p:cNvPr id="10" name="矩形 9"/>
          <p:cNvSpPr/>
          <p:nvPr/>
        </p:nvSpPr>
        <p:spPr>
          <a:xfrm>
            <a:off x="3132542" y="1777813"/>
            <a:ext cx="1844928" cy="697627"/>
          </a:xfrm>
          <a:prstGeom prst="rect">
            <a:avLst/>
          </a:prstGeom>
          <a:ln/>
        </p:spPr>
        <p:style>
          <a:lnRef idx="0">
            <a:schemeClr val="accent1"/>
          </a:lnRef>
          <a:fillRef idx="3">
            <a:schemeClr val="accent1"/>
          </a:fillRef>
          <a:effectRef idx="3">
            <a:schemeClr val="accent1"/>
          </a:effectRef>
          <a:fontRef idx="minor">
            <a:schemeClr val="lt1"/>
          </a:fontRef>
        </p:style>
        <p:txBody>
          <a:bodyPr wrap="none">
            <a:spAutoFit/>
          </a:bodyPr>
          <a:lstStyle/>
          <a:p>
            <a:pPr marL="0" marR="0" lvl="0" indent="0" algn="ctr" defTabSz="914400" rtl="0" eaLnBrk="0" fontAlgn="auto" latinLnBrk="0" hangingPunct="0">
              <a:lnSpc>
                <a:spcPct val="100000"/>
              </a:lnSpc>
              <a:spcBef>
                <a:spcPts val="400"/>
              </a:spcBef>
              <a:spcAft>
                <a:spcPts val="0"/>
              </a:spcAft>
              <a:buClr>
                <a:srgbClr val="FF0000"/>
              </a:buClr>
              <a:buSzPct val="170000"/>
              <a:buFontTx/>
              <a:buNone/>
              <a:tabLst/>
              <a:defRPr/>
            </a:pPr>
            <a:r>
              <a:rPr kumimoji="0" lang="en-US" altLang="zh-CN" sz="1800" b="1" i="0" u="none" strike="noStrike" kern="1200" cap="none" spc="0" normalizeH="0" baseline="0" noProof="0" dirty="0">
                <a:ln>
                  <a:noFill/>
                </a:ln>
                <a:solidFill>
                  <a:prstClr val="white"/>
                </a:solidFill>
                <a:effectLst/>
                <a:uLnTx/>
                <a:uFillTx/>
                <a:latin typeface="Calibri" panose="020F0502020204030204" pitchFamily="34" charset="0"/>
                <a:ea typeface="Arial Unicode MS" panose="020B0604020202020204" pitchFamily="34" charset="-122"/>
                <a:cs typeface="Calibri" panose="020F0502020204030204" pitchFamily="34" charset="0"/>
              </a:rPr>
              <a:t>Dist. Rawalpindi, </a:t>
            </a:r>
          </a:p>
          <a:p>
            <a:pPr marL="0" marR="0" lvl="0" indent="0" algn="ctr" defTabSz="914400" rtl="0" eaLnBrk="0" fontAlgn="auto" latinLnBrk="0" hangingPunct="0">
              <a:lnSpc>
                <a:spcPct val="100000"/>
              </a:lnSpc>
              <a:spcBef>
                <a:spcPts val="400"/>
              </a:spcBef>
              <a:spcAft>
                <a:spcPts val="0"/>
              </a:spcAft>
              <a:buClr>
                <a:srgbClr val="FF0000"/>
              </a:buClr>
              <a:buSzPct val="170000"/>
              <a:buFontTx/>
              <a:buNone/>
              <a:tabLst/>
              <a:defRPr/>
            </a:pPr>
            <a:r>
              <a:rPr kumimoji="0" lang="en-US" altLang="zh-CN" sz="1800" b="1" i="0" u="none" strike="noStrike" kern="1200" cap="none" spc="0" normalizeH="0" baseline="0" noProof="0" dirty="0">
                <a:ln>
                  <a:noFill/>
                </a:ln>
                <a:solidFill>
                  <a:prstClr val="white"/>
                </a:solidFill>
                <a:effectLst/>
                <a:uLnTx/>
                <a:uFillTx/>
                <a:latin typeface="Calibri" panose="020F0502020204030204" pitchFamily="34" charset="0"/>
                <a:ea typeface="Arial Unicode MS" panose="020B0604020202020204" pitchFamily="34" charset="-122"/>
                <a:cs typeface="Calibri" panose="020F0502020204030204" pitchFamily="34" charset="0"/>
              </a:rPr>
              <a:t>Punjab &amp; AJK</a:t>
            </a:r>
          </a:p>
        </p:txBody>
      </p:sp>
      <p:sp>
        <p:nvSpPr>
          <p:cNvPr id="11" name="矩形 10"/>
          <p:cNvSpPr/>
          <p:nvPr/>
        </p:nvSpPr>
        <p:spPr>
          <a:xfrm>
            <a:off x="6096000" y="3333104"/>
            <a:ext cx="1979179"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Calibri" panose="020F0502020204030204" pitchFamily="34" charset="0"/>
                <a:ea typeface="Arial Unicode MS" panose="020B0604020202020204" pitchFamily="34" charset="-122"/>
                <a:cs typeface="Calibri" panose="020F0502020204030204" pitchFamily="34" charset="0"/>
              </a:rPr>
              <a:t>Project Investment Budget</a:t>
            </a: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Arial Unicode MS" panose="020B0604020202020204" pitchFamily="34" charset="-122"/>
              <a:cs typeface="Calibri" panose="020F0502020204030204" pitchFamily="34" charset="0"/>
            </a:endParaRPr>
          </a:p>
        </p:txBody>
      </p:sp>
      <p:sp>
        <p:nvSpPr>
          <p:cNvPr id="12" name="矩形 11"/>
          <p:cNvSpPr/>
          <p:nvPr/>
        </p:nvSpPr>
        <p:spPr>
          <a:xfrm>
            <a:off x="8772915" y="3471603"/>
            <a:ext cx="2142736" cy="369332"/>
          </a:xfrm>
          <a:prstGeom prst="rect">
            <a:avLst/>
          </a:prstGeom>
          <a:ln/>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914400" rtl="0" eaLnBrk="0" fontAlgn="auto" latinLnBrk="0" hangingPunct="0">
              <a:lnSpc>
                <a:spcPct val="100000"/>
              </a:lnSpc>
              <a:spcBef>
                <a:spcPts val="400"/>
              </a:spcBef>
              <a:spcAft>
                <a:spcPts val="0"/>
              </a:spcAft>
              <a:buClr>
                <a:srgbClr val="FF0000"/>
              </a:buClr>
              <a:buSzPct val="170000"/>
              <a:buFontTx/>
              <a:buNone/>
              <a:tabLst/>
              <a:defRPr/>
            </a:pPr>
            <a:r>
              <a:rPr kumimoji="0" lang="en-US" altLang="zh-CN" sz="1800" b="1" i="0" u="none" strike="noStrike" kern="1200" cap="none" spc="0" normalizeH="0" baseline="0" noProof="0" dirty="0">
                <a:ln>
                  <a:noFill/>
                </a:ln>
                <a:solidFill>
                  <a:prstClr val="white"/>
                </a:solidFill>
                <a:effectLst/>
                <a:uLnTx/>
                <a:uFillTx/>
                <a:latin typeface="Calibri" panose="020F0502020204030204" pitchFamily="34" charset="0"/>
                <a:ea typeface="Arial Unicode MS" panose="020B0604020202020204" pitchFamily="34" charset="-122"/>
                <a:cs typeface="Calibri" panose="020F0502020204030204" pitchFamily="34" charset="0"/>
              </a:rPr>
              <a:t>US$ 1740 million </a:t>
            </a:r>
            <a:endParaRPr kumimoji="0" lang="zh-CN" altLang="en-US" sz="1800" b="1" i="0" u="none" strike="noStrike" kern="1200" cap="none" spc="0" normalizeH="0" baseline="0" noProof="0" dirty="0">
              <a:ln>
                <a:noFill/>
              </a:ln>
              <a:solidFill>
                <a:prstClr val="white"/>
              </a:solidFill>
              <a:effectLst/>
              <a:uLnTx/>
              <a:uFillTx/>
              <a:latin typeface="Calibri" panose="020F0502020204030204" pitchFamily="34" charset="0"/>
              <a:ea typeface="Arial Unicode MS" panose="020B0604020202020204" pitchFamily="34" charset="-122"/>
              <a:cs typeface="Calibri" panose="020F0502020204030204" pitchFamily="34" charset="0"/>
            </a:endParaRPr>
          </a:p>
        </p:txBody>
      </p:sp>
      <p:sp>
        <p:nvSpPr>
          <p:cNvPr id="13" name="矩形 12"/>
          <p:cNvSpPr/>
          <p:nvPr/>
        </p:nvSpPr>
        <p:spPr>
          <a:xfrm>
            <a:off x="974675" y="3471603"/>
            <a:ext cx="105189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Calibri" panose="020F0502020204030204" pitchFamily="34" charset="0"/>
                <a:ea typeface="Arial Unicode MS" panose="020B0604020202020204" pitchFamily="34" charset="-122"/>
                <a:cs typeface="Calibri" panose="020F0502020204030204" pitchFamily="34" charset="0"/>
              </a:rPr>
              <a:t>Capacity </a:t>
            </a:r>
            <a:endParaRPr kumimoji="0" lang="zh-CN" altLang="en-US" sz="1800" b="1" i="0" u="none" strike="noStrike" kern="1200" cap="none" spc="0" normalizeH="0" baseline="0" noProof="0" dirty="0">
              <a:ln>
                <a:noFill/>
              </a:ln>
              <a:solidFill>
                <a:prstClr val="black"/>
              </a:solidFill>
              <a:effectLst/>
              <a:uLnTx/>
              <a:uFillTx/>
              <a:latin typeface="Calibri" panose="020F0502020204030204" pitchFamily="34" charset="0"/>
              <a:ea typeface="Arial Unicode MS" panose="020B0604020202020204" pitchFamily="34" charset="-122"/>
              <a:cs typeface="Calibri" panose="020F0502020204030204" pitchFamily="34" charset="0"/>
            </a:endParaRPr>
          </a:p>
        </p:txBody>
      </p:sp>
      <p:sp>
        <p:nvSpPr>
          <p:cNvPr id="14" name="矩形 13"/>
          <p:cNvSpPr/>
          <p:nvPr/>
        </p:nvSpPr>
        <p:spPr>
          <a:xfrm>
            <a:off x="3093813" y="3471603"/>
            <a:ext cx="1922386" cy="369332"/>
          </a:xfrm>
          <a:prstGeom prst="rect">
            <a:avLst/>
          </a:prstGeom>
          <a:ln/>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914400" rtl="0" eaLnBrk="0" fontAlgn="auto" latinLnBrk="0" hangingPunct="0">
              <a:lnSpc>
                <a:spcPct val="100000"/>
              </a:lnSpc>
              <a:spcBef>
                <a:spcPts val="400"/>
              </a:spcBef>
              <a:spcAft>
                <a:spcPts val="0"/>
              </a:spcAft>
              <a:buClr>
                <a:srgbClr val="FF0000"/>
              </a:buClr>
              <a:buSzPct val="170000"/>
              <a:buFontTx/>
              <a:buNone/>
              <a:tabLst/>
              <a:defRPr/>
            </a:pPr>
            <a:r>
              <a:rPr kumimoji="0" lang="en-US" altLang="zh-CN" sz="1800" b="1" i="0" u="none" strike="noStrike" kern="1200" cap="none" spc="0" normalizeH="0" baseline="0" noProof="0" dirty="0">
                <a:ln>
                  <a:noFill/>
                </a:ln>
                <a:solidFill>
                  <a:prstClr val="white"/>
                </a:solidFill>
                <a:effectLst/>
                <a:uLnTx/>
                <a:uFillTx/>
                <a:latin typeface="Calibri" panose="020F0502020204030204" pitchFamily="34" charset="0"/>
                <a:ea typeface="Arial Unicode MS" panose="020B0604020202020204" pitchFamily="34" charset="-122"/>
                <a:cs typeface="Calibri" panose="020F0502020204030204" pitchFamily="34" charset="0"/>
              </a:rPr>
              <a:t>720 MW</a:t>
            </a:r>
          </a:p>
        </p:txBody>
      </p:sp>
      <p:sp>
        <p:nvSpPr>
          <p:cNvPr id="15" name="矩形 14"/>
          <p:cNvSpPr/>
          <p:nvPr/>
        </p:nvSpPr>
        <p:spPr>
          <a:xfrm>
            <a:off x="547796" y="4227443"/>
            <a:ext cx="190565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Calibri" panose="020F0502020204030204" pitchFamily="34" charset="0"/>
                <a:ea typeface="Arial Unicode MS" panose="020B0604020202020204" pitchFamily="34" charset="-122"/>
                <a:cs typeface="Calibri" panose="020F0502020204030204" pitchFamily="34" charset="0"/>
              </a:rPr>
              <a:t>Av. Annual</a:t>
            </a:r>
            <a:r>
              <a:rPr kumimoji="0" lang="en-US" altLang="zh-CN" sz="1800" b="1" i="0" u="none" strike="noStrike" kern="1200" cap="none" spc="0" normalizeH="0" baseline="0" noProof="0" dirty="0">
                <a:ln>
                  <a:noFill/>
                </a:ln>
                <a:solidFill>
                  <a:srgbClr val="008000"/>
                </a:solidFill>
                <a:effectLst/>
                <a:uLnTx/>
                <a:uFillTx/>
                <a:latin typeface="Calibri" panose="020F0502020204030204" pitchFamily="34" charset="0"/>
                <a:ea typeface="Arial Unicode MS" panose="020B0604020202020204" pitchFamily="34" charset="-122"/>
                <a:cs typeface="Calibri" panose="020F0502020204030204" pitchFamily="34" charset="0"/>
              </a:rPr>
              <a:t> </a:t>
            </a:r>
            <a:r>
              <a:rPr kumimoji="0" lang="en-US" altLang="zh-CN" sz="1800" b="1" i="0" u="none" strike="noStrike" kern="1200" cap="none" spc="0" normalizeH="0" baseline="0" noProof="0" dirty="0">
                <a:ln>
                  <a:noFill/>
                </a:ln>
                <a:solidFill>
                  <a:prstClr val="black"/>
                </a:solidFill>
                <a:effectLst/>
                <a:uLnTx/>
                <a:uFillTx/>
                <a:latin typeface="Calibri" panose="020F0502020204030204" pitchFamily="34" charset="0"/>
                <a:ea typeface="Arial Unicode MS" panose="020B0604020202020204" pitchFamily="34" charset="-122"/>
                <a:cs typeface="Calibri" panose="020F0502020204030204" pitchFamily="34" charset="0"/>
              </a:rPr>
              <a:t>Energy</a:t>
            </a:r>
            <a:endParaRPr kumimoji="0" lang="zh-CN" altLang="en-US" sz="1800" b="1" i="0" u="none" strike="noStrike" kern="1200" cap="none" spc="0" normalizeH="0" baseline="0" noProof="0" dirty="0">
              <a:ln>
                <a:noFill/>
              </a:ln>
              <a:solidFill>
                <a:prstClr val="black"/>
              </a:solidFill>
              <a:effectLst/>
              <a:uLnTx/>
              <a:uFillTx/>
              <a:latin typeface="Calibri" panose="020F0502020204030204" pitchFamily="34" charset="0"/>
              <a:ea typeface="Arial Unicode MS" panose="020B0604020202020204" pitchFamily="34" charset="-122"/>
              <a:cs typeface="Calibri" panose="020F0502020204030204" pitchFamily="34" charset="0"/>
            </a:endParaRPr>
          </a:p>
        </p:txBody>
      </p:sp>
      <p:sp>
        <p:nvSpPr>
          <p:cNvPr id="16" name="矩形 15"/>
          <p:cNvSpPr/>
          <p:nvPr/>
        </p:nvSpPr>
        <p:spPr>
          <a:xfrm>
            <a:off x="3093813" y="4227443"/>
            <a:ext cx="1922386" cy="369332"/>
          </a:xfrm>
          <a:prstGeom prst="rect">
            <a:avLst/>
          </a:prstGeom>
          <a:ln/>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914400" rtl="0" eaLnBrk="0" fontAlgn="auto" latinLnBrk="0" hangingPunct="0">
              <a:lnSpc>
                <a:spcPct val="100000"/>
              </a:lnSpc>
              <a:spcBef>
                <a:spcPts val="400"/>
              </a:spcBef>
              <a:spcAft>
                <a:spcPts val="0"/>
              </a:spcAft>
              <a:buClr>
                <a:srgbClr val="FF0000"/>
              </a:buClr>
              <a:buSzPct val="170000"/>
              <a:buFontTx/>
              <a:buNone/>
              <a:tabLst/>
              <a:defRPr/>
            </a:pPr>
            <a:r>
              <a:rPr kumimoji="0" lang="en-US" altLang="zh-CN" sz="1800" b="1" i="0" u="none" strike="noStrike" kern="1200" cap="none" spc="0" normalizeH="0" baseline="0" noProof="0" dirty="0">
                <a:ln>
                  <a:noFill/>
                </a:ln>
                <a:solidFill>
                  <a:prstClr val="white"/>
                </a:solidFill>
                <a:effectLst/>
                <a:uLnTx/>
                <a:uFillTx/>
                <a:latin typeface="Calibri" panose="020F0502020204030204" pitchFamily="34" charset="0"/>
                <a:ea typeface="Arial Unicode MS" panose="020B0604020202020204" pitchFamily="34" charset="-122"/>
                <a:cs typeface="Calibri" panose="020F0502020204030204" pitchFamily="34" charset="0"/>
              </a:rPr>
              <a:t>3206 </a:t>
            </a:r>
            <a:r>
              <a:rPr kumimoji="0" lang="en-US" altLang="zh-CN" sz="1800" b="1" i="0" u="none" strike="noStrike" kern="1200" cap="none" spc="0" normalizeH="0" baseline="0" noProof="0" dirty="0" err="1">
                <a:ln>
                  <a:noFill/>
                </a:ln>
                <a:solidFill>
                  <a:prstClr val="white"/>
                </a:solidFill>
                <a:effectLst/>
                <a:uLnTx/>
                <a:uFillTx/>
                <a:latin typeface="Calibri" panose="020F0502020204030204" pitchFamily="34" charset="0"/>
                <a:ea typeface="Arial Unicode MS" panose="020B0604020202020204" pitchFamily="34" charset="-122"/>
                <a:cs typeface="Calibri" panose="020F0502020204030204" pitchFamily="34" charset="0"/>
              </a:rPr>
              <a:t>GWh</a:t>
            </a:r>
            <a:endParaRPr kumimoji="0" lang="zh-CN" altLang="en-US" sz="1800" b="1" i="0" u="none" strike="noStrike" kern="1200" cap="none" spc="0" normalizeH="0" baseline="0" noProof="0" dirty="0">
              <a:ln>
                <a:noFill/>
              </a:ln>
              <a:solidFill>
                <a:prstClr val="white"/>
              </a:solidFill>
              <a:effectLst/>
              <a:uLnTx/>
              <a:uFillTx/>
              <a:latin typeface="Calibri" panose="020F0502020204030204" pitchFamily="34" charset="0"/>
              <a:ea typeface="Arial Unicode MS" panose="020B0604020202020204" pitchFamily="34" charset="-122"/>
              <a:cs typeface="Calibri" panose="020F0502020204030204" pitchFamily="34" charset="0"/>
            </a:endParaRPr>
          </a:p>
        </p:txBody>
      </p:sp>
      <p:sp>
        <p:nvSpPr>
          <p:cNvPr id="17" name="矩形 16"/>
          <p:cNvSpPr/>
          <p:nvPr/>
        </p:nvSpPr>
        <p:spPr>
          <a:xfrm>
            <a:off x="6174440" y="1941960"/>
            <a:ext cx="1726159" cy="369332"/>
          </a:xfrm>
          <a:prstGeom prst="rect">
            <a:avLst/>
          </a:prstGeom>
        </p:spPr>
        <p:txBody>
          <a:bodyPr wrap="square">
            <a:spAutoFit/>
          </a:bodyPr>
          <a:lstStyle/>
          <a:p>
            <a:pPr marL="0" marR="0" lvl="0" indent="0" algn="l" defTabSz="914400" rtl="0" eaLnBrk="0" fontAlgn="auto" latinLnBrk="0" hangingPunct="0">
              <a:lnSpc>
                <a:spcPct val="100000"/>
              </a:lnSpc>
              <a:spcBef>
                <a:spcPts val="400"/>
              </a:spcBef>
              <a:spcAft>
                <a:spcPts val="0"/>
              </a:spcAft>
              <a:buClr>
                <a:srgbClr val="FF0000"/>
              </a:buClr>
              <a:buSzPct val="170000"/>
              <a:buFontTx/>
              <a:buNone/>
              <a:tabLst/>
              <a:defRPr/>
            </a:pPr>
            <a:r>
              <a:rPr kumimoji="0" lang="en-US" altLang="zh-CN" sz="1800" b="1" i="0" u="none" strike="noStrike" kern="1200" cap="none" spc="0" normalizeH="0" baseline="0" noProof="0" dirty="0">
                <a:ln>
                  <a:noFill/>
                </a:ln>
                <a:solidFill>
                  <a:prstClr val="black"/>
                </a:solidFill>
                <a:effectLst/>
                <a:uLnTx/>
                <a:uFillTx/>
                <a:latin typeface="Calibri" panose="020F0502020204030204" pitchFamily="34" charset="0"/>
                <a:ea typeface="Arial Unicode MS" panose="020B0604020202020204" pitchFamily="34" charset="-122"/>
                <a:cs typeface="Calibri" panose="020F0502020204030204" pitchFamily="34" charset="0"/>
              </a:rPr>
              <a:t>EPC Stage Tariff </a:t>
            </a:r>
          </a:p>
        </p:txBody>
      </p:sp>
      <p:sp>
        <p:nvSpPr>
          <p:cNvPr id="18" name="矩形 17"/>
          <p:cNvSpPr/>
          <p:nvPr/>
        </p:nvSpPr>
        <p:spPr>
          <a:xfrm>
            <a:off x="8772915" y="1803461"/>
            <a:ext cx="2142736" cy="646331"/>
          </a:xfrm>
          <a:prstGeom prst="rect">
            <a:avLst/>
          </a:prstGeom>
          <a:ln/>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914400" rtl="0" eaLnBrk="0" fontAlgn="auto" latinLnBrk="0" hangingPunct="0">
              <a:lnSpc>
                <a:spcPct val="100000"/>
              </a:lnSpc>
              <a:spcBef>
                <a:spcPts val="400"/>
              </a:spcBef>
              <a:spcAft>
                <a:spcPts val="0"/>
              </a:spcAft>
              <a:buClr>
                <a:srgbClr val="FF0000"/>
              </a:buClr>
              <a:buSzPct val="170000"/>
              <a:buFontTx/>
              <a:buNone/>
              <a:tabLst/>
              <a:defRPr/>
            </a:pPr>
            <a:r>
              <a:rPr kumimoji="0" lang="en-US" altLang="zh-CN" sz="1800" b="1" i="0" u="none" strike="noStrike" kern="1200" cap="none" spc="0" normalizeH="0" baseline="0" noProof="0" dirty="0">
                <a:ln>
                  <a:noFill/>
                </a:ln>
                <a:solidFill>
                  <a:prstClr val="white"/>
                </a:solidFill>
                <a:effectLst/>
                <a:uLnTx/>
                <a:uFillTx/>
                <a:latin typeface="Calibri" panose="020F0502020204030204" pitchFamily="34" charset="0"/>
                <a:ea typeface="Arial Unicode MS" panose="020B0604020202020204" pitchFamily="34" charset="-122"/>
                <a:cs typeface="Calibri" panose="020F0502020204030204" pitchFamily="34" charset="0"/>
              </a:rPr>
              <a:t>US cents 7.6152/kWh  </a:t>
            </a:r>
          </a:p>
        </p:txBody>
      </p:sp>
      <p:sp>
        <p:nvSpPr>
          <p:cNvPr id="19" name="矩形 18"/>
          <p:cNvSpPr/>
          <p:nvPr/>
        </p:nvSpPr>
        <p:spPr>
          <a:xfrm>
            <a:off x="6174440" y="2759676"/>
            <a:ext cx="1739002" cy="369332"/>
          </a:xfrm>
          <a:prstGeom prst="rect">
            <a:avLst/>
          </a:prstGeom>
        </p:spPr>
        <p:txBody>
          <a:bodyPr wrap="none">
            <a:spAutoFit/>
          </a:bodyPr>
          <a:lstStyle/>
          <a:p>
            <a:pPr marL="0" marR="0" lvl="0" indent="0" algn="l" defTabSz="914400" rtl="0" eaLnBrk="0" fontAlgn="auto" latinLnBrk="0" hangingPunct="0">
              <a:lnSpc>
                <a:spcPct val="100000"/>
              </a:lnSpc>
              <a:spcBef>
                <a:spcPts val="400"/>
              </a:spcBef>
              <a:spcAft>
                <a:spcPts val="0"/>
              </a:spcAft>
              <a:buClr>
                <a:srgbClr val="FF0000"/>
              </a:buClr>
              <a:buSzPct val="170000"/>
              <a:buFontTx/>
              <a:buNone/>
              <a:tabLst/>
              <a:defRPr/>
            </a:pPr>
            <a:r>
              <a:rPr kumimoji="0" lang="en-US" altLang="zh-CN" sz="1800" b="1" i="0" u="none" strike="noStrike" kern="1200" cap="none" spc="0" normalizeH="0" baseline="0" noProof="0" dirty="0">
                <a:ln>
                  <a:noFill/>
                </a:ln>
                <a:solidFill>
                  <a:prstClr val="black"/>
                </a:solidFill>
                <a:effectLst/>
                <a:uLnTx/>
                <a:uFillTx/>
                <a:latin typeface="Calibri" panose="020F0502020204030204" pitchFamily="34" charset="0"/>
                <a:ea typeface="Arial Unicode MS" panose="020B0604020202020204" pitchFamily="34" charset="-122"/>
                <a:cs typeface="Calibri" panose="020F0502020204030204" pitchFamily="34" charset="0"/>
              </a:rPr>
              <a:t>EPC Project Cost</a:t>
            </a:r>
          </a:p>
        </p:txBody>
      </p:sp>
      <p:sp>
        <p:nvSpPr>
          <p:cNvPr id="20" name="矩形 19"/>
          <p:cNvSpPr/>
          <p:nvPr/>
        </p:nvSpPr>
        <p:spPr>
          <a:xfrm>
            <a:off x="8772915" y="2759676"/>
            <a:ext cx="2142736" cy="369332"/>
          </a:xfrm>
          <a:prstGeom prst="rect">
            <a:avLst/>
          </a:prstGeom>
          <a:ln/>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914400" rtl="0" eaLnBrk="0" fontAlgn="auto" latinLnBrk="0" hangingPunct="0">
              <a:lnSpc>
                <a:spcPct val="100000"/>
              </a:lnSpc>
              <a:spcBef>
                <a:spcPts val="400"/>
              </a:spcBef>
              <a:spcAft>
                <a:spcPts val="0"/>
              </a:spcAft>
              <a:buClr>
                <a:srgbClr val="FF0000"/>
              </a:buClr>
              <a:buSzPct val="170000"/>
              <a:buFontTx/>
              <a:buNone/>
              <a:tabLst/>
              <a:defRPr/>
            </a:pPr>
            <a:r>
              <a:rPr kumimoji="0" lang="en-US" altLang="zh-CN" sz="1800" b="1" i="0" u="none" strike="noStrike" kern="1200" cap="none" spc="0" normalizeH="0" baseline="0" noProof="0" dirty="0">
                <a:ln>
                  <a:noFill/>
                </a:ln>
                <a:solidFill>
                  <a:prstClr val="white"/>
                </a:solidFill>
                <a:effectLst/>
                <a:uLnTx/>
                <a:uFillTx/>
                <a:latin typeface="Calibri" panose="020F0502020204030204" pitchFamily="34" charset="0"/>
                <a:ea typeface="Arial Unicode MS" panose="020B0604020202020204" pitchFamily="34" charset="-122"/>
                <a:cs typeface="Calibri" panose="020F0502020204030204" pitchFamily="34" charset="0"/>
              </a:rPr>
              <a:t>US$ 1277.80million</a:t>
            </a:r>
          </a:p>
        </p:txBody>
      </p:sp>
      <p:sp>
        <p:nvSpPr>
          <p:cNvPr id="21" name="矩形 20"/>
          <p:cNvSpPr/>
          <p:nvPr/>
        </p:nvSpPr>
        <p:spPr>
          <a:xfrm>
            <a:off x="1163285" y="2759676"/>
            <a:ext cx="67467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Calibri" panose="020F0502020204030204" pitchFamily="34" charset="0"/>
                <a:ea typeface="Arial Unicode MS" panose="020B0604020202020204" pitchFamily="34" charset="-122"/>
                <a:cs typeface="Calibri" panose="020F0502020204030204" pitchFamily="34" charset="0"/>
              </a:rPr>
              <a:t>River</a:t>
            </a:r>
            <a:endParaRPr kumimoji="0" lang="zh-CN" altLang="en-US" sz="1800" b="1" i="0" u="none" strike="noStrike" kern="1200" cap="none" spc="0" normalizeH="0" baseline="0" noProof="0" dirty="0">
              <a:ln>
                <a:noFill/>
              </a:ln>
              <a:solidFill>
                <a:prstClr val="black"/>
              </a:solidFill>
              <a:effectLst/>
              <a:uLnTx/>
              <a:uFillTx/>
              <a:latin typeface="Calibri" panose="020F0502020204030204" pitchFamily="34" charset="0"/>
              <a:ea typeface="Arial Unicode MS" panose="020B0604020202020204" pitchFamily="34" charset="-122"/>
              <a:cs typeface="Calibri" panose="020F0502020204030204" pitchFamily="34" charset="0"/>
            </a:endParaRPr>
          </a:p>
        </p:txBody>
      </p:sp>
      <p:sp>
        <p:nvSpPr>
          <p:cNvPr id="22" name="矩形 21"/>
          <p:cNvSpPr/>
          <p:nvPr/>
        </p:nvSpPr>
        <p:spPr>
          <a:xfrm>
            <a:off x="3093813" y="2828682"/>
            <a:ext cx="1922386" cy="369332"/>
          </a:xfrm>
          <a:prstGeom prst="rect">
            <a:avLst/>
          </a:prstGeom>
          <a:ln/>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914400" rtl="0" eaLnBrk="0" fontAlgn="auto" latinLnBrk="0" hangingPunct="0">
              <a:lnSpc>
                <a:spcPct val="100000"/>
              </a:lnSpc>
              <a:spcBef>
                <a:spcPts val="400"/>
              </a:spcBef>
              <a:spcAft>
                <a:spcPts val="0"/>
              </a:spcAft>
              <a:buClr>
                <a:srgbClr val="FF0000"/>
              </a:buClr>
              <a:buSzPct val="170000"/>
              <a:buFontTx/>
              <a:buNone/>
              <a:tabLst/>
              <a:defRPr/>
            </a:pPr>
            <a:r>
              <a:rPr kumimoji="0" lang="en-US" altLang="zh-CN" sz="1800" b="1" i="0" u="none" strike="noStrike" kern="1200" cap="none" spc="0" normalizeH="0" baseline="0" noProof="0" dirty="0">
                <a:ln>
                  <a:noFill/>
                </a:ln>
                <a:solidFill>
                  <a:prstClr val="white"/>
                </a:solidFill>
                <a:effectLst/>
                <a:uLnTx/>
                <a:uFillTx/>
                <a:latin typeface="Calibri" panose="020F0502020204030204" pitchFamily="34" charset="0"/>
                <a:ea typeface="Arial Unicode MS" panose="020B0604020202020204" pitchFamily="34" charset="-122"/>
                <a:cs typeface="Calibri" panose="020F0502020204030204" pitchFamily="34" charset="0"/>
              </a:rPr>
              <a:t>Jhelum River</a:t>
            </a:r>
          </a:p>
        </p:txBody>
      </p:sp>
      <p:sp>
        <p:nvSpPr>
          <p:cNvPr id="23" name="矩形 22"/>
          <p:cNvSpPr/>
          <p:nvPr/>
        </p:nvSpPr>
        <p:spPr>
          <a:xfrm>
            <a:off x="2755103" y="5684486"/>
            <a:ext cx="6456960" cy="523220"/>
          </a:xfrm>
          <a:prstGeom prst="rect">
            <a:avLst/>
          </a:prstGeom>
        </p:spPr>
        <p:txBody>
          <a:bodyPr wrap="none">
            <a:spAutoFit/>
          </a:bodyPr>
          <a:lstStyle/>
          <a:p>
            <a:pPr marL="0" marR="0" lvl="0" indent="0" algn="l" defTabSz="914400" rtl="0" eaLnBrk="0" fontAlgn="auto" latinLnBrk="0" hangingPunct="0">
              <a:lnSpc>
                <a:spcPct val="100000"/>
              </a:lnSpc>
              <a:spcBef>
                <a:spcPts val="400"/>
              </a:spcBef>
              <a:spcAft>
                <a:spcPts val="0"/>
              </a:spcAft>
              <a:buClr>
                <a:srgbClr val="FF0000"/>
              </a:buClr>
              <a:buSzPct val="170000"/>
              <a:buFontTx/>
              <a:buNone/>
              <a:tabLst/>
              <a:defRPr/>
            </a:pPr>
            <a:r>
              <a:rPr kumimoji="0" lang="en-US" altLang="zh-CN"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Project Importance: </a:t>
            </a:r>
            <a:r>
              <a:rPr kumimoji="0" lang="en-US" altLang="zh-CN" sz="1800" b="1" i="0" u="none" strike="noStrike" kern="1200" cap="none" spc="0" normalizeH="0" baseline="0" noProof="0" dirty="0">
                <a:ln>
                  <a:noFill/>
                </a:ln>
                <a:solidFill>
                  <a:srgbClr val="008000"/>
                </a:solidFill>
                <a:effectLst/>
                <a:uLnTx/>
                <a:uFillTx/>
                <a:latin typeface="Calibri" panose="020F0502020204030204" pitchFamily="34" charset="0"/>
                <a:cs typeface="Calibri" panose="020F0502020204030204" pitchFamily="34" charset="0"/>
              </a:rPr>
              <a:t>   </a:t>
            </a:r>
            <a:r>
              <a:rPr kumimoji="0" lang="en-US" altLang="zh-CN"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Priority Project Under CPEC </a:t>
            </a:r>
            <a:endParaRPr kumimoji="0" lang="en-US" altLang="zh-CN" sz="1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24" name="矩形 23"/>
          <p:cNvSpPr/>
          <p:nvPr/>
        </p:nvSpPr>
        <p:spPr>
          <a:xfrm>
            <a:off x="452320" y="4961912"/>
            <a:ext cx="2077236" cy="369332"/>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Calibri" panose="020F0502020204030204" pitchFamily="34" charset="0"/>
                <a:ea typeface="Arial Unicode MS" panose="020B0604020202020204" pitchFamily="34" charset="-122"/>
                <a:cs typeface="Calibri" panose="020F0502020204030204" pitchFamily="34" charset="0"/>
              </a:rPr>
              <a:t>Development</a:t>
            </a:r>
            <a:r>
              <a:rPr kumimoji="0" lang="en-US" altLang="zh-CN" sz="1800" b="0" i="0" u="none" strike="noStrike" kern="1200" cap="none" spc="0" normalizeH="0" baseline="0" noProof="0" dirty="0">
                <a:ln>
                  <a:noFill/>
                </a:ln>
                <a:solidFill>
                  <a:prstClr val="black"/>
                </a:solidFill>
                <a:effectLst/>
                <a:uLnTx/>
                <a:uFillTx/>
                <a:latin typeface="Calibri" panose="020F0502020204030204" pitchFamily="34" charset="0"/>
                <a:ea typeface="Arial Unicode MS" panose="020B0604020202020204" pitchFamily="34" charset="-122"/>
                <a:cs typeface="Calibri" panose="020F0502020204030204" pitchFamily="34" charset="0"/>
              </a:rPr>
              <a:t> </a:t>
            </a:r>
            <a:r>
              <a:rPr kumimoji="0" lang="en-US" altLang="zh-CN" sz="1800" b="1" i="0" u="none" strike="noStrike" kern="1200" cap="none" spc="0" normalizeH="0" baseline="0" noProof="0" dirty="0">
                <a:ln>
                  <a:noFill/>
                </a:ln>
                <a:solidFill>
                  <a:prstClr val="black"/>
                </a:solidFill>
                <a:effectLst/>
                <a:uLnTx/>
                <a:uFillTx/>
                <a:latin typeface="Calibri" panose="020F0502020204030204" pitchFamily="34" charset="0"/>
                <a:ea typeface="Arial Unicode MS" panose="020B0604020202020204" pitchFamily="34" charset="-122"/>
                <a:cs typeface="Calibri" panose="020F0502020204030204" pitchFamily="34" charset="0"/>
              </a:rPr>
              <a:t>mode</a:t>
            </a:r>
            <a:endParaRPr kumimoji="0" lang="zh-CN" altLang="en-US" sz="1800" b="1" i="0" u="none" strike="noStrike" kern="1200" cap="none" spc="0" normalizeH="0" baseline="0" noProof="0" dirty="0">
              <a:ln>
                <a:noFill/>
              </a:ln>
              <a:solidFill>
                <a:srgbClr val="000000"/>
              </a:solidFill>
              <a:effectLst/>
              <a:uLnTx/>
              <a:uFillTx/>
              <a:latin typeface="Calibri" panose="020F0502020204030204" pitchFamily="34" charset="0"/>
              <a:ea typeface="Arial Unicode MS" panose="020B0604020202020204" pitchFamily="34" charset="-122"/>
              <a:cs typeface="Calibri" panose="020F0502020204030204" pitchFamily="34" charset="0"/>
              <a:sym typeface="+mn-lt"/>
            </a:endParaRPr>
          </a:p>
        </p:txBody>
      </p:sp>
      <p:sp>
        <p:nvSpPr>
          <p:cNvPr id="26" name="矩形 25"/>
          <p:cNvSpPr/>
          <p:nvPr/>
        </p:nvSpPr>
        <p:spPr>
          <a:xfrm>
            <a:off x="3095351" y="4961912"/>
            <a:ext cx="1922385" cy="369332"/>
          </a:xfrm>
          <a:prstGeom prst="rect">
            <a:avLst/>
          </a:prstGeom>
          <a:ln/>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914400" rtl="0" eaLnBrk="0" fontAlgn="auto" latinLnBrk="0" hangingPunct="0">
              <a:lnSpc>
                <a:spcPct val="100000"/>
              </a:lnSpc>
              <a:spcBef>
                <a:spcPts val="400"/>
              </a:spcBef>
              <a:spcAft>
                <a:spcPts val="0"/>
              </a:spcAft>
              <a:buClr>
                <a:srgbClr val="FF0000"/>
              </a:buClr>
              <a:buSzPct val="170000"/>
              <a:buFontTx/>
              <a:buNone/>
              <a:tabLst/>
              <a:defRPr/>
            </a:pPr>
            <a:r>
              <a:rPr kumimoji="0" lang="en-US" altLang="zh-CN" sz="1800" b="1" i="0" u="none" strike="noStrike" kern="1200" cap="none" spc="0" normalizeH="0" baseline="0" noProof="0" dirty="0">
                <a:ln>
                  <a:noFill/>
                </a:ln>
                <a:solidFill>
                  <a:prstClr val="white"/>
                </a:solidFill>
                <a:effectLst/>
                <a:uLnTx/>
                <a:uFillTx/>
                <a:latin typeface="Calibri" panose="020F0502020204030204" pitchFamily="34" charset="0"/>
                <a:ea typeface="Arial Unicode MS" panose="020B0604020202020204" pitchFamily="34" charset="-122"/>
                <a:cs typeface="Calibri" panose="020F0502020204030204" pitchFamily="34" charset="0"/>
              </a:rPr>
              <a:t>BOOT</a:t>
            </a:r>
            <a:endParaRPr kumimoji="0" lang="zh-CN" altLang="en-US" sz="1800" b="1" i="0" u="none" strike="noStrike" kern="1200" cap="none" spc="0" normalizeH="0" baseline="0" noProof="0" dirty="0">
              <a:ln>
                <a:noFill/>
              </a:ln>
              <a:solidFill>
                <a:prstClr val="white"/>
              </a:solidFill>
              <a:effectLst/>
              <a:uLnTx/>
              <a:uFillTx/>
              <a:latin typeface="Calibri" panose="020F0502020204030204" pitchFamily="34" charset="0"/>
              <a:ea typeface="Arial Unicode MS" panose="020B0604020202020204" pitchFamily="34" charset="-122"/>
              <a:cs typeface="Calibri" panose="020F0502020204030204" pitchFamily="34" charset="0"/>
            </a:endParaRPr>
          </a:p>
        </p:txBody>
      </p:sp>
      <p:sp>
        <p:nvSpPr>
          <p:cNvPr id="31" name="矩形 30"/>
          <p:cNvSpPr/>
          <p:nvPr/>
        </p:nvSpPr>
        <p:spPr>
          <a:xfrm>
            <a:off x="8772915" y="4240599"/>
            <a:ext cx="2142736" cy="369332"/>
          </a:xfrm>
          <a:prstGeom prst="rect">
            <a:avLst/>
          </a:prstGeom>
          <a:ln/>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914400" rtl="0" eaLnBrk="0" fontAlgn="auto" latinLnBrk="0" hangingPunct="0">
              <a:lnSpc>
                <a:spcPct val="100000"/>
              </a:lnSpc>
              <a:spcBef>
                <a:spcPts val="400"/>
              </a:spcBef>
              <a:spcAft>
                <a:spcPts val="0"/>
              </a:spcAft>
              <a:buClr>
                <a:srgbClr val="FF0000"/>
              </a:buClr>
              <a:buSzPct val="170000"/>
              <a:buFontTx/>
              <a:buNone/>
              <a:tabLst/>
              <a:defRPr/>
            </a:pPr>
            <a:r>
              <a:rPr kumimoji="0" lang="en-US" altLang="zh-CN" sz="1800" b="1" i="0" u="none" strike="noStrike" kern="1200" cap="none" spc="0" normalizeH="0" baseline="0" noProof="0" dirty="0">
                <a:ln>
                  <a:noFill/>
                </a:ln>
                <a:solidFill>
                  <a:prstClr val="white"/>
                </a:solidFill>
                <a:effectLst/>
                <a:uLnTx/>
                <a:uFillTx/>
                <a:latin typeface="Calibri" panose="020F0502020204030204" pitchFamily="34" charset="0"/>
                <a:ea typeface="Arial Unicode MS" panose="020B0604020202020204" pitchFamily="34" charset="-122"/>
                <a:cs typeface="Calibri" panose="020F0502020204030204" pitchFamily="34" charset="0"/>
              </a:rPr>
              <a:t>5.5 Years</a:t>
            </a:r>
            <a:endParaRPr kumimoji="0" lang="zh-CN" altLang="en-US" sz="1800" b="1" i="0" u="none" strike="noStrike" kern="1200" cap="none" spc="0" normalizeH="0" baseline="0" noProof="0" dirty="0">
              <a:ln>
                <a:noFill/>
              </a:ln>
              <a:solidFill>
                <a:prstClr val="white"/>
              </a:solidFill>
              <a:effectLst/>
              <a:uLnTx/>
              <a:uFillTx/>
              <a:latin typeface="Calibri" panose="020F0502020204030204" pitchFamily="34" charset="0"/>
              <a:ea typeface="Arial Unicode MS" panose="020B0604020202020204" pitchFamily="34" charset="-122"/>
              <a:cs typeface="Calibri" panose="020F0502020204030204" pitchFamily="34" charset="0"/>
            </a:endParaRPr>
          </a:p>
        </p:txBody>
      </p:sp>
      <p:sp>
        <p:nvSpPr>
          <p:cNvPr id="32" name="矩形 31"/>
          <p:cNvSpPr/>
          <p:nvPr/>
        </p:nvSpPr>
        <p:spPr>
          <a:xfrm>
            <a:off x="6096000" y="4227443"/>
            <a:ext cx="206500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Calibri" panose="020F0502020204030204" pitchFamily="34" charset="0"/>
                <a:ea typeface="Arial Unicode MS" panose="020B0604020202020204" pitchFamily="34" charset="-122"/>
                <a:cs typeface="Calibri" panose="020F0502020204030204" pitchFamily="34" charset="0"/>
              </a:rPr>
              <a:t>Construction Period</a:t>
            </a: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Arial Unicode MS" panose="020B0604020202020204" pitchFamily="34" charset="-122"/>
              <a:cs typeface="Calibri" panose="020F0502020204030204" pitchFamily="34" charset="0"/>
            </a:endParaRPr>
          </a:p>
        </p:txBody>
      </p:sp>
      <p:sp>
        <p:nvSpPr>
          <p:cNvPr id="33" name="矩形 32"/>
          <p:cNvSpPr/>
          <p:nvPr/>
        </p:nvSpPr>
        <p:spPr>
          <a:xfrm>
            <a:off x="8772915" y="5033499"/>
            <a:ext cx="2142736" cy="369332"/>
          </a:xfrm>
          <a:prstGeom prst="rect">
            <a:avLst/>
          </a:prstGeom>
          <a:ln/>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914400" rtl="0" eaLnBrk="0" fontAlgn="auto" latinLnBrk="0" hangingPunct="0">
              <a:lnSpc>
                <a:spcPct val="100000"/>
              </a:lnSpc>
              <a:spcBef>
                <a:spcPts val="400"/>
              </a:spcBef>
              <a:spcAft>
                <a:spcPts val="0"/>
              </a:spcAft>
              <a:buClr>
                <a:srgbClr val="FF0000"/>
              </a:buClr>
              <a:buSzPct val="170000"/>
              <a:buFontTx/>
              <a:buNone/>
              <a:tabLst/>
              <a:defRPr/>
            </a:pPr>
            <a:r>
              <a:rPr kumimoji="0" lang="en-US" altLang="zh-CN" sz="1800" b="1" i="0" u="none" strike="noStrike" kern="1200" cap="none" spc="0" normalizeH="0" baseline="0" noProof="0" dirty="0">
                <a:ln>
                  <a:noFill/>
                </a:ln>
                <a:solidFill>
                  <a:prstClr val="white"/>
                </a:solidFill>
                <a:effectLst/>
                <a:uLnTx/>
                <a:uFillTx/>
                <a:latin typeface="Calibri" panose="020F0502020204030204" pitchFamily="34" charset="0"/>
                <a:ea typeface="Arial Unicode MS" panose="020B0604020202020204" pitchFamily="34" charset="-122"/>
                <a:cs typeface="Calibri" panose="020F0502020204030204" pitchFamily="34" charset="0"/>
              </a:rPr>
              <a:t>30 Years</a:t>
            </a:r>
            <a:endParaRPr kumimoji="0" lang="zh-CN" altLang="en-US" sz="1800" b="1" i="0" u="none" strike="noStrike" kern="1200" cap="none" spc="0" normalizeH="0" baseline="0" noProof="0" dirty="0">
              <a:ln>
                <a:noFill/>
              </a:ln>
              <a:solidFill>
                <a:prstClr val="white"/>
              </a:solidFill>
              <a:effectLst/>
              <a:uLnTx/>
              <a:uFillTx/>
              <a:latin typeface="Calibri" panose="020F0502020204030204" pitchFamily="34" charset="0"/>
              <a:ea typeface="Arial Unicode MS" panose="020B0604020202020204" pitchFamily="34" charset="-122"/>
              <a:cs typeface="Calibri" panose="020F0502020204030204" pitchFamily="34" charset="0"/>
            </a:endParaRPr>
          </a:p>
        </p:txBody>
      </p:sp>
      <p:sp>
        <p:nvSpPr>
          <p:cNvPr id="34" name="矩形 33"/>
          <p:cNvSpPr/>
          <p:nvPr/>
        </p:nvSpPr>
        <p:spPr>
          <a:xfrm>
            <a:off x="6181822" y="4961912"/>
            <a:ext cx="189335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Calibri" panose="020F0502020204030204" pitchFamily="34" charset="0"/>
                <a:ea typeface="Arial Unicode MS" panose="020B0604020202020204" pitchFamily="34" charset="-122"/>
                <a:cs typeface="Calibri" panose="020F0502020204030204" pitchFamily="34" charset="0"/>
              </a:rPr>
              <a:t>Operation Period</a:t>
            </a: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Arial Unicode MS" panose="020B0604020202020204" pitchFamily="34" charset="-122"/>
              <a:cs typeface="Calibri" panose="020F0502020204030204" pitchFamily="34" charset="0"/>
            </a:endParaRPr>
          </a:p>
        </p:txBody>
      </p:sp>
    </p:spTree>
    <p:extLst>
      <p:ext uri="{BB962C8B-B14F-4D97-AF65-F5344CB8AC3E}">
        <p14:creationId xmlns:p14="http://schemas.microsoft.com/office/powerpoint/2010/main" val="16545480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4294967295"/>
          </p:nvPr>
        </p:nvSpPr>
        <p:spPr>
          <a:xfrm>
            <a:off x="0" y="6448425"/>
            <a:ext cx="46355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57CB6D-4A2A-45F2-AA53-ED4BF0E20593}" type="slidenum">
              <a:rPr kumimoji="0" lang="zh-CN" altLang="en-US" sz="1800" b="0" i="0" u="none" strike="noStrike" kern="1200" cap="none" spc="0" normalizeH="0" baseline="0" noProof="0" smtClean="0">
                <a:ln>
                  <a:noFill/>
                </a:ln>
                <a:solidFill>
                  <a:srgbClr val="000000"/>
                </a:solidFill>
                <a:effectLst/>
                <a:uLnTx/>
                <a:uFillTx/>
                <a:latin typeface="Arial"/>
                <a:cs typeface="+mn-ea"/>
                <a:sym typeface="+mn-lt"/>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zh-CN" altLang="en-US" sz="1800" b="0" i="0" u="none" strike="noStrike" kern="1200" cap="none" spc="0" normalizeH="0" baseline="0" noProof="0">
              <a:ln>
                <a:noFill/>
              </a:ln>
              <a:solidFill>
                <a:srgbClr val="000000"/>
              </a:solidFill>
              <a:effectLst/>
              <a:uLnTx/>
              <a:uFillTx/>
              <a:latin typeface="Arial"/>
              <a:cs typeface="+mn-ea"/>
              <a:sym typeface="+mn-lt"/>
            </a:endParaRPr>
          </a:p>
        </p:txBody>
      </p:sp>
      <p:sp>
        <p:nvSpPr>
          <p:cNvPr id="15" name="Rectangle 3"/>
          <p:cNvSpPr/>
          <p:nvPr/>
        </p:nvSpPr>
        <p:spPr>
          <a:xfrm>
            <a:off x="525465" y="1190672"/>
            <a:ext cx="4648200" cy="398780"/>
          </a:xfrm>
          <a:prstGeom prst="rect">
            <a:avLst/>
          </a:prstGeom>
          <a:solidFill>
            <a:srgbClr val="005BA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a:cs typeface="+mn-ea"/>
                <a:sym typeface="+mn-lt"/>
              </a:rPr>
              <a:t>720 MW Karot Hydropower Project</a:t>
            </a:r>
            <a:endParaRPr kumimoji="0" lang="pt-BR" altLang="zh-CN" sz="2000" b="1" i="0" u="none" strike="noStrike" kern="1200" cap="none" spc="0" normalizeH="0" baseline="0" noProof="0" dirty="0">
              <a:ln>
                <a:noFill/>
              </a:ln>
              <a:solidFill>
                <a:srgbClr val="FFFFFF"/>
              </a:solidFill>
              <a:effectLst/>
              <a:uLnTx/>
              <a:uFillTx/>
              <a:latin typeface="Arial"/>
              <a:cs typeface="+mn-ea"/>
              <a:sym typeface="+mn-lt"/>
            </a:endParaRPr>
          </a:p>
        </p:txBody>
      </p:sp>
      <p:sp>
        <p:nvSpPr>
          <p:cNvPr id="7" name="TextBox 3"/>
          <p:cNvSpPr txBox="1"/>
          <p:nvPr/>
        </p:nvSpPr>
        <p:spPr>
          <a:xfrm>
            <a:off x="4564662" y="389405"/>
            <a:ext cx="7459546" cy="461665"/>
          </a:xfrm>
          <a:prstGeom prst="rect">
            <a:avLst/>
          </a:prstGeom>
          <a:noFill/>
        </p:spPr>
        <p:txBody>
          <a:bodyPr wrap="square" rtlCol="0">
            <a:spAutoFit/>
          </a:bodyPr>
          <a:lstStyle>
            <a:defPPr>
              <a:defRPr lang="en-US"/>
            </a:defPPr>
            <a:lvl1pPr marR="0" lvl="0" indent="0" algn="r" fontAlgn="auto">
              <a:lnSpc>
                <a:spcPct val="100000"/>
              </a:lnSpc>
              <a:spcBef>
                <a:spcPts val="0"/>
              </a:spcBef>
              <a:spcAft>
                <a:spcPts val="0"/>
              </a:spcAft>
              <a:buClrTx/>
              <a:buSzTx/>
              <a:buFontTx/>
              <a:buNone/>
              <a:defRPr kumimoji="0" sz="2800" i="0" u="none" strike="noStrike" cap="none" spc="0" normalizeH="0" baseline="0">
                <a:ln>
                  <a:noFill/>
                </a:ln>
                <a:solidFill>
                  <a:schemeClr val="tx2"/>
                </a:solidFill>
                <a:effectLst/>
                <a:uLnTx/>
                <a:uFillTx/>
                <a:cs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1200" cap="none" spc="0" normalizeH="0" baseline="0" noProof="0" dirty="0">
                <a:ln>
                  <a:noFill/>
                </a:ln>
                <a:solidFill>
                  <a:srgbClr val="005BAC"/>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Project Updates</a:t>
            </a:r>
          </a:p>
        </p:txBody>
      </p:sp>
      <p:grpSp>
        <p:nvGrpSpPr>
          <p:cNvPr id="9" name="组合 14"/>
          <p:cNvGrpSpPr/>
          <p:nvPr/>
        </p:nvGrpSpPr>
        <p:grpSpPr bwMode="auto">
          <a:xfrm>
            <a:off x="719282" y="1792827"/>
            <a:ext cx="10416032" cy="787668"/>
            <a:chOff x="2067610" y="4324016"/>
            <a:chExt cx="7282356" cy="576000"/>
          </a:xfrm>
          <a:solidFill>
            <a:srgbClr val="005BAC"/>
          </a:solidFill>
        </p:grpSpPr>
        <p:sp>
          <p:nvSpPr>
            <p:cNvPr id="10" name="右箭头 48"/>
            <p:cNvSpPr>
              <a:spLocks noChangeArrowheads="1"/>
            </p:cNvSpPr>
            <p:nvPr/>
          </p:nvSpPr>
          <p:spPr bwMode="auto">
            <a:xfrm>
              <a:off x="2320542" y="4324016"/>
              <a:ext cx="7029424" cy="576000"/>
            </a:xfrm>
            <a:prstGeom prst="rightArrow">
              <a:avLst>
                <a:gd name="adj1" fmla="val 50000"/>
                <a:gd name="adj2" fmla="val 50000"/>
              </a:avLst>
            </a:prstGeom>
            <a:grpFill/>
            <a:ln>
              <a:noFill/>
            </a:ln>
          </p:spPr>
          <p:txBody>
            <a:bodyPr lIns="35631" tIns="13704" rIns="35631" bIns="13704" anchor="ctr"/>
            <a:lstStyle>
              <a:lvl1pPr defTabSz="728345">
                <a:tabLst>
                  <a:tab pos="4286250" algn="l"/>
                </a:tabLst>
                <a:defRPr sz="1200">
                  <a:solidFill>
                    <a:schemeClr val="tx1"/>
                  </a:solidFill>
                  <a:latin typeface="Credit Suisse Type Roman"/>
                  <a:ea typeface="宋体" panose="02010600030101010101" pitchFamily="2" charset="-122"/>
                </a:defRPr>
              </a:lvl1pPr>
              <a:lvl2pPr marL="742950" indent="-285750" defTabSz="728345">
                <a:tabLst>
                  <a:tab pos="4286250" algn="l"/>
                </a:tabLst>
                <a:defRPr sz="1200">
                  <a:solidFill>
                    <a:schemeClr val="tx1"/>
                  </a:solidFill>
                  <a:latin typeface="Credit Suisse Type Roman"/>
                  <a:ea typeface="宋体" panose="02010600030101010101" pitchFamily="2" charset="-122"/>
                </a:defRPr>
              </a:lvl2pPr>
              <a:lvl3pPr marL="1143000" indent="-228600" defTabSz="728345">
                <a:tabLst>
                  <a:tab pos="4286250" algn="l"/>
                </a:tabLst>
                <a:defRPr sz="1200">
                  <a:solidFill>
                    <a:schemeClr val="tx1"/>
                  </a:solidFill>
                  <a:latin typeface="Credit Suisse Type Roman"/>
                  <a:ea typeface="宋体" panose="02010600030101010101" pitchFamily="2" charset="-122"/>
                </a:defRPr>
              </a:lvl3pPr>
              <a:lvl4pPr marL="1600200" indent="-228600" defTabSz="728345">
                <a:tabLst>
                  <a:tab pos="4286250" algn="l"/>
                </a:tabLst>
                <a:defRPr sz="1200">
                  <a:solidFill>
                    <a:schemeClr val="tx1"/>
                  </a:solidFill>
                  <a:latin typeface="Credit Suisse Type Roman"/>
                  <a:ea typeface="宋体" panose="02010600030101010101" pitchFamily="2" charset="-122"/>
                </a:defRPr>
              </a:lvl4pPr>
              <a:lvl5pPr marL="2057400" indent="-228600" defTabSz="728345">
                <a:tabLst>
                  <a:tab pos="4286250" algn="l"/>
                </a:tabLst>
                <a:defRPr sz="1200">
                  <a:solidFill>
                    <a:schemeClr val="tx1"/>
                  </a:solidFill>
                  <a:latin typeface="Credit Suisse Type Roman"/>
                  <a:ea typeface="宋体" panose="02010600030101010101" pitchFamily="2" charset="-122"/>
                </a:defRPr>
              </a:lvl5pPr>
              <a:lvl6pPr marL="2514600" indent="-228600" defTabSz="728345" eaLnBrk="0" fontAlgn="base" hangingPunct="0">
                <a:spcBef>
                  <a:spcPct val="0"/>
                </a:spcBef>
                <a:spcAft>
                  <a:spcPct val="0"/>
                </a:spcAft>
                <a:tabLst>
                  <a:tab pos="4286250" algn="l"/>
                </a:tabLst>
                <a:defRPr sz="1200">
                  <a:solidFill>
                    <a:schemeClr val="tx1"/>
                  </a:solidFill>
                  <a:latin typeface="Credit Suisse Type Roman"/>
                  <a:ea typeface="宋体" panose="02010600030101010101" pitchFamily="2" charset="-122"/>
                </a:defRPr>
              </a:lvl6pPr>
              <a:lvl7pPr marL="2971800" indent="-228600" defTabSz="728345" eaLnBrk="0" fontAlgn="base" hangingPunct="0">
                <a:spcBef>
                  <a:spcPct val="0"/>
                </a:spcBef>
                <a:spcAft>
                  <a:spcPct val="0"/>
                </a:spcAft>
                <a:tabLst>
                  <a:tab pos="4286250" algn="l"/>
                </a:tabLst>
                <a:defRPr sz="1200">
                  <a:solidFill>
                    <a:schemeClr val="tx1"/>
                  </a:solidFill>
                  <a:latin typeface="Credit Suisse Type Roman"/>
                  <a:ea typeface="宋体" panose="02010600030101010101" pitchFamily="2" charset="-122"/>
                </a:defRPr>
              </a:lvl7pPr>
              <a:lvl8pPr marL="3429000" indent="-228600" defTabSz="728345" eaLnBrk="0" fontAlgn="base" hangingPunct="0">
                <a:spcBef>
                  <a:spcPct val="0"/>
                </a:spcBef>
                <a:spcAft>
                  <a:spcPct val="0"/>
                </a:spcAft>
                <a:tabLst>
                  <a:tab pos="4286250" algn="l"/>
                </a:tabLst>
                <a:defRPr sz="1200">
                  <a:solidFill>
                    <a:schemeClr val="tx1"/>
                  </a:solidFill>
                  <a:latin typeface="Credit Suisse Type Roman"/>
                  <a:ea typeface="宋体" panose="02010600030101010101" pitchFamily="2" charset="-122"/>
                </a:defRPr>
              </a:lvl8pPr>
              <a:lvl9pPr marL="3886200" indent="-228600" defTabSz="728345" eaLnBrk="0" fontAlgn="base" hangingPunct="0">
                <a:spcBef>
                  <a:spcPct val="0"/>
                </a:spcBef>
                <a:spcAft>
                  <a:spcPct val="0"/>
                </a:spcAft>
                <a:tabLst>
                  <a:tab pos="4286250" algn="l"/>
                </a:tabLst>
                <a:defRPr sz="1200">
                  <a:solidFill>
                    <a:schemeClr val="tx1"/>
                  </a:solidFill>
                  <a:latin typeface="Credit Suisse Type Roman"/>
                  <a:ea typeface="宋体" panose="02010600030101010101" pitchFamily="2" charset="-122"/>
                </a:defRPr>
              </a:lvl9pPr>
            </a:lstStyle>
            <a:p>
              <a:pPr marL="0" marR="0" lvl="0" indent="0" algn="ctr" defTabSz="728345" rtl="0" eaLnBrk="1" fontAlgn="auto" latinLnBrk="0" hangingPunct="1">
                <a:lnSpc>
                  <a:spcPct val="95000"/>
                </a:lnSpc>
                <a:spcBef>
                  <a:spcPts val="0"/>
                </a:spcBef>
                <a:spcAft>
                  <a:spcPts val="0"/>
                </a:spcAft>
                <a:buClr>
                  <a:srgbClr val="FFFFFF"/>
                </a:buClr>
                <a:buSzTx/>
                <a:buFontTx/>
                <a:buNone/>
                <a:tabLst>
                  <a:tab pos="4286250" algn="l"/>
                </a:tabLst>
                <a:defRPr/>
              </a:pPr>
              <a:endParaRPr kumimoji="0" lang="zh-CN" altLang="en-US" sz="1200" b="0" i="0" u="none" strike="noStrike" kern="1200" cap="none" spc="0" normalizeH="0" baseline="0" noProof="0" dirty="0">
                <a:ln>
                  <a:noFill/>
                </a:ln>
                <a:solidFill>
                  <a:srgbClr val="000000"/>
                </a:solidFill>
                <a:effectLst/>
                <a:uLnTx/>
                <a:uFillTx/>
                <a:latin typeface="Calibri" panose="020F0502020204030204"/>
                <a:ea typeface="宋体" panose="02010600030101010101" pitchFamily="2" charset="-122"/>
                <a:cs typeface="+mn-cs"/>
              </a:endParaRPr>
            </a:p>
          </p:txBody>
        </p:sp>
        <p:sp>
          <p:nvSpPr>
            <p:cNvPr id="11" name="直角三角形 50"/>
            <p:cNvSpPr>
              <a:spLocks noChangeArrowheads="1"/>
            </p:cNvSpPr>
            <p:nvPr/>
          </p:nvSpPr>
          <p:spPr bwMode="auto">
            <a:xfrm rot="10800000" flipV="1">
              <a:off x="2067610" y="4465630"/>
              <a:ext cx="256470" cy="287999"/>
            </a:xfrm>
            <a:prstGeom prst="rtTriangle">
              <a:avLst/>
            </a:prstGeom>
            <a:grpFill/>
            <a:ln>
              <a:noFill/>
            </a:ln>
          </p:spPr>
          <p:txBody>
            <a:bodyPr lIns="35631" tIns="13704" rIns="35631" bIns="13704" anchor="ctr"/>
            <a:lstStyle>
              <a:lvl1pPr defTabSz="728345">
                <a:tabLst>
                  <a:tab pos="4286250" algn="l"/>
                </a:tabLst>
                <a:defRPr sz="1200">
                  <a:solidFill>
                    <a:schemeClr val="tx1"/>
                  </a:solidFill>
                  <a:latin typeface="Credit Suisse Type Roman"/>
                  <a:ea typeface="宋体" panose="02010600030101010101" pitchFamily="2" charset="-122"/>
                </a:defRPr>
              </a:lvl1pPr>
              <a:lvl2pPr marL="742950" indent="-285750" defTabSz="728345">
                <a:tabLst>
                  <a:tab pos="4286250" algn="l"/>
                </a:tabLst>
                <a:defRPr sz="1200">
                  <a:solidFill>
                    <a:schemeClr val="tx1"/>
                  </a:solidFill>
                  <a:latin typeface="Credit Suisse Type Roman"/>
                  <a:ea typeface="宋体" panose="02010600030101010101" pitchFamily="2" charset="-122"/>
                </a:defRPr>
              </a:lvl2pPr>
              <a:lvl3pPr marL="1143000" indent="-228600" defTabSz="728345">
                <a:tabLst>
                  <a:tab pos="4286250" algn="l"/>
                </a:tabLst>
                <a:defRPr sz="1200">
                  <a:solidFill>
                    <a:schemeClr val="tx1"/>
                  </a:solidFill>
                  <a:latin typeface="Credit Suisse Type Roman"/>
                  <a:ea typeface="宋体" panose="02010600030101010101" pitchFamily="2" charset="-122"/>
                </a:defRPr>
              </a:lvl3pPr>
              <a:lvl4pPr marL="1600200" indent="-228600" defTabSz="728345">
                <a:tabLst>
                  <a:tab pos="4286250" algn="l"/>
                </a:tabLst>
                <a:defRPr sz="1200">
                  <a:solidFill>
                    <a:schemeClr val="tx1"/>
                  </a:solidFill>
                  <a:latin typeface="Credit Suisse Type Roman"/>
                  <a:ea typeface="宋体" panose="02010600030101010101" pitchFamily="2" charset="-122"/>
                </a:defRPr>
              </a:lvl4pPr>
              <a:lvl5pPr marL="2057400" indent="-228600" defTabSz="728345">
                <a:tabLst>
                  <a:tab pos="4286250" algn="l"/>
                </a:tabLst>
                <a:defRPr sz="1200">
                  <a:solidFill>
                    <a:schemeClr val="tx1"/>
                  </a:solidFill>
                  <a:latin typeface="Credit Suisse Type Roman"/>
                  <a:ea typeface="宋体" panose="02010600030101010101" pitchFamily="2" charset="-122"/>
                </a:defRPr>
              </a:lvl5pPr>
              <a:lvl6pPr marL="2514600" indent="-228600" defTabSz="728345" eaLnBrk="0" fontAlgn="base" hangingPunct="0">
                <a:spcBef>
                  <a:spcPct val="0"/>
                </a:spcBef>
                <a:spcAft>
                  <a:spcPct val="0"/>
                </a:spcAft>
                <a:tabLst>
                  <a:tab pos="4286250" algn="l"/>
                </a:tabLst>
                <a:defRPr sz="1200">
                  <a:solidFill>
                    <a:schemeClr val="tx1"/>
                  </a:solidFill>
                  <a:latin typeface="Credit Suisse Type Roman"/>
                  <a:ea typeface="宋体" panose="02010600030101010101" pitchFamily="2" charset="-122"/>
                </a:defRPr>
              </a:lvl6pPr>
              <a:lvl7pPr marL="2971800" indent="-228600" defTabSz="728345" eaLnBrk="0" fontAlgn="base" hangingPunct="0">
                <a:spcBef>
                  <a:spcPct val="0"/>
                </a:spcBef>
                <a:spcAft>
                  <a:spcPct val="0"/>
                </a:spcAft>
                <a:tabLst>
                  <a:tab pos="4286250" algn="l"/>
                </a:tabLst>
                <a:defRPr sz="1200">
                  <a:solidFill>
                    <a:schemeClr val="tx1"/>
                  </a:solidFill>
                  <a:latin typeface="Credit Suisse Type Roman"/>
                  <a:ea typeface="宋体" panose="02010600030101010101" pitchFamily="2" charset="-122"/>
                </a:defRPr>
              </a:lvl7pPr>
              <a:lvl8pPr marL="3429000" indent="-228600" defTabSz="728345" eaLnBrk="0" fontAlgn="base" hangingPunct="0">
                <a:spcBef>
                  <a:spcPct val="0"/>
                </a:spcBef>
                <a:spcAft>
                  <a:spcPct val="0"/>
                </a:spcAft>
                <a:tabLst>
                  <a:tab pos="4286250" algn="l"/>
                </a:tabLst>
                <a:defRPr sz="1200">
                  <a:solidFill>
                    <a:schemeClr val="tx1"/>
                  </a:solidFill>
                  <a:latin typeface="Credit Suisse Type Roman"/>
                  <a:ea typeface="宋体" panose="02010600030101010101" pitchFamily="2" charset="-122"/>
                </a:defRPr>
              </a:lvl8pPr>
              <a:lvl9pPr marL="3886200" indent="-228600" defTabSz="728345" eaLnBrk="0" fontAlgn="base" hangingPunct="0">
                <a:spcBef>
                  <a:spcPct val="0"/>
                </a:spcBef>
                <a:spcAft>
                  <a:spcPct val="0"/>
                </a:spcAft>
                <a:tabLst>
                  <a:tab pos="4286250" algn="l"/>
                </a:tabLst>
                <a:defRPr sz="1200">
                  <a:solidFill>
                    <a:schemeClr val="tx1"/>
                  </a:solidFill>
                  <a:latin typeface="Credit Suisse Type Roman"/>
                  <a:ea typeface="宋体" panose="02010600030101010101" pitchFamily="2" charset="-122"/>
                </a:defRPr>
              </a:lvl9pPr>
            </a:lstStyle>
            <a:p>
              <a:pPr marL="0" marR="0" lvl="0" indent="0" algn="ctr" defTabSz="728345" rtl="0" eaLnBrk="1" fontAlgn="auto" latinLnBrk="0" hangingPunct="1">
                <a:lnSpc>
                  <a:spcPct val="95000"/>
                </a:lnSpc>
                <a:spcBef>
                  <a:spcPts val="0"/>
                </a:spcBef>
                <a:spcAft>
                  <a:spcPts val="0"/>
                </a:spcAft>
                <a:buClr>
                  <a:srgbClr val="FFFFFF"/>
                </a:buClr>
                <a:buSzTx/>
                <a:buFontTx/>
                <a:buNone/>
                <a:tabLst>
                  <a:tab pos="4286250" algn="l"/>
                </a:tabLst>
                <a:defRPr/>
              </a:pPr>
              <a:endParaRPr kumimoji="0" lang="zh-CN" altLang="en-US" sz="1200" b="0" i="0" u="none" strike="noStrike" kern="1200" cap="none" spc="0" normalizeH="0" baseline="0" noProof="0" dirty="0">
                <a:ln>
                  <a:noFill/>
                </a:ln>
                <a:solidFill>
                  <a:srgbClr val="000000"/>
                </a:solidFill>
                <a:effectLst/>
                <a:uLnTx/>
                <a:uFillTx/>
                <a:latin typeface="Calibri" panose="020F0502020204030204"/>
                <a:ea typeface="宋体" panose="02010600030101010101" pitchFamily="2" charset="-122"/>
                <a:cs typeface="+mn-cs"/>
              </a:endParaRPr>
            </a:p>
          </p:txBody>
        </p:sp>
      </p:grpSp>
      <p:sp>
        <p:nvSpPr>
          <p:cNvPr id="12" name="Text Box 76"/>
          <p:cNvSpPr txBox="1">
            <a:spLocks noChangeArrowheads="1"/>
          </p:cNvSpPr>
          <p:nvPr>
            <p:custDataLst>
              <p:tags r:id="rId1"/>
            </p:custDataLst>
          </p:nvPr>
        </p:nvSpPr>
        <p:spPr bwMode="auto">
          <a:xfrm>
            <a:off x="2152662" y="2094664"/>
            <a:ext cx="972000" cy="250825"/>
          </a:xfrm>
          <a:prstGeom prst="rect">
            <a:avLst/>
          </a:prstGeom>
          <a:noFill/>
          <a:ln>
            <a:noFill/>
          </a:ln>
        </p:spPr>
        <p:txBody>
          <a:bodyPr anchor="ctr" anchorCtr="1"/>
          <a:lstStyle>
            <a:lvl1pPr marL="269875" indent="-269875">
              <a:defRPr sz="1200">
                <a:solidFill>
                  <a:schemeClr val="tx1"/>
                </a:solidFill>
                <a:latin typeface="Credit Suisse Type Roman"/>
                <a:ea typeface="宋体" panose="02010600030101010101" pitchFamily="2" charset="-122"/>
              </a:defRPr>
            </a:lvl1pPr>
            <a:lvl2pPr marL="742950" indent="-285750">
              <a:defRPr sz="1200">
                <a:solidFill>
                  <a:schemeClr val="tx1"/>
                </a:solidFill>
                <a:latin typeface="Credit Suisse Type Roman"/>
                <a:ea typeface="宋体" panose="02010600030101010101" pitchFamily="2" charset="-122"/>
              </a:defRPr>
            </a:lvl2pPr>
            <a:lvl3pPr marL="1143000" indent="-228600">
              <a:defRPr sz="1200">
                <a:solidFill>
                  <a:schemeClr val="tx1"/>
                </a:solidFill>
                <a:latin typeface="Credit Suisse Type Roman"/>
                <a:ea typeface="宋体" panose="02010600030101010101" pitchFamily="2" charset="-122"/>
              </a:defRPr>
            </a:lvl3pPr>
            <a:lvl4pPr marL="1600200" indent="-228600">
              <a:defRPr sz="1200">
                <a:solidFill>
                  <a:schemeClr val="tx1"/>
                </a:solidFill>
                <a:latin typeface="Credit Suisse Type Roman"/>
                <a:ea typeface="宋体" panose="02010600030101010101" pitchFamily="2" charset="-122"/>
              </a:defRPr>
            </a:lvl4pPr>
            <a:lvl5pPr marL="2057400" indent="-228600">
              <a:defRPr sz="1200">
                <a:solidFill>
                  <a:schemeClr val="tx1"/>
                </a:solidFill>
                <a:latin typeface="Credit Suisse Type Roman"/>
                <a:ea typeface="宋体" panose="02010600030101010101" pitchFamily="2" charset="-122"/>
              </a:defRPr>
            </a:lvl5pPr>
            <a:lvl6pPr marL="25146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6pPr>
            <a:lvl7pPr marL="29718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7pPr>
            <a:lvl8pPr marL="34290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8pPr>
            <a:lvl9pPr marL="38862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9pPr>
          </a:lstStyle>
          <a:p>
            <a:pPr marL="269875" marR="0" lvl="0" indent="-269875" algn="l" defTabSz="914400" rtl="0" eaLnBrk="1" fontAlgn="auto" latinLnBrk="0" hangingPunct="1">
              <a:lnSpc>
                <a:spcPts val="122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楷体_GB2312"/>
              </a:rPr>
              <a:t>2014.04</a:t>
            </a:r>
          </a:p>
        </p:txBody>
      </p:sp>
      <p:sp>
        <p:nvSpPr>
          <p:cNvPr id="14" name="Line 99"/>
          <p:cNvSpPr>
            <a:spLocks noChangeShapeType="1"/>
          </p:cNvSpPr>
          <p:nvPr/>
        </p:nvSpPr>
        <p:spPr bwMode="auto">
          <a:xfrm flipV="1">
            <a:off x="2065571" y="2505925"/>
            <a:ext cx="0" cy="1260000"/>
          </a:xfrm>
          <a:prstGeom prst="line">
            <a:avLst/>
          </a:prstGeom>
          <a:noFill/>
          <a:ln w="19050" cap="rnd">
            <a:solidFill>
              <a:srgbClr val="333333"/>
            </a:solidFill>
            <a:prstDash val="sysDot"/>
            <a:round/>
            <a:tailEnd type="oval"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000000"/>
              </a:solidFill>
              <a:effectLst/>
              <a:uLnTx/>
              <a:uFillTx/>
              <a:latin typeface="Calibri" panose="020F0502020204030204"/>
              <a:ea typeface="宋体" panose="02010600030101010101" pitchFamily="2" charset="-122"/>
              <a:cs typeface="+mn-cs"/>
            </a:endParaRPr>
          </a:p>
        </p:txBody>
      </p:sp>
      <p:sp>
        <p:nvSpPr>
          <p:cNvPr id="16" name="矩形 17"/>
          <p:cNvSpPr>
            <a:spLocks noChangeArrowheads="1"/>
          </p:cNvSpPr>
          <p:nvPr/>
        </p:nvSpPr>
        <p:spPr bwMode="auto">
          <a:xfrm>
            <a:off x="2125000" y="2520246"/>
            <a:ext cx="1253941" cy="1126462"/>
          </a:xfrm>
          <a:prstGeom prst="rect">
            <a:avLst/>
          </a:prstGeom>
          <a:solidFill>
            <a:srgbClr val="008000"/>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20000"/>
              </a:lnSpc>
              <a:spcBef>
                <a:spcPct val="35000"/>
              </a:spcBef>
              <a:spcAft>
                <a:spcPts val="0"/>
              </a:spcAft>
              <a:buClr>
                <a:srgbClr val="003366"/>
              </a:buClr>
              <a:buSzTx/>
              <a:buFontTx/>
              <a:buNone/>
              <a:tabLst/>
              <a:defRPr/>
            </a:pPr>
            <a:r>
              <a:rPr kumimoji="0" lang="en-US" altLang="zh-CN" sz="1400" b="1" i="0" u="none" strike="noStrike" kern="1200" cap="none" spc="0" normalizeH="0" baseline="0" noProof="0" dirty="0">
                <a:ln>
                  <a:noFill/>
                </a:ln>
                <a:solidFill>
                  <a:srgbClr val="FFFFFF"/>
                </a:solidFill>
                <a:effectLst/>
                <a:uLnTx/>
                <a:uFillTx/>
                <a:latin typeface="Calibri" panose="020F0502020204030204"/>
                <a:ea typeface="宋体" panose="02010600030101010101" pitchFamily="2" charset="-122"/>
                <a:cs typeface="楷体_GB2312"/>
              </a:rPr>
              <a:t>Chosen as one of the Priority Project under the CPEC</a:t>
            </a:r>
          </a:p>
        </p:txBody>
      </p:sp>
      <p:sp>
        <p:nvSpPr>
          <p:cNvPr id="17" name="Line 99"/>
          <p:cNvSpPr>
            <a:spLocks noChangeShapeType="1"/>
          </p:cNvSpPr>
          <p:nvPr/>
        </p:nvSpPr>
        <p:spPr bwMode="auto">
          <a:xfrm flipV="1">
            <a:off x="3424921" y="2520246"/>
            <a:ext cx="0" cy="1260000"/>
          </a:xfrm>
          <a:prstGeom prst="line">
            <a:avLst/>
          </a:prstGeom>
          <a:noFill/>
          <a:ln w="19050" cap="rnd">
            <a:solidFill>
              <a:srgbClr val="333333"/>
            </a:solidFill>
            <a:prstDash val="sysDot"/>
            <a:round/>
            <a:tailEnd type="oval"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000000"/>
              </a:solidFill>
              <a:effectLst/>
              <a:uLnTx/>
              <a:uFillTx/>
              <a:latin typeface="Calibri" panose="020F0502020204030204"/>
              <a:ea typeface="宋体" panose="02010600030101010101" pitchFamily="2" charset="-122"/>
              <a:cs typeface="+mn-cs"/>
            </a:endParaRPr>
          </a:p>
        </p:txBody>
      </p:sp>
      <p:sp>
        <p:nvSpPr>
          <p:cNvPr id="18" name="Text Box 76"/>
          <p:cNvSpPr txBox="1">
            <a:spLocks noChangeArrowheads="1"/>
          </p:cNvSpPr>
          <p:nvPr>
            <p:custDataLst>
              <p:tags r:id="rId2"/>
            </p:custDataLst>
          </p:nvPr>
        </p:nvSpPr>
        <p:spPr bwMode="auto">
          <a:xfrm>
            <a:off x="3416696" y="2094664"/>
            <a:ext cx="972000" cy="250825"/>
          </a:xfrm>
          <a:prstGeom prst="rect">
            <a:avLst/>
          </a:prstGeom>
          <a:noFill/>
          <a:ln>
            <a:noFill/>
          </a:ln>
        </p:spPr>
        <p:txBody>
          <a:bodyPr anchor="ctr" anchorCtr="1"/>
          <a:lstStyle>
            <a:lvl1pPr marL="269875" indent="-269875">
              <a:defRPr sz="1200">
                <a:solidFill>
                  <a:schemeClr val="tx1"/>
                </a:solidFill>
                <a:latin typeface="Credit Suisse Type Roman"/>
                <a:ea typeface="宋体" panose="02010600030101010101" pitchFamily="2" charset="-122"/>
              </a:defRPr>
            </a:lvl1pPr>
            <a:lvl2pPr marL="742950" indent="-285750">
              <a:defRPr sz="1200">
                <a:solidFill>
                  <a:schemeClr val="tx1"/>
                </a:solidFill>
                <a:latin typeface="Credit Suisse Type Roman"/>
                <a:ea typeface="宋体" panose="02010600030101010101" pitchFamily="2" charset="-122"/>
              </a:defRPr>
            </a:lvl2pPr>
            <a:lvl3pPr marL="1143000" indent="-228600">
              <a:defRPr sz="1200">
                <a:solidFill>
                  <a:schemeClr val="tx1"/>
                </a:solidFill>
                <a:latin typeface="Credit Suisse Type Roman"/>
                <a:ea typeface="宋体" panose="02010600030101010101" pitchFamily="2" charset="-122"/>
              </a:defRPr>
            </a:lvl3pPr>
            <a:lvl4pPr marL="1600200" indent="-228600">
              <a:defRPr sz="1200">
                <a:solidFill>
                  <a:schemeClr val="tx1"/>
                </a:solidFill>
                <a:latin typeface="Credit Suisse Type Roman"/>
                <a:ea typeface="宋体" panose="02010600030101010101" pitchFamily="2" charset="-122"/>
              </a:defRPr>
            </a:lvl4pPr>
            <a:lvl5pPr marL="2057400" indent="-228600">
              <a:defRPr sz="1200">
                <a:solidFill>
                  <a:schemeClr val="tx1"/>
                </a:solidFill>
                <a:latin typeface="Credit Suisse Type Roman"/>
                <a:ea typeface="宋体" panose="02010600030101010101" pitchFamily="2" charset="-122"/>
              </a:defRPr>
            </a:lvl5pPr>
            <a:lvl6pPr marL="25146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6pPr>
            <a:lvl7pPr marL="29718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7pPr>
            <a:lvl8pPr marL="34290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8pPr>
            <a:lvl9pPr marL="38862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9pPr>
          </a:lstStyle>
          <a:p>
            <a:pPr marL="269875" marR="0" lvl="0" indent="-269875" algn="l" defTabSz="914400" rtl="0" eaLnBrk="1" fontAlgn="auto" latinLnBrk="0" hangingPunct="1">
              <a:lnSpc>
                <a:spcPts val="122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楷体_GB2312"/>
              </a:rPr>
              <a:t>2015.02</a:t>
            </a:r>
          </a:p>
        </p:txBody>
      </p:sp>
      <p:sp>
        <p:nvSpPr>
          <p:cNvPr id="19" name="矩形 17"/>
          <p:cNvSpPr>
            <a:spLocks noChangeArrowheads="1"/>
          </p:cNvSpPr>
          <p:nvPr/>
        </p:nvSpPr>
        <p:spPr bwMode="auto">
          <a:xfrm>
            <a:off x="3424920" y="2520246"/>
            <a:ext cx="1198971" cy="609398"/>
          </a:xfrm>
          <a:prstGeom prst="rect">
            <a:avLst/>
          </a:prstGeom>
          <a:solidFill>
            <a:srgbClr val="008000"/>
          </a:solidFill>
          <a:ln/>
        </p:spPr>
        <p:style>
          <a:lnRef idx="0">
            <a:schemeClr val="accent2"/>
          </a:lnRef>
          <a:fillRef idx="3">
            <a:schemeClr val="accent2"/>
          </a:fillRef>
          <a:effectRef idx="3">
            <a:schemeClr val="accent2"/>
          </a:effectRef>
          <a:fontRef idx="minor">
            <a:schemeClr val="lt1"/>
          </a:fontRef>
        </p:style>
        <p:txBody>
          <a:bodyPr wrap="square">
            <a:spAutoFit/>
          </a:bodyPr>
          <a:lstStyle>
            <a:lvl1pPr marL="180975" indent="-180975">
              <a:defRPr sz="1200">
                <a:solidFill>
                  <a:schemeClr val="tx1"/>
                </a:solidFill>
                <a:latin typeface="Credit Suisse Type Roman"/>
                <a:ea typeface="宋体" panose="02010600030101010101" pitchFamily="2" charset="-122"/>
              </a:defRPr>
            </a:lvl1pPr>
            <a:lvl2pPr marL="742950" indent="-285750">
              <a:defRPr sz="1200">
                <a:solidFill>
                  <a:schemeClr val="tx1"/>
                </a:solidFill>
                <a:latin typeface="Credit Suisse Type Roman"/>
                <a:ea typeface="宋体" panose="02010600030101010101" pitchFamily="2" charset="-122"/>
              </a:defRPr>
            </a:lvl2pPr>
            <a:lvl3pPr marL="1143000" indent="-228600">
              <a:defRPr sz="1200">
                <a:solidFill>
                  <a:schemeClr val="tx1"/>
                </a:solidFill>
                <a:latin typeface="Credit Suisse Type Roman"/>
                <a:ea typeface="宋体" panose="02010600030101010101" pitchFamily="2" charset="-122"/>
              </a:defRPr>
            </a:lvl3pPr>
            <a:lvl4pPr marL="1600200" indent="-228600">
              <a:defRPr sz="1200">
                <a:solidFill>
                  <a:schemeClr val="tx1"/>
                </a:solidFill>
                <a:latin typeface="Credit Suisse Type Roman"/>
                <a:ea typeface="宋体" panose="02010600030101010101" pitchFamily="2" charset="-122"/>
              </a:defRPr>
            </a:lvl4pPr>
            <a:lvl5pPr marL="2057400" indent="-228600">
              <a:defRPr sz="1200">
                <a:solidFill>
                  <a:schemeClr val="tx1"/>
                </a:solidFill>
                <a:latin typeface="Credit Suisse Type Roman"/>
                <a:ea typeface="宋体" panose="02010600030101010101" pitchFamily="2" charset="-122"/>
              </a:defRPr>
            </a:lvl5pPr>
            <a:lvl6pPr marL="25146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6pPr>
            <a:lvl7pPr marL="29718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7pPr>
            <a:lvl8pPr marL="34290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8pPr>
            <a:lvl9pPr marL="38862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9pPr>
          </a:lstStyle>
          <a:p>
            <a:pPr marL="0" marR="0" lvl="0" indent="0" algn="ctr" defTabSz="914400" rtl="0" eaLnBrk="1" fontAlgn="auto" latinLnBrk="0" hangingPunct="1">
              <a:lnSpc>
                <a:spcPct val="120000"/>
              </a:lnSpc>
              <a:spcBef>
                <a:spcPct val="35000"/>
              </a:spcBef>
              <a:spcAft>
                <a:spcPts val="0"/>
              </a:spcAft>
              <a:buClr>
                <a:srgbClr val="003366"/>
              </a:buClr>
              <a:buSzTx/>
              <a:buFontTx/>
              <a:buNone/>
              <a:tabLst/>
              <a:defRPr/>
            </a:pPr>
            <a:r>
              <a:rPr kumimoji="0" lang="en-US" altLang="zh-CN" sz="1400" b="1" i="0" u="none" strike="noStrike" kern="1200" cap="none" spc="0" normalizeH="0" baseline="0" noProof="0" dirty="0">
                <a:ln>
                  <a:noFill/>
                </a:ln>
                <a:solidFill>
                  <a:srgbClr val="FFFFFF"/>
                </a:solidFill>
                <a:effectLst/>
                <a:uLnTx/>
                <a:uFillTx/>
                <a:latin typeface="Calibri" panose="020F0502020204030204"/>
                <a:ea typeface="宋体" panose="02010600030101010101" pitchFamily="2" charset="-122"/>
                <a:cs typeface="楷体_GB2312"/>
              </a:rPr>
              <a:t>Signing of the EPC contract</a:t>
            </a:r>
            <a:endParaRPr kumimoji="0" lang="zh-CN" altLang="en-US" sz="1400" b="1" i="0" u="none" strike="noStrike" kern="1200" cap="none" spc="0" normalizeH="0" baseline="0" noProof="0" dirty="0">
              <a:ln>
                <a:noFill/>
              </a:ln>
              <a:solidFill>
                <a:srgbClr val="FFFFFF"/>
              </a:solidFill>
              <a:effectLst/>
              <a:uLnTx/>
              <a:uFillTx/>
              <a:latin typeface="Calibri" panose="020F0502020204030204"/>
              <a:ea typeface="宋体" panose="02010600030101010101" pitchFamily="2" charset="-122"/>
              <a:cs typeface="楷体_GB2312"/>
            </a:endParaRPr>
          </a:p>
        </p:txBody>
      </p:sp>
      <p:sp>
        <p:nvSpPr>
          <p:cNvPr id="20" name="Text Box 76"/>
          <p:cNvSpPr txBox="1">
            <a:spLocks noChangeArrowheads="1"/>
          </p:cNvSpPr>
          <p:nvPr>
            <p:custDataLst>
              <p:tags r:id="rId3"/>
            </p:custDataLst>
          </p:nvPr>
        </p:nvSpPr>
        <p:spPr bwMode="auto">
          <a:xfrm>
            <a:off x="983323" y="2094664"/>
            <a:ext cx="893763" cy="252412"/>
          </a:xfrm>
          <a:prstGeom prst="rect">
            <a:avLst/>
          </a:prstGeom>
          <a:noFill/>
          <a:ln>
            <a:noFill/>
          </a:ln>
        </p:spPr>
        <p:txBody>
          <a:bodyPr anchor="ctr" anchorCtr="1"/>
          <a:lstStyle>
            <a:lvl1pPr marL="269875" indent="-269875">
              <a:defRPr sz="1200">
                <a:solidFill>
                  <a:schemeClr val="tx1"/>
                </a:solidFill>
                <a:latin typeface="Credit Suisse Type Roman"/>
                <a:ea typeface="宋体" panose="02010600030101010101" pitchFamily="2" charset="-122"/>
              </a:defRPr>
            </a:lvl1pPr>
            <a:lvl2pPr marL="742950" indent="-285750">
              <a:defRPr sz="1200">
                <a:solidFill>
                  <a:schemeClr val="tx1"/>
                </a:solidFill>
                <a:latin typeface="Credit Suisse Type Roman"/>
                <a:ea typeface="宋体" panose="02010600030101010101" pitchFamily="2" charset="-122"/>
              </a:defRPr>
            </a:lvl2pPr>
            <a:lvl3pPr marL="1143000" indent="-228600">
              <a:defRPr sz="1200">
                <a:solidFill>
                  <a:schemeClr val="tx1"/>
                </a:solidFill>
                <a:latin typeface="Credit Suisse Type Roman"/>
                <a:ea typeface="宋体" panose="02010600030101010101" pitchFamily="2" charset="-122"/>
              </a:defRPr>
            </a:lvl3pPr>
            <a:lvl4pPr marL="1600200" indent="-228600">
              <a:defRPr sz="1200">
                <a:solidFill>
                  <a:schemeClr val="tx1"/>
                </a:solidFill>
                <a:latin typeface="Credit Suisse Type Roman"/>
                <a:ea typeface="宋体" panose="02010600030101010101" pitchFamily="2" charset="-122"/>
              </a:defRPr>
            </a:lvl4pPr>
            <a:lvl5pPr marL="2057400" indent="-228600">
              <a:defRPr sz="1200">
                <a:solidFill>
                  <a:schemeClr val="tx1"/>
                </a:solidFill>
                <a:latin typeface="Credit Suisse Type Roman"/>
                <a:ea typeface="宋体" panose="02010600030101010101" pitchFamily="2" charset="-122"/>
              </a:defRPr>
            </a:lvl5pPr>
            <a:lvl6pPr marL="25146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6pPr>
            <a:lvl7pPr marL="29718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7pPr>
            <a:lvl8pPr marL="34290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8pPr>
            <a:lvl9pPr marL="38862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9pPr>
          </a:lstStyle>
          <a:p>
            <a:pPr marL="269875" marR="0" lvl="0" indent="-269875" algn="l" defTabSz="914400" rtl="0" eaLnBrk="1" fontAlgn="auto" latinLnBrk="0" hangingPunct="1">
              <a:lnSpc>
                <a:spcPts val="122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楷体_GB2312"/>
              </a:rPr>
              <a:t>2010.06</a:t>
            </a:r>
          </a:p>
        </p:txBody>
      </p:sp>
      <p:sp>
        <p:nvSpPr>
          <p:cNvPr id="21" name="矩形 98"/>
          <p:cNvSpPr/>
          <p:nvPr/>
        </p:nvSpPr>
        <p:spPr>
          <a:xfrm>
            <a:off x="706163" y="2488908"/>
            <a:ext cx="1357343" cy="1126462"/>
          </a:xfrm>
          <a:prstGeom prst="rect">
            <a:avLst/>
          </a:prstGeom>
          <a:solidFill>
            <a:srgbClr val="008000"/>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FFFF"/>
                </a:solidFill>
                <a:effectLst/>
                <a:uLnTx/>
                <a:uFillTx/>
                <a:latin typeface="Calibri" panose="020F0502020204030204"/>
                <a:ea typeface="宋体" panose="02010600030101010101" pitchFamily="2" charset="-122"/>
                <a:cs typeface="+mn-cs"/>
              </a:rPr>
              <a:t>Incorporation of Karot Power Company (Pvt.) Limited (KPCL)</a:t>
            </a:r>
            <a:endParaRPr kumimoji="0" lang="zh-CN" altLang="en-US" sz="1400" b="1" i="0" u="none" strike="noStrike" kern="1200" cap="none" spc="0" normalizeH="0" baseline="0" noProof="0" dirty="0">
              <a:ln>
                <a:noFill/>
              </a:ln>
              <a:solidFill>
                <a:srgbClr val="FFFFFF"/>
              </a:solidFill>
              <a:effectLst/>
              <a:uLnTx/>
              <a:uFillTx/>
              <a:latin typeface="Calibri" panose="020F0502020204030204"/>
              <a:ea typeface="宋体" panose="02010600030101010101" pitchFamily="2" charset="-122"/>
              <a:cs typeface="+mn-cs"/>
            </a:endParaRPr>
          </a:p>
        </p:txBody>
      </p:sp>
      <p:sp>
        <p:nvSpPr>
          <p:cNvPr id="22" name="Text Box 76"/>
          <p:cNvSpPr txBox="1">
            <a:spLocks noChangeArrowheads="1"/>
          </p:cNvSpPr>
          <p:nvPr>
            <p:custDataLst>
              <p:tags r:id="rId4"/>
            </p:custDataLst>
          </p:nvPr>
        </p:nvSpPr>
        <p:spPr bwMode="auto">
          <a:xfrm>
            <a:off x="5772176" y="2094664"/>
            <a:ext cx="972000" cy="250825"/>
          </a:xfrm>
          <a:prstGeom prst="rect">
            <a:avLst/>
          </a:prstGeom>
          <a:noFill/>
          <a:ln>
            <a:noFill/>
          </a:ln>
        </p:spPr>
        <p:txBody>
          <a:bodyPr anchor="ctr" anchorCtr="1"/>
          <a:lstStyle>
            <a:lvl1pPr marL="269875" indent="-269875">
              <a:defRPr sz="1200">
                <a:solidFill>
                  <a:schemeClr val="tx1"/>
                </a:solidFill>
                <a:latin typeface="Credit Suisse Type Roman"/>
                <a:ea typeface="宋体" panose="02010600030101010101" pitchFamily="2" charset="-122"/>
              </a:defRPr>
            </a:lvl1pPr>
            <a:lvl2pPr marL="742950" indent="-285750">
              <a:defRPr sz="1200">
                <a:solidFill>
                  <a:schemeClr val="tx1"/>
                </a:solidFill>
                <a:latin typeface="Credit Suisse Type Roman"/>
                <a:ea typeface="宋体" panose="02010600030101010101" pitchFamily="2" charset="-122"/>
              </a:defRPr>
            </a:lvl2pPr>
            <a:lvl3pPr marL="1143000" indent="-228600">
              <a:defRPr sz="1200">
                <a:solidFill>
                  <a:schemeClr val="tx1"/>
                </a:solidFill>
                <a:latin typeface="Credit Suisse Type Roman"/>
                <a:ea typeface="宋体" panose="02010600030101010101" pitchFamily="2" charset="-122"/>
              </a:defRPr>
            </a:lvl3pPr>
            <a:lvl4pPr marL="1600200" indent="-228600">
              <a:defRPr sz="1200">
                <a:solidFill>
                  <a:schemeClr val="tx1"/>
                </a:solidFill>
                <a:latin typeface="Credit Suisse Type Roman"/>
                <a:ea typeface="宋体" panose="02010600030101010101" pitchFamily="2" charset="-122"/>
              </a:defRPr>
            </a:lvl4pPr>
            <a:lvl5pPr marL="2057400" indent="-228600">
              <a:defRPr sz="1200">
                <a:solidFill>
                  <a:schemeClr val="tx1"/>
                </a:solidFill>
                <a:latin typeface="Credit Suisse Type Roman"/>
                <a:ea typeface="宋体" panose="02010600030101010101" pitchFamily="2" charset="-122"/>
              </a:defRPr>
            </a:lvl5pPr>
            <a:lvl6pPr marL="25146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6pPr>
            <a:lvl7pPr marL="29718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7pPr>
            <a:lvl8pPr marL="34290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8pPr>
            <a:lvl9pPr marL="38862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9pPr>
          </a:lstStyle>
          <a:p>
            <a:pPr marL="269875" marR="0" lvl="0" indent="-269875" algn="l" defTabSz="914400" rtl="0" eaLnBrk="1" fontAlgn="auto" latinLnBrk="0" hangingPunct="1">
              <a:lnSpc>
                <a:spcPts val="122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楷体_GB2312"/>
              </a:rPr>
              <a:t>2017.02</a:t>
            </a:r>
          </a:p>
        </p:txBody>
      </p:sp>
      <p:sp>
        <p:nvSpPr>
          <p:cNvPr id="23" name="Text Box 85"/>
          <p:cNvSpPr txBox="1">
            <a:spLocks noChangeArrowheads="1"/>
          </p:cNvSpPr>
          <p:nvPr/>
        </p:nvSpPr>
        <p:spPr bwMode="auto">
          <a:xfrm>
            <a:off x="5853170" y="2511804"/>
            <a:ext cx="1010034" cy="609398"/>
          </a:xfrm>
          <a:prstGeom prst="rect">
            <a:avLst/>
          </a:prstGeom>
          <a:solidFill>
            <a:srgbClr val="008000"/>
          </a:solidFill>
          <a:ln/>
        </p:spPr>
        <p:style>
          <a:lnRef idx="0">
            <a:schemeClr val="accent2"/>
          </a:lnRef>
          <a:fillRef idx="3">
            <a:schemeClr val="accent2"/>
          </a:fillRef>
          <a:effectRef idx="3">
            <a:schemeClr val="accent2"/>
          </a:effectRef>
          <a:fontRef idx="minor">
            <a:schemeClr val="lt1"/>
          </a:fontRef>
        </p:style>
        <p:txBody>
          <a:bodyPr wrap="square">
            <a:spAutoFit/>
          </a:bodyPr>
          <a:lstStyle>
            <a:defPPr>
              <a:defRPr lang="zh-CN"/>
            </a:defPPr>
            <a:lvl1pPr marL="0" indent="0">
              <a:lnSpc>
                <a:spcPct val="120000"/>
              </a:lnSpc>
              <a:spcBef>
                <a:spcPct val="35000"/>
              </a:spcBef>
              <a:buClr>
                <a:srgbClr val="003366"/>
              </a:buClr>
              <a:defRPr sz="1400">
                <a:latin typeface="微软雅黑" panose="020B0503020204020204" pitchFamily="34" charset="-122"/>
                <a:ea typeface="微软雅黑" panose="020B0503020204020204" pitchFamily="34" charset="-122"/>
                <a:cs typeface="楷体_GB2312"/>
              </a:defRPr>
            </a:lvl1pPr>
            <a:lvl2pPr marL="742950" indent="-285750">
              <a:defRPr sz="1200">
                <a:latin typeface="Credit Suisse Type Roman"/>
                <a:ea typeface="宋体" panose="02010600030101010101" pitchFamily="2" charset="-122"/>
              </a:defRPr>
            </a:lvl2pPr>
            <a:lvl3pPr marL="1143000" indent="-228600">
              <a:defRPr sz="1200">
                <a:latin typeface="Credit Suisse Type Roman"/>
                <a:ea typeface="宋体" panose="02010600030101010101" pitchFamily="2" charset="-122"/>
              </a:defRPr>
            </a:lvl3pPr>
            <a:lvl4pPr marL="1600200" indent="-228600">
              <a:defRPr sz="1200">
                <a:latin typeface="Credit Suisse Type Roman"/>
                <a:ea typeface="宋体" panose="02010600030101010101" pitchFamily="2" charset="-122"/>
              </a:defRPr>
            </a:lvl4pPr>
            <a:lvl5pPr marL="2057400" indent="-228600">
              <a:defRPr sz="1200">
                <a:latin typeface="Credit Suisse Type Roman"/>
                <a:ea typeface="宋体" panose="02010600030101010101" pitchFamily="2" charset="-122"/>
              </a:defRPr>
            </a:lvl5pPr>
            <a:lvl6pPr marL="2514600" indent="-228600" eaLnBrk="0" fontAlgn="base" hangingPunct="0">
              <a:spcBef>
                <a:spcPct val="0"/>
              </a:spcBef>
              <a:spcAft>
                <a:spcPct val="0"/>
              </a:spcAft>
              <a:defRPr sz="1200">
                <a:latin typeface="Credit Suisse Type Roman"/>
                <a:ea typeface="宋体" panose="02010600030101010101" pitchFamily="2" charset="-122"/>
              </a:defRPr>
            </a:lvl6pPr>
            <a:lvl7pPr marL="2971800" indent="-228600" eaLnBrk="0" fontAlgn="base" hangingPunct="0">
              <a:spcBef>
                <a:spcPct val="0"/>
              </a:spcBef>
              <a:spcAft>
                <a:spcPct val="0"/>
              </a:spcAft>
              <a:defRPr sz="1200">
                <a:latin typeface="Credit Suisse Type Roman"/>
                <a:ea typeface="宋体" panose="02010600030101010101" pitchFamily="2" charset="-122"/>
              </a:defRPr>
            </a:lvl7pPr>
            <a:lvl8pPr marL="3429000" indent="-228600" eaLnBrk="0" fontAlgn="base" hangingPunct="0">
              <a:spcBef>
                <a:spcPct val="0"/>
              </a:spcBef>
              <a:spcAft>
                <a:spcPct val="0"/>
              </a:spcAft>
              <a:defRPr sz="1200">
                <a:latin typeface="Credit Suisse Type Roman"/>
                <a:ea typeface="宋体" panose="02010600030101010101" pitchFamily="2" charset="-122"/>
              </a:defRPr>
            </a:lvl8pPr>
            <a:lvl9pPr marL="3886200" indent="-228600" eaLnBrk="0" fontAlgn="base" hangingPunct="0">
              <a:spcBef>
                <a:spcPct val="0"/>
              </a:spcBef>
              <a:spcAft>
                <a:spcPct val="0"/>
              </a:spcAft>
              <a:defRPr sz="1200">
                <a:latin typeface="Credit Suisse Type Roman"/>
                <a:ea typeface="宋体" panose="02010600030101010101" pitchFamily="2" charset="-122"/>
              </a:defRPr>
            </a:lvl9pPr>
          </a:lstStyle>
          <a:p>
            <a:pPr marL="0" marR="0" lvl="0" indent="0" algn="ctr" defTabSz="914400" rtl="0" eaLnBrk="1" fontAlgn="auto" latinLnBrk="0" hangingPunct="1">
              <a:lnSpc>
                <a:spcPct val="120000"/>
              </a:lnSpc>
              <a:spcBef>
                <a:spcPct val="35000"/>
              </a:spcBef>
              <a:spcAft>
                <a:spcPts val="0"/>
              </a:spcAft>
              <a:buClr>
                <a:srgbClr val="003366"/>
              </a:buClr>
              <a:buSzTx/>
              <a:buFontTx/>
              <a:buNone/>
              <a:tabLst/>
              <a:defRPr/>
            </a:pPr>
            <a:r>
              <a:rPr kumimoji="0" lang="en-US" altLang="zh-CN" sz="1400" b="1" i="0" u="none" strike="noStrike" kern="1200" cap="none" spc="0" normalizeH="0" baseline="0" noProof="0" dirty="0">
                <a:ln>
                  <a:noFill/>
                </a:ln>
                <a:solidFill>
                  <a:srgbClr val="FFFFFF"/>
                </a:solidFill>
                <a:effectLst/>
                <a:uLnTx/>
                <a:uFillTx/>
                <a:latin typeface="Calibri" panose="020F0502020204030204"/>
                <a:ea typeface="宋体" panose="02010600030101010101" pitchFamily="2" charset="-122"/>
              </a:rPr>
              <a:t>Financial Close</a:t>
            </a:r>
          </a:p>
        </p:txBody>
      </p:sp>
      <p:pic>
        <p:nvPicPr>
          <p:cNvPr id="24" name="Picture 2" descr="E:\影像记忆-2014-2017\20150420-习近平高访\2.JPG2"/>
          <p:cNvPicPr>
            <a:picLocks noChangeArrowheads="1"/>
          </p:cNvPicPr>
          <p:nvPr/>
        </p:nvPicPr>
        <p:blipFill>
          <a:blip r:embed="rId9" cstate="print"/>
          <a:srcRect b="9457"/>
          <a:stretch>
            <a:fillRect/>
          </a:stretch>
        </p:blipFill>
        <p:spPr bwMode="auto">
          <a:xfrm>
            <a:off x="3124662" y="4142006"/>
            <a:ext cx="2880000" cy="2088000"/>
          </a:xfrm>
          <a:prstGeom prst="rect">
            <a:avLst/>
          </a:prstGeom>
          <a:ln>
            <a:noFill/>
          </a:ln>
          <a:effectLst>
            <a:softEdge rad="112500"/>
          </a:effectLst>
        </p:spPr>
      </p:pic>
      <p:pic>
        <p:nvPicPr>
          <p:cNvPr id="25" name="Picture 3" descr="E:\影像记忆-2014-2017\20170310-融资关闭仪式\融资关闭照片资料\CSAIL\CSAIL (888).JPGCSAIL (888)"/>
          <p:cNvPicPr/>
          <p:nvPr/>
        </p:nvPicPr>
        <p:blipFill>
          <a:blip r:embed="rId10" cstate="print"/>
          <a:srcRect/>
          <a:stretch>
            <a:fillRect/>
          </a:stretch>
        </p:blipFill>
        <p:spPr bwMode="auto">
          <a:xfrm>
            <a:off x="214493" y="4162400"/>
            <a:ext cx="2880000" cy="2088000"/>
          </a:xfrm>
          <a:prstGeom prst="rect">
            <a:avLst/>
          </a:prstGeom>
          <a:ln>
            <a:noFill/>
          </a:ln>
          <a:effectLst>
            <a:softEdge rad="112500"/>
          </a:effectLst>
        </p:spPr>
      </p:pic>
      <p:sp>
        <p:nvSpPr>
          <p:cNvPr id="26" name="Text Box 76"/>
          <p:cNvSpPr txBox="1">
            <a:spLocks noChangeArrowheads="1"/>
          </p:cNvSpPr>
          <p:nvPr>
            <p:custDataLst>
              <p:tags r:id="rId5"/>
            </p:custDataLst>
          </p:nvPr>
        </p:nvSpPr>
        <p:spPr bwMode="auto">
          <a:xfrm>
            <a:off x="6907101" y="2094664"/>
            <a:ext cx="972000" cy="250825"/>
          </a:xfrm>
          <a:prstGeom prst="rect">
            <a:avLst/>
          </a:prstGeom>
          <a:noFill/>
          <a:ln>
            <a:noFill/>
          </a:ln>
        </p:spPr>
        <p:txBody>
          <a:bodyPr anchor="ctr" anchorCtr="1"/>
          <a:lstStyle>
            <a:lvl1pPr marL="269875" indent="-269875">
              <a:defRPr sz="1200">
                <a:solidFill>
                  <a:schemeClr val="tx1"/>
                </a:solidFill>
                <a:latin typeface="Credit Suisse Type Roman"/>
                <a:ea typeface="宋体" panose="02010600030101010101" pitchFamily="2" charset="-122"/>
              </a:defRPr>
            </a:lvl1pPr>
            <a:lvl2pPr marL="742950" indent="-285750">
              <a:defRPr sz="1200">
                <a:solidFill>
                  <a:schemeClr val="tx1"/>
                </a:solidFill>
                <a:latin typeface="Credit Suisse Type Roman"/>
                <a:ea typeface="宋体" panose="02010600030101010101" pitchFamily="2" charset="-122"/>
              </a:defRPr>
            </a:lvl2pPr>
            <a:lvl3pPr marL="1143000" indent="-228600">
              <a:defRPr sz="1200">
                <a:solidFill>
                  <a:schemeClr val="tx1"/>
                </a:solidFill>
                <a:latin typeface="Credit Suisse Type Roman"/>
                <a:ea typeface="宋体" panose="02010600030101010101" pitchFamily="2" charset="-122"/>
              </a:defRPr>
            </a:lvl3pPr>
            <a:lvl4pPr marL="1600200" indent="-228600">
              <a:defRPr sz="1200">
                <a:solidFill>
                  <a:schemeClr val="tx1"/>
                </a:solidFill>
                <a:latin typeface="Credit Suisse Type Roman"/>
                <a:ea typeface="宋体" panose="02010600030101010101" pitchFamily="2" charset="-122"/>
              </a:defRPr>
            </a:lvl4pPr>
            <a:lvl5pPr marL="2057400" indent="-228600">
              <a:defRPr sz="1200">
                <a:solidFill>
                  <a:schemeClr val="tx1"/>
                </a:solidFill>
                <a:latin typeface="Credit Suisse Type Roman"/>
                <a:ea typeface="宋体" panose="02010600030101010101" pitchFamily="2" charset="-122"/>
              </a:defRPr>
            </a:lvl5pPr>
            <a:lvl6pPr marL="25146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6pPr>
            <a:lvl7pPr marL="29718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7pPr>
            <a:lvl8pPr marL="34290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8pPr>
            <a:lvl9pPr marL="38862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9pPr>
          </a:lstStyle>
          <a:p>
            <a:pPr marL="269875" marR="0" lvl="0" indent="-269875" algn="l" defTabSz="914400" rtl="0" eaLnBrk="1" fontAlgn="auto" latinLnBrk="0" hangingPunct="1">
              <a:lnSpc>
                <a:spcPts val="122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楷体_GB2312"/>
              </a:rPr>
              <a:t>2018.09</a:t>
            </a:r>
          </a:p>
        </p:txBody>
      </p:sp>
      <p:sp>
        <p:nvSpPr>
          <p:cNvPr id="27" name="矩形 26"/>
          <p:cNvSpPr/>
          <p:nvPr/>
        </p:nvSpPr>
        <p:spPr>
          <a:xfrm>
            <a:off x="6927750" y="2505925"/>
            <a:ext cx="1170243" cy="333617"/>
          </a:xfrm>
          <a:prstGeom prst="rect">
            <a:avLst/>
          </a:prstGeom>
          <a:solidFill>
            <a:srgbClr val="008000"/>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20000"/>
              </a:lnSpc>
              <a:spcBef>
                <a:spcPct val="35000"/>
              </a:spcBef>
              <a:spcAft>
                <a:spcPts val="0"/>
              </a:spcAft>
              <a:buClr>
                <a:srgbClr val="003366"/>
              </a:buClr>
              <a:buSzTx/>
              <a:buFontTx/>
              <a:buNone/>
              <a:tabLst/>
              <a:defRPr/>
            </a:pPr>
            <a:r>
              <a:rPr kumimoji="0" lang="en-US" altLang="zh-CN" sz="1400" b="1" i="0" u="none" strike="noStrike" kern="1200" cap="none" spc="0" normalizeH="0" baseline="0" noProof="0" dirty="0">
                <a:ln>
                  <a:noFill/>
                </a:ln>
                <a:solidFill>
                  <a:srgbClr val="FFFFFF"/>
                </a:solidFill>
                <a:effectLst/>
                <a:uLnTx/>
                <a:uFillTx/>
                <a:latin typeface="Calibri" panose="020F0502020204030204"/>
                <a:ea typeface="宋体" panose="02010600030101010101" pitchFamily="2" charset="-122"/>
                <a:cs typeface="楷体_GB2312"/>
              </a:rPr>
              <a:t>River Closure</a:t>
            </a:r>
            <a:endParaRPr kumimoji="0" lang="zh-CN" altLang="en-US" sz="1400" b="1" i="0" u="none" strike="noStrike" kern="1200" cap="none" spc="0" normalizeH="0" baseline="0" noProof="0" dirty="0">
              <a:ln>
                <a:noFill/>
              </a:ln>
              <a:solidFill>
                <a:srgbClr val="FFFFFF"/>
              </a:solidFill>
              <a:effectLst/>
              <a:uLnTx/>
              <a:uFillTx/>
              <a:latin typeface="Calibri" panose="020F0502020204030204"/>
              <a:ea typeface="宋体" panose="02010600030101010101" pitchFamily="2" charset="-122"/>
              <a:cs typeface="楷体_GB2312"/>
            </a:endParaRPr>
          </a:p>
        </p:txBody>
      </p:sp>
      <p:sp>
        <p:nvSpPr>
          <p:cNvPr id="28" name="矩形 27"/>
          <p:cNvSpPr/>
          <p:nvPr/>
        </p:nvSpPr>
        <p:spPr>
          <a:xfrm>
            <a:off x="4812271" y="2094664"/>
            <a:ext cx="864339" cy="261867"/>
          </a:xfrm>
          <a:prstGeom prst="rect">
            <a:avLst/>
          </a:prstGeom>
        </p:spPr>
        <p:txBody>
          <a:bodyPr wrap="none">
            <a:spAutoFit/>
          </a:bodyPr>
          <a:lstStyle/>
          <a:p>
            <a:pPr marL="269875" marR="0" lvl="0" indent="-269875" algn="l" defTabSz="914400" rtl="0" eaLnBrk="1" fontAlgn="auto" latinLnBrk="0" hangingPunct="1">
              <a:lnSpc>
                <a:spcPts val="122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楷体_GB2312"/>
              </a:rPr>
              <a:t>2016.12</a:t>
            </a:r>
          </a:p>
        </p:txBody>
      </p:sp>
      <p:sp>
        <p:nvSpPr>
          <p:cNvPr id="29" name="矩形 17"/>
          <p:cNvSpPr>
            <a:spLocks noChangeArrowheads="1"/>
          </p:cNvSpPr>
          <p:nvPr/>
        </p:nvSpPr>
        <p:spPr bwMode="auto">
          <a:xfrm>
            <a:off x="4669871" y="2513832"/>
            <a:ext cx="1137319" cy="867930"/>
          </a:xfrm>
          <a:prstGeom prst="rect">
            <a:avLst/>
          </a:prstGeom>
          <a:solidFill>
            <a:srgbClr val="008000"/>
          </a:solidFill>
          <a:ln/>
        </p:spPr>
        <p:style>
          <a:lnRef idx="0">
            <a:schemeClr val="accent2"/>
          </a:lnRef>
          <a:fillRef idx="3">
            <a:schemeClr val="accent2"/>
          </a:fillRef>
          <a:effectRef idx="3">
            <a:schemeClr val="accent2"/>
          </a:effectRef>
          <a:fontRef idx="minor">
            <a:schemeClr val="lt1"/>
          </a:fontRef>
        </p:style>
        <p:txBody>
          <a:bodyPr wrap="square">
            <a:spAutoFit/>
          </a:bodyPr>
          <a:lstStyle>
            <a:lvl1pPr marL="180975" indent="-180975">
              <a:defRPr sz="1200">
                <a:solidFill>
                  <a:schemeClr val="tx1"/>
                </a:solidFill>
                <a:latin typeface="Credit Suisse Type Roman"/>
                <a:ea typeface="宋体" panose="02010600030101010101" pitchFamily="2" charset="-122"/>
              </a:defRPr>
            </a:lvl1pPr>
            <a:lvl2pPr marL="742950" indent="-285750">
              <a:defRPr sz="1200">
                <a:solidFill>
                  <a:schemeClr val="tx1"/>
                </a:solidFill>
                <a:latin typeface="Credit Suisse Type Roman"/>
                <a:ea typeface="宋体" panose="02010600030101010101" pitchFamily="2" charset="-122"/>
              </a:defRPr>
            </a:lvl2pPr>
            <a:lvl3pPr marL="1143000" indent="-228600">
              <a:defRPr sz="1200">
                <a:solidFill>
                  <a:schemeClr val="tx1"/>
                </a:solidFill>
                <a:latin typeface="Credit Suisse Type Roman"/>
                <a:ea typeface="宋体" panose="02010600030101010101" pitchFamily="2" charset="-122"/>
              </a:defRPr>
            </a:lvl3pPr>
            <a:lvl4pPr marL="1600200" indent="-228600">
              <a:defRPr sz="1200">
                <a:solidFill>
                  <a:schemeClr val="tx1"/>
                </a:solidFill>
                <a:latin typeface="Credit Suisse Type Roman"/>
                <a:ea typeface="宋体" panose="02010600030101010101" pitchFamily="2" charset="-122"/>
              </a:defRPr>
            </a:lvl4pPr>
            <a:lvl5pPr marL="2057400" indent="-228600">
              <a:defRPr sz="1200">
                <a:solidFill>
                  <a:schemeClr val="tx1"/>
                </a:solidFill>
                <a:latin typeface="Credit Suisse Type Roman"/>
                <a:ea typeface="宋体" panose="02010600030101010101" pitchFamily="2" charset="-122"/>
              </a:defRPr>
            </a:lvl5pPr>
            <a:lvl6pPr marL="25146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6pPr>
            <a:lvl7pPr marL="29718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7pPr>
            <a:lvl8pPr marL="34290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8pPr>
            <a:lvl9pPr marL="38862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9pPr>
          </a:lstStyle>
          <a:p>
            <a:pPr marL="0" marR="0" lvl="0" indent="0" algn="ctr" defTabSz="914400" rtl="0" eaLnBrk="1" fontAlgn="auto" latinLnBrk="0" hangingPunct="1">
              <a:lnSpc>
                <a:spcPct val="120000"/>
              </a:lnSpc>
              <a:spcBef>
                <a:spcPct val="35000"/>
              </a:spcBef>
              <a:spcAft>
                <a:spcPts val="0"/>
              </a:spcAft>
              <a:buClr>
                <a:srgbClr val="003366"/>
              </a:buClr>
              <a:buSzTx/>
              <a:buFontTx/>
              <a:buNone/>
              <a:tabLst/>
              <a:defRPr/>
            </a:pPr>
            <a:r>
              <a:rPr kumimoji="0" lang="en-US" altLang="zh-CN" sz="1400" b="1" i="0" u="none" strike="noStrike" kern="1200" cap="none" spc="0" normalizeH="0" baseline="0" noProof="0" dirty="0">
                <a:ln>
                  <a:noFill/>
                </a:ln>
                <a:solidFill>
                  <a:srgbClr val="FFFFFF"/>
                </a:solidFill>
                <a:effectLst/>
                <a:uLnTx/>
                <a:uFillTx/>
                <a:latin typeface="Calibri" panose="020F0502020204030204"/>
                <a:ea typeface="宋体" panose="02010600030101010101" pitchFamily="2" charset="-122"/>
                <a:cs typeface="楷体_GB2312"/>
              </a:rPr>
              <a:t>Officially started the construction</a:t>
            </a:r>
            <a:endParaRPr kumimoji="0" lang="zh-CN" altLang="en-US" sz="1400" b="1" i="0" u="none" strike="noStrike" kern="1200" cap="none" spc="0" normalizeH="0" baseline="0" noProof="0" dirty="0">
              <a:ln>
                <a:noFill/>
              </a:ln>
              <a:solidFill>
                <a:srgbClr val="FFFFFF"/>
              </a:solidFill>
              <a:effectLst/>
              <a:uLnTx/>
              <a:uFillTx/>
              <a:latin typeface="Calibri" panose="020F0502020204030204"/>
              <a:ea typeface="宋体" panose="02010600030101010101" pitchFamily="2" charset="-122"/>
              <a:cs typeface="楷体_GB2312"/>
            </a:endParaRPr>
          </a:p>
        </p:txBody>
      </p:sp>
      <p:sp>
        <p:nvSpPr>
          <p:cNvPr id="30" name="Line 99"/>
          <p:cNvSpPr>
            <a:spLocks noChangeShapeType="1"/>
          </p:cNvSpPr>
          <p:nvPr/>
        </p:nvSpPr>
        <p:spPr bwMode="auto">
          <a:xfrm flipV="1">
            <a:off x="5769885" y="2520246"/>
            <a:ext cx="0" cy="1260000"/>
          </a:xfrm>
          <a:prstGeom prst="line">
            <a:avLst/>
          </a:prstGeom>
          <a:noFill/>
          <a:ln w="19050" cap="rnd">
            <a:solidFill>
              <a:srgbClr val="333333"/>
            </a:solidFill>
            <a:prstDash val="sysDot"/>
            <a:round/>
            <a:tailEnd type="oval"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000000"/>
              </a:solidFill>
              <a:effectLst/>
              <a:uLnTx/>
              <a:uFillTx/>
              <a:latin typeface="Calibri" panose="020F0502020204030204"/>
              <a:ea typeface="宋体" panose="02010600030101010101" pitchFamily="2" charset="-122"/>
              <a:cs typeface="+mn-cs"/>
            </a:endParaRPr>
          </a:p>
        </p:txBody>
      </p:sp>
      <p:sp>
        <p:nvSpPr>
          <p:cNvPr id="31" name="Line 99"/>
          <p:cNvSpPr>
            <a:spLocks noChangeShapeType="1"/>
          </p:cNvSpPr>
          <p:nvPr/>
        </p:nvSpPr>
        <p:spPr bwMode="auto">
          <a:xfrm flipV="1">
            <a:off x="6924699" y="2513832"/>
            <a:ext cx="0" cy="1260000"/>
          </a:xfrm>
          <a:prstGeom prst="line">
            <a:avLst/>
          </a:prstGeom>
          <a:noFill/>
          <a:ln w="19050" cap="rnd">
            <a:solidFill>
              <a:srgbClr val="333333"/>
            </a:solidFill>
            <a:prstDash val="sysDot"/>
            <a:round/>
            <a:tailEnd type="oval"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000000"/>
              </a:solidFill>
              <a:effectLst/>
              <a:uLnTx/>
              <a:uFillTx/>
              <a:latin typeface="Calibri" panose="020F0502020204030204"/>
              <a:ea typeface="宋体" panose="02010600030101010101" pitchFamily="2" charset="-122"/>
              <a:cs typeface="+mn-cs"/>
            </a:endParaRPr>
          </a:p>
        </p:txBody>
      </p:sp>
      <p:sp>
        <p:nvSpPr>
          <p:cNvPr id="32" name="Line 99"/>
          <p:cNvSpPr>
            <a:spLocks noChangeShapeType="1"/>
          </p:cNvSpPr>
          <p:nvPr/>
        </p:nvSpPr>
        <p:spPr bwMode="auto">
          <a:xfrm flipV="1">
            <a:off x="4615424" y="2520246"/>
            <a:ext cx="0" cy="1260000"/>
          </a:xfrm>
          <a:prstGeom prst="line">
            <a:avLst/>
          </a:prstGeom>
          <a:noFill/>
          <a:ln w="19050" cap="rnd">
            <a:solidFill>
              <a:srgbClr val="333333"/>
            </a:solidFill>
            <a:prstDash val="sysDot"/>
            <a:round/>
            <a:tailEnd type="oval"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000000"/>
              </a:solidFill>
              <a:effectLst/>
              <a:uLnTx/>
              <a:uFillTx/>
              <a:latin typeface="Calibri" panose="020F0502020204030204"/>
              <a:ea typeface="宋体" panose="02010600030101010101" pitchFamily="2" charset="-122"/>
              <a:cs typeface="+mn-cs"/>
            </a:endParaRPr>
          </a:p>
        </p:txBody>
      </p:sp>
      <p:pic>
        <p:nvPicPr>
          <p:cNvPr id="33" name="Picture 2" descr="D:\WORK\外宣\影像记忆\20180922-截流仪式\照片\TIM图片20180922205330.jpgTIM图片20180922205330"/>
          <p:cNvPicPr>
            <a:picLocks noChangeArrowheads="1"/>
          </p:cNvPicPr>
          <p:nvPr/>
        </p:nvPicPr>
        <p:blipFill>
          <a:blip r:embed="rId11" cstate="print"/>
          <a:srcRect/>
          <a:stretch>
            <a:fillRect/>
          </a:stretch>
        </p:blipFill>
        <p:spPr bwMode="auto">
          <a:xfrm>
            <a:off x="5995899" y="4142006"/>
            <a:ext cx="2880000" cy="2088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Line 99"/>
          <p:cNvSpPr>
            <a:spLocks noChangeShapeType="1"/>
          </p:cNvSpPr>
          <p:nvPr/>
        </p:nvSpPr>
        <p:spPr bwMode="auto">
          <a:xfrm flipV="1">
            <a:off x="8097993" y="2520182"/>
            <a:ext cx="0" cy="1260000"/>
          </a:xfrm>
          <a:prstGeom prst="line">
            <a:avLst/>
          </a:prstGeom>
          <a:noFill/>
          <a:ln w="19050" cap="rnd">
            <a:solidFill>
              <a:srgbClr val="333333"/>
            </a:solidFill>
            <a:prstDash val="sysDot"/>
            <a:round/>
            <a:tailEnd type="oval"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000000"/>
              </a:solidFill>
              <a:effectLst/>
              <a:uLnTx/>
              <a:uFillTx/>
              <a:latin typeface="Calibri" panose="020F0502020204030204"/>
              <a:ea typeface="宋体" panose="02010600030101010101" pitchFamily="2" charset="-122"/>
              <a:cs typeface="+mn-cs"/>
            </a:endParaRPr>
          </a:p>
        </p:txBody>
      </p:sp>
      <p:sp>
        <p:nvSpPr>
          <p:cNvPr id="35" name="Text Box 76"/>
          <p:cNvSpPr txBox="1">
            <a:spLocks noChangeArrowheads="1"/>
          </p:cNvSpPr>
          <p:nvPr>
            <p:custDataLst>
              <p:tags r:id="rId6"/>
            </p:custDataLst>
          </p:nvPr>
        </p:nvSpPr>
        <p:spPr bwMode="auto">
          <a:xfrm>
            <a:off x="8230856" y="2094664"/>
            <a:ext cx="972000" cy="250825"/>
          </a:xfrm>
          <a:prstGeom prst="rect">
            <a:avLst/>
          </a:prstGeom>
          <a:noFill/>
          <a:ln>
            <a:noFill/>
          </a:ln>
        </p:spPr>
        <p:txBody>
          <a:bodyPr anchor="ctr" anchorCtr="1"/>
          <a:lstStyle>
            <a:lvl1pPr marL="269875" indent="-269875">
              <a:defRPr sz="1200">
                <a:solidFill>
                  <a:schemeClr val="tx1"/>
                </a:solidFill>
                <a:latin typeface="Credit Suisse Type Roman"/>
                <a:ea typeface="宋体" panose="02010600030101010101" pitchFamily="2" charset="-122"/>
              </a:defRPr>
            </a:lvl1pPr>
            <a:lvl2pPr marL="742950" indent="-285750">
              <a:defRPr sz="1200">
                <a:solidFill>
                  <a:schemeClr val="tx1"/>
                </a:solidFill>
                <a:latin typeface="Credit Suisse Type Roman"/>
                <a:ea typeface="宋体" panose="02010600030101010101" pitchFamily="2" charset="-122"/>
              </a:defRPr>
            </a:lvl2pPr>
            <a:lvl3pPr marL="1143000" indent="-228600">
              <a:defRPr sz="1200">
                <a:solidFill>
                  <a:schemeClr val="tx1"/>
                </a:solidFill>
                <a:latin typeface="Credit Suisse Type Roman"/>
                <a:ea typeface="宋体" panose="02010600030101010101" pitchFamily="2" charset="-122"/>
              </a:defRPr>
            </a:lvl3pPr>
            <a:lvl4pPr marL="1600200" indent="-228600">
              <a:defRPr sz="1200">
                <a:solidFill>
                  <a:schemeClr val="tx1"/>
                </a:solidFill>
                <a:latin typeface="Credit Suisse Type Roman"/>
                <a:ea typeface="宋体" panose="02010600030101010101" pitchFamily="2" charset="-122"/>
              </a:defRPr>
            </a:lvl4pPr>
            <a:lvl5pPr marL="2057400" indent="-228600">
              <a:defRPr sz="1200">
                <a:solidFill>
                  <a:schemeClr val="tx1"/>
                </a:solidFill>
                <a:latin typeface="Credit Suisse Type Roman"/>
                <a:ea typeface="宋体" panose="02010600030101010101" pitchFamily="2" charset="-122"/>
              </a:defRPr>
            </a:lvl5pPr>
            <a:lvl6pPr marL="25146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6pPr>
            <a:lvl7pPr marL="29718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7pPr>
            <a:lvl8pPr marL="34290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8pPr>
            <a:lvl9pPr marL="38862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9pPr>
          </a:lstStyle>
          <a:p>
            <a:pPr marL="269875" marR="0" lvl="0" indent="-269875" algn="l" defTabSz="914400" rtl="0" eaLnBrk="1" fontAlgn="auto" latinLnBrk="0" hangingPunct="1">
              <a:lnSpc>
                <a:spcPts val="122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楷体_GB2312"/>
              </a:rPr>
              <a:t>2021.05</a:t>
            </a:r>
          </a:p>
        </p:txBody>
      </p:sp>
      <p:sp>
        <p:nvSpPr>
          <p:cNvPr id="36" name="矩形 35"/>
          <p:cNvSpPr/>
          <p:nvPr/>
        </p:nvSpPr>
        <p:spPr>
          <a:xfrm>
            <a:off x="9900084" y="2602923"/>
            <a:ext cx="593688" cy="350865"/>
          </a:xfrm>
          <a:prstGeom prst="rect">
            <a:avLst/>
          </a:prstGeom>
          <a:solidFill>
            <a:srgbClr val="008000"/>
          </a:solidFill>
          <a:ln/>
        </p:spPr>
        <p:style>
          <a:lnRef idx="0">
            <a:schemeClr val="accent2"/>
          </a:lnRef>
          <a:fillRef idx="3">
            <a:schemeClr val="accent2"/>
          </a:fillRef>
          <a:effectRef idx="3">
            <a:schemeClr val="accent2"/>
          </a:effectRef>
          <a:fontRef idx="minor">
            <a:schemeClr val="lt1"/>
          </a:fontRef>
        </p:style>
        <p:txBody>
          <a:bodyPr wrap="none">
            <a:spAutoFit/>
          </a:bodyPr>
          <a:lstStyle/>
          <a:p>
            <a:pPr marL="0" marR="0" lvl="0" indent="0" algn="ctr" defTabSz="914400" rtl="0" eaLnBrk="1" fontAlgn="auto" latinLnBrk="0" hangingPunct="1">
              <a:lnSpc>
                <a:spcPct val="120000"/>
              </a:lnSpc>
              <a:spcBef>
                <a:spcPct val="35000"/>
              </a:spcBef>
              <a:spcAft>
                <a:spcPts val="0"/>
              </a:spcAft>
              <a:buClr>
                <a:srgbClr val="003366"/>
              </a:buClr>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宋体" panose="02010600030101010101" pitchFamily="2" charset="-122"/>
                <a:cs typeface="楷体_GB2312"/>
              </a:rPr>
              <a:t> </a:t>
            </a:r>
            <a:r>
              <a:rPr kumimoji="0" lang="en-US" altLang="zh-CN" sz="1400" b="1" i="0" u="none" strike="noStrike" kern="1200" cap="none" spc="0" normalizeH="0" baseline="0" noProof="0" dirty="0" smtClean="0">
                <a:ln>
                  <a:noFill/>
                </a:ln>
                <a:solidFill>
                  <a:srgbClr val="FFFFFF"/>
                </a:solidFill>
                <a:effectLst/>
                <a:uLnTx/>
                <a:uFillTx/>
                <a:latin typeface="Calibri" panose="020F0502020204030204"/>
                <a:ea typeface="宋体" panose="02010600030101010101" pitchFamily="2" charset="-122"/>
                <a:cs typeface="楷体_GB2312"/>
              </a:rPr>
              <a:t> </a:t>
            </a:r>
            <a:r>
              <a:rPr kumimoji="0" lang="en-US" sz="1400" b="1" i="0" u="none" strike="noStrike" kern="1200" cap="none" spc="0" normalizeH="0" baseline="0" noProof="0" dirty="0">
                <a:ln>
                  <a:noFill/>
                </a:ln>
                <a:solidFill>
                  <a:srgbClr val="FFFFFF"/>
                </a:solidFill>
                <a:effectLst/>
                <a:uLnTx/>
                <a:uFillTx/>
                <a:latin typeface="Calibri" panose="020F0502020204030204"/>
                <a:ea typeface="宋体" panose="02010600030101010101" pitchFamily="2" charset="-122"/>
                <a:cs typeface="楷体_GB2312"/>
              </a:rPr>
              <a:t>COD</a:t>
            </a:r>
          </a:p>
        </p:txBody>
      </p:sp>
      <p:sp>
        <p:nvSpPr>
          <p:cNvPr id="63" name="Text Box 76"/>
          <p:cNvSpPr txBox="1">
            <a:spLocks noChangeArrowheads="1"/>
          </p:cNvSpPr>
          <p:nvPr>
            <p:custDataLst>
              <p:tags r:id="rId7"/>
            </p:custDataLst>
          </p:nvPr>
        </p:nvSpPr>
        <p:spPr bwMode="auto">
          <a:xfrm>
            <a:off x="9552616" y="2094664"/>
            <a:ext cx="972000" cy="250825"/>
          </a:xfrm>
          <a:prstGeom prst="rect">
            <a:avLst/>
          </a:prstGeom>
          <a:noFill/>
          <a:ln>
            <a:noFill/>
          </a:ln>
        </p:spPr>
        <p:txBody>
          <a:bodyPr anchor="ctr" anchorCtr="1"/>
          <a:lstStyle>
            <a:lvl1pPr marL="269875" indent="-269875">
              <a:defRPr sz="1200">
                <a:solidFill>
                  <a:schemeClr val="tx1"/>
                </a:solidFill>
                <a:latin typeface="Credit Suisse Type Roman"/>
                <a:ea typeface="宋体" panose="02010600030101010101" pitchFamily="2" charset="-122"/>
              </a:defRPr>
            </a:lvl1pPr>
            <a:lvl2pPr marL="742950" indent="-285750">
              <a:defRPr sz="1200">
                <a:solidFill>
                  <a:schemeClr val="tx1"/>
                </a:solidFill>
                <a:latin typeface="Credit Suisse Type Roman"/>
                <a:ea typeface="宋体" panose="02010600030101010101" pitchFamily="2" charset="-122"/>
              </a:defRPr>
            </a:lvl2pPr>
            <a:lvl3pPr marL="1143000" indent="-228600">
              <a:defRPr sz="1200">
                <a:solidFill>
                  <a:schemeClr val="tx1"/>
                </a:solidFill>
                <a:latin typeface="Credit Suisse Type Roman"/>
                <a:ea typeface="宋体" panose="02010600030101010101" pitchFamily="2" charset="-122"/>
              </a:defRPr>
            </a:lvl3pPr>
            <a:lvl4pPr marL="1600200" indent="-228600">
              <a:defRPr sz="1200">
                <a:solidFill>
                  <a:schemeClr val="tx1"/>
                </a:solidFill>
                <a:latin typeface="Credit Suisse Type Roman"/>
                <a:ea typeface="宋体" panose="02010600030101010101" pitchFamily="2" charset="-122"/>
              </a:defRPr>
            </a:lvl4pPr>
            <a:lvl5pPr marL="2057400" indent="-228600">
              <a:defRPr sz="1200">
                <a:solidFill>
                  <a:schemeClr val="tx1"/>
                </a:solidFill>
                <a:latin typeface="Credit Suisse Type Roman"/>
                <a:ea typeface="宋体" panose="02010600030101010101" pitchFamily="2" charset="-122"/>
              </a:defRPr>
            </a:lvl5pPr>
            <a:lvl6pPr marL="25146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6pPr>
            <a:lvl7pPr marL="29718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7pPr>
            <a:lvl8pPr marL="34290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8pPr>
            <a:lvl9pPr marL="3886200" indent="-228600" eaLnBrk="0" fontAlgn="base" hangingPunct="0">
              <a:spcBef>
                <a:spcPct val="0"/>
              </a:spcBef>
              <a:spcAft>
                <a:spcPct val="0"/>
              </a:spcAft>
              <a:defRPr sz="1200">
                <a:solidFill>
                  <a:schemeClr val="tx1"/>
                </a:solidFill>
                <a:latin typeface="Credit Suisse Type Roman"/>
                <a:ea typeface="宋体" panose="02010600030101010101" pitchFamily="2" charset="-122"/>
              </a:defRPr>
            </a:lvl9pPr>
          </a:lstStyle>
          <a:p>
            <a:pPr marL="269875" marR="0" lvl="0" indent="-269875" algn="l" defTabSz="914400" rtl="0" eaLnBrk="1" fontAlgn="auto" latinLnBrk="0" hangingPunct="1">
              <a:lnSpc>
                <a:spcPts val="1220"/>
              </a:lnSpc>
              <a:spcBef>
                <a:spcPts val="0"/>
              </a:spcBef>
              <a:spcAft>
                <a:spcPts val="0"/>
              </a:spcAft>
              <a:buClrTx/>
              <a:buSzTx/>
              <a:buFontTx/>
              <a:buNone/>
              <a:tabLst/>
              <a:defRPr/>
            </a:pPr>
            <a:r>
              <a:rPr kumimoji="0" lang="en-US" altLang="zh-CN" sz="1600" b="1" i="0" u="none" strike="noStrike" kern="0" cap="none" spc="0" normalizeH="0" baseline="0" noProof="0" dirty="0" smtClean="0">
                <a:ln>
                  <a:noFill/>
                </a:ln>
                <a:solidFill>
                  <a:sysClr val="window" lastClr="FFFFFF"/>
                </a:solidFill>
                <a:effectLst/>
                <a:uLnTx/>
                <a:uFillTx/>
                <a:latin typeface="Calibri" panose="020F0502020204030204"/>
                <a:ea typeface="宋体" panose="02010600030101010101" pitchFamily="2" charset="-122"/>
                <a:cs typeface="楷体_GB2312"/>
              </a:rPr>
              <a:t>2022.06</a:t>
            </a:r>
            <a:endParaRPr kumimoji="0" lang="en-US" altLang="zh-CN" sz="1600" b="1"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楷体_GB2312"/>
            </a:endParaRPr>
          </a:p>
        </p:txBody>
      </p:sp>
      <p:sp>
        <p:nvSpPr>
          <p:cNvPr id="64" name="Line 99"/>
          <p:cNvSpPr>
            <a:spLocks noChangeShapeType="1"/>
          </p:cNvSpPr>
          <p:nvPr/>
        </p:nvSpPr>
        <p:spPr bwMode="auto">
          <a:xfrm flipV="1">
            <a:off x="9457401" y="2458545"/>
            <a:ext cx="0" cy="1260000"/>
          </a:xfrm>
          <a:prstGeom prst="line">
            <a:avLst/>
          </a:prstGeom>
          <a:noFill/>
          <a:ln w="19050" cap="rnd">
            <a:solidFill>
              <a:srgbClr val="333333"/>
            </a:solidFill>
            <a:prstDash val="sysDot"/>
            <a:round/>
            <a:tailEnd type="oval"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000000"/>
              </a:solidFill>
              <a:effectLst/>
              <a:uLnTx/>
              <a:uFillTx/>
              <a:latin typeface="Calibri" panose="020F0502020204030204"/>
              <a:ea typeface="宋体" panose="02010600030101010101" pitchFamily="2" charset="-122"/>
              <a:cs typeface="+mn-cs"/>
            </a:endParaRPr>
          </a:p>
        </p:txBody>
      </p:sp>
      <p:sp>
        <p:nvSpPr>
          <p:cNvPr id="65" name="矩形 64"/>
          <p:cNvSpPr/>
          <p:nvPr/>
        </p:nvSpPr>
        <p:spPr>
          <a:xfrm>
            <a:off x="8159488" y="2520182"/>
            <a:ext cx="1170243" cy="609398"/>
          </a:xfrm>
          <a:prstGeom prst="rect">
            <a:avLst/>
          </a:prstGeom>
          <a:solidFill>
            <a:srgbClr val="008000"/>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20000"/>
              </a:lnSpc>
              <a:spcBef>
                <a:spcPct val="35000"/>
              </a:spcBef>
              <a:spcAft>
                <a:spcPts val="0"/>
              </a:spcAft>
              <a:buClr>
                <a:srgbClr val="003366"/>
              </a:buClr>
              <a:buSzTx/>
              <a:buFontTx/>
              <a:buNone/>
              <a:tabLst/>
              <a:defRPr/>
            </a:pPr>
            <a:r>
              <a:rPr kumimoji="0" lang="en-US" altLang="zh-CN" sz="1400" b="1" i="0" u="none" strike="noStrike" kern="1200" cap="none" spc="0" normalizeH="0" baseline="0" noProof="0" dirty="0">
                <a:ln>
                  <a:noFill/>
                </a:ln>
                <a:solidFill>
                  <a:srgbClr val="FFFFFF"/>
                </a:solidFill>
                <a:effectLst/>
                <a:uLnTx/>
                <a:uFillTx/>
                <a:latin typeface="Calibri" panose="020F0502020204030204"/>
                <a:ea typeface="宋体" panose="02010600030101010101" pitchFamily="2" charset="-122"/>
                <a:cs typeface="楷体_GB2312"/>
              </a:rPr>
              <a:t>First </a:t>
            </a:r>
            <a:r>
              <a:rPr kumimoji="0" lang="en-US" altLang="zh-CN" sz="1400" b="1" i="0" u="none" strike="noStrike" kern="1200" cap="none" spc="0" normalizeH="0" baseline="0" noProof="0" dirty="0" err="1">
                <a:ln>
                  <a:noFill/>
                </a:ln>
                <a:solidFill>
                  <a:srgbClr val="FFFFFF"/>
                </a:solidFill>
                <a:effectLst/>
                <a:uLnTx/>
                <a:uFillTx/>
                <a:latin typeface="Calibri" panose="020F0502020204030204"/>
                <a:ea typeface="宋体" panose="02010600030101010101" pitchFamily="2" charset="-122"/>
                <a:cs typeface="楷体_GB2312"/>
              </a:rPr>
              <a:t>roter</a:t>
            </a:r>
            <a:r>
              <a:rPr kumimoji="0" lang="en-US" altLang="zh-CN" sz="1400" b="1" i="0" u="none" strike="noStrike" kern="1200" cap="none" spc="0" normalizeH="0" baseline="0" noProof="0" dirty="0">
                <a:ln>
                  <a:noFill/>
                </a:ln>
                <a:solidFill>
                  <a:srgbClr val="FFFFFF"/>
                </a:solidFill>
                <a:effectLst/>
                <a:uLnTx/>
                <a:uFillTx/>
                <a:latin typeface="Calibri" panose="020F0502020204030204"/>
                <a:ea typeface="宋体" panose="02010600030101010101" pitchFamily="2" charset="-122"/>
                <a:cs typeface="楷体_GB2312"/>
              </a:rPr>
              <a:t> lifted </a:t>
            </a:r>
          </a:p>
        </p:txBody>
      </p:sp>
      <p:pic>
        <p:nvPicPr>
          <p:cNvPr id="2" name="图片 1"/>
          <p:cNvPicPr>
            <a:picLocks/>
          </p:cNvPicPr>
          <p:nvPr/>
        </p:nvPicPr>
        <p:blipFill>
          <a:blip r:embed="rId12"/>
          <a:stretch>
            <a:fillRect/>
          </a:stretch>
        </p:blipFill>
        <p:spPr>
          <a:xfrm>
            <a:off x="8875899" y="4142006"/>
            <a:ext cx="2880000" cy="2088000"/>
          </a:xfrm>
          <a:prstGeom prst="rect">
            <a:avLst/>
          </a:prstGeom>
          <a:ln>
            <a:noFill/>
          </a:ln>
          <a:effectLst>
            <a:softEdge rad="112500"/>
          </a:effectLst>
        </p:spPr>
      </p:pic>
    </p:spTree>
    <p:extLst>
      <p:ext uri="{BB962C8B-B14F-4D97-AF65-F5344CB8AC3E}">
        <p14:creationId xmlns:p14="http://schemas.microsoft.com/office/powerpoint/2010/main" val="1409666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205593" y="6343828"/>
            <a:ext cx="170815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0"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rPr>
              <a:t>卡洛特电力有限责任公</a:t>
            </a:r>
            <a:r>
              <a:rPr kumimoji="0" sz="1200" b="1" i="0" u="none" strike="noStrike" kern="1200" cap="none" spc="-5"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rPr>
              <a:t>司</a:t>
            </a:r>
            <a:endParaRPr kumimoji="0" sz="1200" b="0" i="0" u="none" strike="noStrike" kern="1200" cap="none" spc="0"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endParaRPr>
          </a:p>
        </p:txBody>
      </p:sp>
      <p:sp>
        <p:nvSpPr>
          <p:cNvPr id="3" name="object 3"/>
          <p:cNvSpPr txBox="1"/>
          <p:nvPr/>
        </p:nvSpPr>
        <p:spPr>
          <a:xfrm>
            <a:off x="10198696" y="6565064"/>
            <a:ext cx="1735455" cy="155575"/>
          </a:xfrm>
          <a:prstGeom prst="rect">
            <a:avLst/>
          </a:prstGeom>
        </p:spPr>
        <p:txBody>
          <a:bodyPr vert="horz" wrap="square" lIns="0" tIns="0" rIns="0" bIns="0" rtlCol="0">
            <a:spAutoFit/>
          </a:bodyPr>
          <a:lstStyle/>
          <a:p>
            <a:pPr marL="0" marR="0" lvl="0" indent="0" algn="l" defTabSz="914400" rtl="0" eaLnBrk="1" fontAlgn="auto" latinLnBrk="0" hangingPunct="1">
              <a:lnSpc>
                <a:spcPts val="1205"/>
              </a:lnSpc>
              <a:spcBef>
                <a:spcPts val="0"/>
              </a:spcBef>
              <a:spcAft>
                <a:spcPts val="0"/>
              </a:spcAft>
              <a:buClrTx/>
              <a:buSzTx/>
              <a:buFontTx/>
              <a:buNone/>
              <a:tabLst/>
              <a:defRPr/>
            </a:pP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Karot</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Power</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65" normalizeH="0" baseline="0" noProof="0" dirty="0">
                <a:ln>
                  <a:noFill/>
                </a:ln>
                <a:solidFill>
                  <a:prstClr val="black"/>
                </a:solidFill>
                <a:effectLst/>
                <a:uLnTx/>
                <a:uFillTx/>
                <a:latin typeface="Times New Roman" panose="02020603050405020304"/>
                <a:ea typeface="+mn-ea"/>
                <a:cs typeface="Times New Roman" panose="02020603050405020304"/>
              </a:rPr>
              <a:t>Company(Pvt.)</a:t>
            </a:r>
            <a:r>
              <a:rPr kumimoji="0" sz="1100" b="1" i="0" u="none" strike="noStrike" kern="1200" cap="none" spc="-160"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65" normalizeH="0" baseline="0" noProof="0" dirty="0">
                <a:ln>
                  <a:noFill/>
                </a:ln>
                <a:solidFill>
                  <a:prstClr val="black"/>
                </a:solidFill>
                <a:effectLst/>
                <a:uLnTx/>
                <a:uFillTx/>
                <a:latin typeface="Times New Roman" panose="02020603050405020304"/>
                <a:ea typeface="+mn-ea"/>
                <a:cs typeface="Times New Roman" panose="02020603050405020304"/>
              </a:rPr>
              <a:t>Ltd.</a:t>
            </a:r>
            <a:endParaRPr kumimoji="0" sz="1100" b="0" i="0" u="none" strike="noStrike" kern="1200" cap="none" spc="0" normalizeH="0" baseline="0" noProof="0" dirty="0">
              <a:ln>
                <a:noFill/>
              </a:ln>
              <a:solidFill>
                <a:prstClr val="black"/>
              </a:solidFill>
              <a:effectLst/>
              <a:uLnTx/>
              <a:uFillTx/>
              <a:latin typeface="Times New Roman" panose="02020603050405020304"/>
              <a:ea typeface="+mn-ea"/>
              <a:cs typeface="Times New Roman" panose="02020603050405020304"/>
            </a:endParaRPr>
          </a:p>
        </p:txBody>
      </p:sp>
      <p:sp>
        <p:nvSpPr>
          <p:cNvPr id="9" name="TextBox 8"/>
          <p:cNvSpPr txBox="1"/>
          <p:nvPr/>
        </p:nvSpPr>
        <p:spPr>
          <a:xfrm>
            <a:off x="2153461" y="2547632"/>
            <a:ext cx="7704748" cy="936078"/>
          </a:xfrm>
          <a:prstGeom prst="rect">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anchor="ctr"/>
          <a:lstStyle>
            <a:defPPr>
              <a:defRPr lang="zh-CN"/>
            </a:defPPr>
            <a:lvl1pPr algn="ctr" fontAlgn="auto">
              <a:lnSpc>
                <a:spcPct val="90000"/>
              </a:lnSpc>
              <a:spcBef>
                <a:spcPts val="0"/>
              </a:spcBef>
              <a:spcAft>
                <a:spcPts val="0"/>
              </a:spcAft>
              <a:defRPr sz="2400" b="1" kern="0">
                <a:solidFill>
                  <a:schemeClr val="bg1"/>
                </a:solidFill>
                <a:latin typeface="Arial Black" panose="020B0A04020102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Arial Black" panose="020B0A04020102020204" pitchFamily="34" charset="0"/>
                <a:ea typeface="+mn-ea"/>
                <a:cs typeface="+mn-cs"/>
              </a:rPr>
              <a:t>Project Completion and Support</a:t>
            </a:r>
          </a:p>
        </p:txBody>
      </p:sp>
    </p:spTree>
    <p:extLst>
      <p:ext uri="{BB962C8B-B14F-4D97-AF65-F5344CB8AC3E}">
        <p14:creationId xmlns:p14="http://schemas.microsoft.com/office/powerpoint/2010/main" val="9659667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p:cNvSpPr txBox="1"/>
          <p:nvPr/>
        </p:nvSpPr>
        <p:spPr>
          <a:xfrm>
            <a:off x="10205593" y="6343828"/>
            <a:ext cx="170815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0"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rPr>
              <a:t>卡洛特电力有限责任公</a:t>
            </a:r>
            <a:r>
              <a:rPr kumimoji="0" sz="1200" b="1" i="0" u="none" strike="noStrike" kern="1200" cap="none" spc="-5"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rPr>
              <a:t>司</a:t>
            </a:r>
            <a:endParaRPr kumimoji="0" sz="1200" b="0" i="0" u="none" strike="noStrike" kern="1200" cap="none" spc="0"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endParaRPr>
          </a:p>
        </p:txBody>
      </p:sp>
      <p:sp>
        <p:nvSpPr>
          <p:cNvPr id="5" name="object 3"/>
          <p:cNvSpPr txBox="1"/>
          <p:nvPr/>
        </p:nvSpPr>
        <p:spPr>
          <a:xfrm>
            <a:off x="10198696" y="6565064"/>
            <a:ext cx="1735455" cy="155575"/>
          </a:xfrm>
          <a:prstGeom prst="rect">
            <a:avLst/>
          </a:prstGeom>
        </p:spPr>
        <p:txBody>
          <a:bodyPr vert="horz" wrap="square" lIns="0" tIns="0" rIns="0" bIns="0" rtlCol="0">
            <a:spAutoFit/>
          </a:bodyPr>
          <a:lstStyle/>
          <a:p>
            <a:pPr marL="0" marR="0" lvl="0" indent="0" algn="l" defTabSz="914400" rtl="0" eaLnBrk="1" fontAlgn="auto" latinLnBrk="0" hangingPunct="1">
              <a:lnSpc>
                <a:spcPts val="1205"/>
              </a:lnSpc>
              <a:spcBef>
                <a:spcPts val="0"/>
              </a:spcBef>
              <a:spcAft>
                <a:spcPts val="0"/>
              </a:spcAft>
              <a:buClrTx/>
              <a:buSzTx/>
              <a:buFontTx/>
              <a:buNone/>
              <a:tabLst/>
              <a:defRPr/>
            </a:pP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Karot</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Power</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65" normalizeH="0" baseline="0" noProof="0" dirty="0">
                <a:ln>
                  <a:noFill/>
                </a:ln>
                <a:solidFill>
                  <a:prstClr val="black"/>
                </a:solidFill>
                <a:effectLst/>
                <a:uLnTx/>
                <a:uFillTx/>
                <a:latin typeface="Times New Roman" panose="02020603050405020304"/>
                <a:ea typeface="+mn-ea"/>
                <a:cs typeface="Times New Roman" panose="02020603050405020304"/>
              </a:rPr>
              <a:t>Company(Pvt.)</a:t>
            </a:r>
            <a:r>
              <a:rPr kumimoji="0" sz="1100" b="1" i="0" u="none" strike="noStrike" kern="1200" cap="none" spc="-160"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65" normalizeH="0" baseline="0" noProof="0" dirty="0">
                <a:ln>
                  <a:noFill/>
                </a:ln>
                <a:solidFill>
                  <a:prstClr val="black"/>
                </a:solidFill>
                <a:effectLst/>
                <a:uLnTx/>
                <a:uFillTx/>
                <a:latin typeface="Times New Roman" panose="02020603050405020304"/>
                <a:ea typeface="+mn-ea"/>
                <a:cs typeface="Times New Roman" panose="02020603050405020304"/>
              </a:rPr>
              <a:t>Ltd.</a:t>
            </a:r>
            <a:endParaRPr kumimoji="0" sz="1100" b="0" i="0" u="none" strike="noStrike" kern="1200" cap="none" spc="0" normalizeH="0" baseline="0" noProof="0" dirty="0">
              <a:ln>
                <a:noFill/>
              </a:ln>
              <a:solidFill>
                <a:prstClr val="black"/>
              </a:solidFill>
              <a:effectLst/>
              <a:uLnTx/>
              <a:uFillTx/>
              <a:latin typeface="Times New Roman" panose="02020603050405020304"/>
              <a:ea typeface="+mn-ea"/>
              <a:cs typeface="Times New Roman" panose="02020603050405020304"/>
            </a:endParaRPr>
          </a:p>
        </p:txBody>
      </p:sp>
      <p:sp>
        <p:nvSpPr>
          <p:cNvPr id="8" name="矩形 7"/>
          <p:cNvSpPr/>
          <p:nvPr/>
        </p:nvSpPr>
        <p:spPr>
          <a:xfrm>
            <a:off x="6090884" y="0"/>
            <a:ext cx="5892960"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1" u="none" strike="noStrike" kern="1200" cap="none" spc="0" normalizeH="0" baseline="0" noProof="0" dirty="0">
                <a:ln>
                  <a:noFill/>
                </a:ln>
                <a:solidFill>
                  <a:srgbClr val="005BAC"/>
                </a:solidFill>
                <a:effectLst/>
                <a:uLnTx/>
                <a:uFillTx/>
                <a:latin typeface="Arial" panose="020B0604020202020204" pitchFamily="34" charset="0"/>
                <a:ea typeface="微软雅黑" panose="020B0503020204020204" pitchFamily="34" charset="-122"/>
                <a:cs typeface="Arial" panose="020B0604020202020204" pitchFamily="34" charset="0"/>
              </a:rPr>
              <a:t>Project Completion and Support  </a:t>
            </a:r>
          </a:p>
        </p:txBody>
      </p:sp>
      <p:sp>
        <p:nvSpPr>
          <p:cNvPr id="2" name="Rectangle 1"/>
          <p:cNvSpPr/>
          <p:nvPr/>
        </p:nvSpPr>
        <p:spPr>
          <a:xfrm>
            <a:off x="1424763" y="1658679"/>
            <a:ext cx="6390167" cy="59542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Arial"/>
              <a:ea typeface="+mn-ea"/>
              <a:cs typeface="+mn-cs"/>
            </a:endParaRPr>
          </a:p>
        </p:txBody>
      </p:sp>
      <p:sp>
        <p:nvSpPr>
          <p:cNvPr id="3" name="Rectangle 2"/>
          <p:cNvSpPr/>
          <p:nvPr/>
        </p:nvSpPr>
        <p:spPr>
          <a:xfrm>
            <a:off x="531589" y="1042668"/>
            <a:ext cx="10848918" cy="5463034"/>
          </a:xfrm>
          <a:prstGeom prst="rect">
            <a:avLst/>
          </a:prstGeom>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pitchFamily="34" charset="0"/>
                <a:ea typeface="Arial Unicode MS" panose="020B0604020202020204" pitchFamily="34" charset="-122"/>
                <a:cs typeface="Calibri" panose="020F0502020204030204" pitchFamily="34" charset="0"/>
              </a:rPr>
              <a:t>The Karot HPP after successfully completing all Commissioning Tests as per provisions of the PPA achieved COD on </a:t>
            </a:r>
            <a:r>
              <a:rPr kumimoji="0" lang="en-US" sz="32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Calibri" panose="020F0502020204030204" pitchFamily="34" charset="0"/>
                <a:ea typeface="Arial Unicode MS" panose="020B0604020202020204" pitchFamily="34" charset="-122"/>
                <a:cs typeface="Calibri" panose="020F0502020204030204" pitchFamily="34" charset="0"/>
              </a:rPr>
              <a:t>Jun 29, 2022</a:t>
            </a:r>
            <a:endParaRPr kumimoji="0" lang="en-US" sz="2400" b="1" i="0" u="none" strike="noStrike" kern="1200" cap="none" spc="0" normalizeH="0" baseline="0" noProof="0" dirty="0">
              <a:ln w="0"/>
              <a:solidFill>
                <a:srgbClr val="4F81BD"/>
              </a:solidFill>
              <a:effectLst>
                <a:outerShdw blurRad="38100" dist="25400" dir="5400000" algn="ctr" rotWithShape="0">
                  <a:srgbClr val="6E747A">
                    <a:alpha val="43000"/>
                  </a:srgbClr>
                </a:outerShdw>
              </a:effectLst>
              <a:uLnTx/>
              <a:uFillTx/>
              <a:latin typeface="Calibri" panose="020F0502020204030204" pitchFamily="34" charset="0"/>
              <a:ea typeface="Arial Unicode MS" panose="020B0604020202020204" pitchFamily="34" charset="-122"/>
              <a:cs typeface="Calibri" panose="020F0502020204030204" pitchFamily="34" charset="0"/>
            </a:endParaRPr>
          </a:p>
          <a:p>
            <a:pPr marL="571500" marR="0" lvl="0" indent="-57150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pitchFamily="34" charset="0"/>
                <a:ea typeface="Arial Unicode MS" panose="020B0604020202020204" pitchFamily="34" charset="-122"/>
                <a:cs typeface="Calibri" panose="020F0502020204030204" pitchFamily="34" charset="0"/>
              </a:rPr>
              <a:t>The support of following Institutions for timely completion of the </a:t>
            </a:r>
            <a:r>
              <a:rPr kumimoji="0" lang="en-US" sz="2400" b="1" i="0" u="none" strike="noStrike" kern="1200" cap="none" spc="0" normalizeH="0" baseline="0" noProof="0" dirty="0" err="1">
                <a:ln w="0"/>
                <a:solidFill>
                  <a:prstClr val="black"/>
                </a:solidFill>
                <a:effectLst>
                  <a:outerShdw blurRad="38100" dist="25400" dir="5400000" algn="ctr" rotWithShape="0">
                    <a:srgbClr val="6E747A">
                      <a:alpha val="43000"/>
                    </a:srgbClr>
                  </a:outerShdw>
                </a:effectLst>
                <a:uLnTx/>
                <a:uFillTx/>
                <a:latin typeface="Calibri" panose="020F0502020204030204" pitchFamily="34" charset="0"/>
                <a:ea typeface="Arial Unicode MS" panose="020B0604020202020204" pitchFamily="34" charset="-122"/>
                <a:cs typeface="Calibri" panose="020F0502020204030204" pitchFamily="34" charset="0"/>
              </a:rPr>
              <a:t>Karot</a:t>
            </a:r>
            <a:r>
              <a:rPr kumimoji="0" lang="en-US" sz="2400" b="1"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pitchFamily="34" charset="0"/>
                <a:ea typeface="Arial Unicode MS" panose="020B0604020202020204" pitchFamily="34" charset="-122"/>
                <a:cs typeface="Calibri" panose="020F0502020204030204" pitchFamily="34" charset="0"/>
              </a:rPr>
              <a:t> is highly acknowledged</a:t>
            </a:r>
          </a:p>
          <a:p>
            <a:pPr marL="1028700" marR="0" lvl="1" indent="-571500" algn="just" defTabSz="914400" rtl="0" eaLnBrk="1" fontAlgn="auto" latinLnBrk="0" hangingPunct="1">
              <a:lnSpc>
                <a:spcPct val="150000"/>
              </a:lnSpc>
              <a:spcBef>
                <a:spcPts val="0"/>
              </a:spcBef>
              <a:spcAft>
                <a:spcPts val="0"/>
              </a:spcAft>
              <a:buClr>
                <a:srgbClr val="FF0000"/>
              </a:buClr>
              <a:buSzTx/>
              <a:buFont typeface="Arial" panose="020B0604020202020204" pitchFamily="34" charset="0"/>
              <a:buChar char="•"/>
              <a:tabLst/>
              <a:defRPr/>
            </a:pPr>
            <a:r>
              <a:rPr kumimoji="0" lang="en-US" sz="20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Calibri" panose="020F0502020204030204" pitchFamily="34" charset="0"/>
                <a:ea typeface="Arial Unicode MS" panose="020B0604020202020204" pitchFamily="34" charset="-122"/>
                <a:cs typeface="Calibri" panose="020F0502020204030204" pitchFamily="34" charset="0"/>
              </a:rPr>
              <a:t>Ministry of Energy (Power Division)</a:t>
            </a:r>
          </a:p>
          <a:p>
            <a:pPr marL="1028700" marR="0" lvl="1" indent="-571500" algn="just" defTabSz="914400" rtl="0" eaLnBrk="1" fontAlgn="auto" latinLnBrk="0" hangingPunct="1">
              <a:lnSpc>
                <a:spcPct val="150000"/>
              </a:lnSpc>
              <a:spcBef>
                <a:spcPts val="0"/>
              </a:spcBef>
              <a:spcAft>
                <a:spcPts val="0"/>
              </a:spcAft>
              <a:buClr>
                <a:srgbClr val="FF0000"/>
              </a:buClr>
              <a:buSzTx/>
              <a:buFont typeface="Arial" panose="020B0604020202020204" pitchFamily="34" charset="0"/>
              <a:buChar char="•"/>
              <a:tabLst/>
              <a:defRPr/>
            </a:pPr>
            <a:r>
              <a:rPr kumimoji="0" lang="en-US" sz="20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Calibri" panose="020F0502020204030204" pitchFamily="34" charset="0"/>
                <a:ea typeface="Arial Unicode MS" panose="020B0604020202020204" pitchFamily="34" charset="-122"/>
                <a:cs typeface="Calibri" panose="020F0502020204030204" pitchFamily="34" charset="0"/>
              </a:rPr>
              <a:t>NEPRA </a:t>
            </a:r>
          </a:p>
          <a:p>
            <a:pPr marL="1028700" marR="0" lvl="1" indent="-571500" algn="just" defTabSz="914400" rtl="0" eaLnBrk="1" fontAlgn="auto" latinLnBrk="0" hangingPunct="1">
              <a:lnSpc>
                <a:spcPct val="150000"/>
              </a:lnSpc>
              <a:spcBef>
                <a:spcPts val="0"/>
              </a:spcBef>
              <a:spcAft>
                <a:spcPts val="0"/>
              </a:spcAft>
              <a:buClr>
                <a:srgbClr val="FF0000"/>
              </a:buClr>
              <a:buSzTx/>
              <a:buFont typeface="Arial" panose="020B0604020202020204" pitchFamily="34" charset="0"/>
              <a:buChar char="•"/>
              <a:tabLst/>
              <a:defRPr/>
            </a:pPr>
            <a:r>
              <a:rPr kumimoji="0" lang="en-US" sz="20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Calibri" panose="020F0502020204030204" pitchFamily="34" charset="0"/>
                <a:ea typeface="Arial Unicode MS" panose="020B0604020202020204" pitchFamily="34" charset="-122"/>
                <a:cs typeface="Calibri" panose="020F0502020204030204" pitchFamily="34" charset="0"/>
              </a:rPr>
              <a:t>PPIB </a:t>
            </a:r>
          </a:p>
          <a:p>
            <a:pPr marL="1028700" marR="0" lvl="1" indent="-571500" algn="just" defTabSz="914400" rtl="0" eaLnBrk="1" fontAlgn="auto" latinLnBrk="0" hangingPunct="1">
              <a:lnSpc>
                <a:spcPct val="150000"/>
              </a:lnSpc>
              <a:spcBef>
                <a:spcPts val="0"/>
              </a:spcBef>
              <a:spcAft>
                <a:spcPts val="0"/>
              </a:spcAft>
              <a:buClr>
                <a:srgbClr val="FF0000"/>
              </a:buClr>
              <a:buSzTx/>
              <a:buFont typeface="Arial" panose="020B0604020202020204" pitchFamily="34" charset="0"/>
              <a:buChar char="•"/>
              <a:tabLst/>
              <a:defRPr/>
            </a:pPr>
            <a:r>
              <a:rPr kumimoji="0" lang="en-US" sz="20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Calibri" panose="020F0502020204030204" pitchFamily="34" charset="0"/>
                <a:ea typeface="Arial Unicode MS" panose="020B0604020202020204" pitchFamily="34" charset="-122"/>
                <a:cs typeface="Calibri" panose="020F0502020204030204" pitchFamily="34" charset="0"/>
              </a:rPr>
              <a:t>CPPA-G</a:t>
            </a:r>
          </a:p>
          <a:p>
            <a:pPr marL="1028700" marR="0" lvl="1" indent="-571500" algn="just" defTabSz="914400" rtl="0" eaLnBrk="1" fontAlgn="auto" latinLnBrk="0" hangingPunct="1">
              <a:lnSpc>
                <a:spcPct val="150000"/>
              </a:lnSpc>
              <a:spcBef>
                <a:spcPts val="0"/>
              </a:spcBef>
              <a:spcAft>
                <a:spcPts val="0"/>
              </a:spcAft>
              <a:buClr>
                <a:srgbClr val="FF0000"/>
              </a:buClr>
              <a:buSzTx/>
              <a:buFont typeface="Arial" panose="020B0604020202020204" pitchFamily="34" charset="0"/>
              <a:buChar char="•"/>
              <a:tabLst/>
              <a:defRPr/>
            </a:pPr>
            <a:r>
              <a:rPr kumimoji="0" lang="en-US" sz="20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Calibri" panose="020F0502020204030204" pitchFamily="34" charset="0"/>
                <a:ea typeface="Arial Unicode MS" panose="020B0604020202020204" pitchFamily="34" charset="-122"/>
                <a:cs typeface="Calibri" panose="020F0502020204030204" pitchFamily="34" charset="0"/>
              </a:rPr>
              <a:t>NTDC</a:t>
            </a:r>
          </a:p>
          <a:p>
            <a:pPr marL="1028700" marR="0" lvl="1" indent="-571500" algn="just" defTabSz="914400" rtl="0" eaLnBrk="1" fontAlgn="auto" latinLnBrk="0" hangingPunct="1">
              <a:lnSpc>
                <a:spcPct val="150000"/>
              </a:lnSpc>
              <a:spcBef>
                <a:spcPts val="0"/>
              </a:spcBef>
              <a:spcAft>
                <a:spcPts val="0"/>
              </a:spcAft>
              <a:buClr>
                <a:srgbClr val="FF0000"/>
              </a:buClr>
              <a:buSzTx/>
              <a:buFont typeface="Arial" panose="020B0604020202020204" pitchFamily="34" charset="0"/>
              <a:buChar char="•"/>
              <a:tabLst/>
              <a:defRPr/>
            </a:pPr>
            <a:r>
              <a:rPr kumimoji="0" lang="en-US" sz="20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Calibri" panose="020F0502020204030204" pitchFamily="34" charset="0"/>
                <a:ea typeface="Arial Unicode MS" panose="020B0604020202020204" pitchFamily="34" charset="-122"/>
                <a:cs typeface="Calibri" panose="020F0502020204030204" pitchFamily="34" charset="0"/>
              </a:rPr>
              <a:t>GOAJK</a:t>
            </a:r>
          </a:p>
          <a:p>
            <a:pPr marL="1028700" marR="0" lvl="1" indent="-571500" algn="just" defTabSz="914400" rtl="0" eaLnBrk="1" fontAlgn="auto" latinLnBrk="0" hangingPunct="1">
              <a:lnSpc>
                <a:spcPct val="150000"/>
              </a:lnSpc>
              <a:spcBef>
                <a:spcPts val="0"/>
              </a:spcBef>
              <a:spcAft>
                <a:spcPts val="0"/>
              </a:spcAft>
              <a:buClr>
                <a:srgbClr val="FF0000"/>
              </a:buClr>
              <a:buSzTx/>
              <a:buFont typeface="Arial" panose="020B0604020202020204" pitchFamily="34" charset="0"/>
              <a:buChar char="•"/>
              <a:tabLst/>
              <a:defRPr/>
            </a:pPr>
            <a:r>
              <a:rPr kumimoji="0" lang="en-US" sz="20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Calibri" panose="020F0502020204030204" pitchFamily="34" charset="0"/>
                <a:ea typeface="Arial Unicode MS" panose="020B0604020202020204" pitchFamily="34" charset="-122"/>
                <a:cs typeface="Calibri" panose="020F0502020204030204" pitchFamily="34" charset="0"/>
              </a:rPr>
              <a:t>GoPunjab</a:t>
            </a:r>
            <a:r>
              <a:rPr kumimoji="0" lang="en-US" sz="20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Calibri" panose="020F0502020204030204" pitchFamily="34" charset="0"/>
                <a:ea typeface="Arial Unicode MS" panose="020B0604020202020204" pitchFamily="34" charset="-122"/>
                <a:cs typeface="Calibri" panose="020F0502020204030204" pitchFamily="34" charset="0"/>
              </a:rPr>
              <a:t> </a:t>
            </a:r>
          </a:p>
          <a:p>
            <a:pPr marL="1028700" marR="0" lvl="1" indent="-571500" algn="just" defTabSz="914400" rtl="0" eaLnBrk="1" fontAlgn="auto" latinLnBrk="0" hangingPunct="1">
              <a:lnSpc>
                <a:spcPct val="150000"/>
              </a:lnSpc>
              <a:spcBef>
                <a:spcPts val="0"/>
              </a:spcBef>
              <a:spcAft>
                <a:spcPts val="0"/>
              </a:spcAft>
              <a:buClr>
                <a:srgbClr val="FF0000"/>
              </a:buClr>
              <a:buSzTx/>
              <a:buFont typeface="Arial" panose="020B0604020202020204" pitchFamily="34" charset="0"/>
              <a:buChar char="•"/>
              <a:tabLst/>
              <a:defRPr/>
            </a:pPr>
            <a:r>
              <a:rPr kumimoji="0" lang="en-US" sz="20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Calibri" panose="020F0502020204030204" pitchFamily="34" charset="0"/>
                <a:ea typeface="Arial Unicode MS" panose="020B0604020202020204" pitchFamily="34" charset="-122"/>
                <a:cs typeface="Calibri" panose="020F0502020204030204" pitchFamily="34" charset="0"/>
              </a:rPr>
              <a:t>CPE</a:t>
            </a:r>
            <a:r>
              <a:rPr kumimoji="0" lang="en-US" altLang="zh-CN" sz="20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Calibri" panose="020F0502020204030204" pitchFamily="34" charset="0"/>
                <a:ea typeface="Arial Unicode MS" panose="020B0604020202020204" pitchFamily="34" charset="-122"/>
                <a:cs typeface="Calibri" panose="020F0502020204030204" pitchFamily="34" charset="0"/>
              </a:rPr>
              <a:t>C</a:t>
            </a:r>
            <a:r>
              <a:rPr kumimoji="0" lang="en-US" sz="20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Calibri" panose="020F0502020204030204" pitchFamily="34" charset="0"/>
                <a:ea typeface="Arial Unicode MS" panose="020B0604020202020204" pitchFamily="34" charset="-122"/>
                <a:cs typeface="Calibri" panose="020F0502020204030204" pitchFamily="34" charset="0"/>
              </a:rPr>
              <a:t> Authority  </a:t>
            </a:r>
            <a:endParaRPr kumimoji="0" lang="en-US" sz="44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Calibri" panose="020F0502020204030204" pitchFamily="34" charset="0"/>
              <a:ea typeface="Arial Unicode MS" panose="020B0604020202020204" pitchFamily="34" charset="-122"/>
              <a:cs typeface="Calibri" panose="020F0502020204030204" pitchFamily="34" charset="0"/>
            </a:endParaRPr>
          </a:p>
        </p:txBody>
      </p:sp>
    </p:spTree>
    <p:extLst>
      <p:ext uri="{BB962C8B-B14F-4D97-AF65-F5344CB8AC3E}">
        <p14:creationId xmlns:p14="http://schemas.microsoft.com/office/powerpoint/2010/main" val="33487778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
          <p:cNvSpPr txBox="1"/>
          <p:nvPr/>
        </p:nvSpPr>
        <p:spPr>
          <a:xfrm>
            <a:off x="3322068" y="65066"/>
            <a:ext cx="8354092" cy="52197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solidFill>
                <a:effectLst/>
                <a:uLnTx/>
                <a:uFillTx/>
                <a:latin typeface="Calibri" panose="020F0502020204030204" pitchFamily="34" charset="0"/>
                <a:ea typeface="Arial Unicode MS" panose="020B0604020202020204" charset="-122"/>
                <a:cs typeface="Calibri" panose="020F0502020204030204" pitchFamily="34" charset="0"/>
              </a:rPr>
              <a:t>Pictures of Project Activities</a:t>
            </a:r>
          </a:p>
        </p:txBody>
      </p:sp>
      <p:sp>
        <p:nvSpPr>
          <p:cNvPr id="12" name="Rectangle 3"/>
          <p:cNvSpPr/>
          <p:nvPr/>
        </p:nvSpPr>
        <p:spPr>
          <a:xfrm>
            <a:off x="609599" y="1056127"/>
            <a:ext cx="4930141" cy="6858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Long live China-Pakistan Friendship</a:t>
            </a:r>
            <a:endParaRPr kumimoji="0" lang="pt-BR" altLang="zh-CN" sz="2400"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pic>
        <p:nvPicPr>
          <p:cNvPr id="4099" name="Picture 3"/>
          <p:cNvPicPr>
            <a:picLocks noChangeAspect="1" noChangeArrowheads="1"/>
          </p:cNvPicPr>
          <p:nvPr/>
        </p:nvPicPr>
        <p:blipFill rotWithShape="1">
          <a:blip r:embed="rId3" cstate="screen"/>
          <a:srcRect t="22487"/>
          <a:stretch>
            <a:fillRect/>
          </a:stretch>
        </p:blipFill>
        <p:spPr bwMode="auto">
          <a:xfrm>
            <a:off x="6652260" y="840671"/>
            <a:ext cx="5023900" cy="2956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rotWithShape="1">
          <a:blip r:embed="rId4" cstate="screen"/>
          <a:srcRect r="9302"/>
          <a:stretch/>
        </p:blipFill>
        <p:spPr>
          <a:xfrm>
            <a:off x="283884" y="1938887"/>
            <a:ext cx="4371936" cy="2926251"/>
          </a:xfrm>
          <a:prstGeom prst="rect">
            <a:avLst/>
          </a:prstGeom>
        </p:spPr>
      </p:pic>
      <p:sp>
        <p:nvSpPr>
          <p:cNvPr id="5" name="object 2"/>
          <p:cNvSpPr txBox="1"/>
          <p:nvPr/>
        </p:nvSpPr>
        <p:spPr>
          <a:xfrm>
            <a:off x="10185996" y="6332559"/>
            <a:ext cx="1760855" cy="398780"/>
          </a:xfrm>
          <a:prstGeom prst="rect">
            <a:avLst/>
          </a:prstGeom>
        </p:spPr>
        <p:txBody>
          <a:bodyPr vert="horz" wrap="square" lIns="0" tIns="23495" rIns="0" bIns="0" rtlCol="0">
            <a:spAutoFit/>
          </a:bodyPr>
          <a:lstStyle/>
          <a:p>
            <a:pPr marL="31750" marR="0" lvl="0" indent="0" algn="l" defTabSz="914400" rtl="0" eaLnBrk="1" fontAlgn="auto" latinLnBrk="0" hangingPunct="1">
              <a:lnSpc>
                <a:spcPct val="100000"/>
              </a:lnSpc>
              <a:spcBef>
                <a:spcPts val="185"/>
              </a:spcBef>
              <a:spcAft>
                <a:spcPts val="0"/>
              </a:spcAft>
              <a:buClrTx/>
              <a:buSzTx/>
              <a:buFontTx/>
              <a:buNone/>
              <a:tabLst/>
              <a:defRPr/>
            </a:pPr>
            <a:r>
              <a:rPr kumimoji="0" sz="1200" b="1" i="0" u="none" strike="noStrike" kern="1200" cap="none" spc="0"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rPr>
              <a:t>卡洛特电力有限责任公</a:t>
            </a:r>
            <a:r>
              <a:rPr kumimoji="0" sz="1200" b="1" i="0" u="none" strike="noStrike" kern="1200" cap="none" spc="-5"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rPr>
              <a:t>司</a:t>
            </a:r>
            <a:endParaRPr kumimoji="0" sz="1200" b="0" i="0" u="none" strike="noStrike" kern="1200" cap="none" spc="0"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endParaRPr>
          </a:p>
          <a:p>
            <a:pPr marL="12700" marR="0" lvl="0" indent="0" algn="l" defTabSz="914400" rtl="0" eaLnBrk="1" fontAlgn="auto" latinLnBrk="0" hangingPunct="1">
              <a:lnSpc>
                <a:spcPct val="100000"/>
              </a:lnSpc>
              <a:spcBef>
                <a:spcPts val="90"/>
              </a:spcBef>
              <a:spcAft>
                <a:spcPts val="0"/>
              </a:spcAft>
              <a:buClrTx/>
              <a:buSzTx/>
              <a:buFontTx/>
              <a:buNone/>
              <a:tabLst/>
              <a:defRPr/>
            </a:pP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Karot</a:t>
            </a:r>
            <a:r>
              <a:rPr kumimoji="0" sz="1100" b="1" i="0" u="none" strike="noStrike" kern="1200" cap="none" spc="-170"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Power</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75" normalizeH="0" baseline="0" noProof="0" dirty="0">
                <a:ln>
                  <a:noFill/>
                </a:ln>
                <a:solidFill>
                  <a:prstClr val="black"/>
                </a:solidFill>
                <a:effectLst/>
                <a:uLnTx/>
                <a:uFillTx/>
                <a:latin typeface="Times New Roman" panose="02020603050405020304"/>
                <a:ea typeface="+mn-ea"/>
                <a:cs typeface="Times New Roman" panose="02020603050405020304"/>
              </a:rPr>
              <a:t>Company</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(Pvt.)</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65" normalizeH="0" baseline="0" noProof="0" dirty="0">
                <a:ln>
                  <a:noFill/>
                </a:ln>
                <a:solidFill>
                  <a:prstClr val="black"/>
                </a:solidFill>
                <a:effectLst/>
                <a:uLnTx/>
                <a:uFillTx/>
                <a:latin typeface="Times New Roman" panose="02020603050405020304"/>
                <a:ea typeface="+mn-ea"/>
                <a:cs typeface="Times New Roman" panose="02020603050405020304"/>
              </a:rPr>
              <a:t>Ltd.</a:t>
            </a:r>
            <a:endParaRPr kumimoji="0" sz="1100" b="0" i="0" u="none" strike="noStrike" kern="1200" cap="none" spc="0" normalizeH="0" baseline="0" noProof="0" dirty="0">
              <a:ln>
                <a:noFill/>
              </a:ln>
              <a:solidFill>
                <a:prstClr val="black"/>
              </a:solidFill>
              <a:effectLst/>
              <a:uLnTx/>
              <a:uFillTx/>
              <a:latin typeface="Times New Roman" panose="02020603050405020304"/>
              <a:ea typeface="+mn-ea"/>
              <a:cs typeface="Times New Roman" panose="02020603050405020304"/>
            </a:endParaRPr>
          </a:p>
        </p:txBody>
      </p:sp>
      <p:pic>
        <p:nvPicPr>
          <p:cNvPr id="11" name="Picture 2" descr="E:\影像记忆-2014-2017\20150420-习近平高访\2.JPG2"/>
          <p:cNvPicPr>
            <a:picLocks noChangeAspect="1" noChangeArrowheads="1"/>
          </p:cNvPicPr>
          <p:nvPr/>
        </p:nvPicPr>
        <p:blipFill>
          <a:blip r:embed="rId5" cstate="print"/>
          <a:srcRect b="9457"/>
          <a:stretch>
            <a:fillRect/>
          </a:stretch>
        </p:blipFill>
        <p:spPr bwMode="auto">
          <a:xfrm>
            <a:off x="3496608" y="2576410"/>
            <a:ext cx="5455920" cy="3955539"/>
          </a:xfrm>
          <a:prstGeom prst="rect">
            <a:avLst/>
          </a:prstGeom>
          <a:ln>
            <a:noFill/>
          </a:ln>
          <a:effectLst>
            <a:softEdge rad="112500"/>
          </a:effectLst>
        </p:spPr>
      </p:pic>
    </p:spTree>
    <p:extLst>
      <p:ext uri="{BB962C8B-B14F-4D97-AF65-F5344CB8AC3E}">
        <p14:creationId xmlns:p14="http://schemas.microsoft.com/office/powerpoint/2010/main" val="37217002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393600" y="891422"/>
            <a:ext cx="4306576" cy="3055737"/>
            <a:chOff x="393600" y="891423"/>
            <a:chExt cx="3950824" cy="2869666"/>
          </a:xfrm>
        </p:grpSpPr>
        <p:sp>
          <p:nvSpPr>
            <p:cNvPr id="19" name="矩形 1"/>
            <p:cNvSpPr>
              <a:spLocks noChangeArrowheads="1"/>
            </p:cNvSpPr>
            <p:nvPr/>
          </p:nvSpPr>
          <p:spPr bwMode="auto">
            <a:xfrm>
              <a:off x="1380118" y="891423"/>
              <a:ext cx="1728358" cy="307777"/>
            </a:xfrm>
            <a:prstGeom prst="rect">
              <a:avLst/>
            </a:prstGeom>
            <a:solidFill>
              <a:srgbClr val="8064A2"/>
            </a:solidFill>
            <a:ln w="127000" cmpd="dbl" algn="ctr">
              <a:solidFill>
                <a:srgbClr val="8064A2"/>
              </a:solidFill>
              <a:miter lim="800000"/>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none" lIns="91440" tIns="45720" rIns="91440" bIns="45720" numCol="1" anchor="t" anchorCtr="0" compatLnSpc="1">
              <a:spAutoFit/>
            </a:bodyPr>
            <a:lstStyle/>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1400" b="0" i="0" u="none" strike="noStrike" kern="1200" cap="none" spc="0" normalizeH="0" baseline="0" noProof="0" dirty="0">
                  <a:ln>
                    <a:noFill/>
                  </a:ln>
                  <a:solidFill>
                    <a:srgbClr val="FFFFFF"/>
                  </a:solidFill>
                  <a:effectLst/>
                  <a:uLnTx/>
                  <a:uFillTx/>
                  <a:latin typeface="Arial" panose="020B0604020202020204" pitchFamily="34" charset="0"/>
                  <a:ea typeface="黑体" panose="02010609060101010101" pitchFamily="49" charset="-122"/>
                  <a:cs typeface="Arial" panose="020B0604020202020204" pitchFamily="34" charset="0"/>
                </a:rPr>
                <a:t>Azad </a:t>
              </a:r>
              <a:r>
                <a:rPr kumimoji="0" lang="en-US" altLang="en-US" sz="1400" b="0" i="0" u="none" strike="noStrike" kern="1200" cap="none" spc="0" normalizeH="0" baseline="0" noProof="0" dirty="0" err="1">
                  <a:ln>
                    <a:noFill/>
                  </a:ln>
                  <a:solidFill>
                    <a:srgbClr val="FFFFFF"/>
                  </a:solidFill>
                  <a:effectLst/>
                  <a:uLnTx/>
                  <a:uFillTx/>
                  <a:latin typeface="Arial" panose="020B0604020202020204" pitchFamily="34" charset="0"/>
                  <a:ea typeface="黑体" panose="02010609060101010101" pitchFamily="49" charset="-122"/>
                  <a:cs typeface="Arial" panose="020B0604020202020204" pitchFamily="34" charset="0"/>
                </a:rPr>
                <a:t>Pattan</a:t>
              </a:r>
              <a:r>
                <a:rPr kumimoji="0" lang="en-US" altLang="en-US" sz="1400" b="0" i="0" u="none" strike="noStrike" kern="1200" cap="none" spc="0" normalizeH="0" baseline="0" noProof="0" dirty="0">
                  <a:ln>
                    <a:noFill/>
                  </a:ln>
                  <a:solidFill>
                    <a:srgbClr val="FFFFFF"/>
                  </a:solidFill>
                  <a:effectLst/>
                  <a:uLnTx/>
                  <a:uFillTx/>
                  <a:latin typeface="Arial" panose="020B0604020202020204" pitchFamily="34" charset="0"/>
                  <a:ea typeface="黑体" panose="02010609060101010101" pitchFamily="49" charset="-122"/>
                  <a:cs typeface="Arial" panose="020B0604020202020204" pitchFamily="34" charset="0"/>
                </a:rPr>
                <a:t> Bridge</a:t>
              </a:r>
              <a:endPar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0" name="图片 18" descr="IMG20211222095302"/>
            <p:cNvPicPr>
              <a:picLocks noChangeAspect="1"/>
            </p:cNvPicPr>
            <p:nvPr/>
          </p:nvPicPr>
          <p:blipFill>
            <a:blip r:embed="rId3"/>
            <a:srcRect t="17843" b="19048"/>
            <a:stretch>
              <a:fillRect/>
            </a:stretch>
          </p:blipFill>
          <p:spPr>
            <a:xfrm>
              <a:off x="393600" y="1353088"/>
              <a:ext cx="3950824" cy="2408001"/>
            </a:xfrm>
            <a:prstGeom prst="rect">
              <a:avLst/>
            </a:prstGeom>
          </p:spPr>
        </p:pic>
      </p:grpSp>
      <p:sp>
        <p:nvSpPr>
          <p:cNvPr id="4" name="Rectangle 6"/>
          <p:cNvSpPr>
            <a:spLocks noChangeArrowheads="1"/>
          </p:cNvSpPr>
          <p:nvPr/>
        </p:nvSpPr>
        <p:spPr bwMode="auto">
          <a:xfrm>
            <a:off x="0" y="44450"/>
            <a:ext cx="30988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Rectangle 8"/>
          <p:cNvSpPr>
            <a:spLocks noChangeArrowheads="1"/>
          </p:cNvSpPr>
          <p:nvPr/>
        </p:nvSpPr>
        <p:spPr bwMode="auto">
          <a:xfrm>
            <a:off x="5990273" y="6030595"/>
            <a:ext cx="211455" cy="245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dirty="0">
                <a:ln>
                  <a:noFill/>
                </a:ln>
                <a:solidFill>
                  <a:srgbClr val="FF0000"/>
                </a:solidFill>
                <a:effectLst/>
                <a:uLnTx/>
                <a:uFillTx/>
                <a:latin typeface="Calibri" panose="020F0502020204030204" pitchFamily="34" charset="0"/>
                <a:ea typeface="华文仿宋" panose="02010600040101010101" pitchFamily="2" charset="-122"/>
                <a:cs typeface="Times New Roman" panose="02020603050405020304" pitchFamily="18" charset="0"/>
              </a:rPr>
              <a:t> </a:t>
            </a:r>
            <a:endPar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8" name="Rectangle 10"/>
          <p:cNvSpPr>
            <a:spLocks noChangeArrowheads="1"/>
          </p:cNvSpPr>
          <p:nvPr/>
        </p:nvSpPr>
        <p:spPr bwMode="auto">
          <a:xfrm>
            <a:off x="5990273" y="9640570"/>
            <a:ext cx="211455" cy="245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dirty="0">
                <a:ln>
                  <a:noFill/>
                </a:ln>
                <a:solidFill>
                  <a:srgbClr val="FF0000"/>
                </a:solidFill>
                <a:effectLst/>
                <a:uLnTx/>
                <a:uFillTx/>
                <a:latin typeface="Calibri" panose="020F0502020204030204" pitchFamily="34" charset="0"/>
                <a:ea typeface="华文仿宋" panose="02010600040101010101" pitchFamily="2" charset="-122"/>
                <a:cs typeface="Times New Roman" panose="02020603050405020304" pitchFamily="18" charset="0"/>
              </a:rPr>
              <a:t> </a:t>
            </a:r>
            <a:endPar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1" name="Rectangle 16"/>
          <p:cNvSpPr>
            <a:spLocks noChangeArrowheads="1"/>
          </p:cNvSpPr>
          <p:nvPr/>
        </p:nvSpPr>
        <p:spPr bwMode="auto">
          <a:xfrm>
            <a:off x="7467600" y="-441324"/>
            <a:ext cx="30988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2" name="Rectangle 17"/>
          <p:cNvSpPr>
            <a:spLocks noChangeArrowheads="1"/>
          </p:cNvSpPr>
          <p:nvPr/>
        </p:nvSpPr>
        <p:spPr bwMode="auto">
          <a:xfrm>
            <a:off x="13457873" y="1572896"/>
            <a:ext cx="211455" cy="245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dirty="0">
                <a:ln>
                  <a:noFill/>
                </a:ln>
                <a:solidFill>
                  <a:srgbClr val="FF0000"/>
                </a:solidFill>
                <a:effectLst/>
                <a:uLnTx/>
                <a:uFillTx/>
                <a:latin typeface="Calibri" panose="020F0502020204030204" pitchFamily="34" charset="0"/>
                <a:ea typeface="华文仿宋" panose="02010600040101010101" pitchFamily="2" charset="-122"/>
                <a:cs typeface="Times New Roman" panose="02020603050405020304" pitchFamily="18" charset="0"/>
              </a:rPr>
              <a:t> </a:t>
            </a:r>
            <a:endPar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5" name="Rectangle 20"/>
          <p:cNvSpPr>
            <a:spLocks noChangeArrowheads="1"/>
          </p:cNvSpPr>
          <p:nvPr/>
        </p:nvSpPr>
        <p:spPr bwMode="auto">
          <a:xfrm>
            <a:off x="7467600" y="6692901"/>
            <a:ext cx="30988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8" name="矩形 1"/>
          <p:cNvSpPr>
            <a:spLocks noChangeArrowheads="1"/>
          </p:cNvSpPr>
          <p:nvPr/>
        </p:nvSpPr>
        <p:spPr bwMode="auto">
          <a:xfrm>
            <a:off x="5399530" y="1766937"/>
            <a:ext cx="1604393" cy="307777"/>
          </a:xfrm>
          <a:prstGeom prst="rect">
            <a:avLst/>
          </a:prstGeom>
          <a:solidFill>
            <a:srgbClr val="8064A2"/>
          </a:solidFill>
          <a:ln w="127000" cmpd="dbl" algn="ctr">
            <a:solidFill>
              <a:srgbClr val="8064A2"/>
            </a:solidFill>
            <a:miter lim="800000"/>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spAutoFit/>
          </a:bodyPr>
          <a:lstStyle/>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1400" b="0" i="0" u="none" strike="noStrike" kern="1200" cap="none" spc="0" normalizeH="0" baseline="0" noProof="0" dirty="0" err="1">
                <a:ln>
                  <a:noFill/>
                </a:ln>
                <a:solidFill>
                  <a:srgbClr val="FFFFFF"/>
                </a:solidFill>
                <a:effectLst/>
                <a:uLnTx/>
                <a:uFillTx/>
                <a:latin typeface="Arial" panose="020B0604020202020204" pitchFamily="34" charset="0"/>
                <a:ea typeface="黑体" panose="02010609060101010101" pitchFamily="49" charset="-122"/>
                <a:cs typeface="Arial" panose="020B0604020202020204" pitchFamily="34" charset="0"/>
              </a:rPr>
              <a:t>Karot</a:t>
            </a:r>
            <a:r>
              <a:rPr kumimoji="0" lang="en-US" altLang="en-US" sz="1400" b="0" i="0" u="none" strike="noStrike" kern="1200" cap="none" spc="0" normalizeH="0" baseline="0" noProof="0" dirty="0">
                <a:ln>
                  <a:noFill/>
                </a:ln>
                <a:solidFill>
                  <a:srgbClr val="FFFFFF"/>
                </a:solidFill>
                <a:effectLst/>
                <a:uLnTx/>
                <a:uFillTx/>
                <a:latin typeface="Arial" panose="020B0604020202020204" pitchFamily="34" charset="0"/>
                <a:ea typeface="黑体" panose="02010609060101010101" pitchFamily="49" charset="-122"/>
                <a:cs typeface="Arial" panose="020B0604020202020204" pitchFamily="34" charset="0"/>
              </a:rPr>
              <a:t> New Bridge</a:t>
            </a:r>
            <a:endPar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object 2"/>
          <p:cNvSpPr txBox="1"/>
          <p:nvPr/>
        </p:nvSpPr>
        <p:spPr>
          <a:xfrm>
            <a:off x="10185996" y="6332559"/>
            <a:ext cx="1760855" cy="398780"/>
          </a:xfrm>
          <a:prstGeom prst="rect">
            <a:avLst/>
          </a:prstGeom>
        </p:spPr>
        <p:txBody>
          <a:bodyPr vert="horz" wrap="square" lIns="0" tIns="23495" rIns="0" bIns="0" rtlCol="0">
            <a:spAutoFit/>
          </a:bodyPr>
          <a:lstStyle/>
          <a:p>
            <a:pPr marL="31750" marR="0" lvl="0" indent="0" algn="l" defTabSz="914400" rtl="0" eaLnBrk="1" fontAlgn="auto" latinLnBrk="0" hangingPunct="1">
              <a:lnSpc>
                <a:spcPct val="100000"/>
              </a:lnSpc>
              <a:spcBef>
                <a:spcPts val="185"/>
              </a:spcBef>
              <a:spcAft>
                <a:spcPts val="0"/>
              </a:spcAft>
              <a:buClrTx/>
              <a:buSzTx/>
              <a:buFontTx/>
              <a:buNone/>
              <a:tabLst/>
              <a:defRPr/>
            </a:pPr>
            <a:r>
              <a:rPr kumimoji="0" sz="1200" b="1" i="0" u="none" strike="noStrike" kern="1200" cap="none" spc="0"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rPr>
              <a:t>卡洛特电力有限责任公</a:t>
            </a:r>
            <a:r>
              <a:rPr kumimoji="0" sz="1200" b="1" i="0" u="none" strike="noStrike" kern="1200" cap="none" spc="-5"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rPr>
              <a:t>司</a:t>
            </a:r>
            <a:endParaRPr kumimoji="0" sz="1200" b="0" i="0" u="none" strike="noStrike" kern="1200" cap="none" spc="0"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endParaRPr>
          </a:p>
          <a:p>
            <a:pPr marL="12700" marR="0" lvl="0" indent="0" algn="l" defTabSz="914400" rtl="0" eaLnBrk="1" fontAlgn="auto" latinLnBrk="0" hangingPunct="1">
              <a:lnSpc>
                <a:spcPct val="100000"/>
              </a:lnSpc>
              <a:spcBef>
                <a:spcPts val="90"/>
              </a:spcBef>
              <a:spcAft>
                <a:spcPts val="0"/>
              </a:spcAft>
              <a:buClrTx/>
              <a:buSzTx/>
              <a:buFontTx/>
              <a:buNone/>
              <a:tabLst/>
              <a:defRPr/>
            </a:pP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Karot</a:t>
            </a:r>
            <a:r>
              <a:rPr kumimoji="0" sz="1100" b="1" i="0" u="none" strike="noStrike" kern="1200" cap="none" spc="-170"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Power</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75" normalizeH="0" baseline="0" noProof="0" dirty="0">
                <a:ln>
                  <a:noFill/>
                </a:ln>
                <a:solidFill>
                  <a:prstClr val="black"/>
                </a:solidFill>
                <a:effectLst/>
                <a:uLnTx/>
                <a:uFillTx/>
                <a:latin typeface="Times New Roman" panose="02020603050405020304"/>
                <a:ea typeface="+mn-ea"/>
                <a:cs typeface="Times New Roman" panose="02020603050405020304"/>
              </a:rPr>
              <a:t>Company</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(Pvt.)</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65" normalizeH="0" baseline="0" noProof="0" dirty="0">
                <a:ln>
                  <a:noFill/>
                </a:ln>
                <a:solidFill>
                  <a:prstClr val="black"/>
                </a:solidFill>
                <a:effectLst/>
                <a:uLnTx/>
                <a:uFillTx/>
                <a:latin typeface="Times New Roman" panose="02020603050405020304"/>
                <a:ea typeface="+mn-ea"/>
                <a:cs typeface="Times New Roman" panose="02020603050405020304"/>
              </a:rPr>
              <a:t>Ltd.</a:t>
            </a:r>
            <a:endParaRPr kumimoji="0" sz="1100" b="0" i="0" u="none" strike="noStrike" kern="1200" cap="none" spc="0" normalizeH="0" baseline="0" noProof="0" dirty="0">
              <a:ln>
                <a:noFill/>
              </a:ln>
              <a:solidFill>
                <a:prstClr val="black"/>
              </a:solidFill>
              <a:effectLst/>
              <a:uLnTx/>
              <a:uFillTx/>
              <a:latin typeface="Times New Roman" panose="02020603050405020304"/>
              <a:ea typeface="+mn-ea"/>
              <a:cs typeface="Times New Roman" panose="02020603050405020304"/>
            </a:endParaRPr>
          </a:p>
        </p:txBody>
      </p:sp>
      <p:sp>
        <p:nvSpPr>
          <p:cNvPr id="9" name="TextBox 1"/>
          <p:cNvSpPr txBox="1"/>
          <p:nvPr/>
        </p:nvSpPr>
        <p:spPr>
          <a:xfrm>
            <a:off x="3352937" y="37360"/>
            <a:ext cx="8354092" cy="52197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solidFill>
                <a:effectLst/>
                <a:uLnTx/>
                <a:uFillTx/>
                <a:latin typeface="Calibri" panose="020F0502020204030204" pitchFamily="34" charset="0"/>
                <a:ea typeface="Arial Unicode MS" panose="020B0604020202020204" charset="-122"/>
                <a:cs typeface="Calibri" panose="020F0502020204030204" pitchFamily="34" charset="0"/>
              </a:rPr>
              <a:t>Pictures of Project Activities</a:t>
            </a:r>
          </a:p>
        </p:txBody>
      </p:sp>
      <p:pic>
        <p:nvPicPr>
          <p:cNvPr id="17" name="图片 32" descr="IMG20211211111303"/>
          <p:cNvPicPr>
            <a:picLocks noChangeAspect="1"/>
          </p:cNvPicPr>
          <p:nvPr/>
        </p:nvPicPr>
        <p:blipFill>
          <a:blip r:embed="rId4"/>
          <a:stretch>
            <a:fillRect/>
          </a:stretch>
        </p:blipFill>
        <p:spPr>
          <a:xfrm>
            <a:off x="8084146" y="3774796"/>
            <a:ext cx="3714254" cy="2415548"/>
          </a:xfrm>
          <a:prstGeom prst="rect">
            <a:avLst/>
          </a:prstGeom>
        </p:spPr>
      </p:pic>
      <p:sp>
        <p:nvSpPr>
          <p:cNvPr id="18" name="矩形 1"/>
          <p:cNvSpPr>
            <a:spLocks noChangeArrowheads="1"/>
          </p:cNvSpPr>
          <p:nvPr/>
        </p:nvSpPr>
        <p:spPr bwMode="auto">
          <a:xfrm>
            <a:off x="9056399" y="3324804"/>
            <a:ext cx="1737976" cy="307777"/>
          </a:xfrm>
          <a:prstGeom prst="rect">
            <a:avLst/>
          </a:prstGeom>
          <a:solidFill>
            <a:srgbClr val="8064A2"/>
          </a:solidFill>
          <a:ln w="127000" cmpd="dbl" algn="ctr">
            <a:solidFill>
              <a:srgbClr val="8064A2"/>
            </a:solidFill>
            <a:miter lim="800000"/>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none" lIns="91440" tIns="45720" rIns="91440" bIns="45720" numCol="1" anchor="t" anchorCtr="0" compatLnSpc="1">
            <a:spAutoFit/>
          </a:bodyPr>
          <a:lstStyle/>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1400" b="0" i="0" u="none" strike="noStrike" kern="1200" cap="none" spc="0" normalizeH="0" baseline="0" noProof="0" dirty="0">
                <a:ln>
                  <a:noFill/>
                </a:ln>
                <a:solidFill>
                  <a:srgbClr val="FFFFFF"/>
                </a:solidFill>
                <a:effectLst/>
                <a:uLnTx/>
                <a:uFillTx/>
                <a:latin typeface="Arial" panose="020B0604020202020204" pitchFamily="34" charset="0"/>
                <a:ea typeface="黑体" panose="02010609060101010101" pitchFamily="49" charset="-122"/>
                <a:cs typeface="Arial" panose="020B0604020202020204" pitchFamily="34" charset="0"/>
              </a:rPr>
              <a:t>Suspension  Bridge</a:t>
            </a:r>
            <a:endPar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4" name="图片 21" descr="D:\用户目录\我的文档\Tencent Files\861775318\FileRecv\MobileFile\3..png"/>
          <p:cNvPicPr>
            <a:picLocks noChangeAspect="1" noChangeArrowheads="1"/>
          </p:cNvPicPr>
          <p:nvPr/>
        </p:nvPicPr>
        <p:blipFill>
          <a:blip r:embed="rId5"/>
          <a:srcRect/>
          <a:stretch>
            <a:fillRect/>
          </a:stretch>
        </p:blipFill>
        <p:spPr bwMode="auto">
          <a:xfrm>
            <a:off x="3803777" y="2259158"/>
            <a:ext cx="4795901" cy="31493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07772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63EBE36-BBAF-E91A-96AA-2F1A6CEE7791}"/>
              </a:ext>
            </a:extLst>
          </p:cNvPr>
          <p:cNvPicPr>
            <a:picLocks noChangeAspect="1"/>
          </p:cNvPicPr>
          <p:nvPr/>
        </p:nvPicPr>
        <p:blipFill>
          <a:blip r:embed="rId3"/>
          <a:stretch>
            <a:fillRect/>
          </a:stretch>
        </p:blipFill>
        <p:spPr>
          <a:xfrm>
            <a:off x="148981" y="853392"/>
            <a:ext cx="4671798" cy="2598467"/>
          </a:xfrm>
          <a:prstGeom prst="rect">
            <a:avLst/>
          </a:prstGeom>
        </p:spPr>
      </p:pic>
      <p:sp>
        <p:nvSpPr>
          <p:cNvPr id="4" name="object 2"/>
          <p:cNvSpPr txBox="1"/>
          <p:nvPr/>
        </p:nvSpPr>
        <p:spPr>
          <a:xfrm>
            <a:off x="10185996" y="6332559"/>
            <a:ext cx="1760855" cy="398780"/>
          </a:xfrm>
          <a:prstGeom prst="rect">
            <a:avLst/>
          </a:prstGeom>
        </p:spPr>
        <p:txBody>
          <a:bodyPr vert="horz" wrap="square" lIns="0" tIns="23495" rIns="0" bIns="0" rtlCol="0">
            <a:spAutoFit/>
          </a:bodyPr>
          <a:lstStyle/>
          <a:p>
            <a:pPr marL="31750" marR="0" lvl="0" indent="0" algn="l" defTabSz="914400" rtl="0" eaLnBrk="1" fontAlgn="auto" latinLnBrk="0" hangingPunct="1">
              <a:lnSpc>
                <a:spcPct val="100000"/>
              </a:lnSpc>
              <a:spcBef>
                <a:spcPts val="185"/>
              </a:spcBef>
              <a:spcAft>
                <a:spcPts val="0"/>
              </a:spcAft>
              <a:buClrTx/>
              <a:buSzTx/>
              <a:buFontTx/>
              <a:buNone/>
              <a:tabLst/>
              <a:defRPr/>
            </a:pPr>
            <a:r>
              <a:rPr kumimoji="0" sz="1200" b="1" i="0" u="none" strike="noStrike" kern="1200" cap="none" spc="0"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rPr>
              <a:t>卡洛特电力有限责任公</a:t>
            </a:r>
            <a:r>
              <a:rPr kumimoji="0" sz="1200" b="1" i="0" u="none" strike="noStrike" kern="1200" cap="none" spc="-5"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rPr>
              <a:t>司</a:t>
            </a:r>
            <a:endParaRPr kumimoji="0" sz="1200" b="0" i="0" u="none" strike="noStrike" kern="1200" cap="none" spc="0"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endParaRPr>
          </a:p>
          <a:p>
            <a:pPr marL="12700" marR="0" lvl="0" indent="0" algn="l" defTabSz="914400" rtl="0" eaLnBrk="1" fontAlgn="auto" latinLnBrk="0" hangingPunct="1">
              <a:lnSpc>
                <a:spcPct val="100000"/>
              </a:lnSpc>
              <a:spcBef>
                <a:spcPts val="90"/>
              </a:spcBef>
              <a:spcAft>
                <a:spcPts val="0"/>
              </a:spcAft>
              <a:buClrTx/>
              <a:buSzTx/>
              <a:buFontTx/>
              <a:buNone/>
              <a:tabLst/>
              <a:defRPr/>
            </a:pP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Karot</a:t>
            </a:r>
            <a:r>
              <a:rPr kumimoji="0" sz="1100" b="1" i="0" u="none" strike="noStrike" kern="1200" cap="none" spc="-170"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Power</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75" normalizeH="0" baseline="0" noProof="0" dirty="0">
                <a:ln>
                  <a:noFill/>
                </a:ln>
                <a:solidFill>
                  <a:prstClr val="black"/>
                </a:solidFill>
                <a:effectLst/>
                <a:uLnTx/>
                <a:uFillTx/>
                <a:latin typeface="Times New Roman" panose="02020603050405020304"/>
                <a:ea typeface="+mn-ea"/>
                <a:cs typeface="Times New Roman" panose="02020603050405020304"/>
              </a:rPr>
              <a:t>Company</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(Pvt.)</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65" normalizeH="0" baseline="0" noProof="0" dirty="0">
                <a:ln>
                  <a:noFill/>
                </a:ln>
                <a:solidFill>
                  <a:prstClr val="black"/>
                </a:solidFill>
                <a:effectLst/>
                <a:uLnTx/>
                <a:uFillTx/>
                <a:latin typeface="Times New Roman" panose="02020603050405020304"/>
                <a:ea typeface="+mn-ea"/>
                <a:cs typeface="Times New Roman" panose="02020603050405020304"/>
              </a:rPr>
              <a:t>Ltd.</a:t>
            </a:r>
            <a:endParaRPr kumimoji="0" sz="1100" b="0" i="0" u="none" strike="noStrike" kern="1200" cap="none" spc="0" normalizeH="0" baseline="0" noProof="0" dirty="0">
              <a:ln>
                <a:noFill/>
              </a:ln>
              <a:solidFill>
                <a:prstClr val="black"/>
              </a:solidFill>
              <a:effectLst/>
              <a:uLnTx/>
              <a:uFillTx/>
              <a:latin typeface="Times New Roman" panose="02020603050405020304"/>
              <a:ea typeface="+mn-ea"/>
              <a:cs typeface="Times New Roman" panose="02020603050405020304"/>
            </a:endParaRPr>
          </a:p>
        </p:txBody>
      </p:sp>
      <p:sp>
        <p:nvSpPr>
          <p:cNvPr id="5" name="标题 1"/>
          <p:cNvSpPr txBox="1"/>
          <p:nvPr/>
        </p:nvSpPr>
        <p:spPr>
          <a:xfrm>
            <a:off x="7391400" y="76200"/>
            <a:ext cx="4389866" cy="369332"/>
          </a:xfrm>
          <a:prstGeom prst="rect">
            <a:avLst/>
          </a:prstGeom>
        </p:spPr>
        <p:txBody>
          <a:bodyPr/>
          <a:lstStyle>
            <a:lvl1pPr>
              <a:defRPr>
                <a:latin typeface="+mj-lt"/>
                <a:ea typeface="+mj-ea"/>
                <a:cs typeface="+mj-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55"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Project Pictures </a:t>
            </a:r>
            <a:endParaRPr kumimoji="0" lang="zh-CN" altLang="en-US" sz="1800" b="0" i="0" u="none" strike="noStrike" kern="0" cap="none" spc="0" normalizeH="0" baseline="0" noProof="0" dirty="0">
              <a:ln>
                <a:noFill/>
              </a:ln>
              <a:solidFill>
                <a:sysClr val="windowText" lastClr="000000"/>
              </a:solidFill>
              <a:effectLst/>
              <a:uLnTx/>
              <a:uFillTx/>
              <a:latin typeface="Calibri" panose="020F0502020204030204"/>
              <a:ea typeface="宋体" panose="02010600030101010101" pitchFamily="2" charset="-122"/>
              <a:cs typeface="+mj-cs"/>
            </a:endParaRPr>
          </a:p>
        </p:txBody>
      </p:sp>
      <p:sp>
        <p:nvSpPr>
          <p:cNvPr id="6" name="矩形 5"/>
          <p:cNvSpPr/>
          <p:nvPr/>
        </p:nvSpPr>
        <p:spPr>
          <a:xfrm>
            <a:off x="4321232" y="998638"/>
            <a:ext cx="1774768" cy="63171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457200" marR="0" lvl="1" indent="0" algn="ctr" defTabSz="914400"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1F497D">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Dam</a:t>
            </a:r>
            <a:endParaRPr kumimoji="0" lang="en-US" altLang="zh-CN" sz="1600" b="1" i="0" u="none" strike="noStrike" kern="1200" cap="none" spc="0" normalizeH="0" baseline="0" noProof="0" dirty="0">
              <a:ln>
                <a:noFill/>
              </a:ln>
              <a:solidFill>
                <a:srgbClr val="1F497D">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pic>
        <p:nvPicPr>
          <p:cNvPr id="8" name="图片 7"/>
          <p:cNvPicPr>
            <a:picLocks noChangeAspect="1"/>
          </p:cNvPicPr>
          <p:nvPr/>
        </p:nvPicPr>
        <p:blipFill>
          <a:blip r:embed="rId4"/>
          <a:stretch>
            <a:fillRect/>
          </a:stretch>
        </p:blipFill>
        <p:spPr>
          <a:xfrm>
            <a:off x="7656726" y="853392"/>
            <a:ext cx="4367519" cy="2598468"/>
          </a:xfrm>
          <a:prstGeom prst="rect">
            <a:avLst/>
          </a:prstGeom>
        </p:spPr>
      </p:pic>
      <p:pic>
        <p:nvPicPr>
          <p:cNvPr id="9" name="Picture 2"/>
          <p:cNvPicPr>
            <a:picLocks noChangeAspect="1"/>
          </p:cNvPicPr>
          <p:nvPr/>
        </p:nvPicPr>
        <p:blipFill>
          <a:blip r:embed="rId5" cstate="screen"/>
          <a:stretch>
            <a:fillRect/>
          </a:stretch>
        </p:blipFill>
        <p:spPr>
          <a:xfrm>
            <a:off x="148981" y="3613947"/>
            <a:ext cx="4671798" cy="2861940"/>
          </a:xfrm>
          <a:prstGeom prst="rect">
            <a:avLst/>
          </a:prstGeom>
        </p:spPr>
      </p:pic>
      <p:sp>
        <p:nvSpPr>
          <p:cNvPr id="11" name="矩形 10"/>
          <p:cNvSpPr/>
          <p:nvPr/>
        </p:nvSpPr>
        <p:spPr>
          <a:xfrm>
            <a:off x="5729899" y="2118194"/>
            <a:ext cx="1774768" cy="63171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457200" marR="0" lvl="1" indent="0" algn="ctr" defTabSz="914400"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1F497D">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Intake</a:t>
            </a:r>
            <a:endParaRPr kumimoji="0" lang="en-US" altLang="zh-CN" sz="1600" b="1" i="0" u="none" strike="noStrike" kern="1200" cap="none" spc="0" normalizeH="0" baseline="0" noProof="0" dirty="0">
              <a:ln>
                <a:noFill/>
              </a:ln>
              <a:solidFill>
                <a:srgbClr val="1F497D">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sp>
        <p:nvSpPr>
          <p:cNvPr id="12" name="矩形 11"/>
          <p:cNvSpPr/>
          <p:nvPr/>
        </p:nvSpPr>
        <p:spPr>
          <a:xfrm>
            <a:off x="5303520" y="5159166"/>
            <a:ext cx="2353206" cy="5847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1F497D">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Reservoir</a:t>
            </a:r>
            <a:endParaRPr kumimoji="0" lang="en-US" altLang="zh-CN" sz="1600" b="1" i="0" u="none" strike="noStrike" kern="1200" cap="none" spc="0" normalizeH="0" baseline="0" noProof="0" dirty="0">
              <a:ln>
                <a:noFill/>
              </a:ln>
              <a:solidFill>
                <a:srgbClr val="1F497D">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sp>
        <p:nvSpPr>
          <p:cNvPr id="13" name="矩形 12"/>
          <p:cNvSpPr/>
          <p:nvPr/>
        </p:nvSpPr>
        <p:spPr>
          <a:xfrm>
            <a:off x="4288667" y="3729941"/>
            <a:ext cx="2193868" cy="68326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457200" marR="0" lvl="1" indent="0" algn="ctr" defTabSz="914400"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1F497D">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Spillway</a:t>
            </a:r>
            <a:endParaRPr kumimoji="0" lang="en-US" altLang="zh-CN" sz="1600" b="1" i="0" u="none" strike="noStrike" kern="1200" cap="none" spc="0" normalizeH="0" baseline="0" noProof="0" dirty="0">
              <a:ln>
                <a:noFill/>
              </a:ln>
              <a:solidFill>
                <a:srgbClr val="1F497D">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pic>
        <p:nvPicPr>
          <p:cNvPr id="14" name="Picture 2"/>
          <p:cNvPicPr>
            <a:picLocks noChangeAspect="1"/>
          </p:cNvPicPr>
          <p:nvPr/>
        </p:nvPicPr>
        <p:blipFill>
          <a:blip r:embed="rId6" cstate="screen"/>
          <a:stretch>
            <a:fillRect/>
          </a:stretch>
        </p:blipFill>
        <p:spPr>
          <a:xfrm>
            <a:off x="7656726" y="3613947"/>
            <a:ext cx="4367519" cy="2819055"/>
          </a:xfrm>
          <a:prstGeom prst="rect">
            <a:avLst/>
          </a:prstGeom>
        </p:spPr>
      </p:pic>
    </p:spTree>
    <p:extLst>
      <p:ext uri="{BB962C8B-B14F-4D97-AF65-F5344CB8AC3E}">
        <p14:creationId xmlns:p14="http://schemas.microsoft.com/office/powerpoint/2010/main" val="5492156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185996" y="6332559"/>
            <a:ext cx="1760855" cy="398780"/>
          </a:xfrm>
          <a:prstGeom prst="rect">
            <a:avLst/>
          </a:prstGeom>
        </p:spPr>
        <p:txBody>
          <a:bodyPr vert="horz" wrap="square" lIns="0" tIns="23495" rIns="0" bIns="0" rtlCol="0">
            <a:spAutoFit/>
          </a:bodyPr>
          <a:lstStyle/>
          <a:p>
            <a:pPr marL="31750" marR="0" lvl="0" indent="0" algn="l" defTabSz="914400" rtl="0" eaLnBrk="1" fontAlgn="auto" latinLnBrk="0" hangingPunct="1">
              <a:lnSpc>
                <a:spcPct val="100000"/>
              </a:lnSpc>
              <a:spcBef>
                <a:spcPts val="185"/>
              </a:spcBef>
              <a:spcAft>
                <a:spcPts val="0"/>
              </a:spcAft>
              <a:buClrTx/>
              <a:buSzTx/>
              <a:buFontTx/>
              <a:buNone/>
              <a:tabLst/>
              <a:defRPr/>
            </a:pPr>
            <a:r>
              <a:rPr kumimoji="0" sz="1200" b="1" i="0" u="none" strike="noStrike" kern="1200" cap="none" spc="0"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rPr>
              <a:t>卡洛特电力有限责任公</a:t>
            </a:r>
            <a:r>
              <a:rPr kumimoji="0" sz="1200" b="1" i="0" u="none" strike="noStrike" kern="1200" cap="none" spc="-5"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rPr>
              <a:t>司</a:t>
            </a:r>
            <a:endParaRPr kumimoji="0" sz="1200" b="0" i="0" u="none" strike="noStrike" kern="1200" cap="none" spc="0"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endParaRPr>
          </a:p>
          <a:p>
            <a:pPr marL="12700" marR="0" lvl="0" indent="0" algn="l" defTabSz="914400" rtl="0" eaLnBrk="1" fontAlgn="auto" latinLnBrk="0" hangingPunct="1">
              <a:lnSpc>
                <a:spcPct val="100000"/>
              </a:lnSpc>
              <a:spcBef>
                <a:spcPts val="90"/>
              </a:spcBef>
              <a:spcAft>
                <a:spcPts val="0"/>
              </a:spcAft>
              <a:buClrTx/>
              <a:buSzTx/>
              <a:buFontTx/>
              <a:buNone/>
              <a:tabLst/>
              <a:defRPr/>
            </a:pP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Karot</a:t>
            </a:r>
            <a:r>
              <a:rPr kumimoji="0" sz="1100" b="1" i="0" u="none" strike="noStrike" kern="1200" cap="none" spc="-170"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Power</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75" normalizeH="0" baseline="0" noProof="0" dirty="0">
                <a:ln>
                  <a:noFill/>
                </a:ln>
                <a:solidFill>
                  <a:prstClr val="black"/>
                </a:solidFill>
                <a:effectLst/>
                <a:uLnTx/>
                <a:uFillTx/>
                <a:latin typeface="Times New Roman" panose="02020603050405020304"/>
                <a:ea typeface="+mn-ea"/>
                <a:cs typeface="Times New Roman" panose="02020603050405020304"/>
              </a:rPr>
              <a:t>Company</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(Pvt.)</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65" normalizeH="0" baseline="0" noProof="0" dirty="0">
                <a:ln>
                  <a:noFill/>
                </a:ln>
                <a:solidFill>
                  <a:prstClr val="black"/>
                </a:solidFill>
                <a:effectLst/>
                <a:uLnTx/>
                <a:uFillTx/>
                <a:latin typeface="Times New Roman" panose="02020603050405020304"/>
                <a:ea typeface="+mn-ea"/>
                <a:cs typeface="Times New Roman" panose="02020603050405020304"/>
              </a:rPr>
              <a:t>Ltd.</a:t>
            </a:r>
            <a:endParaRPr kumimoji="0" sz="1100" b="0" i="0" u="none" strike="noStrike" kern="1200" cap="none" spc="0" normalizeH="0" baseline="0" noProof="0" dirty="0">
              <a:ln>
                <a:noFill/>
              </a:ln>
              <a:solidFill>
                <a:prstClr val="black"/>
              </a:solidFill>
              <a:effectLst/>
              <a:uLnTx/>
              <a:uFillTx/>
              <a:latin typeface="Times New Roman" panose="02020603050405020304"/>
              <a:ea typeface="+mn-ea"/>
              <a:cs typeface="Times New Roman" panose="02020603050405020304"/>
            </a:endParaRPr>
          </a:p>
        </p:txBody>
      </p:sp>
      <p:sp>
        <p:nvSpPr>
          <p:cNvPr id="6" name="标题 1"/>
          <p:cNvSpPr txBox="1"/>
          <p:nvPr/>
        </p:nvSpPr>
        <p:spPr>
          <a:xfrm>
            <a:off x="7391400" y="76200"/>
            <a:ext cx="4389866" cy="369332"/>
          </a:xfrm>
          <a:prstGeom prst="rect">
            <a:avLst/>
          </a:prstGeom>
        </p:spPr>
        <p:txBody>
          <a:bodyPr/>
          <a:lstStyle>
            <a:lvl1pPr>
              <a:defRPr>
                <a:latin typeface="+mj-lt"/>
                <a:ea typeface="+mj-ea"/>
                <a:cs typeface="+mj-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55"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Project Pictures </a:t>
            </a:r>
            <a:endParaRPr kumimoji="0" lang="zh-CN" altLang="en-US" sz="1800" b="0" i="0" u="none" strike="noStrike" kern="0" cap="none" spc="0" normalizeH="0" baseline="0" noProof="0" dirty="0">
              <a:ln>
                <a:noFill/>
              </a:ln>
              <a:solidFill>
                <a:sysClr val="windowText" lastClr="000000"/>
              </a:solidFill>
              <a:effectLst/>
              <a:uLnTx/>
              <a:uFillTx/>
              <a:latin typeface="Calibri" panose="020F0502020204030204"/>
              <a:ea typeface="宋体" panose="02010600030101010101" pitchFamily="2" charset="-122"/>
              <a:cs typeface="+mj-cs"/>
            </a:endParaRPr>
          </a:p>
        </p:txBody>
      </p:sp>
      <p:pic>
        <p:nvPicPr>
          <p:cNvPr id="8" name="图片 7"/>
          <p:cNvPicPr>
            <a:picLocks noChangeAspect="1"/>
          </p:cNvPicPr>
          <p:nvPr/>
        </p:nvPicPr>
        <p:blipFill rotWithShape="1">
          <a:blip r:embed="rId3"/>
          <a:srcRect l="3997" r="4059"/>
          <a:stretch>
            <a:fillRect/>
          </a:stretch>
        </p:blipFill>
        <p:spPr>
          <a:xfrm>
            <a:off x="314535" y="3402634"/>
            <a:ext cx="4569883" cy="2929925"/>
          </a:xfrm>
          <a:prstGeom prst="rect">
            <a:avLst/>
          </a:prstGeom>
        </p:spPr>
      </p:pic>
      <p:pic>
        <p:nvPicPr>
          <p:cNvPr id="3" name="Picture 2"/>
          <p:cNvPicPr>
            <a:picLocks noChangeAspect="1"/>
          </p:cNvPicPr>
          <p:nvPr/>
        </p:nvPicPr>
        <p:blipFill>
          <a:blip r:embed="rId4" cstate="screen"/>
          <a:stretch>
            <a:fillRect/>
          </a:stretch>
        </p:blipFill>
        <p:spPr>
          <a:xfrm>
            <a:off x="7491516" y="769620"/>
            <a:ext cx="4470066" cy="2980044"/>
          </a:xfrm>
          <a:prstGeom prst="rect">
            <a:avLst/>
          </a:prstGeom>
        </p:spPr>
      </p:pic>
      <p:pic>
        <p:nvPicPr>
          <p:cNvPr id="11" name="图片 10"/>
          <p:cNvPicPr>
            <a:picLocks noChangeAspect="1"/>
          </p:cNvPicPr>
          <p:nvPr/>
        </p:nvPicPr>
        <p:blipFill>
          <a:blip r:embed="rId5"/>
          <a:stretch>
            <a:fillRect/>
          </a:stretch>
        </p:blipFill>
        <p:spPr>
          <a:xfrm>
            <a:off x="3912240" y="1980784"/>
            <a:ext cx="4367519" cy="2886812"/>
          </a:xfrm>
          <a:prstGeom prst="rect">
            <a:avLst/>
          </a:prstGeom>
          <a:effectLst/>
        </p:spPr>
      </p:pic>
      <p:sp>
        <p:nvSpPr>
          <p:cNvPr id="12" name="矩形 11"/>
          <p:cNvSpPr/>
          <p:nvPr/>
        </p:nvSpPr>
        <p:spPr>
          <a:xfrm>
            <a:off x="-303235" y="1250098"/>
            <a:ext cx="4327468" cy="56425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457200" marR="0" lvl="1" indent="0" algn="ctr" defTabSz="914400" rtl="0" eaLnBrk="1" fontAlgn="auto" latinLnBrk="0" hangingPunct="1">
              <a:lnSpc>
                <a:spcPct val="12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1F497D">
                    <a:lumMod val="75000"/>
                  </a:srgbClr>
                </a:solidFill>
                <a:effectLst/>
                <a:uLnTx/>
                <a:uFillTx/>
                <a:latin typeface="Times New Roman" panose="02020603050405020304" pitchFamily="18" charset="0"/>
                <a:cs typeface="Times New Roman" panose="02020603050405020304" pitchFamily="18" charset="0"/>
                <a:sym typeface="+mn-lt"/>
              </a:rPr>
              <a:t>Power House</a:t>
            </a:r>
            <a:endParaRPr kumimoji="0" lang="en-US" altLang="zh-CN" sz="1400" b="1" i="0" u="none" strike="noStrike" kern="1200" cap="none" spc="0" normalizeH="0" baseline="0" noProof="0" dirty="0">
              <a:ln>
                <a:noFill/>
              </a:ln>
              <a:solidFill>
                <a:srgbClr val="1F497D">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10112671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43952" y="159018"/>
            <a:ext cx="8054626" cy="58477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dirty="0" smtClean="0">
                <a:solidFill>
                  <a:prstClr val="white"/>
                </a:solidFill>
                <a:latin typeface="Calibri"/>
                <a:ea typeface="Arial Unicode MS" panose="020B0604020202020204" pitchFamily="34" charset="-122"/>
                <a:cs typeface="Arial Unicode MS" panose="020B0604020202020204" pitchFamily="34" charset="-122"/>
              </a:rPr>
              <a:t>CPEC Agreement </a:t>
            </a:r>
            <a:endParaRPr kumimoji="0" lang="en-US" altLang="zh-CN" sz="3200" b="1" i="0" u="none" strike="noStrike" kern="1200" cap="none" spc="0" normalizeH="0" baseline="0" noProof="0" dirty="0">
              <a:ln>
                <a:noFill/>
              </a:ln>
              <a:solidFill>
                <a:prstClr val="white"/>
              </a:solidFill>
              <a:effectLst/>
              <a:uLnTx/>
              <a:uFillTx/>
              <a:latin typeface="Calibri"/>
              <a:ea typeface="Arial Unicode MS" panose="020B0604020202020204" pitchFamily="34" charset="-122"/>
              <a:cs typeface="Arial Unicode MS" panose="020B0604020202020204" pitchFamily="34" charset="-122"/>
            </a:endParaRPr>
          </a:p>
        </p:txBody>
      </p:sp>
      <p:sp>
        <p:nvSpPr>
          <p:cNvPr id="3" name="灯片编号占位符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57CB6D-4A2A-45F2-AA53-ED4BF0E2059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 name="TextBox 3"/>
          <p:cNvSpPr txBox="1"/>
          <p:nvPr/>
        </p:nvSpPr>
        <p:spPr>
          <a:xfrm>
            <a:off x="82848" y="895928"/>
            <a:ext cx="10179289" cy="4708981"/>
          </a:xfrm>
          <a:prstGeom prst="rect">
            <a:avLst/>
          </a:prstGeom>
          <a:noFill/>
        </p:spPr>
        <p:txBody>
          <a:bodyPr wrap="square" rtlCol="0">
            <a:spAutoFit/>
          </a:bodyPr>
          <a:lstStyle/>
          <a:p>
            <a:pPr marL="742950" marR="0" lvl="1" indent="-285750" algn="l" defTabSz="914400" rtl="0" eaLnBrk="1" fontAlgn="auto" latinLnBrk="0" hangingPunct="1">
              <a:lnSpc>
                <a:spcPct val="150000"/>
              </a:lnSpc>
              <a:spcBef>
                <a:spcPts val="0"/>
              </a:spcBef>
              <a:spcAft>
                <a:spcPts val="0"/>
              </a:spcAft>
              <a:buClr>
                <a:srgbClr val="FF0000"/>
              </a:buClr>
              <a:buSzTx/>
              <a:buFont typeface="Arial" panose="020B0604020202020204" pitchFamily="34" charset="0"/>
              <a:buChar char="•"/>
              <a:tabLst/>
              <a:defRPr/>
            </a:pPr>
            <a:r>
              <a:rPr kumimoji="0" lang="en-US" sz="2000" b="1" i="0" u="none" strike="noStrike" kern="1200" cap="none" spc="0" normalizeH="0" baseline="0" noProof="0" dirty="0" smtClean="0">
                <a:ln>
                  <a:noFill/>
                </a:ln>
                <a:solidFill>
                  <a:srgbClr val="008000"/>
                </a:solidFill>
                <a:effectLst/>
                <a:uLnTx/>
                <a:uFillTx/>
                <a:latin typeface="Calibri"/>
                <a:ea typeface="+mn-ea"/>
                <a:cs typeface="+mn-cs"/>
              </a:rPr>
              <a:t>The CPEC Agreement was signed between Government of Pakistan and Government of China on Nov 08, 2014</a:t>
            </a:r>
            <a:endParaRPr kumimoji="0" lang="en-US" sz="2000" b="1" i="0" u="none" strike="noStrike" kern="1200" cap="none" spc="0" normalizeH="0" baseline="0" noProof="0" dirty="0" smtClean="0">
              <a:ln>
                <a:noFill/>
              </a:ln>
              <a:solidFill>
                <a:srgbClr val="FF0000"/>
              </a:solidFill>
              <a:effectLst/>
              <a:uLnTx/>
              <a:uFillTx/>
              <a:latin typeface="Calibri"/>
              <a:ea typeface="+mn-ea"/>
              <a:cs typeface="+mn-cs"/>
            </a:endParaRPr>
          </a:p>
          <a:p>
            <a:pPr marL="742950" lvl="1" indent="-285750">
              <a:lnSpc>
                <a:spcPct val="150000"/>
              </a:lnSpc>
              <a:buClr>
                <a:srgbClr val="FF0000"/>
              </a:buClr>
              <a:buFont typeface="Arial" panose="020B0604020202020204" pitchFamily="34" charset="0"/>
              <a:buChar char="•"/>
              <a:defRPr/>
            </a:pPr>
            <a:r>
              <a:rPr lang="en-US" sz="2000" b="1" dirty="0" smtClean="0">
                <a:solidFill>
                  <a:srgbClr val="008000"/>
                </a:solidFill>
              </a:rPr>
              <a:t>The Agreement envisages the development of 17,045 </a:t>
            </a:r>
            <a:r>
              <a:rPr lang="en-US" sz="2000" b="1" dirty="0">
                <a:solidFill>
                  <a:srgbClr val="008000"/>
                </a:solidFill>
              </a:rPr>
              <a:t>MW </a:t>
            </a:r>
            <a:r>
              <a:rPr lang="en-US" sz="2000" b="1" dirty="0" smtClean="0">
                <a:solidFill>
                  <a:srgbClr val="008000"/>
                </a:solidFill>
              </a:rPr>
              <a:t>of Projects on following energy resources </a:t>
            </a:r>
          </a:p>
          <a:p>
            <a:pPr marL="1200150" lvl="2" indent="-285750">
              <a:lnSpc>
                <a:spcPct val="150000"/>
              </a:lnSpc>
              <a:buClr>
                <a:srgbClr val="FF0000"/>
              </a:buClr>
              <a:buFont typeface="Arial" panose="020B0604020202020204" pitchFamily="34" charset="0"/>
              <a:buChar char="•"/>
              <a:defRPr/>
            </a:pPr>
            <a:r>
              <a:rPr lang="en-US" sz="2000" b="1" dirty="0" smtClean="0">
                <a:solidFill>
                  <a:srgbClr val="008000"/>
                </a:solidFill>
              </a:rPr>
              <a:t>Hydro</a:t>
            </a:r>
            <a:r>
              <a:rPr lang="en-US" sz="2000" b="1" dirty="0">
                <a:solidFill>
                  <a:srgbClr val="008000"/>
                </a:solidFill>
              </a:rPr>
              <a:t>, </a:t>
            </a:r>
            <a:endParaRPr lang="en-US" sz="2000" b="1" dirty="0" smtClean="0">
              <a:solidFill>
                <a:srgbClr val="008000"/>
              </a:solidFill>
            </a:endParaRPr>
          </a:p>
          <a:p>
            <a:pPr marL="1200150" lvl="2" indent="-285750">
              <a:lnSpc>
                <a:spcPct val="150000"/>
              </a:lnSpc>
              <a:buClr>
                <a:srgbClr val="FF0000"/>
              </a:buClr>
              <a:buFont typeface="Arial" panose="020B0604020202020204" pitchFamily="34" charset="0"/>
              <a:buChar char="•"/>
              <a:defRPr/>
            </a:pPr>
            <a:r>
              <a:rPr lang="en-US" sz="2000" b="1" dirty="0">
                <a:solidFill>
                  <a:srgbClr val="008000"/>
                </a:solidFill>
              </a:rPr>
              <a:t>W</a:t>
            </a:r>
            <a:r>
              <a:rPr lang="en-US" sz="2000" b="1" dirty="0" smtClean="0">
                <a:solidFill>
                  <a:srgbClr val="008000"/>
                </a:solidFill>
              </a:rPr>
              <a:t>ind</a:t>
            </a:r>
            <a:r>
              <a:rPr lang="en-US" sz="2000" b="1" dirty="0">
                <a:solidFill>
                  <a:srgbClr val="008000"/>
                </a:solidFill>
              </a:rPr>
              <a:t>, </a:t>
            </a:r>
            <a:endParaRPr lang="en-US" sz="2000" b="1" dirty="0" smtClean="0">
              <a:solidFill>
                <a:srgbClr val="008000"/>
              </a:solidFill>
            </a:endParaRPr>
          </a:p>
          <a:p>
            <a:pPr marL="1200150" lvl="2" indent="-285750">
              <a:lnSpc>
                <a:spcPct val="150000"/>
              </a:lnSpc>
              <a:buClr>
                <a:srgbClr val="FF0000"/>
              </a:buClr>
              <a:buFont typeface="Arial" panose="020B0604020202020204" pitchFamily="34" charset="0"/>
              <a:buChar char="•"/>
              <a:defRPr/>
            </a:pPr>
            <a:r>
              <a:rPr lang="en-US" sz="2000" b="1" dirty="0" smtClean="0">
                <a:solidFill>
                  <a:srgbClr val="008000"/>
                </a:solidFill>
              </a:rPr>
              <a:t>Solar</a:t>
            </a:r>
            <a:r>
              <a:rPr lang="en-US" sz="2000" b="1" dirty="0">
                <a:solidFill>
                  <a:srgbClr val="008000"/>
                </a:solidFill>
              </a:rPr>
              <a:t>, </a:t>
            </a:r>
            <a:r>
              <a:rPr lang="en-US" sz="2000" b="1" dirty="0" smtClean="0">
                <a:solidFill>
                  <a:srgbClr val="008000"/>
                </a:solidFill>
              </a:rPr>
              <a:t> </a:t>
            </a:r>
          </a:p>
          <a:p>
            <a:pPr marL="1200150" lvl="2" indent="-285750">
              <a:lnSpc>
                <a:spcPct val="150000"/>
              </a:lnSpc>
              <a:buClr>
                <a:srgbClr val="FF0000"/>
              </a:buClr>
              <a:buFont typeface="Arial" panose="020B0604020202020204" pitchFamily="34" charset="0"/>
              <a:buChar char="•"/>
              <a:defRPr/>
            </a:pPr>
            <a:r>
              <a:rPr lang="en-US" sz="2000" b="1" dirty="0">
                <a:solidFill>
                  <a:srgbClr val="008000"/>
                </a:solidFill>
              </a:rPr>
              <a:t>C</a:t>
            </a:r>
            <a:r>
              <a:rPr lang="en-US" sz="2000" b="1" dirty="0" smtClean="0">
                <a:solidFill>
                  <a:srgbClr val="008000"/>
                </a:solidFill>
              </a:rPr>
              <a:t>oal </a:t>
            </a:r>
          </a:p>
          <a:p>
            <a:pPr marL="1200150" lvl="2" indent="-285750">
              <a:lnSpc>
                <a:spcPct val="150000"/>
              </a:lnSpc>
              <a:buClr>
                <a:srgbClr val="FF0000"/>
              </a:buClr>
              <a:buFont typeface="Arial" panose="020B0604020202020204" pitchFamily="34" charset="0"/>
              <a:buChar char="•"/>
              <a:defRPr/>
            </a:pPr>
            <a:r>
              <a:rPr lang="en-US" sz="2000" b="1" dirty="0">
                <a:solidFill>
                  <a:srgbClr val="008000"/>
                </a:solidFill>
              </a:rPr>
              <a:t>T</a:t>
            </a:r>
            <a:r>
              <a:rPr lang="en-US" sz="2000" b="1" dirty="0" smtClean="0">
                <a:solidFill>
                  <a:srgbClr val="008000"/>
                </a:solidFill>
              </a:rPr>
              <a:t>wo </a:t>
            </a:r>
            <a:r>
              <a:rPr lang="en-US" sz="2000" b="1" dirty="0">
                <a:solidFill>
                  <a:srgbClr val="008000"/>
                </a:solidFill>
              </a:rPr>
              <a:t>High Voltage Direct Current (HVDC) transmission lines from South to North and North to South.</a:t>
            </a:r>
            <a:endParaRPr kumimoji="0" lang="en-US" sz="2000" b="1" i="0" u="none" strike="noStrike" kern="1200" cap="none" spc="0" normalizeH="0" baseline="0" noProof="0" dirty="0" smtClean="0">
              <a:ln>
                <a:noFill/>
              </a:ln>
              <a:solidFill>
                <a:srgbClr val="008000"/>
              </a:solidFill>
              <a:effectLst/>
              <a:uLnTx/>
              <a:uFillTx/>
              <a:latin typeface="Calibri"/>
              <a:ea typeface="+mn-ea"/>
              <a:cs typeface="+mn-cs"/>
            </a:endParaRPr>
          </a:p>
        </p:txBody>
      </p:sp>
    </p:spTree>
    <p:extLst>
      <p:ext uri="{BB962C8B-B14F-4D97-AF65-F5344CB8AC3E}">
        <p14:creationId xmlns:p14="http://schemas.microsoft.com/office/powerpoint/2010/main" val="32490316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txBox="1"/>
          <p:nvPr/>
        </p:nvSpPr>
        <p:spPr>
          <a:xfrm>
            <a:off x="10185996" y="6332559"/>
            <a:ext cx="1760855" cy="398780"/>
          </a:xfrm>
          <a:prstGeom prst="rect">
            <a:avLst/>
          </a:prstGeom>
        </p:spPr>
        <p:txBody>
          <a:bodyPr vert="horz" wrap="square" lIns="0" tIns="23495" rIns="0" bIns="0" rtlCol="0">
            <a:spAutoFit/>
          </a:bodyPr>
          <a:lstStyle/>
          <a:p>
            <a:pPr marL="31750" marR="0" lvl="0" indent="0" algn="l" defTabSz="914400" rtl="0" eaLnBrk="1" fontAlgn="auto" latinLnBrk="0" hangingPunct="1">
              <a:lnSpc>
                <a:spcPct val="100000"/>
              </a:lnSpc>
              <a:spcBef>
                <a:spcPts val="185"/>
              </a:spcBef>
              <a:spcAft>
                <a:spcPts val="0"/>
              </a:spcAft>
              <a:buClrTx/>
              <a:buSzTx/>
              <a:buFontTx/>
              <a:buNone/>
              <a:tabLst/>
              <a:defRPr/>
            </a:pPr>
            <a:r>
              <a:rPr kumimoji="0" sz="1200" b="1" i="0" u="none" strike="noStrike" kern="1200" cap="none" spc="0"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rPr>
              <a:t>卡洛特电力有限责任公</a:t>
            </a:r>
            <a:r>
              <a:rPr kumimoji="0" sz="1200" b="1" i="0" u="none" strike="noStrike" kern="1200" cap="none" spc="-5"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rPr>
              <a:t>司</a:t>
            </a:r>
            <a:endParaRPr kumimoji="0" sz="1200" b="0" i="0" u="none" strike="noStrike" kern="1200" cap="none" spc="0"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endParaRPr>
          </a:p>
          <a:p>
            <a:pPr marL="12700" marR="0" lvl="0" indent="0" algn="l" defTabSz="914400" rtl="0" eaLnBrk="1" fontAlgn="auto" latinLnBrk="0" hangingPunct="1">
              <a:lnSpc>
                <a:spcPct val="100000"/>
              </a:lnSpc>
              <a:spcBef>
                <a:spcPts val="90"/>
              </a:spcBef>
              <a:spcAft>
                <a:spcPts val="0"/>
              </a:spcAft>
              <a:buClrTx/>
              <a:buSzTx/>
              <a:buFontTx/>
              <a:buNone/>
              <a:tabLst/>
              <a:defRPr/>
            </a:pP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Karot</a:t>
            </a:r>
            <a:r>
              <a:rPr kumimoji="0" sz="1100" b="1" i="0" u="none" strike="noStrike" kern="1200" cap="none" spc="-170"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Power</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75" normalizeH="0" baseline="0" noProof="0" dirty="0">
                <a:ln>
                  <a:noFill/>
                </a:ln>
                <a:solidFill>
                  <a:prstClr val="black"/>
                </a:solidFill>
                <a:effectLst/>
                <a:uLnTx/>
                <a:uFillTx/>
                <a:latin typeface="Times New Roman" panose="02020603050405020304"/>
                <a:ea typeface="+mn-ea"/>
                <a:cs typeface="Times New Roman" panose="02020603050405020304"/>
              </a:rPr>
              <a:t>Company</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(Pvt.)</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65" normalizeH="0" baseline="0" noProof="0" dirty="0">
                <a:ln>
                  <a:noFill/>
                </a:ln>
                <a:solidFill>
                  <a:prstClr val="black"/>
                </a:solidFill>
                <a:effectLst/>
                <a:uLnTx/>
                <a:uFillTx/>
                <a:latin typeface="Times New Roman" panose="02020603050405020304"/>
                <a:ea typeface="+mn-ea"/>
                <a:cs typeface="Times New Roman" panose="02020603050405020304"/>
              </a:rPr>
              <a:t>Ltd.</a:t>
            </a:r>
            <a:endParaRPr kumimoji="0" sz="1100" b="0" i="0" u="none" strike="noStrike" kern="1200" cap="none" spc="0" normalizeH="0" baseline="0" noProof="0" dirty="0">
              <a:ln>
                <a:noFill/>
              </a:ln>
              <a:solidFill>
                <a:prstClr val="black"/>
              </a:solidFill>
              <a:effectLst/>
              <a:uLnTx/>
              <a:uFillTx/>
              <a:latin typeface="Times New Roman" panose="02020603050405020304"/>
              <a:ea typeface="+mn-ea"/>
              <a:cs typeface="Times New Roman" panose="02020603050405020304"/>
            </a:endParaRPr>
          </a:p>
        </p:txBody>
      </p:sp>
      <p:pic>
        <p:nvPicPr>
          <p:cNvPr id="4" name="Picture 3"/>
          <p:cNvPicPr>
            <a:picLocks noChangeAspect="1"/>
          </p:cNvPicPr>
          <p:nvPr/>
        </p:nvPicPr>
        <p:blipFill>
          <a:blip r:embed="rId3" cstate="screen"/>
          <a:stretch>
            <a:fillRect/>
          </a:stretch>
        </p:blipFill>
        <p:spPr>
          <a:xfrm>
            <a:off x="487680" y="1498600"/>
            <a:ext cx="4793615" cy="4503420"/>
          </a:xfrm>
          <a:prstGeom prst="rect">
            <a:avLst/>
          </a:prstGeom>
        </p:spPr>
      </p:pic>
      <p:sp>
        <p:nvSpPr>
          <p:cNvPr id="5" name="标题 1"/>
          <p:cNvSpPr txBox="1"/>
          <p:nvPr/>
        </p:nvSpPr>
        <p:spPr>
          <a:xfrm>
            <a:off x="7391400" y="76200"/>
            <a:ext cx="4389866" cy="369332"/>
          </a:xfrm>
          <a:prstGeom prst="rect">
            <a:avLst/>
          </a:prstGeom>
        </p:spPr>
        <p:txBody>
          <a:bodyPr/>
          <a:lstStyle>
            <a:lvl1pPr>
              <a:defRPr>
                <a:latin typeface="+mj-lt"/>
                <a:ea typeface="+mj-ea"/>
                <a:cs typeface="+mj-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55"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Project Pictures </a:t>
            </a:r>
            <a:endParaRPr kumimoji="0" lang="zh-CN" altLang="en-US" sz="1800" b="0" i="0" u="none" strike="noStrike" kern="0" cap="none" spc="0" normalizeH="0" baseline="0" noProof="0" dirty="0">
              <a:ln>
                <a:noFill/>
              </a:ln>
              <a:solidFill>
                <a:sysClr val="windowText" lastClr="000000"/>
              </a:solidFill>
              <a:effectLst/>
              <a:uLnTx/>
              <a:uFillTx/>
              <a:latin typeface="Calibri" panose="020F0502020204030204"/>
              <a:ea typeface="宋体" panose="02010600030101010101" pitchFamily="2" charset="-122"/>
              <a:cs typeface="+mj-cs"/>
            </a:endParaRPr>
          </a:p>
        </p:txBody>
      </p:sp>
      <p:pic>
        <p:nvPicPr>
          <p:cNvPr id="8" name="Picture 3" descr="C:\Users\Mojo\Desktop\CSAIL\Publications\Unit 1 Wet test\WeChat Image_20220502203356.png"/>
          <p:cNvPicPr>
            <a:picLocks noChangeAspect="1" noChangeArrowheads="1"/>
          </p:cNvPicPr>
          <p:nvPr/>
        </p:nvPicPr>
        <p:blipFill>
          <a:blip r:embed="rId4" cstate="print">
            <a:extLst>
              <a:ext uri="{28A0092B-C50C-407E-A947-70E740481C1C}">
                <a14:useLocalDpi xmlns:a14="http://schemas.microsoft.com/office/drawing/2010/main" val="0"/>
              </a:ext>
            </a:extLst>
          </a:blip>
          <a:srcRect l="1528" t="7308" r="2276" b="15769"/>
          <a:stretch>
            <a:fillRect/>
          </a:stretch>
        </p:blipFill>
        <p:spPr>
          <a:xfrm>
            <a:off x="6096000" y="1986409"/>
            <a:ext cx="5474790" cy="3578376"/>
          </a:xfrm>
          <a:prstGeom prst="rect">
            <a:avLst/>
          </a:prstGeom>
          <a:noFill/>
          <a:ln>
            <a:noFill/>
          </a:ln>
        </p:spPr>
      </p:pic>
      <p:sp>
        <p:nvSpPr>
          <p:cNvPr id="10" name="矩形 9"/>
          <p:cNvSpPr/>
          <p:nvPr/>
        </p:nvSpPr>
        <p:spPr>
          <a:xfrm>
            <a:off x="487680" y="792898"/>
            <a:ext cx="4327468" cy="56425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457200" marR="0" lvl="1" indent="0" algn="ctr" defTabSz="914400" rtl="0" eaLnBrk="1" fontAlgn="auto" latinLnBrk="0" hangingPunct="1">
              <a:lnSpc>
                <a:spcPct val="12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1F497D">
                    <a:lumMod val="75000"/>
                  </a:srgbClr>
                </a:solidFill>
                <a:effectLst/>
                <a:uLnTx/>
                <a:uFillTx/>
                <a:latin typeface="Times New Roman" panose="02020603050405020304" pitchFamily="18" charset="0"/>
                <a:cs typeface="Times New Roman" panose="02020603050405020304" pitchFamily="18" charset="0"/>
                <a:sym typeface="+mn-lt"/>
              </a:rPr>
              <a:t>Transmission Line</a:t>
            </a:r>
            <a:endParaRPr kumimoji="0" lang="en-US" altLang="zh-CN" sz="1400" b="1" i="0" u="none" strike="noStrike" kern="1200" cap="none" spc="0" normalizeH="0" baseline="0" noProof="0" dirty="0">
              <a:ln>
                <a:noFill/>
              </a:ln>
              <a:solidFill>
                <a:srgbClr val="1F497D">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sp>
        <p:nvSpPr>
          <p:cNvPr id="11" name="矩形 10"/>
          <p:cNvSpPr/>
          <p:nvPr/>
        </p:nvSpPr>
        <p:spPr>
          <a:xfrm>
            <a:off x="5960655" y="857222"/>
            <a:ext cx="5745480" cy="49686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457200" marR="0" lvl="1" indent="0" algn="ctr" defTabSz="914400" rtl="0" eaLnBrk="1" fontAlgn="auto" latinLnBrk="0" hangingPunct="1">
              <a:lnSpc>
                <a:spcPct val="12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1F497D">
                    <a:lumMod val="75000"/>
                  </a:srgbClr>
                </a:solidFill>
                <a:effectLst/>
                <a:uLnTx/>
                <a:uFillTx/>
                <a:latin typeface="Times New Roman" panose="02020603050405020304" pitchFamily="18" charset="0"/>
                <a:cs typeface="Times New Roman" panose="02020603050405020304" pitchFamily="18" charset="0"/>
                <a:sym typeface="+mn-lt"/>
              </a:rPr>
              <a:t>Units in Operation</a:t>
            </a:r>
          </a:p>
        </p:txBody>
      </p:sp>
    </p:spTree>
    <p:extLst>
      <p:ext uri="{BB962C8B-B14F-4D97-AF65-F5344CB8AC3E}">
        <p14:creationId xmlns:p14="http://schemas.microsoft.com/office/powerpoint/2010/main" val="32462443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205593" y="6343828"/>
            <a:ext cx="170815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0"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rPr>
              <a:t>卡洛特电力有限责任公</a:t>
            </a:r>
            <a:r>
              <a:rPr kumimoji="0" sz="1200" b="1" i="0" u="none" strike="noStrike" kern="1200" cap="none" spc="-5"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rPr>
              <a:t>司</a:t>
            </a:r>
            <a:endParaRPr kumimoji="0" sz="1200" b="0" i="0" u="none" strike="noStrike" kern="1200" cap="none" spc="0"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endParaRPr>
          </a:p>
        </p:txBody>
      </p:sp>
      <p:sp>
        <p:nvSpPr>
          <p:cNvPr id="3" name="object 3"/>
          <p:cNvSpPr txBox="1"/>
          <p:nvPr/>
        </p:nvSpPr>
        <p:spPr>
          <a:xfrm>
            <a:off x="10198696" y="6565064"/>
            <a:ext cx="1735455" cy="155575"/>
          </a:xfrm>
          <a:prstGeom prst="rect">
            <a:avLst/>
          </a:prstGeom>
        </p:spPr>
        <p:txBody>
          <a:bodyPr vert="horz" wrap="square" lIns="0" tIns="0" rIns="0" bIns="0" rtlCol="0">
            <a:spAutoFit/>
          </a:bodyPr>
          <a:lstStyle/>
          <a:p>
            <a:pPr marL="0" marR="0" lvl="0" indent="0" algn="l" defTabSz="914400" rtl="0" eaLnBrk="1" fontAlgn="auto" latinLnBrk="0" hangingPunct="1">
              <a:lnSpc>
                <a:spcPts val="1205"/>
              </a:lnSpc>
              <a:spcBef>
                <a:spcPts val="0"/>
              </a:spcBef>
              <a:spcAft>
                <a:spcPts val="0"/>
              </a:spcAft>
              <a:buClrTx/>
              <a:buSzTx/>
              <a:buFontTx/>
              <a:buNone/>
              <a:tabLst/>
              <a:defRPr/>
            </a:pP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Karot</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Power</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65" normalizeH="0" baseline="0" noProof="0" dirty="0">
                <a:ln>
                  <a:noFill/>
                </a:ln>
                <a:solidFill>
                  <a:prstClr val="black"/>
                </a:solidFill>
                <a:effectLst/>
                <a:uLnTx/>
                <a:uFillTx/>
                <a:latin typeface="Times New Roman" panose="02020603050405020304"/>
                <a:ea typeface="+mn-ea"/>
                <a:cs typeface="Times New Roman" panose="02020603050405020304"/>
              </a:rPr>
              <a:t>Company(Pvt.)</a:t>
            </a:r>
            <a:r>
              <a:rPr kumimoji="0" sz="1100" b="1" i="0" u="none" strike="noStrike" kern="1200" cap="none" spc="-160"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65" normalizeH="0" baseline="0" noProof="0" dirty="0">
                <a:ln>
                  <a:noFill/>
                </a:ln>
                <a:solidFill>
                  <a:prstClr val="black"/>
                </a:solidFill>
                <a:effectLst/>
                <a:uLnTx/>
                <a:uFillTx/>
                <a:latin typeface="Times New Roman" panose="02020603050405020304"/>
                <a:ea typeface="+mn-ea"/>
                <a:cs typeface="Times New Roman" panose="02020603050405020304"/>
              </a:rPr>
              <a:t>Ltd.</a:t>
            </a:r>
            <a:endParaRPr kumimoji="0" sz="1100" b="0" i="0" u="none" strike="noStrike" kern="1200" cap="none" spc="0" normalizeH="0" baseline="0" noProof="0" dirty="0">
              <a:ln>
                <a:noFill/>
              </a:ln>
              <a:solidFill>
                <a:prstClr val="black"/>
              </a:solidFill>
              <a:effectLst/>
              <a:uLnTx/>
              <a:uFillTx/>
              <a:latin typeface="Times New Roman" panose="02020603050405020304"/>
              <a:ea typeface="+mn-ea"/>
              <a:cs typeface="Times New Roman" panose="02020603050405020304"/>
            </a:endParaRPr>
          </a:p>
        </p:txBody>
      </p:sp>
      <p:sp>
        <p:nvSpPr>
          <p:cNvPr id="9" name="TextBox 8"/>
          <p:cNvSpPr txBox="1"/>
          <p:nvPr/>
        </p:nvSpPr>
        <p:spPr>
          <a:xfrm>
            <a:off x="1821815" y="2502535"/>
            <a:ext cx="8820785" cy="935990"/>
          </a:xfrm>
          <a:prstGeom prst="rect">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anchor="ctr"/>
          <a:lstStyle>
            <a:defPPr>
              <a:defRPr lang="zh-CN"/>
            </a:defPPr>
            <a:lvl1pPr algn="ctr" fontAlgn="auto">
              <a:lnSpc>
                <a:spcPct val="90000"/>
              </a:lnSpc>
              <a:spcBef>
                <a:spcPts val="0"/>
              </a:spcBef>
              <a:spcAft>
                <a:spcPts val="0"/>
              </a:spcAft>
              <a:defRPr sz="2400" b="1" kern="0">
                <a:solidFill>
                  <a:schemeClr val="bg1"/>
                </a:solidFill>
                <a:latin typeface="Arial Black" panose="020B0A04020102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Arial Black" panose="020B0A04020102020204" pitchFamily="34" charset="0"/>
                <a:ea typeface="+mn-ea"/>
                <a:cs typeface="+mn-cs"/>
              </a:rPr>
              <a:t>Community Investment Plan (CIP)</a:t>
            </a:r>
          </a:p>
        </p:txBody>
      </p:sp>
    </p:spTree>
    <p:extLst>
      <p:ext uri="{BB962C8B-B14F-4D97-AF65-F5344CB8AC3E}">
        <p14:creationId xmlns:p14="http://schemas.microsoft.com/office/powerpoint/2010/main" val="41104119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46048" y="1074122"/>
            <a:ext cx="4025265" cy="1015663"/>
          </a:xfrm>
          <a:prstGeom prst="rect">
            <a:avLst/>
          </a:prstGeom>
          <a:noFill/>
          <a:ln w="9525">
            <a:noFill/>
            <a:miter lim="800000"/>
          </a:ln>
          <a:extLst>
            <a:ext uri="{909E8E84-426E-40DD-AFC4-6F175D3DCCD1}">
              <a14:hiddenFill xmlns:a14="http://schemas.microsoft.com/office/drawing/2010/main">
                <a:solidFill>
                  <a:schemeClr val="accent5">
                    <a:lumMod val="40000"/>
                    <a:lumOff val="60000"/>
                  </a:schemeClr>
                </a:solidFill>
              </a14:hiddenFill>
            </a:ext>
          </a:ex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tabLst/>
              <a:defRPr/>
            </a:pPr>
            <a:endParaRPr kumimoji="0" lang="zh-CN" altLang="en-US" sz="6000" b="1" i="1" u="none" strike="noStrike" kern="0" cap="none" spc="0" normalizeH="0" baseline="0" noProof="0" dirty="0">
              <a:ln>
                <a:noFill/>
              </a:ln>
              <a:solidFill>
                <a:srgbClr val="FF0000"/>
              </a:solidFill>
              <a:effectLst/>
              <a:uLnTx/>
              <a:uFillTx/>
              <a:latin typeface="Calibri" panose="020F0502020204030204"/>
              <a:ea typeface="宋体" panose="02010600030101010101" pitchFamily="2" charset="-122"/>
              <a:cs typeface="+mn-cs"/>
            </a:endParaRPr>
          </a:p>
        </p:txBody>
      </p:sp>
      <p:grpSp>
        <p:nvGrpSpPr>
          <p:cNvPr id="4" name="Group 3"/>
          <p:cNvGrpSpPr/>
          <p:nvPr/>
        </p:nvGrpSpPr>
        <p:grpSpPr>
          <a:xfrm>
            <a:off x="-468515" y="1552148"/>
            <a:ext cx="6969678" cy="1691082"/>
            <a:chOff x="-791142" y="3867151"/>
            <a:chExt cx="7153107" cy="1410042"/>
          </a:xfrm>
        </p:grpSpPr>
        <p:sp>
          <p:nvSpPr>
            <p:cNvPr id="8" name="矩形 7"/>
            <p:cNvSpPr/>
            <p:nvPr/>
          </p:nvSpPr>
          <p:spPr>
            <a:xfrm>
              <a:off x="793121" y="4786018"/>
              <a:ext cx="5568844" cy="491175"/>
            </a:xfrm>
            <a:prstGeom prst="rect">
              <a:avLst/>
            </a:prstGeom>
            <a:ln w="28575">
              <a:noFill/>
            </a:ln>
          </p:spPr>
          <p:txBody>
            <a:bodyPr wrap="square">
              <a:spAutoFit/>
            </a:bodyPr>
            <a:lstStyle/>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altLang="zh-CN" sz="2400" b="1" i="0" u="none" strike="noStrike" kern="1200" cap="none" spc="0" normalizeH="0" baseline="0" noProof="0" dirty="0">
                <a:ln>
                  <a:noFill/>
                </a:ln>
                <a:solidFill>
                  <a:srgbClr val="000000"/>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91142" y="3867151"/>
              <a:ext cx="6598240" cy="769882"/>
            </a:xfrm>
            <a:prstGeom prst="rect">
              <a:avLst/>
            </a:prstGeom>
            <a:noFill/>
            <a:ln w="9525">
              <a:noFill/>
              <a:miter lim="800000"/>
            </a:ln>
            <a:extLst>
              <a:ext uri="{909E8E84-426E-40DD-AFC4-6F175D3DCCD1}">
                <a14:hiddenFill xmlns:a14="http://schemas.microsoft.com/office/drawing/2010/main">
                  <a:solidFill>
                    <a:schemeClr val="accent5">
                      <a:lumMod val="40000"/>
                      <a:lumOff val="60000"/>
                    </a:schemeClr>
                  </a:solidFill>
                </a14:hiddenFill>
              </a:ext>
            </a:ex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tabLst/>
                <a:defRPr/>
              </a:pPr>
              <a:r>
                <a:rPr kumimoji="0" lang="en-US" altLang="zh-CN" sz="5400" b="1" i="1" u="none" strike="noStrike" kern="0" cap="none" spc="0" normalizeH="0" baseline="0" noProof="0" dirty="0" err="1">
                  <a:ln>
                    <a:noFill/>
                  </a:ln>
                  <a:solidFill>
                    <a:srgbClr val="FF0000"/>
                  </a:solidFill>
                  <a:effectLst/>
                  <a:uLnTx/>
                  <a:uFillTx/>
                  <a:latin typeface="Calibri" panose="020F0502020204030204"/>
                  <a:ea typeface="宋体" panose="02010600030101010101" pitchFamily="2" charset="-122"/>
                  <a:cs typeface="+mn-cs"/>
                </a:rPr>
                <a:t>Rs</a:t>
              </a:r>
              <a:r>
                <a:rPr kumimoji="0" lang="en-US" altLang="zh-CN" sz="5400" b="1" i="1" u="none" strike="noStrike" kern="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 652 Million</a:t>
              </a:r>
              <a:endParaRPr kumimoji="0" lang="zh-CN" altLang="en-US" sz="5400" b="1" i="1" u="none" strike="noStrike" kern="0" cap="none" spc="0" normalizeH="0" baseline="0" noProof="0" dirty="0">
                <a:ln>
                  <a:noFill/>
                </a:ln>
                <a:solidFill>
                  <a:srgbClr val="FF0000"/>
                </a:solidFill>
                <a:effectLst/>
                <a:uLnTx/>
                <a:uFillTx/>
                <a:latin typeface="Calibri" panose="020F0502020204030204"/>
                <a:ea typeface="宋体" panose="02010600030101010101" pitchFamily="2" charset="-122"/>
                <a:cs typeface="+mn-cs"/>
              </a:endParaRPr>
            </a:p>
          </p:txBody>
        </p:sp>
      </p:grpSp>
      <p:sp>
        <p:nvSpPr>
          <p:cNvPr id="12" name="圆角矩形 11"/>
          <p:cNvSpPr/>
          <p:nvPr/>
        </p:nvSpPr>
        <p:spPr>
          <a:xfrm>
            <a:off x="7737867" y="5389019"/>
            <a:ext cx="3250209" cy="75410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13" name="圆角矩形 12"/>
          <p:cNvSpPr/>
          <p:nvPr/>
        </p:nvSpPr>
        <p:spPr>
          <a:xfrm>
            <a:off x="7675158" y="3292409"/>
            <a:ext cx="3250210" cy="78018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a:cs typeface="+mn-cs"/>
              </a:rPr>
              <a:t>     Educational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a:cs typeface="+mn-cs"/>
              </a:rPr>
              <a:t>Facilities</a:t>
            </a:r>
            <a:endParaRPr kumimoji="0" lang="zh-CN" altLang="en-US" sz="18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14" name="圆角矩形 13"/>
          <p:cNvSpPr/>
          <p:nvPr/>
        </p:nvSpPr>
        <p:spPr>
          <a:xfrm>
            <a:off x="7675159" y="1321791"/>
            <a:ext cx="3250209" cy="76799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pic>
        <p:nvPicPr>
          <p:cNvPr id="15" name="Picture 2" descr="C:\Users\smile\AppData\Local\Temp\360zip$Temp\360$4\图形1_副本.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87872" y="1344626"/>
            <a:ext cx="668258" cy="65906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6" name="矩形 15"/>
          <p:cNvSpPr/>
          <p:nvPr/>
        </p:nvSpPr>
        <p:spPr>
          <a:xfrm>
            <a:off x="8605449" y="1522606"/>
            <a:ext cx="2153987" cy="400110"/>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Calibri" panose="020F0502020204030204"/>
                <a:cs typeface="+mn-cs"/>
              </a:rPr>
              <a:t>Health Facilities</a:t>
            </a:r>
            <a:endParaRPr kumimoji="0" lang="zh-CN" altLang="zh-CN" sz="2000" b="0" i="0" u="none" strike="noStrike" kern="1200" cap="none" spc="0" normalizeH="0" baseline="0" noProof="0" dirty="0">
              <a:ln>
                <a:noFill/>
              </a:ln>
              <a:solidFill>
                <a:srgbClr val="000000"/>
              </a:solidFill>
              <a:effectLst/>
              <a:uLnTx/>
              <a:uFillTx/>
              <a:latin typeface="Calibri" panose="020F0502020204030204"/>
              <a:cs typeface="+mn-cs"/>
            </a:endParaRPr>
          </a:p>
        </p:txBody>
      </p:sp>
      <p:grpSp>
        <p:nvGrpSpPr>
          <p:cNvPr id="17" name="组合 16"/>
          <p:cNvGrpSpPr/>
          <p:nvPr/>
        </p:nvGrpSpPr>
        <p:grpSpPr>
          <a:xfrm>
            <a:off x="7890014" y="3409961"/>
            <a:ext cx="597199" cy="605879"/>
            <a:chOff x="10698163" y="5157414"/>
            <a:chExt cx="661988" cy="901701"/>
          </a:xfrm>
        </p:grpSpPr>
        <p:sp>
          <p:nvSpPr>
            <p:cNvPr id="18" name="Rectangle 78"/>
            <p:cNvSpPr>
              <a:spLocks noChangeArrowheads="1"/>
            </p:cNvSpPr>
            <p:nvPr/>
          </p:nvSpPr>
          <p:spPr bwMode="auto">
            <a:xfrm>
              <a:off x="10788651" y="5849564"/>
              <a:ext cx="571500" cy="179388"/>
            </a:xfrm>
            <a:prstGeom prst="rect">
              <a:avLst/>
            </a:prstGeom>
            <a:solidFill>
              <a:srgbClr val="3A55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19" name="Oval 79"/>
            <p:cNvSpPr>
              <a:spLocks noChangeArrowheads="1"/>
            </p:cNvSpPr>
            <p:nvPr/>
          </p:nvSpPr>
          <p:spPr bwMode="auto">
            <a:xfrm>
              <a:off x="10698163" y="5157414"/>
              <a:ext cx="180975" cy="180975"/>
            </a:xfrm>
            <a:prstGeom prst="ellipse">
              <a:avLst/>
            </a:prstGeom>
            <a:solidFill>
              <a:srgbClr val="3A55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20" name="Oval 80"/>
            <p:cNvSpPr>
              <a:spLocks noChangeArrowheads="1"/>
            </p:cNvSpPr>
            <p:nvPr/>
          </p:nvSpPr>
          <p:spPr bwMode="auto">
            <a:xfrm>
              <a:off x="10698163" y="5849564"/>
              <a:ext cx="180975" cy="179388"/>
            </a:xfrm>
            <a:prstGeom prst="ellipse">
              <a:avLst/>
            </a:prstGeom>
            <a:solidFill>
              <a:srgbClr val="3A55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21" name="Rectangle 81"/>
            <p:cNvSpPr>
              <a:spLocks noChangeArrowheads="1"/>
            </p:cNvSpPr>
            <p:nvPr/>
          </p:nvSpPr>
          <p:spPr bwMode="auto">
            <a:xfrm>
              <a:off x="10788651" y="5157414"/>
              <a:ext cx="571500" cy="692150"/>
            </a:xfrm>
            <a:prstGeom prst="rect">
              <a:avLst/>
            </a:prstGeom>
            <a:solidFill>
              <a:srgbClr val="27A2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22" name="Rectangle 82"/>
            <p:cNvSpPr>
              <a:spLocks noChangeArrowheads="1"/>
            </p:cNvSpPr>
            <p:nvPr/>
          </p:nvSpPr>
          <p:spPr bwMode="auto">
            <a:xfrm>
              <a:off x="10698163" y="5247902"/>
              <a:ext cx="90488" cy="692150"/>
            </a:xfrm>
            <a:prstGeom prst="rect">
              <a:avLst/>
            </a:prstGeom>
            <a:solidFill>
              <a:srgbClr val="3A55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23" name="Oval 83"/>
            <p:cNvSpPr>
              <a:spLocks noChangeArrowheads="1"/>
            </p:cNvSpPr>
            <p:nvPr/>
          </p:nvSpPr>
          <p:spPr bwMode="auto">
            <a:xfrm>
              <a:off x="10728326" y="5879727"/>
              <a:ext cx="120650" cy="120650"/>
            </a:xfrm>
            <a:prstGeom prst="ellipse">
              <a:avLst/>
            </a:prstGeom>
            <a:solidFill>
              <a:srgbClr val="EBF0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24" name="Rectangle 84"/>
            <p:cNvSpPr>
              <a:spLocks noChangeArrowheads="1"/>
            </p:cNvSpPr>
            <p:nvPr/>
          </p:nvSpPr>
          <p:spPr bwMode="auto">
            <a:xfrm>
              <a:off x="11299826" y="5879727"/>
              <a:ext cx="60325" cy="120650"/>
            </a:xfrm>
            <a:prstGeom prst="rect">
              <a:avLst/>
            </a:prstGeom>
            <a:solidFill>
              <a:srgbClr val="647A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25" name="Freeform 85"/>
            <p:cNvSpPr/>
            <p:nvPr/>
          </p:nvSpPr>
          <p:spPr bwMode="auto">
            <a:xfrm>
              <a:off x="10788651" y="5879727"/>
              <a:ext cx="571500" cy="120650"/>
            </a:xfrm>
            <a:custGeom>
              <a:avLst/>
              <a:gdLst>
                <a:gd name="T0" fmla="*/ 136 w 152"/>
                <a:gd name="T1" fmla="*/ 16 h 32"/>
                <a:gd name="T2" fmla="*/ 152 w 152"/>
                <a:gd name="T3" fmla="*/ 0 h 32"/>
                <a:gd name="T4" fmla="*/ 0 w 152"/>
                <a:gd name="T5" fmla="*/ 0 h 32"/>
                <a:gd name="T6" fmla="*/ 0 w 152"/>
                <a:gd name="T7" fmla="*/ 32 h 32"/>
                <a:gd name="T8" fmla="*/ 152 w 152"/>
                <a:gd name="T9" fmla="*/ 32 h 32"/>
                <a:gd name="T10" fmla="*/ 136 w 152"/>
                <a:gd name="T11" fmla="*/ 16 h 32"/>
              </a:gdLst>
              <a:ahLst/>
              <a:cxnLst>
                <a:cxn ang="0">
                  <a:pos x="T0" y="T1"/>
                </a:cxn>
                <a:cxn ang="0">
                  <a:pos x="T2" y="T3"/>
                </a:cxn>
                <a:cxn ang="0">
                  <a:pos x="T4" y="T5"/>
                </a:cxn>
                <a:cxn ang="0">
                  <a:pos x="T6" y="T7"/>
                </a:cxn>
                <a:cxn ang="0">
                  <a:pos x="T8" y="T9"/>
                </a:cxn>
                <a:cxn ang="0">
                  <a:pos x="T10" y="T11"/>
                </a:cxn>
              </a:cxnLst>
              <a:rect l="0" t="0" r="r" b="b"/>
              <a:pathLst>
                <a:path w="152" h="32">
                  <a:moveTo>
                    <a:pt x="136" y="16"/>
                  </a:moveTo>
                  <a:cubicBezTo>
                    <a:pt x="136" y="7"/>
                    <a:pt x="143" y="0"/>
                    <a:pt x="152" y="0"/>
                  </a:cubicBezTo>
                  <a:cubicBezTo>
                    <a:pt x="0" y="0"/>
                    <a:pt x="0" y="0"/>
                    <a:pt x="0" y="0"/>
                  </a:cubicBezTo>
                  <a:cubicBezTo>
                    <a:pt x="0" y="32"/>
                    <a:pt x="0" y="32"/>
                    <a:pt x="0" y="32"/>
                  </a:cubicBezTo>
                  <a:cubicBezTo>
                    <a:pt x="152" y="32"/>
                    <a:pt x="152" y="32"/>
                    <a:pt x="152" y="32"/>
                  </a:cubicBezTo>
                  <a:cubicBezTo>
                    <a:pt x="143" y="32"/>
                    <a:pt x="136" y="25"/>
                    <a:pt x="136" y="16"/>
                  </a:cubicBezTo>
                  <a:close/>
                </a:path>
              </a:pathLst>
            </a:custGeom>
            <a:solidFill>
              <a:srgbClr val="EBF0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26" name="Freeform 86"/>
            <p:cNvSpPr/>
            <p:nvPr/>
          </p:nvSpPr>
          <p:spPr bwMode="auto">
            <a:xfrm>
              <a:off x="10788651" y="5940052"/>
              <a:ext cx="120650" cy="119063"/>
            </a:xfrm>
            <a:custGeom>
              <a:avLst/>
              <a:gdLst>
                <a:gd name="T0" fmla="*/ 76 w 76"/>
                <a:gd name="T1" fmla="*/ 75 h 75"/>
                <a:gd name="T2" fmla="*/ 38 w 76"/>
                <a:gd name="T3" fmla="*/ 56 h 75"/>
                <a:gd name="T4" fmla="*/ 0 w 76"/>
                <a:gd name="T5" fmla="*/ 75 h 75"/>
                <a:gd name="T6" fmla="*/ 0 w 76"/>
                <a:gd name="T7" fmla="*/ 0 h 75"/>
                <a:gd name="T8" fmla="*/ 76 w 76"/>
                <a:gd name="T9" fmla="*/ 0 h 75"/>
                <a:gd name="T10" fmla="*/ 76 w 76"/>
                <a:gd name="T11" fmla="*/ 75 h 75"/>
              </a:gdLst>
              <a:ahLst/>
              <a:cxnLst>
                <a:cxn ang="0">
                  <a:pos x="T0" y="T1"/>
                </a:cxn>
                <a:cxn ang="0">
                  <a:pos x="T2" y="T3"/>
                </a:cxn>
                <a:cxn ang="0">
                  <a:pos x="T4" y="T5"/>
                </a:cxn>
                <a:cxn ang="0">
                  <a:pos x="T6" y="T7"/>
                </a:cxn>
                <a:cxn ang="0">
                  <a:pos x="T8" y="T9"/>
                </a:cxn>
                <a:cxn ang="0">
                  <a:pos x="T10" y="T11"/>
                </a:cxn>
              </a:cxnLst>
              <a:rect l="0" t="0" r="r" b="b"/>
              <a:pathLst>
                <a:path w="76" h="75">
                  <a:moveTo>
                    <a:pt x="76" y="75"/>
                  </a:moveTo>
                  <a:lnTo>
                    <a:pt x="38" y="56"/>
                  </a:lnTo>
                  <a:lnTo>
                    <a:pt x="0" y="75"/>
                  </a:lnTo>
                  <a:lnTo>
                    <a:pt x="0" y="0"/>
                  </a:lnTo>
                  <a:lnTo>
                    <a:pt x="76" y="0"/>
                  </a:lnTo>
                  <a:lnTo>
                    <a:pt x="76" y="75"/>
                  </a:lnTo>
                  <a:close/>
                </a:path>
              </a:pathLst>
            </a:custGeom>
            <a:solidFill>
              <a:srgbClr val="F05F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27" name="Rectangle 87"/>
            <p:cNvSpPr>
              <a:spLocks noChangeArrowheads="1"/>
            </p:cNvSpPr>
            <p:nvPr/>
          </p:nvSpPr>
          <p:spPr bwMode="auto">
            <a:xfrm>
              <a:off x="10879138" y="5398714"/>
              <a:ext cx="390525" cy="2095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28" name="Rectangle 88"/>
            <p:cNvSpPr>
              <a:spLocks noChangeArrowheads="1"/>
            </p:cNvSpPr>
            <p:nvPr/>
          </p:nvSpPr>
          <p:spPr bwMode="auto">
            <a:xfrm>
              <a:off x="10909301" y="5428877"/>
              <a:ext cx="330200" cy="30163"/>
            </a:xfrm>
            <a:prstGeom prst="rect">
              <a:avLst/>
            </a:prstGeom>
            <a:solidFill>
              <a:srgbClr val="647A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29" name="Rectangle 89"/>
            <p:cNvSpPr>
              <a:spLocks noChangeArrowheads="1"/>
            </p:cNvSpPr>
            <p:nvPr/>
          </p:nvSpPr>
          <p:spPr bwMode="auto">
            <a:xfrm>
              <a:off x="10909301" y="5489202"/>
              <a:ext cx="330200" cy="30163"/>
            </a:xfrm>
            <a:prstGeom prst="rect">
              <a:avLst/>
            </a:prstGeom>
            <a:solidFill>
              <a:srgbClr val="647A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30" name="Rectangle 90"/>
            <p:cNvSpPr>
              <a:spLocks noChangeArrowheads="1"/>
            </p:cNvSpPr>
            <p:nvPr/>
          </p:nvSpPr>
          <p:spPr bwMode="auto">
            <a:xfrm>
              <a:off x="10909301" y="5547939"/>
              <a:ext cx="330200" cy="30163"/>
            </a:xfrm>
            <a:prstGeom prst="rect">
              <a:avLst/>
            </a:prstGeom>
            <a:solidFill>
              <a:srgbClr val="647A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grpSp>
      <p:sp>
        <p:nvSpPr>
          <p:cNvPr id="32" name="圆角矩形 31"/>
          <p:cNvSpPr/>
          <p:nvPr/>
        </p:nvSpPr>
        <p:spPr>
          <a:xfrm>
            <a:off x="7667636" y="2361138"/>
            <a:ext cx="3250209" cy="72227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a:cs typeface="+mn-cs"/>
              </a:rPr>
              <a:t>            Drinking water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a:cs typeface="+mn-cs"/>
              </a:rPr>
              <a:t>facilities</a:t>
            </a:r>
          </a:p>
        </p:txBody>
      </p:sp>
      <p:grpSp>
        <p:nvGrpSpPr>
          <p:cNvPr id="34" name="组合 33"/>
          <p:cNvGrpSpPr/>
          <p:nvPr/>
        </p:nvGrpSpPr>
        <p:grpSpPr>
          <a:xfrm>
            <a:off x="7881698" y="2458912"/>
            <a:ext cx="674737" cy="512178"/>
            <a:chOff x="9867901" y="5287963"/>
            <a:chExt cx="841375" cy="842963"/>
          </a:xfrm>
        </p:grpSpPr>
        <p:sp>
          <p:nvSpPr>
            <p:cNvPr id="35" name="Freeform 116"/>
            <p:cNvSpPr/>
            <p:nvPr/>
          </p:nvSpPr>
          <p:spPr bwMode="auto">
            <a:xfrm>
              <a:off x="9867901" y="5287963"/>
              <a:ext cx="150813" cy="812800"/>
            </a:xfrm>
            <a:custGeom>
              <a:avLst/>
              <a:gdLst>
                <a:gd name="T0" fmla="*/ 24 w 40"/>
                <a:gd name="T1" fmla="*/ 200 h 216"/>
                <a:gd name="T2" fmla="*/ 24 w 40"/>
                <a:gd name="T3" fmla="*/ 0 h 216"/>
                <a:gd name="T4" fmla="*/ 0 w 40"/>
                <a:gd name="T5" fmla="*/ 0 h 216"/>
                <a:gd name="T6" fmla="*/ 0 w 40"/>
                <a:gd name="T7" fmla="*/ 200 h 216"/>
                <a:gd name="T8" fmla="*/ 16 w 40"/>
                <a:gd name="T9" fmla="*/ 216 h 216"/>
                <a:gd name="T10" fmla="*/ 40 w 40"/>
                <a:gd name="T11" fmla="*/ 216 h 216"/>
                <a:gd name="T12" fmla="*/ 24 w 40"/>
                <a:gd name="T13" fmla="*/ 200 h 216"/>
              </a:gdLst>
              <a:ahLst/>
              <a:cxnLst>
                <a:cxn ang="0">
                  <a:pos x="T0" y="T1"/>
                </a:cxn>
                <a:cxn ang="0">
                  <a:pos x="T2" y="T3"/>
                </a:cxn>
                <a:cxn ang="0">
                  <a:pos x="T4" y="T5"/>
                </a:cxn>
                <a:cxn ang="0">
                  <a:pos x="T6" y="T7"/>
                </a:cxn>
                <a:cxn ang="0">
                  <a:pos x="T8" y="T9"/>
                </a:cxn>
                <a:cxn ang="0">
                  <a:pos x="T10" y="T11"/>
                </a:cxn>
                <a:cxn ang="0">
                  <a:pos x="T12" y="T13"/>
                </a:cxn>
              </a:cxnLst>
              <a:rect l="0" t="0" r="r" b="b"/>
              <a:pathLst>
                <a:path w="40" h="216">
                  <a:moveTo>
                    <a:pt x="24" y="200"/>
                  </a:moveTo>
                  <a:cubicBezTo>
                    <a:pt x="24" y="0"/>
                    <a:pt x="24" y="0"/>
                    <a:pt x="24" y="0"/>
                  </a:cubicBezTo>
                  <a:cubicBezTo>
                    <a:pt x="0" y="0"/>
                    <a:pt x="0" y="0"/>
                    <a:pt x="0" y="0"/>
                  </a:cubicBezTo>
                  <a:cubicBezTo>
                    <a:pt x="0" y="200"/>
                    <a:pt x="0" y="200"/>
                    <a:pt x="0" y="200"/>
                  </a:cubicBezTo>
                  <a:cubicBezTo>
                    <a:pt x="0" y="209"/>
                    <a:pt x="7" y="216"/>
                    <a:pt x="16" y="216"/>
                  </a:cubicBezTo>
                  <a:cubicBezTo>
                    <a:pt x="40" y="216"/>
                    <a:pt x="40" y="216"/>
                    <a:pt x="40" y="216"/>
                  </a:cubicBezTo>
                  <a:cubicBezTo>
                    <a:pt x="31" y="216"/>
                    <a:pt x="24" y="209"/>
                    <a:pt x="24" y="200"/>
                  </a:cubicBezTo>
                  <a:close/>
                </a:path>
              </a:pathLst>
            </a:custGeom>
            <a:solidFill>
              <a:srgbClr val="218B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36" name="Freeform 117"/>
            <p:cNvSpPr/>
            <p:nvPr/>
          </p:nvSpPr>
          <p:spPr bwMode="auto">
            <a:xfrm>
              <a:off x="9958388" y="5287963"/>
              <a:ext cx="525463" cy="812800"/>
            </a:xfrm>
            <a:custGeom>
              <a:avLst/>
              <a:gdLst>
                <a:gd name="T0" fmla="*/ 140 w 140"/>
                <a:gd name="T1" fmla="*/ 200 h 216"/>
                <a:gd name="T2" fmla="*/ 140 w 140"/>
                <a:gd name="T3" fmla="*/ 0 h 216"/>
                <a:gd name="T4" fmla="*/ 0 w 140"/>
                <a:gd name="T5" fmla="*/ 0 h 216"/>
                <a:gd name="T6" fmla="*/ 0 w 140"/>
                <a:gd name="T7" fmla="*/ 200 h 216"/>
                <a:gd name="T8" fmla="*/ 16 w 140"/>
                <a:gd name="T9" fmla="*/ 216 h 216"/>
                <a:gd name="T10" fmla="*/ 124 w 140"/>
                <a:gd name="T11" fmla="*/ 216 h 216"/>
                <a:gd name="T12" fmla="*/ 140 w 140"/>
                <a:gd name="T13" fmla="*/ 200 h 216"/>
              </a:gdLst>
              <a:ahLst/>
              <a:cxnLst>
                <a:cxn ang="0">
                  <a:pos x="T0" y="T1"/>
                </a:cxn>
                <a:cxn ang="0">
                  <a:pos x="T2" y="T3"/>
                </a:cxn>
                <a:cxn ang="0">
                  <a:pos x="T4" y="T5"/>
                </a:cxn>
                <a:cxn ang="0">
                  <a:pos x="T6" y="T7"/>
                </a:cxn>
                <a:cxn ang="0">
                  <a:pos x="T8" y="T9"/>
                </a:cxn>
                <a:cxn ang="0">
                  <a:pos x="T10" y="T11"/>
                </a:cxn>
                <a:cxn ang="0">
                  <a:pos x="T12" y="T13"/>
                </a:cxn>
              </a:cxnLst>
              <a:rect l="0" t="0" r="r" b="b"/>
              <a:pathLst>
                <a:path w="140" h="216">
                  <a:moveTo>
                    <a:pt x="140" y="200"/>
                  </a:moveTo>
                  <a:cubicBezTo>
                    <a:pt x="140" y="0"/>
                    <a:pt x="140" y="0"/>
                    <a:pt x="140" y="0"/>
                  </a:cubicBezTo>
                  <a:cubicBezTo>
                    <a:pt x="0" y="0"/>
                    <a:pt x="0" y="0"/>
                    <a:pt x="0" y="0"/>
                  </a:cubicBezTo>
                  <a:cubicBezTo>
                    <a:pt x="0" y="200"/>
                    <a:pt x="0" y="200"/>
                    <a:pt x="0" y="200"/>
                  </a:cubicBezTo>
                  <a:cubicBezTo>
                    <a:pt x="0" y="209"/>
                    <a:pt x="7" y="216"/>
                    <a:pt x="16" y="216"/>
                  </a:cubicBezTo>
                  <a:cubicBezTo>
                    <a:pt x="124" y="216"/>
                    <a:pt x="124" y="216"/>
                    <a:pt x="124" y="216"/>
                  </a:cubicBezTo>
                  <a:cubicBezTo>
                    <a:pt x="133" y="216"/>
                    <a:pt x="140" y="209"/>
                    <a:pt x="140" y="200"/>
                  </a:cubicBezTo>
                  <a:close/>
                </a:path>
              </a:pathLst>
            </a:custGeom>
            <a:solidFill>
              <a:srgbClr val="27A2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37" name="Rectangle 118"/>
            <p:cNvSpPr>
              <a:spLocks noChangeArrowheads="1"/>
            </p:cNvSpPr>
            <p:nvPr/>
          </p:nvSpPr>
          <p:spPr bwMode="auto">
            <a:xfrm>
              <a:off x="9867901" y="5287963"/>
              <a:ext cx="615950" cy="60325"/>
            </a:xfrm>
            <a:prstGeom prst="rect">
              <a:avLst/>
            </a:prstGeom>
            <a:solidFill>
              <a:srgbClr val="1C74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38" name="Freeform 119"/>
            <p:cNvSpPr/>
            <p:nvPr/>
          </p:nvSpPr>
          <p:spPr bwMode="auto">
            <a:xfrm>
              <a:off x="9928226" y="6100763"/>
              <a:ext cx="495300" cy="30163"/>
            </a:xfrm>
            <a:custGeom>
              <a:avLst/>
              <a:gdLst>
                <a:gd name="T0" fmla="*/ 303 w 312"/>
                <a:gd name="T1" fmla="*/ 19 h 19"/>
                <a:gd name="T2" fmla="*/ 9 w 312"/>
                <a:gd name="T3" fmla="*/ 19 h 19"/>
                <a:gd name="T4" fmla="*/ 0 w 312"/>
                <a:gd name="T5" fmla="*/ 0 h 19"/>
                <a:gd name="T6" fmla="*/ 312 w 312"/>
                <a:gd name="T7" fmla="*/ 0 h 19"/>
                <a:gd name="T8" fmla="*/ 303 w 312"/>
                <a:gd name="T9" fmla="*/ 19 h 19"/>
              </a:gdLst>
              <a:ahLst/>
              <a:cxnLst>
                <a:cxn ang="0">
                  <a:pos x="T0" y="T1"/>
                </a:cxn>
                <a:cxn ang="0">
                  <a:pos x="T2" y="T3"/>
                </a:cxn>
                <a:cxn ang="0">
                  <a:pos x="T4" y="T5"/>
                </a:cxn>
                <a:cxn ang="0">
                  <a:pos x="T6" y="T7"/>
                </a:cxn>
                <a:cxn ang="0">
                  <a:pos x="T8" y="T9"/>
                </a:cxn>
              </a:cxnLst>
              <a:rect l="0" t="0" r="r" b="b"/>
              <a:pathLst>
                <a:path w="312" h="19">
                  <a:moveTo>
                    <a:pt x="303" y="19"/>
                  </a:moveTo>
                  <a:lnTo>
                    <a:pt x="9" y="19"/>
                  </a:lnTo>
                  <a:lnTo>
                    <a:pt x="0" y="0"/>
                  </a:lnTo>
                  <a:lnTo>
                    <a:pt x="312" y="0"/>
                  </a:lnTo>
                  <a:lnTo>
                    <a:pt x="303" y="19"/>
                  </a:lnTo>
                  <a:close/>
                </a:path>
              </a:pathLst>
            </a:custGeom>
            <a:solidFill>
              <a:srgbClr val="1C74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39" name="Freeform 120"/>
            <p:cNvSpPr/>
            <p:nvPr/>
          </p:nvSpPr>
          <p:spPr bwMode="auto">
            <a:xfrm>
              <a:off x="10483851" y="5438775"/>
              <a:ext cx="225425" cy="541338"/>
            </a:xfrm>
            <a:custGeom>
              <a:avLst/>
              <a:gdLst>
                <a:gd name="T0" fmla="*/ 60 w 60"/>
                <a:gd name="T1" fmla="*/ 72 h 144"/>
                <a:gd name="T2" fmla="*/ 0 w 60"/>
                <a:gd name="T3" fmla="*/ 0 h 144"/>
                <a:gd name="T4" fmla="*/ 0 w 60"/>
                <a:gd name="T5" fmla="*/ 28 h 144"/>
                <a:gd name="T6" fmla="*/ 36 w 60"/>
                <a:gd name="T7" fmla="*/ 72 h 144"/>
                <a:gd name="T8" fmla="*/ 0 w 60"/>
                <a:gd name="T9" fmla="*/ 116 h 144"/>
                <a:gd name="T10" fmla="*/ 0 w 60"/>
                <a:gd name="T11" fmla="*/ 144 h 144"/>
                <a:gd name="T12" fmla="*/ 60 w 60"/>
                <a:gd name="T13" fmla="*/ 72 h 144"/>
              </a:gdLst>
              <a:ahLst/>
              <a:cxnLst>
                <a:cxn ang="0">
                  <a:pos x="T0" y="T1"/>
                </a:cxn>
                <a:cxn ang="0">
                  <a:pos x="T2" y="T3"/>
                </a:cxn>
                <a:cxn ang="0">
                  <a:pos x="T4" y="T5"/>
                </a:cxn>
                <a:cxn ang="0">
                  <a:pos x="T6" y="T7"/>
                </a:cxn>
                <a:cxn ang="0">
                  <a:pos x="T8" y="T9"/>
                </a:cxn>
                <a:cxn ang="0">
                  <a:pos x="T10" y="T11"/>
                </a:cxn>
                <a:cxn ang="0">
                  <a:pos x="T12" y="T13"/>
                </a:cxn>
              </a:cxnLst>
              <a:rect l="0" t="0" r="r" b="b"/>
              <a:pathLst>
                <a:path w="60" h="144">
                  <a:moveTo>
                    <a:pt x="60" y="72"/>
                  </a:moveTo>
                  <a:cubicBezTo>
                    <a:pt x="60" y="36"/>
                    <a:pt x="36" y="8"/>
                    <a:pt x="0" y="0"/>
                  </a:cubicBezTo>
                  <a:cubicBezTo>
                    <a:pt x="0" y="28"/>
                    <a:pt x="0" y="28"/>
                    <a:pt x="0" y="28"/>
                  </a:cubicBezTo>
                  <a:cubicBezTo>
                    <a:pt x="20" y="32"/>
                    <a:pt x="36" y="49"/>
                    <a:pt x="36" y="72"/>
                  </a:cubicBezTo>
                  <a:cubicBezTo>
                    <a:pt x="36" y="95"/>
                    <a:pt x="20" y="112"/>
                    <a:pt x="0" y="116"/>
                  </a:cubicBezTo>
                  <a:cubicBezTo>
                    <a:pt x="0" y="144"/>
                    <a:pt x="0" y="144"/>
                    <a:pt x="0" y="144"/>
                  </a:cubicBezTo>
                  <a:cubicBezTo>
                    <a:pt x="36" y="136"/>
                    <a:pt x="60" y="108"/>
                    <a:pt x="60" y="72"/>
                  </a:cubicBezTo>
                  <a:close/>
                </a:path>
              </a:pathLst>
            </a:custGeom>
            <a:solidFill>
              <a:srgbClr val="218B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40" name="Rectangle 121"/>
            <p:cNvSpPr>
              <a:spLocks noChangeArrowheads="1"/>
            </p:cNvSpPr>
            <p:nvPr/>
          </p:nvSpPr>
          <p:spPr bwMode="auto">
            <a:xfrm>
              <a:off x="10093326" y="5287963"/>
              <a:ext cx="30163" cy="241300"/>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41" name="Freeform 122"/>
            <p:cNvSpPr/>
            <p:nvPr/>
          </p:nvSpPr>
          <p:spPr bwMode="auto">
            <a:xfrm>
              <a:off x="10018713" y="5529263"/>
              <a:ext cx="179388" cy="179388"/>
            </a:xfrm>
            <a:custGeom>
              <a:avLst/>
              <a:gdLst>
                <a:gd name="T0" fmla="*/ 48 w 48"/>
                <a:gd name="T1" fmla="*/ 40 h 48"/>
                <a:gd name="T2" fmla="*/ 40 w 48"/>
                <a:gd name="T3" fmla="*/ 48 h 48"/>
                <a:gd name="T4" fmla="*/ 8 w 48"/>
                <a:gd name="T5" fmla="*/ 48 h 48"/>
                <a:gd name="T6" fmla="*/ 0 w 48"/>
                <a:gd name="T7" fmla="*/ 40 h 48"/>
                <a:gd name="T8" fmla="*/ 0 w 48"/>
                <a:gd name="T9" fmla="*/ 8 h 48"/>
                <a:gd name="T10" fmla="*/ 8 w 48"/>
                <a:gd name="T11" fmla="*/ 0 h 48"/>
                <a:gd name="T12" fmla="*/ 40 w 48"/>
                <a:gd name="T13" fmla="*/ 0 h 48"/>
                <a:gd name="T14" fmla="*/ 48 w 48"/>
                <a:gd name="T15" fmla="*/ 8 h 48"/>
                <a:gd name="T16" fmla="*/ 48 w 48"/>
                <a:gd name="T17" fmla="*/ 4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48">
                  <a:moveTo>
                    <a:pt x="48" y="40"/>
                  </a:moveTo>
                  <a:cubicBezTo>
                    <a:pt x="48" y="44"/>
                    <a:pt x="44" y="48"/>
                    <a:pt x="40" y="48"/>
                  </a:cubicBezTo>
                  <a:cubicBezTo>
                    <a:pt x="8" y="48"/>
                    <a:pt x="8" y="48"/>
                    <a:pt x="8" y="48"/>
                  </a:cubicBezTo>
                  <a:cubicBezTo>
                    <a:pt x="4" y="48"/>
                    <a:pt x="0" y="44"/>
                    <a:pt x="0" y="40"/>
                  </a:cubicBezTo>
                  <a:cubicBezTo>
                    <a:pt x="0" y="8"/>
                    <a:pt x="0" y="8"/>
                    <a:pt x="0" y="8"/>
                  </a:cubicBezTo>
                  <a:cubicBezTo>
                    <a:pt x="0" y="4"/>
                    <a:pt x="4" y="0"/>
                    <a:pt x="8" y="0"/>
                  </a:cubicBezTo>
                  <a:cubicBezTo>
                    <a:pt x="40" y="0"/>
                    <a:pt x="40" y="0"/>
                    <a:pt x="40" y="0"/>
                  </a:cubicBezTo>
                  <a:cubicBezTo>
                    <a:pt x="44" y="0"/>
                    <a:pt x="48" y="4"/>
                    <a:pt x="48" y="8"/>
                  </a:cubicBezTo>
                  <a:lnTo>
                    <a:pt x="48" y="40"/>
                  </a:lnTo>
                  <a:close/>
                </a:path>
              </a:pathLst>
            </a:custGeom>
            <a:solidFill>
              <a:srgbClr val="FBD4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42" name="Rectangle 123"/>
            <p:cNvSpPr>
              <a:spLocks noChangeArrowheads="1"/>
            </p:cNvSpPr>
            <p:nvPr/>
          </p:nvSpPr>
          <p:spPr bwMode="auto">
            <a:xfrm>
              <a:off x="10048876" y="5559425"/>
              <a:ext cx="119063" cy="120650"/>
            </a:xfrm>
            <a:prstGeom prst="rect">
              <a:avLst/>
            </a:prstGeom>
            <a:solidFill>
              <a:srgbClr val="F05F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grpSp>
      <p:sp>
        <p:nvSpPr>
          <p:cNvPr id="43" name="矩形 42"/>
          <p:cNvSpPr/>
          <p:nvPr/>
        </p:nvSpPr>
        <p:spPr>
          <a:xfrm>
            <a:off x="8802259" y="5396650"/>
            <a:ext cx="2153987" cy="707886"/>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Calibri" panose="020F0502020204030204"/>
                <a:cs typeface="+mn-cs"/>
              </a:rPr>
              <a:t>Recreational Facilities</a:t>
            </a:r>
            <a:endParaRPr kumimoji="0" lang="zh-CN" altLang="zh-CN" sz="20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44" name="圆角矩形 30"/>
          <p:cNvSpPr/>
          <p:nvPr/>
        </p:nvSpPr>
        <p:spPr>
          <a:xfrm>
            <a:off x="7736391" y="4383704"/>
            <a:ext cx="3221873" cy="75792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000000"/>
                </a:solidFill>
                <a:effectLst/>
                <a:uLnTx/>
                <a:uFillTx/>
                <a:latin typeface="Calibri" panose="020F0502020204030204"/>
                <a:cs typeface="+mn-cs"/>
              </a:rPr>
              <a:t>          </a:t>
            </a:r>
            <a:endParaRPr kumimoji="0" lang="zh-CN" altLang="en-US" sz="2000" b="0" i="0" u="none" strike="noStrike" kern="1200" cap="none" spc="0" normalizeH="0" baseline="0" noProof="0" dirty="0">
              <a:ln>
                <a:noFill/>
              </a:ln>
              <a:solidFill>
                <a:srgbClr val="000000"/>
              </a:solidFill>
              <a:effectLst/>
              <a:uLnTx/>
              <a:uFillTx/>
              <a:latin typeface="Calibri" panose="020F0502020204030204"/>
              <a:cs typeface="+mn-cs"/>
            </a:endParaRPr>
          </a:p>
        </p:txBody>
      </p:sp>
      <p:grpSp>
        <p:nvGrpSpPr>
          <p:cNvPr id="45" name="组合 42"/>
          <p:cNvGrpSpPr/>
          <p:nvPr/>
        </p:nvGrpSpPr>
        <p:grpSpPr>
          <a:xfrm>
            <a:off x="7846091" y="4492800"/>
            <a:ext cx="707256" cy="510838"/>
            <a:chOff x="4806950" y="5443538"/>
            <a:chExt cx="960438" cy="722313"/>
          </a:xfrm>
        </p:grpSpPr>
        <p:sp>
          <p:nvSpPr>
            <p:cNvPr id="46" name="Rectangle 29"/>
            <p:cNvSpPr>
              <a:spLocks noChangeArrowheads="1"/>
            </p:cNvSpPr>
            <p:nvPr/>
          </p:nvSpPr>
          <p:spPr bwMode="auto">
            <a:xfrm>
              <a:off x="4881563" y="5503863"/>
              <a:ext cx="811213" cy="631825"/>
            </a:xfrm>
            <a:prstGeom prst="rect">
              <a:avLst/>
            </a:prstGeom>
            <a:solidFill>
              <a:srgbClr val="FFB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47" name="Rectangle 30"/>
            <p:cNvSpPr>
              <a:spLocks noChangeArrowheads="1"/>
            </p:cNvSpPr>
            <p:nvPr/>
          </p:nvSpPr>
          <p:spPr bwMode="auto">
            <a:xfrm>
              <a:off x="4972050" y="5743575"/>
              <a:ext cx="330200" cy="225425"/>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48" name="Rectangle 31"/>
            <p:cNvSpPr>
              <a:spLocks noChangeArrowheads="1"/>
            </p:cNvSpPr>
            <p:nvPr/>
          </p:nvSpPr>
          <p:spPr bwMode="auto">
            <a:xfrm>
              <a:off x="4972050" y="5743575"/>
              <a:ext cx="30163" cy="225425"/>
            </a:xfrm>
            <a:prstGeom prst="rect">
              <a:avLst/>
            </a:prstGeom>
            <a:solidFill>
              <a:srgbClr val="8285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49" name="Rectangle 32"/>
            <p:cNvSpPr>
              <a:spLocks noChangeArrowheads="1"/>
            </p:cNvSpPr>
            <p:nvPr/>
          </p:nvSpPr>
          <p:spPr bwMode="auto">
            <a:xfrm>
              <a:off x="5121275" y="5743575"/>
              <a:ext cx="30163" cy="225425"/>
            </a:xfrm>
            <a:prstGeom prst="rect">
              <a:avLst/>
            </a:prstGeom>
            <a:solidFill>
              <a:srgbClr val="8285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50" name="Rectangle 33"/>
            <p:cNvSpPr>
              <a:spLocks noChangeArrowheads="1"/>
            </p:cNvSpPr>
            <p:nvPr/>
          </p:nvSpPr>
          <p:spPr bwMode="auto">
            <a:xfrm>
              <a:off x="5272088" y="5743575"/>
              <a:ext cx="30163" cy="225425"/>
            </a:xfrm>
            <a:prstGeom prst="rect">
              <a:avLst/>
            </a:prstGeom>
            <a:solidFill>
              <a:srgbClr val="8285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51" name="Rectangle 34"/>
            <p:cNvSpPr>
              <a:spLocks noChangeArrowheads="1"/>
            </p:cNvSpPr>
            <p:nvPr/>
          </p:nvSpPr>
          <p:spPr bwMode="auto">
            <a:xfrm>
              <a:off x="4972050" y="5940425"/>
              <a:ext cx="330200" cy="28575"/>
            </a:xfrm>
            <a:prstGeom prst="rect">
              <a:avLst/>
            </a:prstGeom>
            <a:solidFill>
              <a:srgbClr val="8285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52" name="Rectangle 35"/>
            <p:cNvSpPr>
              <a:spLocks noChangeArrowheads="1"/>
            </p:cNvSpPr>
            <p:nvPr/>
          </p:nvSpPr>
          <p:spPr bwMode="auto">
            <a:xfrm>
              <a:off x="4972050" y="5743575"/>
              <a:ext cx="330200" cy="30163"/>
            </a:xfrm>
            <a:prstGeom prst="rect">
              <a:avLst/>
            </a:prstGeom>
            <a:solidFill>
              <a:srgbClr val="8285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53" name="Rectangle 36"/>
            <p:cNvSpPr>
              <a:spLocks noChangeArrowheads="1"/>
            </p:cNvSpPr>
            <p:nvPr/>
          </p:nvSpPr>
          <p:spPr bwMode="auto">
            <a:xfrm>
              <a:off x="4837113" y="5503863"/>
              <a:ext cx="88900" cy="120650"/>
            </a:xfrm>
            <a:prstGeom prst="rect">
              <a:avLst/>
            </a:prstGeom>
            <a:solidFill>
              <a:srgbClr val="F05F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54" name="Rectangle 37"/>
            <p:cNvSpPr>
              <a:spLocks noChangeArrowheads="1"/>
            </p:cNvSpPr>
            <p:nvPr/>
          </p:nvSpPr>
          <p:spPr bwMode="auto">
            <a:xfrm>
              <a:off x="4926013" y="5503863"/>
              <a:ext cx="90488" cy="120650"/>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55" name="Rectangle 38"/>
            <p:cNvSpPr>
              <a:spLocks noChangeArrowheads="1"/>
            </p:cNvSpPr>
            <p:nvPr/>
          </p:nvSpPr>
          <p:spPr bwMode="auto">
            <a:xfrm>
              <a:off x="5016500" y="5503863"/>
              <a:ext cx="90488" cy="120650"/>
            </a:xfrm>
            <a:prstGeom prst="rect">
              <a:avLst/>
            </a:prstGeom>
            <a:solidFill>
              <a:srgbClr val="F05F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56" name="Rectangle 39"/>
            <p:cNvSpPr>
              <a:spLocks noChangeArrowheads="1"/>
            </p:cNvSpPr>
            <p:nvPr/>
          </p:nvSpPr>
          <p:spPr bwMode="auto">
            <a:xfrm>
              <a:off x="5106988" y="5503863"/>
              <a:ext cx="90488" cy="120650"/>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57" name="Rectangle 40"/>
            <p:cNvSpPr>
              <a:spLocks noChangeArrowheads="1"/>
            </p:cNvSpPr>
            <p:nvPr/>
          </p:nvSpPr>
          <p:spPr bwMode="auto">
            <a:xfrm>
              <a:off x="5197475" y="5503863"/>
              <a:ext cx="88900" cy="120650"/>
            </a:xfrm>
            <a:prstGeom prst="rect">
              <a:avLst/>
            </a:prstGeom>
            <a:solidFill>
              <a:srgbClr val="F05F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58" name="Rectangle 41"/>
            <p:cNvSpPr>
              <a:spLocks noChangeArrowheads="1"/>
            </p:cNvSpPr>
            <p:nvPr/>
          </p:nvSpPr>
          <p:spPr bwMode="auto">
            <a:xfrm>
              <a:off x="5286375" y="5503863"/>
              <a:ext cx="90488" cy="120650"/>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59" name="Rectangle 42"/>
            <p:cNvSpPr>
              <a:spLocks noChangeArrowheads="1"/>
            </p:cNvSpPr>
            <p:nvPr/>
          </p:nvSpPr>
          <p:spPr bwMode="auto">
            <a:xfrm>
              <a:off x="5376863" y="5503863"/>
              <a:ext cx="90488" cy="120650"/>
            </a:xfrm>
            <a:prstGeom prst="rect">
              <a:avLst/>
            </a:prstGeom>
            <a:solidFill>
              <a:srgbClr val="F05F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60" name="Rectangle 43"/>
            <p:cNvSpPr>
              <a:spLocks noChangeArrowheads="1"/>
            </p:cNvSpPr>
            <p:nvPr/>
          </p:nvSpPr>
          <p:spPr bwMode="auto">
            <a:xfrm>
              <a:off x="5557838" y="5503863"/>
              <a:ext cx="90488" cy="120650"/>
            </a:xfrm>
            <a:prstGeom prst="rect">
              <a:avLst/>
            </a:prstGeom>
            <a:solidFill>
              <a:srgbClr val="F05F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61" name="Freeform 44"/>
            <p:cNvSpPr/>
            <p:nvPr/>
          </p:nvSpPr>
          <p:spPr bwMode="auto">
            <a:xfrm>
              <a:off x="5557838" y="5624513"/>
              <a:ext cx="90488" cy="44450"/>
            </a:xfrm>
            <a:custGeom>
              <a:avLst/>
              <a:gdLst>
                <a:gd name="T0" fmla="*/ 24 w 24"/>
                <a:gd name="T1" fmla="*/ 0 h 12"/>
                <a:gd name="T2" fmla="*/ 12 w 24"/>
                <a:gd name="T3" fmla="*/ 12 h 12"/>
                <a:gd name="T4" fmla="*/ 0 w 24"/>
                <a:gd name="T5" fmla="*/ 0 h 12"/>
                <a:gd name="T6" fmla="*/ 24 w 24"/>
                <a:gd name="T7" fmla="*/ 0 h 12"/>
              </a:gdLst>
              <a:ahLst/>
              <a:cxnLst>
                <a:cxn ang="0">
                  <a:pos x="T0" y="T1"/>
                </a:cxn>
                <a:cxn ang="0">
                  <a:pos x="T2" y="T3"/>
                </a:cxn>
                <a:cxn ang="0">
                  <a:pos x="T4" y="T5"/>
                </a:cxn>
                <a:cxn ang="0">
                  <a:pos x="T6" y="T7"/>
                </a:cxn>
              </a:cxnLst>
              <a:rect l="0" t="0" r="r" b="b"/>
              <a:pathLst>
                <a:path w="24" h="12">
                  <a:moveTo>
                    <a:pt x="24" y="0"/>
                  </a:moveTo>
                  <a:cubicBezTo>
                    <a:pt x="24" y="7"/>
                    <a:pt x="19" y="12"/>
                    <a:pt x="12" y="12"/>
                  </a:cubicBezTo>
                  <a:cubicBezTo>
                    <a:pt x="5" y="12"/>
                    <a:pt x="0" y="7"/>
                    <a:pt x="0" y="0"/>
                  </a:cubicBezTo>
                  <a:lnTo>
                    <a:pt x="24" y="0"/>
                  </a:lnTo>
                  <a:close/>
                </a:path>
              </a:pathLst>
            </a:custGeom>
            <a:solidFill>
              <a:srgbClr val="F05F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62" name="Rectangle 45"/>
            <p:cNvSpPr>
              <a:spLocks noChangeArrowheads="1"/>
            </p:cNvSpPr>
            <p:nvPr/>
          </p:nvSpPr>
          <p:spPr bwMode="auto">
            <a:xfrm>
              <a:off x="5467350" y="5503863"/>
              <a:ext cx="90488" cy="120650"/>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63" name="Freeform 46"/>
            <p:cNvSpPr/>
            <p:nvPr/>
          </p:nvSpPr>
          <p:spPr bwMode="auto">
            <a:xfrm>
              <a:off x="5467350" y="5624513"/>
              <a:ext cx="90488" cy="44450"/>
            </a:xfrm>
            <a:custGeom>
              <a:avLst/>
              <a:gdLst>
                <a:gd name="T0" fmla="*/ 24 w 24"/>
                <a:gd name="T1" fmla="*/ 0 h 12"/>
                <a:gd name="T2" fmla="*/ 12 w 24"/>
                <a:gd name="T3" fmla="*/ 12 h 12"/>
                <a:gd name="T4" fmla="*/ 0 w 24"/>
                <a:gd name="T5" fmla="*/ 0 h 12"/>
                <a:gd name="T6" fmla="*/ 24 w 24"/>
                <a:gd name="T7" fmla="*/ 0 h 12"/>
              </a:gdLst>
              <a:ahLst/>
              <a:cxnLst>
                <a:cxn ang="0">
                  <a:pos x="T0" y="T1"/>
                </a:cxn>
                <a:cxn ang="0">
                  <a:pos x="T2" y="T3"/>
                </a:cxn>
                <a:cxn ang="0">
                  <a:pos x="T4" y="T5"/>
                </a:cxn>
                <a:cxn ang="0">
                  <a:pos x="T6" y="T7"/>
                </a:cxn>
              </a:cxnLst>
              <a:rect l="0" t="0" r="r" b="b"/>
              <a:pathLst>
                <a:path w="24" h="12">
                  <a:moveTo>
                    <a:pt x="24" y="0"/>
                  </a:moveTo>
                  <a:cubicBezTo>
                    <a:pt x="24" y="7"/>
                    <a:pt x="19" y="12"/>
                    <a:pt x="12" y="12"/>
                  </a:cubicBezTo>
                  <a:cubicBezTo>
                    <a:pt x="5" y="12"/>
                    <a:pt x="0" y="7"/>
                    <a:pt x="0" y="0"/>
                  </a:cubicBezTo>
                  <a:lnTo>
                    <a:pt x="24" y="0"/>
                  </a:lnTo>
                  <a:close/>
                </a:path>
              </a:pathLst>
            </a:custGeom>
            <a:solidFill>
              <a:srgbClr val="EBF0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64" name="Rectangle 47"/>
            <p:cNvSpPr>
              <a:spLocks noChangeArrowheads="1"/>
            </p:cNvSpPr>
            <p:nvPr/>
          </p:nvSpPr>
          <p:spPr bwMode="auto">
            <a:xfrm>
              <a:off x="5648325" y="5503863"/>
              <a:ext cx="88900" cy="120650"/>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65" name="Freeform 48"/>
            <p:cNvSpPr/>
            <p:nvPr/>
          </p:nvSpPr>
          <p:spPr bwMode="auto">
            <a:xfrm>
              <a:off x="5648325" y="5624513"/>
              <a:ext cx="88900" cy="44450"/>
            </a:xfrm>
            <a:custGeom>
              <a:avLst/>
              <a:gdLst>
                <a:gd name="T0" fmla="*/ 24 w 24"/>
                <a:gd name="T1" fmla="*/ 0 h 12"/>
                <a:gd name="T2" fmla="*/ 12 w 24"/>
                <a:gd name="T3" fmla="*/ 12 h 12"/>
                <a:gd name="T4" fmla="*/ 0 w 24"/>
                <a:gd name="T5" fmla="*/ 0 h 12"/>
                <a:gd name="T6" fmla="*/ 24 w 24"/>
                <a:gd name="T7" fmla="*/ 0 h 12"/>
              </a:gdLst>
              <a:ahLst/>
              <a:cxnLst>
                <a:cxn ang="0">
                  <a:pos x="T0" y="T1"/>
                </a:cxn>
                <a:cxn ang="0">
                  <a:pos x="T2" y="T3"/>
                </a:cxn>
                <a:cxn ang="0">
                  <a:pos x="T4" y="T5"/>
                </a:cxn>
                <a:cxn ang="0">
                  <a:pos x="T6" y="T7"/>
                </a:cxn>
              </a:cxnLst>
              <a:rect l="0" t="0" r="r" b="b"/>
              <a:pathLst>
                <a:path w="24" h="12">
                  <a:moveTo>
                    <a:pt x="24" y="0"/>
                  </a:moveTo>
                  <a:cubicBezTo>
                    <a:pt x="24" y="7"/>
                    <a:pt x="19" y="12"/>
                    <a:pt x="12" y="12"/>
                  </a:cubicBezTo>
                  <a:cubicBezTo>
                    <a:pt x="5" y="12"/>
                    <a:pt x="0" y="7"/>
                    <a:pt x="0" y="0"/>
                  </a:cubicBezTo>
                  <a:lnTo>
                    <a:pt x="24" y="0"/>
                  </a:lnTo>
                  <a:close/>
                </a:path>
              </a:pathLst>
            </a:custGeom>
            <a:solidFill>
              <a:srgbClr val="EBF0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66" name="Freeform 49"/>
            <p:cNvSpPr/>
            <p:nvPr/>
          </p:nvSpPr>
          <p:spPr bwMode="auto">
            <a:xfrm>
              <a:off x="5376863" y="5624513"/>
              <a:ext cx="90488" cy="44450"/>
            </a:xfrm>
            <a:custGeom>
              <a:avLst/>
              <a:gdLst>
                <a:gd name="T0" fmla="*/ 24 w 24"/>
                <a:gd name="T1" fmla="*/ 0 h 12"/>
                <a:gd name="T2" fmla="*/ 12 w 24"/>
                <a:gd name="T3" fmla="*/ 12 h 12"/>
                <a:gd name="T4" fmla="*/ 0 w 24"/>
                <a:gd name="T5" fmla="*/ 0 h 12"/>
                <a:gd name="T6" fmla="*/ 24 w 24"/>
                <a:gd name="T7" fmla="*/ 0 h 12"/>
              </a:gdLst>
              <a:ahLst/>
              <a:cxnLst>
                <a:cxn ang="0">
                  <a:pos x="T0" y="T1"/>
                </a:cxn>
                <a:cxn ang="0">
                  <a:pos x="T2" y="T3"/>
                </a:cxn>
                <a:cxn ang="0">
                  <a:pos x="T4" y="T5"/>
                </a:cxn>
                <a:cxn ang="0">
                  <a:pos x="T6" y="T7"/>
                </a:cxn>
              </a:cxnLst>
              <a:rect l="0" t="0" r="r" b="b"/>
              <a:pathLst>
                <a:path w="24" h="12">
                  <a:moveTo>
                    <a:pt x="24" y="0"/>
                  </a:moveTo>
                  <a:cubicBezTo>
                    <a:pt x="24" y="7"/>
                    <a:pt x="19" y="12"/>
                    <a:pt x="12" y="12"/>
                  </a:cubicBezTo>
                  <a:cubicBezTo>
                    <a:pt x="5" y="12"/>
                    <a:pt x="0" y="7"/>
                    <a:pt x="0" y="0"/>
                  </a:cubicBezTo>
                  <a:lnTo>
                    <a:pt x="24" y="0"/>
                  </a:lnTo>
                  <a:close/>
                </a:path>
              </a:pathLst>
            </a:custGeom>
            <a:solidFill>
              <a:srgbClr val="F05F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67" name="Freeform 50"/>
            <p:cNvSpPr/>
            <p:nvPr/>
          </p:nvSpPr>
          <p:spPr bwMode="auto">
            <a:xfrm>
              <a:off x="5286375" y="5624513"/>
              <a:ext cx="90488" cy="44450"/>
            </a:xfrm>
            <a:custGeom>
              <a:avLst/>
              <a:gdLst>
                <a:gd name="T0" fmla="*/ 24 w 24"/>
                <a:gd name="T1" fmla="*/ 0 h 12"/>
                <a:gd name="T2" fmla="*/ 12 w 24"/>
                <a:gd name="T3" fmla="*/ 12 h 12"/>
                <a:gd name="T4" fmla="*/ 0 w 24"/>
                <a:gd name="T5" fmla="*/ 0 h 12"/>
                <a:gd name="T6" fmla="*/ 24 w 24"/>
                <a:gd name="T7" fmla="*/ 0 h 12"/>
              </a:gdLst>
              <a:ahLst/>
              <a:cxnLst>
                <a:cxn ang="0">
                  <a:pos x="T0" y="T1"/>
                </a:cxn>
                <a:cxn ang="0">
                  <a:pos x="T2" y="T3"/>
                </a:cxn>
                <a:cxn ang="0">
                  <a:pos x="T4" y="T5"/>
                </a:cxn>
                <a:cxn ang="0">
                  <a:pos x="T6" y="T7"/>
                </a:cxn>
              </a:cxnLst>
              <a:rect l="0" t="0" r="r" b="b"/>
              <a:pathLst>
                <a:path w="24" h="12">
                  <a:moveTo>
                    <a:pt x="24" y="0"/>
                  </a:moveTo>
                  <a:cubicBezTo>
                    <a:pt x="24" y="7"/>
                    <a:pt x="19" y="12"/>
                    <a:pt x="12" y="12"/>
                  </a:cubicBezTo>
                  <a:cubicBezTo>
                    <a:pt x="5" y="12"/>
                    <a:pt x="0" y="7"/>
                    <a:pt x="0" y="0"/>
                  </a:cubicBezTo>
                  <a:lnTo>
                    <a:pt x="24" y="0"/>
                  </a:lnTo>
                  <a:close/>
                </a:path>
              </a:pathLst>
            </a:custGeom>
            <a:solidFill>
              <a:srgbClr val="EBF0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68" name="Freeform 51"/>
            <p:cNvSpPr/>
            <p:nvPr/>
          </p:nvSpPr>
          <p:spPr bwMode="auto">
            <a:xfrm>
              <a:off x="5197475" y="5624513"/>
              <a:ext cx="88900" cy="44450"/>
            </a:xfrm>
            <a:custGeom>
              <a:avLst/>
              <a:gdLst>
                <a:gd name="T0" fmla="*/ 24 w 24"/>
                <a:gd name="T1" fmla="*/ 0 h 12"/>
                <a:gd name="T2" fmla="*/ 12 w 24"/>
                <a:gd name="T3" fmla="*/ 12 h 12"/>
                <a:gd name="T4" fmla="*/ 0 w 24"/>
                <a:gd name="T5" fmla="*/ 0 h 12"/>
                <a:gd name="T6" fmla="*/ 24 w 24"/>
                <a:gd name="T7" fmla="*/ 0 h 12"/>
              </a:gdLst>
              <a:ahLst/>
              <a:cxnLst>
                <a:cxn ang="0">
                  <a:pos x="T0" y="T1"/>
                </a:cxn>
                <a:cxn ang="0">
                  <a:pos x="T2" y="T3"/>
                </a:cxn>
                <a:cxn ang="0">
                  <a:pos x="T4" y="T5"/>
                </a:cxn>
                <a:cxn ang="0">
                  <a:pos x="T6" y="T7"/>
                </a:cxn>
              </a:cxnLst>
              <a:rect l="0" t="0" r="r" b="b"/>
              <a:pathLst>
                <a:path w="24" h="12">
                  <a:moveTo>
                    <a:pt x="24" y="0"/>
                  </a:moveTo>
                  <a:cubicBezTo>
                    <a:pt x="24" y="7"/>
                    <a:pt x="19" y="12"/>
                    <a:pt x="12" y="12"/>
                  </a:cubicBezTo>
                  <a:cubicBezTo>
                    <a:pt x="5" y="12"/>
                    <a:pt x="0" y="7"/>
                    <a:pt x="0" y="0"/>
                  </a:cubicBezTo>
                  <a:lnTo>
                    <a:pt x="24" y="0"/>
                  </a:lnTo>
                  <a:close/>
                </a:path>
              </a:pathLst>
            </a:custGeom>
            <a:solidFill>
              <a:srgbClr val="F05F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69" name="Freeform 52"/>
            <p:cNvSpPr/>
            <p:nvPr/>
          </p:nvSpPr>
          <p:spPr bwMode="auto">
            <a:xfrm>
              <a:off x="5106988" y="5624513"/>
              <a:ext cx="90488" cy="44450"/>
            </a:xfrm>
            <a:custGeom>
              <a:avLst/>
              <a:gdLst>
                <a:gd name="T0" fmla="*/ 24 w 24"/>
                <a:gd name="T1" fmla="*/ 0 h 12"/>
                <a:gd name="T2" fmla="*/ 12 w 24"/>
                <a:gd name="T3" fmla="*/ 12 h 12"/>
                <a:gd name="T4" fmla="*/ 0 w 24"/>
                <a:gd name="T5" fmla="*/ 0 h 12"/>
                <a:gd name="T6" fmla="*/ 24 w 24"/>
                <a:gd name="T7" fmla="*/ 0 h 12"/>
              </a:gdLst>
              <a:ahLst/>
              <a:cxnLst>
                <a:cxn ang="0">
                  <a:pos x="T0" y="T1"/>
                </a:cxn>
                <a:cxn ang="0">
                  <a:pos x="T2" y="T3"/>
                </a:cxn>
                <a:cxn ang="0">
                  <a:pos x="T4" y="T5"/>
                </a:cxn>
                <a:cxn ang="0">
                  <a:pos x="T6" y="T7"/>
                </a:cxn>
              </a:cxnLst>
              <a:rect l="0" t="0" r="r" b="b"/>
              <a:pathLst>
                <a:path w="24" h="12">
                  <a:moveTo>
                    <a:pt x="24" y="0"/>
                  </a:moveTo>
                  <a:cubicBezTo>
                    <a:pt x="24" y="7"/>
                    <a:pt x="19" y="12"/>
                    <a:pt x="12" y="12"/>
                  </a:cubicBezTo>
                  <a:cubicBezTo>
                    <a:pt x="5" y="12"/>
                    <a:pt x="0" y="7"/>
                    <a:pt x="0" y="0"/>
                  </a:cubicBezTo>
                  <a:lnTo>
                    <a:pt x="24" y="0"/>
                  </a:lnTo>
                  <a:close/>
                </a:path>
              </a:pathLst>
            </a:custGeom>
            <a:solidFill>
              <a:srgbClr val="EBF0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70" name="Freeform 53"/>
            <p:cNvSpPr/>
            <p:nvPr/>
          </p:nvSpPr>
          <p:spPr bwMode="auto">
            <a:xfrm>
              <a:off x="5016500" y="5624513"/>
              <a:ext cx="90488" cy="44450"/>
            </a:xfrm>
            <a:custGeom>
              <a:avLst/>
              <a:gdLst>
                <a:gd name="T0" fmla="*/ 24 w 24"/>
                <a:gd name="T1" fmla="*/ 0 h 12"/>
                <a:gd name="T2" fmla="*/ 12 w 24"/>
                <a:gd name="T3" fmla="*/ 12 h 12"/>
                <a:gd name="T4" fmla="*/ 0 w 24"/>
                <a:gd name="T5" fmla="*/ 0 h 12"/>
                <a:gd name="T6" fmla="*/ 24 w 24"/>
                <a:gd name="T7" fmla="*/ 0 h 12"/>
              </a:gdLst>
              <a:ahLst/>
              <a:cxnLst>
                <a:cxn ang="0">
                  <a:pos x="T0" y="T1"/>
                </a:cxn>
                <a:cxn ang="0">
                  <a:pos x="T2" y="T3"/>
                </a:cxn>
                <a:cxn ang="0">
                  <a:pos x="T4" y="T5"/>
                </a:cxn>
                <a:cxn ang="0">
                  <a:pos x="T6" y="T7"/>
                </a:cxn>
              </a:cxnLst>
              <a:rect l="0" t="0" r="r" b="b"/>
              <a:pathLst>
                <a:path w="24" h="12">
                  <a:moveTo>
                    <a:pt x="24" y="0"/>
                  </a:moveTo>
                  <a:cubicBezTo>
                    <a:pt x="24" y="7"/>
                    <a:pt x="19" y="12"/>
                    <a:pt x="12" y="12"/>
                  </a:cubicBezTo>
                  <a:cubicBezTo>
                    <a:pt x="5" y="12"/>
                    <a:pt x="0" y="7"/>
                    <a:pt x="0" y="0"/>
                  </a:cubicBezTo>
                  <a:lnTo>
                    <a:pt x="24" y="0"/>
                  </a:lnTo>
                  <a:close/>
                </a:path>
              </a:pathLst>
            </a:custGeom>
            <a:solidFill>
              <a:srgbClr val="F05F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71" name="Freeform 54"/>
            <p:cNvSpPr/>
            <p:nvPr/>
          </p:nvSpPr>
          <p:spPr bwMode="auto">
            <a:xfrm>
              <a:off x="4837113" y="5624513"/>
              <a:ext cx="88900" cy="44450"/>
            </a:xfrm>
            <a:custGeom>
              <a:avLst/>
              <a:gdLst>
                <a:gd name="T0" fmla="*/ 24 w 24"/>
                <a:gd name="T1" fmla="*/ 0 h 12"/>
                <a:gd name="T2" fmla="*/ 12 w 24"/>
                <a:gd name="T3" fmla="*/ 12 h 12"/>
                <a:gd name="T4" fmla="*/ 0 w 24"/>
                <a:gd name="T5" fmla="*/ 0 h 12"/>
                <a:gd name="T6" fmla="*/ 24 w 24"/>
                <a:gd name="T7" fmla="*/ 0 h 12"/>
              </a:gdLst>
              <a:ahLst/>
              <a:cxnLst>
                <a:cxn ang="0">
                  <a:pos x="T0" y="T1"/>
                </a:cxn>
                <a:cxn ang="0">
                  <a:pos x="T2" y="T3"/>
                </a:cxn>
                <a:cxn ang="0">
                  <a:pos x="T4" y="T5"/>
                </a:cxn>
                <a:cxn ang="0">
                  <a:pos x="T6" y="T7"/>
                </a:cxn>
              </a:cxnLst>
              <a:rect l="0" t="0" r="r" b="b"/>
              <a:pathLst>
                <a:path w="24" h="12">
                  <a:moveTo>
                    <a:pt x="24" y="0"/>
                  </a:moveTo>
                  <a:cubicBezTo>
                    <a:pt x="24" y="7"/>
                    <a:pt x="19" y="12"/>
                    <a:pt x="12" y="12"/>
                  </a:cubicBezTo>
                  <a:cubicBezTo>
                    <a:pt x="5" y="12"/>
                    <a:pt x="0" y="7"/>
                    <a:pt x="0" y="0"/>
                  </a:cubicBezTo>
                  <a:lnTo>
                    <a:pt x="24" y="0"/>
                  </a:lnTo>
                  <a:close/>
                </a:path>
              </a:pathLst>
            </a:custGeom>
            <a:solidFill>
              <a:srgbClr val="F05F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72" name="Freeform 55"/>
            <p:cNvSpPr/>
            <p:nvPr/>
          </p:nvSpPr>
          <p:spPr bwMode="auto">
            <a:xfrm>
              <a:off x="4926013" y="5624513"/>
              <a:ext cx="90488" cy="44450"/>
            </a:xfrm>
            <a:custGeom>
              <a:avLst/>
              <a:gdLst>
                <a:gd name="T0" fmla="*/ 24 w 24"/>
                <a:gd name="T1" fmla="*/ 0 h 12"/>
                <a:gd name="T2" fmla="*/ 12 w 24"/>
                <a:gd name="T3" fmla="*/ 12 h 12"/>
                <a:gd name="T4" fmla="*/ 0 w 24"/>
                <a:gd name="T5" fmla="*/ 0 h 12"/>
                <a:gd name="T6" fmla="*/ 24 w 24"/>
                <a:gd name="T7" fmla="*/ 0 h 12"/>
              </a:gdLst>
              <a:ahLst/>
              <a:cxnLst>
                <a:cxn ang="0">
                  <a:pos x="T0" y="T1"/>
                </a:cxn>
                <a:cxn ang="0">
                  <a:pos x="T2" y="T3"/>
                </a:cxn>
                <a:cxn ang="0">
                  <a:pos x="T4" y="T5"/>
                </a:cxn>
                <a:cxn ang="0">
                  <a:pos x="T6" y="T7"/>
                </a:cxn>
              </a:cxnLst>
              <a:rect l="0" t="0" r="r" b="b"/>
              <a:pathLst>
                <a:path w="24" h="12">
                  <a:moveTo>
                    <a:pt x="24" y="0"/>
                  </a:moveTo>
                  <a:cubicBezTo>
                    <a:pt x="24" y="7"/>
                    <a:pt x="19" y="12"/>
                    <a:pt x="12" y="12"/>
                  </a:cubicBezTo>
                  <a:cubicBezTo>
                    <a:pt x="5" y="12"/>
                    <a:pt x="0" y="7"/>
                    <a:pt x="0" y="0"/>
                  </a:cubicBezTo>
                  <a:lnTo>
                    <a:pt x="24" y="0"/>
                  </a:lnTo>
                  <a:close/>
                </a:path>
              </a:pathLst>
            </a:custGeom>
            <a:solidFill>
              <a:srgbClr val="EBF0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73" name="Rectangle 56"/>
            <p:cNvSpPr>
              <a:spLocks noChangeArrowheads="1"/>
            </p:cNvSpPr>
            <p:nvPr/>
          </p:nvSpPr>
          <p:spPr bwMode="auto">
            <a:xfrm>
              <a:off x="5392738" y="5743575"/>
              <a:ext cx="209550" cy="392113"/>
            </a:xfrm>
            <a:prstGeom prst="rect">
              <a:avLst/>
            </a:prstGeom>
            <a:solidFill>
              <a:srgbClr val="EB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74" name="Rectangle 57"/>
            <p:cNvSpPr>
              <a:spLocks noChangeArrowheads="1"/>
            </p:cNvSpPr>
            <p:nvPr/>
          </p:nvSpPr>
          <p:spPr bwMode="auto">
            <a:xfrm>
              <a:off x="5392738" y="5743575"/>
              <a:ext cx="209550" cy="30163"/>
            </a:xfrm>
            <a:prstGeom prst="rect">
              <a:avLst/>
            </a:prstGeom>
            <a:solidFill>
              <a:srgbClr val="8285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75" name="Rectangle 58"/>
            <p:cNvSpPr>
              <a:spLocks noChangeArrowheads="1"/>
            </p:cNvSpPr>
            <p:nvPr/>
          </p:nvSpPr>
          <p:spPr bwMode="auto">
            <a:xfrm>
              <a:off x="5392738" y="5773738"/>
              <a:ext cx="30163" cy="361950"/>
            </a:xfrm>
            <a:prstGeom prst="rect">
              <a:avLst/>
            </a:prstGeom>
            <a:solidFill>
              <a:srgbClr val="8285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76" name="Rectangle 59"/>
            <p:cNvSpPr>
              <a:spLocks noChangeArrowheads="1"/>
            </p:cNvSpPr>
            <p:nvPr/>
          </p:nvSpPr>
          <p:spPr bwMode="auto">
            <a:xfrm>
              <a:off x="5572125" y="5773738"/>
              <a:ext cx="30163" cy="361950"/>
            </a:xfrm>
            <a:prstGeom prst="rect">
              <a:avLst/>
            </a:prstGeom>
            <a:solidFill>
              <a:srgbClr val="8285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77" name="Rectangle 60"/>
            <p:cNvSpPr>
              <a:spLocks noChangeArrowheads="1"/>
            </p:cNvSpPr>
            <p:nvPr/>
          </p:nvSpPr>
          <p:spPr bwMode="auto">
            <a:xfrm>
              <a:off x="4881563" y="6135688"/>
              <a:ext cx="811213" cy="30163"/>
            </a:xfrm>
            <a:prstGeom prst="rect">
              <a:avLst/>
            </a:prstGeom>
            <a:solidFill>
              <a:srgbClr val="8285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78" name="Rectangle 61"/>
            <p:cNvSpPr>
              <a:spLocks noChangeArrowheads="1"/>
            </p:cNvSpPr>
            <p:nvPr/>
          </p:nvSpPr>
          <p:spPr bwMode="auto">
            <a:xfrm>
              <a:off x="5422900" y="5940425"/>
              <a:ext cx="149225" cy="28575"/>
            </a:xfrm>
            <a:prstGeom prst="rect">
              <a:avLst/>
            </a:prstGeom>
            <a:solidFill>
              <a:srgbClr val="8285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sp>
          <p:nvSpPr>
            <p:cNvPr id="79" name="Freeform 62"/>
            <p:cNvSpPr/>
            <p:nvPr/>
          </p:nvSpPr>
          <p:spPr bwMode="auto">
            <a:xfrm>
              <a:off x="4806950" y="5443538"/>
              <a:ext cx="960438" cy="60325"/>
            </a:xfrm>
            <a:custGeom>
              <a:avLst/>
              <a:gdLst>
                <a:gd name="T0" fmla="*/ 248 w 256"/>
                <a:gd name="T1" fmla="*/ 0 h 16"/>
                <a:gd name="T2" fmla="*/ 8 w 256"/>
                <a:gd name="T3" fmla="*/ 0 h 16"/>
                <a:gd name="T4" fmla="*/ 0 w 256"/>
                <a:gd name="T5" fmla="*/ 8 h 16"/>
                <a:gd name="T6" fmla="*/ 8 w 256"/>
                <a:gd name="T7" fmla="*/ 16 h 16"/>
                <a:gd name="T8" fmla="*/ 248 w 256"/>
                <a:gd name="T9" fmla="*/ 16 h 16"/>
                <a:gd name="T10" fmla="*/ 256 w 256"/>
                <a:gd name="T11" fmla="*/ 8 h 16"/>
                <a:gd name="T12" fmla="*/ 248 w 256"/>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256" h="16">
                  <a:moveTo>
                    <a:pt x="248" y="0"/>
                  </a:moveTo>
                  <a:cubicBezTo>
                    <a:pt x="8" y="0"/>
                    <a:pt x="8" y="0"/>
                    <a:pt x="8" y="0"/>
                  </a:cubicBezTo>
                  <a:cubicBezTo>
                    <a:pt x="4" y="0"/>
                    <a:pt x="0" y="4"/>
                    <a:pt x="0" y="8"/>
                  </a:cubicBezTo>
                  <a:cubicBezTo>
                    <a:pt x="0" y="12"/>
                    <a:pt x="4" y="16"/>
                    <a:pt x="8" y="16"/>
                  </a:cubicBezTo>
                  <a:cubicBezTo>
                    <a:pt x="248" y="16"/>
                    <a:pt x="248" y="16"/>
                    <a:pt x="248" y="16"/>
                  </a:cubicBezTo>
                  <a:cubicBezTo>
                    <a:pt x="252" y="16"/>
                    <a:pt x="256" y="12"/>
                    <a:pt x="256" y="8"/>
                  </a:cubicBezTo>
                  <a:cubicBezTo>
                    <a:pt x="256" y="4"/>
                    <a:pt x="252" y="0"/>
                    <a:pt x="248" y="0"/>
                  </a:cubicBezTo>
                  <a:close/>
                </a:path>
              </a:pathLst>
            </a:custGeom>
            <a:solidFill>
              <a:srgbClr val="8285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cs typeface="+mn-cs"/>
              </a:endParaRPr>
            </a:p>
          </p:txBody>
        </p:sp>
      </p:grpSp>
      <p:pic>
        <p:nvPicPr>
          <p:cNvPr id="80" name="Picture 115" descr="Image result for Images of infrastructure"/>
          <p:cNvPicPr/>
          <p:nvPr/>
        </p:nvPicPr>
        <p:blipFill>
          <a:blip r:embed="rId4" cstate="print"/>
          <a:srcRect/>
          <a:stretch>
            <a:fillRect/>
          </a:stretch>
        </p:blipFill>
        <p:spPr bwMode="auto">
          <a:xfrm>
            <a:off x="7913019" y="5442230"/>
            <a:ext cx="705498" cy="639746"/>
          </a:xfrm>
          <a:prstGeom prst="rect">
            <a:avLst/>
          </a:prstGeom>
          <a:noFill/>
          <a:ln w="9525">
            <a:noFill/>
            <a:miter lim="800000"/>
            <a:headEnd/>
            <a:tailEnd/>
          </a:ln>
        </p:spPr>
      </p:pic>
      <p:sp>
        <p:nvSpPr>
          <p:cNvPr id="81" name="矩形 80"/>
          <p:cNvSpPr/>
          <p:nvPr/>
        </p:nvSpPr>
        <p:spPr>
          <a:xfrm>
            <a:off x="8788691" y="4409544"/>
            <a:ext cx="2117975" cy="646331"/>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a:cs typeface="+mn-cs"/>
              </a:rPr>
              <a:t>Infrastructure            Improvement</a:t>
            </a:r>
          </a:p>
        </p:txBody>
      </p:sp>
      <p:sp>
        <p:nvSpPr>
          <p:cNvPr id="82" name="TextBox 3"/>
          <p:cNvSpPr txBox="1"/>
          <p:nvPr/>
        </p:nvSpPr>
        <p:spPr>
          <a:xfrm>
            <a:off x="4297099" y="115759"/>
            <a:ext cx="6701425" cy="523220"/>
          </a:xfrm>
          <a:prstGeom prst="rect">
            <a:avLst/>
          </a:prstGeom>
          <a:noFill/>
        </p:spPr>
        <p:txBody>
          <a:bodyPr wrap="square" rtlCol="0">
            <a:spAutoFit/>
          </a:bodyPr>
          <a:lstStyle>
            <a:defPPr>
              <a:defRPr lang="en-US"/>
            </a:defPPr>
            <a:lvl1pPr marR="0" lvl="0" indent="0" algn="r" fontAlgn="auto">
              <a:lnSpc>
                <a:spcPct val="100000"/>
              </a:lnSpc>
              <a:spcBef>
                <a:spcPts val="0"/>
              </a:spcBef>
              <a:spcAft>
                <a:spcPts val="0"/>
              </a:spcAft>
              <a:buClrTx/>
              <a:buSzTx/>
              <a:buFontTx/>
              <a:buNone/>
              <a:defRPr kumimoji="0" sz="2800" i="0" u="none" strike="noStrike" cap="none" spc="0" normalizeH="0" baseline="0">
                <a:ln>
                  <a:noFill/>
                </a:ln>
                <a:solidFill>
                  <a:schemeClr val="tx2"/>
                </a:solidFill>
                <a:effectLst/>
                <a:uLnTx/>
                <a:uFillTx/>
                <a:cs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1" i="1" u="none" strike="noStrike" kern="1200" cap="none" spc="0" normalizeH="0" baseline="0" noProof="0" dirty="0">
                <a:ln>
                  <a:noFill/>
                </a:ln>
                <a:solidFill>
                  <a:srgbClr val="005BAC"/>
                </a:solidFill>
                <a:effectLst/>
                <a:uLnTx/>
                <a:uFillTx/>
                <a:latin typeface="Arial" panose="020B0604020202020204" pitchFamily="34" charset="0"/>
                <a:ea typeface="微软雅黑" panose="020B0503020204020204" pitchFamily="34" charset="-122"/>
                <a:cs typeface="Arial" panose="020B0604020202020204" pitchFamily="34" charset="0"/>
              </a:rPr>
              <a:t>Community Investment Plan (CIP)  </a:t>
            </a:r>
            <a:endParaRPr kumimoji="0" lang="en-US" altLang="zh-CN" sz="2800" b="1" i="1" u="none" strike="noStrike" kern="1200" cap="none" spc="0" normalizeH="0" baseline="0" noProof="0" dirty="0">
              <a:ln>
                <a:noFill/>
              </a:ln>
              <a:solidFill>
                <a:srgbClr val="005BAC"/>
              </a:solidFill>
              <a:effectLst/>
              <a:uLnTx/>
              <a:uFillTx/>
              <a:latin typeface="Arial" panose="020B0604020202020204" pitchFamily="34" charset="0"/>
              <a:ea typeface="微软雅黑" panose="020B0503020204020204" pitchFamily="34" charset="-122"/>
              <a:cs typeface="Arial" panose="020B0604020202020204" pitchFamily="34" charset="0"/>
              <a:sym typeface="+mn-lt"/>
            </a:endParaRPr>
          </a:p>
        </p:txBody>
      </p:sp>
      <p:sp>
        <p:nvSpPr>
          <p:cNvPr id="5" name="Oval 4"/>
          <p:cNvSpPr/>
          <p:nvPr/>
        </p:nvSpPr>
        <p:spPr>
          <a:xfrm>
            <a:off x="714654" y="2690801"/>
            <a:ext cx="5245872" cy="2915646"/>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a:ea typeface="+mn-ea"/>
                <a:cs typeface="+mn-cs"/>
              </a:rPr>
              <a:t>KPCL has developed a Community Investment Plan (CIP) to ensure that the project benefits are shared with local communities around the project. The CIP implemented is started in 2017 and will be completed 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a:ea typeface="+mn-ea"/>
                <a:cs typeface="+mn-cs"/>
              </a:rPr>
              <a:t>2022 – 23. </a:t>
            </a:r>
          </a:p>
        </p:txBody>
      </p:sp>
    </p:spTree>
    <p:extLst>
      <p:ext uri="{BB962C8B-B14F-4D97-AF65-F5344CB8AC3E}">
        <p14:creationId xmlns:p14="http://schemas.microsoft.com/office/powerpoint/2010/main" val="5051344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extBox 3"/>
          <p:cNvSpPr txBox="1"/>
          <p:nvPr/>
        </p:nvSpPr>
        <p:spPr>
          <a:xfrm>
            <a:off x="5116010" y="90930"/>
            <a:ext cx="6134582" cy="461665"/>
          </a:xfrm>
          <a:prstGeom prst="rect">
            <a:avLst/>
          </a:prstGeom>
          <a:noFill/>
        </p:spPr>
        <p:txBody>
          <a:bodyPr wrap="square" rtlCol="0">
            <a:spAutoFit/>
          </a:bodyPr>
          <a:lstStyle>
            <a:defPPr>
              <a:defRPr lang="en-US"/>
            </a:defPPr>
            <a:lvl1pPr marR="0" lvl="0" indent="0" algn="r" fontAlgn="auto">
              <a:lnSpc>
                <a:spcPct val="100000"/>
              </a:lnSpc>
              <a:spcBef>
                <a:spcPts val="0"/>
              </a:spcBef>
              <a:spcAft>
                <a:spcPts val="0"/>
              </a:spcAft>
              <a:buClrTx/>
              <a:buSzTx/>
              <a:buFontTx/>
              <a:buNone/>
              <a:defRPr kumimoji="0" sz="2800" i="0" u="none" strike="noStrike" cap="none" spc="0" normalizeH="0" baseline="0">
                <a:ln>
                  <a:noFill/>
                </a:ln>
                <a:solidFill>
                  <a:schemeClr val="tx2"/>
                </a:solidFill>
                <a:effectLst/>
                <a:uLnTx/>
                <a:uFillTx/>
                <a:cs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1200" cap="none" spc="0" normalizeH="0" baseline="0" noProof="0" dirty="0">
                <a:ln>
                  <a:noFill/>
                </a:ln>
                <a:solidFill>
                  <a:srgbClr val="005BAC"/>
                </a:solidFill>
                <a:effectLst/>
                <a:uLnTx/>
                <a:uFillTx/>
                <a:latin typeface="Arial" panose="020B0604020202020204" pitchFamily="34" charset="0"/>
                <a:ea typeface="微软雅黑" panose="020B0503020204020204" pitchFamily="34" charset="-122"/>
                <a:cs typeface="Arial" panose="020B0604020202020204" pitchFamily="34" charset="0"/>
              </a:rPr>
              <a:t>Community Investment Plan (CIP)  </a:t>
            </a:r>
            <a:endParaRPr kumimoji="0" lang="en-US" altLang="zh-CN" sz="2400" b="1" i="1" u="none" strike="noStrike" kern="1200" cap="none" spc="0" normalizeH="0" baseline="0" noProof="0" dirty="0">
              <a:ln>
                <a:noFill/>
              </a:ln>
              <a:solidFill>
                <a:srgbClr val="005BAC"/>
              </a:solidFill>
              <a:effectLst/>
              <a:uLnTx/>
              <a:uFillTx/>
              <a:latin typeface="Arial" panose="020B0604020202020204" pitchFamily="34" charset="0"/>
              <a:ea typeface="微软雅黑" panose="020B0503020204020204" pitchFamily="34" charset="-122"/>
              <a:cs typeface="Arial" panose="020B0604020202020204" pitchFamily="34" charset="0"/>
              <a:sym typeface="+mn-lt"/>
            </a:endParaRPr>
          </a:p>
        </p:txBody>
      </p:sp>
      <p:sp>
        <p:nvSpPr>
          <p:cNvPr id="6" name="矩形 5"/>
          <p:cNvSpPr/>
          <p:nvPr/>
        </p:nvSpPr>
        <p:spPr>
          <a:xfrm>
            <a:off x="557213" y="1013071"/>
            <a:ext cx="11077574" cy="5447645"/>
          </a:xfrm>
          <a:prstGeom prst="rect">
            <a:avLst/>
          </a:prstGeom>
        </p:spPr>
        <p:txBody>
          <a:bodyPr wrap="square">
            <a:spAutoFit/>
          </a:bodyPr>
          <a:lstStyle/>
          <a:p>
            <a:pPr marL="0" marR="0" lvl="2" indent="0" algn="l" defTabSz="914400" rtl="0" eaLnBrk="1" fontAlgn="auto" latinLnBrk="0" hangingPunct="1">
              <a:lnSpc>
                <a:spcPct val="150000"/>
              </a:lnSpc>
              <a:spcBef>
                <a:spcPts val="0"/>
              </a:spcBef>
              <a:spcAft>
                <a:spcPts val="0"/>
              </a:spcAft>
              <a:buClrTx/>
              <a:buSzTx/>
              <a:buFontTx/>
              <a:buNone/>
              <a:tabLst>
                <a:tab pos="1881188" algn="l"/>
              </a:tabLst>
              <a:defRPr/>
            </a:pPr>
            <a:r>
              <a:rPr kumimoji="0" lang="en-US" altLang="zh-CN" sz="1800" b="1" i="0" u="none" strike="noStrike" kern="1200" cap="none" spc="0" normalizeH="0" baseline="0" noProof="0" dirty="0">
                <a:ln>
                  <a:noFill/>
                </a:ln>
                <a:solidFill>
                  <a:srgbClr val="FF0000"/>
                </a:solidFill>
                <a:effectLst/>
                <a:uLnTx/>
                <a:uFillTx/>
                <a:latin typeface="Arial"/>
                <a:cs typeface="+mn-cs"/>
              </a:rPr>
              <a:t>Completed CIP Projects in Punjab</a:t>
            </a:r>
            <a:r>
              <a:rPr kumimoji="0" lang="en-US" altLang="zh-CN" sz="1800" b="1" i="0" u="none" strike="noStrike" kern="1200" cap="none" spc="0" normalizeH="0" baseline="0" noProof="0" dirty="0">
                <a:ln>
                  <a:noFill/>
                </a:ln>
                <a:solidFill>
                  <a:prstClr val="black"/>
                </a:solidFill>
                <a:effectLst/>
                <a:uLnTx/>
                <a:uFillTx/>
                <a:latin typeface="Arial"/>
                <a:cs typeface="+mn-cs"/>
              </a:rPr>
              <a:t> </a:t>
            </a:r>
          </a:p>
          <a:p>
            <a:pPr marL="0" marR="0" lvl="2" indent="0" algn="l" defTabSz="914400" rtl="0" eaLnBrk="1" fontAlgn="auto" latinLnBrk="0" hangingPunct="1">
              <a:lnSpc>
                <a:spcPct val="150000"/>
              </a:lnSpc>
              <a:spcBef>
                <a:spcPts val="0"/>
              </a:spcBef>
              <a:spcAft>
                <a:spcPts val="0"/>
              </a:spcAft>
              <a:buClr>
                <a:srgbClr val="FF0000"/>
              </a:buClr>
              <a:buSzTx/>
              <a:buFontTx/>
              <a:buNone/>
              <a:tabLst>
                <a:tab pos="1881188" algn="l"/>
              </a:tabLst>
              <a:defRPr/>
            </a:pPr>
            <a:r>
              <a:rPr kumimoji="0" lang="en-US" altLang="zh-CN" sz="1400" b="1" i="0" u="none" strike="noStrike" kern="1200" cap="none" spc="0" normalizeH="0" baseline="0" noProof="0" dirty="0">
                <a:ln>
                  <a:noFill/>
                </a:ln>
                <a:solidFill>
                  <a:prstClr val="black"/>
                </a:solidFill>
                <a:effectLst/>
                <a:uLnTx/>
                <a:uFillTx/>
                <a:latin typeface="Arial"/>
                <a:cs typeface="+mn-cs"/>
              </a:rPr>
              <a:t>1. Construction of Government Girls Primary School </a:t>
            </a:r>
            <a:r>
              <a:rPr kumimoji="0" lang="en-US" altLang="zh-CN" sz="1400" b="1" i="0" u="none" strike="noStrike" kern="1200" cap="none" spc="0" normalizeH="0" baseline="0" noProof="0" dirty="0" err="1">
                <a:ln>
                  <a:noFill/>
                </a:ln>
                <a:solidFill>
                  <a:prstClr val="black"/>
                </a:solidFill>
                <a:effectLst/>
                <a:uLnTx/>
                <a:uFillTx/>
                <a:latin typeface="Arial"/>
                <a:cs typeface="+mn-cs"/>
              </a:rPr>
              <a:t>Channi</a:t>
            </a:r>
            <a:r>
              <a:rPr kumimoji="0" lang="en-US" altLang="zh-CN" sz="1400" b="1" i="0" u="none" strike="noStrike" kern="1200" cap="none" spc="0" normalizeH="0" baseline="0" noProof="0" dirty="0">
                <a:ln>
                  <a:noFill/>
                </a:ln>
                <a:solidFill>
                  <a:prstClr val="black"/>
                </a:solidFill>
                <a:effectLst/>
                <a:uLnTx/>
                <a:uFillTx/>
                <a:latin typeface="Arial"/>
                <a:cs typeface="+mn-cs"/>
              </a:rPr>
              <a:t> </a:t>
            </a:r>
            <a:r>
              <a:rPr kumimoji="0" lang="en-US" altLang="zh-CN" sz="1400" b="1" i="0" u="none" strike="noStrike" kern="1200" cap="none" spc="0" normalizeH="0" baseline="0" noProof="0" dirty="0" err="1">
                <a:ln>
                  <a:noFill/>
                </a:ln>
                <a:solidFill>
                  <a:prstClr val="black"/>
                </a:solidFill>
                <a:effectLst/>
                <a:uLnTx/>
                <a:uFillTx/>
                <a:latin typeface="Arial"/>
                <a:cs typeface="+mn-cs"/>
              </a:rPr>
              <a:t>Awan</a:t>
            </a:r>
            <a:r>
              <a:rPr kumimoji="0" lang="en-US" altLang="zh-CN" sz="1400" b="1" i="0" u="none" strike="noStrike" kern="1200" cap="none" spc="0" normalizeH="0" baseline="0" noProof="0" dirty="0">
                <a:ln>
                  <a:noFill/>
                </a:ln>
                <a:solidFill>
                  <a:prstClr val="black"/>
                </a:solidFill>
                <a:effectLst/>
                <a:uLnTx/>
                <a:uFillTx/>
                <a:latin typeface="Arial"/>
                <a:cs typeface="+mn-cs"/>
              </a:rPr>
              <a:t> </a:t>
            </a:r>
            <a:r>
              <a:rPr kumimoji="0" lang="en-US" altLang="zh-CN" sz="1400" b="1" i="0" u="none" strike="noStrike" kern="1200" cap="none" spc="0" normalizeH="0" baseline="0" noProof="0" dirty="0" err="1">
                <a:ln>
                  <a:noFill/>
                </a:ln>
                <a:solidFill>
                  <a:prstClr val="black"/>
                </a:solidFill>
                <a:effectLst/>
                <a:uLnTx/>
                <a:uFillTx/>
                <a:latin typeface="Arial"/>
                <a:cs typeface="+mn-cs"/>
              </a:rPr>
              <a:t>Kahuta</a:t>
            </a:r>
            <a:r>
              <a:rPr kumimoji="0" lang="en-US" altLang="zh-CN" sz="1400" b="1" i="0" u="none" strike="noStrike" kern="1200" cap="none" spc="0" normalizeH="0" baseline="0" noProof="0" dirty="0">
                <a:ln>
                  <a:noFill/>
                </a:ln>
                <a:solidFill>
                  <a:prstClr val="black"/>
                </a:solidFill>
                <a:effectLst/>
                <a:uLnTx/>
                <a:uFillTx/>
                <a:latin typeface="Arial"/>
                <a:cs typeface="+mn-cs"/>
              </a:rPr>
              <a:t> </a:t>
            </a:r>
          </a:p>
          <a:p>
            <a:pPr marL="0" marR="0" lvl="2" indent="0" algn="l" defTabSz="914400" rtl="0" eaLnBrk="1" fontAlgn="auto" latinLnBrk="0" hangingPunct="1">
              <a:lnSpc>
                <a:spcPct val="150000"/>
              </a:lnSpc>
              <a:spcBef>
                <a:spcPts val="0"/>
              </a:spcBef>
              <a:spcAft>
                <a:spcPts val="0"/>
              </a:spcAft>
              <a:buClr>
                <a:srgbClr val="FF0000"/>
              </a:buClr>
              <a:buSzTx/>
              <a:buFontTx/>
              <a:buNone/>
              <a:tabLst>
                <a:tab pos="1881188" algn="l"/>
              </a:tabLst>
              <a:defRPr/>
            </a:pPr>
            <a:r>
              <a:rPr kumimoji="0" lang="en-US" altLang="zh-CN" sz="1400" b="1" i="0" u="none" strike="noStrike" kern="1200" cap="none" spc="0" normalizeH="0" baseline="0" noProof="0" dirty="0">
                <a:ln>
                  <a:noFill/>
                </a:ln>
                <a:solidFill>
                  <a:prstClr val="black"/>
                </a:solidFill>
                <a:effectLst/>
                <a:uLnTx/>
                <a:uFillTx/>
                <a:latin typeface="Arial"/>
                <a:cs typeface="+mn-cs"/>
              </a:rPr>
              <a:t>2. Construction of Government Boys Primary School </a:t>
            </a:r>
            <a:r>
              <a:rPr kumimoji="0" lang="en-US" altLang="zh-CN" sz="1400" b="1" i="0" u="none" strike="noStrike" kern="1200" cap="none" spc="0" normalizeH="0" baseline="0" noProof="0" dirty="0" err="1">
                <a:ln>
                  <a:noFill/>
                </a:ln>
                <a:solidFill>
                  <a:prstClr val="black"/>
                </a:solidFill>
                <a:effectLst/>
                <a:uLnTx/>
                <a:uFillTx/>
                <a:latin typeface="Arial"/>
                <a:cs typeface="+mn-cs"/>
              </a:rPr>
              <a:t>Kannad</a:t>
            </a:r>
            <a:r>
              <a:rPr kumimoji="0" lang="en-US" altLang="zh-CN" sz="1400" b="1" i="0" u="none" strike="noStrike" kern="1200" cap="none" spc="0" normalizeH="0" baseline="0" noProof="0" dirty="0">
                <a:ln>
                  <a:noFill/>
                </a:ln>
                <a:solidFill>
                  <a:prstClr val="black"/>
                </a:solidFill>
                <a:effectLst/>
                <a:uLnTx/>
                <a:uFillTx/>
                <a:latin typeface="Arial"/>
                <a:cs typeface="+mn-cs"/>
              </a:rPr>
              <a:t> Karot</a:t>
            </a:r>
          </a:p>
          <a:p>
            <a:pPr marL="0" marR="0" lvl="2" indent="0" algn="l" defTabSz="914400" rtl="0" eaLnBrk="1" fontAlgn="auto" latinLnBrk="0" hangingPunct="1">
              <a:lnSpc>
                <a:spcPct val="150000"/>
              </a:lnSpc>
              <a:spcBef>
                <a:spcPts val="0"/>
              </a:spcBef>
              <a:spcAft>
                <a:spcPts val="0"/>
              </a:spcAft>
              <a:buClr>
                <a:srgbClr val="FF0000"/>
              </a:buClr>
              <a:buSzTx/>
              <a:buFontTx/>
              <a:buNone/>
              <a:tabLst>
                <a:tab pos="1881188" algn="l"/>
              </a:tabLst>
              <a:defRPr/>
            </a:pPr>
            <a:r>
              <a:rPr kumimoji="0" lang="en-US" altLang="zh-CN" sz="1400" b="1" i="0" u="none" strike="noStrike" kern="1200" cap="none" spc="0" normalizeH="0" baseline="0" noProof="0" dirty="0">
                <a:ln>
                  <a:noFill/>
                </a:ln>
                <a:solidFill>
                  <a:prstClr val="black"/>
                </a:solidFill>
                <a:effectLst/>
                <a:uLnTx/>
                <a:uFillTx/>
                <a:latin typeface="Arial"/>
                <a:cs typeface="+mn-cs"/>
              </a:rPr>
              <a:t>3. Construction Rest House at </a:t>
            </a:r>
            <a:r>
              <a:rPr kumimoji="0" lang="en-US" altLang="zh-CN" sz="1400" b="1" i="0" u="none" strike="noStrike" kern="1200" cap="none" spc="0" normalizeH="0" baseline="0" noProof="0" dirty="0" err="1">
                <a:ln>
                  <a:noFill/>
                </a:ln>
                <a:solidFill>
                  <a:prstClr val="black"/>
                </a:solidFill>
                <a:effectLst/>
                <a:uLnTx/>
                <a:uFillTx/>
                <a:latin typeface="Arial"/>
                <a:cs typeface="+mn-cs"/>
              </a:rPr>
              <a:t>Beor</a:t>
            </a:r>
            <a:endParaRPr kumimoji="0" lang="en-US" altLang="zh-CN" sz="1400" b="1" i="0" u="none" strike="noStrike" kern="1200" cap="none" spc="0" normalizeH="0" baseline="0" noProof="0" dirty="0">
              <a:ln>
                <a:noFill/>
              </a:ln>
              <a:solidFill>
                <a:prstClr val="black"/>
              </a:solidFill>
              <a:effectLst/>
              <a:uLnTx/>
              <a:uFillTx/>
              <a:latin typeface="Arial"/>
              <a:cs typeface="+mn-cs"/>
            </a:endParaRPr>
          </a:p>
          <a:p>
            <a:pPr marL="0" marR="0" lvl="2" indent="0" algn="l" defTabSz="914400" rtl="0" eaLnBrk="1" fontAlgn="auto" latinLnBrk="0" hangingPunct="1">
              <a:lnSpc>
                <a:spcPct val="150000"/>
              </a:lnSpc>
              <a:spcBef>
                <a:spcPts val="0"/>
              </a:spcBef>
              <a:spcAft>
                <a:spcPts val="0"/>
              </a:spcAft>
              <a:buClr>
                <a:srgbClr val="FF0000"/>
              </a:buClr>
              <a:buSzTx/>
              <a:buFontTx/>
              <a:buNone/>
              <a:tabLst>
                <a:tab pos="1881188" algn="l"/>
              </a:tabLst>
              <a:defRPr/>
            </a:pPr>
            <a:r>
              <a:rPr kumimoji="0" lang="en-US" altLang="zh-CN" sz="1400" b="1" i="0" u="none" strike="noStrike" kern="1200" cap="none" spc="0" normalizeH="0" baseline="0" noProof="0" dirty="0">
                <a:ln>
                  <a:noFill/>
                </a:ln>
                <a:solidFill>
                  <a:prstClr val="black"/>
                </a:solidFill>
                <a:effectLst/>
                <a:uLnTx/>
                <a:uFillTx/>
                <a:latin typeface="Arial"/>
                <a:cs typeface="+mn-cs"/>
              </a:rPr>
              <a:t>4. Construction of Government Dispensary at </a:t>
            </a:r>
            <a:r>
              <a:rPr kumimoji="0" lang="en-US" altLang="zh-CN" sz="1400" b="1" i="0" u="none" strike="noStrike" kern="1200" cap="none" spc="0" normalizeH="0" baseline="0" noProof="0" dirty="0" err="1">
                <a:ln>
                  <a:noFill/>
                </a:ln>
                <a:solidFill>
                  <a:prstClr val="black"/>
                </a:solidFill>
                <a:effectLst/>
                <a:uLnTx/>
                <a:uFillTx/>
                <a:latin typeface="Arial"/>
                <a:cs typeface="+mn-cs"/>
              </a:rPr>
              <a:t>Brohi</a:t>
            </a:r>
            <a:r>
              <a:rPr kumimoji="0" lang="en-US" altLang="zh-CN" sz="1400" b="1" i="0" u="none" strike="noStrike" kern="1200" cap="none" spc="0" normalizeH="0" baseline="0" noProof="0" dirty="0">
                <a:ln>
                  <a:noFill/>
                </a:ln>
                <a:solidFill>
                  <a:prstClr val="black"/>
                </a:solidFill>
                <a:effectLst/>
                <a:uLnTx/>
                <a:uFillTx/>
                <a:latin typeface="Arial"/>
                <a:cs typeface="+mn-cs"/>
              </a:rPr>
              <a:t> Azad </a:t>
            </a:r>
            <a:r>
              <a:rPr kumimoji="0" lang="en-US" altLang="zh-CN" sz="1400" b="1" i="0" u="none" strike="noStrike" kern="1200" cap="none" spc="0" normalizeH="0" baseline="0" noProof="0" dirty="0" err="1">
                <a:ln>
                  <a:noFill/>
                </a:ln>
                <a:solidFill>
                  <a:prstClr val="black"/>
                </a:solidFill>
                <a:effectLst/>
                <a:uLnTx/>
                <a:uFillTx/>
                <a:latin typeface="Arial"/>
                <a:cs typeface="+mn-cs"/>
              </a:rPr>
              <a:t>Pattan</a:t>
            </a:r>
            <a:r>
              <a:rPr kumimoji="0" lang="en-US" altLang="zh-CN" sz="1400" b="1" i="0" u="none" strike="noStrike" kern="1200" cap="none" spc="0" normalizeH="0" baseline="0" noProof="0" dirty="0">
                <a:ln>
                  <a:noFill/>
                </a:ln>
                <a:solidFill>
                  <a:prstClr val="black"/>
                </a:solidFill>
                <a:effectLst/>
                <a:uLnTx/>
                <a:uFillTx/>
                <a:latin typeface="Arial"/>
                <a:cs typeface="+mn-cs"/>
              </a:rPr>
              <a:t> (Punjab)</a:t>
            </a:r>
          </a:p>
          <a:p>
            <a:pPr marL="0" marR="0" lvl="2" indent="0" algn="l" defTabSz="914400" rtl="0" eaLnBrk="1" fontAlgn="auto" latinLnBrk="0" hangingPunct="1">
              <a:lnSpc>
                <a:spcPct val="150000"/>
              </a:lnSpc>
              <a:spcBef>
                <a:spcPts val="0"/>
              </a:spcBef>
              <a:spcAft>
                <a:spcPts val="0"/>
              </a:spcAft>
              <a:buClr>
                <a:srgbClr val="FF0000"/>
              </a:buClr>
              <a:buSzTx/>
              <a:buFontTx/>
              <a:buNone/>
              <a:tabLst>
                <a:tab pos="1881188" algn="l"/>
              </a:tabLst>
              <a:defRPr/>
            </a:pPr>
            <a:r>
              <a:rPr kumimoji="0" lang="en-US" altLang="zh-CN" sz="1400" b="1" i="0" u="none" strike="noStrike" kern="1200" cap="none" spc="0" normalizeH="0" baseline="0" noProof="0" dirty="0">
                <a:ln>
                  <a:noFill/>
                </a:ln>
                <a:solidFill>
                  <a:prstClr val="black"/>
                </a:solidFill>
                <a:effectLst/>
                <a:uLnTx/>
                <a:uFillTx/>
                <a:latin typeface="Arial"/>
                <a:cs typeface="+mn-cs"/>
              </a:rPr>
              <a:t>5. Rehabilitation and Argumentation of Rural Water Supply Scheme at </a:t>
            </a:r>
            <a:r>
              <a:rPr kumimoji="0" lang="en-US" altLang="zh-CN" sz="1400" b="1" i="0" u="none" strike="noStrike" kern="1200" cap="none" spc="0" normalizeH="0" baseline="0" noProof="0" dirty="0" err="1">
                <a:ln>
                  <a:noFill/>
                </a:ln>
                <a:solidFill>
                  <a:prstClr val="black"/>
                </a:solidFill>
                <a:effectLst/>
                <a:uLnTx/>
                <a:uFillTx/>
                <a:latin typeface="Arial"/>
                <a:cs typeface="+mn-cs"/>
              </a:rPr>
              <a:t>Brohi</a:t>
            </a:r>
            <a:r>
              <a:rPr kumimoji="0" lang="en-US" altLang="zh-CN" sz="1400" b="1" i="0" u="none" strike="noStrike" kern="1200" cap="none" spc="0" normalizeH="0" baseline="0" noProof="0" dirty="0">
                <a:ln>
                  <a:noFill/>
                </a:ln>
                <a:solidFill>
                  <a:prstClr val="black"/>
                </a:solidFill>
                <a:effectLst/>
                <a:uLnTx/>
                <a:uFillTx/>
                <a:latin typeface="Arial"/>
                <a:cs typeface="+mn-cs"/>
              </a:rPr>
              <a:t> Area (</a:t>
            </a:r>
            <a:r>
              <a:rPr kumimoji="0" lang="en-US" altLang="zh-CN" sz="1400" b="1" i="0" u="none" strike="noStrike" kern="1200" cap="none" spc="0" normalizeH="0" baseline="0" noProof="0" dirty="0" err="1">
                <a:ln>
                  <a:noFill/>
                </a:ln>
                <a:solidFill>
                  <a:prstClr val="black"/>
                </a:solidFill>
                <a:effectLst/>
                <a:uLnTx/>
                <a:uFillTx/>
                <a:latin typeface="Arial"/>
                <a:cs typeface="+mn-cs"/>
              </a:rPr>
              <a:t>Kahuta</a:t>
            </a:r>
            <a:r>
              <a:rPr kumimoji="0" lang="en-US" altLang="zh-CN" sz="1400" b="1" i="0" u="none" strike="noStrike" kern="1200" cap="none" spc="0" normalizeH="0" baseline="0" noProof="0" dirty="0">
                <a:ln>
                  <a:noFill/>
                </a:ln>
                <a:solidFill>
                  <a:prstClr val="black"/>
                </a:solidFill>
                <a:effectLst/>
                <a:uLnTx/>
                <a:uFillTx/>
                <a:latin typeface="Arial"/>
                <a:cs typeface="+mn-cs"/>
              </a:rPr>
              <a:t>)</a:t>
            </a:r>
          </a:p>
          <a:p>
            <a:pPr marL="0" marR="0" lvl="2" indent="0" algn="l" defTabSz="914400" rtl="0" eaLnBrk="1" fontAlgn="auto" latinLnBrk="0" hangingPunct="1">
              <a:lnSpc>
                <a:spcPct val="150000"/>
              </a:lnSpc>
              <a:spcBef>
                <a:spcPts val="0"/>
              </a:spcBef>
              <a:spcAft>
                <a:spcPts val="0"/>
              </a:spcAft>
              <a:buClr>
                <a:srgbClr val="FF0000"/>
              </a:buClr>
              <a:buSzTx/>
              <a:buFontTx/>
              <a:buNone/>
              <a:tabLst>
                <a:tab pos="1881188" algn="l"/>
              </a:tabLst>
              <a:defRPr/>
            </a:pPr>
            <a:r>
              <a:rPr kumimoji="0" lang="en-US" altLang="zh-CN" sz="1400" b="1" i="0" u="none" strike="noStrike" kern="1200" cap="none" spc="0" normalizeH="0" baseline="0" noProof="0" dirty="0">
                <a:ln>
                  <a:noFill/>
                </a:ln>
                <a:solidFill>
                  <a:prstClr val="black"/>
                </a:solidFill>
                <a:effectLst/>
                <a:uLnTx/>
                <a:uFillTx/>
                <a:latin typeface="Arial"/>
                <a:cs typeface="+mn-cs"/>
              </a:rPr>
              <a:t>6. Construction of New Emergency Block (Trauma Center) at THQ Hospital </a:t>
            </a:r>
            <a:r>
              <a:rPr kumimoji="0" lang="en-US" altLang="zh-CN" sz="1400" b="1" i="0" u="none" strike="noStrike" kern="1200" cap="none" spc="0" normalizeH="0" baseline="0" noProof="0" dirty="0" err="1">
                <a:ln>
                  <a:noFill/>
                </a:ln>
                <a:solidFill>
                  <a:prstClr val="black"/>
                </a:solidFill>
                <a:effectLst/>
                <a:uLnTx/>
                <a:uFillTx/>
                <a:latin typeface="Arial"/>
                <a:cs typeface="+mn-cs"/>
              </a:rPr>
              <a:t>Kahuta</a:t>
            </a:r>
            <a:endParaRPr kumimoji="0" lang="en-US" altLang="zh-CN" sz="1400" b="1" i="0" u="none" strike="noStrike" kern="1200" cap="none" spc="0" normalizeH="0" baseline="0" noProof="0" dirty="0">
              <a:ln>
                <a:noFill/>
              </a:ln>
              <a:solidFill>
                <a:prstClr val="black"/>
              </a:solidFill>
              <a:effectLst/>
              <a:uLnTx/>
              <a:uFillTx/>
              <a:latin typeface="Arial"/>
              <a:cs typeface="+mn-cs"/>
            </a:endParaRPr>
          </a:p>
          <a:p>
            <a:pPr marL="0" marR="0" lvl="2" indent="0" algn="l" defTabSz="914400" rtl="0" eaLnBrk="1" fontAlgn="auto" latinLnBrk="0" hangingPunct="1">
              <a:lnSpc>
                <a:spcPct val="150000"/>
              </a:lnSpc>
              <a:spcBef>
                <a:spcPts val="0"/>
              </a:spcBef>
              <a:spcAft>
                <a:spcPts val="0"/>
              </a:spcAft>
              <a:buClr>
                <a:srgbClr val="FF0000"/>
              </a:buClr>
              <a:buSzTx/>
              <a:buFontTx/>
              <a:buNone/>
              <a:tabLst>
                <a:tab pos="1881188" algn="l"/>
              </a:tabLst>
              <a:defRPr/>
            </a:pPr>
            <a:r>
              <a:rPr kumimoji="0" lang="en-US" altLang="zh-CN" sz="1400" b="1" i="0" u="none" strike="noStrike" kern="1200" cap="none" spc="0" normalizeH="0" baseline="0" noProof="0" dirty="0">
                <a:ln>
                  <a:noFill/>
                </a:ln>
                <a:solidFill>
                  <a:prstClr val="black"/>
                </a:solidFill>
                <a:effectLst/>
                <a:uLnTx/>
                <a:uFillTx/>
                <a:latin typeface="Arial"/>
                <a:cs typeface="+mn-cs"/>
              </a:rPr>
              <a:t>7. Construction of Access Roads in Tehsil </a:t>
            </a:r>
            <a:r>
              <a:rPr kumimoji="0" lang="en-US" altLang="zh-CN" sz="1400" b="1" i="0" u="none" strike="noStrike" kern="1200" cap="none" spc="0" normalizeH="0" baseline="0" noProof="0" dirty="0" err="1">
                <a:ln>
                  <a:noFill/>
                </a:ln>
                <a:solidFill>
                  <a:prstClr val="black"/>
                </a:solidFill>
                <a:effectLst/>
                <a:uLnTx/>
                <a:uFillTx/>
                <a:latin typeface="Arial"/>
                <a:cs typeface="+mn-cs"/>
              </a:rPr>
              <a:t>Kahuta</a:t>
            </a:r>
            <a:r>
              <a:rPr kumimoji="0" lang="en-US" altLang="zh-CN" sz="1400" b="1" i="0" u="none" strike="noStrike" kern="1200" cap="none" spc="0" normalizeH="0" baseline="0" noProof="0" dirty="0">
                <a:ln>
                  <a:noFill/>
                </a:ln>
                <a:solidFill>
                  <a:prstClr val="black"/>
                </a:solidFill>
                <a:effectLst/>
                <a:uLnTx/>
                <a:uFillTx/>
                <a:latin typeface="Arial"/>
                <a:cs typeface="+mn-cs"/>
              </a:rPr>
              <a:t> Area in Punjab </a:t>
            </a:r>
          </a:p>
          <a:p>
            <a:pPr marL="0" marR="0" lvl="2" indent="0" algn="l" defTabSz="914400" rtl="0" eaLnBrk="1" fontAlgn="auto" latinLnBrk="0" hangingPunct="1">
              <a:lnSpc>
                <a:spcPct val="150000"/>
              </a:lnSpc>
              <a:spcBef>
                <a:spcPts val="0"/>
              </a:spcBef>
              <a:spcAft>
                <a:spcPts val="0"/>
              </a:spcAft>
              <a:buClr>
                <a:srgbClr val="FF0000"/>
              </a:buClr>
              <a:buSzTx/>
              <a:buFontTx/>
              <a:buNone/>
              <a:tabLst>
                <a:tab pos="1881188" algn="l"/>
              </a:tabLst>
              <a:defRPr/>
            </a:pPr>
            <a:r>
              <a:rPr kumimoji="0" lang="en-US" altLang="zh-CN" sz="1400" b="1" i="0" u="none" strike="noStrike" kern="1200" cap="none" spc="0" normalizeH="0" baseline="0" noProof="0" dirty="0">
                <a:ln>
                  <a:noFill/>
                </a:ln>
                <a:solidFill>
                  <a:prstClr val="black"/>
                </a:solidFill>
                <a:effectLst/>
                <a:uLnTx/>
                <a:uFillTx/>
                <a:latin typeface="Arial"/>
                <a:cs typeface="+mn-cs"/>
              </a:rPr>
              <a:t>8. Rehabilitation  of </a:t>
            </a:r>
            <a:r>
              <a:rPr kumimoji="0" lang="en-US" altLang="zh-CN" sz="1400" b="1" i="0" u="none" strike="noStrike" kern="1200" cap="none" spc="0" normalizeH="0" baseline="0" noProof="0" dirty="0" err="1">
                <a:ln>
                  <a:noFill/>
                </a:ln>
                <a:solidFill>
                  <a:prstClr val="black"/>
                </a:solidFill>
                <a:effectLst/>
                <a:uLnTx/>
                <a:uFillTx/>
                <a:latin typeface="Arial"/>
                <a:cs typeface="+mn-cs"/>
              </a:rPr>
              <a:t>Kahuta</a:t>
            </a:r>
            <a:r>
              <a:rPr kumimoji="0" lang="en-US" altLang="zh-CN" sz="1400" b="1" i="0" u="none" strike="noStrike" kern="1200" cap="none" spc="0" normalizeH="0" baseline="0" noProof="0" dirty="0">
                <a:ln>
                  <a:noFill/>
                </a:ln>
                <a:solidFill>
                  <a:prstClr val="black"/>
                </a:solidFill>
                <a:effectLst/>
                <a:uLnTx/>
                <a:uFillTx/>
                <a:latin typeface="Arial"/>
                <a:cs typeface="+mn-cs"/>
              </a:rPr>
              <a:t> Club</a:t>
            </a:r>
          </a:p>
          <a:p>
            <a:pPr marL="0" marR="0" lvl="2" indent="0" algn="l" defTabSz="914400" rtl="0" eaLnBrk="1" fontAlgn="auto" latinLnBrk="0" hangingPunct="1">
              <a:lnSpc>
                <a:spcPct val="150000"/>
              </a:lnSpc>
              <a:spcBef>
                <a:spcPts val="0"/>
              </a:spcBef>
              <a:spcAft>
                <a:spcPts val="0"/>
              </a:spcAft>
              <a:buClr>
                <a:srgbClr val="FF0000"/>
              </a:buClr>
              <a:buSzTx/>
              <a:buFontTx/>
              <a:buNone/>
              <a:tabLst>
                <a:tab pos="1881188" algn="l"/>
              </a:tabLst>
              <a:defRPr/>
            </a:pPr>
            <a:r>
              <a:rPr kumimoji="0" lang="en-US" altLang="zh-CN" sz="1400" b="1" i="0" u="none" strike="noStrike" kern="1200" cap="none" spc="0" normalizeH="0" baseline="0" noProof="0" dirty="0">
                <a:ln>
                  <a:noFill/>
                </a:ln>
                <a:solidFill>
                  <a:prstClr val="black"/>
                </a:solidFill>
                <a:effectLst/>
                <a:uLnTx/>
                <a:uFillTx/>
                <a:latin typeface="Arial"/>
                <a:cs typeface="+mn-cs"/>
              </a:rPr>
              <a:t>9. Construction   Care Unit at THQH </a:t>
            </a:r>
            <a:r>
              <a:rPr kumimoji="0" lang="en-US" altLang="zh-CN" sz="1400" b="1" i="0" u="none" strike="noStrike" kern="1200" cap="none" spc="0" normalizeH="0" baseline="0" noProof="0" dirty="0" err="1">
                <a:ln>
                  <a:noFill/>
                </a:ln>
                <a:solidFill>
                  <a:prstClr val="black"/>
                </a:solidFill>
                <a:effectLst/>
                <a:uLnTx/>
                <a:uFillTx/>
                <a:latin typeface="Arial"/>
                <a:cs typeface="+mn-cs"/>
              </a:rPr>
              <a:t>Kahuta</a:t>
            </a:r>
            <a:endParaRPr kumimoji="0" lang="en-US" altLang="zh-CN" sz="1400" b="1" i="0" u="none" strike="noStrike" kern="1200" cap="none" spc="0" normalizeH="0" baseline="0" noProof="0" dirty="0">
              <a:ln>
                <a:noFill/>
              </a:ln>
              <a:solidFill>
                <a:prstClr val="black"/>
              </a:solidFill>
              <a:effectLst/>
              <a:uLnTx/>
              <a:uFillTx/>
              <a:latin typeface="Arial"/>
              <a:cs typeface="+mn-cs"/>
            </a:endParaRPr>
          </a:p>
          <a:p>
            <a:pPr marL="0" marR="0" lvl="2" indent="0" algn="l" defTabSz="914400" rtl="0" eaLnBrk="1" fontAlgn="auto" latinLnBrk="0" hangingPunct="1">
              <a:lnSpc>
                <a:spcPct val="150000"/>
              </a:lnSpc>
              <a:spcBef>
                <a:spcPts val="0"/>
              </a:spcBef>
              <a:spcAft>
                <a:spcPts val="0"/>
              </a:spcAft>
              <a:buClrTx/>
              <a:buSzTx/>
              <a:buFontTx/>
              <a:buNone/>
              <a:tabLst>
                <a:tab pos="1881188" algn="l"/>
              </a:tabLst>
              <a:defRPr/>
            </a:pPr>
            <a:r>
              <a:rPr kumimoji="0" lang="en-US" altLang="zh-CN" sz="1800" b="1" i="0" u="none" strike="noStrike" kern="1200" cap="none" spc="0" normalizeH="0" baseline="0" noProof="0" dirty="0">
                <a:ln>
                  <a:noFill/>
                </a:ln>
                <a:solidFill>
                  <a:srgbClr val="FF0000"/>
                </a:solidFill>
                <a:effectLst/>
                <a:uLnTx/>
                <a:uFillTx/>
                <a:latin typeface="Arial"/>
                <a:cs typeface="+mn-cs"/>
              </a:rPr>
              <a:t>Completed  CIP Projects in AJ&amp;K </a:t>
            </a:r>
            <a:endParaRPr kumimoji="0" lang="en-US" altLang="zh-CN" sz="1800" b="1" i="0" u="none" strike="noStrike" kern="1200" cap="none" spc="0" normalizeH="0" baseline="0" noProof="0" dirty="0">
              <a:ln>
                <a:noFill/>
              </a:ln>
              <a:solidFill>
                <a:prstClr val="black"/>
              </a:solidFill>
              <a:effectLst/>
              <a:uLnTx/>
              <a:uFillTx/>
              <a:latin typeface="Arial"/>
              <a:cs typeface="+mn-cs"/>
            </a:endParaRPr>
          </a:p>
          <a:p>
            <a:pPr marL="0" marR="0" lvl="2" indent="0" algn="l" defTabSz="914400" rtl="0" eaLnBrk="1" fontAlgn="auto" latinLnBrk="0" hangingPunct="1">
              <a:lnSpc>
                <a:spcPct val="150000"/>
              </a:lnSpc>
              <a:spcBef>
                <a:spcPts val="0"/>
              </a:spcBef>
              <a:spcAft>
                <a:spcPts val="0"/>
              </a:spcAft>
              <a:buClr>
                <a:srgbClr val="FF0000"/>
              </a:buClr>
              <a:buSzTx/>
              <a:buFontTx/>
              <a:buNone/>
              <a:tabLst>
                <a:tab pos="1881188" algn="l"/>
              </a:tabLst>
              <a:defRPr/>
            </a:pPr>
            <a:r>
              <a:rPr kumimoji="0" lang="en-US" altLang="zh-CN" sz="1400" b="1" i="0" u="none" strike="noStrike" kern="1200" cap="none" spc="0" normalizeH="0" baseline="0" noProof="0" dirty="0">
                <a:ln>
                  <a:noFill/>
                </a:ln>
                <a:solidFill>
                  <a:prstClr val="black"/>
                </a:solidFill>
                <a:effectLst/>
                <a:uLnTx/>
                <a:uFillTx/>
                <a:latin typeface="Arial"/>
                <a:cs typeface="+mn-cs"/>
              </a:rPr>
              <a:t>1. Rehabilitation and Improvement of Basic Health Unit (BHU) </a:t>
            </a:r>
            <a:r>
              <a:rPr kumimoji="0" lang="en-US" altLang="zh-CN" sz="1400" b="1" i="0" u="none" strike="noStrike" kern="1200" cap="none" spc="0" normalizeH="0" baseline="0" noProof="0" dirty="0" err="1">
                <a:ln>
                  <a:noFill/>
                </a:ln>
                <a:solidFill>
                  <a:prstClr val="black"/>
                </a:solidFill>
                <a:effectLst/>
                <a:uLnTx/>
                <a:uFillTx/>
                <a:latin typeface="Arial"/>
                <a:cs typeface="+mn-cs"/>
              </a:rPr>
              <a:t>Hollar</a:t>
            </a:r>
            <a:r>
              <a:rPr kumimoji="0" lang="en-US" altLang="zh-CN" sz="1400" b="1" i="0" u="none" strike="noStrike" kern="1200" cap="none" spc="0" normalizeH="0" baseline="0" noProof="0" dirty="0">
                <a:ln>
                  <a:noFill/>
                </a:ln>
                <a:solidFill>
                  <a:prstClr val="black"/>
                </a:solidFill>
                <a:effectLst/>
                <a:uLnTx/>
                <a:uFillTx/>
                <a:latin typeface="Arial"/>
                <a:cs typeface="+mn-cs"/>
              </a:rPr>
              <a:t> (AJ&amp;K) </a:t>
            </a:r>
          </a:p>
          <a:p>
            <a:pPr marL="0" marR="0" lvl="2" indent="0" algn="l" defTabSz="914400" rtl="0" eaLnBrk="1" fontAlgn="auto" latinLnBrk="0" hangingPunct="1">
              <a:lnSpc>
                <a:spcPct val="150000"/>
              </a:lnSpc>
              <a:spcBef>
                <a:spcPts val="0"/>
              </a:spcBef>
              <a:spcAft>
                <a:spcPts val="0"/>
              </a:spcAft>
              <a:buClr>
                <a:srgbClr val="FF0000"/>
              </a:buClr>
              <a:buSzTx/>
              <a:buFontTx/>
              <a:buNone/>
              <a:tabLst>
                <a:tab pos="1881188" algn="l"/>
              </a:tabLst>
              <a:defRPr/>
            </a:pPr>
            <a:r>
              <a:rPr kumimoji="0" lang="en-US" altLang="zh-CN" sz="1400" b="1" i="0" u="none" strike="noStrike" kern="1200" cap="none" spc="0" normalizeH="0" baseline="0" noProof="0" dirty="0">
                <a:ln>
                  <a:noFill/>
                </a:ln>
                <a:solidFill>
                  <a:prstClr val="black"/>
                </a:solidFill>
                <a:effectLst/>
                <a:uLnTx/>
                <a:uFillTx/>
                <a:latin typeface="Arial"/>
                <a:cs typeface="+mn-cs"/>
              </a:rPr>
              <a:t>2. Construction of Government Boys Middle School  </a:t>
            </a:r>
            <a:r>
              <a:rPr kumimoji="0" lang="en-US" altLang="zh-CN" sz="1400" b="1" i="0" u="none" strike="noStrike" kern="1200" cap="none" spc="0" normalizeH="0" baseline="0" noProof="0" dirty="0" err="1">
                <a:ln>
                  <a:noFill/>
                </a:ln>
                <a:solidFill>
                  <a:prstClr val="black"/>
                </a:solidFill>
                <a:effectLst/>
                <a:uLnTx/>
                <a:uFillTx/>
                <a:latin typeface="Arial"/>
                <a:cs typeface="+mn-cs"/>
              </a:rPr>
              <a:t>Hollar</a:t>
            </a:r>
            <a:r>
              <a:rPr kumimoji="0" lang="en-US" altLang="zh-CN" sz="1400" b="1" i="0" u="none" strike="noStrike" kern="1200" cap="none" spc="0" normalizeH="0" baseline="0" noProof="0" dirty="0">
                <a:ln>
                  <a:noFill/>
                </a:ln>
                <a:solidFill>
                  <a:prstClr val="black"/>
                </a:solidFill>
                <a:effectLst/>
                <a:uLnTx/>
                <a:uFillTx/>
                <a:latin typeface="Arial"/>
                <a:cs typeface="+mn-cs"/>
              </a:rPr>
              <a:t> (AJ&amp;K)</a:t>
            </a:r>
          </a:p>
          <a:p>
            <a:pPr marL="0" marR="0" lvl="2" indent="0" algn="l" defTabSz="914400" rtl="0" eaLnBrk="1" fontAlgn="auto" latinLnBrk="0" hangingPunct="1">
              <a:lnSpc>
                <a:spcPct val="150000"/>
              </a:lnSpc>
              <a:spcBef>
                <a:spcPts val="0"/>
              </a:spcBef>
              <a:spcAft>
                <a:spcPts val="0"/>
              </a:spcAft>
              <a:buClr>
                <a:srgbClr val="FF0000"/>
              </a:buClr>
              <a:buSzTx/>
              <a:buFontTx/>
              <a:buNone/>
              <a:tabLst>
                <a:tab pos="1881188" algn="l"/>
              </a:tabLst>
              <a:defRPr/>
            </a:pPr>
            <a:r>
              <a:rPr kumimoji="0" lang="en-US" altLang="zh-CN" sz="1400" b="1" i="0" u="none" strike="noStrike" kern="1200" cap="none" spc="0" normalizeH="0" baseline="0" noProof="0" dirty="0">
                <a:ln>
                  <a:noFill/>
                </a:ln>
                <a:solidFill>
                  <a:prstClr val="black"/>
                </a:solidFill>
                <a:effectLst/>
                <a:uLnTx/>
                <a:uFillTx/>
                <a:latin typeface="Arial"/>
                <a:cs typeface="+mn-cs"/>
              </a:rPr>
              <a:t>3. Construction of Government Girls Middle School  </a:t>
            </a:r>
            <a:r>
              <a:rPr kumimoji="0" lang="en-US" altLang="zh-CN" sz="1400" b="1" i="0" u="none" strike="noStrike" kern="1200" cap="none" spc="0" normalizeH="0" baseline="0" noProof="0" dirty="0" err="1">
                <a:ln>
                  <a:noFill/>
                </a:ln>
                <a:solidFill>
                  <a:prstClr val="black"/>
                </a:solidFill>
                <a:effectLst/>
                <a:uLnTx/>
                <a:uFillTx/>
                <a:latin typeface="Arial"/>
                <a:cs typeface="+mn-cs"/>
              </a:rPr>
              <a:t>Hollar</a:t>
            </a:r>
            <a:r>
              <a:rPr kumimoji="0" lang="en-US" altLang="zh-CN" sz="1400" b="1" i="0" u="none" strike="noStrike" kern="1200" cap="none" spc="0" normalizeH="0" baseline="0" noProof="0" dirty="0">
                <a:ln>
                  <a:noFill/>
                </a:ln>
                <a:solidFill>
                  <a:prstClr val="black"/>
                </a:solidFill>
                <a:effectLst/>
                <a:uLnTx/>
                <a:uFillTx/>
                <a:latin typeface="Arial"/>
                <a:cs typeface="+mn-cs"/>
              </a:rPr>
              <a:t> (AJ&amp;K)</a:t>
            </a:r>
          </a:p>
          <a:p>
            <a:pPr marL="0" marR="0" lvl="2" indent="0" algn="l" defTabSz="914400" rtl="0" eaLnBrk="1" fontAlgn="auto" latinLnBrk="0" hangingPunct="1">
              <a:lnSpc>
                <a:spcPct val="150000"/>
              </a:lnSpc>
              <a:spcBef>
                <a:spcPts val="0"/>
              </a:spcBef>
              <a:spcAft>
                <a:spcPts val="0"/>
              </a:spcAft>
              <a:buClr>
                <a:srgbClr val="FF0000"/>
              </a:buClr>
              <a:buSzTx/>
              <a:buFontTx/>
              <a:buNone/>
              <a:tabLst>
                <a:tab pos="1881188" algn="l"/>
              </a:tabLst>
              <a:defRPr/>
            </a:pPr>
            <a:r>
              <a:rPr kumimoji="0" lang="en-US" altLang="zh-CN" sz="1400" b="1" i="0" u="none" strike="noStrike" kern="1200" cap="none" spc="0" normalizeH="0" baseline="0" noProof="0" dirty="0">
                <a:ln>
                  <a:noFill/>
                </a:ln>
                <a:solidFill>
                  <a:prstClr val="black"/>
                </a:solidFill>
                <a:effectLst/>
                <a:uLnTx/>
                <a:uFillTx/>
                <a:latin typeface="Arial"/>
                <a:cs typeface="+mn-cs"/>
              </a:rPr>
              <a:t>4. Rehabilitation and Construction of Access Roads (1</a:t>
            </a:r>
            <a:r>
              <a:rPr kumimoji="0" lang="en-US" altLang="zh-CN" sz="1400" b="1" i="0" u="none" strike="noStrike" kern="1200" cap="none" spc="0" normalizeH="0" baseline="30000" noProof="0" dirty="0">
                <a:ln>
                  <a:noFill/>
                </a:ln>
                <a:solidFill>
                  <a:prstClr val="black"/>
                </a:solidFill>
                <a:effectLst/>
                <a:uLnTx/>
                <a:uFillTx/>
                <a:latin typeface="Arial"/>
                <a:cs typeface="+mn-cs"/>
              </a:rPr>
              <a:t>st</a:t>
            </a:r>
            <a:r>
              <a:rPr kumimoji="0" lang="en-US" altLang="zh-CN" sz="1400" b="1" i="0" u="none" strike="noStrike" kern="1200" cap="none" spc="0" normalizeH="0" baseline="0" noProof="0" dirty="0">
                <a:ln>
                  <a:noFill/>
                </a:ln>
                <a:solidFill>
                  <a:prstClr val="black"/>
                </a:solidFill>
                <a:effectLst/>
                <a:uLnTx/>
                <a:uFillTx/>
                <a:latin typeface="Arial"/>
                <a:cs typeface="+mn-cs"/>
              </a:rPr>
              <a:t> phase) </a:t>
            </a:r>
            <a:r>
              <a:rPr kumimoji="0" lang="en-US" altLang="zh-CN" sz="1400" b="1" i="0" u="none" strike="noStrike" kern="1200" cap="none" spc="0" normalizeH="0" baseline="0" noProof="0" dirty="0" err="1">
                <a:ln>
                  <a:noFill/>
                </a:ln>
                <a:solidFill>
                  <a:prstClr val="black"/>
                </a:solidFill>
                <a:effectLst/>
                <a:uLnTx/>
                <a:uFillTx/>
                <a:latin typeface="Arial"/>
                <a:cs typeface="+mn-cs"/>
              </a:rPr>
              <a:t>Hollar</a:t>
            </a:r>
            <a:r>
              <a:rPr kumimoji="0" lang="en-US" altLang="zh-CN" sz="1400" b="1" i="0" u="none" strike="noStrike" kern="1200" cap="none" spc="0" normalizeH="0" baseline="0" noProof="0" dirty="0">
                <a:ln>
                  <a:noFill/>
                </a:ln>
                <a:solidFill>
                  <a:prstClr val="black"/>
                </a:solidFill>
                <a:effectLst/>
                <a:uLnTx/>
                <a:uFillTx/>
                <a:latin typeface="Arial"/>
                <a:cs typeface="+mn-cs"/>
              </a:rPr>
              <a:t> AJ&amp;K</a:t>
            </a:r>
          </a:p>
          <a:p>
            <a:pPr marL="0" marR="0" lvl="2" indent="0" algn="l" defTabSz="914400" rtl="0" eaLnBrk="1" fontAlgn="auto" latinLnBrk="0" hangingPunct="1">
              <a:lnSpc>
                <a:spcPct val="150000"/>
              </a:lnSpc>
              <a:spcBef>
                <a:spcPts val="0"/>
              </a:spcBef>
              <a:spcAft>
                <a:spcPts val="0"/>
              </a:spcAft>
              <a:buClr>
                <a:srgbClr val="FF0000"/>
              </a:buClr>
              <a:buSzTx/>
              <a:buFontTx/>
              <a:buNone/>
              <a:tabLst>
                <a:tab pos="1881188" algn="l"/>
              </a:tabLst>
              <a:defRPr/>
            </a:pPr>
            <a:r>
              <a:rPr kumimoji="0" lang="en-US" altLang="zh-CN" sz="1400" b="1" i="0" u="none" strike="noStrike" kern="1200" cap="none" spc="0" normalizeH="0" baseline="0" noProof="0" dirty="0">
                <a:ln>
                  <a:noFill/>
                </a:ln>
                <a:solidFill>
                  <a:prstClr val="black"/>
                </a:solidFill>
                <a:effectLst/>
                <a:uLnTx/>
                <a:uFillTx/>
                <a:latin typeface="Arial"/>
                <a:cs typeface="+mn-cs"/>
              </a:rPr>
              <a:t>5. Establishment of Public Park </a:t>
            </a:r>
            <a:r>
              <a:rPr kumimoji="0" lang="en-US" altLang="zh-CN" sz="1400" b="1" i="0" u="none" strike="noStrike" kern="1200" cap="none" spc="0" normalizeH="0" baseline="0" noProof="0" dirty="0" err="1">
                <a:ln>
                  <a:noFill/>
                </a:ln>
                <a:solidFill>
                  <a:prstClr val="black"/>
                </a:solidFill>
                <a:effectLst/>
                <a:uLnTx/>
                <a:uFillTx/>
                <a:latin typeface="Arial"/>
                <a:cs typeface="+mn-cs"/>
              </a:rPr>
              <a:t>Hollar</a:t>
            </a:r>
            <a:r>
              <a:rPr kumimoji="0" lang="en-US" altLang="zh-CN" sz="1400" b="1" i="0" u="none" strike="noStrike" kern="1200" cap="none" spc="0" normalizeH="0" baseline="0" noProof="0" dirty="0">
                <a:ln>
                  <a:noFill/>
                </a:ln>
                <a:solidFill>
                  <a:prstClr val="black"/>
                </a:solidFill>
                <a:effectLst/>
                <a:uLnTx/>
                <a:uFillTx/>
                <a:latin typeface="Arial"/>
                <a:cs typeface="+mn-cs"/>
              </a:rPr>
              <a:t> AJ&amp;K</a:t>
            </a:r>
          </a:p>
        </p:txBody>
      </p:sp>
      <p:sp>
        <p:nvSpPr>
          <p:cNvPr id="7" name="object 2"/>
          <p:cNvSpPr txBox="1"/>
          <p:nvPr/>
        </p:nvSpPr>
        <p:spPr>
          <a:xfrm>
            <a:off x="10185996" y="6332559"/>
            <a:ext cx="1760855" cy="398780"/>
          </a:xfrm>
          <a:prstGeom prst="rect">
            <a:avLst/>
          </a:prstGeom>
        </p:spPr>
        <p:txBody>
          <a:bodyPr vert="horz" wrap="square" lIns="0" tIns="23495" rIns="0" bIns="0" rtlCol="0">
            <a:spAutoFit/>
          </a:bodyPr>
          <a:lstStyle/>
          <a:p>
            <a:pPr marL="31750" marR="0" lvl="0" indent="0" algn="l" defTabSz="914400" rtl="0" eaLnBrk="1" fontAlgn="auto" latinLnBrk="0" hangingPunct="1">
              <a:lnSpc>
                <a:spcPct val="100000"/>
              </a:lnSpc>
              <a:spcBef>
                <a:spcPts val="185"/>
              </a:spcBef>
              <a:spcAft>
                <a:spcPts val="0"/>
              </a:spcAft>
              <a:buClrTx/>
              <a:buSzTx/>
              <a:buFontTx/>
              <a:buNone/>
              <a:tabLst/>
              <a:defRPr/>
            </a:pPr>
            <a:r>
              <a:rPr kumimoji="0" sz="1200" b="1" i="0" u="none" strike="noStrike" kern="1200" cap="none" spc="0"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rPr>
              <a:t>卡洛特电力有限责任公</a:t>
            </a:r>
            <a:r>
              <a:rPr kumimoji="0" sz="1200" b="1" i="0" u="none" strike="noStrike" kern="1200" cap="none" spc="-5"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rPr>
              <a:t>司</a:t>
            </a:r>
            <a:endParaRPr kumimoji="0" sz="1200" b="0" i="0" u="none" strike="noStrike" kern="1200" cap="none" spc="0"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endParaRPr>
          </a:p>
          <a:p>
            <a:pPr marL="12700" marR="0" lvl="0" indent="0" algn="l" defTabSz="914400" rtl="0" eaLnBrk="1" fontAlgn="auto" latinLnBrk="0" hangingPunct="1">
              <a:lnSpc>
                <a:spcPct val="100000"/>
              </a:lnSpc>
              <a:spcBef>
                <a:spcPts val="90"/>
              </a:spcBef>
              <a:spcAft>
                <a:spcPts val="0"/>
              </a:spcAft>
              <a:buClrTx/>
              <a:buSzTx/>
              <a:buFontTx/>
              <a:buNone/>
              <a:tabLst/>
              <a:defRPr/>
            </a:pP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Karot</a:t>
            </a:r>
            <a:r>
              <a:rPr kumimoji="0" sz="1100" b="1" i="0" u="none" strike="noStrike" kern="1200" cap="none" spc="-170"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Power</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75" normalizeH="0" baseline="0" noProof="0" dirty="0">
                <a:ln>
                  <a:noFill/>
                </a:ln>
                <a:solidFill>
                  <a:prstClr val="black"/>
                </a:solidFill>
                <a:effectLst/>
                <a:uLnTx/>
                <a:uFillTx/>
                <a:latin typeface="Times New Roman" panose="02020603050405020304"/>
                <a:ea typeface="+mn-ea"/>
                <a:cs typeface="Times New Roman" panose="02020603050405020304"/>
              </a:rPr>
              <a:t>Company</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(Pvt.)</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65" normalizeH="0" baseline="0" noProof="0" dirty="0">
                <a:ln>
                  <a:noFill/>
                </a:ln>
                <a:solidFill>
                  <a:prstClr val="black"/>
                </a:solidFill>
                <a:effectLst/>
                <a:uLnTx/>
                <a:uFillTx/>
                <a:latin typeface="Times New Roman" panose="02020603050405020304"/>
                <a:ea typeface="+mn-ea"/>
                <a:cs typeface="Times New Roman" panose="02020603050405020304"/>
              </a:rPr>
              <a:t>Ltd.</a:t>
            </a:r>
            <a:endParaRPr kumimoji="0" sz="1100" b="0" i="0" u="none" strike="noStrike" kern="1200" cap="none" spc="0" normalizeH="0" baseline="0" noProof="0" dirty="0">
              <a:ln>
                <a:noFill/>
              </a:ln>
              <a:solidFill>
                <a:prstClr val="black"/>
              </a:solidFill>
              <a:effectLst/>
              <a:uLnTx/>
              <a:uFillTx/>
              <a:latin typeface="Times New Roman" panose="02020603050405020304"/>
              <a:ea typeface="+mn-ea"/>
              <a:cs typeface="Times New Roman" panose="02020603050405020304"/>
            </a:endParaRPr>
          </a:p>
        </p:txBody>
      </p:sp>
    </p:spTree>
    <p:extLst>
      <p:ext uri="{BB962C8B-B14F-4D97-AF65-F5344CB8AC3E}">
        <p14:creationId xmlns:p14="http://schemas.microsoft.com/office/powerpoint/2010/main" val="17169229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2"/>
          <p:cNvSpPr/>
          <p:nvPr/>
        </p:nvSpPr>
        <p:spPr>
          <a:xfrm>
            <a:off x="3935391" y="53609"/>
            <a:ext cx="730881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en-GB" sz="2400" b="1" i="1" u="none" strike="noStrike" kern="1200" cap="none" spc="0" normalizeH="0" baseline="0" noProof="0" dirty="0">
                <a:ln>
                  <a:noFill/>
                </a:ln>
                <a:solidFill>
                  <a:srgbClr val="005BAC"/>
                </a:solidFill>
                <a:effectLst/>
                <a:uLnTx/>
                <a:uFillTx/>
                <a:latin typeface="Arial" panose="020B0604020202020204" pitchFamily="34" charset="0"/>
                <a:ea typeface="微软雅黑" panose="020B0503020204020204" pitchFamily="34" charset="-122"/>
                <a:cs typeface="Arial" panose="020B0604020202020204" pitchFamily="34" charset="0"/>
              </a:rPr>
              <a:t>        Glimpses of CIP Projects Completed in AJK  </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9351" y="926926"/>
            <a:ext cx="2747963" cy="2246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068" y="3535358"/>
            <a:ext cx="2666285" cy="218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p:nvPr/>
        </p:nvPicPr>
        <p:blipFill>
          <a:blip r:embed="rId5"/>
          <a:stretch>
            <a:fillRect/>
          </a:stretch>
        </p:blipFill>
        <p:spPr>
          <a:xfrm>
            <a:off x="243068" y="926926"/>
            <a:ext cx="2666285" cy="2246794"/>
          </a:xfrm>
          <a:prstGeom prst="rect">
            <a:avLst/>
          </a:prstGeom>
        </p:spPr>
      </p:pic>
      <p:pic>
        <p:nvPicPr>
          <p:cNvPr id="15" name="Picture 14"/>
          <p:cNvPicPr/>
          <p:nvPr/>
        </p:nvPicPr>
        <p:blipFill>
          <a:blip r:embed="rId6"/>
          <a:stretch>
            <a:fillRect/>
          </a:stretch>
        </p:blipFill>
        <p:spPr>
          <a:xfrm>
            <a:off x="2909354" y="3535359"/>
            <a:ext cx="2747960" cy="2186330"/>
          </a:xfrm>
          <a:prstGeom prst="rect">
            <a:avLst/>
          </a:prstGeom>
        </p:spPr>
      </p:pic>
      <p:sp>
        <p:nvSpPr>
          <p:cNvPr id="3" name="Rectangle 2"/>
          <p:cNvSpPr/>
          <p:nvPr/>
        </p:nvSpPr>
        <p:spPr>
          <a:xfrm>
            <a:off x="2909354" y="5721690"/>
            <a:ext cx="2747959" cy="523406"/>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View of New Boys School Building  </a:t>
            </a:r>
            <a:r>
              <a:rPr kumimoji="0" lang="en-US" sz="1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Hollar</a:t>
            </a:r>
            <a:endPar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Rectangle 9"/>
          <p:cNvSpPr/>
          <p:nvPr/>
        </p:nvSpPr>
        <p:spPr>
          <a:xfrm>
            <a:off x="243069" y="5721690"/>
            <a:ext cx="2666282" cy="523406"/>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New classroom at Girls School </a:t>
            </a:r>
            <a:r>
              <a:rPr kumimoji="0" lang="en-US" sz="1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Hollar</a:t>
            </a: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sp>
        <p:nvSpPr>
          <p:cNvPr id="11" name="Rectangle 10"/>
          <p:cNvSpPr/>
          <p:nvPr/>
        </p:nvSpPr>
        <p:spPr>
          <a:xfrm>
            <a:off x="243068" y="3173720"/>
            <a:ext cx="2666283" cy="361638"/>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View of BHU </a:t>
            </a:r>
            <a:r>
              <a:rPr kumimoji="0" lang="en-US" sz="1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Hollar</a:t>
            </a:r>
            <a:endPar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ectangle 12"/>
          <p:cNvSpPr/>
          <p:nvPr/>
        </p:nvSpPr>
        <p:spPr>
          <a:xfrm>
            <a:off x="2909354" y="3173720"/>
            <a:ext cx="2747957" cy="361638"/>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KPCL Provided Ambulance </a:t>
            </a:r>
          </a:p>
        </p:txBody>
      </p:sp>
      <p:sp>
        <p:nvSpPr>
          <p:cNvPr id="26" name="TextBox 5"/>
          <p:cNvSpPr txBox="1"/>
          <p:nvPr/>
        </p:nvSpPr>
        <p:spPr>
          <a:xfrm>
            <a:off x="5879938" y="3196804"/>
            <a:ext cx="5186483" cy="30777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 view of Public Park  Established at </a:t>
            </a:r>
            <a:r>
              <a:rPr kumimoji="0" lang="en-US" sz="1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Hollar</a:t>
            </a:r>
            <a:endParaRPr kumimoji="0" lang="en-GB"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TextBox 5"/>
          <p:cNvSpPr txBox="1"/>
          <p:nvPr/>
        </p:nvSpPr>
        <p:spPr>
          <a:xfrm>
            <a:off x="5748282" y="5875764"/>
            <a:ext cx="5318140" cy="30777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Newly constructed road in </a:t>
            </a:r>
            <a:r>
              <a:rPr kumimoji="0" lang="en-US" sz="1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Hollar</a:t>
            </a: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area (AJ&amp;K)</a:t>
            </a:r>
          </a:p>
        </p:txBody>
      </p:sp>
      <p:sp>
        <p:nvSpPr>
          <p:cNvPr id="8" name="圆角矩形 7"/>
          <p:cNvSpPr/>
          <p:nvPr/>
        </p:nvSpPr>
        <p:spPr>
          <a:xfrm>
            <a:off x="161390" y="779850"/>
            <a:ext cx="5495926" cy="5552709"/>
          </a:xfrm>
          <a:prstGeom prst="roundRect">
            <a:avLst>
              <a:gd name="adj" fmla="val 391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34" name="圆角矩形 33"/>
          <p:cNvSpPr/>
          <p:nvPr/>
        </p:nvSpPr>
        <p:spPr>
          <a:xfrm>
            <a:off x="5748283" y="807996"/>
            <a:ext cx="5495926" cy="5552709"/>
          </a:xfrm>
          <a:prstGeom prst="roundRect">
            <a:avLst>
              <a:gd name="adj" fmla="val 391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33" name="object 2"/>
          <p:cNvSpPr txBox="1"/>
          <p:nvPr/>
        </p:nvSpPr>
        <p:spPr>
          <a:xfrm>
            <a:off x="10185996" y="6332559"/>
            <a:ext cx="1760855" cy="398780"/>
          </a:xfrm>
          <a:prstGeom prst="rect">
            <a:avLst/>
          </a:prstGeom>
        </p:spPr>
        <p:txBody>
          <a:bodyPr vert="horz" wrap="square" lIns="0" tIns="23495" rIns="0" bIns="0" rtlCol="0">
            <a:spAutoFit/>
          </a:bodyPr>
          <a:lstStyle/>
          <a:p>
            <a:pPr marL="31750" marR="0" lvl="0" indent="0" algn="l" defTabSz="914400" rtl="0" eaLnBrk="1" fontAlgn="auto" latinLnBrk="0" hangingPunct="1">
              <a:lnSpc>
                <a:spcPct val="100000"/>
              </a:lnSpc>
              <a:spcBef>
                <a:spcPts val="185"/>
              </a:spcBef>
              <a:spcAft>
                <a:spcPts val="0"/>
              </a:spcAft>
              <a:buClrTx/>
              <a:buSzTx/>
              <a:buFontTx/>
              <a:buNone/>
              <a:tabLst/>
              <a:defRPr/>
            </a:pPr>
            <a:r>
              <a:rPr kumimoji="0" sz="1200" b="1" i="0" u="none" strike="noStrike" kern="1200" cap="none" spc="0"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rPr>
              <a:t>卡洛特电力有限责任公</a:t>
            </a:r>
            <a:r>
              <a:rPr kumimoji="0" sz="1200" b="1" i="0" u="none" strike="noStrike" kern="1200" cap="none" spc="-5"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rPr>
              <a:t>司</a:t>
            </a:r>
            <a:endParaRPr kumimoji="0" sz="1200" b="0" i="0" u="none" strike="noStrike" kern="1200" cap="none" spc="0"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endParaRPr>
          </a:p>
          <a:p>
            <a:pPr marL="12700" marR="0" lvl="0" indent="0" algn="l" defTabSz="914400" rtl="0" eaLnBrk="1" fontAlgn="auto" latinLnBrk="0" hangingPunct="1">
              <a:lnSpc>
                <a:spcPct val="100000"/>
              </a:lnSpc>
              <a:spcBef>
                <a:spcPts val="90"/>
              </a:spcBef>
              <a:spcAft>
                <a:spcPts val="0"/>
              </a:spcAft>
              <a:buClrTx/>
              <a:buSzTx/>
              <a:buFontTx/>
              <a:buNone/>
              <a:tabLst/>
              <a:defRPr/>
            </a:pP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Karot</a:t>
            </a:r>
            <a:r>
              <a:rPr kumimoji="0" sz="1100" b="1" i="0" u="none" strike="noStrike" kern="1200" cap="none" spc="-170"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Power</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75" normalizeH="0" baseline="0" noProof="0" dirty="0">
                <a:ln>
                  <a:noFill/>
                </a:ln>
                <a:solidFill>
                  <a:prstClr val="black"/>
                </a:solidFill>
                <a:effectLst/>
                <a:uLnTx/>
                <a:uFillTx/>
                <a:latin typeface="Times New Roman" panose="02020603050405020304"/>
                <a:ea typeface="+mn-ea"/>
                <a:cs typeface="Times New Roman" panose="02020603050405020304"/>
              </a:rPr>
              <a:t>Company</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(Pvt.)</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65" normalizeH="0" baseline="0" noProof="0" dirty="0">
                <a:ln>
                  <a:noFill/>
                </a:ln>
                <a:solidFill>
                  <a:prstClr val="black"/>
                </a:solidFill>
                <a:effectLst/>
                <a:uLnTx/>
                <a:uFillTx/>
                <a:latin typeface="Times New Roman" panose="02020603050405020304"/>
                <a:ea typeface="+mn-ea"/>
                <a:cs typeface="Times New Roman" panose="02020603050405020304"/>
              </a:rPr>
              <a:t>Ltd.</a:t>
            </a:r>
            <a:endParaRPr kumimoji="0" sz="1100" b="0" i="0" u="none" strike="noStrike" kern="1200" cap="none" spc="0" normalizeH="0" baseline="0" noProof="0" dirty="0">
              <a:ln>
                <a:noFill/>
              </a:ln>
              <a:solidFill>
                <a:prstClr val="black"/>
              </a:solidFill>
              <a:effectLst/>
              <a:uLnTx/>
              <a:uFillTx/>
              <a:latin typeface="Times New Roman" panose="02020603050405020304"/>
              <a:ea typeface="+mn-ea"/>
              <a:cs typeface="Times New Roman" panose="02020603050405020304"/>
            </a:endParaRPr>
          </a:p>
        </p:txBody>
      </p:sp>
      <p:pic>
        <p:nvPicPr>
          <p:cNvPr id="38" name="Picture 37" descr="C:\Users\IA\Desktop\Pictures &amp; Meetings January 2022\Public Park Hollar.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03004" y="943704"/>
            <a:ext cx="5186484" cy="2246793"/>
          </a:xfrm>
          <a:prstGeom prst="rect">
            <a:avLst/>
          </a:prstGeom>
          <a:noFill/>
          <a:ln>
            <a:noFill/>
          </a:ln>
        </p:spPr>
      </p:pic>
      <p:pic>
        <p:nvPicPr>
          <p:cNvPr id="39" name="Picture 19"/>
          <p:cNvPicPr/>
          <p:nvPr/>
        </p:nvPicPr>
        <p:blipFill>
          <a:blip r:embed="rId8"/>
          <a:stretch>
            <a:fillRect/>
          </a:stretch>
        </p:blipFill>
        <p:spPr>
          <a:xfrm>
            <a:off x="5879939" y="3535358"/>
            <a:ext cx="5186483" cy="2281115"/>
          </a:xfrm>
          <a:prstGeom prst="rect">
            <a:avLst/>
          </a:prstGeom>
        </p:spPr>
      </p:pic>
    </p:spTree>
    <p:extLst>
      <p:ext uri="{BB962C8B-B14F-4D97-AF65-F5344CB8AC3E}">
        <p14:creationId xmlns:p14="http://schemas.microsoft.com/office/powerpoint/2010/main" val="2442145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2"/>
          <p:cNvSpPr/>
          <p:nvPr/>
        </p:nvSpPr>
        <p:spPr>
          <a:xfrm>
            <a:off x="4340746" y="70905"/>
            <a:ext cx="740779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en-GB" sz="2400" b="1" i="1" u="none" strike="noStrike" kern="1200" cap="none" spc="0" normalizeH="0" baseline="0" noProof="0" dirty="0">
                <a:ln>
                  <a:noFill/>
                </a:ln>
                <a:solidFill>
                  <a:srgbClr val="005BAC"/>
                </a:solidFill>
                <a:effectLst/>
                <a:uLnTx/>
                <a:uFillTx/>
                <a:latin typeface="Arial" panose="020B0604020202020204" pitchFamily="34" charset="0"/>
                <a:ea typeface="微软雅黑" panose="020B0503020204020204" pitchFamily="34" charset="-122"/>
                <a:cs typeface="Arial" panose="020B0604020202020204" pitchFamily="34" charset="0"/>
              </a:rPr>
              <a:t>Glimpse of CIP Projects completed in Punjab </a:t>
            </a:r>
          </a:p>
        </p:txBody>
      </p:sp>
      <p:sp>
        <p:nvSpPr>
          <p:cNvPr id="3" name="Rectangle 2"/>
          <p:cNvSpPr/>
          <p:nvPr/>
        </p:nvSpPr>
        <p:spPr>
          <a:xfrm>
            <a:off x="401728" y="5875763"/>
            <a:ext cx="2473558" cy="45679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View of New Classroom  at </a:t>
            </a:r>
            <a:r>
              <a:rPr kumimoji="0" lang="en-US" sz="1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Channi</a:t>
            </a: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School  </a:t>
            </a:r>
            <a:r>
              <a:rPr kumimoji="0" lang="en-US" sz="1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Kahuta</a:t>
            </a:r>
            <a:endPar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Rectangle 18"/>
          <p:cNvSpPr/>
          <p:nvPr/>
        </p:nvSpPr>
        <p:spPr>
          <a:xfrm>
            <a:off x="401729" y="3171464"/>
            <a:ext cx="4947117" cy="53243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Newly Constructed  Building for Government Boys  Primary School  </a:t>
            </a:r>
            <a:r>
              <a:rPr kumimoji="0" lang="en-US" altLang="zh-CN" sz="1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in </a:t>
            </a:r>
            <a:r>
              <a:rPr kumimoji="0" lang="en-US" altLang="zh-CN" sz="1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Kannad</a:t>
            </a:r>
            <a:r>
              <a:rPr kumimoji="0" lang="en-US" altLang="zh-CN" sz="1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village near </a:t>
            </a:r>
            <a:r>
              <a:rPr kumimoji="0" lang="en-US" altLang="zh-CN" sz="1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karot</a:t>
            </a:r>
            <a:r>
              <a:rPr kumimoji="0" lang="en-US" altLang="zh-CN" sz="1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endPar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7" name="TextBox 5"/>
          <p:cNvSpPr txBox="1"/>
          <p:nvPr/>
        </p:nvSpPr>
        <p:spPr>
          <a:xfrm>
            <a:off x="5894134" y="3145042"/>
            <a:ext cx="5155852" cy="30777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New Trauma Center at THQ Hospital  </a:t>
            </a:r>
            <a:r>
              <a:rPr kumimoji="0" lang="en-US" sz="1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Kahuta</a:t>
            </a:r>
            <a:endPar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8"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4133" y="945457"/>
            <a:ext cx="5172290" cy="2226006"/>
          </a:xfrm>
          <a:prstGeom prst="rect">
            <a:avLst/>
          </a:prstGeom>
        </p:spPr>
      </p:pic>
      <p:sp>
        <p:nvSpPr>
          <p:cNvPr id="29" name="TextBox 5"/>
          <p:cNvSpPr txBox="1"/>
          <p:nvPr/>
        </p:nvSpPr>
        <p:spPr>
          <a:xfrm>
            <a:off x="5905971" y="5896538"/>
            <a:ext cx="5148613"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Assistant Commissioner </a:t>
            </a:r>
            <a:r>
              <a:rPr kumimoji="0" lang="en-US" sz="1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Kahuta</a:t>
            </a: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Inaugurated the  Rehabilitated </a:t>
            </a:r>
            <a:r>
              <a:rPr kumimoji="0" lang="en-US" sz="1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Kahuta</a:t>
            </a: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Club</a:t>
            </a:r>
          </a:p>
        </p:txBody>
      </p:sp>
      <p:sp>
        <p:nvSpPr>
          <p:cNvPr id="8" name="圆角矩形 7"/>
          <p:cNvSpPr/>
          <p:nvPr/>
        </p:nvSpPr>
        <p:spPr>
          <a:xfrm>
            <a:off x="161390" y="813908"/>
            <a:ext cx="5495926" cy="5552709"/>
          </a:xfrm>
          <a:prstGeom prst="roundRect">
            <a:avLst>
              <a:gd name="adj" fmla="val 391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34" name="圆角矩形 33"/>
          <p:cNvSpPr/>
          <p:nvPr/>
        </p:nvSpPr>
        <p:spPr>
          <a:xfrm>
            <a:off x="5748283" y="807996"/>
            <a:ext cx="5495926" cy="5552709"/>
          </a:xfrm>
          <a:prstGeom prst="roundRect">
            <a:avLst>
              <a:gd name="adj" fmla="val 391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33" name="object 2"/>
          <p:cNvSpPr txBox="1"/>
          <p:nvPr/>
        </p:nvSpPr>
        <p:spPr>
          <a:xfrm>
            <a:off x="10185996" y="6332559"/>
            <a:ext cx="1760855" cy="398780"/>
          </a:xfrm>
          <a:prstGeom prst="rect">
            <a:avLst/>
          </a:prstGeom>
        </p:spPr>
        <p:txBody>
          <a:bodyPr vert="horz" wrap="square" lIns="0" tIns="23495" rIns="0" bIns="0" rtlCol="0">
            <a:spAutoFit/>
          </a:bodyPr>
          <a:lstStyle/>
          <a:p>
            <a:pPr marL="31750" marR="0" lvl="0" indent="0" algn="l" defTabSz="914400" rtl="0" eaLnBrk="1" fontAlgn="auto" latinLnBrk="0" hangingPunct="1">
              <a:lnSpc>
                <a:spcPct val="100000"/>
              </a:lnSpc>
              <a:spcBef>
                <a:spcPts val="185"/>
              </a:spcBef>
              <a:spcAft>
                <a:spcPts val="0"/>
              </a:spcAft>
              <a:buClrTx/>
              <a:buSzTx/>
              <a:buFontTx/>
              <a:buNone/>
              <a:tabLst/>
              <a:defRPr/>
            </a:pPr>
            <a:r>
              <a:rPr kumimoji="0" sz="1200" b="1" i="0" u="none" strike="noStrike" kern="1200" cap="none" spc="0"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rPr>
              <a:t>卡洛特电力有限责任公</a:t>
            </a:r>
            <a:r>
              <a:rPr kumimoji="0" sz="1200" b="1" i="0" u="none" strike="noStrike" kern="1200" cap="none" spc="-5"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rPr>
              <a:t>司</a:t>
            </a:r>
            <a:endParaRPr kumimoji="0" sz="1200" b="0" i="0" u="none" strike="noStrike" kern="1200" cap="none" spc="0"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endParaRPr>
          </a:p>
          <a:p>
            <a:pPr marL="12700" marR="0" lvl="0" indent="0" algn="l" defTabSz="914400" rtl="0" eaLnBrk="1" fontAlgn="auto" latinLnBrk="0" hangingPunct="1">
              <a:lnSpc>
                <a:spcPct val="100000"/>
              </a:lnSpc>
              <a:spcBef>
                <a:spcPts val="90"/>
              </a:spcBef>
              <a:spcAft>
                <a:spcPts val="0"/>
              </a:spcAft>
              <a:buClrTx/>
              <a:buSzTx/>
              <a:buFontTx/>
              <a:buNone/>
              <a:tabLst/>
              <a:defRPr/>
            </a:pP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Karot</a:t>
            </a:r>
            <a:r>
              <a:rPr kumimoji="0" sz="1100" b="1" i="0" u="none" strike="noStrike" kern="1200" cap="none" spc="-170"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Power</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75" normalizeH="0" baseline="0" noProof="0" dirty="0">
                <a:ln>
                  <a:noFill/>
                </a:ln>
                <a:solidFill>
                  <a:prstClr val="black"/>
                </a:solidFill>
                <a:effectLst/>
                <a:uLnTx/>
                <a:uFillTx/>
                <a:latin typeface="Times New Roman" panose="02020603050405020304"/>
                <a:ea typeface="+mn-ea"/>
                <a:cs typeface="Times New Roman" panose="02020603050405020304"/>
              </a:rPr>
              <a:t>Company</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(Pvt.)</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65" normalizeH="0" baseline="0" noProof="0" dirty="0">
                <a:ln>
                  <a:noFill/>
                </a:ln>
                <a:solidFill>
                  <a:prstClr val="black"/>
                </a:solidFill>
                <a:effectLst/>
                <a:uLnTx/>
                <a:uFillTx/>
                <a:latin typeface="Times New Roman" panose="02020603050405020304"/>
                <a:ea typeface="+mn-ea"/>
                <a:cs typeface="Times New Roman" panose="02020603050405020304"/>
              </a:rPr>
              <a:t>Ltd.</a:t>
            </a:r>
            <a:endParaRPr kumimoji="0" sz="1100" b="0" i="0" u="none" strike="noStrike" kern="1200" cap="none" spc="0" normalizeH="0" baseline="0" noProof="0" dirty="0">
              <a:ln>
                <a:noFill/>
              </a:ln>
              <a:solidFill>
                <a:prstClr val="black"/>
              </a:solidFill>
              <a:effectLst/>
              <a:uLnTx/>
              <a:uFillTx/>
              <a:latin typeface="Times New Roman" panose="02020603050405020304"/>
              <a:ea typeface="+mn-ea"/>
              <a:cs typeface="Times New Roman" panose="02020603050405020304"/>
            </a:endParaRPr>
          </a:p>
        </p:txBody>
      </p:sp>
      <p:pic>
        <p:nvPicPr>
          <p:cNvPr id="37" name="Content Placeholder 8" descr="C:\Users\dell\Desktop\CIP Activities  2018 (AH)\Handing over Kannad School (AH) April 2018\Picture School Event (AH) 18.04 18\IMG_8097.JPG"/>
          <p:cNvPicPr/>
          <p:nvPr/>
        </p:nvPicPr>
        <p:blipFill>
          <a:blip r:embed="rId4" cstate="print"/>
          <a:srcRect/>
          <a:stretch>
            <a:fillRect/>
          </a:stretch>
        </p:blipFill>
        <p:spPr bwMode="auto">
          <a:xfrm>
            <a:off x="401728" y="945457"/>
            <a:ext cx="4947117" cy="2226006"/>
          </a:xfrm>
          <a:prstGeom prst="rect">
            <a:avLst/>
          </a:prstGeom>
          <a:noFill/>
          <a:ln w="9525">
            <a:noFill/>
            <a:miter lim="800000"/>
            <a:headEnd/>
            <a:tailEnd/>
          </a:ln>
        </p:spPr>
      </p:pic>
      <p:pic>
        <p:nvPicPr>
          <p:cNvPr id="38" name="Picture 8" descr="D:\Drive F\F Drive\Monthly Site Activities (Pictures &amp; Meetings) AH\Pictures and Meetings (September 2019)\IMG_20190923_122023.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728" y="3796495"/>
            <a:ext cx="2485135" cy="2079267"/>
          </a:xfrm>
          <a:prstGeom prst="rect">
            <a:avLst/>
          </a:prstGeom>
          <a:noFill/>
          <a:ln>
            <a:noFill/>
          </a:ln>
        </p:spPr>
      </p:pic>
      <p:pic>
        <p:nvPicPr>
          <p:cNvPr id="39" name="Picture 12" descr="C:\Users\IA\Desktop\New Dispensary Building at Brohi.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09352" y="3703900"/>
            <a:ext cx="2439493" cy="2171864"/>
          </a:xfrm>
          <a:prstGeom prst="rect">
            <a:avLst/>
          </a:prstGeom>
          <a:noFill/>
          <a:ln>
            <a:noFill/>
          </a:ln>
        </p:spPr>
      </p:pic>
      <p:sp>
        <p:nvSpPr>
          <p:cNvPr id="40" name="TextBox 5"/>
          <p:cNvSpPr txBox="1"/>
          <p:nvPr/>
        </p:nvSpPr>
        <p:spPr>
          <a:xfrm>
            <a:off x="2909353" y="5875764"/>
            <a:ext cx="2439494"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  view of new dispensary building at </a:t>
            </a:r>
            <a:r>
              <a:rPr kumimoji="0" lang="en-US" sz="1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Brohi</a:t>
            </a:r>
            <a:endPar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026" name="Picture 2" descr="C:\Users\IA\Desktop\Pictures &amp; Meetings July 2022\View of Kahuta Club.jf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28214" y="3584350"/>
            <a:ext cx="2621772" cy="239938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descr="C:\Users\IA\Desktop\Inauguration of Kahuta Club.jfif"/>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94134" y="3584350"/>
            <a:ext cx="2577926" cy="2399388"/>
          </a:xfrm>
          <a:prstGeom prst="rect">
            <a:avLst/>
          </a:prstGeom>
          <a:noFill/>
          <a:ln>
            <a:noFill/>
          </a:ln>
        </p:spPr>
      </p:pic>
    </p:spTree>
    <p:extLst>
      <p:ext uri="{BB962C8B-B14F-4D97-AF65-F5344CB8AC3E}">
        <p14:creationId xmlns:p14="http://schemas.microsoft.com/office/powerpoint/2010/main" val="29144200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43631" y="2502547"/>
            <a:ext cx="7704748" cy="936078"/>
          </a:xfrm>
          <a:prstGeom prst="rect">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anchor="ctr"/>
          <a:lstStyle>
            <a:defPPr>
              <a:defRPr lang="zh-CN"/>
            </a:defPPr>
            <a:lvl1pPr algn="ctr" fontAlgn="auto">
              <a:lnSpc>
                <a:spcPct val="90000"/>
              </a:lnSpc>
              <a:spcBef>
                <a:spcPts val="0"/>
              </a:spcBef>
              <a:spcAft>
                <a:spcPts val="0"/>
              </a:spcAft>
              <a:defRPr sz="2400" b="1" kern="0">
                <a:solidFill>
                  <a:schemeClr val="bg1"/>
                </a:solidFill>
                <a:latin typeface="Arial Black" panose="020B0A04020102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Arial Black" panose="020B0A04020102020204" pitchFamily="34" charset="0"/>
                <a:ea typeface="+mn-ea"/>
                <a:cs typeface="+mn-cs"/>
              </a:rPr>
              <a:t>Corporate Awards </a:t>
            </a:r>
          </a:p>
        </p:txBody>
      </p:sp>
      <p:sp>
        <p:nvSpPr>
          <p:cNvPr id="2" name="object 2"/>
          <p:cNvSpPr txBox="1"/>
          <p:nvPr/>
        </p:nvSpPr>
        <p:spPr>
          <a:xfrm>
            <a:off x="10185996" y="6332559"/>
            <a:ext cx="1760855" cy="398780"/>
          </a:xfrm>
          <a:prstGeom prst="rect">
            <a:avLst/>
          </a:prstGeom>
        </p:spPr>
        <p:txBody>
          <a:bodyPr vert="horz" wrap="square" lIns="0" tIns="23495" rIns="0" bIns="0" rtlCol="0">
            <a:spAutoFit/>
          </a:bodyPr>
          <a:lstStyle/>
          <a:p>
            <a:pPr marL="31750" marR="0" lvl="0" indent="0" algn="l" defTabSz="914400" rtl="0" eaLnBrk="1" fontAlgn="auto" latinLnBrk="0" hangingPunct="1">
              <a:lnSpc>
                <a:spcPct val="100000"/>
              </a:lnSpc>
              <a:spcBef>
                <a:spcPts val="185"/>
              </a:spcBef>
              <a:spcAft>
                <a:spcPts val="0"/>
              </a:spcAft>
              <a:buClrTx/>
              <a:buSzTx/>
              <a:buFontTx/>
              <a:buNone/>
              <a:tabLst/>
              <a:defRPr/>
            </a:pPr>
            <a:r>
              <a:rPr kumimoji="0" sz="1200" b="1" i="0" u="none" strike="noStrike" kern="1200" cap="none" spc="0"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rPr>
              <a:t>卡洛特电力有限责任公</a:t>
            </a:r>
            <a:r>
              <a:rPr kumimoji="0" sz="1200" b="1" i="0" u="none" strike="noStrike" kern="1200" cap="none" spc="-5"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rPr>
              <a:t>司</a:t>
            </a:r>
            <a:endParaRPr kumimoji="0" sz="1200" b="0" i="0" u="none" strike="noStrike" kern="1200" cap="none" spc="0"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endParaRPr>
          </a:p>
          <a:p>
            <a:pPr marL="12700" marR="0" lvl="0" indent="0" algn="l" defTabSz="914400" rtl="0" eaLnBrk="1" fontAlgn="auto" latinLnBrk="0" hangingPunct="1">
              <a:lnSpc>
                <a:spcPct val="100000"/>
              </a:lnSpc>
              <a:spcBef>
                <a:spcPts val="90"/>
              </a:spcBef>
              <a:spcAft>
                <a:spcPts val="0"/>
              </a:spcAft>
              <a:buClrTx/>
              <a:buSzTx/>
              <a:buFontTx/>
              <a:buNone/>
              <a:tabLst/>
              <a:defRPr/>
            </a:pP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Karot</a:t>
            </a:r>
            <a:r>
              <a:rPr kumimoji="0" sz="1100" b="1" i="0" u="none" strike="noStrike" kern="1200" cap="none" spc="-170"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Power</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75" normalizeH="0" baseline="0" noProof="0" dirty="0">
                <a:ln>
                  <a:noFill/>
                </a:ln>
                <a:solidFill>
                  <a:prstClr val="black"/>
                </a:solidFill>
                <a:effectLst/>
                <a:uLnTx/>
                <a:uFillTx/>
                <a:latin typeface="Times New Roman" panose="02020603050405020304"/>
                <a:ea typeface="+mn-ea"/>
                <a:cs typeface="Times New Roman" panose="02020603050405020304"/>
              </a:rPr>
              <a:t>Company</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(Pvt.)</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65" normalizeH="0" baseline="0" noProof="0" dirty="0">
                <a:ln>
                  <a:noFill/>
                </a:ln>
                <a:solidFill>
                  <a:prstClr val="black"/>
                </a:solidFill>
                <a:effectLst/>
                <a:uLnTx/>
                <a:uFillTx/>
                <a:latin typeface="Times New Roman" panose="02020603050405020304"/>
                <a:ea typeface="+mn-ea"/>
                <a:cs typeface="Times New Roman" panose="02020603050405020304"/>
              </a:rPr>
              <a:t>Ltd.</a:t>
            </a:r>
            <a:endParaRPr kumimoji="0" sz="1100" b="0" i="0" u="none" strike="noStrike" kern="1200" cap="none" spc="0" normalizeH="0" baseline="0" noProof="0" dirty="0">
              <a:ln>
                <a:noFill/>
              </a:ln>
              <a:solidFill>
                <a:prstClr val="black"/>
              </a:solidFill>
              <a:effectLst/>
              <a:uLnTx/>
              <a:uFillTx/>
              <a:latin typeface="Times New Roman" panose="02020603050405020304"/>
              <a:ea typeface="+mn-ea"/>
              <a:cs typeface="Times New Roman" panose="02020603050405020304"/>
            </a:endParaRPr>
          </a:p>
        </p:txBody>
      </p:sp>
    </p:spTree>
    <p:extLst>
      <p:ext uri="{BB962C8B-B14F-4D97-AF65-F5344CB8AC3E}">
        <p14:creationId xmlns:p14="http://schemas.microsoft.com/office/powerpoint/2010/main" val="34014704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txBox="1"/>
          <p:nvPr/>
        </p:nvSpPr>
        <p:spPr>
          <a:xfrm>
            <a:off x="10185996" y="6332559"/>
            <a:ext cx="1760855" cy="398780"/>
          </a:xfrm>
          <a:prstGeom prst="rect">
            <a:avLst/>
          </a:prstGeom>
        </p:spPr>
        <p:txBody>
          <a:bodyPr vert="horz" wrap="square" lIns="0" tIns="23495" rIns="0" bIns="0" rtlCol="0">
            <a:spAutoFit/>
          </a:bodyPr>
          <a:lstStyle/>
          <a:p>
            <a:pPr marL="31750" marR="0" lvl="0" indent="0" algn="l" defTabSz="914400" rtl="0" eaLnBrk="1" fontAlgn="auto" latinLnBrk="0" hangingPunct="1">
              <a:lnSpc>
                <a:spcPct val="100000"/>
              </a:lnSpc>
              <a:spcBef>
                <a:spcPts val="185"/>
              </a:spcBef>
              <a:spcAft>
                <a:spcPts val="0"/>
              </a:spcAft>
              <a:buClrTx/>
              <a:buSzTx/>
              <a:buFontTx/>
              <a:buNone/>
              <a:tabLst/>
              <a:defRPr/>
            </a:pPr>
            <a:r>
              <a:rPr kumimoji="0" sz="1200" b="1" i="0" u="none" strike="noStrike" kern="1200" cap="none" spc="0"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rPr>
              <a:t>卡洛特电力有限责任公</a:t>
            </a:r>
            <a:r>
              <a:rPr kumimoji="0" sz="1200" b="1" i="0" u="none" strike="noStrike" kern="1200" cap="none" spc="-5"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rPr>
              <a:t>司</a:t>
            </a:r>
            <a:endParaRPr kumimoji="0" sz="1200" b="0" i="0" u="none" strike="noStrike" kern="1200" cap="none" spc="0"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endParaRPr>
          </a:p>
          <a:p>
            <a:pPr marL="12700" marR="0" lvl="0" indent="0" algn="l" defTabSz="914400" rtl="0" eaLnBrk="1" fontAlgn="auto" latinLnBrk="0" hangingPunct="1">
              <a:lnSpc>
                <a:spcPct val="100000"/>
              </a:lnSpc>
              <a:spcBef>
                <a:spcPts val="90"/>
              </a:spcBef>
              <a:spcAft>
                <a:spcPts val="0"/>
              </a:spcAft>
              <a:buClrTx/>
              <a:buSzTx/>
              <a:buFontTx/>
              <a:buNone/>
              <a:tabLst/>
              <a:defRPr/>
            </a:pP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Karot</a:t>
            </a:r>
            <a:r>
              <a:rPr kumimoji="0" sz="1100" b="1" i="0" u="none" strike="noStrike" kern="1200" cap="none" spc="-170"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Power</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75" normalizeH="0" baseline="0" noProof="0" dirty="0">
                <a:ln>
                  <a:noFill/>
                </a:ln>
                <a:solidFill>
                  <a:prstClr val="black"/>
                </a:solidFill>
                <a:effectLst/>
                <a:uLnTx/>
                <a:uFillTx/>
                <a:latin typeface="Times New Roman" panose="02020603050405020304"/>
                <a:ea typeface="+mn-ea"/>
                <a:cs typeface="Times New Roman" panose="02020603050405020304"/>
              </a:rPr>
              <a:t>Company</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(Pvt.)</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65" normalizeH="0" baseline="0" noProof="0" dirty="0">
                <a:ln>
                  <a:noFill/>
                </a:ln>
                <a:solidFill>
                  <a:prstClr val="black"/>
                </a:solidFill>
                <a:effectLst/>
                <a:uLnTx/>
                <a:uFillTx/>
                <a:latin typeface="Times New Roman" panose="02020603050405020304"/>
                <a:ea typeface="+mn-ea"/>
                <a:cs typeface="Times New Roman" panose="02020603050405020304"/>
              </a:rPr>
              <a:t>Ltd.</a:t>
            </a:r>
            <a:endParaRPr kumimoji="0" sz="1100" b="0" i="0" u="none" strike="noStrike" kern="1200" cap="none" spc="0" normalizeH="0" baseline="0" noProof="0" dirty="0">
              <a:ln>
                <a:noFill/>
              </a:ln>
              <a:solidFill>
                <a:prstClr val="black"/>
              </a:solidFill>
              <a:effectLst/>
              <a:uLnTx/>
              <a:uFillTx/>
              <a:latin typeface="Times New Roman" panose="02020603050405020304"/>
              <a:ea typeface="+mn-ea"/>
              <a:cs typeface="Times New Roman" panose="02020603050405020304"/>
            </a:endParaRPr>
          </a:p>
        </p:txBody>
      </p:sp>
      <p:sp>
        <p:nvSpPr>
          <p:cNvPr id="4" name="Rectangle 6"/>
          <p:cNvSpPr>
            <a:spLocks noChangeArrowheads="1"/>
          </p:cNvSpPr>
          <p:nvPr/>
        </p:nvSpPr>
        <p:spPr bwMode="auto">
          <a:xfrm>
            <a:off x="0" y="44450"/>
            <a:ext cx="30988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Rectangle 8"/>
          <p:cNvSpPr>
            <a:spLocks noChangeArrowheads="1"/>
          </p:cNvSpPr>
          <p:nvPr/>
        </p:nvSpPr>
        <p:spPr bwMode="auto">
          <a:xfrm>
            <a:off x="706465" y="5983873"/>
            <a:ext cx="27308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FF0000"/>
                </a:solidFill>
                <a:effectLst/>
                <a:uLnTx/>
                <a:uFillTx/>
                <a:latin typeface="Calibri" panose="020F0502020204030204" pitchFamily="34" charset="0"/>
                <a:ea typeface="华文仿宋" panose="02010600040101010101" pitchFamily="2" charset="-122"/>
                <a:cs typeface="Times New Roman" panose="02020603050405020304" pitchFamily="18" charset="0"/>
              </a:rPr>
              <a:t> </a:t>
            </a:r>
            <a:endParaRPr kumimoji="0" lang="en-US" altLang="zh-CN"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8" name="Rectangle 10"/>
          <p:cNvSpPr>
            <a:spLocks noChangeArrowheads="1"/>
          </p:cNvSpPr>
          <p:nvPr/>
        </p:nvSpPr>
        <p:spPr bwMode="auto">
          <a:xfrm>
            <a:off x="5990273" y="9640570"/>
            <a:ext cx="211455" cy="245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srgbClr val="FF0000"/>
                </a:solidFill>
                <a:effectLst/>
                <a:uLnTx/>
                <a:uFillTx/>
                <a:latin typeface="Calibri" panose="020F0502020204030204" pitchFamily="34" charset="0"/>
                <a:ea typeface="华文仿宋" panose="02010600040101010101" pitchFamily="2" charset="-122"/>
                <a:cs typeface="Times New Roman" panose="02020603050405020304" pitchFamily="18" charset="0"/>
              </a:rPr>
              <a:t> </a:t>
            </a:r>
            <a:endParaRPr kumimoji="0" lang="en-US" altLang="zh-CN"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9" name="Rectangle 11"/>
          <p:cNvSpPr>
            <a:spLocks noChangeArrowheads="1"/>
          </p:cNvSpPr>
          <p:nvPr/>
        </p:nvSpPr>
        <p:spPr bwMode="auto">
          <a:xfrm>
            <a:off x="0" y="11378565"/>
            <a:ext cx="3804285"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Dam left abutment excavation               Dam right abutment excavation</a:t>
            </a:r>
            <a:endParaRPr kumimoji="0" lang="en-US" altLang="zh-CN" sz="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1" name="Rectangle 16"/>
          <p:cNvSpPr>
            <a:spLocks noChangeArrowheads="1"/>
          </p:cNvSpPr>
          <p:nvPr/>
        </p:nvSpPr>
        <p:spPr bwMode="auto">
          <a:xfrm>
            <a:off x="7467600" y="-441324"/>
            <a:ext cx="30988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2" name="Rectangle 17"/>
          <p:cNvSpPr>
            <a:spLocks noChangeArrowheads="1"/>
          </p:cNvSpPr>
          <p:nvPr/>
        </p:nvSpPr>
        <p:spPr bwMode="auto">
          <a:xfrm>
            <a:off x="13457873" y="1572896"/>
            <a:ext cx="211455" cy="245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srgbClr val="FF0000"/>
                </a:solidFill>
                <a:effectLst/>
                <a:uLnTx/>
                <a:uFillTx/>
                <a:latin typeface="Calibri" panose="020F0502020204030204" pitchFamily="34" charset="0"/>
                <a:ea typeface="华文仿宋" panose="02010600040101010101" pitchFamily="2" charset="-122"/>
                <a:cs typeface="Times New Roman" panose="02020603050405020304" pitchFamily="18" charset="0"/>
              </a:rPr>
              <a:t> </a:t>
            </a:r>
            <a:endParaRPr kumimoji="0" lang="en-US" altLang="zh-CN"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5" name="Rectangle 20"/>
          <p:cNvSpPr>
            <a:spLocks noChangeArrowheads="1"/>
          </p:cNvSpPr>
          <p:nvPr/>
        </p:nvSpPr>
        <p:spPr bwMode="auto">
          <a:xfrm>
            <a:off x="7467600" y="6692901"/>
            <a:ext cx="30988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 name="TextBox 3"/>
          <p:cNvSpPr txBox="1"/>
          <p:nvPr/>
        </p:nvSpPr>
        <p:spPr>
          <a:xfrm>
            <a:off x="1929913" y="0"/>
            <a:ext cx="9584055" cy="521970"/>
          </a:xfrm>
          <a:prstGeom prst="rect">
            <a:avLst/>
          </a:prstGeom>
          <a:noFill/>
        </p:spPr>
        <p:txBody>
          <a:bodyPr wrap="square" rtlCol="0">
            <a:spAutoFit/>
          </a:bodyPr>
          <a:lstStyle>
            <a:defPPr>
              <a:defRPr lang="en-US"/>
            </a:defPPr>
            <a:lvl1pPr marR="0" lvl="0" indent="0" algn="r" fontAlgn="auto">
              <a:lnSpc>
                <a:spcPct val="100000"/>
              </a:lnSpc>
              <a:spcBef>
                <a:spcPts val="0"/>
              </a:spcBef>
              <a:spcAft>
                <a:spcPts val="0"/>
              </a:spcAft>
              <a:buClrTx/>
              <a:buSzTx/>
              <a:buFontTx/>
              <a:buNone/>
              <a:defRPr kumimoji="0" sz="2800" i="0" u="none" strike="noStrike" cap="none" spc="0" normalizeH="0" baseline="0">
                <a:ln>
                  <a:noFill/>
                </a:ln>
                <a:solidFill>
                  <a:schemeClr val="tx2"/>
                </a:solidFill>
                <a:effectLst/>
                <a:uLnTx/>
                <a:uFillTx/>
                <a:cs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GB" sz="28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sym typeface="+mn-ea"/>
              </a:rPr>
              <a:t>Corporate Awards</a:t>
            </a:r>
          </a:p>
        </p:txBody>
      </p:sp>
      <p:grpSp>
        <p:nvGrpSpPr>
          <p:cNvPr id="2" name="Group 1"/>
          <p:cNvGrpSpPr/>
          <p:nvPr/>
        </p:nvGrpSpPr>
        <p:grpSpPr>
          <a:xfrm>
            <a:off x="706465" y="1082180"/>
            <a:ext cx="10520337" cy="5024187"/>
            <a:chOff x="706465" y="1402858"/>
            <a:chExt cx="10520337" cy="4364717"/>
          </a:xfrm>
        </p:grpSpPr>
        <p:sp>
          <p:nvSpPr>
            <p:cNvPr id="32" name="矩形 1"/>
            <p:cNvSpPr>
              <a:spLocks noChangeArrowheads="1"/>
            </p:cNvSpPr>
            <p:nvPr/>
          </p:nvSpPr>
          <p:spPr bwMode="auto">
            <a:xfrm>
              <a:off x="706466" y="1402858"/>
              <a:ext cx="10520336" cy="508018"/>
            </a:xfrm>
            <a:prstGeom prst="rect">
              <a:avLst/>
            </a:prstGeom>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spAutoFit/>
            </a:bodyPr>
            <a:lstStyle/>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黑体" panose="02010609060101010101" pitchFamily="49" charset="-122"/>
                  <a:cs typeface="Arial" panose="020B0604020202020204" pitchFamily="34" charset="0"/>
                </a:rPr>
                <a:t>A Pakistani employees of KPCL was awarded the </a:t>
              </a:r>
              <a:r>
                <a:rPr kumimoji="0" lang="en-US" altLang="en-US" sz="1600" b="1" i="0" u="none" strike="noStrike" kern="1200" cap="none" spc="0" normalizeH="0" baseline="0" noProof="0" dirty="0">
                  <a:ln>
                    <a:noFill/>
                  </a:ln>
                  <a:solidFill>
                    <a:srgbClr val="FFC000"/>
                  </a:solidFill>
                  <a:effectLst/>
                  <a:uLnTx/>
                  <a:uFillTx/>
                  <a:latin typeface="Arial" panose="020B0604020202020204" pitchFamily="34" charset="0"/>
                  <a:ea typeface="黑体" panose="02010609060101010101" pitchFamily="49" charset="-122"/>
                  <a:cs typeface="Arial" panose="020B0604020202020204" pitchFamily="34" charset="0"/>
                </a:rPr>
                <a:t>Pakistan excellent employee award </a:t>
              </a: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黑体" panose="02010609060101010101" pitchFamily="49" charset="-122"/>
                  <a:cs typeface="Arial" panose="020B0604020202020204" pitchFamily="34" charset="0"/>
                </a:rPr>
                <a:t>of the China-Pakistan Economic Corridor (CPEC) project</a:t>
              </a:r>
              <a:endPar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矩形 1"/>
            <p:cNvSpPr>
              <a:spLocks noChangeArrowheads="1"/>
            </p:cNvSpPr>
            <p:nvPr/>
          </p:nvSpPr>
          <p:spPr bwMode="auto">
            <a:xfrm>
              <a:off x="706466" y="2204402"/>
              <a:ext cx="10520336" cy="508018"/>
            </a:xfrm>
            <a:prstGeom prst="rect">
              <a:avLst/>
            </a:prstGeom>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spAutoFit/>
            </a:bodyPr>
            <a:lstStyle/>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黑体" panose="02010609060101010101" pitchFamily="49" charset="-122"/>
                  <a:cs typeface="Arial" panose="020B0604020202020204" pitchFamily="34" charset="0"/>
                </a:rPr>
                <a:t>720 MW Karot Hydropower Project won the </a:t>
              </a:r>
              <a:r>
                <a:rPr kumimoji="0" lang="en-US" altLang="en-US" sz="1600" b="1" i="0" u="none" strike="noStrike" kern="1200" cap="none" spc="0" normalizeH="0" baseline="0" noProof="0" dirty="0">
                  <a:ln>
                    <a:noFill/>
                  </a:ln>
                  <a:solidFill>
                    <a:srgbClr val="FFC000"/>
                  </a:solidFill>
                  <a:effectLst/>
                  <a:uLnTx/>
                  <a:uFillTx/>
                  <a:latin typeface="Arial" panose="020B0604020202020204" pitchFamily="34" charset="0"/>
                  <a:ea typeface="黑体" panose="02010609060101010101" pitchFamily="49" charset="-122"/>
                  <a:cs typeface="Arial" panose="020B0604020202020204" pitchFamily="34" charset="0"/>
                </a:rPr>
                <a:t>Asia Pacific Hydro Deal of the Year (2017), </a:t>
              </a: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黑体" panose="02010609060101010101" pitchFamily="49" charset="-122"/>
                  <a:cs typeface="Arial" panose="020B0604020202020204" pitchFamily="34" charset="0"/>
                </a:rPr>
                <a:t>awarded by IJ Global, the global  energy infrastructure authority</a:t>
              </a:r>
              <a:endPar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矩形 1">
              <a:extLst>
                <a:ext uri="{FF2B5EF4-FFF2-40B4-BE49-F238E27FC236}">
                  <a16:creationId xmlns:a16="http://schemas.microsoft.com/office/drawing/2014/main" id="{B7FE047C-EDE3-33E8-F0E3-5BB37ACE3361}"/>
                </a:ext>
              </a:extLst>
            </p:cNvPr>
            <p:cNvSpPr>
              <a:spLocks noChangeArrowheads="1"/>
            </p:cNvSpPr>
            <p:nvPr/>
          </p:nvSpPr>
          <p:spPr bwMode="auto">
            <a:xfrm>
              <a:off x="706466" y="3005946"/>
              <a:ext cx="10520336" cy="294116"/>
            </a:xfrm>
            <a:prstGeom prst="rect">
              <a:avLst/>
            </a:prstGeom>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spAutoFit/>
            </a:bodyPr>
            <a:lstStyle/>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黑体" panose="02010609060101010101" pitchFamily="49" charset="-122"/>
                  <a:cs typeface="Arial" panose="020B0604020202020204" pitchFamily="34" charset="0"/>
                </a:rPr>
                <a:t>Karot project camp won the 2018 China overseas project </a:t>
              </a:r>
              <a:r>
                <a:rPr kumimoji="0" lang="en-US" altLang="en-US" sz="1600" b="1" i="0" u="none" strike="noStrike" kern="1200" cap="none" spc="0" normalizeH="0" baseline="0" noProof="0" dirty="0">
                  <a:ln>
                    <a:noFill/>
                  </a:ln>
                  <a:solidFill>
                    <a:srgbClr val="FFC000"/>
                  </a:solidFill>
                  <a:effectLst/>
                  <a:uLnTx/>
                  <a:uFillTx/>
                  <a:latin typeface="Arial" panose="020B0604020202020204" pitchFamily="34" charset="0"/>
                  <a:ea typeface="黑体" panose="02010609060101010101" pitchFamily="49" charset="-122"/>
                  <a:cs typeface="Arial" panose="020B0604020202020204" pitchFamily="34" charset="0"/>
                </a:rPr>
                <a:t>excellent camp award</a:t>
              </a:r>
              <a:endParaRPr kumimoji="0" lang="en-US" altLang="en-US" sz="16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sp>
          <p:nvSpPr>
            <p:cNvPr id="13" name="矩形 1">
              <a:extLst>
                <a:ext uri="{FF2B5EF4-FFF2-40B4-BE49-F238E27FC236}">
                  <a16:creationId xmlns:a16="http://schemas.microsoft.com/office/drawing/2014/main" id="{9DEEA16D-B656-B224-F9FC-5E70DA3D1D3D}"/>
                </a:ext>
              </a:extLst>
            </p:cNvPr>
            <p:cNvSpPr>
              <a:spLocks noChangeArrowheads="1"/>
            </p:cNvSpPr>
            <p:nvPr/>
          </p:nvSpPr>
          <p:spPr bwMode="auto">
            <a:xfrm>
              <a:off x="706465" y="3561269"/>
              <a:ext cx="10520335" cy="508018"/>
            </a:xfrm>
            <a:prstGeom prst="rect">
              <a:avLst/>
            </a:prstGeom>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spAutoFit/>
            </a:bodyPr>
            <a:lstStyle/>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黑体" panose="02010609060101010101" pitchFamily="49" charset="-122"/>
                  <a:cs typeface="Arial" panose="020B0604020202020204" pitchFamily="34" charset="0"/>
                </a:rPr>
                <a:t>Karot Hydropower Project won the "</a:t>
              </a:r>
              <a:r>
                <a:rPr kumimoji="0" lang="en-US" altLang="en-US" sz="1600" b="1" i="0" u="none" strike="noStrike" kern="1200" cap="none" spc="0" normalizeH="0" baseline="0" noProof="0" dirty="0">
                  <a:ln>
                    <a:noFill/>
                  </a:ln>
                  <a:solidFill>
                    <a:srgbClr val="FFC000"/>
                  </a:solidFill>
                  <a:effectLst/>
                  <a:uLnTx/>
                  <a:uFillTx/>
                  <a:latin typeface="Arial" panose="020B0604020202020204" pitchFamily="34" charset="0"/>
                  <a:ea typeface="黑体" panose="02010609060101010101" pitchFamily="49" charset="-122"/>
                  <a:cs typeface="Arial" panose="020B0604020202020204" pitchFamily="34" charset="0"/>
                </a:rPr>
                <a:t>2019 China International Sustainable Infrastructure Project Award</a:t>
              </a: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黑体" panose="02010609060101010101" pitchFamily="49" charset="-122"/>
                  <a:cs typeface="Arial" panose="020B0604020202020204" pitchFamily="34" charset="0"/>
                </a:rPr>
                <a:t>", awarded by China International Contractors Association in December 2019 in Changsha, China</a:t>
              </a:r>
              <a:endPar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矩形 1">
              <a:extLst>
                <a:ext uri="{FF2B5EF4-FFF2-40B4-BE49-F238E27FC236}">
                  <a16:creationId xmlns:a16="http://schemas.microsoft.com/office/drawing/2014/main" id="{315C482F-15F4-EDFF-C3CD-75C09E94B232}"/>
                </a:ext>
              </a:extLst>
            </p:cNvPr>
            <p:cNvSpPr>
              <a:spLocks noChangeArrowheads="1"/>
            </p:cNvSpPr>
            <p:nvPr/>
          </p:nvSpPr>
          <p:spPr bwMode="auto">
            <a:xfrm>
              <a:off x="706465" y="4362813"/>
              <a:ext cx="10520334" cy="294116"/>
            </a:xfrm>
            <a:prstGeom prst="rect">
              <a:avLst/>
            </a:prstGeom>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spAutoFit/>
            </a:bodyPr>
            <a:lstStyle/>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黑体" panose="02010609060101010101" pitchFamily="49" charset="-122"/>
                  <a:cs typeface="Arial" panose="020B0604020202020204" pitchFamily="34" charset="0"/>
                </a:rPr>
                <a:t>CSR Awards Achievement during 2019 for </a:t>
              </a:r>
              <a:r>
                <a:rPr kumimoji="0" lang="en-US" altLang="en-US" sz="1600" b="1" i="0" u="none" strike="noStrike" kern="1200" cap="none" spc="0" normalizeH="0" baseline="0" noProof="0" dirty="0">
                  <a:ln>
                    <a:noFill/>
                  </a:ln>
                  <a:solidFill>
                    <a:srgbClr val="FFC000"/>
                  </a:solidFill>
                  <a:effectLst/>
                  <a:uLnTx/>
                  <a:uFillTx/>
                  <a:latin typeface="Arial" panose="020B0604020202020204" pitchFamily="34" charset="0"/>
                  <a:ea typeface="黑体" panose="02010609060101010101" pitchFamily="49" charset="-122"/>
                  <a:cs typeface="Arial" panose="020B0604020202020204" pitchFamily="34" charset="0"/>
                </a:rPr>
                <a:t>Education and Health</a:t>
              </a:r>
              <a:endParaRPr kumimoji="0" lang="en-US" altLang="en-US" sz="16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sp>
          <p:nvSpPr>
            <p:cNvPr id="16" name="矩形 1">
              <a:extLst>
                <a:ext uri="{FF2B5EF4-FFF2-40B4-BE49-F238E27FC236}">
                  <a16:creationId xmlns:a16="http://schemas.microsoft.com/office/drawing/2014/main" id="{49EA320A-30FA-B271-5192-E1964068BB60}"/>
                </a:ext>
              </a:extLst>
            </p:cNvPr>
            <p:cNvSpPr>
              <a:spLocks noChangeArrowheads="1"/>
            </p:cNvSpPr>
            <p:nvPr/>
          </p:nvSpPr>
          <p:spPr bwMode="auto">
            <a:xfrm>
              <a:off x="706465" y="4918136"/>
              <a:ext cx="10520333" cy="294116"/>
            </a:xfrm>
            <a:prstGeom prst="rect">
              <a:avLst/>
            </a:prstGeom>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spAutoFit/>
            </a:bodyPr>
            <a:lstStyle/>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1600" b="1" i="0" u="none" strike="noStrike" kern="1200" cap="none" spc="0" normalizeH="0" baseline="0" noProof="0" dirty="0">
                  <a:ln>
                    <a:noFill/>
                  </a:ln>
                  <a:solidFill>
                    <a:srgbClr val="FFC000"/>
                  </a:solidFill>
                  <a:effectLst/>
                  <a:uLnTx/>
                  <a:uFillTx/>
                  <a:latin typeface="Arial" panose="020B0604020202020204" pitchFamily="34" charset="0"/>
                  <a:ea typeface="黑体" panose="02010609060101010101" pitchFamily="49" charset="-122"/>
                  <a:cs typeface="Arial" panose="020B0604020202020204" pitchFamily="34" charset="0"/>
                </a:rPr>
                <a:t>NEPRA CSR STALWART Award </a:t>
              </a: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黑体" panose="02010609060101010101" pitchFamily="49" charset="-122"/>
                  <a:cs typeface="Arial" panose="020B0604020202020204" pitchFamily="34" charset="0"/>
                </a:rPr>
                <a:t>Year 2022 </a:t>
              </a:r>
              <a:endPar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矩形 1">
              <a:extLst>
                <a:ext uri="{FF2B5EF4-FFF2-40B4-BE49-F238E27FC236}">
                  <a16:creationId xmlns:a16="http://schemas.microsoft.com/office/drawing/2014/main" id="{CB5BA969-C8AE-B017-C94D-8A031683D502}"/>
                </a:ext>
              </a:extLst>
            </p:cNvPr>
            <p:cNvSpPr>
              <a:spLocks noChangeArrowheads="1"/>
            </p:cNvSpPr>
            <p:nvPr/>
          </p:nvSpPr>
          <p:spPr bwMode="auto">
            <a:xfrm>
              <a:off x="706465" y="5473459"/>
              <a:ext cx="10520331" cy="294116"/>
            </a:xfrm>
            <a:prstGeom prst="rect">
              <a:avLst/>
            </a:prstGeom>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spAutoFit/>
            </a:bodyPr>
            <a:lstStyle/>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US" altLang="en-US" sz="1600" b="1" i="0" u="none" strike="noStrike" kern="1200" cap="none" spc="0" normalizeH="0" baseline="0" noProof="0" dirty="0">
                  <a:ln>
                    <a:noFill/>
                  </a:ln>
                  <a:solidFill>
                    <a:srgbClr val="FFC000"/>
                  </a:solidFill>
                  <a:effectLst/>
                  <a:uLnTx/>
                  <a:uFillTx/>
                  <a:latin typeface="Arial" panose="020B0604020202020204" pitchFamily="34" charset="0"/>
                  <a:ea typeface="黑体" panose="02010609060101010101" pitchFamily="49" charset="-122"/>
                  <a:cs typeface="Arial" panose="020B0604020202020204" pitchFamily="34" charset="0"/>
                </a:rPr>
                <a:t>NFEH CSR Award </a:t>
              </a: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黑体" panose="02010609060101010101" pitchFamily="49" charset="-122"/>
                  <a:cs typeface="Arial" panose="020B0604020202020204" pitchFamily="34" charset="0"/>
                </a:rPr>
                <a:t>Year 2022</a:t>
              </a:r>
              <a:endPar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8365000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txBox="1"/>
          <p:nvPr/>
        </p:nvSpPr>
        <p:spPr>
          <a:xfrm>
            <a:off x="10185996" y="6332559"/>
            <a:ext cx="1760855" cy="398780"/>
          </a:xfrm>
          <a:prstGeom prst="rect">
            <a:avLst/>
          </a:prstGeom>
        </p:spPr>
        <p:txBody>
          <a:bodyPr vert="horz" wrap="square" lIns="0" tIns="23495" rIns="0" bIns="0" rtlCol="0">
            <a:spAutoFit/>
          </a:bodyPr>
          <a:lstStyle/>
          <a:p>
            <a:pPr marL="31750" marR="0" lvl="0" indent="0" algn="l" defTabSz="914400" rtl="0" eaLnBrk="1" fontAlgn="auto" latinLnBrk="0" hangingPunct="1">
              <a:lnSpc>
                <a:spcPct val="100000"/>
              </a:lnSpc>
              <a:spcBef>
                <a:spcPts val="185"/>
              </a:spcBef>
              <a:spcAft>
                <a:spcPts val="0"/>
              </a:spcAft>
              <a:buClrTx/>
              <a:buSzTx/>
              <a:buFontTx/>
              <a:buNone/>
              <a:tabLst/>
              <a:defRPr/>
            </a:pPr>
            <a:r>
              <a:rPr kumimoji="0" sz="1200" b="1" i="0" u="none" strike="noStrike" kern="1200" cap="none" spc="0"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rPr>
              <a:t>卡洛特电力有限责任公</a:t>
            </a:r>
            <a:r>
              <a:rPr kumimoji="0" sz="1200" b="1" i="0" u="none" strike="noStrike" kern="1200" cap="none" spc="-5"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rPr>
              <a:t>司</a:t>
            </a:r>
            <a:endParaRPr kumimoji="0" sz="1200" b="0" i="0" u="none" strike="noStrike" kern="1200" cap="none" spc="0"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endParaRPr>
          </a:p>
          <a:p>
            <a:pPr marL="12700" marR="0" lvl="0" indent="0" algn="l" defTabSz="914400" rtl="0" eaLnBrk="1" fontAlgn="auto" latinLnBrk="0" hangingPunct="1">
              <a:lnSpc>
                <a:spcPct val="100000"/>
              </a:lnSpc>
              <a:spcBef>
                <a:spcPts val="90"/>
              </a:spcBef>
              <a:spcAft>
                <a:spcPts val="0"/>
              </a:spcAft>
              <a:buClrTx/>
              <a:buSzTx/>
              <a:buFontTx/>
              <a:buNone/>
              <a:tabLst/>
              <a:defRPr/>
            </a:pP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Karot</a:t>
            </a:r>
            <a:r>
              <a:rPr kumimoji="0" sz="1100" b="1" i="0" u="none" strike="noStrike" kern="1200" cap="none" spc="-170"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Power</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75" normalizeH="0" baseline="0" noProof="0" dirty="0">
                <a:ln>
                  <a:noFill/>
                </a:ln>
                <a:solidFill>
                  <a:prstClr val="black"/>
                </a:solidFill>
                <a:effectLst/>
                <a:uLnTx/>
                <a:uFillTx/>
                <a:latin typeface="Times New Roman" panose="02020603050405020304"/>
                <a:ea typeface="+mn-ea"/>
                <a:cs typeface="Times New Roman" panose="02020603050405020304"/>
              </a:rPr>
              <a:t>Company</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(Pvt.)</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65" normalizeH="0" baseline="0" noProof="0" dirty="0">
                <a:ln>
                  <a:noFill/>
                </a:ln>
                <a:solidFill>
                  <a:prstClr val="black"/>
                </a:solidFill>
                <a:effectLst/>
                <a:uLnTx/>
                <a:uFillTx/>
                <a:latin typeface="Times New Roman" panose="02020603050405020304"/>
                <a:ea typeface="+mn-ea"/>
                <a:cs typeface="Times New Roman" panose="02020603050405020304"/>
              </a:rPr>
              <a:t>Ltd.</a:t>
            </a:r>
            <a:endParaRPr kumimoji="0" sz="1100" b="0" i="0" u="none" strike="noStrike" kern="1200" cap="none" spc="0" normalizeH="0" baseline="0" noProof="0" dirty="0">
              <a:ln>
                <a:noFill/>
              </a:ln>
              <a:solidFill>
                <a:prstClr val="black"/>
              </a:solidFill>
              <a:effectLst/>
              <a:uLnTx/>
              <a:uFillTx/>
              <a:latin typeface="Times New Roman" panose="02020603050405020304"/>
              <a:ea typeface="+mn-ea"/>
              <a:cs typeface="Times New Roman" panose="02020603050405020304"/>
            </a:endParaRPr>
          </a:p>
        </p:txBody>
      </p:sp>
      <p:sp>
        <p:nvSpPr>
          <p:cNvPr id="4" name="Rectangle 6"/>
          <p:cNvSpPr>
            <a:spLocks noChangeArrowheads="1"/>
          </p:cNvSpPr>
          <p:nvPr/>
        </p:nvSpPr>
        <p:spPr bwMode="auto">
          <a:xfrm>
            <a:off x="0" y="44450"/>
            <a:ext cx="30988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Rectangle 8"/>
          <p:cNvSpPr>
            <a:spLocks noChangeArrowheads="1"/>
          </p:cNvSpPr>
          <p:nvPr/>
        </p:nvSpPr>
        <p:spPr bwMode="auto">
          <a:xfrm>
            <a:off x="5990273" y="6030595"/>
            <a:ext cx="211455" cy="245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srgbClr val="FF0000"/>
                </a:solidFill>
                <a:effectLst/>
                <a:uLnTx/>
                <a:uFillTx/>
                <a:latin typeface="Calibri" panose="020F0502020204030204" pitchFamily="34" charset="0"/>
                <a:ea typeface="华文仿宋" panose="02010600040101010101" pitchFamily="2" charset="-122"/>
                <a:cs typeface="Times New Roman" panose="02020603050405020304" pitchFamily="18" charset="0"/>
              </a:rPr>
              <a:t> </a:t>
            </a:r>
            <a:endParaRPr kumimoji="0" lang="en-US" altLang="zh-CN"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8" name="Rectangle 10"/>
          <p:cNvSpPr>
            <a:spLocks noChangeArrowheads="1"/>
          </p:cNvSpPr>
          <p:nvPr/>
        </p:nvSpPr>
        <p:spPr bwMode="auto">
          <a:xfrm>
            <a:off x="5990273" y="9640570"/>
            <a:ext cx="211455" cy="245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srgbClr val="FF0000"/>
                </a:solidFill>
                <a:effectLst/>
                <a:uLnTx/>
                <a:uFillTx/>
                <a:latin typeface="Calibri" panose="020F0502020204030204" pitchFamily="34" charset="0"/>
                <a:ea typeface="华文仿宋" panose="02010600040101010101" pitchFamily="2" charset="-122"/>
                <a:cs typeface="Times New Roman" panose="02020603050405020304" pitchFamily="18" charset="0"/>
              </a:rPr>
              <a:t> </a:t>
            </a:r>
            <a:endParaRPr kumimoji="0" lang="en-US" altLang="zh-CN"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9" name="Rectangle 11"/>
          <p:cNvSpPr>
            <a:spLocks noChangeArrowheads="1"/>
          </p:cNvSpPr>
          <p:nvPr/>
        </p:nvSpPr>
        <p:spPr bwMode="auto">
          <a:xfrm>
            <a:off x="0" y="11378565"/>
            <a:ext cx="3804285"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Dam left abutment excavation               Dam right abutment excavation</a:t>
            </a:r>
            <a:endParaRPr kumimoji="0" lang="en-US" altLang="zh-CN" sz="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1" name="Rectangle 16"/>
          <p:cNvSpPr>
            <a:spLocks noChangeArrowheads="1"/>
          </p:cNvSpPr>
          <p:nvPr/>
        </p:nvSpPr>
        <p:spPr bwMode="auto">
          <a:xfrm>
            <a:off x="7467600" y="-441324"/>
            <a:ext cx="30988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2" name="Rectangle 17"/>
          <p:cNvSpPr>
            <a:spLocks noChangeArrowheads="1"/>
          </p:cNvSpPr>
          <p:nvPr/>
        </p:nvSpPr>
        <p:spPr bwMode="auto">
          <a:xfrm>
            <a:off x="13457873" y="1572896"/>
            <a:ext cx="211455" cy="245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srgbClr val="FF0000"/>
                </a:solidFill>
                <a:effectLst/>
                <a:uLnTx/>
                <a:uFillTx/>
                <a:latin typeface="Calibri" panose="020F0502020204030204" pitchFamily="34" charset="0"/>
                <a:ea typeface="华文仿宋" panose="02010600040101010101" pitchFamily="2" charset="-122"/>
                <a:cs typeface="Times New Roman" panose="02020603050405020304" pitchFamily="18" charset="0"/>
              </a:rPr>
              <a:t> </a:t>
            </a:r>
            <a:endParaRPr kumimoji="0" lang="en-US" altLang="zh-CN"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5" name="Rectangle 20"/>
          <p:cNvSpPr>
            <a:spLocks noChangeArrowheads="1"/>
          </p:cNvSpPr>
          <p:nvPr/>
        </p:nvSpPr>
        <p:spPr bwMode="auto">
          <a:xfrm>
            <a:off x="7467600" y="6692901"/>
            <a:ext cx="30988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2" name="矩形 1"/>
          <p:cNvSpPr>
            <a:spLocks noChangeArrowheads="1"/>
          </p:cNvSpPr>
          <p:nvPr/>
        </p:nvSpPr>
        <p:spPr bwMode="auto">
          <a:xfrm>
            <a:off x="1187094" y="4718233"/>
            <a:ext cx="4948232" cy="429895"/>
          </a:xfrm>
          <a:prstGeom prst="rect">
            <a:avLst/>
          </a:prstGeom>
          <a:solidFill>
            <a:srgbClr val="8064A2"/>
          </a:solidFill>
          <a:ln w="127000" cmpd="dbl" algn="ctr">
            <a:solidFill>
              <a:srgbClr val="8064A2"/>
            </a:solidFill>
            <a:miter lim="800000"/>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spAutoFit/>
          </a:bodyPr>
          <a:lstStyle/>
          <a:p>
            <a:pPr marL="0" marR="0" lvl="0" indent="0" algn="ctr" defTabSz="914400" rtl="0" eaLnBrk="1" fontAlgn="base" latinLnBrk="0" hangingPunct="1">
              <a:lnSpc>
                <a:spcPct val="100000"/>
              </a:lnSpc>
              <a:spcBef>
                <a:spcPts val="500"/>
              </a:spcBef>
              <a:spcAft>
                <a:spcPts val="500"/>
              </a:spcAft>
              <a:buClrTx/>
              <a:buSzTx/>
              <a:buFontTx/>
              <a:buNone/>
              <a:tabLst/>
              <a:defRPr/>
            </a:pPr>
            <a:r>
              <a:rPr kumimoji="0" lang="en-US" altLang="en-US" sz="1100" b="0" i="0" u="none" strike="noStrike" kern="1200" cap="none" spc="0" normalizeH="0" baseline="0" noProof="0" dirty="0">
                <a:ln>
                  <a:noFill/>
                </a:ln>
                <a:solidFill>
                  <a:srgbClr val="FFFFFF"/>
                </a:solidFill>
                <a:effectLst/>
                <a:uLnTx/>
                <a:uFillTx/>
                <a:latin typeface="Arial" panose="020B0604020202020204" pitchFamily="34" charset="0"/>
                <a:ea typeface="黑体" panose="02010609060101010101" pitchFamily="49" charset="-122"/>
                <a:cs typeface="Arial" panose="020B0604020202020204" pitchFamily="34" charset="0"/>
              </a:rPr>
              <a:t>A Pakistani employees of KPCL was awarded the Pakistan excellent employee award of the China-Pakistan Economic Corridor (CPEC) project</a:t>
            </a: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矩形 1"/>
          <p:cNvSpPr>
            <a:spLocks noChangeArrowheads="1"/>
          </p:cNvSpPr>
          <p:nvPr/>
        </p:nvSpPr>
        <p:spPr bwMode="auto">
          <a:xfrm>
            <a:off x="7467600" y="5630923"/>
            <a:ext cx="4046109" cy="598805"/>
          </a:xfrm>
          <a:prstGeom prst="rect">
            <a:avLst/>
          </a:prstGeom>
          <a:solidFill>
            <a:srgbClr val="8064A2"/>
          </a:solidFill>
          <a:ln w="127000" cmpd="dbl" algn="ctr">
            <a:solidFill>
              <a:srgbClr val="8064A2"/>
            </a:solidFill>
            <a:miter lim="800000"/>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spAutoFit/>
          </a:bodyPr>
          <a:lstStyle/>
          <a:p>
            <a:pPr marL="0" marR="0" lvl="0" indent="0" algn="ctr" defTabSz="914400" rtl="0" eaLnBrk="1" fontAlgn="base" latinLnBrk="0" hangingPunct="1">
              <a:lnSpc>
                <a:spcPct val="100000"/>
              </a:lnSpc>
              <a:spcBef>
                <a:spcPts val="500"/>
              </a:spcBef>
              <a:spcAft>
                <a:spcPts val="500"/>
              </a:spcAft>
              <a:buClrTx/>
              <a:buSzTx/>
              <a:buFontTx/>
              <a:buNone/>
              <a:tabLst/>
              <a:defRPr/>
            </a:pPr>
            <a:r>
              <a:rPr kumimoji="0" lang="en-US" altLang="en-US" sz="1100" b="0" i="0" u="none" strike="noStrike" kern="1200" cap="none" spc="0" normalizeH="0" baseline="0" noProof="0" dirty="0">
                <a:ln>
                  <a:noFill/>
                </a:ln>
                <a:solidFill>
                  <a:srgbClr val="FFFFFF"/>
                </a:solidFill>
                <a:effectLst/>
                <a:uLnTx/>
                <a:uFillTx/>
                <a:latin typeface="Arial" panose="020B0604020202020204" pitchFamily="34" charset="0"/>
                <a:ea typeface="黑体" panose="02010609060101010101" pitchFamily="49" charset="-122"/>
                <a:cs typeface="Arial" panose="020B0604020202020204" pitchFamily="34" charset="0"/>
              </a:rPr>
              <a:t>720 MW Karot Hydropower Project won the Asia Pacific Hydro Deal of the Year (2017), awarded by IJ Global, the global  energy infrastructure authority</a:t>
            </a: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3"/>
          <a:stretch>
            <a:fillRect/>
          </a:stretch>
        </p:blipFill>
        <p:spPr>
          <a:xfrm>
            <a:off x="880745" y="839470"/>
            <a:ext cx="5560695" cy="3742690"/>
          </a:xfrm>
          <a:prstGeom prst="rect">
            <a:avLst/>
          </a:prstGeom>
        </p:spPr>
      </p:pic>
      <p:pic>
        <p:nvPicPr>
          <p:cNvPr id="5" name="Picture 4"/>
          <p:cNvPicPr>
            <a:picLocks noChangeAspect="1"/>
          </p:cNvPicPr>
          <p:nvPr/>
        </p:nvPicPr>
        <p:blipFill>
          <a:blip r:embed="rId4"/>
          <a:stretch>
            <a:fillRect/>
          </a:stretch>
        </p:blipFill>
        <p:spPr>
          <a:xfrm>
            <a:off x="7777480" y="730885"/>
            <a:ext cx="3622040" cy="4797425"/>
          </a:xfrm>
          <a:prstGeom prst="rect">
            <a:avLst/>
          </a:prstGeom>
        </p:spPr>
      </p:pic>
      <p:sp>
        <p:nvSpPr>
          <p:cNvPr id="7" name="TextBox 3"/>
          <p:cNvSpPr txBox="1"/>
          <p:nvPr/>
        </p:nvSpPr>
        <p:spPr>
          <a:xfrm>
            <a:off x="1929913" y="0"/>
            <a:ext cx="9584055" cy="521970"/>
          </a:xfrm>
          <a:prstGeom prst="rect">
            <a:avLst/>
          </a:prstGeom>
          <a:noFill/>
        </p:spPr>
        <p:txBody>
          <a:bodyPr wrap="square" rtlCol="0">
            <a:spAutoFit/>
          </a:bodyPr>
          <a:lstStyle>
            <a:defPPr>
              <a:defRPr lang="en-US"/>
            </a:defPPr>
            <a:lvl1pPr marR="0" lvl="0" indent="0" algn="r" fontAlgn="auto">
              <a:lnSpc>
                <a:spcPct val="100000"/>
              </a:lnSpc>
              <a:spcBef>
                <a:spcPts val="0"/>
              </a:spcBef>
              <a:spcAft>
                <a:spcPts val="0"/>
              </a:spcAft>
              <a:buClrTx/>
              <a:buSzTx/>
              <a:buFontTx/>
              <a:buNone/>
              <a:defRPr kumimoji="0" sz="2800" i="0" u="none" strike="noStrike" cap="none" spc="0" normalizeH="0" baseline="0">
                <a:ln>
                  <a:noFill/>
                </a:ln>
                <a:solidFill>
                  <a:schemeClr val="tx2"/>
                </a:solidFill>
                <a:effectLst/>
                <a:uLnTx/>
                <a:uFillTx/>
                <a:cs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GB" sz="28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sym typeface="+mn-ea"/>
              </a:rPr>
              <a:t>Corporate Awards</a:t>
            </a:r>
          </a:p>
        </p:txBody>
      </p:sp>
    </p:spTree>
    <p:extLst>
      <p:ext uri="{BB962C8B-B14F-4D97-AF65-F5344CB8AC3E}">
        <p14:creationId xmlns:p14="http://schemas.microsoft.com/office/powerpoint/2010/main" val="936078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0" y="44450"/>
            <a:ext cx="30988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Rectangle 8"/>
          <p:cNvSpPr>
            <a:spLocks noChangeArrowheads="1"/>
          </p:cNvSpPr>
          <p:nvPr/>
        </p:nvSpPr>
        <p:spPr bwMode="auto">
          <a:xfrm>
            <a:off x="5990273" y="6030595"/>
            <a:ext cx="211455" cy="245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srgbClr val="FF0000"/>
                </a:solidFill>
                <a:effectLst/>
                <a:uLnTx/>
                <a:uFillTx/>
                <a:latin typeface="Calibri" panose="020F0502020204030204" pitchFamily="34" charset="0"/>
                <a:ea typeface="华文仿宋" panose="02010600040101010101" pitchFamily="2" charset="-122"/>
                <a:cs typeface="Times New Roman" panose="02020603050405020304" pitchFamily="18" charset="0"/>
              </a:rPr>
              <a:t> </a:t>
            </a:r>
            <a:endParaRPr kumimoji="0" lang="en-US" altLang="zh-CN"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8" name="Rectangle 10"/>
          <p:cNvSpPr>
            <a:spLocks noChangeArrowheads="1"/>
          </p:cNvSpPr>
          <p:nvPr/>
        </p:nvSpPr>
        <p:spPr bwMode="auto">
          <a:xfrm>
            <a:off x="5990273" y="9640570"/>
            <a:ext cx="211455" cy="245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srgbClr val="FF0000"/>
                </a:solidFill>
                <a:effectLst/>
                <a:uLnTx/>
                <a:uFillTx/>
                <a:latin typeface="Calibri" panose="020F0502020204030204" pitchFamily="34" charset="0"/>
                <a:ea typeface="华文仿宋" panose="02010600040101010101" pitchFamily="2" charset="-122"/>
                <a:cs typeface="Times New Roman" panose="02020603050405020304" pitchFamily="18" charset="0"/>
              </a:rPr>
              <a:t> </a:t>
            </a:r>
            <a:endParaRPr kumimoji="0" lang="en-US" altLang="zh-CN"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9" name="Rectangle 11"/>
          <p:cNvSpPr>
            <a:spLocks noChangeArrowheads="1"/>
          </p:cNvSpPr>
          <p:nvPr/>
        </p:nvSpPr>
        <p:spPr bwMode="auto">
          <a:xfrm>
            <a:off x="0" y="11378565"/>
            <a:ext cx="3804285"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Dam left abutment excavation               Dam right abutment excavation</a:t>
            </a:r>
            <a:endParaRPr kumimoji="0" lang="en-US" altLang="zh-CN" sz="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1" name="Rectangle 16"/>
          <p:cNvSpPr>
            <a:spLocks noChangeArrowheads="1"/>
          </p:cNvSpPr>
          <p:nvPr/>
        </p:nvSpPr>
        <p:spPr bwMode="auto">
          <a:xfrm>
            <a:off x="7467600" y="-441324"/>
            <a:ext cx="30988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2" name="Rectangle 17"/>
          <p:cNvSpPr>
            <a:spLocks noChangeArrowheads="1"/>
          </p:cNvSpPr>
          <p:nvPr/>
        </p:nvSpPr>
        <p:spPr bwMode="auto">
          <a:xfrm>
            <a:off x="13457873" y="1572896"/>
            <a:ext cx="211455" cy="245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srgbClr val="FF0000"/>
                </a:solidFill>
                <a:effectLst/>
                <a:uLnTx/>
                <a:uFillTx/>
                <a:latin typeface="Calibri" panose="020F0502020204030204" pitchFamily="34" charset="0"/>
                <a:ea typeface="华文仿宋" panose="02010600040101010101" pitchFamily="2" charset="-122"/>
                <a:cs typeface="Times New Roman" panose="02020603050405020304" pitchFamily="18" charset="0"/>
              </a:rPr>
              <a:t> </a:t>
            </a:r>
            <a:endParaRPr kumimoji="0" lang="en-US" altLang="zh-CN"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5" name="Rectangle 20"/>
          <p:cNvSpPr>
            <a:spLocks noChangeArrowheads="1"/>
          </p:cNvSpPr>
          <p:nvPr/>
        </p:nvSpPr>
        <p:spPr bwMode="auto">
          <a:xfrm>
            <a:off x="7467600" y="6692901"/>
            <a:ext cx="30988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2" name="矩形 1"/>
          <p:cNvSpPr>
            <a:spLocks noChangeArrowheads="1"/>
          </p:cNvSpPr>
          <p:nvPr/>
        </p:nvSpPr>
        <p:spPr bwMode="auto">
          <a:xfrm>
            <a:off x="3254828" y="6189260"/>
            <a:ext cx="5682343" cy="275590"/>
          </a:xfrm>
          <a:prstGeom prst="rect">
            <a:avLst/>
          </a:prstGeom>
          <a:solidFill>
            <a:srgbClr val="8064A2"/>
          </a:solidFill>
          <a:ln w="127000" cmpd="dbl" algn="ctr">
            <a:solidFill>
              <a:srgbClr val="8064A2"/>
            </a:solidFill>
            <a:miter lim="800000"/>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spAutoFit/>
          </a:bodyPr>
          <a:lstStyle/>
          <a:p>
            <a:pPr marL="0" marR="0" lvl="0" indent="0" algn="ctr" defTabSz="914400" rtl="0" eaLnBrk="1" fontAlgn="base" latinLnBrk="0" hangingPunct="1">
              <a:lnSpc>
                <a:spcPct val="100000"/>
              </a:lnSpc>
              <a:spcBef>
                <a:spcPts val="500"/>
              </a:spcBef>
              <a:spcAft>
                <a:spcPts val="50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黑体" panose="02010609060101010101" pitchFamily="49" charset="-122"/>
                <a:cs typeface="Arial" panose="020B0604020202020204" pitchFamily="34" charset="0"/>
              </a:rPr>
              <a:t>Karot project camp won the 2018 China overseas project excellent camp award</a:t>
            </a: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3"/>
          <a:stretch>
            <a:fillRect/>
          </a:stretch>
        </p:blipFill>
        <p:spPr>
          <a:xfrm>
            <a:off x="2498725" y="820420"/>
            <a:ext cx="8099425" cy="5231130"/>
          </a:xfrm>
          <a:prstGeom prst="rect">
            <a:avLst/>
          </a:prstGeom>
        </p:spPr>
      </p:pic>
      <p:sp>
        <p:nvSpPr>
          <p:cNvPr id="2" name="object 2"/>
          <p:cNvSpPr txBox="1"/>
          <p:nvPr/>
        </p:nvSpPr>
        <p:spPr>
          <a:xfrm>
            <a:off x="10185996" y="6332559"/>
            <a:ext cx="1760855" cy="398780"/>
          </a:xfrm>
          <a:prstGeom prst="rect">
            <a:avLst/>
          </a:prstGeom>
        </p:spPr>
        <p:txBody>
          <a:bodyPr vert="horz" wrap="square" lIns="0" tIns="23495" rIns="0" bIns="0" rtlCol="0">
            <a:spAutoFit/>
          </a:bodyPr>
          <a:lstStyle/>
          <a:p>
            <a:pPr marL="31750" marR="0" lvl="0" indent="0" algn="l" defTabSz="914400" rtl="0" eaLnBrk="1" fontAlgn="auto" latinLnBrk="0" hangingPunct="1">
              <a:lnSpc>
                <a:spcPct val="100000"/>
              </a:lnSpc>
              <a:spcBef>
                <a:spcPts val="185"/>
              </a:spcBef>
              <a:spcAft>
                <a:spcPts val="0"/>
              </a:spcAft>
              <a:buClrTx/>
              <a:buSzTx/>
              <a:buFontTx/>
              <a:buNone/>
              <a:tabLst/>
              <a:defRPr/>
            </a:pPr>
            <a:r>
              <a:rPr kumimoji="0" sz="1200" b="1" i="0" u="none" strike="noStrike" kern="1200" cap="none" spc="0"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rPr>
              <a:t>卡洛特电力有限责任公</a:t>
            </a:r>
            <a:r>
              <a:rPr kumimoji="0" sz="1200" b="1" i="0" u="none" strike="noStrike" kern="1200" cap="none" spc="-5"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rPr>
              <a:t>司</a:t>
            </a:r>
            <a:endParaRPr kumimoji="0" sz="1200" b="0" i="0" u="none" strike="noStrike" kern="1200" cap="none" spc="0"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endParaRPr>
          </a:p>
          <a:p>
            <a:pPr marL="12700" marR="0" lvl="0" indent="0" algn="l" defTabSz="914400" rtl="0" eaLnBrk="1" fontAlgn="auto" latinLnBrk="0" hangingPunct="1">
              <a:lnSpc>
                <a:spcPct val="100000"/>
              </a:lnSpc>
              <a:spcBef>
                <a:spcPts val="90"/>
              </a:spcBef>
              <a:spcAft>
                <a:spcPts val="0"/>
              </a:spcAft>
              <a:buClrTx/>
              <a:buSzTx/>
              <a:buFontTx/>
              <a:buNone/>
              <a:tabLst/>
              <a:defRPr/>
            </a:pP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Karot</a:t>
            </a:r>
            <a:r>
              <a:rPr kumimoji="0" sz="1100" b="1" i="0" u="none" strike="noStrike" kern="1200" cap="none" spc="-170"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Power</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75" normalizeH="0" baseline="0" noProof="0" dirty="0">
                <a:ln>
                  <a:noFill/>
                </a:ln>
                <a:solidFill>
                  <a:prstClr val="black"/>
                </a:solidFill>
                <a:effectLst/>
                <a:uLnTx/>
                <a:uFillTx/>
                <a:latin typeface="Times New Roman" panose="02020603050405020304"/>
                <a:ea typeface="+mn-ea"/>
                <a:cs typeface="Times New Roman" panose="02020603050405020304"/>
              </a:rPr>
              <a:t>Company</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(Pvt.)</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65" normalizeH="0" baseline="0" noProof="0" dirty="0">
                <a:ln>
                  <a:noFill/>
                </a:ln>
                <a:solidFill>
                  <a:prstClr val="black"/>
                </a:solidFill>
                <a:effectLst/>
                <a:uLnTx/>
                <a:uFillTx/>
                <a:latin typeface="Times New Roman" panose="02020603050405020304"/>
                <a:ea typeface="+mn-ea"/>
                <a:cs typeface="Times New Roman" panose="02020603050405020304"/>
              </a:rPr>
              <a:t>Ltd.</a:t>
            </a:r>
            <a:endParaRPr kumimoji="0" sz="1100" b="0" i="0" u="none" strike="noStrike" kern="1200" cap="none" spc="0" normalizeH="0" baseline="0" noProof="0" dirty="0">
              <a:ln>
                <a:noFill/>
              </a:ln>
              <a:solidFill>
                <a:prstClr val="black"/>
              </a:solidFill>
              <a:effectLst/>
              <a:uLnTx/>
              <a:uFillTx/>
              <a:latin typeface="Times New Roman" panose="02020603050405020304"/>
              <a:ea typeface="+mn-ea"/>
              <a:cs typeface="Times New Roman" panose="02020603050405020304"/>
            </a:endParaRPr>
          </a:p>
        </p:txBody>
      </p:sp>
      <p:sp>
        <p:nvSpPr>
          <p:cNvPr id="3" name="TextBox 3"/>
          <p:cNvSpPr txBox="1"/>
          <p:nvPr/>
        </p:nvSpPr>
        <p:spPr>
          <a:xfrm>
            <a:off x="1914673" y="0"/>
            <a:ext cx="9584055" cy="521970"/>
          </a:xfrm>
          <a:prstGeom prst="rect">
            <a:avLst/>
          </a:prstGeom>
          <a:noFill/>
        </p:spPr>
        <p:txBody>
          <a:bodyPr wrap="square" rtlCol="0">
            <a:spAutoFit/>
          </a:bodyPr>
          <a:lstStyle>
            <a:defPPr>
              <a:defRPr lang="en-US"/>
            </a:defPPr>
            <a:lvl1pPr marR="0" lvl="0" indent="0" algn="r" fontAlgn="auto">
              <a:lnSpc>
                <a:spcPct val="100000"/>
              </a:lnSpc>
              <a:spcBef>
                <a:spcPts val="0"/>
              </a:spcBef>
              <a:spcAft>
                <a:spcPts val="0"/>
              </a:spcAft>
              <a:buClrTx/>
              <a:buSzTx/>
              <a:buFontTx/>
              <a:buNone/>
              <a:defRPr kumimoji="0" sz="2800" i="0" u="none" strike="noStrike" cap="none" spc="0" normalizeH="0" baseline="0">
                <a:ln>
                  <a:noFill/>
                </a:ln>
                <a:solidFill>
                  <a:schemeClr val="tx2"/>
                </a:solidFill>
                <a:effectLst/>
                <a:uLnTx/>
                <a:uFillTx/>
                <a:cs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GB" sz="28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sym typeface="+mn-ea"/>
              </a:rPr>
              <a:t>Corporate Awards</a:t>
            </a:r>
          </a:p>
        </p:txBody>
      </p:sp>
    </p:spTree>
    <p:extLst>
      <p:ext uri="{BB962C8B-B14F-4D97-AF65-F5344CB8AC3E}">
        <p14:creationId xmlns:p14="http://schemas.microsoft.com/office/powerpoint/2010/main" val="42565002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557CB6D-4A2A-45F2-AA53-ED4BF0E20593}" type="slidenum">
              <a:rPr lang="zh-CN" altLang="en-US" smtClean="0"/>
              <a:pPr/>
              <a:t>4</a:t>
            </a:fld>
            <a:endParaRPr lang="zh-CN" altLang="en-US"/>
          </a:p>
        </p:txBody>
      </p:sp>
      <p:sp>
        <p:nvSpPr>
          <p:cNvPr id="15" name="Rectangle 3"/>
          <p:cNvSpPr/>
          <p:nvPr/>
        </p:nvSpPr>
        <p:spPr>
          <a:xfrm>
            <a:off x="3710866" y="0"/>
            <a:ext cx="7974943" cy="685801"/>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r" fontAlgn="auto">
              <a:lnSpc>
                <a:spcPct val="90000"/>
              </a:lnSpc>
              <a:spcBef>
                <a:spcPts val="0"/>
              </a:spcBef>
              <a:spcAft>
                <a:spcPts val="0"/>
              </a:spcAft>
              <a:defRPr/>
            </a:pPr>
            <a:r>
              <a:rPr lang="en-US" altLang="zh-CN" sz="3600" b="1" dirty="0" smtClean="0">
                <a:solidFill>
                  <a:schemeClr val="bg1"/>
                </a:solidFill>
              </a:rPr>
              <a:t>CPEC Portfolio of Projects</a:t>
            </a:r>
            <a:endParaRPr lang="pt-BR" altLang="zh-CN" sz="3600" b="1" dirty="0">
              <a:solidFill>
                <a:schemeClr val="bg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193924887"/>
              </p:ext>
            </p:extLst>
          </p:nvPr>
        </p:nvGraphicFramePr>
        <p:xfrm>
          <a:off x="814937" y="738188"/>
          <a:ext cx="10870872" cy="5652889"/>
        </p:xfrm>
        <a:graphic>
          <a:graphicData uri="http://schemas.openxmlformats.org/drawingml/2006/table">
            <a:tbl>
              <a:tblPr firstRow="1" firstCol="1" bandRow="1">
                <a:tableStyleId>{B301B821-A1FF-4177-AEE7-76D212191A09}</a:tableStyleId>
              </a:tblPr>
              <a:tblGrid>
                <a:gridCol w="925086">
                  <a:extLst>
                    <a:ext uri="{9D8B030D-6E8A-4147-A177-3AD203B41FA5}">
                      <a16:colId xmlns:a16="http://schemas.microsoft.com/office/drawing/2014/main" val="2540964073"/>
                    </a:ext>
                  </a:extLst>
                </a:gridCol>
                <a:gridCol w="5051394">
                  <a:extLst>
                    <a:ext uri="{9D8B030D-6E8A-4147-A177-3AD203B41FA5}">
                      <a16:colId xmlns:a16="http://schemas.microsoft.com/office/drawing/2014/main" val="3624736106"/>
                    </a:ext>
                  </a:extLst>
                </a:gridCol>
                <a:gridCol w="506028">
                  <a:extLst>
                    <a:ext uri="{9D8B030D-6E8A-4147-A177-3AD203B41FA5}">
                      <a16:colId xmlns:a16="http://schemas.microsoft.com/office/drawing/2014/main" val="2087148819"/>
                    </a:ext>
                  </a:extLst>
                </a:gridCol>
                <a:gridCol w="1633755">
                  <a:extLst>
                    <a:ext uri="{9D8B030D-6E8A-4147-A177-3AD203B41FA5}">
                      <a16:colId xmlns:a16="http://schemas.microsoft.com/office/drawing/2014/main" val="2954384190"/>
                    </a:ext>
                  </a:extLst>
                </a:gridCol>
                <a:gridCol w="195045">
                  <a:extLst>
                    <a:ext uri="{9D8B030D-6E8A-4147-A177-3AD203B41FA5}">
                      <a16:colId xmlns:a16="http://schemas.microsoft.com/office/drawing/2014/main" val="1952996191"/>
                    </a:ext>
                  </a:extLst>
                </a:gridCol>
                <a:gridCol w="2559564">
                  <a:extLst>
                    <a:ext uri="{9D8B030D-6E8A-4147-A177-3AD203B41FA5}">
                      <a16:colId xmlns:a16="http://schemas.microsoft.com/office/drawing/2014/main" val="3522684728"/>
                    </a:ext>
                  </a:extLst>
                </a:gridCol>
              </a:tblGrid>
              <a:tr h="436055">
                <a:tc>
                  <a:txBody>
                    <a:bodyPr/>
                    <a:lstStyle/>
                    <a:p>
                      <a:pPr marL="0" marR="0" algn="ctr">
                        <a:lnSpc>
                          <a:spcPct val="107000"/>
                        </a:lnSpc>
                        <a:spcBef>
                          <a:spcPts val="0"/>
                        </a:spcBef>
                        <a:spcAft>
                          <a:spcPts val="0"/>
                        </a:spcAft>
                      </a:pPr>
                      <a:r>
                        <a:rPr lang="en-US" sz="2000" dirty="0">
                          <a:effectLst/>
                        </a:rPr>
                        <a:t>Sr. No.</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gn="ctr">
                        <a:lnSpc>
                          <a:spcPct val="107000"/>
                        </a:lnSpc>
                        <a:spcBef>
                          <a:spcPts val="0"/>
                        </a:spcBef>
                        <a:spcAft>
                          <a:spcPts val="0"/>
                        </a:spcAft>
                      </a:pPr>
                      <a:r>
                        <a:rPr lang="en-US" sz="2000" dirty="0">
                          <a:effectLst/>
                        </a:rPr>
                        <a:t>Name of Project</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marL="0" marR="0" algn="ctr">
                        <a:lnSpc>
                          <a:spcPct val="107000"/>
                        </a:lnSpc>
                        <a:spcBef>
                          <a:spcPts val="0"/>
                        </a:spcBef>
                        <a:spcAft>
                          <a:spcPts val="0"/>
                        </a:spcAft>
                      </a:pP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gn="ctr">
                        <a:lnSpc>
                          <a:spcPct val="107000"/>
                        </a:lnSpc>
                        <a:spcBef>
                          <a:spcPts val="0"/>
                        </a:spcBef>
                        <a:spcAft>
                          <a:spcPts val="0"/>
                        </a:spcAft>
                      </a:pPr>
                      <a:r>
                        <a:rPr lang="en-US" sz="2000" dirty="0">
                          <a:effectLst/>
                        </a:rPr>
                        <a:t>Capacity (MW)</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marL="0" marR="0" algn="ctr">
                        <a:lnSpc>
                          <a:spcPct val="107000"/>
                        </a:lnSpc>
                        <a:spcBef>
                          <a:spcPts val="0"/>
                        </a:spcBef>
                        <a:spcAft>
                          <a:spcPts val="0"/>
                        </a:spcAft>
                      </a:pP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smtClean="0">
                          <a:effectLst/>
                        </a:rPr>
                        <a:t>COD</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42296507"/>
                  </a:ext>
                </a:extLst>
              </a:tr>
              <a:tr h="334296">
                <a:tc gridSpan="6">
                  <a:txBody>
                    <a:bodyPr/>
                    <a:lstStyle/>
                    <a:p>
                      <a:pPr marL="0" marR="0" algn="l">
                        <a:lnSpc>
                          <a:spcPct val="107000"/>
                        </a:lnSpc>
                        <a:spcBef>
                          <a:spcPts val="0"/>
                        </a:spcBef>
                        <a:spcAft>
                          <a:spcPts val="0"/>
                        </a:spcAft>
                      </a:pPr>
                      <a:r>
                        <a:rPr lang="en-US" sz="3200" dirty="0">
                          <a:solidFill>
                            <a:srgbClr val="00B050"/>
                          </a:solidFill>
                          <a:effectLst/>
                        </a:rPr>
                        <a:t>Projects already commissioned</a:t>
                      </a:r>
                      <a:endParaRPr lang="en-US" sz="32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15742737"/>
                  </a:ext>
                </a:extLst>
              </a:tr>
              <a:tr h="278589">
                <a:tc>
                  <a:txBody>
                    <a:bodyPr/>
                    <a:lstStyle/>
                    <a:p>
                      <a:pPr marL="0" marR="0" algn="ctr">
                        <a:lnSpc>
                          <a:spcPct val="107000"/>
                        </a:lnSpc>
                        <a:spcBef>
                          <a:spcPts val="0"/>
                        </a:spcBef>
                        <a:spcAft>
                          <a:spcPts val="0"/>
                        </a:spcAft>
                      </a:pPr>
                      <a:r>
                        <a:rPr lang="en-US" sz="2000" b="1" dirty="0">
                          <a:effectLst/>
                        </a:rPr>
                        <a:t>1</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0"/>
                        </a:spcAft>
                      </a:pPr>
                      <a:r>
                        <a:rPr lang="en-AU" sz="2000" b="1" dirty="0">
                          <a:effectLst/>
                        </a:rPr>
                        <a:t>Sahiwal Coal Power</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gn="ctr">
                        <a:lnSpc>
                          <a:spcPct val="107000"/>
                        </a:lnSpc>
                        <a:spcBef>
                          <a:spcPts val="0"/>
                        </a:spcBef>
                        <a:spcAft>
                          <a:spcPts val="0"/>
                        </a:spcAft>
                      </a:pPr>
                      <a:r>
                        <a:rPr lang="en-US" sz="2000" b="1" dirty="0">
                          <a:effectLst/>
                        </a:rPr>
                        <a:t>1,320</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a:lnSpc>
                          <a:spcPct val="107000"/>
                        </a:lnSpc>
                        <a:spcBef>
                          <a:spcPts val="0"/>
                        </a:spcBef>
                        <a:spcAft>
                          <a:spcPts val="0"/>
                        </a:spcAft>
                      </a:pPr>
                      <a:r>
                        <a:rPr lang="en-AU" sz="2000" b="1">
                          <a:effectLst/>
                        </a:rPr>
                        <a:t>Oct-17</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3390936771"/>
                  </a:ext>
                </a:extLst>
              </a:tr>
              <a:tr h="426795">
                <a:tc>
                  <a:txBody>
                    <a:bodyPr/>
                    <a:lstStyle/>
                    <a:p>
                      <a:pPr marL="0" marR="0" algn="ctr">
                        <a:lnSpc>
                          <a:spcPct val="107000"/>
                        </a:lnSpc>
                        <a:spcBef>
                          <a:spcPts val="0"/>
                        </a:spcBef>
                        <a:spcAft>
                          <a:spcPts val="0"/>
                        </a:spcAft>
                      </a:pPr>
                      <a:r>
                        <a:rPr lang="en-US" sz="2000" b="1">
                          <a:effectLst/>
                        </a:rPr>
                        <a:t>2</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0"/>
                        </a:spcAft>
                      </a:pPr>
                      <a:r>
                        <a:rPr lang="en-AU" sz="2000" b="1" dirty="0">
                          <a:effectLst/>
                        </a:rPr>
                        <a:t>Port </a:t>
                      </a:r>
                      <a:r>
                        <a:rPr lang="en-AU" sz="2000" b="1" dirty="0" err="1">
                          <a:effectLst/>
                        </a:rPr>
                        <a:t>Qasim</a:t>
                      </a:r>
                      <a:r>
                        <a:rPr lang="en-AU" sz="2000" b="1" dirty="0">
                          <a:effectLst/>
                        </a:rPr>
                        <a:t> Coal Power</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gn="ctr">
                        <a:lnSpc>
                          <a:spcPct val="107000"/>
                        </a:lnSpc>
                        <a:spcBef>
                          <a:spcPts val="0"/>
                        </a:spcBef>
                        <a:spcAft>
                          <a:spcPts val="0"/>
                        </a:spcAft>
                      </a:pPr>
                      <a:r>
                        <a:rPr lang="en-US" sz="2000" b="1" dirty="0">
                          <a:effectLst/>
                        </a:rPr>
                        <a:t>1,320</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a:lnSpc>
                          <a:spcPct val="107000"/>
                        </a:lnSpc>
                        <a:spcBef>
                          <a:spcPts val="0"/>
                        </a:spcBef>
                        <a:spcAft>
                          <a:spcPts val="0"/>
                        </a:spcAft>
                      </a:pPr>
                      <a:r>
                        <a:rPr lang="en-AU" sz="2000" b="1">
                          <a:effectLst/>
                        </a:rPr>
                        <a:t>Apr-18</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3750225605"/>
                  </a:ext>
                </a:extLst>
              </a:tr>
              <a:tr h="426795">
                <a:tc>
                  <a:txBody>
                    <a:bodyPr/>
                    <a:lstStyle/>
                    <a:p>
                      <a:pPr marL="0" marR="0" algn="ctr">
                        <a:lnSpc>
                          <a:spcPct val="107000"/>
                        </a:lnSpc>
                        <a:spcBef>
                          <a:spcPts val="0"/>
                        </a:spcBef>
                        <a:spcAft>
                          <a:spcPts val="0"/>
                        </a:spcAft>
                      </a:pPr>
                      <a:r>
                        <a:rPr lang="en-US" sz="2000" b="1">
                          <a:effectLst/>
                        </a:rPr>
                        <a:t>3</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0"/>
                        </a:spcAft>
                      </a:pPr>
                      <a:r>
                        <a:rPr lang="en-AU" sz="2000" b="1" dirty="0">
                          <a:effectLst/>
                        </a:rPr>
                        <a:t>China-HUB Coal Power</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gn="ctr">
                        <a:lnSpc>
                          <a:spcPct val="107000"/>
                        </a:lnSpc>
                        <a:spcBef>
                          <a:spcPts val="0"/>
                        </a:spcBef>
                        <a:spcAft>
                          <a:spcPts val="0"/>
                        </a:spcAft>
                      </a:pPr>
                      <a:r>
                        <a:rPr lang="en-US" sz="2000" b="1" dirty="0">
                          <a:effectLst/>
                        </a:rPr>
                        <a:t>1,320</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a:lnSpc>
                          <a:spcPct val="107000"/>
                        </a:lnSpc>
                        <a:spcBef>
                          <a:spcPts val="0"/>
                        </a:spcBef>
                        <a:spcAft>
                          <a:spcPts val="0"/>
                        </a:spcAft>
                      </a:pPr>
                      <a:r>
                        <a:rPr lang="en-AU" sz="2000" b="1">
                          <a:effectLst/>
                        </a:rPr>
                        <a:t>Aug-19</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878729539"/>
                  </a:ext>
                </a:extLst>
              </a:tr>
              <a:tr h="426795">
                <a:tc>
                  <a:txBody>
                    <a:bodyPr/>
                    <a:lstStyle/>
                    <a:p>
                      <a:pPr marL="0" marR="0" algn="ctr">
                        <a:lnSpc>
                          <a:spcPct val="107000"/>
                        </a:lnSpc>
                        <a:spcBef>
                          <a:spcPts val="0"/>
                        </a:spcBef>
                        <a:spcAft>
                          <a:spcPts val="0"/>
                        </a:spcAft>
                      </a:pPr>
                      <a:r>
                        <a:rPr lang="en-US" sz="2000" b="1">
                          <a:effectLst/>
                        </a:rPr>
                        <a:t>4</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0"/>
                        </a:spcAft>
                      </a:pPr>
                      <a:r>
                        <a:rPr lang="en-AU" sz="2000" b="1" dirty="0" err="1">
                          <a:effectLst/>
                        </a:rPr>
                        <a:t>Engro</a:t>
                      </a:r>
                      <a:r>
                        <a:rPr lang="en-AU" sz="2000" b="1" dirty="0">
                          <a:effectLst/>
                        </a:rPr>
                        <a:t> Thar Power &amp; Mine</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gn="ctr">
                        <a:lnSpc>
                          <a:spcPct val="107000"/>
                        </a:lnSpc>
                        <a:spcBef>
                          <a:spcPts val="0"/>
                        </a:spcBef>
                        <a:spcAft>
                          <a:spcPts val="0"/>
                        </a:spcAft>
                      </a:pPr>
                      <a:r>
                        <a:rPr lang="en-US" sz="2000" b="1" dirty="0">
                          <a:effectLst/>
                        </a:rPr>
                        <a:t>660</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a:lnSpc>
                          <a:spcPct val="107000"/>
                        </a:lnSpc>
                        <a:spcBef>
                          <a:spcPts val="0"/>
                        </a:spcBef>
                        <a:spcAft>
                          <a:spcPts val="0"/>
                        </a:spcAft>
                      </a:pPr>
                      <a:r>
                        <a:rPr lang="en-AU" sz="2000" b="1" dirty="0">
                          <a:effectLst/>
                        </a:rPr>
                        <a:t>Jun-19</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1623103496"/>
                  </a:ext>
                </a:extLst>
              </a:tr>
              <a:tr h="426795">
                <a:tc>
                  <a:txBody>
                    <a:bodyPr/>
                    <a:lstStyle/>
                    <a:p>
                      <a:pPr marL="0" marR="0" algn="ctr">
                        <a:lnSpc>
                          <a:spcPct val="107000"/>
                        </a:lnSpc>
                        <a:spcBef>
                          <a:spcPts val="0"/>
                        </a:spcBef>
                        <a:spcAft>
                          <a:spcPts val="0"/>
                        </a:spcAft>
                      </a:pPr>
                      <a:r>
                        <a:rPr lang="en-US" sz="2000" b="1">
                          <a:effectLst/>
                        </a:rPr>
                        <a:t>5</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0"/>
                        </a:spcAft>
                      </a:pPr>
                      <a:r>
                        <a:rPr lang="en-AU" sz="2000" b="1" dirty="0">
                          <a:effectLst/>
                        </a:rPr>
                        <a:t>Quaid-e-</a:t>
                      </a:r>
                      <a:r>
                        <a:rPr lang="en-AU" sz="2000" b="1" dirty="0" err="1">
                          <a:effectLst/>
                        </a:rPr>
                        <a:t>Azam</a:t>
                      </a:r>
                      <a:r>
                        <a:rPr lang="en-AU" sz="2000" b="1" dirty="0">
                          <a:effectLst/>
                        </a:rPr>
                        <a:t> Solar Park</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gn="ctr">
                        <a:lnSpc>
                          <a:spcPct val="107000"/>
                        </a:lnSpc>
                        <a:spcBef>
                          <a:spcPts val="0"/>
                        </a:spcBef>
                        <a:spcAft>
                          <a:spcPts val="0"/>
                        </a:spcAft>
                      </a:pPr>
                      <a:r>
                        <a:rPr lang="en-AU" sz="2000" b="1" dirty="0">
                          <a:effectLst/>
                        </a:rPr>
                        <a:t>400</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a:lnSpc>
                          <a:spcPct val="107000"/>
                        </a:lnSpc>
                        <a:spcBef>
                          <a:spcPts val="0"/>
                        </a:spcBef>
                        <a:spcAft>
                          <a:spcPts val="0"/>
                        </a:spcAft>
                      </a:pPr>
                      <a:r>
                        <a:rPr lang="en-AU" sz="2000" b="1" dirty="0">
                          <a:effectLst/>
                        </a:rPr>
                        <a:t>Aug-16</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1763372580"/>
                  </a:ext>
                </a:extLst>
              </a:tr>
              <a:tr h="426795">
                <a:tc>
                  <a:txBody>
                    <a:bodyPr/>
                    <a:lstStyle/>
                    <a:p>
                      <a:pPr marL="0" marR="0" algn="ctr">
                        <a:lnSpc>
                          <a:spcPct val="107000"/>
                        </a:lnSpc>
                        <a:spcBef>
                          <a:spcPts val="0"/>
                        </a:spcBef>
                        <a:spcAft>
                          <a:spcPts val="0"/>
                        </a:spcAft>
                      </a:pPr>
                      <a:r>
                        <a:rPr lang="en-US" sz="2000" b="1">
                          <a:effectLst/>
                        </a:rPr>
                        <a:t>6</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0"/>
                        </a:spcAft>
                      </a:pPr>
                      <a:r>
                        <a:rPr lang="en-US" sz="2000" b="1" dirty="0">
                          <a:effectLst/>
                        </a:rPr>
                        <a:t>Hydro China </a:t>
                      </a:r>
                      <a:r>
                        <a:rPr lang="en-US" sz="2000" b="1" dirty="0" err="1">
                          <a:effectLst/>
                        </a:rPr>
                        <a:t>Dawood</a:t>
                      </a:r>
                      <a:r>
                        <a:rPr lang="en-US" sz="2000" b="1" dirty="0">
                          <a:effectLst/>
                        </a:rPr>
                        <a:t> Wind</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gn="ctr">
                        <a:lnSpc>
                          <a:spcPct val="107000"/>
                        </a:lnSpc>
                        <a:spcBef>
                          <a:spcPts val="0"/>
                        </a:spcBef>
                        <a:spcAft>
                          <a:spcPts val="0"/>
                        </a:spcAft>
                      </a:pPr>
                      <a:r>
                        <a:rPr lang="en-AU" sz="2000" b="1" dirty="0">
                          <a:effectLst/>
                        </a:rPr>
                        <a:t>50</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a:lnSpc>
                          <a:spcPct val="107000"/>
                        </a:lnSpc>
                        <a:spcBef>
                          <a:spcPts val="0"/>
                        </a:spcBef>
                        <a:spcAft>
                          <a:spcPts val="0"/>
                        </a:spcAft>
                      </a:pPr>
                      <a:r>
                        <a:rPr lang="en-AU" sz="2000" b="1" dirty="0">
                          <a:effectLst/>
                        </a:rPr>
                        <a:t>Apr-17</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1991467596"/>
                  </a:ext>
                </a:extLst>
              </a:tr>
              <a:tr h="278589">
                <a:tc>
                  <a:txBody>
                    <a:bodyPr/>
                    <a:lstStyle/>
                    <a:p>
                      <a:pPr marL="0" marR="0" algn="ctr">
                        <a:lnSpc>
                          <a:spcPct val="107000"/>
                        </a:lnSpc>
                        <a:spcBef>
                          <a:spcPts val="0"/>
                        </a:spcBef>
                        <a:spcAft>
                          <a:spcPts val="0"/>
                        </a:spcAft>
                      </a:pPr>
                      <a:r>
                        <a:rPr lang="en-US" sz="2000" b="1">
                          <a:effectLst/>
                        </a:rPr>
                        <a:t>7</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0"/>
                        </a:spcAft>
                      </a:pPr>
                      <a:r>
                        <a:rPr lang="en-US" sz="2000" b="1" dirty="0">
                          <a:effectLst/>
                        </a:rPr>
                        <a:t>UEP Wind Farm </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gn="ctr">
                        <a:lnSpc>
                          <a:spcPct val="107000"/>
                        </a:lnSpc>
                        <a:spcBef>
                          <a:spcPts val="0"/>
                        </a:spcBef>
                        <a:spcAft>
                          <a:spcPts val="0"/>
                        </a:spcAft>
                      </a:pPr>
                      <a:r>
                        <a:rPr lang="en-AU" sz="2000" b="1" dirty="0">
                          <a:effectLst/>
                        </a:rPr>
                        <a:t>100</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a:lnSpc>
                          <a:spcPct val="107000"/>
                        </a:lnSpc>
                        <a:spcBef>
                          <a:spcPts val="0"/>
                        </a:spcBef>
                        <a:spcAft>
                          <a:spcPts val="0"/>
                        </a:spcAft>
                      </a:pPr>
                      <a:r>
                        <a:rPr lang="en-AU" sz="2000" b="1" dirty="0">
                          <a:effectLst/>
                        </a:rPr>
                        <a:t>Jun-17</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3258130395"/>
                  </a:ext>
                </a:extLst>
              </a:tr>
              <a:tr h="278589">
                <a:tc>
                  <a:txBody>
                    <a:bodyPr/>
                    <a:lstStyle/>
                    <a:p>
                      <a:pPr marL="0" marR="0" algn="ctr">
                        <a:lnSpc>
                          <a:spcPct val="107000"/>
                        </a:lnSpc>
                        <a:spcBef>
                          <a:spcPts val="0"/>
                        </a:spcBef>
                        <a:spcAft>
                          <a:spcPts val="0"/>
                        </a:spcAft>
                      </a:pPr>
                      <a:r>
                        <a:rPr lang="en-US" sz="2000" b="1">
                          <a:effectLst/>
                        </a:rPr>
                        <a:t>8</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0"/>
                        </a:spcAft>
                      </a:pPr>
                      <a:r>
                        <a:rPr lang="en-US" sz="2000" b="1" dirty="0" err="1">
                          <a:effectLst/>
                        </a:rPr>
                        <a:t>Sachal</a:t>
                      </a:r>
                      <a:r>
                        <a:rPr lang="en-US" sz="2000" b="1" dirty="0">
                          <a:effectLst/>
                        </a:rPr>
                        <a:t> Wind Farm</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gn="ctr">
                        <a:lnSpc>
                          <a:spcPct val="107000"/>
                        </a:lnSpc>
                        <a:spcBef>
                          <a:spcPts val="0"/>
                        </a:spcBef>
                        <a:spcAft>
                          <a:spcPts val="0"/>
                        </a:spcAft>
                      </a:pPr>
                      <a:r>
                        <a:rPr lang="en-AU" sz="2000" b="1" dirty="0">
                          <a:effectLst/>
                        </a:rPr>
                        <a:t>50</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a:lnSpc>
                          <a:spcPct val="107000"/>
                        </a:lnSpc>
                        <a:spcBef>
                          <a:spcPts val="0"/>
                        </a:spcBef>
                        <a:spcAft>
                          <a:spcPts val="0"/>
                        </a:spcAft>
                      </a:pPr>
                      <a:r>
                        <a:rPr lang="en-AU" sz="2000" b="1" dirty="0">
                          <a:effectLst/>
                        </a:rPr>
                        <a:t>Apr-17</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1751514039"/>
                  </a:ext>
                </a:extLst>
              </a:tr>
              <a:tr h="373159">
                <a:tc>
                  <a:txBody>
                    <a:bodyPr/>
                    <a:lstStyle/>
                    <a:p>
                      <a:pPr marL="0" marR="0" algn="ctr">
                        <a:lnSpc>
                          <a:spcPct val="107000"/>
                        </a:lnSpc>
                        <a:spcBef>
                          <a:spcPts val="0"/>
                        </a:spcBef>
                        <a:spcAft>
                          <a:spcPts val="0"/>
                        </a:spcAft>
                      </a:pPr>
                      <a:r>
                        <a:rPr lang="en-US" sz="2000" b="1">
                          <a:effectLst/>
                        </a:rPr>
                        <a:t>9</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0"/>
                        </a:spcAft>
                      </a:pPr>
                      <a:r>
                        <a:rPr lang="en-US" sz="2000" b="1" dirty="0">
                          <a:effectLst/>
                        </a:rPr>
                        <a:t>Three Gorges Wind Power Projects</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gn="ctr">
                        <a:lnSpc>
                          <a:spcPct val="107000"/>
                        </a:lnSpc>
                        <a:spcBef>
                          <a:spcPts val="0"/>
                        </a:spcBef>
                        <a:spcAft>
                          <a:spcPts val="0"/>
                        </a:spcAft>
                      </a:pPr>
                      <a:r>
                        <a:rPr lang="en-AU" sz="2000" b="1" dirty="0">
                          <a:effectLst/>
                        </a:rPr>
                        <a:t>99</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a:lnSpc>
                          <a:spcPct val="107000"/>
                        </a:lnSpc>
                        <a:spcBef>
                          <a:spcPts val="0"/>
                        </a:spcBef>
                        <a:spcAft>
                          <a:spcPts val="0"/>
                        </a:spcAft>
                      </a:pPr>
                      <a:r>
                        <a:rPr lang="en-AU" sz="2000" b="1" dirty="0">
                          <a:effectLst/>
                        </a:rPr>
                        <a:t>Jun-18</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2898435726"/>
                  </a:ext>
                </a:extLst>
              </a:tr>
              <a:tr h="557177">
                <a:tc>
                  <a:txBody>
                    <a:bodyPr/>
                    <a:lstStyle/>
                    <a:p>
                      <a:pPr marL="0" marR="0" algn="ctr">
                        <a:lnSpc>
                          <a:spcPct val="107000"/>
                        </a:lnSpc>
                        <a:spcBef>
                          <a:spcPts val="0"/>
                        </a:spcBef>
                        <a:spcAft>
                          <a:spcPts val="0"/>
                        </a:spcAft>
                      </a:pPr>
                      <a:r>
                        <a:rPr lang="en-US" sz="2000" b="1">
                          <a:effectLst/>
                        </a:rPr>
                        <a:t>10</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0"/>
                        </a:spcAft>
                      </a:pPr>
                      <a:r>
                        <a:rPr lang="en-US" sz="2000" b="1" dirty="0" smtClean="0">
                          <a:effectLst/>
                        </a:rPr>
                        <a:t>Lahore-</a:t>
                      </a:r>
                      <a:r>
                        <a:rPr lang="en-US" sz="2000" b="1" dirty="0" err="1" smtClean="0">
                          <a:effectLst/>
                        </a:rPr>
                        <a:t>Matiari</a:t>
                      </a:r>
                      <a:r>
                        <a:rPr lang="en-US" sz="2000" b="1" dirty="0" smtClean="0">
                          <a:effectLst/>
                        </a:rPr>
                        <a:t> 660 HVDC Transmission </a:t>
                      </a:r>
                      <a:r>
                        <a:rPr lang="en-US" sz="2000" b="1" dirty="0">
                          <a:effectLst/>
                        </a:rPr>
                        <a:t>Line</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gn="ctr">
                        <a:lnSpc>
                          <a:spcPct val="107000"/>
                        </a:lnSpc>
                        <a:spcBef>
                          <a:spcPts val="0"/>
                        </a:spcBef>
                        <a:spcAft>
                          <a:spcPts val="0"/>
                        </a:spcAft>
                      </a:pPr>
                      <a:r>
                        <a:rPr lang="en-AU" sz="2000" b="1" dirty="0">
                          <a:effectLst/>
                        </a:rPr>
                        <a:t>-</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a:lnSpc>
                          <a:spcPct val="107000"/>
                        </a:lnSpc>
                        <a:spcBef>
                          <a:spcPts val="0"/>
                        </a:spcBef>
                        <a:spcAft>
                          <a:spcPts val="0"/>
                        </a:spcAft>
                      </a:pPr>
                      <a:r>
                        <a:rPr lang="en-AU" sz="2000" b="1" dirty="0">
                          <a:effectLst/>
                        </a:rPr>
                        <a:t>Sep-21</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3946358059"/>
                  </a:ext>
                </a:extLst>
              </a:tr>
              <a:tr h="278589">
                <a:tc>
                  <a:txBody>
                    <a:bodyPr/>
                    <a:lstStyle/>
                    <a:p>
                      <a:pPr marL="0" marR="0" algn="ctr">
                        <a:lnSpc>
                          <a:spcPct val="107000"/>
                        </a:lnSpc>
                        <a:spcBef>
                          <a:spcPts val="0"/>
                        </a:spcBef>
                        <a:spcAft>
                          <a:spcPts val="0"/>
                        </a:spcAft>
                      </a:pPr>
                      <a:r>
                        <a:rPr lang="en-US" sz="2000" b="1">
                          <a:effectLst/>
                        </a:rPr>
                        <a:t>11</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0"/>
                        </a:spcAft>
                      </a:pPr>
                      <a:r>
                        <a:rPr lang="en-US" sz="2000" b="1" dirty="0" err="1">
                          <a:solidFill>
                            <a:srgbClr val="FF0000"/>
                          </a:solidFill>
                          <a:effectLst/>
                        </a:rPr>
                        <a:t>Karot</a:t>
                      </a:r>
                      <a:r>
                        <a:rPr lang="en-US" sz="2000" b="1" dirty="0">
                          <a:solidFill>
                            <a:srgbClr val="FF0000"/>
                          </a:solidFill>
                          <a:effectLst/>
                        </a:rPr>
                        <a:t> HPP</a:t>
                      </a:r>
                      <a:endParaRPr lang="en-US"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gn="ctr">
                        <a:lnSpc>
                          <a:spcPct val="107000"/>
                        </a:lnSpc>
                        <a:spcBef>
                          <a:spcPts val="0"/>
                        </a:spcBef>
                        <a:spcAft>
                          <a:spcPts val="0"/>
                        </a:spcAft>
                      </a:pPr>
                      <a:r>
                        <a:rPr lang="en-AU" sz="2000" b="1" dirty="0">
                          <a:solidFill>
                            <a:srgbClr val="FF0000"/>
                          </a:solidFill>
                          <a:effectLst/>
                        </a:rPr>
                        <a:t>720</a:t>
                      </a:r>
                      <a:endParaRPr lang="en-US"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a:lnSpc>
                          <a:spcPct val="107000"/>
                        </a:lnSpc>
                        <a:spcBef>
                          <a:spcPts val="0"/>
                        </a:spcBef>
                        <a:spcAft>
                          <a:spcPts val="0"/>
                        </a:spcAft>
                      </a:pPr>
                      <a:r>
                        <a:rPr lang="en-AU" sz="2000" b="1" dirty="0">
                          <a:solidFill>
                            <a:srgbClr val="FF0000"/>
                          </a:solidFill>
                          <a:effectLst/>
                        </a:rPr>
                        <a:t>Jun-22</a:t>
                      </a:r>
                      <a:endParaRPr lang="en-US"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105456705"/>
                  </a:ext>
                </a:extLst>
              </a:tr>
              <a:tr h="278589">
                <a:tc>
                  <a:txBody>
                    <a:bodyPr/>
                    <a:lstStyle/>
                    <a:p>
                      <a:pPr marL="0" marR="0" algn="ctr">
                        <a:lnSpc>
                          <a:spcPct val="107000"/>
                        </a:lnSpc>
                        <a:spcBef>
                          <a:spcPts val="0"/>
                        </a:spcBef>
                        <a:spcAft>
                          <a:spcPts val="0"/>
                        </a:spcAft>
                      </a:pPr>
                      <a:r>
                        <a:rPr lang="en-US" sz="2000" b="1">
                          <a:effectLst/>
                        </a:rPr>
                        <a:t> </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b="1" dirty="0">
                          <a:solidFill>
                            <a:srgbClr val="FF0000"/>
                          </a:solidFill>
                          <a:effectLst/>
                        </a:rPr>
                        <a:t>Total (MW)</a:t>
                      </a:r>
                      <a:endParaRPr lang="en-US"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gn="ctr">
                        <a:lnSpc>
                          <a:spcPct val="107000"/>
                        </a:lnSpc>
                        <a:spcBef>
                          <a:spcPts val="0"/>
                        </a:spcBef>
                        <a:spcAft>
                          <a:spcPts val="0"/>
                        </a:spcAft>
                      </a:pPr>
                      <a:r>
                        <a:rPr lang="en-AU" sz="2000" b="1" dirty="0">
                          <a:solidFill>
                            <a:srgbClr val="FF0000"/>
                          </a:solidFill>
                          <a:effectLst/>
                        </a:rPr>
                        <a:t>6,039</a:t>
                      </a:r>
                      <a:endParaRPr lang="en-US"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a:lnSpc>
                          <a:spcPct val="107000"/>
                        </a:lnSpc>
                        <a:spcBef>
                          <a:spcPts val="0"/>
                        </a:spcBef>
                        <a:spcAft>
                          <a:spcPts val="0"/>
                        </a:spcAft>
                      </a:pPr>
                      <a:r>
                        <a:rPr lang="en-AU" sz="2000" b="1" dirty="0">
                          <a:effectLst/>
                        </a:rPr>
                        <a:t> </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2433817195"/>
                  </a:ext>
                </a:extLst>
              </a:tr>
            </a:tbl>
          </a:graphicData>
        </a:graphic>
      </p:graphicFrame>
    </p:spTree>
    <p:extLst>
      <p:ext uri="{BB962C8B-B14F-4D97-AF65-F5344CB8AC3E}">
        <p14:creationId xmlns:p14="http://schemas.microsoft.com/office/powerpoint/2010/main" val="32016870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0" y="44450"/>
            <a:ext cx="30988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Rectangle 8"/>
          <p:cNvSpPr>
            <a:spLocks noChangeArrowheads="1"/>
          </p:cNvSpPr>
          <p:nvPr/>
        </p:nvSpPr>
        <p:spPr bwMode="auto">
          <a:xfrm>
            <a:off x="5990273" y="6030595"/>
            <a:ext cx="211455" cy="245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srgbClr val="FF0000"/>
                </a:solidFill>
                <a:effectLst/>
                <a:uLnTx/>
                <a:uFillTx/>
                <a:latin typeface="Calibri" panose="020F0502020204030204" pitchFamily="34" charset="0"/>
                <a:ea typeface="华文仿宋" panose="02010600040101010101" pitchFamily="2" charset="-122"/>
                <a:cs typeface="Times New Roman" panose="02020603050405020304" pitchFamily="18" charset="0"/>
              </a:rPr>
              <a:t> </a:t>
            </a:r>
            <a:endParaRPr kumimoji="0" lang="en-US" altLang="zh-CN"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8" name="Rectangle 10"/>
          <p:cNvSpPr>
            <a:spLocks noChangeArrowheads="1"/>
          </p:cNvSpPr>
          <p:nvPr/>
        </p:nvSpPr>
        <p:spPr bwMode="auto">
          <a:xfrm>
            <a:off x="5990273" y="9640570"/>
            <a:ext cx="211455" cy="245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srgbClr val="FF0000"/>
                </a:solidFill>
                <a:effectLst/>
                <a:uLnTx/>
                <a:uFillTx/>
                <a:latin typeface="Calibri" panose="020F0502020204030204" pitchFamily="34" charset="0"/>
                <a:ea typeface="华文仿宋" panose="02010600040101010101" pitchFamily="2" charset="-122"/>
                <a:cs typeface="Times New Roman" panose="02020603050405020304" pitchFamily="18" charset="0"/>
              </a:rPr>
              <a:t> </a:t>
            </a:r>
            <a:endParaRPr kumimoji="0" lang="en-US" altLang="zh-CN"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9" name="Rectangle 11"/>
          <p:cNvSpPr>
            <a:spLocks noChangeArrowheads="1"/>
          </p:cNvSpPr>
          <p:nvPr/>
        </p:nvSpPr>
        <p:spPr bwMode="auto">
          <a:xfrm>
            <a:off x="0" y="11378565"/>
            <a:ext cx="3804285"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Dam left abutment excavation               Dam right abutment excavation</a:t>
            </a:r>
            <a:endParaRPr kumimoji="0" lang="en-US" altLang="zh-CN" sz="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1" name="Rectangle 16"/>
          <p:cNvSpPr>
            <a:spLocks noChangeArrowheads="1"/>
          </p:cNvSpPr>
          <p:nvPr/>
        </p:nvSpPr>
        <p:spPr bwMode="auto">
          <a:xfrm>
            <a:off x="7467600" y="-441324"/>
            <a:ext cx="30988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2" name="Rectangle 17"/>
          <p:cNvSpPr>
            <a:spLocks noChangeArrowheads="1"/>
          </p:cNvSpPr>
          <p:nvPr/>
        </p:nvSpPr>
        <p:spPr bwMode="auto">
          <a:xfrm>
            <a:off x="13457873" y="1572896"/>
            <a:ext cx="211455" cy="245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srgbClr val="FF0000"/>
                </a:solidFill>
                <a:effectLst/>
                <a:uLnTx/>
                <a:uFillTx/>
                <a:latin typeface="Calibri" panose="020F0502020204030204" pitchFamily="34" charset="0"/>
                <a:ea typeface="华文仿宋" panose="02010600040101010101" pitchFamily="2" charset="-122"/>
                <a:cs typeface="Times New Roman" panose="02020603050405020304" pitchFamily="18" charset="0"/>
              </a:rPr>
              <a:t> </a:t>
            </a:r>
            <a:endParaRPr kumimoji="0" lang="en-US" altLang="zh-CN"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5" name="Rectangle 20"/>
          <p:cNvSpPr>
            <a:spLocks noChangeArrowheads="1"/>
          </p:cNvSpPr>
          <p:nvPr/>
        </p:nvSpPr>
        <p:spPr bwMode="auto">
          <a:xfrm>
            <a:off x="7467600" y="6692901"/>
            <a:ext cx="30988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2" name="矩形 1"/>
          <p:cNvSpPr>
            <a:spLocks noChangeArrowheads="1"/>
          </p:cNvSpPr>
          <p:nvPr/>
        </p:nvSpPr>
        <p:spPr bwMode="auto">
          <a:xfrm>
            <a:off x="1826465" y="5922952"/>
            <a:ext cx="7171562" cy="460375"/>
          </a:xfrm>
          <a:prstGeom prst="rect">
            <a:avLst/>
          </a:prstGeom>
          <a:solidFill>
            <a:srgbClr val="8064A2"/>
          </a:solidFill>
          <a:ln w="127000" cmpd="dbl" algn="ctr">
            <a:solidFill>
              <a:srgbClr val="8064A2"/>
            </a:solidFill>
            <a:miter lim="800000"/>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spAutoFit/>
          </a:bodyPr>
          <a:lstStyle/>
          <a:p>
            <a:pPr marL="0" marR="0" lvl="0" indent="0" algn="ctr" defTabSz="914400" rtl="0" eaLnBrk="1" fontAlgn="base" latinLnBrk="0" hangingPunct="1">
              <a:lnSpc>
                <a:spcPct val="100000"/>
              </a:lnSpc>
              <a:spcBef>
                <a:spcPts val="500"/>
              </a:spcBef>
              <a:spcAft>
                <a:spcPts val="50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黑体" panose="02010609060101010101" pitchFamily="49" charset="-122"/>
                <a:cs typeface="Arial" panose="020B0604020202020204" pitchFamily="34" charset="0"/>
              </a:rPr>
              <a:t>Karot Hydropower Project won the "2019 China International Sustainable Infrastructure Project Award", awarded by China International Contractors Association in December 2019 in Changsha, China</a:t>
            </a: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676400" y="1150620"/>
            <a:ext cx="7470775" cy="4583430"/>
          </a:xfrm>
          <a:prstGeom prst="rect">
            <a:avLst/>
          </a:prstGeom>
        </p:spPr>
      </p:pic>
      <p:pic>
        <p:nvPicPr>
          <p:cNvPr id="3" name="Picture 2"/>
          <p:cNvPicPr>
            <a:picLocks noChangeAspect="1"/>
          </p:cNvPicPr>
          <p:nvPr/>
        </p:nvPicPr>
        <p:blipFill>
          <a:blip r:embed="rId4"/>
          <a:stretch>
            <a:fillRect/>
          </a:stretch>
        </p:blipFill>
        <p:spPr>
          <a:xfrm>
            <a:off x="9323705" y="1150620"/>
            <a:ext cx="2583815" cy="4648200"/>
          </a:xfrm>
          <a:prstGeom prst="rect">
            <a:avLst/>
          </a:prstGeom>
        </p:spPr>
      </p:pic>
      <p:sp>
        <p:nvSpPr>
          <p:cNvPr id="5" name="TextBox 3"/>
          <p:cNvSpPr txBox="1"/>
          <p:nvPr/>
        </p:nvSpPr>
        <p:spPr>
          <a:xfrm>
            <a:off x="1914673" y="0"/>
            <a:ext cx="9584055" cy="521970"/>
          </a:xfrm>
          <a:prstGeom prst="rect">
            <a:avLst/>
          </a:prstGeom>
          <a:noFill/>
        </p:spPr>
        <p:txBody>
          <a:bodyPr wrap="square" rtlCol="0">
            <a:spAutoFit/>
          </a:bodyPr>
          <a:lstStyle>
            <a:defPPr>
              <a:defRPr lang="en-US"/>
            </a:defPPr>
            <a:lvl1pPr marR="0" lvl="0" indent="0" algn="r" fontAlgn="auto">
              <a:lnSpc>
                <a:spcPct val="100000"/>
              </a:lnSpc>
              <a:spcBef>
                <a:spcPts val="0"/>
              </a:spcBef>
              <a:spcAft>
                <a:spcPts val="0"/>
              </a:spcAft>
              <a:buClrTx/>
              <a:buSzTx/>
              <a:buFontTx/>
              <a:buNone/>
              <a:defRPr kumimoji="0" sz="2800" i="0" u="none" strike="noStrike" cap="none" spc="0" normalizeH="0" baseline="0">
                <a:ln>
                  <a:noFill/>
                </a:ln>
                <a:solidFill>
                  <a:schemeClr val="tx2"/>
                </a:solidFill>
                <a:effectLst/>
                <a:uLnTx/>
                <a:uFillTx/>
                <a:cs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GB" sz="28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sym typeface="+mn-ea"/>
              </a:rPr>
              <a:t>Corporate Awards</a:t>
            </a:r>
          </a:p>
        </p:txBody>
      </p:sp>
      <p:sp>
        <p:nvSpPr>
          <p:cNvPr id="7" name="object 2"/>
          <p:cNvSpPr txBox="1"/>
          <p:nvPr/>
        </p:nvSpPr>
        <p:spPr>
          <a:xfrm>
            <a:off x="10185996" y="6332559"/>
            <a:ext cx="1760855" cy="398780"/>
          </a:xfrm>
          <a:prstGeom prst="rect">
            <a:avLst/>
          </a:prstGeom>
        </p:spPr>
        <p:txBody>
          <a:bodyPr vert="horz" wrap="square" lIns="0" tIns="23495" rIns="0" bIns="0" rtlCol="0">
            <a:spAutoFit/>
          </a:bodyPr>
          <a:lstStyle/>
          <a:p>
            <a:pPr marL="31750" marR="0" lvl="0" indent="0" algn="l" defTabSz="914400" rtl="0" eaLnBrk="1" fontAlgn="auto" latinLnBrk="0" hangingPunct="1">
              <a:lnSpc>
                <a:spcPct val="100000"/>
              </a:lnSpc>
              <a:spcBef>
                <a:spcPts val="185"/>
              </a:spcBef>
              <a:spcAft>
                <a:spcPts val="0"/>
              </a:spcAft>
              <a:buClrTx/>
              <a:buSzTx/>
              <a:buFontTx/>
              <a:buNone/>
              <a:tabLst/>
              <a:defRPr/>
            </a:pPr>
            <a:r>
              <a:rPr kumimoji="0" sz="1200" b="1" i="0" u="none" strike="noStrike" kern="1200" cap="none" spc="0"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rPr>
              <a:t>卡洛特电力有限责任公</a:t>
            </a:r>
            <a:r>
              <a:rPr kumimoji="0" sz="1200" b="1" i="0" u="none" strike="noStrike" kern="1200" cap="none" spc="-5"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rPr>
              <a:t>司</a:t>
            </a:r>
            <a:endParaRPr kumimoji="0" sz="1200" b="0" i="0" u="none" strike="noStrike" kern="1200" cap="none" spc="0"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endParaRPr>
          </a:p>
          <a:p>
            <a:pPr marL="12700" marR="0" lvl="0" indent="0" algn="l" defTabSz="914400" rtl="0" eaLnBrk="1" fontAlgn="auto" latinLnBrk="0" hangingPunct="1">
              <a:lnSpc>
                <a:spcPct val="100000"/>
              </a:lnSpc>
              <a:spcBef>
                <a:spcPts val="90"/>
              </a:spcBef>
              <a:spcAft>
                <a:spcPts val="0"/>
              </a:spcAft>
              <a:buClrTx/>
              <a:buSzTx/>
              <a:buFontTx/>
              <a:buNone/>
              <a:tabLst/>
              <a:defRPr/>
            </a:pP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Karot</a:t>
            </a:r>
            <a:r>
              <a:rPr kumimoji="0" sz="1100" b="1" i="0" u="none" strike="noStrike" kern="1200" cap="none" spc="-170"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Power</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75" normalizeH="0" baseline="0" noProof="0" dirty="0">
                <a:ln>
                  <a:noFill/>
                </a:ln>
                <a:solidFill>
                  <a:prstClr val="black"/>
                </a:solidFill>
                <a:effectLst/>
                <a:uLnTx/>
                <a:uFillTx/>
                <a:latin typeface="Times New Roman" panose="02020603050405020304"/>
                <a:ea typeface="+mn-ea"/>
                <a:cs typeface="Times New Roman" panose="02020603050405020304"/>
              </a:rPr>
              <a:t>Company</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(Pvt.)</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65" normalizeH="0" baseline="0" noProof="0" dirty="0">
                <a:ln>
                  <a:noFill/>
                </a:ln>
                <a:solidFill>
                  <a:prstClr val="black"/>
                </a:solidFill>
                <a:effectLst/>
                <a:uLnTx/>
                <a:uFillTx/>
                <a:latin typeface="Times New Roman" panose="02020603050405020304"/>
                <a:ea typeface="+mn-ea"/>
                <a:cs typeface="Times New Roman" panose="02020603050405020304"/>
              </a:rPr>
              <a:t>Ltd.</a:t>
            </a:r>
            <a:endParaRPr kumimoji="0" sz="1100" b="0" i="0" u="none" strike="noStrike" kern="1200" cap="none" spc="0" normalizeH="0" baseline="0" noProof="0" dirty="0">
              <a:ln>
                <a:noFill/>
              </a:ln>
              <a:solidFill>
                <a:prstClr val="black"/>
              </a:solidFill>
              <a:effectLst/>
              <a:uLnTx/>
              <a:uFillTx/>
              <a:latin typeface="Times New Roman" panose="02020603050405020304"/>
              <a:ea typeface="+mn-ea"/>
              <a:cs typeface="Times New Roman" panose="02020603050405020304"/>
            </a:endParaRPr>
          </a:p>
        </p:txBody>
      </p:sp>
    </p:spTree>
    <p:extLst>
      <p:ext uri="{BB962C8B-B14F-4D97-AF65-F5344CB8AC3E}">
        <p14:creationId xmlns:p14="http://schemas.microsoft.com/office/powerpoint/2010/main" val="40482712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0" y="44450"/>
            <a:ext cx="30988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Rectangle 8"/>
          <p:cNvSpPr>
            <a:spLocks noChangeArrowheads="1"/>
          </p:cNvSpPr>
          <p:nvPr/>
        </p:nvSpPr>
        <p:spPr bwMode="auto">
          <a:xfrm>
            <a:off x="5990273" y="6030595"/>
            <a:ext cx="211455" cy="245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srgbClr val="FF0000"/>
                </a:solidFill>
                <a:effectLst/>
                <a:uLnTx/>
                <a:uFillTx/>
                <a:latin typeface="Calibri" panose="020F0502020204030204" pitchFamily="34" charset="0"/>
                <a:ea typeface="华文仿宋" panose="02010600040101010101" pitchFamily="2" charset="-122"/>
                <a:cs typeface="Times New Roman" panose="02020603050405020304" pitchFamily="18" charset="0"/>
              </a:rPr>
              <a:t> </a:t>
            </a:r>
            <a:endParaRPr kumimoji="0" lang="en-US" altLang="zh-CN"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8" name="Rectangle 10"/>
          <p:cNvSpPr>
            <a:spLocks noChangeArrowheads="1"/>
          </p:cNvSpPr>
          <p:nvPr/>
        </p:nvSpPr>
        <p:spPr bwMode="auto">
          <a:xfrm>
            <a:off x="5990273" y="9640570"/>
            <a:ext cx="211455" cy="245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srgbClr val="FF0000"/>
                </a:solidFill>
                <a:effectLst/>
                <a:uLnTx/>
                <a:uFillTx/>
                <a:latin typeface="Calibri" panose="020F0502020204030204" pitchFamily="34" charset="0"/>
                <a:ea typeface="华文仿宋" panose="02010600040101010101" pitchFamily="2" charset="-122"/>
                <a:cs typeface="Times New Roman" panose="02020603050405020304" pitchFamily="18" charset="0"/>
              </a:rPr>
              <a:t> </a:t>
            </a:r>
            <a:endParaRPr kumimoji="0" lang="en-US" altLang="zh-CN"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9" name="Rectangle 11"/>
          <p:cNvSpPr>
            <a:spLocks noChangeArrowheads="1"/>
          </p:cNvSpPr>
          <p:nvPr/>
        </p:nvSpPr>
        <p:spPr bwMode="auto">
          <a:xfrm>
            <a:off x="0" y="11378565"/>
            <a:ext cx="3804285"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Dam left abutment excavation               Dam right abutment excavation</a:t>
            </a:r>
            <a:endParaRPr kumimoji="0" lang="en-US" altLang="zh-CN" sz="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1" name="Rectangle 16"/>
          <p:cNvSpPr>
            <a:spLocks noChangeArrowheads="1"/>
          </p:cNvSpPr>
          <p:nvPr/>
        </p:nvSpPr>
        <p:spPr bwMode="auto">
          <a:xfrm>
            <a:off x="7467600" y="-441324"/>
            <a:ext cx="30988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2" name="Rectangle 17"/>
          <p:cNvSpPr>
            <a:spLocks noChangeArrowheads="1"/>
          </p:cNvSpPr>
          <p:nvPr/>
        </p:nvSpPr>
        <p:spPr bwMode="auto">
          <a:xfrm>
            <a:off x="13457873" y="1572896"/>
            <a:ext cx="211455" cy="245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srgbClr val="FF0000"/>
                </a:solidFill>
                <a:effectLst/>
                <a:uLnTx/>
                <a:uFillTx/>
                <a:latin typeface="Calibri" panose="020F0502020204030204" pitchFamily="34" charset="0"/>
                <a:ea typeface="华文仿宋" panose="02010600040101010101" pitchFamily="2" charset="-122"/>
                <a:cs typeface="Times New Roman" panose="02020603050405020304" pitchFamily="18" charset="0"/>
              </a:rPr>
              <a:t> </a:t>
            </a:r>
            <a:endParaRPr kumimoji="0" lang="en-US" altLang="zh-CN"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5" name="Rectangle 20"/>
          <p:cNvSpPr>
            <a:spLocks noChangeArrowheads="1"/>
          </p:cNvSpPr>
          <p:nvPr/>
        </p:nvSpPr>
        <p:spPr bwMode="auto">
          <a:xfrm>
            <a:off x="7467600" y="6692901"/>
            <a:ext cx="30988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2" name="矩形 1"/>
          <p:cNvSpPr>
            <a:spLocks noChangeArrowheads="1"/>
          </p:cNvSpPr>
          <p:nvPr/>
        </p:nvSpPr>
        <p:spPr bwMode="auto">
          <a:xfrm>
            <a:off x="2674965" y="5166926"/>
            <a:ext cx="7171562" cy="368300"/>
          </a:xfrm>
          <a:prstGeom prst="rect">
            <a:avLst/>
          </a:prstGeom>
          <a:solidFill>
            <a:srgbClr val="8064A2"/>
          </a:solidFill>
          <a:ln w="127000" cmpd="dbl" algn="ctr">
            <a:solidFill>
              <a:srgbClr val="8064A2"/>
            </a:solidFill>
            <a:miter lim="800000"/>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spAutoFit/>
          </a:bodyPr>
          <a:lstStyle/>
          <a:p>
            <a:pPr marL="0" marR="0" lvl="0" indent="0" algn="ctr" defTabSz="914400" rtl="0" eaLnBrk="1" fontAlgn="base" latinLnBrk="0" hangingPunct="1">
              <a:lnSpc>
                <a:spcPct val="100000"/>
              </a:lnSpc>
              <a:spcBef>
                <a:spcPts val="500"/>
              </a:spcBef>
              <a:spcAft>
                <a:spcPts val="500"/>
              </a:spcAft>
              <a:buClrTx/>
              <a:buSzTx/>
              <a:buFontTx/>
              <a:buNone/>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黑体" panose="02010609060101010101" pitchFamily="49" charset="-122"/>
                <a:cs typeface="Arial" panose="020B0604020202020204" pitchFamily="34" charset="0"/>
              </a:rPr>
              <a:t>CSR Awards Achievement during 2019 for Education and Health</a:t>
            </a:r>
            <a:endPar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3" name="Group 12"/>
          <p:cNvGrpSpPr/>
          <p:nvPr/>
        </p:nvGrpSpPr>
        <p:grpSpPr>
          <a:xfrm>
            <a:off x="82848" y="1371462"/>
            <a:ext cx="11871259" cy="3198166"/>
            <a:chOff x="546100" y="928688"/>
            <a:chExt cx="13481870" cy="3781425"/>
          </a:xfrm>
        </p:grpSpPr>
        <p:pic>
          <p:nvPicPr>
            <p:cNvPr id="5" name="Picture 4"/>
            <p:cNvPicPr>
              <a:picLocks noChangeAspect="1"/>
            </p:cNvPicPr>
            <p:nvPr/>
          </p:nvPicPr>
          <p:blipFill>
            <a:blip r:embed="rId3"/>
            <a:stretch>
              <a:fillRect/>
            </a:stretch>
          </p:blipFill>
          <p:spPr>
            <a:xfrm>
              <a:off x="546100" y="928688"/>
              <a:ext cx="4438650" cy="3781425"/>
            </a:xfrm>
            <a:prstGeom prst="rect">
              <a:avLst/>
            </a:prstGeom>
          </p:spPr>
        </p:pic>
        <p:pic>
          <p:nvPicPr>
            <p:cNvPr id="7" name="Picture 6"/>
            <p:cNvPicPr>
              <a:picLocks noChangeAspect="1"/>
            </p:cNvPicPr>
            <p:nvPr/>
          </p:nvPicPr>
          <p:blipFill>
            <a:blip r:embed="rId4"/>
            <a:stretch>
              <a:fillRect/>
            </a:stretch>
          </p:blipFill>
          <p:spPr>
            <a:xfrm>
              <a:off x="4984750" y="952414"/>
              <a:ext cx="4628385" cy="3757699"/>
            </a:xfrm>
            <a:prstGeom prst="rect">
              <a:avLst/>
            </a:prstGeom>
          </p:spPr>
        </p:pic>
        <p:pic>
          <p:nvPicPr>
            <p:cNvPr id="10" name="Picture 9"/>
            <p:cNvPicPr>
              <a:picLocks noChangeAspect="1"/>
            </p:cNvPicPr>
            <p:nvPr/>
          </p:nvPicPr>
          <p:blipFill>
            <a:blip r:embed="rId5"/>
            <a:stretch>
              <a:fillRect/>
            </a:stretch>
          </p:blipFill>
          <p:spPr>
            <a:xfrm>
              <a:off x="9613136" y="952414"/>
              <a:ext cx="4414834" cy="3757699"/>
            </a:xfrm>
            <a:prstGeom prst="rect">
              <a:avLst/>
            </a:prstGeom>
          </p:spPr>
        </p:pic>
      </p:grpSp>
      <p:sp>
        <p:nvSpPr>
          <p:cNvPr id="2" name="object 2"/>
          <p:cNvSpPr txBox="1"/>
          <p:nvPr/>
        </p:nvSpPr>
        <p:spPr>
          <a:xfrm>
            <a:off x="10185996" y="6332559"/>
            <a:ext cx="1760855" cy="398780"/>
          </a:xfrm>
          <a:prstGeom prst="rect">
            <a:avLst/>
          </a:prstGeom>
        </p:spPr>
        <p:txBody>
          <a:bodyPr vert="horz" wrap="square" lIns="0" tIns="23495" rIns="0" bIns="0" rtlCol="0">
            <a:spAutoFit/>
          </a:bodyPr>
          <a:lstStyle/>
          <a:p>
            <a:pPr marL="31750" marR="0" lvl="0" indent="0" algn="l" defTabSz="914400" rtl="0" eaLnBrk="1" fontAlgn="auto" latinLnBrk="0" hangingPunct="1">
              <a:lnSpc>
                <a:spcPct val="100000"/>
              </a:lnSpc>
              <a:spcBef>
                <a:spcPts val="185"/>
              </a:spcBef>
              <a:spcAft>
                <a:spcPts val="0"/>
              </a:spcAft>
              <a:buClrTx/>
              <a:buSzTx/>
              <a:buFontTx/>
              <a:buNone/>
              <a:tabLst/>
              <a:defRPr/>
            </a:pPr>
            <a:r>
              <a:rPr kumimoji="0" sz="1200" b="1" i="0" u="none" strike="noStrike" kern="1200" cap="none" spc="0"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rPr>
              <a:t>卡洛特电力有限责任公</a:t>
            </a:r>
            <a:r>
              <a:rPr kumimoji="0" sz="1200" b="1" i="0" u="none" strike="noStrike" kern="1200" cap="none" spc="-5"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rPr>
              <a:t>司</a:t>
            </a:r>
            <a:endParaRPr kumimoji="0" sz="1200" b="0" i="0" u="none" strike="noStrike" kern="1200" cap="none" spc="0"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endParaRPr>
          </a:p>
          <a:p>
            <a:pPr marL="12700" marR="0" lvl="0" indent="0" algn="l" defTabSz="914400" rtl="0" eaLnBrk="1" fontAlgn="auto" latinLnBrk="0" hangingPunct="1">
              <a:lnSpc>
                <a:spcPct val="100000"/>
              </a:lnSpc>
              <a:spcBef>
                <a:spcPts val="90"/>
              </a:spcBef>
              <a:spcAft>
                <a:spcPts val="0"/>
              </a:spcAft>
              <a:buClrTx/>
              <a:buSzTx/>
              <a:buFontTx/>
              <a:buNone/>
              <a:tabLst/>
              <a:defRPr/>
            </a:pP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Karot</a:t>
            </a:r>
            <a:r>
              <a:rPr kumimoji="0" sz="1100" b="1" i="0" u="none" strike="noStrike" kern="1200" cap="none" spc="-170"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Power</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75" normalizeH="0" baseline="0" noProof="0" dirty="0">
                <a:ln>
                  <a:noFill/>
                </a:ln>
                <a:solidFill>
                  <a:prstClr val="black"/>
                </a:solidFill>
                <a:effectLst/>
                <a:uLnTx/>
                <a:uFillTx/>
                <a:latin typeface="Times New Roman" panose="02020603050405020304"/>
                <a:ea typeface="+mn-ea"/>
                <a:cs typeface="Times New Roman" panose="02020603050405020304"/>
              </a:rPr>
              <a:t>Company</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(Pvt.)</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65" normalizeH="0" baseline="0" noProof="0" dirty="0">
                <a:ln>
                  <a:noFill/>
                </a:ln>
                <a:solidFill>
                  <a:prstClr val="black"/>
                </a:solidFill>
                <a:effectLst/>
                <a:uLnTx/>
                <a:uFillTx/>
                <a:latin typeface="Times New Roman" panose="02020603050405020304"/>
                <a:ea typeface="+mn-ea"/>
                <a:cs typeface="Times New Roman" panose="02020603050405020304"/>
              </a:rPr>
              <a:t>Ltd.</a:t>
            </a:r>
            <a:endParaRPr kumimoji="0" sz="1100" b="0" i="0" u="none" strike="noStrike" kern="1200" cap="none" spc="0" normalizeH="0" baseline="0" noProof="0" dirty="0">
              <a:ln>
                <a:noFill/>
              </a:ln>
              <a:solidFill>
                <a:prstClr val="black"/>
              </a:solidFill>
              <a:effectLst/>
              <a:uLnTx/>
              <a:uFillTx/>
              <a:latin typeface="Times New Roman" panose="02020603050405020304"/>
              <a:ea typeface="+mn-ea"/>
              <a:cs typeface="Times New Roman" panose="02020603050405020304"/>
            </a:endParaRPr>
          </a:p>
        </p:txBody>
      </p:sp>
      <p:sp>
        <p:nvSpPr>
          <p:cNvPr id="3" name="TextBox 3"/>
          <p:cNvSpPr txBox="1"/>
          <p:nvPr/>
        </p:nvSpPr>
        <p:spPr>
          <a:xfrm>
            <a:off x="1914673" y="0"/>
            <a:ext cx="9584055" cy="521970"/>
          </a:xfrm>
          <a:prstGeom prst="rect">
            <a:avLst/>
          </a:prstGeom>
          <a:noFill/>
        </p:spPr>
        <p:txBody>
          <a:bodyPr wrap="square" rtlCol="0">
            <a:spAutoFit/>
          </a:bodyPr>
          <a:lstStyle>
            <a:defPPr>
              <a:defRPr lang="en-US"/>
            </a:defPPr>
            <a:lvl1pPr marR="0" lvl="0" indent="0" algn="r" fontAlgn="auto">
              <a:lnSpc>
                <a:spcPct val="100000"/>
              </a:lnSpc>
              <a:spcBef>
                <a:spcPts val="0"/>
              </a:spcBef>
              <a:spcAft>
                <a:spcPts val="0"/>
              </a:spcAft>
              <a:buClrTx/>
              <a:buSzTx/>
              <a:buFontTx/>
              <a:buNone/>
              <a:defRPr kumimoji="0" sz="2800" i="0" u="none" strike="noStrike" cap="none" spc="0" normalizeH="0" baseline="0">
                <a:ln>
                  <a:noFill/>
                </a:ln>
                <a:solidFill>
                  <a:schemeClr val="tx2"/>
                </a:solidFill>
                <a:effectLst/>
                <a:uLnTx/>
                <a:uFillTx/>
                <a:cs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GB" sz="28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mn-ea"/>
              </a:rPr>
              <a:t>Corporate Awards</a:t>
            </a:r>
          </a:p>
        </p:txBody>
      </p:sp>
    </p:spTree>
    <p:extLst>
      <p:ext uri="{BB962C8B-B14F-4D97-AF65-F5344CB8AC3E}">
        <p14:creationId xmlns:p14="http://schemas.microsoft.com/office/powerpoint/2010/main" val="24194331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0" y="44450"/>
            <a:ext cx="30988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Rectangle 8"/>
          <p:cNvSpPr>
            <a:spLocks noChangeArrowheads="1"/>
          </p:cNvSpPr>
          <p:nvPr/>
        </p:nvSpPr>
        <p:spPr bwMode="auto">
          <a:xfrm>
            <a:off x="5990273" y="6030595"/>
            <a:ext cx="211455" cy="245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srgbClr val="FF0000"/>
                </a:solidFill>
                <a:effectLst/>
                <a:uLnTx/>
                <a:uFillTx/>
                <a:latin typeface="Calibri" panose="020F0502020204030204" pitchFamily="34" charset="0"/>
                <a:ea typeface="华文仿宋" panose="02010600040101010101" pitchFamily="2" charset="-122"/>
                <a:cs typeface="Times New Roman" panose="02020603050405020304" pitchFamily="18" charset="0"/>
              </a:rPr>
              <a:t> </a:t>
            </a:r>
            <a:endParaRPr kumimoji="0" lang="en-US" altLang="zh-CN"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8" name="Rectangle 10"/>
          <p:cNvSpPr>
            <a:spLocks noChangeArrowheads="1"/>
          </p:cNvSpPr>
          <p:nvPr/>
        </p:nvSpPr>
        <p:spPr bwMode="auto">
          <a:xfrm>
            <a:off x="5990273" y="9640570"/>
            <a:ext cx="211455" cy="245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srgbClr val="FF0000"/>
                </a:solidFill>
                <a:effectLst/>
                <a:uLnTx/>
                <a:uFillTx/>
                <a:latin typeface="Calibri" panose="020F0502020204030204" pitchFamily="34" charset="0"/>
                <a:ea typeface="华文仿宋" panose="02010600040101010101" pitchFamily="2" charset="-122"/>
                <a:cs typeface="Times New Roman" panose="02020603050405020304" pitchFamily="18" charset="0"/>
              </a:rPr>
              <a:t> </a:t>
            </a:r>
            <a:endParaRPr kumimoji="0" lang="en-US" altLang="zh-CN"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9" name="Rectangle 11"/>
          <p:cNvSpPr>
            <a:spLocks noChangeArrowheads="1"/>
          </p:cNvSpPr>
          <p:nvPr/>
        </p:nvSpPr>
        <p:spPr bwMode="auto">
          <a:xfrm>
            <a:off x="0" y="11378565"/>
            <a:ext cx="3804285"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Dam left abutment excavation               Dam right abutment excavation</a:t>
            </a:r>
            <a:endParaRPr kumimoji="0" lang="en-US" altLang="zh-CN" sz="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1" name="Rectangle 16"/>
          <p:cNvSpPr>
            <a:spLocks noChangeArrowheads="1"/>
          </p:cNvSpPr>
          <p:nvPr/>
        </p:nvSpPr>
        <p:spPr bwMode="auto">
          <a:xfrm>
            <a:off x="7467600" y="-441324"/>
            <a:ext cx="30988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2" name="Rectangle 17"/>
          <p:cNvSpPr>
            <a:spLocks noChangeArrowheads="1"/>
          </p:cNvSpPr>
          <p:nvPr/>
        </p:nvSpPr>
        <p:spPr bwMode="auto">
          <a:xfrm>
            <a:off x="13457873" y="1572896"/>
            <a:ext cx="211455" cy="245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srgbClr val="FF0000"/>
                </a:solidFill>
                <a:effectLst/>
                <a:uLnTx/>
                <a:uFillTx/>
                <a:latin typeface="Calibri" panose="020F0502020204030204" pitchFamily="34" charset="0"/>
                <a:ea typeface="华文仿宋" panose="02010600040101010101" pitchFamily="2" charset="-122"/>
                <a:cs typeface="Times New Roman" panose="02020603050405020304" pitchFamily="18" charset="0"/>
              </a:rPr>
              <a:t> </a:t>
            </a:r>
            <a:endParaRPr kumimoji="0" lang="en-US" altLang="zh-CN"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5" name="Rectangle 20"/>
          <p:cNvSpPr>
            <a:spLocks noChangeArrowheads="1"/>
          </p:cNvSpPr>
          <p:nvPr/>
        </p:nvSpPr>
        <p:spPr bwMode="auto">
          <a:xfrm>
            <a:off x="7467600" y="6692901"/>
            <a:ext cx="30988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2" name="矩形 1"/>
          <p:cNvSpPr>
            <a:spLocks noChangeArrowheads="1"/>
          </p:cNvSpPr>
          <p:nvPr/>
        </p:nvSpPr>
        <p:spPr bwMode="auto">
          <a:xfrm>
            <a:off x="2608058" y="5168638"/>
            <a:ext cx="7171562" cy="368300"/>
          </a:xfrm>
          <a:prstGeom prst="rect">
            <a:avLst/>
          </a:prstGeom>
          <a:solidFill>
            <a:srgbClr val="8064A2"/>
          </a:solidFill>
          <a:ln w="127000" cmpd="dbl" algn="ctr">
            <a:solidFill>
              <a:srgbClr val="8064A2"/>
            </a:solidFill>
            <a:miter lim="800000"/>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spAutoFit/>
          </a:bodyPr>
          <a:lstStyle/>
          <a:p>
            <a:pPr marL="0" marR="0" lvl="0" indent="0" algn="ctr" defTabSz="914400" rtl="0" eaLnBrk="1" fontAlgn="base" latinLnBrk="0" hangingPunct="1">
              <a:lnSpc>
                <a:spcPct val="100000"/>
              </a:lnSpc>
              <a:spcBef>
                <a:spcPts val="500"/>
              </a:spcBef>
              <a:spcAft>
                <a:spcPts val="500"/>
              </a:spcAft>
              <a:buClrTx/>
              <a:buSzTx/>
              <a:buFontTx/>
              <a:buNone/>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黑体" panose="02010609060101010101" pitchFamily="49" charset="-122"/>
                <a:cs typeface="Arial" panose="020B0604020202020204" pitchFamily="34" charset="0"/>
              </a:rPr>
              <a:t>NEPRA CSR STALWART AWARD IN YEAR 2022 </a:t>
            </a:r>
            <a:endPar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451" y="1218726"/>
            <a:ext cx="4608276" cy="345688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1240" y="1196867"/>
            <a:ext cx="5097487" cy="3478741"/>
          </a:xfrm>
          <a:prstGeom prst="rect">
            <a:avLst/>
          </a:prstGeom>
        </p:spPr>
      </p:pic>
      <p:sp>
        <p:nvSpPr>
          <p:cNvPr id="3" name="object 2"/>
          <p:cNvSpPr txBox="1"/>
          <p:nvPr/>
        </p:nvSpPr>
        <p:spPr>
          <a:xfrm>
            <a:off x="10185996" y="6332559"/>
            <a:ext cx="1760855" cy="398780"/>
          </a:xfrm>
          <a:prstGeom prst="rect">
            <a:avLst/>
          </a:prstGeom>
        </p:spPr>
        <p:txBody>
          <a:bodyPr vert="horz" wrap="square" lIns="0" tIns="23495" rIns="0" bIns="0" rtlCol="0">
            <a:spAutoFit/>
          </a:bodyPr>
          <a:lstStyle/>
          <a:p>
            <a:pPr marL="31750" marR="0" lvl="0" indent="0" algn="l" defTabSz="914400" rtl="0" eaLnBrk="1" fontAlgn="auto" latinLnBrk="0" hangingPunct="1">
              <a:lnSpc>
                <a:spcPct val="100000"/>
              </a:lnSpc>
              <a:spcBef>
                <a:spcPts val="185"/>
              </a:spcBef>
              <a:spcAft>
                <a:spcPts val="0"/>
              </a:spcAft>
              <a:buClrTx/>
              <a:buSzTx/>
              <a:buFontTx/>
              <a:buNone/>
              <a:tabLst/>
              <a:defRPr/>
            </a:pPr>
            <a:r>
              <a:rPr kumimoji="0" sz="1200" b="1" i="0" u="none" strike="noStrike" kern="1200" cap="none" spc="0"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rPr>
              <a:t>卡洛特电力有限责任公</a:t>
            </a:r>
            <a:r>
              <a:rPr kumimoji="0" sz="1200" b="1" i="0" u="none" strike="noStrike" kern="1200" cap="none" spc="-5"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rPr>
              <a:t>司</a:t>
            </a:r>
            <a:endParaRPr kumimoji="0" sz="1200" b="0" i="0" u="none" strike="noStrike" kern="1200" cap="none" spc="0"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endParaRPr>
          </a:p>
          <a:p>
            <a:pPr marL="12700" marR="0" lvl="0" indent="0" algn="l" defTabSz="914400" rtl="0" eaLnBrk="1" fontAlgn="auto" latinLnBrk="0" hangingPunct="1">
              <a:lnSpc>
                <a:spcPct val="100000"/>
              </a:lnSpc>
              <a:spcBef>
                <a:spcPts val="90"/>
              </a:spcBef>
              <a:spcAft>
                <a:spcPts val="0"/>
              </a:spcAft>
              <a:buClrTx/>
              <a:buSzTx/>
              <a:buFontTx/>
              <a:buNone/>
              <a:tabLst/>
              <a:defRPr/>
            </a:pP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Karot</a:t>
            </a:r>
            <a:r>
              <a:rPr kumimoji="0" sz="1100" b="1" i="0" u="none" strike="noStrike" kern="1200" cap="none" spc="-170"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Power</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75" normalizeH="0" baseline="0" noProof="0" dirty="0">
                <a:ln>
                  <a:noFill/>
                </a:ln>
                <a:solidFill>
                  <a:prstClr val="black"/>
                </a:solidFill>
                <a:effectLst/>
                <a:uLnTx/>
                <a:uFillTx/>
                <a:latin typeface="Times New Roman" panose="02020603050405020304"/>
                <a:ea typeface="+mn-ea"/>
                <a:cs typeface="Times New Roman" panose="02020603050405020304"/>
              </a:rPr>
              <a:t>Company</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(Pvt.)</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65" normalizeH="0" baseline="0" noProof="0" dirty="0">
                <a:ln>
                  <a:noFill/>
                </a:ln>
                <a:solidFill>
                  <a:prstClr val="black"/>
                </a:solidFill>
                <a:effectLst/>
                <a:uLnTx/>
                <a:uFillTx/>
                <a:latin typeface="Times New Roman" panose="02020603050405020304"/>
                <a:ea typeface="+mn-ea"/>
                <a:cs typeface="Times New Roman" panose="02020603050405020304"/>
              </a:rPr>
              <a:t>Ltd.</a:t>
            </a:r>
            <a:endParaRPr kumimoji="0" sz="1100" b="0" i="0" u="none" strike="noStrike" kern="1200" cap="none" spc="0" normalizeH="0" baseline="0" noProof="0" dirty="0">
              <a:ln>
                <a:noFill/>
              </a:ln>
              <a:solidFill>
                <a:prstClr val="black"/>
              </a:solidFill>
              <a:effectLst/>
              <a:uLnTx/>
              <a:uFillTx/>
              <a:latin typeface="Times New Roman" panose="02020603050405020304"/>
              <a:ea typeface="+mn-ea"/>
              <a:cs typeface="Times New Roman" panose="02020603050405020304"/>
            </a:endParaRPr>
          </a:p>
        </p:txBody>
      </p:sp>
      <p:sp>
        <p:nvSpPr>
          <p:cNvPr id="7" name="TextBox 3"/>
          <p:cNvSpPr txBox="1"/>
          <p:nvPr/>
        </p:nvSpPr>
        <p:spPr>
          <a:xfrm>
            <a:off x="1914673" y="0"/>
            <a:ext cx="9584055" cy="521970"/>
          </a:xfrm>
          <a:prstGeom prst="rect">
            <a:avLst/>
          </a:prstGeom>
          <a:noFill/>
        </p:spPr>
        <p:txBody>
          <a:bodyPr wrap="square" rtlCol="0">
            <a:spAutoFit/>
          </a:bodyPr>
          <a:lstStyle>
            <a:defPPr>
              <a:defRPr lang="en-US"/>
            </a:defPPr>
            <a:lvl1pPr marR="0" lvl="0" indent="0" algn="r" fontAlgn="auto">
              <a:lnSpc>
                <a:spcPct val="100000"/>
              </a:lnSpc>
              <a:spcBef>
                <a:spcPts val="0"/>
              </a:spcBef>
              <a:spcAft>
                <a:spcPts val="0"/>
              </a:spcAft>
              <a:buClrTx/>
              <a:buSzTx/>
              <a:buFontTx/>
              <a:buNone/>
              <a:defRPr kumimoji="0" sz="2800" i="0" u="none" strike="noStrike" cap="none" spc="0" normalizeH="0" baseline="0">
                <a:ln>
                  <a:noFill/>
                </a:ln>
                <a:solidFill>
                  <a:schemeClr val="tx2"/>
                </a:solidFill>
                <a:effectLst/>
                <a:uLnTx/>
                <a:uFillTx/>
                <a:cs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GB" sz="28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sym typeface="+mn-ea"/>
              </a:rPr>
              <a:t>Corporate Awards</a:t>
            </a:r>
          </a:p>
        </p:txBody>
      </p:sp>
    </p:spTree>
    <p:extLst>
      <p:ext uri="{BB962C8B-B14F-4D97-AF65-F5344CB8AC3E}">
        <p14:creationId xmlns:p14="http://schemas.microsoft.com/office/powerpoint/2010/main" val="34373938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txBox="1"/>
          <p:nvPr/>
        </p:nvSpPr>
        <p:spPr>
          <a:xfrm>
            <a:off x="10185996" y="6332559"/>
            <a:ext cx="1760855" cy="398780"/>
          </a:xfrm>
          <a:prstGeom prst="rect">
            <a:avLst/>
          </a:prstGeom>
        </p:spPr>
        <p:txBody>
          <a:bodyPr vert="horz" wrap="square" lIns="0" tIns="23495" rIns="0" bIns="0" rtlCol="0">
            <a:spAutoFit/>
          </a:bodyPr>
          <a:lstStyle/>
          <a:p>
            <a:pPr marL="31750" marR="0" lvl="0" indent="0" algn="l" defTabSz="914400" rtl="0" eaLnBrk="1" fontAlgn="auto" latinLnBrk="0" hangingPunct="1">
              <a:lnSpc>
                <a:spcPct val="100000"/>
              </a:lnSpc>
              <a:spcBef>
                <a:spcPts val="185"/>
              </a:spcBef>
              <a:spcAft>
                <a:spcPts val="0"/>
              </a:spcAft>
              <a:buClrTx/>
              <a:buSzTx/>
              <a:buFontTx/>
              <a:buNone/>
              <a:tabLst/>
              <a:defRPr/>
            </a:pPr>
            <a:r>
              <a:rPr kumimoji="0" sz="1200" b="1" i="0" u="none" strike="noStrike" kern="1200" cap="none" spc="0"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rPr>
              <a:t>卡洛特电力有限责任公</a:t>
            </a:r>
            <a:r>
              <a:rPr kumimoji="0" sz="1200" b="1" i="0" u="none" strike="noStrike" kern="1200" cap="none" spc="-5"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rPr>
              <a:t>司</a:t>
            </a:r>
            <a:endParaRPr kumimoji="0" sz="1200" b="0" i="0" u="none" strike="noStrike" kern="1200" cap="none" spc="0"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endParaRPr>
          </a:p>
          <a:p>
            <a:pPr marL="12700" marR="0" lvl="0" indent="0" algn="l" defTabSz="914400" rtl="0" eaLnBrk="1" fontAlgn="auto" latinLnBrk="0" hangingPunct="1">
              <a:lnSpc>
                <a:spcPct val="100000"/>
              </a:lnSpc>
              <a:spcBef>
                <a:spcPts val="90"/>
              </a:spcBef>
              <a:spcAft>
                <a:spcPts val="0"/>
              </a:spcAft>
              <a:buClrTx/>
              <a:buSzTx/>
              <a:buFontTx/>
              <a:buNone/>
              <a:tabLst/>
              <a:defRPr/>
            </a:pP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Karot</a:t>
            </a:r>
            <a:r>
              <a:rPr kumimoji="0" sz="1100" b="1" i="0" u="none" strike="noStrike" kern="1200" cap="none" spc="-170"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Power</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75" normalizeH="0" baseline="0" noProof="0" dirty="0">
                <a:ln>
                  <a:noFill/>
                </a:ln>
                <a:solidFill>
                  <a:prstClr val="black"/>
                </a:solidFill>
                <a:effectLst/>
                <a:uLnTx/>
                <a:uFillTx/>
                <a:latin typeface="Times New Roman" panose="02020603050405020304"/>
                <a:ea typeface="+mn-ea"/>
                <a:cs typeface="Times New Roman" panose="02020603050405020304"/>
              </a:rPr>
              <a:t>Company</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(Pvt.)</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65" normalizeH="0" baseline="0" noProof="0" dirty="0">
                <a:ln>
                  <a:noFill/>
                </a:ln>
                <a:solidFill>
                  <a:prstClr val="black"/>
                </a:solidFill>
                <a:effectLst/>
                <a:uLnTx/>
                <a:uFillTx/>
                <a:latin typeface="Times New Roman" panose="02020603050405020304"/>
                <a:ea typeface="+mn-ea"/>
                <a:cs typeface="Times New Roman" panose="02020603050405020304"/>
              </a:rPr>
              <a:t>Ltd.</a:t>
            </a:r>
            <a:endParaRPr kumimoji="0" sz="1100" b="0" i="0" u="none" strike="noStrike" kern="1200" cap="none" spc="0" normalizeH="0" baseline="0" noProof="0" dirty="0">
              <a:ln>
                <a:noFill/>
              </a:ln>
              <a:solidFill>
                <a:prstClr val="black"/>
              </a:solidFill>
              <a:effectLst/>
              <a:uLnTx/>
              <a:uFillTx/>
              <a:latin typeface="Times New Roman" panose="02020603050405020304"/>
              <a:ea typeface="+mn-ea"/>
              <a:cs typeface="Times New Roman" panose="02020603050405020304"/>
            </a:endParaRPr>
          </a:p>
        </p:txBody>
      </p:sp>
      <p:sp>
        <p:nvSpPr>
          <p:cNvPr id="4" name="Rectangle 6"/>
          <p:cNvSpPr>
            <a:spLocks noChangeArrowheads="1"/>
          </p:cNvSpPr>
          <p:nvPr/>
        </p:nvSpPr>
        <p:spPr bwMode="auto">
          <a:xfrm>
            <a:off x="0" y="44450"/>
            <a:ext cx="30988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Rectangle 8"/>
          <p:cNvSpPr>
            <a:spLocks noChangeArrowheads="1"/>
          </p:cNvSpPr>
          <p:nvPr/>
        </p:nvSpPr>
        <p:spPr bwMode="auto">
          <a:xfrm>
            <a:off x="5990273" y="6030595"/>
            <a:ext cx="211455" cy="245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srgbClr val="FF0000"/>
                </a:solidFill>
                <a:effectLst/>
                <a:uLnTx/>
                <a:uFillTx/>
                <a:latin typeface="Calibri" panose="020F0502020204030204" pitchFamily="34" charset="0"/>
                <a:ea typeface="华文仿宋" panose="02010600040101010101" pitchFamily="2" charset="-122"/>
                <a:cs typeface="Times New Roman" panose="02020603050405020304" pitchFamily="18" charset="0"/>
              </a:rPr>
              <a:t> </a:t>
            </a:r>
            <a:endParaRPr kumimoji="0" lang="en-US" altLang="zh-CN"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8" name="Rectangle 10"/>
          <p:cNvSpPr>
            <a:spLocks noChangeArrowheads="1"/>
          </p:cNvSpPr>
          <p:nvPr/>
        </p:nvSpPr>
        <p:spPr bwMode="auto">
          <a:xfrm>
            <a:off x="5990273" y="9640570"/>
            <a:ext cx="211455" cy="245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srgbClr val="FF0000"/>
                </a:solidFill>
                <a:effectLst/>
                <a:uLnTx/>
                <a:uFillTx/>
                <a:latin typeface="Calibri" panose="020F0502020204030204" pitchFamily="34" charset="0"/>
                <a:ea typeface="华文仿宋" panose="02010600040101010101" pitchFamily="2" charset="-122"/>
                <a:cs typeface="Times New Roman" panose="02020603050405020304" pitchFamily="18" charset="0"/>
              </a:rPr>
              <a:t> </a:t>
            </a:r>
            <a:endParaRPr kumimoji="0" lang="en-US" altLang="zh-CN"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9" name="Rectangle 11"/>
          <p:cNvSpPr>
            <a:spLocks noChangeArrowheads="1"/>
          </p:cNvSpPr>
          <p:nvPr/>
        </p:nvSpPr>
        <p:spPr bwMode="auto">
          <a:xfrm>
            <a:off x="0" y="11378565"/>
            <a:ext cx="3804285"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Dam left abutment excavation               Dam right abutment excavation</a:t>
            </a:r>
            <a:endParaRPr kumimoji="0" lang="en-US" altLang="zh-CN" sz="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1" name="Rectangle 16"/>
          <p:cNvSpPr>
            <a:spLocks noChangeArrowheads="1"/>
          </p:cNvSpPr>
          <p:nvPr/>
        </p:nvSpPr>
        <p:spPr bwMode="auto">
          <a:xfrm>
            <a:off x="7467600" y="-441324"/>
            <a:ext cx="30988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2" name="Rectangle 17"/>
          <p:cNvSpPr>
            <a:spLocks noChangeArrowheads="1"/>
          </p:cNvSpPr>
          <p:nvPr/>
        </p:nvSpPr>
        <p:spPr bwMode="auto">
          <a:xfrm>
            <a:off x="13457873" y="1572896"/>
            <a:ext cx="211455" cy="245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srgbClr val="FF0000"/>
                </a:solidFill>
                <a:effectLst/>
                <a:uLnTx/>
                <a:uFillTx/>
                <a:latin typeface="Calibri" panose="020F0502020204030204" pitchFamily="34" charset="0"/>
                <a:ea typeface="华文仿宋" panose="02010600040101010101" pitchFamily="2" charset="-122"/>
                <a:cs typeface="Times New Roman" panose="02020603050405020304" pitchFamily="18" charset="0"/>
              </a:rPr>
              <a:t> </a:t>
            </a:r>
            <a:endParaRPr kumimoji="0" lang="en-US" altLang="zh-CN"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5" name="Rectangle 20"/>
          <p:cNvSpPr>
            <a:spLocks noChangeArrowheads="1"/>
          </p:cNvSpPr>
          <p:nvPr/>
        </p:nvSpPr>
        <p:spPr bwMode="auto">
          <a:xfrm>
            <a:off x="7467600" y="6692901"/>
            <a:ext cx="30988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 name="TextBox 3"/>
          <p:cNvSpPr txBox="1"/>
          <p:nvPr/>
        </p:nvSpPr>
        <p:spPr>
          <a:xfrm>
            <a:off x="1929913" y="0"/>
            <a:ext cx="9584055" cy="521970"/>
          </a:xfrm>
          <a:prstGeom prst="rect">
            <a:avLst/>
          </a:prstGeom>
          <a:noFill/>
        </p:spPr>
        <p:txBody>
          <a:bodyPr wrap="square" rtlCol="0">
            <a:spAutoFit/>
          </a:bodyPr>
          <a:lstStyle>
            <a:defPPr>
              <a:defRPr lang="en-US"/>
            </a:defPPr>
            <a:lvl1pPr marR="0" lvl="0" indent="0" algn="r" fontAlgn="auto">
              <a:lnSpc>
                <a:spcPct val="100000"/>
              </a:lnSpc>
              <a:spcBef>
                <a:spcPts val="0"/>
              </a:spcBef>
              <a:spcAft>
                <a:spcPts val="0"/>
              </a:spcAft>
              <a:buClrTx/>
              <a:buSzTx/>
              <a:buFontTx/>
              <a:buNone/>
              <a:defRPr kumimoji="0" sz="2800" i="0" u="none" strike="noStrike" cap="none" spc="0" normalizeH="0" baseline="0">
                <a:ln>
                  <a:noFill/>
                </a:ln>
                <a:solidFill>
                  <a:schemeClr val="tx2"/>
                </a:solidFill>
                <a:effectLst/>
                <a:uLnTx/>
                <a:uFillTx/>
                <a:cs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GB" sz="28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sym typeface="+mn-ea"/>
              </a:rPr>
              <a:t>Corporate Awards</a:t>
            </a:r>
          </a:p>
        </p:txBody>
      </p:sp>
      <p:pic>
        <p:nvPicPr>
          <p:cNvPr id="20" name="Picture 9">
            <a:extLst>
              <a:ext uri="{FF2B5EF4-FFF2-40B4-BE49-F238E27FC236}">
                <a16:creationId xmlns:a16="http://schemas.microsoft.com/office/drawing/2014/main" id="{D292982B-FFB9-4F09-BB27-A4127E8471E8}"/>
              </a:ext>
            </a:extLst>
          </p:cNvPr>
          <p:cNvPicPr>
            <a:picLocks noChangeAspect="1"/>
          </p:cNvPicPr>
          <p:nvPr/>
        </p:nvPicPr>
        <p:blipFill>
          <a:blip r:embed="rId3"/>
          <a:stretch>
            <a:fillRect/>
          </a:stretch>
        </p:blipFill>
        <p:spPr>
          <a:xfrm>
            <a:off x="642257" y="1271941"/>
            <a:ext cx="5093608" cy="3304787"/>
          </a:xfrm>
          <a:prstGeom prst="rect">
            <a:avLst/>
          </a:prstGeom>
        </p:spPr>
      </p:pic>
      <p:sp>
        <p:nvSpPr>
          <p:cNvPr id="21" name="矩形 1"/>
          <p:cNvSpPr>
            <a:spLocks noChangeArrowheads="1"/>
          </p:cNvSpPr>
          <p:nvPr/>
        </p:nvSpPr>
        <p:spPr bwMode="auto">
          <a:xfrm>
            <a:off x="3407795" y="5326699"/>
            <a:ext cx="4369685" cy="369332"/>
          </a:xfrm>
          <a:prstGeom prst="rect">
            <a:avLst/>
          </a:prstGeom>
          <a:solidFill>
            <a:srgbClr val="8064A2"/>
          </a:solidFill>
          <a:ln w="127000" cmpd="dbl" algn="ctr">
            <a:solidFill>
              <a:srgbClr val="8064A2"/>
            </a:solidFill>
            <a:miter lim="800000"/>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spAutoFit/>
          </a:bodyPr>
          <a:lstStyle/>
          <a:p>
            <a:pPr marL="0" marR="0" lvl="0" indent="0" algn="ctr" defTabSz="914400" rtl="0" eaLnBrk="1" fontAlgn="base" latinLnBrk="0" hangingPunct="1">
              <a:lnSpc>
                <a:spcPct val="100000"/>
              </a:lnSpc>
              <a:spcBef>
                <a:spcPts val="500"/>
              </a:spcBef>
              <a:spcAft>
                <a:spcPts val="500"/>
              </a:spcAft>
              <a:buClrTx/>
              <a:buSzTx/>
              <a:buFontTx/>
              <a:buNone/>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黑体" panose="02010609060101010101" pitchFamily="49" charset="-122"/>
                <a:cs typeface="Arial" panose="020B0604020202020204" pitchFamily="34" charset="0"/>
              </a:rPr>
              <a:t>NFEH CSR Award Year 2022</a:t>
            </a:r>
            <a:endPar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9"/>
          <p:cNvPicPr>
            <a:picLocks noChangeAspect="1"/>
          </p:cNvPicPr>
          <p:nvPr/>
        </p:nvPicPr>
        <p:blipFill>
          <a:blip r:embed="rId4"/>
          <a:stretch>
            <a:fillRect/>
          </a:stretch>
        </p:blipFill>
        <p:spPr>
          <a:xfrm>
            <a:off x="5990273" y="1259108"/>
            <a:ext cx="5076150" cy="3317620"/>
          </a:xfrm>
          <a:prstGeom prst="rect">
            <a:avLst/>
          </a:prstGeom>
        </p:spPr>
      </p:pic>
    </p:spTree>
    <p:extLst>
      <p:ext uri="{BB962C8B-B14F-4D97-AF65-F5344CB8AC3E}">
        <p14:creationId xmlns:p14="http://schemas.microsoft.com/office/powerpoint/2010/main" val="9898942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57CB6D-4A2A-45F2-AA53-ED4BF0E2059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 name="TextBox 3"/>
          <p:cNvSpPr txBox="1"/>
          <p:nvPr/>
        </p:nvSpPr>
        <p:spPr>
          <a:xfrm>
            <a:off x="2168701" y="2502547"/>
            <a:ext cx="7704748" cy="936078"/>
          </a:xfrm>
          <a:prstGeom prst="rect">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anchor="ctr"/>
          <a:lstStyle>
            <a:defPPr>
              <a:defRPr lang="zh-CN"/>
            </a:defPPr>
            <a:lvl1pPr algn="ctr" fontAlgn="auto">
              <a:lnSpc>
                <a:spcPct val="90000"/>
              </a:lnSpc>
              <a:spcBef>
                <a:spcPts val="0"/>
              </a:spcBef>
              <a:spcAft>
                <a:spcPts val="0"/>
              </a:spcAft>
              <a:defRPr sz="2400" b="1" kern="0">
                <a:solidFill>
                  <a:schemeClr val="bg1"/>
                </a:solidFill>
                <a:latin typeface="Arial Black" panose="020B0A04020102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Arial Black" panose="020B0A04020102020204" pitchFamily="34" charset="0"/>
                <a:ea typeface="+mn-ea"/>
                <a:cs typeface="+mn-cs"/>
              </a:rPr>
              <a:t>Karot Project Key Successes and Challenges   </a:t>
            </a:r>
            <a:endParaRPr kumimoji="0" lang="en-US" sz="2400" b="1" i="0" u="none" strike="noStrike" kern="0" cap="none" spc="0" normalizeH="0" baseline="0" noProof="0" dirty="0">
              <a:ln>
                <a:noFill/>
              </a:ln>
              <a:solidFill>
                <a:prstClr val="white"/>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34246226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43952" y="147266"/>
            <a:ext cx="8054626" cy="58477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smtClean="0">
                <a:ln>
                  <a:noFill/>
                </a:ln>
                <a:solidFill>
                  <a:prstClr val="white"/>
                </a:solidFill>
                <a:effectLst/>
                <a:uLnTx/>
                <a:uFillTx/>
                <a:latin typeface="Calibri"/>
                <a:ea typeface="Arial Unicode MS" panose="020B0604020202020204" pitchFamily="34" charset="-122"/>
                <a:cs typeface="Arial Unicode MS" panose="020B0604020202020204" pitchFamily="34" charset="-122"/>
              </a:rPr>
              <a:t>720 MW Karot HPP – Key Successes</a:t>
            </a:r>
            <a:endParaRPr kumimoji="0" lang="en-US" altLang="zh-CN" sz="3200" b="1" i="0" u="none" strike="noStrike" kern="1200" cap="none" spc="0" normalizeH="0" baseline="0" noProof="0" dirty="0">
              <a:ln>
                <a:noFill/>
              </a:ln>
              <a:solidFill>
                <a:prstClr val="white"/>
              </a:solidFill>
              <a:effectLst/>
              <a:uLnTx/>
              <a:uFillTx/>
              <a:latin typeface="Calibri"/>
              <a:ea typeface="Arial Unicode MS" panose="020B0604020202020204" pitchFamily="34" charset="-122"/>
              <a:cs typeface="Arial Unicode MS" panose="020B0604020202020204" pitchFamily="34" charset="-122"/>
            </a:endParaRPr>
          </a:p>
        </p:txBody>
      </p:sp>
      <p:sp>
        <p:nvSpPr>
          <p:cNvPr id="3" name="灯片编号占位符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57CB6D-4A2A-45F2-AA53-ED4BF0E2059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 name="TextBox 3"/>
          <p:cNvSpPr txBox="1"/>
          <p:nvPr/>
        </p:nvSpPr>
        <p:spPr>
          <a:xfrm>
            <a:off x="-17608" y="630441"/>
            <a:ext cx="11716186" cy="6555641"/>
          </a:xfrm>
          <a:prstGeom prst="rect">
            <a:avLst/>
          </a:prstGeom>
          <a:noFill/>
        </p:spPr>
        <p:txBody>
          <a:bodyPr wrap="square" rtlCol="0">
            <a:spAutoFit/>
          </a:bodyPr>
          <a:lstStyle/>
          <a:p>
            <a:pPr lvl="1">
              <a:lnSpc>
                <a:spcPct val="150000"/>
              </a:lnSpc>
              <a:buClr>
                <a:srgbClr val="FF0000"/>
              </a:buClr>
              <a:defRPr/>
            </a:pPr>
            <a:r>
              <a:rPr lang="en-US" sz="2400" b="1" dirty="0">
                <a:solidFill>
                  <a:srgbClr val="008000"/>
                </a:solidFill>
              </a:rPr>
              <a:t>The project was completed in Jun </a:t>
            </a:r>
            <a:r>
              <a:rPr lang="en-US" sz="2400" b="1" dirty="0" smtClean="0">
                <a:solidFill>
                  <a:srgbClr val="008000"/>
                </a:solidFill>
              </a:rPr>
              <a:t>29</a:t>
            </a:r>
            <a:r>
              <a:rPr lang="en-US" sz="2400" b="1" dirty="0">
                <a:solidFill>
                  <a:srgbClr val="008000"/>
                </a:solidFill>
              </a:rPr>
              <a:t>, 2022 one year ahead of time line envisaged in </a:t>
            </a:r>
            <a:r>
              <a:rPr lang="en-US" sz="2400" b="1" dirty="0" smtClean="0">
                <a:solidFill>
                  <a:srgbClr val="008000"/>
                </a:solidFill>
              </a:rPr>
              <a:t>IGCEP 2021-30</a:t>
            </a:r>
          </a:p>
          <a:p>
            <a:pPr lvl="1">
              <a:lnSpc>
                <a:spcPct val="150000"/>
              </a:lnSpc>
              <a:buClr>
                <a:srgbClr val="FF0000"/>
              </a:buClr>
              <a:defRPr/>
            </a:pPr>
            <a:r>
              <a:rPr lang="en-US" sz="2400" b="1" dirty="0" smtClean="0">
                <a:solidFill>
                  <a:srgbClr val="008000"/>
                </a:solidFill>
              </a:rPr>
              <a:t>The Project completed with </a:t>
            </a:r>
            <a:r>
              <a:rPr lang="en-US" sz="2400" b="1" dirty="0" smtClean="0">
                <a:solidFill>
                  <a:srgbClr val="008000"/>
                </a:solidFill>
              </a:rPr>
              <a:t>some cost saving</a:t>
            </a:r>
            <a:endParaRPr lang="en-US" sz="2400" b="1" dirty="0">
              <a:solidFill>
                <a:srgbClr val="008000"/>
              </a:solidFill>
            </a:endParaRPr>
          </a:p>
          <a:p>
            <a:pPr lvl="1">
              <a:lnSpc>
                <a:spcPct val="150000"/>
              </a:lnSpc>
              <a:buClr>
                <a:srgbClr val="FF0000"/>
              </a:buClr>
              <a:defRPr/>
            </a:pPr>
            <a:r>
              <a:rPr lang="en-US" sz="2400" b="1" dirty="0" smtClean="0">
                <a:solidFill>
                  <a:srgbClr val="008000"/>
                </a:solidFill>
              </a:rPr>
              <a:t>Approvals </a:t>
            </a:r>
            <a:r>
              <a:rPr lang="en-US" sz="2400" b="1" dirty="0">
                <a:solidFill>
                  <a:srgbClr val="008000"/>
                </a:solidFill>
              </a:rPr>
              <a:t>from relevant Government Departments / Entities</a:t>
            </a:r>
          </a:p>
          <a:p>
            <a:pPr marL="742950" marR="0" lvl="1" indent="-285750" algn="l" defTabSz="914400" rtl="0" eaLnBrk="1" fontAlgn="auto" latinLnBrk="0" hangingPunct="1">
              <a:lnSpc>
                <a:spcPct val="150000"/>
              </a:lnSpc>
              <a:spcBef>
                <a:spcPts val="0"/>
              </a:spcBef>
              <a:spcAft>
                <a:spcPts val="0"/>
              </a:spcAft>
              <a:buClr>
                <a:srgbClr val="FF0000"/>
              </a:buClr>
              <a:buSzTx/>
              <a:buFont typeface="Arial" panose="020B0604020202020204" pitchFamily="34" charset="0"/>
              <a:buChar char="•"/>
              <a:tabLst/>
              <a:defRPr/>
            </a:pPr>
            <a:r>
              <a:rPr kumimoji="0" lang="en-US" sz="2000" b="1" i="0" u="none" strike="noStrike" kern="1200" cap="none" spc="0" normalizeH="0" baseline="0" noProof="0" dirty="0" smtClean="0">
                <a:ln>
                  <a:noFill/>
                </a:ln>
                <a:solidFill>
                  <a:srgbClr val="008000"/>
                </a:solidFill>
                <a:effectLst/>
                <a:uLnTx/>
                <a:uFillTx/>
                <a:latin typeface="Calibri"/>
              </a:rPr>
              <a:t>Acquired total </a:t>
            </a:r>
            <a:r>
              <a:rPr kumimoji="0" lang="en-US" sz="2000" b="1" i="0" u="none" strike="noStrike" kern="1200" cap="none" spc="0" normalizeH="0" baseline="0" noProof="0" dirty="0" smtClean="0">
                <a:ln>
                  <a:noFill/>
                </a:ln>
                <a:solidFill>
                  <a:srgbClr val="FF0000"/>
                </a:solidFill>
                <a:effectLst/>
                <a:uLnTx/>
                <a:uFillTx/>
                <a:latin typeface="Calibri"/>
              </a:rPr>
              <a:t>24,261 </a:t>
            </a:r>
            <a:r>
              <a:rPr kumimoji="0" lang="en-US" sz="2000" b="1" i="0" u="none" strike="noStrike" kern="1200" cap="none" spc="0" normalizeH="0" baseline="0" noProof="0" dirty="0" err="1" smtClean="0">
                <a:ln>
                  <a:noFill/>
                </a:ln>
                <a:solidFill>
                  <a:srgbClr val="FF0000"/>
                </a:solidFill>
                <a:effectLst/>
                <a:uLnTx/>
                <a:uFillTx/>
                <a:latin typeface="Calibri"/>
              </a:rPr>
              <a:t>Kanal</a:t>
            </a:r>
            <a:r>
              <a:rPr lang="en-US" sz="2000" b="1" dirty="0" smtClean="0">
                <a:solidFill>
                  <a:srgbClr val="FF0000"/>
                </a:solidFill>
                <a:latin typeface="Calibri"/>
              </a:rPr>
              <a:t>s</a:t>
            </a:r>
            <a:r>
              <a:rPr lang="en-US" sz="2000" b="1" dirty="0" smtClean="0">
                <a:solidFill>
                  <a:srgbClr val="008000"/>
                </a:solidFill>
                <a:latin typeface="Calibri"/>
              </a:rPr>
              <a:t> </a:t>
            </a:r>
            <a:r>
              <a:rPr kumimoji="0" lang="en-US" sz="2000" b="1" i="0" u="none" strike="noStrike" kern="1200" cap="none" spc="0" normalizeH="0" baseline="0" noProof="0" dirty="0" smtClean="0">
                <a:ln>
                  <a:noFill/>
                </a:ln>
                <a:solidFill>
                  <a:srgbClr val="008000"/>
                </a:solidFill>
                <a:effectLst/>
                <a:uLnTx/>
                <a:uFillTx/>
                <a:latin typeface="Calibri"/>
              </a:rPr>
              <a:t>of land in Punjab and AJK without much hassle.</a:t>
            </a:r>
          </a:p>
          <a:p>
            <a:pPr marL="742950" lvl="1" indent="-285750">
              <a:lnSpc>
                <a:spcPct val="150000"/>
              </a:lnSpc>
              <a:buClr>
                <a:srgbClr val="FF0000"/>
              </a:buClr>
              <a:buFont typeface="Arial" panose="020B0604020202020204" pitchFamily="34" charset="0"/>
              <a:buChar char="•"/>
            </a:pPr>
            <a:r>
              <a:rPr kumimoji="0" lang="en-US" sz="2000" b="1" i="0" u="none" strike="noStrike" kern="1200" cap="none" spc="0" normalizeH="0" baseline="0" noProof="0" dirty="0" smtClean="0">
                <a:ln>
                  <a:noFill/>
                </a:ln>
                <a:solidFill>
                  <a:srgbClr val="008000"/>
                </a:solidFill>
                <a:effectLst/>
                <a:uLnTx/>
                <a:uFillTx/>
                <a:latin typeface="Calibri"/>
              </a:rPr>
              <a:t>Sought </a:t>
            </a:r>
            <a:r>
              <a:rPr kumimoji="0" lang="en-US" sz="2000" b="1" i="0" u="none" strike="noStrike" kern="1200" cap="none" spc="0" normalizeH="0" baseline="0" noProof="0" dirty="0" smtClean="0">
                <a:ln>
                  <a:noFill/>
                </a:ln>
                <a:solidFill>
                  <a:srgbClr val="FF0000"/>
                </a:solidFill>
                <a:effectLst/>
                <a:uLnTx/>
                <a:uFillTx/>
                <a:latin typeface="Calibri"/>
              </a:rPr>
              <a:t>timely approvals </a:t>
            </a:r>
            <a:r>
              <a:rPr kumimoji="0" lang="en-US" sz="2000" b="1" i="0" u="none" strike="noStrike" kern="1200" cap="none" spc="0" normalizeH="0" baseline="0" noProof="0" dirty="0" smtClean="0">
                <a:ln>
                  <a:noFill/>
                </a:ln>
                <a:solidFill>
                  <a:srgbClr val="008000"/>
                </a:solidFill>
                <a:effectLst/>
                <a:uLnTx/>
                <a:uFillTx/>
                <a:latin typeface="Calibri"/>
              </a:rPr>
              <a:t>from GOP / GOAJK for </a:t>
            </a:r>
            <a:r>
              <a:rPr kumimoji="0" lang="en-US" sz="2000" b="1" i="0" u="none" strike="noStrike" kern="1200" cap="none" spc="0" normalizeH="0" baseline="0" noProof="0" dirty="0" smtClean="0">
                <a:ln>
                  <a:noFill/>
                </a:ln>
                <a:solidFill>
                  <a:srgbClr val="FF0000"/>
                </a:solidFill>
                <a:effectLst/>
                <a:uLnTx/>
                <a:uFillTx/>
                <a:latin typeface="Calibri"/>
              </a:rPr>
              <a:t>IA, PPA</a:t>
            </a:r>
            <a:r>
              <a:rPr lang="en-US" sz="2000" b="1" dirty="0">
                <a:solidFill>
                  <a:srgbClr val="FF0000"/>
                </a:solidFill>
                <a:latin typeface="Calibri"/>
              </a:rPr>
              <a:t> </a:t>
            </a:r>
            <a:r>
              <a:rPr lang="en-US" sz="2000" b="1" dirty="0" smtClean="0">
                <a:solidFill>
                  <a:srgbClr val="FF0000"/>
                </a:solidFill>
                <a:latin typeface="Calibri"/>
              </a:rPr>
              <a:t>and</a:t>
            </a:r>
            <a:r>
              <a:rPr lang="en-US" sz="2000" b="1" dirty="0">
                <a:solidFill>
                  <a:srgbClr val="FF0000"/>
                </a:solidFill>
              </a:rPr>
              <a:t> </a:t>
            </a:r>
            <a:r>
              <a:rPr lang="en-US" sz="2000" b="1" dirty="0" smtClean="0">
                <a:solidFill>
                  <a:srgbClr val="FF0000"/>
                </a:solidFill>
              </a:rPr>
              <a:t>WUA, ESIA </a:t>
            </a:r>
            <a:r>
              <a:rPr lang="en-US" sz="2000" b="1" dirty="0">
                <a:solidFill>
                  <a:srgbClr val="FF0000"/>
                </a:solidFill>
              </a:rPr>
              <a:t>Study </a:t>
            </a:r>
            <a:r>
              <a:rPr lang="en-US" sz="2000" b="1" dirty="0" smtClean="0">
                <a:solidFill>
                  <a:srgbClr val="FF0000"/>
                </a:solidFill>
              </a:rPr>
              <a:t>NOC</a:t>
            </a:r>
            <a:endParaRPr kumimoji="0" lang="en-US" sz="2000" b="1" i="0" u="none" strike="noStrike" kern="1200" cap="none" spc="0" normalizeH="0" baseline="0" noProof="0" dirty="0" smtClean="0">
              <a:ln>
                <a:noFill/>
              </a:ln>
              <a:solidFill>
                <a:srgbClr val="008000"/>
              </a:solidFill>
              <a:effectLst/>
              <a:uLnTx/>
              <a:uFillTx/>
              <a:latin typeface="Calibri"/>
            </a:endParaRPr>
          </a:p>
          <a:p>
            <a:pPr marL="742950" marR="0" lvl="1" indent="-285750" algn="l" defTabSz="914400" rtl="0" eaLnBrk="1" fontAlgn="auto" latinLnBrk="0" hangingPunct="1">
              <a:lnSpc>
                <a:spcPct val="150000"/>
              </a:lnSpc>
              <a:spcBef>
                <a:spcPts val="0"/>
              </a:spcBef>
              <a:spcAft>
                <a:spcPts val="0"/>
              </a:spcAft>
              <a:buClr>
                <a:srgbClr val="FF0000"/>
              </a:buClr>
              <a:buSzTx/>
              <a:buFont typeface="Arial" panose="020B0604020202020204" pitchFamily="34" charset="0"/>
              <a:buChar char="•"/>
              <a:tabLst/>
              <a:defRPr/>
            </a:pPr>
            <a:r>
              <a:rPr kumimoji="0" lang="en-US" sz="2000" b="1" i="0" u="none" strike="noStrike" kern="1200" cap="none" spc="0" normalizeH="0" baseline="0" noProof="0" dirty="0" smtClean="0">
                <a:ln>
                  <a:noFill/>
                </a:ln>
                <a:solidFill>
                  <a:srgbClr val="FF0000"/>
                </a:solidFill>
                <a:effectLst/>
                <a:uLnTx/>
                <a:uFillTx/>
                <a:latin typeface="Calibri"/>
              </a:rPr>
              <a:t>Mechanism for tax sharing</a:t>
            </a:r>
            <a:r>
              <a:rPr kumimoji="0" lang="en-US" sz="2000" b="1" i="0" u="none" strike="noStrike" kern="1200" cap="none" spc="0" normalizeH="0" baseline="0" noProof="0" dirty="0" smtClean="0">
                <a:ln>
                  <a:noFill/>
                </a:ln>
                <a:solidFill>
                  <a:srgbClr val="008000"/>
                </a:solidFill>
                <a:effectLst/>
                <a:uLnTx/>
                <a:uFillTx/>
                <a:latin typeface="Calibri"/>
              </a:rPr>
              <a:t> between Federal, Punjab and AJK Governments developed with consensus of all.</a:t>
            </a:r>
          </a:p>
          <a:p>
            <a:pPr marL="742950" marR="0" lvl="1" indent="-285750" algn="l" defTabSz="914400" rtl="0" eaLnBrk="1" fontAlgn="auto" latinLnBrk="0" hangingPunct="1">
              <a:lnSpc>
                <a:spcPct val="150000"/>
              </a:lnSpc>
              <a:spcBef>
                <a:spcPts val="0"/>
              </a:spcBef>
              <a:spcAft>
                <a:spcPts val="0"/>
              </a:spcAft>
              <a:buClr>
                <a:srgbClr val="FF0000"/>
              </a:buClr>
              <a:buSzTx/>
              <a:buFont typeface="Arial" panose="020B0604020202020204" pitchFamily="34" charset="0"/>
              <a:buChar char="•"/>
              <a:tabLst/>
              <a:defRPr/>
            </a:pPr>
            <a:r>
              <a:rPr kumimoji="0" lang="en-US" sz="2000" b="1" i="0" u="none" strike="noStrike" kern="1200" cap="none" spc="0" normalizeH="0" baseline="0" noProof="0" dirty="0" smtClean="0">
                <a:ln>
                  <a:noFill/>
                </a:ln>
                <a:solidFill>
                  <a:srgbClr val="FF0000"/>
                </a:solidFill>
                <a:effectLst/>
                <a:uLnTx/>
                <a:uFillTx/>
                <a:latin typeface="Calibri"/>
              </a:rPr>
              <a:t>Resolved 16 % sales tax </a:t>
            </a:r>
            <a:r>
              <a:rPr kumimoji="0" lang="en-US" sz="2000" b="1" i="0" u="none" strike="noStrike" kern="1200" cap="none" spc="0" normalizeH="0" baseline="0" noProof="0" dirty="0" smtClean="0">
                <a:ln>
                  <a:noFill/>
                </a:ln>
                <a:solidFill>
                  <a:srgbClr val="008000"/>
                </a:solidFill>
                <a:effectLst/>
                <a:uLnTx/>
                <a:uFillTx/>
                <a:latin typeface="Calibri"/>
              </a:rPr>
              <a:t>on Construction Contractor levied by Government of Punjab and GOAJK amicably.</a:t>
            </a:r>
          </a:p>
          <a:p>
            <a:pPr marL="742950" lvl="1" indent="-285750">
              <a:lnSpc>
                <a:spcPct val="150000"/>
              </a:lnSpc>
              <a:buClr>
                <a:srgbClr val="FF0000"/>
              </a:buClr>
              <a:buFont typeface="Arial" panose="020B0604020202020204" pitchFamily="34" charset="0"/>
              <a:buChar char="•"/>
            </a:pPr>
            <a:r>
              <a:rPr lang="en-US" sz="2000" b="1" dirty="0">
                <a:solidFill>
                  <a:srgbClr val="008000"/>
                </a:solidFill>
              </a:rPr>
              <a:t>KPCL </a:t>
            </a:r>
            <a:r>
              <a:rPr lang="en-US" sz="2000" b="1" dirty="0" smtClean="0">
                <a:solidFill>
                  <a:srgbClr val="008000"/>
                </a:solidFill>
              </a:rPr>
              <a:t>obtained  the </a:t>
            </a:r>
            <a:r>
              <a:rPr lang="en-US" sz="2000" b="1" dirty="0" smtClean="0">
                <a:solidFill>
                  <a:srgbClr val="FF0000"/>
                </a:solidFill>
              </a:rPr>
              <a:t>consent </a:t>
            </a:r>
            <a:r>
              <a:rPr lang="en-US" sz="2000" b="1" dirty="0">
                <a:solidFill>
                  <a:srgbClr val="FF0000"/>
                </a:solidFill>
              </a:rPr>
              <a:t>for the design of seven bridges</a:t>
            </a:r>
            <a:r>
              <a:rPr lang="en-US" sz="2000" b="1" dirty="0">
                <a:solidFill>
                  <a:srgbClr val="008000"/>
                </a:solidFill>
              </a:rPr>
              <a:t> </a:t>
            </a:r>
            <a:r>
              <a:rPr lang="en-US" sz="2000" b="1" dirty="0">
                <a:solidFill>
                  <a:srgbClr val="008000"/>
                </a:solidFill>
              </a:rPr>
              <a:t>from Governments of Punjab and </a:t>
            </a:r>
            <a:r>
              <a:rPr lang="en-US" sz="2000" b="1" dirty="0">
                <a:solidFill>
                  <a:srgbClr val="008000"/>
                </a:solidFill>
              </a:rPr>
              <a:t>AJK</a:t>
            </a:r>
            <a:r>
              <a:rPr lang="en-US" sz="2000" b="1" dirty="0">
                <a:solidFill>
                  <a:srgbClr val="008000"/>
                </a:solidFill>
              </a:rPr>
              <a:t> </a:t>
            </a:r>
            <a:r>
              <a:rPr lang="en-US" sz="2000" b="1" dirty="0">
                <a:solidFill>
                  <a:srgbClr val="008000"/>
                </a:solidFill>
              </a:rPr>
              <a:t>and the relevant roads and Bridges have been transferred to AJK/Punjab Highway Departments  </a:t>
            </a:r>
          </a:p>
          <a:p>
            <a:pPr marL="742950" marR="0" lvl="1" indent="-285750" algn="l" defTabSz="914400" rtl="0" eaLnBrk="1" fontAlgn="auto" latinLnBrk="0" hangingPunct="1">
              <a:lnSpc>
                <a:spcPct val="150000"/>
              </a:lnSpc>
              <a:spcBef>
                <a:spcPts val="0"/>
              </a:spcBef>
              <a:spcAft>
                <a:spcPts val="0"/>
              </a:spcAft>
              <a:buClr>
                <a:srgbClr val="FF0000"/>
              </a:buClr>
              <a:buSzTx/>
              <a:buFont typeface="Arial" panose="020B0604020202020204" pitchFamily="34" charset="0"/>
              <a:buChar char="•"/>
              <a:tabLst/>
              <a:defRPr/>
            </a:pPr>
            <a:endParaRPr kumimoji="0" lang="en-US" sz="2400" b="1" i="0" u="none" strike="noStrike" kern="1200" cap="none" spc="0" normalizeH="0" baseline="0" noProof="0" dirty="0" smtClean="0">
              <a:ln>
                <a:noFill/>
              </a:ln>
              <a:solidFill>
                <a:srgbClr val="008000"/>
              </a:solidFill>
              <a:effectLst/>
              <a:uLnTx/>
              <a:uFillTx/>
              <a:latin typeface="Calibri"/>
              <a:ea typeface="+mn-ea"/>
              <a:cs typeface="+mn-cs"/>
            </a:endParaRPr>
          </a:p>
        </p:txBody>
      </p:sp>
    </p:spTree>
    <p:extLst>
      <p:ext uri="{BB962C8B-B14F-4D97-AF65-F5344CB8AC3E}">
        <p14:creationId xmlns:p14="http://schemas.microsoft.com/office/powerpoint/2010/main" val="16179035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43952" y="133618"/>
            <a:ext cx="8054626"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smtClean="0">
                <a:ln>
                  <a:noFill/>
                </a:ln>
                <a:solidFill>
                  <a:prstClr val="white"/>
                </a:solidFill>
                <a:effectLst/>
                <a:uLnTx/>
                <a:uFillTx/>
                <a:latin typeface="Calibri"/>
                <a:ea typeface="Arial Unicode MS" panose="020B0604020202020204" pitchFamily="34" charset="-122"/>
                <a:cs typeface="Arial Unicode MS" panose="020B0604020202020204" pitchFamily="34" charset="-122"/>
              </a:rPr>
              <a:t>Conclusion </a:t>
            </a:r>
            <a:endParaRPr kumimoji="0" lang="en-US" altLang="zh-CN" sz="3600" b="1" i="0" u="none" strike="noStrike" kern="1200" cap="none" spc="0" normalizeH="0" baseline="0" noProof="0" dirty="0">
              <a:ln>
                <a:noFill/>
              </a:ln>
              <a:solidFill>
                <a:prstClr val="white"/>
              </a:solidFill>
              <a:effectLst/>
              <a:uLnTx/>
              <a:uFillTx/>
              <a:latin typeface="Calibri"/>
              <a:ea typeface="Arial Unicode MS" panose="020B0604020202020204" pitchFamily="34" charset="-122"/>
              <a:cs typeface="Arial Unicode MS" panose="020B0604020202020204" pitchFamily="34" charset="-122"/>
            </a:endParaRPr>
          </a:p>
        </p:txBody>
      </p:sp>
      <p:sp>
        <p:nvSpPr>
          <p:cNvPr id="3" name="灯片编号占位符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57CB6D-4A2A-45F2-AA53-ED4BF0E2059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 name="TextBox 3"/>
          <p:cNvSpPr txBox="1"/>
          <p:nvPr/>
        </p:nvSpPr>
        <p:spPr>
          <a:xfrm>
            <a:off x="192504" y="1277054"/>
            <a:ext cx="11357811" cy="5078313"/>
          </a:xfrm>
          <a:prstGeom prst="rect">
            <a:avLst/>
          </a:prstGeom>
          <a:noFill/>
        </p:spPr>
        <p:txBody>
          <a:bodyPr wrap="square" rtlCol="0">
            <a:spAutoFit/>
          </a:bodyPr>
          <a:lstStyle/>
          <a:p>
            <a:pPr marL="457200" marR="0" lvl="1" indent="0" algn="just" defTabSz="914400" rtl="0" eaLnBrk="1" fontAlgn="auto" latinLnBrk="0" hangingPunct="1">
              <a:lnSpc>
                <a:spcPct val="150000"/>
              </a:lnSpc>
              <a:spcBef>
                <a:spcPts val="0"/>
              </a:spcBef>
              <a:spcAft>
                <a:spcPts val="0"/>
              </a:spcAft>
              <a:buClr>
                <a:srgbClr val="FF0000"/>
              </a:buClr>
              <a:buSzTx/>
              <a:buFontTx/>
              <a:buNone/>
              <a:tabLst/>
              <a:defRPr/>
            </a:pPr>
            <a:r>
              <a:rPr kumimoji="0" lang="en-US" sz="3600" b="1" i="1" u="none" strike="noStrike" kern="1200" cap="none" spc="0" normalizeH="0" baseline="0" noProof="0" dirty="0" smtClean="0">
                <a:ln>
                  <a:noFill/>
                </a:ln>
                <a:solidFill>
                  <a:srgbClr val="00B0F0"/>
                </a:solidFill>
                <a:effectLst/>
                <a:uLnTx/>
                <a:uFillTx/>
                <a:latin typeface="Calibri"/>
                <a:ea typeface="+mn-ea"/>
                <a:cs typeface="+mn-cs"/>
              </a:rPr>
              <a:t>The success of the Karot Project is the first step toward development of other mega Hydro Power Projects in Private Sector in Pakistan and has inculcated interest of the investors and lenders  in development and implementation of Hydro Power Projects.</a:t>
            </a:r>
          </a:p>
          <a:p>
            <a:pPr marL="742950" marR="0" lvl="1" indent="-285750" algn="l" defTabSz="914400" rtl="0" eaLnBrk="1" fontAlgn="auto" latinLnBrk="0" hangingPunct="1">
              <a:lnSpc>
                <a:spcPct val="150000"/>
              </a:lnSpc>
              <a:spcBef>
                <a:spcPts val="0"/>
              </a:spcBef>
              <a:spcAft>
                <a:spcPts val="0"/>
              </a:spcAft>
              <a:buClr>
                <a:srgbClr val="FF0000"/>
              </a:buClr>
              <a:buSzTx/>
              <a:buFont typeface="Arial" panose="020B0604020202020204" pitchFamily="34" charset="0"/>
              <a:buChar char="•"/>
              <a:tabLst/>
              <a:defRPr/>
            </a:pPr>
            <a:endParaRPr kumimoji="0" lang="en-US" sz="3600" b="1" i="0" u="none" strike="noStrike" kern="1200" cap="none" spc="0" normalizeH="0" baseline="0" noProof="0" dirty="0" smtClean="0">
              <a:ln>
                <a:noFill/>
              </a:ln>
              <a:solidFill>
                <a:srgbClr val="008000"/>
              </a:solidFill>
              <a:effectLst/>
              <a:uLnTx/>
              <a:uFillTx/>
              <a:latin typeface="Calibri"/>
              <a:ea typeface="+mn-ea"/>
              <a:cs typeface="+mn-cs"/>
            </a:endParaRPr>
          </a:p>
        </p:txBody>
      </p:sp>
    </p:spTree>
    <p:extLst>
      <p:ext uri="{BB962C8B-B14F-4D97-AF65-F5344CB8AC3E}">
        <p14:creationId xmlns:p14="http://schemas.microsoft.com/office/powerpoint/2010/main" val="10384280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86" y="0"/>
            <a:ext cx="12401550" cy="6975872"/>
          </a:xfrm>
          <a:prstGeom prst="rect">
            <a:avLst/>
          </a:prstGeom>
        </p:spPr>
      </p:pic>
      <p:sp>
        <p:nvSpPr>
          <p:cNvPr id="106498" name="TextBox 3"/>
          <p:cNvSpPr txBox="1"/>
          <p:nvPr/>
        </p:nvSpPr>
        <p:spPr>
          <a:xfrm>
            <a:off x="3267307" y="1973765"/>
            <a:ext cx="7114477" cy="1200329"/>
          </a:xfrm>
          <a:prstGeom prst="rect">
            <a:avLst/>
          </a:prstGeom>
          <a:solidFill>
            <a:schemeClr val="tx1">
              <a:alpha val="12000"/>
            </a:schemeClr>
          </a:solidFill>
          <a:ln w="9525">
            <a:noFill/>
          </a:ln>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ea"/>
                <a:sym typeface="+mn-lt"/>
              </a:rPr>
              <a:t>Thank you!</a:t>
            </a:r>
          </a:p>
        </p:txBody>
      </p:sp>
      <p:sp>
        <p:nvSpPr>
          <p:cNvPr id="2" name="Rectangle 1"/>
          <p:cNvSpPr/>
          <p:nvPr/>
        </p:nvSpPr>
        <p:spPr>
          <a:xfrm>
            <a:off x="7892903" y="4602686"/>
            <a:ext cx="6096000" cy="2123658"/>
          </a:xfrm>
          <a:prstGeom prst="rect">
            <a:avLst/>
          </a:prstGeom>
        </p:spPr>
        <p:txBody>
          <a:bodyPr>
            <a:spAutoFit/>
          </a:bodyPr>
          <a:lstStyle/>
          <a:p>
            <a:pPr lvl="0"/>
            <a:r>
              <a:rPr lang="en-US" sz="3200" b="1" dirty="0">
                <a:solidFill>
                  <a:schemeClr val="bg1"/>
                </a:solidFill>
              </a:rPr>
              <a:t>Contacts:</a:t>
            </a:r>
          </a:p>
          <a:p>
            <a:pPr lvl="0"/>
            <a:r>
              <a:rPr lang="en-US" sz="3600" b="1" dirty="0">
                <a:solidFill>
                  <a:schemeClr val="bg1"/>
                </a:solidFill>
              </a:rPr>
              <a:t>N A Zuberi</a:t>
            </a:r>
          </a:p>
          <a:p>
            <a:pPr lvl="0"/>
            <a:r>
              <a:rPr lang="en-US" sz="3200" b="1" u="sng" dirty="0">
                <a:solidFill>
                  <a:schemeClr val="bg1"/>
                </a:solidFill>
              </a:rPr>
              <a:t>0300-5317303</a:t>
            </a:r>
          </a:p>
          <a:p>
            <a:pPr lvl="0"/>
            <a:r>
              <a:rPr lang="en-US" sz="3200" b="1" u="sng" dirty="0">
                <a:solidFill>
                  <a:schemeClr val="bg1"/>
                </a:solidFill>
              </a:rPr>
              <a:t>zuberippib@gmail.com </a:t>
            </a:r>
          </a:p>
        </p:txBody>
      </p:sp>
    </p:spTree>
    <p:extLst>
      <p:ext uri="{BB962C8B-B14F-4D97-AF65-F5344CB8AC3E}">
        <p14:creationId xmlns:p14="http://schemas.microsoft.com/office/powerpoint/2010/main" val="10930410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557CB6D-4A2A-45F2-AA53-ED4BF0E20593}" type="slidenum">
              <a:rPr lang="zh-CN" altLang="en-US" smtClean="0"/>
              <a:pPr/>
              <a:t>5</a:t>
            </a:fld>
            <a:endParaRPr lang="zh-CN" altLang="en-US"/>
          </a:p>
        </p:txBody>
      </p:sp>
      <p:sp>
        <p:nvSpPr>
          <p:cNvPr id="15" name="Rectangle 3"/>
          <p:cNvSpPr/>
          <p:nvPr/>
        </p:nvSpPr>
        <p:spPr>
          <a:xfrm>
            <a:off x="3710866" y="114353"/>
            <a:ext cx="7974943" cy="685801"/>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r" fontAlgn="auto">
              <a:lnSpc>
                <a:spcPct val="90000"/>
              </a:lnSpc>
              <a:spcBef>
                <a:spcPts val="0"/>
              </a:spcBef>
              <a:spcAft>
                <a:spcPts val="0"/>
              </a:spcAft>
              <a:defRPr/>
            </a:pPr>
            <a:r>
              <a:rPr lang="en-US" altLang="zh-CN" sz="3200" b="1" dirty="0" smtClean="0">
                <a:solidFill>
                  <a:schemeClr val="bg1"/>
                </a:solidFill>
              </a:rPr>
              <a:t>Location of CPEC Projects and NTDC System</a:t>
            </a:r>
            <a:endParaRPr lang="pt-BR" altLang="zh-CN" sz="3200" b="1" dirty="0">
              <a:solidFill>
                <a:schemeClr val="bg1"/>
              </a:solidFill>
            </a:endParaRPr>
          </a:p>
        </p:txBody>
      </p:sp>
      <p:pic>
        <p:nvPicPr>
          <p:cNvPr id="2" name="Picture 1"/>
          <p:cNvPicPr>
            <a:picLocks noChangeAspect="1"/>
          </p:cNvPicPr>
          <p:nvPr/>
        </p:nvPicPr>
        <p:blipFill>
          <a:blip r:embed="rId2"/>
          <a:stretch>
            <a:fillRect/>
          </a:stretch>
        </p:blipFill>
        <p:spPr>
          <a:xfrm>
            <a:off x="6640496" y="889773"/>
            <a:ext cx="4785065" cy="4596627"/>
          </a:xfrm>
          <a:prstGeom prst="rect">
            <a:avLst/>
          </a:prstGeom>
        </p:spPr>
      </p:pic>
      <p:pic>
        <p:nvPicPr>
          <p:cNvPr id="4" name="Picture 3"/>
          <p:cNvPicPr>
            <a:picLocks noChangeAspect="1"/>
          </p:cNvPicPr>
          <p:nvPr/>
        </p:nvPicPr>
        <p:blipFill>
          <a:blip r:embed="rId3"/>
          <a:stretch>
            <a:fillRect/>
          </a:stretch>
        </p:blipFill>
        <p:spPr>
          <a:xfrm>
            <a:off x="328473" y="889774"/>
            <a:ext cx="6054571" cy="4783058"/>
          </a:xfrm>
          <a:prstGeom prst="rect">
            <a:avLst/>
          </a:prstGeom>
        </p:spPr>
      </p:pic>
    </p:spTree>
    <p:extLst>
      <p:ext uri="{BB962C8B-B14F-4D97-AF65-F5344CB8AC3E}">
        <p14:creationId xmlns:p14="http://schemas.microsoft.com/office/powerpoint/2010/main" val="25327875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557CB6D-4A2A-45F2-AA53-ED4BF0E20593}" type="slidenum">
              <a:rPr lang="zh-CN" altLang="en-US" smtClean="0"/>
              <a:pPr/>
              <a:t>6</a:t>
            </a:fld>
            <a:endParaRPr lang="zh-CN" altLang="en-US"/>
          </a:p>
        </p:txBody>
      </p:sp>
      <p:sp>
        <p:nvSpPr>
          <p:cNvPr id="15" name="Rectangle 3"/>
          <p:cNvSpPr/>
          <p:nvPr/>
        </p:nvSpPr>
        <p:spPr>
          <a:xfrm>
            <a:off x="3721498" y="124762"/>
            <a:ext cx="7974943" cy="685801"/>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r" fontAlgn="auto">
              <a:lnSpc>
                <a:spcPct val="90000"/>
              </a:lnSpc>
              <a:spcBef>
                <a:spcPts val="0"/>
              </a:spcBef>
              <a:spcAft>
                <a:spcPts val="0"/>
              </a:spcAft>
              <a:defRPr/>
            </a:pPr>
            <a:r>
              <a:rPr lang="en-US" altLang="zh-CN" sz="3600" b="1" dirty="0" smtClean="0">
                <a:solidFill>
                  <a:schemeClr val="bg1"/>
                </a:solidFill>
              </a:rPr>
              <a:t>CPEC Portfolio of Projects</a:t>
            </a:r>
            <a:endParaRPr lang="pt-BR" altLang="zh-CN" sz="3600" b="1" dirty="0">
              <a:solidFill>
                <a:schemeClr val="bg1"/>
              </a:solidFill>
            </a:endParaRPr>
          </a:p>
        </p:txBody>
      </p:sp>
      <p:sp>
        <p:nvSpPr>
          <p:cNvPr id="8" name="Rectangle 3"/>
          <p:cNvSpPr>
            <a:spLocks noChangeArrowheads="1"/>
          </p:cNvSpPr>
          <p:nvPr/>
        </p:nvSpPr>
        <p:spPr bwMode="auto">
          <a:xfrm>
            <a:off x="814935" y="916106"/>
            <a:ext cx="9673449" cy="5532146"/>
          </a:xfrm>
          <a:prstGeom prst="rect">
            <a:avLst/>
          </a:prstGeom>
          <a:solidFill>
            <a:schemeClr val="accent3">
              <a:lumMod val="20000"/>
              <a:lumOff val="80000"/>
            </a:schemeClr>
          </a:solidFill>
          <a:ln>
            <a:noFill/>
          </a:ln>
          <a:extLst/>
        </p:spPr>
        <p:txBody>
          <a:bodyPr/>
          <a:lstStyle>
            <a:lvl1pPr marL="457200" indent="-457200" eaLnBrk="0" hangingPunct="0">
              <a:spcBef>
                <a:spcPts val="400"/>
              </a:spcBef>
              <a:buClr>
                <a:schemeClr val="accent1"/>
              </a:buClr>
              <a:buSzPct val="68000"/>
              <a:buFont typeface="Wingdings 3" pitchFamily="18" charset="2"/>
              <a:buChar char=""/>
              <a:defRPr sz="2700">
                <a:solidFill>
                  <a:schemeClr val="tx1"/>
                </a:solidFill>
                <a:latin typeface="Calibri"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Calibri"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Calibri"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Calibri"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Calibri"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Calibri"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Calibri"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Calibri"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Calibri" pitchFamily="34" charset="0"/>
              </a:defRPr>
            </a:lvl9pPr>
          </a:lstStyle>
          <a:p>
            <a:pPr marL="628650" lvl="1" indent="-342900">
              <a:buFont typeface="Symbol" panose="05050102010706020507" pitchFamily="18" charset="2"/>
              <a:buChar char=""/>
            </a:pPr>
            <a:endParaRPr lang="en-US" sz="1600" b="1" dirty="0">
              <a:effectLst/>
            </a:endParaRPr>
          </a:p>
          <a:p>
            <a:pPr marL="285750" lvl="1" indent="0">
              <a:buNone/>
            </a:pPr>
            <a:endParaRPr lang="en-US" sz="1600" b="1" dirty="0"/>
          </a:p>
          <a:p>
            <a:pPr marL="285750" lvl="1" indent="0">
              <a:buNone/>
            </a:pPr>
            <a:endParaRPr lang="en-US" sz="1600" b="1" dirty="0"/>
          </a:p>
          <a:p>
            <a:pPr marL="628650" lvl="1" indent="-342900">
              <a:buFont typeface="Symbol" panose="05050102010706020507" pitchFamily="18" charset="2"/>
              <a:buChar char=""/>
            </a:pPr>
            <a:endParaRPr lang="en-US" sz="1600" b="1" dirty="0">
              <a:effectLst/>
            </a:endParaRPr>
          </a:p>
        </p:txBody>
      </p:sp>
      <p:graphicFrame>
        <p:nvGraphicFramePr>
          <p:cNvPr id="2" name="Table 1"/>
          <p:cNvGraphicFramePr>
            <a:graphicFrameLocks noGrp="1"/>
          </p:cNvGraphicFramePr>
          <p:nvPr>
            <p:extLst>
              <p:ext uri="{D42A27DB-BD31-4B8C-83A1-F6EECF244321}">
                <p14:modId xmlns:p14="http://schemas.microsoft.com/office/powerpoint/2010/main" val="3817730995"/>
              </p:ext>
            </p:extLst>
          </p:nvPr>
        </p:nvGraphicFramePr>
        <p:xfrm>
          <a:off x="814934" y="868885"/>
          <a:ext cx="10881506" cy="5579363"/>
        </p:xfrm>
        <a:graphic>
          <a:graphicData uri="http://schemas.openxmlformats.org/drawingml/2006/table">
            <a:tbl>
              <a:tblPr firstRow="1" firstCol="1" bandRow="1">
                <a:tableStyleId>{B301B821-A1FF-4177-AEE7-76D212191A09}</a:tableStyleId>
              </a:tblPr>
              <a:tblGrid>
                <a:gridCol w="1128272">
                  <a:extLst>
                    <a:ext uri="{9D8B030D-6E8A-4147-A177-3AD203B41FA5}">
                      <a16:colId xmlns:a16="http://schemas.microsoft.com/office/drawing/2014/main" val="3215666919"/>
                    </a:ext>
                  </a:extLst>
                </a:gridCol>
                <a:gridCol w="4477834">
                  <a:extLst>
                    <a:ext uri="{9D8B030D-6E8A-4147-A177-3AD203B41FA5}">
                      <a16:colId xmlns:a16="http://schemas.microsoft.com/office/drawing/2014/main" val="3030327071"/>
                    </a:ext>
                  </a:extLst>
                </a:gridCol>
                <a:gridCol w="2538613">
                  <a:extLst>
                    <a:ext uri="{9D8B030D-6E8A-4147-A177-3AD203B41FA5}">
                      <a16:colId xmlns:a16="http://schemas.microsoft.com/office/drawing/2014/main" val="3415381823"/>
                    </a:ext>
                  </a:extLst>
                </a:gridCol>
                <a:gridCol w="2736787">
                  <a:extLst>
                    <a:ext uri="{9D8B030D-6E8A-4147-A177-3AD203B41FA5}">
                      <a16:colId xmlns:a16="http://schemas.microsoft.com/office/drawing/2014/main" val="1362379466"/>
                    </a:ext>
                  </a:extLst>
                </a:gridCol>
              </a:tblGrid>
              <a:tr h="537027">
                <a:tc gridSpan="4">
                  <a:txBody>
                    <a:bodyPr/>
                    <a:lstStyle/>
                    <a:p>
                      <a:pPr marL="0" marR="0" algn="l">
                        <a:lnSpc>
                          <a:spcPct val="107000"/>
                        </a:lnSpc>
                        <a:spcBef>
                          <a:spcPts val="0"/>
                        </a:spcBef>
                        <a:spcAft>
                          <a:spcPts val="0"/>
                        </a:spcAft>
                      </a:pPr>
                      <a:r>
                        <a:rPr lang="en-US" sz="2800" b="1" kern="1200" dirty="0">
                          <a:solidFill>
                            <a:srgbClr val="00B050"/>
                          </a:solidFill>
                          <a:effectLst/>
                        </a:rPr>
                        <a:t>Projects under construction / under development</a:t>
                      </a:r>
                      <a:endParaRPr lang="en-US" sz="2800" b="1" kern="1200" dirty="0">
                        <a:solidFill>
                          <a:srgbClr val="00B050"/>
                        </a:solidFill>
                        <a:effectLst/>
                        <a:latin typeface="+mn-lt"/>
                        <a:ea typeface="+mn-ea"/>
                        <a:cs typeface="+mn-cs"/>
                      </a:endParaRPr>
                    </a:p>
                  </a:txBody>
                  <a:tcPr marL="57702" marR="57702" marT="0" marB="0" anchor="c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9093602"/>
                  </a:ext>
                </a:extLst>
              </a:tr>
              <a:tr h="511370">
                <a:tc>
                  <a:txBody>
                    <a:bodyPr/>
                    <a:lstStyle/>
                    <a:p>
                      <a:pPr marL="0" marR="0" algn="ctr">
                        <a:lnSpc>
                          <a:spcPct val="107000"/>
                        </a:lnSpc>
                        <a:spcBef>
                          <a:spcPts val="0"/>
                        </a:spcBef>
                        <a:spcAft>
                          <a:spcPts val="0"/>
                        </a:spcAft>
                      </a:pPr>
                      <a:r>
                        <a:rPr lang="en-US" sz="1800" b="1" dirty="0">
                          <a:effectLst/>
                        </a:rPr>
                        <a:t>1</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57702" marR="57702" marT="0" marB="0" anchor="ctr"/>
                </a:tc>
                <a:tc>
                  <a:txBody>
                    <a:bodyPr/>
                    <a:lstStyle/>
                    <a:p>
                      <a:pPr marL="0" marR="0" algn="l">
                        <a:lnSpc>
                          <a:spcPct val="107000"/>
                        </a:lnSpc>
                        <a:spcBef>
                          <a:spcPts val="0"/>
                        </a:spcBef>
                        <a:spcAft>
                          <a:spcPts val="0"/>
                        </a:spcAft>
                      </a:pPr>
                      <a:r>
                        <a:rPr lang="en-AU" sz="1800" b="1" kern="1200" dirty="0">
                          <a:effectLst/>
                        </a:rPr>
                        <a:t>Shanghai Electric (TCB-1) &amp; Mine</a:t>
                      </a:r>
                      <a:endParaRPr lang="en-US" sz="1800" b="1" kern="1200" dirty="0">
                        <a:solidFill>
                          <a:schemeClr val="dk1"/>
                        </a:solidFill>
                        <a:effectLst/>
                        <a:latin typeface="+mn-lt"/>
                        <a:ea typeface="+mn-ea"/>
                        <a:cs typeface="+mn-cs"/>
                      </a:endParaRPr>
                    </a:p>
                  </a:txBody>
                  <a:tcPr marL="57702" marR="57702" marT="0" marB="0" anchor="ctr"/>
                </a:tc>
                <a:tc>
                  <a:txBody>
                    <a:bodyPr/>
                    <a:lstStyle/>
                    <a:p>
                      <a:pPr marL="0" marR="0" algn="l">
                        <a:lnSpc>
                          <a:spcPct val="107000"/>
                        </a:lnSpc>
                        <a:spcBef>
                          <a:spcPts val="0"/>
                        </a:spcBef>
                        <a:spcAft>
                          <a:spcPts val="0"/>
                        </a:spcAft>
                      </a:pPr>
                      <a:r>
                        <a:rPr lang="en-US" sz="1800" b="1" kern="1200">
                          <a:effectLst/>
                        </a:rPr>
                        <a:t>1,320</a:t>
                      </a:r>
                      <a:endParaRPr lang="en-US" sz="1800" b="1" kern="1200">
                        <a:solidFill>
                          <a:schemeClr val="dk1"/>
                        </a:solidFill>
                        <a:effectLst/>
                        <a:latin typeface="+mn-lt"/>
                        <a:ea typeface="+mn-ea"/>
                        <a:cs typeface="+mn-cs"/>
                      </a:endParaRPr>
                    </a:p>
                  </a:txBody>
                  <a:tcPr marL="57702" marR="57702" marT="0" marB="0" anchor="ctr"/>
                </a:tc>
                <a:tc>
                  <a:txBody>
                    <a:bodyPr/>
                    <a:lstStyle/>
                    <a:p>
                      <a:pPr marL="0" marR="0" algn="l">
                        <a:lnSpc>
                          <a:spcPct val="107000"/>
                        </a:lnSpc>
                        <a:spcBef>
                          <a:spcPts val="0"/>
                        </a:spcBef>
                        <a:spcAft>
                          <a:spcPts val="0"/>
                        </a:spcAft>
                      </a:pPr>
                      <a:r>
                        <a:rPr lang="en-US" sz="1800" b="1" dirty="0">
                          <a:effectLst/>
                        </a:rPr>
                        <a:t>2023</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57702" marR="57702" marT="0" marB="0" anchor="ctr"/>
                </a:tc>
                <a:extLst>
                  <a:ext uri="{0D108BD9-81ED-4DB2-BD59-A6C34878D82A}">
                    <a16:rowId xmlns:a16="http://schemas.microsoft.com/office/drawing/2014/main" val="459793553"/>
                  </a:ext>
                </a:extLst>
              </a:tr>
              <a:tr h="409217">
                <a:tc>
                  <a:txBody>
                    <a:bodyPr/>
                    <a:lstStyle/>
                    <a:p>
                      <a:pPr marL="0" marR="0" algn="ctr">
                        <a:lnSpc>
                          <a:spcPct val="107000"/>
                        </a:lnSpc>
                        <a:spcBef>
                          <a:spcPts val="0"/>
                        </a:spcBef>
                        <a:spcAft>
                          <a:spcPts val="0"/>
                        </a:spcAft>
                      </a:pPr>
                      <a:r>
                        <a:rPr lang="en-US" sz="1800" b="1" dirty="0">
                          <a:effectLst/>
                        </a:rPr>
                        <a:t>2</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57702" marR="57702" marT="0" marB="0" anchor="ctr"/>
                </a:tc>
                <a:tc>
                  <a:txBody>
                    <a:bodyPr/>
                    <a:lstStyle/>
                    <a:p>
                      <a:pPr marL="0" marR="0" algn="l">
                        <a:lnSpc>
                          <a:spcPct val="107000"/>
                        </a:lnSpc>
                        <a:spcBef>
                          <a:spcPts val="0"/>
                        </a:spcBef>
                        <a:spcAft>
                          <a:spcPts val="0"/>
                        </a:spcAft>
                      </a:pPr>
                      <a:r>
                        <a:rPr lang="en-AU" sz="1800" b="1" kern="1200" dirty="0">
                          <a:effectLst/>
                        </a:rPr>
                        <a:t>HUBCO Thar Power</a:t>
                      </a:r>
                      <a:endParaRPr lang="en-US" sz="1800" b="1" kern="1200" dirty="0">
                        <a:solidFill>
                          <a:schemeClr val="dk1"/>
                        </a:solidFill>
                        <a:effectLst/>
                        <a:latin typeface="+mn-lt"/>
                        <a:ea typeface="+mn-ea"/>
                        <a:cs typeface="+mn-cs"/>
                      </a:endParaRPr>
                    </a:p>
                  </a:txBody>
                  <a:tcPr marL="57702" marR="57702" marT="0" marB="0" anchor="ctr"/>
                </a:tc>
                <a:tc>
                  <a:txBody>
                    <a:bodyPr/>
                    <a:lstStyle/>
                    <a:p>
                      <a:pPr marL="0" marR="0" algn="l">
                        <a:lnSpc>
                          <a:spcPct val="107000"/>
                        </a:lnSpc>
                        <a:spcBef>
                          <a:spcPts val="0"/>
                        </a:spcBef>
                        <a:spcAft>
                          <a:spcPts val="0"/>
                        </a:spcAft>
                      </a:pPr>
                      <a:r>
                        <a:rPr lang="en-US" sz="1800" b="1" kern="1200">
                          <a:effectLst/>
                        </a:rPr>
                        <a:t>330</a:t>
                      </a:r>
                      <a:endParaRPr lang="en-US" sz="1800" b="1" kern="1200">
                        <a:solidFill>
                          <a:schemeClr val="dk1"/>
                        </a:solidFill>
                        <a:effectLst/>
                        <a:latin typeface="+mn-lt"/>
                        <a:ea typeface="+mn-ea"/>
                        <a:cs typeface="+mn-cs"/>
                      </a:endParaRPr>
                    </a:p>
                  </a:txBody>
                  <a:tcPr marL="57702" marR="57702" marT="0" marB="0" anchor="ctr"/>
                </a:tc>
                <a:tc>
                  <a:txBody>
                    <a:bodyPr/>
                    <a:lstStyle/>
                    <a:p>
                      <a:pPr marL="0" marR="0" algn="l">
                        <a:lnSpc>
                          <a:spcPct val="107000"/>
                        </a:lnSpc>
                        <a:spcBef>
                          <a:spcPts val="0"/>
                        </a:spcBef>
                        <a:spcAft>
                          <a:spcPts val="0"/>
                        </a:spcAft>
                      </a:pPr>
                      <a:r>
                        <a:rPr lang="en-US" sz="1800" b="1">
                          <a:effectLst/>
                        </a:rPr>
                        <a:t>2022</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57702" marR="57702" marT="0" marB="0" anchor="ctr"/>
                </a:tc>
                <a:extLst>
                  <a:ext uri="{0D108BD9-81ED-4DB2-BD59-A6C34878D82A}">
                    <a16:rowId xmlns:a16="http://schemas.microsoft.com/office/drawing/2014/main" val="2254138684"/>
                  </a:ext>
                </a:extLst>
              </a:tr>
              <a:tr h="409217">
                <a:tc>
                  <a:txBody>
                    <a:bodyPr/>
                    <a:lstStyle/>
                    <a:p>
                      <a:pPr marL="0" marR="0" algn="ctr">
                        <a:lnSpc>
                          <a:spcPct val="107000"/>
                        </a:lnSpc>
                        <a:spcBef>
                          <a:spcPts val="0"/>
                        </a:spcBef>
                        <a:spcAft>
                          <a:spcPts val="0"/>
                        </a:spcAft>
                      </a:pPr>
                      <a:r>
                        <a:rPr lang="en-US" sz="1800" b="1" dirty="0">
                          <a:effectLst/>
                        </a:rPr>
                        <a:t>3</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57702" marR="57702" marT="0" marB="0" anchor="ctr"/>
                </a:tc>
                <a:tc>
                  <a:txBody>
                    <a:bodyPr/>
                    <a:lstStyle/>
                    <a:p>
                      <a:pPr marL="0" marR="0" algn="l">
                        <a:lnSpc>
                          <a:spcPct val="107000"/>
                        </a:lnSpc>
                        <a:spcBef>
                          <a:spcPts val="0"/>
                        </a:spcBef>
                        <a:spcAft>
                          <a:spcPts val="0"/>
                        </a:spcAft>
                      </a:pPr>
                      <a:r>
                        <a:rPr lang="en-AU" sz="1800" b="1" kern="1200" dirty="0" err="1">
                          <a:effectLst/>
                        </a:rPr>
                        <a:t>ThalNova</a:t>
                      </a:r>
                      <a:r>
                        <a:rPr lang="en-AU" sz="1800" b="1" kern="1200" dirty="0">
                          <a:effectLst/>
                        </a:rPr>
                        <a:t> Thar Power</a:t>
                      </a:r>
                      <a:endParaRPr lang="en-US" sz="1800" b="1" kern="1200" dirty="0">
                        <a:solidFill>
                          <a:schemeClr val="dk1"/>
                        </a:solidFill>
                        <a:effectLst/>
                        <a:latin typeface="+mn-lt"/>
                        <a:ea typeface="+mn-ea"/>
                        <a:cs typeface="+mn-cs"/>
                      </a:endParaRPr>
                    </a:p>
                  </a:txBody>
                  <a:tcPr marL="57702" marR="57702" marT="0" marB="0" anchor="ctr"/>
                </a:tc>
                <a:tc>
                  <a:txBody>
                    <a:bodyPr/>
                    <a:lstStyle/>
                    <a:p>
                      <a:pPr marL="0" marR="0" algn="l">
                        <a:lnSpc>
                          <a:spcPct val="107000"/>
                        </a:lnSpc>
                        <a:spcBef>
                          <a:spcPts val="0"/>
                        </a:spcBef>
                        <a:spcAft>
                          <a:spcPts val="0"/>
                        </a:spcAft>
                      </a:pPr>
                      <a:r>
                        <a:rPr lang="en-US" sz="1800" b="1" kern="1200">
                          <a:effectLst/>
                        </a:rPr>
                        <a:t>330</a:t>
                      </a:r>
                      <a:endParaRPr lang="en-US" sz="1800" b="1" kern="1200">
                        <a:solidFill>
                          <a:schemeClr val="dk1"/>
                        </a:solidFill>
                        <a:effectLst/>
                        <a:latin typeface="+mn-lt"/>
                        <a:ea typeface="+mn-ea"/>
                        <a:cs typeface="+mn-cs"/>
                      </a:endParaRPr>
                    </a:p>
                  </a:txBody>
                  <a:tcPr marL="57702" marR="57702" marT="0" marB="0" anchor="ctr"/>
                </a:tc>
                <a:tc>
                  <a:txBody>
                    <a:bodyPr/>
                    <a:lstStyle/>
                    <a:p>
                      <a:pPr marL="0" marR="0" algn="l">
                        <a:lnSpc>
                          <a:spcPct val="107000"/>
                        </a:lnSpc>
                        <a:spcBef>
                          <a:spcPts val="0"/>
                        </a:spcBef>
                        <a:spcAft>
                          <a:spcPts val="0"/>
                        </a:spcAft>
                      </a:pPr>
                      <a:r>
                        <a:rPr lang="en-US" sz="1800" b="1">
                          <a:effectLst/>
                        </a:rPr>
                        <a:t>2022</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57702" marR="57702" marT="0" marB="0" anchor="ctr"/>
                </a:tc>
                <a:extLst>
                  <a:ext uri="{0D108BD9-81ED-4DB2-BD59-A6C34878D82A}">
                    <a16:rowId xmlns:a16="http://schemas.microsoft.com/office/drawing/2014/main" val="3601862416"/>
                  </a:ext>
                </a:extLst>
              </a:tr>
              <a:tr h="409217">
                <a:tc>
                  <a:txBody>
                    <a:bodyPr/>
                    <a:lstStyle/>
                    <a:p>
                      <a:pPr marL="0" marR="0" algn="ctr">
                        <a:lnSpc>
                          <a:spcPct val="107000"/>
                        </a:lnSpc>
                        <a:spcBef>
                          <a:spcPts val="0"/>
                        </a:spcBef>
                        <a:spcAft>
                          <a:spcPts val="0"/>
                        </a:spcAft>
                      </a:pPr>
                      <a:r>
                        <a:rPr lang="en-US" sz="1800" b="1" dirty="0">
                          <a:effectLst/>
                        </a:rPr>
                        <a:t>4</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57702" marR="57702" marT="0" marB="0" anchor="ctr"/>
                </a:tc>
                <a:tc>
                  <a:txBody>
                    <a:bodyPr/>
                    <a:lstStyle/>
                    <a:p>
                      <a:pPr marL="0" marR="0" algn="l">
                        <a:lnSpc>
                          <a:spcPct val="107000"/>
                        </a:lnSpc>
                        <a:spcBef>
                          <a:spcPts val="0"/>
                        </a:spcBef>
                        <a:spcAft>
                          <a:spcPts val="0"/>
                        </a:spcAft>
                      </a:pPr>
                      <a:r>
                        <a:rPr lang="en-AU" sz="1800" b="1" kern="1200" dirty="0">
                          <a:solidFill>
                            <a:srgbClr val="FF0000"/>
                          </a:solidFill>
                          <a:effectLst/>
                        </a:rPr>
                        <a:t>Suki </a:t>
                      </a:r>
                      <a:r>
                        <a:rPr lang="en-AU" sz="1800" b="1" kern="1200" dirty="0" err="1">
                          <a:solidFill>
                            <a:srgbClr val="FF0000"/>
                          </a:solidFill>
                          <a:effectLst/>
                        </a:rPr>
                        <a:t>Kinari</a:t>
                      </a:r>
                      <a:r>
                        <a:rPr lang="en-AU" sz="1800" b="1" kern="1200" dirty="0">
                          <a:solidFill>
                            <a:srgbClr val="FF0000"/>
                          </a:solidFill>
                          <a:effectLst/>
                        </a:rPr>
                        <a:t> HPP</a:t>
                      </a:r>
                      <a:endParaRPr lang="en-US" sz="1800" b="1" kern="1200" dirty="0">
                        <a:solidFill>
                          <a:srgbClr val="FF0000"/>
                        </a:solidFill>
                        <a:effectLst/>
                        <a:latin typeface="+mn-lt"/>
                        <a:ea typeface="+mn-ea"/>
                        <a:cs typeface="+mn-cs"/>
                      </a:endParaRPr>
                    </a:p>
                  </a:txBody>
                  <a:tcPr marL="57702" marR="57702" marT="0" marB="0" anchor="ctr"/>
                </a:tc>
                <a:tc>
                  <a:txBody>
                    <a:bodyPr/>
                    <a:lstStyle/>
                    <a:p>
                      <a:pPr marL="0" marR="0" algn="l">
                        <a:lnSpc>
                          <a:spcPct val="107000"/>
                        </a:lnSpc>
                        <a:spcBef>
                          <a:spcPts val="0"/>
                        </a:spcBef>
                        <a:spcAft>
                          <a:spcPts val="0"/>
                        </a:spcAft>
                      </a:pPr>
                      <a:r>
                        <a:rPr lang="en-US" sz="1800" b="1" kern="1200">
                          <a:solidFill>
                            <a:srgbClr val="FF0000"/>
                          </a:solidFill>
                          <a:effectLst/>
                        </a:rPr>
                        <a:t>884</a:t>
                      </a:r>
                      <a:endParaRPr lang="en-US" sz="1800" b="1" kern="1200">
                        <a:solidFill>
                          <a:srgbClr val="FF0000"/>
                        </a:solidFill>
                        <a:effectLst/>
                        <a:latin typeface="+mn-lt"/>
                        <a:ea typeface="+mn-ea"/>
                        <a:cs typeface="+mn-cs"/>
                      </a:endParaRPr>
                    </a:p>
                  </a:txBody>
                  <a:tcPr marL="57702" marR="57702" marT="0" marB="0" anchor="ctr"/>
                </a:tc>
                <a:tc>
                  <a:txBody>
                    <a:bodyPr/>
                    <a:lstStyle/>
                    <a:p>
                      <a:pPr marL="0" marR="0" algn="l">
                        <a:lnSpc>
                          <a:spcPct val="107000"/>
                        </a:lnSpc>
                        <a:spcBef>
                          <a:spcPts val="0"/>
                        </a:spcBef>
                        <a:spcAft>
                          <a:spcPts val="0"/>
                        </a:spcAft>
                      </a:pPr>
                      <a:r>
                        <a:rPr lang="en-US" sz="1800" b="1">
                          <a:solidFill>
                            <a:srgbClr val="FF0000"/>
                          </a:solidFill>
                          <a:effectLst/>
                        </a:rPr>
                        <a:t>2022</a:t>
                      </a:r>
                      <a:endParaRPr lang="en-US"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7702" marR="57702" marT="0" marB="0" anchor="ctr"/>
                </a:tc>
                <a:extLst>
                  <a:ext uri="{0D108BD9-81ED-4DB2-BD59-A6C34878D82A}">
                    <a16:rowId xmlns:a16="http://schemas.microsoft.com/office/drawing/2014/main" val="3898414259"/>
                  </a:ext>
                </a:extLst>
              </a:tr>
              <a:tr h="409217">
                <a:tc>
                  <a:txBody>
                    <a:bodyPr/>
                    <a:lstStyle/>
                    <a:p>
                      <a:pPr marL="0" marR="0" algn="ctr">
                        <a:lnSpc>
                          <a:spcPct val="107000"/>
                        </a:lnSpc>
                        <a:spcBef>
                          <a:spcPts val="0"/>
                        </a:spcBef>
                        <a:spcAft>
                          <a:spcPts val="0"/>
                        </a:spcAft>
                      </a:pPr>
                      <a:r>
                        <a:rPr lang="en-US" sz="1800" b="1" dirty="0">
                          <a:effectLst/>
                        </a:rPr>
                        <a:t>5</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57702" marR="57702" marT="0" marB="0" anchor="ctr"/>
                </a:tc>
                <a:tc>
                  <a:txBody>
                    <a:bodyPr/>
                    <a:lstStyle/>
                    <a:p>
                      <a:pPr marL="0" marR="0" algn="l">
                        <a:lnSpc>
                          <a:spcPct val="107000"/>
                        </a:lnSpc>
                        <a:spcBef>
                          <a:spcPts val="0"/>
                        </a:spcBef>
                        <a:spcAft>
                          <a:spcPts val="0"/>
                        </a:spcAft>
                      </a:pPr>
                      <a:r>
                        <a:rPr lang="en-AU" sz="1800" b="1" kern="1200" dirty="0">
                          <a:solidFill>
                            <a:srgbClr val="FF0000"/>
                          </a:solidFill>
                          <a:effectLst/>
                        </a:rPr>
                        <a:t>Azad </a:t>
                      </a:r>
                      <a:r>
                        <a:rPr lang="en-AU" sz="1800" b="1" kern="1200" dirty="0" err="1">
                          <a:solidFill>
                            <a:srgbClr val="FF0000"/>
                          </a:solidFill>
                          <a:effectLst/>
                        </a:rPr>
                        <a:t>Pattan</a:t>
                      </a:r>
                      <a:r>
                        <a:rPr lang="en-AU" sz="1800" b="1" kern="1200" dirty="0">
                          <a:solidFill>
                            <a:srgbClr val="FF0000"/>
                          </a:solidFill>
                          <a:effectLst/>
                        </a:rPr>
                        <a:t> HPP</a:t>
                      </a:r>
                      <a:endParaRPr lang="en-US" sz="1800" b="1" kern="1200" dirty="0">
                        <a:solidFill>
                          <a:srgbClr val="FF0000"/>
                        </a:solidFill>
                        <a:effectLst/>
                        <a:latin typeface="+mn-lt"/>
                        <a:ea typeface="+mn-ea"/>
                        <a:cs typeface="+mn-cs"/>
                      </a:endParaRPr>
                    </a:p>
                  </a:txBody>
                  <a:tcPr marL="57702" marR="57702" marT="0" marB="0" anchor="ctr"/>
                </a:tc>
                <a:tc>
                  <a:txBody>
                    <a:bodyPr/>
                    <a:lstStyle/>
                    <a:p>
                      <a:pPr marL="0" marR="0" algn="l">
                        <a:lnSpc>
                          <a:spcPct val="107000"/>
                        </a:lnSpc>
                        <a:spcBef>
                          <a:spcPts val="0"/>
                        </a:spcBef>
                        <a:spcAft>
                          <a:spcPts val="0"/>
                        </a:spcAft>
                      </a:pPr>
                      <a:r>
                        <a:rPr lang="en-AU" sz="1800" b="1" kern="1200" dirty="0">
                          <a:solidFill>
                            <a:srgbClr val="FF0000"/>
                          </a:solidFill>
                          <a:effectLst/>
                        </a:rPr>
                        <a:t>700.7</a:t>
                      </a:r>
                      <a:endParaRPr lang="en-US" sz="1800" b="1" kern="1200" dirty="0">
                        <a:solidFill>
                          <a:srgbClr val="FF0000"/>
                        </a:solidFill>
                        <a:effectLst/>
                        <a:latin typeface="+mn-lt"/>
                        <a:ea typeface="+mn-ea"/>
                        <a:cs typeface="+mn-cs"/>
                      </a:endParaRPr>
                    </a:p>
                  </a:txBody>
                  <a:tcPr marL="57702" marR="57702" marT="0" marB="0" anchor="ctr"/>
                </a:tc>
                <a:tc>
                  <a:txBody>
                    <a:bodyPr/>
                    <a:lstStyle/>
                    <a:p>
                      <a:pPr marL="0" marR="0" algn="l">
                        <a:lnSpc>
                          <a:spcPct val="107000"/>
                        </a:lnSpc>
                        <a:spcBef>
                          <a:spcPts val="0"/>
                        </a:spcBef>
                        <a:spcAft>
                          <a:spcPts val="0"/>
                        </a:spcAft>
                      </a:pPr>
                      <a:r>
                        <a:rPr lang="en-US" sz="1800" b="1">
                          <a:solidFill>
                            <a:srgbClr val="FF0000"/>
                          </a:solidFill>
                          <a:effectLst/>
                        </a:rPr>
                        <a:t>2026</a:t>
                      </a:r>
                      <a:endParaRPr lang="en-US"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7702" marR="57702" marT="0" marB="0" anchor="ctr"/>
                </a:tc>
                <a:extLst>
                  <a:ext uri="{0D108BD9-81ED-4DB2-BD59-A6C34878D82A}">
                    <a16:rowId xmlns:a16="http://schemas.microsoft.com/office/drawing/2014/main" val="2565242429"/>
                  </a:ext>
                </a:extLst>
              </a:tr>
              <a:tr h="409217">
                <a:tc>
                  <a:txBody>
                    <a:bodyPr/>
                    <a:lstStyle/>
                    <a:p>
                      <a:pPr marL="0" marR="0" algn="ctr">
                        <a:lnSpc>
                          <a:spcPct val="107000"/>
                        </a:lnSpc>
                        <a:spcBef>
                          <a:spcPts val="0"/>
                        </a:spcBef>
                        <a:spcAft>
                          <a:spcPts val="0"/>
                        </a:spcAft>
                      </a:pPr>
                      <a:r>
                        <a:rPr lang="en-US" sz="1800" b="1" dirty="0">
                          <a:effectLst/>
                        </a:rPr>
                        <a:t>6</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57702" marR="57702" marT="0" marB="0" anchor="ctr"/>
                </a:tc>
                <a:tc>
                  <a:txBody>
                    <a:bodyPr/>
                    <a:lstStyle/>
                    <a:p>
                      <a:pPr marL="0" marR="0" algn="l">
                        <a:lnSpc>
                          <a:spcPct val="107000"/>
                        </a:lnSpc>
                        <a:spcBef>
                          <a:spcPts val="0"/>
                        </a:spcBef>
                        <a:spcAft>
                          <a:spcPts val="0"/>
                        </a:spcAft>
                      </a:pPr>
                      <a:r>
                        <a:rPr lang="en-AU" sz="1800" b="1" kern="1200" dirty="0" err="1">
                          <a:solidFill>
                            <a:srgbClr val="FF0000"/>
                          </a:solidFill>
                          <a:effectLst/>
                        </a:rPr>
                        <a:t>Kohala</a:t>
                      </a:r>
                      <a:r>
                        <a:rPr lang="en-AU" sz="1800" b="1" kern="1200" dirty="0">
                          <a:solidFill>
                            <a:srgbClr val="FF0000"/>
                          </a:solidFill>
                          <a:effectLst/>
                        </a:rPr>
                        <a:t> HPP</a:t>
                      </a:r>
                      <a:endParaRPr lang="en-US" sz="1800" b="1" kern="1200" dirty="0">
                        <a:solidFill>
                          <a:srgbClr val="FF0000"/>
                        </a:solidFill>
                        <a:effectLst/>
                        <a:latin typeface="+mn-lt"/>
                        <a:ea typeface="+mn-ea"/>
                        <a:cs typeface="+mn-cs"/>
                      </a:endParaRPr>
                    </a:p>
                  </a:txBody>
                  <a:tcPr marL="57702" marR="57702" marT="0" marB="0" anchor="ctr"/>
                </a:tc>
                <a:tc>
                  <a:txBody>
                    <a:bodyPr/>
                    <a:lstStyle/>
                    <a:p>
                      <a:pPr marL="0" marR="0" algn="l">
                        <a:lnSpc>
                          <a:spcPct val="107000"/>
                        </a:lnSpc>
                        <a:spcBef>
                          <a:spcPts val="0"/>
                        </a:spcBef>
                        <a:spcAft>
                          <a:spcPts val="0"/>
                        </a:spcAft>
                      </a:pPr>
                      <a:r>
                        <a:rPr lang="en-US" sz="1800" b="1" kern="1200" dirty="0">
                          <a:solidFill>
                            <a:srgbClr val="FF0000"/>
                          </a:solidFill>
                          <a:effectLst/>
                        </a:rPr>
                        <a:t>1,124</a:t>
                      </a:r>
                      <a:endParaRPr lang="en-US" sz="1800" b="1" kern="1200" dirty="0">
                        <a:solidFill>
                          <a:srgbClr val="FF0000"/>
                        </a:solidFill>
                        <a:effectLst/>
                        <a:latin typeface="+mn-lt"/>
                        <a:ea typeface="+mn-ea"/>
                        <a:cs typeface="+mn-cs"/>
                      </a:endParaRPr>
                    </a:p>
                  </a:txBody>
                  <a:tcPr marL="57702" marR="57702" marT="0" marB="0" anchor="ctr"/>
                </a:tc>
                <a:tc>
                  <a:txBody>
                    <a:bodyPr/>
                    <a:lstStyle/>
                    <a:p>
                      <a:pPr marL="0" marR="0" algn="l">
                        <a:lnSpc>
                          <a:spcPct val="107000"/>
                        </a:lnSpc>
                        <a:spcBef>
                          <a:spcPts val="0"/>
                        </a:spcBef>
                        <a:spcAft>
                          <a:spcPts val="0"/>
                        </a:spcAft>
                      </a:pPr>
                      <a:r>
                        <a:rPr lang="en-US" sz="1800" b="1" dirty="0">
                          <a:solidFill>
                            <a:srgbClr val="FF0000"/>
                          </a:solidFill>
                          <a:effectLst/>
                        </a:rPr>
                        <a:t>2029</a:t>
                      </a:r>
                      <a:endPar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7702" marR="57702" marT="0" marB="0" anchor="ctr"/>
                </a:tc>
                <a:extLst>
                  <a:ext uri="{0D108BD9-81ED-4DB2-BD59-A6C34878D82A}">
                    <a16:rowId xmlns:a16="http://schemas.microsoft.com/office/drawing/2014/main" val="963333094"/>
                  </a:ext>
                </a:extLst>
              </a:tr>
              <a:tr h="409217">
                <a:tc>
                  <a:txBody>
                    <a:bodyPr/>
                    <a:lstStyle/>
                    <a:p>
                      <a:pPr marL="0" marR="0" algn="ctr">
                        <a:lnSpc>
                          <a:spcPct val="107000"/>
                        </a:lnSpc>
                        <a:spcBef>
                          <a:spcPts val="0"/>
                        </a:spcBef>
                        <a:spcAft>
                          <a:spcPts val="0"/>
                        </a:spcAft>
                      </a:pPr>
                      <a:r>
                        <a:rPr lang="en-US" sz="1800" b="1" dirty="0">
                          <a:effectLst/>
                        </a:rPr>
                        <a:t>7</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57702" marR="57702" marT="0" marB="0" anchor="ctr"/>
                </a:tc>
                <a:tc>
                  <a:txBody>
                    <a:bodyPr/>
                    <a:lstStyle/>
                    <a:p>
                      <a:pPr marL="0" marR="0" algn="l">
                        <a:lnSpc>
                          <a:spcPct val="107000"/>
                        </a:lnSpc>
                        <a:spcBef>
                          <a:spcPts val="0"/>
                        </a:spcBef>
                        <a:spcAft>
                          <a:spcPts val="0"/>
                        </a:spcAft>
                      </a:pPr>
                      <a:r>
                        <a:rPr lang="en-US" sz="1800" b="1" kern="1200" dirty="0">
                          <a:effectLst/>
                        </a:rPr>
                        <a:t>Gwadar Coal / Solar Power Plant</a:t>
                      </a:r>
                      <a:endParaRPr lang="en-US" sz="1800" b="1" kern="1200" dirty="0">
                        <a:solidFill>
                          <a:schemeClr val="dk1"/>
                        </a:solidFill>
                        <a:effectLst/>
                        <a:latin typeface="+mn-lt"/>
                        <a:ea typeface="+mn-ea"/>
                        <a:cs typeface="+mn-cs"/>
                      </a:endParaRPr>
                    </a:p>
                  </a:txBody>
                  <a:tcPr marL="57702" marR="57702" marT="0" marB="0" anchor="ctr"/>
                </a:tc>
                <a:tc>
                  <a:txBody>
                    <a:bodyPr/>
                    <a:lstStyle/>
                    <a:p>
                      <a:pPr marL="0" marR="0" algn="l">
                        <a:lnSpc>
                          <a:spcPct val="107000"/>
                        </a:lnSpc>
                        <a:spcBef>
                          <a:spcPts val="0"/>
                        </a:spcBef>
                        <a:spcAft>
                          <a:spcPts val="0"/>
                        </a:spcAft>
                      </a:pPr>
                      <a:r>
                        <a:rPr lang="en-US" sz="1800" b="1" kern="1200" dirty="0">
                          <a:effectLst/>
                        </a:rPr>
                        <a:t>300</a:t>
                      </a:r>
                      <a:endParaRPr lang="en-US" sz="1800" b="1" kern="1200" dirty="0">
                        <a:solidFill>
                          <a:schemeClr val="dk1"/>
                        </a:solidFill>
                        <a:effectLst/>
                        <a:latin typeface="+mn-lt"/>
                        <a:ea typeface="+mn-ea"/>
                        <a:cs typeface="+mn-cs"/>
                      </a:endParaRPr>
                    </a:p>
                  </a:txBody>
                  <a:tcPr marL="57702" marR="57702" marT="0" marB="0" anchor="ctr"/>
                </a:tc>
                <a:tc>
                  <a:txBody>
                    <a:bodyPr/>
                    <a:lstStyle/>
                    <a:p>
                      <a:pPr marL="0" marR="0" algn="l">
                        <a:lnSpc>
                          <a:spcPct val="107000"/>
                        </a:lnSpc>
                        <a:spcBef>
                          <a:spcPts val="0"/>
                        </a:spcBef>
                        <a:spcAft>
                          <a:spcPts val="0"/>
                        </a:spcAft>
                      </a:pPr>
                      <a:r>
                        <a:rPr lang="en-US" sz="1800" b="1">
                          <a:effectLst/>
                        </a:rPr>
                        <a:t>2023</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57702" marR="57702" marT="0" marB="0" anchor="ctr"/>
                </a:tc>
                <a:extLst>
                  <a:ext uri="{0D108BD9-81ED-4DB2-BD59-A6C34878D82A}">
                    <a16:rowId xmlns:a16="http://schemas.microsoft.com/office/drawing/2014/main" val="210425510"/>
                  </a:ext>
                </a:extLst>
              </a:tr>
              <a:tr h="409217">
                <a:tc>
                  <a:txBody>
                    <a:bodyPr/>
                    <a:lstStyle/>
                    <a:p>
                      <a:pPr marL="0" marR="0" algn="ctr">
                        <a:lnSpc>
                          <a:spcPct val="107000"/>
                        </a:lnSpc>
                        <a:spcBef>
                          <a:spcPts val="0"/>
                        </a:spcBef>
                        <a:spcAft>
                          <a:spcPts val="0"/>
                        </a:spcAft>
                      </a:pPr>
                      <a:r>
                        <a:rPr lang="en-US" sz="1800" b="1" dirty="0">
                          <a:effectLst/>
                        </a:rPr>
                        <a:t>8</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57702" marR="57702" marT="0" marB="0" anchor="ctr"/>
                </a:tc>
                <a:tc>
                  <a:txBody>
                    <a:bodyPr/>
                    <a:lstStyle/>
                    <a:p>
                      <a:pPr marL="0" marR="0" algn="l">
                        <a:lnSpc>
                          <a:spcPct val="107000"/>
                        </a:lnSpc>
                        <a:spcBef>
                          <a:spcPts val="0"/>
                        </a:spcBef>
                        <a:spcAft>
                          <a:spcPts val="0"/>
                        </a:spcAft>
                      </a:pPr>
                      <a:r>
                        <a:rPr lang="en-US" sz="1800" b="1" kern="1200" dirty="0">
                          <a:effectLst/>
                        </a:rPr>
                        <a:t>Thar (Oracle) Coal Plant</a:t>
                      </a:r>
                      <a:endParaRPr lang="en-US" sz="1800" b="1" kern="1200" dirty="0">
                        <a:solidFill>
                          <a:schemeClr val="dk1"/>
                        </a:solidFill>
                        <a:effectLst/>
                        <a:latin typeface="+mn-lt"/>
                        <a:ea typeface="+mn-ea"/>
                        <a:cs typeface="+mn-cs"/>
                      </a:endParaRPr>
                    </a:p>
                  </a:txBody>
                  <a:tcPr marL="57702" marR="57702" marT="0" marB="0" anchor="ctr"/>
                </a:tc>
                <a:tc>
                  <a:txBody>
                    <a:bodyPr/>
                    <a:lstStyle/>
                    <a:p>
                      <a:pPr marL="0" marR="0" algn="l">
                        <a:lnSpc>
                          <a:spcPct val="107000"/>
                        </a:lnSpc>
                        <a:spcBef>
                          <a:spcPts val="0"/>
                        </a:spcBef>
                        <a:spcAft>
                          <a:spcPts val="0"/>
                        </a:spcAft>
                      </a:pPr>
                      <a:r>
                        <a:rPr lang="en-US" sz="1800" b="1" kern="1200" dirty="0">
                          <a:effectLst/>
                        </a:rPr>
                        <a:t>1,320</a:t>
                      </a:r>
                      <a:endParaRPr lang="en-US" sz="1800" b="1" kern="1200" dirty="0">
                        <a:solidFill>
                          <a:schemeClr val="dk1"/>
                        </a:solidFill>
                        <a:effectLst/>
                        <a:latin typeface="+mn-lt"/>
                        <a:ea typeface="+mn-ea"/>
                        <a:cs typeface="+mn-cs"/>
                      </a:endParaRPr>
                    </a:p>
                  </a:txBody>
                  <a:tcPr marL="57702" marR="57702" marT="0" marB="0" anchor="ctr"/>
                </a:tc>
                <a:tc>
                  <a:txBody>
                    <a:bodyPr/>
                    <a:lstStyle/>
                    <a:p>
                      <a:pPr marL="0" marR="0" algn="l">
                        <a:lnSpc>
                          <a:spcPct val="107000"/>
                        </a:lnSpc>
                        <a:spcBef>
                          <a:spcPts val="0"/>
                        </a:spcBef>
                        <a:spcAft>
                          <a:spcPts val="0"/>
                        </a:spcAft>
                      </a:pPr>
                      <a:r>
                        <a:rPr lang="en-US" sz="1800" b="1">
                          <a:effectLst/>
                        </a:rPr>
                        <a:t>2026</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57702" marR="57702" marT="0" marB="0" anchor="ctr"/>
                </a:tc>
                <a:extLst>
                  <a:ext uri="{0D108BD9-81ED-4DB2-BD59-A6C34878D82A}">
                    <a16:rowId xmlns:a16="http://schemas.microsoft.com/office/drawing/2014/main" val="2949364257"/>
                  </a:ext>
                </a:extLst>
              </a:tr>
              <a:tr h="421894">
                <a:tc>
                  <a:txBody>
                    <a:bodyPr/>
                    <a:lstStyle/>
                    <a:p>
                      <a:pPr marL="0" marR="0" algn="ctr">
                        <a:lnSpc>
                          <a:spcPct val="107000"/>
                        </a:lnSpc>
                        <a:spcBef>
                          <a:spcPts val="0"/>
                        </a:spcBef>
                        <a:spcAft>
                          <a:spcPts val="0"/>
                        </a:spcAft>
                      </a:pPr>
                      <a:r>
                        <a:rPr lang="en-US" sz="1800" b="1" dirty="0">
                          <a:effectLst/>
                        </a:rPr>
                        <a:t>9</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57702" marR="57702" marT="0" marB="0" anchor="ctr"/>
                </a:tc>
                <a:tc>
                  <a:txBody>
                    <a:bodyPr/>
                    <a:lstStyle/>
                    <a:p>
                      <a:pPr marL="0" marR="0" algn="l">
                        <a:lnSpc>
                          <a:spcPct val="107000"/>
                        </a:lnSpc>
                        <a:spcBef>
                          <a:spcPts val="0"/>
                        </a:spcBef>
                        <a:spcAft>
                          <a:spcPts val="0"/>
                        </a:spcAft>
                      </a:pPr>
                      <a:r>
                        <a:rPr lang="en-US" sz="1800" b="1" kern="1200" dirty="0">
                          <a:effectLst/>
                        </a:rPr>
                        <a:t>Quaid-e-</a:t>
                      </a:r>
                      <a:r>
                        <a:rPr lang="en-US" sz="1800" b="1" kern="1200" dirty="0" err="1">
                          <a:effectLst/>
                        </a:rPr>
                        <a:t>Azam</a:t>
                      </a:r>
                      <a:r>
                        <a:rPr lang="en-US" sz="1800" b="1" kern="1200" dirty="0">
                          <a:effectLst/>
                        </a:rPr>
                        <a:t> Solar Park</a:t>
                      </a:r>
                      <a:endParaRPr lang="en-US" sz="1800" b="1" kern="1200" dirty="0">
                        <a:solidFill>
                          <a:schemeClr val="dk1"/>
                        </a:solidFill>
                        <a:effectLst/>
                        <a:latin typeface="+mn-lt"/>
                        <a:ea typeface="+mn-ea"/>
                        <a:cs typeface="+mn-cs"/>
                      </a:endParaRPr>
                    </a:p>
                  </a:txBody>
                  <a:tcPr marL="57702" marR="57702" marT="0" marB="0" anchor="ctr"/>
                </a:tc>
                <a:tc>
                  <a:txBody>
                    <a:bodyPr/>
                    <a:lstStyle/>
                    <a:p>
                      <a:pPr marL="0" marR="0" algn="l">
                        <a:lnSpc>
                          <a:spcPct val="107000"/>
                        </a:lnSpc>
                        <a:spcBef>
                          <a:spcPts val="0"/>
                        </a:spcBef>
                        <a:spcAft>
                          <a:spcPts val="0"/>
                        </a:spcAft>
                      </a:pPr>
                      <a:r>
                        <a:rPr lang="en-US" sz="1800" b="1" kern="1200" dirty="0">
                          <a:effectLst/>
                        </a:rPr>
                        <a:t>600</a:t>
                      </a:r>
                      <a:endParaRPr lang="en-US" sz="1800" b="1" kern="1200" dirty="0">
                        <a:solidFill>
                          <a:schemeClr val="dk1"/>
                        </a:solidFill>
                        <a:effectLst/>
                        <a:latin typeface="+mn-lt"/>
                        <a:ea typeface="+mn-ea"/>
                        <a:cs typeface="+mn-cs"/>
                      </a:endParaRPr>
                    </a:p>
                  </a:txBody>
                  <a:tcPr marL="57702" marR="57702" marT="0" marB="0" anchor="ctr"/>
                </a:tc>
                <a:tc>
                  <a:txBody>
                    <a:bodyPr/>
                    <a:lstStyle/>
                    <a:p>
                      <a:pPr marL="0" marR="0" algn="l">
                        <a:lnSpc>
                          <a:spcPct val="107000"/>
                        </a:lnSpc>
                        <a:spcBef>
                          <a:spcPts val="0"/>
                        </a:spcBef>
                        <a:spcAft>
                          <a:spcPts val="0"/>
                        </a:spcAft>
                      </a:pPr>
                      <a:r>
                        <a:rPr lang="en-US" sz="1800" b="1">
                          <a:effectLst/>
                        </a:rPr>
                        <a:t>2024</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57702" marR="57702" marT="0" marB="0" anchor="ctr"/>
                </a:tc>
                <a:extLst>
                  <a:ext uri="{0D108BD9-81ED-4DB2-BD59-A6C34878D82A}">
                    <a16:rowId xmlns:a16="http://schemas.microsoft.com/office/drawing/2014/main" val="36190349"/>
                  </a:ext>
                </a:extLst>
              </a:tr>
              <a:tr h="426119">
                <a:tc>
                  <a:txBody>
                    <a:bodyPr/>
                    <a:lstStyle/>
                    <a:p>
                      <a:pPr marL="0" marR="0" algn="ctr">
                        <a:lnSpc>
                          <a:spcPct val="107000"/>
                        </a:lnSpc>
                        <a:spcBef>
                          <a:spcPts val="0"/>
                        </a:spcBef>
                        <a:spcAft>
                          <a:spcPts val="0"/>
                        </a:spcAft>
                      </a:pPr>
                      <a:r>
                        <a:rPr lang="en-US" sz="1800" b="1" dirty="0">
                          <a:effectLst/>
                        </a:rPr>
                        <a:t>10</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57702" marR="57702" marT="0" marB="0" anchor="ctr"/>
                </a:tc>
                <a:tc>
                  <a:txBody>
                    <a:bodyPr/>
                    <a:lstStyle/>
                    <a:p>
                      <a:pPr marL="0" marR="0" algn="l">
                        <a:lnSpc>
                          <a:spcPct val="107000"/>
                        </a:lnSpc>
                        <a:spcBef>
                          <a:spcPts val="0"/>
                        </a:spcBef>
                        <a:spcAft>
                          <a:spcPts val="0"/>
                        </a:spcAft>
                      </a:pPr>
                      <a:r>
                        <a:rPr lang="en-US" sz="1800" b="1" kern="1200" dirty="0" err="1">
                          <a:effectLst/>
                        </a:rPr>
                        <a:t>Cacho</a:t>
                      </a:r>
                      <a:r>
                        <a:rPr lang="en-US" sz="1800" b="1" kern="1200" dirty="0">
                          <a:effectLst/>
                        </a:rPr>
                        <a:t> Wind Power Project</a:t>
                      </a:r>
                      <a:endParaRPr lang="en-US" sz="1800" b="1" kern="1200" dirty="0">
                        <a:solidFill>
                          <a:schemeClr val="dk1"/>
                        </a:solidFill>
                        <a:effectLst/>
                        <a:latin typeface="+mn-lt"/>
                        <a:ea typeface="+mn-ea"/>
                        <a:cs typeface="+mn-cs"/>
                      </a:endParaRPr>
                    </a:p>
                  </a:txBody>
                  <a:tcPr marL="57702" marR="57702" marT="0" marB="0" anchor="ctr"/>
                </a:tc>
                <a:tc>
                  <a:txBody>
                    <a:bodyPr/>
                    <a:lstStyle/>
                    <a:p>
                      <a:pPr marL="0" marR="0" algn="l">
                        <a:lnSpc>
                          <a:spcPct val="107000"/>
                        </a:lnSpc>
                        <a:spcBef>
                          <a:spcPts val="0"/>
                        </a:spcBef>
                        <a:spcAft>
                          <a:spcPts val="0"/>
                        </a:spcAft>
                      </a:pPr>
                      <a:r>
                        <a:rPr lang="en-AU" sz="1800" b="1" kern="1200" dirty="0">
                          <a:effectLst/>
                        </a:rPr>
                        <a:t>50</a:t>
                      </a:r>
                      <a:endParaRPr lang="en-US" sz="1800" b="1" kern="1200" dirty="0">
                        <a:solidFill>
                          <a:schemeClr val="dk1"/>
                        </a:solidFill>
                        <a:effectLst/>
                        <a:latin typeface="+mn-lt"/>
                        <a:ea typeface="+mn-ea"/>
                        <a:cs typeface="+mn-cs"/>
                      </a:endParaRPr>
                    </a:p>
                  </a:txBody>
                  <a:tcPr marL="57702" marR="57702" marT="0" marB="0" anchor="ctr"/>
                </a:tc>
                <a:tc>
                  <a:txBody>
                    <a:bodyPr/>
                    <a:lstStyle/>
                    <a:p>
                      <a:pPr marL="0" marR="0" algn="l">
                        <a:lnSpc>
                          <a:spcPct val="107000"/>
                        </a:lnSpc>
                        <a:spcBef>
                          <a:spcPts val="0"/>
                        </a:spcBef>
                        <a:spcAft>
                          <a:spcPts val="0"/>
                        </a:spcAft>
                      </a:pPr>
                      <a:r>
                        <a:rPr lang="en-US" sz="1800" b="1">
                          <a:effectLst/>
                        </a:rPr>
                        <a:t>2026</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57702" marR="57702" marT="0" marB="0" anchor="ctr"/>
                </a:tc>
                <a:extLst>
                  <a:ext uri="{0D108BD9-81ED-4DB2-BD59-A6C34878D82A}">
                    <a16:rowId xmlns:a16="http://schemas.microsoft.com/office/drawing/2014/main" val="386703012"/>
                  </a:ext>
                </a:extLst>
              </a:tr>
              <a:tr h="409217">
                <a:tc>
                  <a:txBody>
                    <a:bodyPr/>
                    <a:lstStyle/>
                    <a:p>
                      <a:pPr marL="0" marR="0" algn="ctr">
                        <a:lnSpc>
                          <a:spcPct val="107000"/>
                        </a:lnSpc>
                        <a:spcBef>
                          <a:spcPts val="0"/>
                        </a:spcBef>
                        <a:spcAft>
                          <a:spcPts val="0"/>
                        </a:spcAft>
                      </a:pPr>
                      <a:r>
                        <a:rPr lang="en-US" sz="1800" b="1" dirty="0">
                          <a:effectLst/>
                        </a:rPr>
                        <a:t>11</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57702" marR="57702" marT="0" marB="0" anchor="ctr"/>
                </a:tc>
                <a:tc>
                  <a:txBody>
                    <a:bodyPr/>
                    <a:lstStyle/>
                    <a:p>
                      <a:pPr marL="0" marR="0" algn="l">
                        <a:lnSpc>
                          <a:spcPct val="107000"/>
                        </a:lnSpc>
                        <a:spcBef>
                          <a:spcPts val="0"/>
                        </a:spcBef>
                        <a:spcAft>
                          <a:spcPts val="0"/>
                        </a:spcAft>
                      </a:pPr>
                      <a:r>
                        <a:rPr lang="en-US" sz="1800" b="1" kern="1200" dirty="0">
                          <a:effectLst/>
                        </a:rPr>
                        <a:t>Western Energy (Pvt.) Ltd.</a:t>
                      </a:r>
                      <a:endParaRPr lang="en-US" sz="1800" b="1" kern="1200" dirty="0">
                        <a:solidFill>
                          <a:schemeClr val="dk1"/>
                        </a:solidFill>
                        <a:effectLst/>
                        <a:latin typeface="+mn-lt"/>
                        <a:ea typeface="+mn-ea"/>
                        <a:cs typeface="+mn-cs"/>
                      </a:endParaRPr>
                    </a:p>
                  </a:txBody>
                  <a:tcPr marL="57702" marR="57702" marT="0" marB="0" anchor="ctr"/>
                </a:tc>
                <a:tc>
                  <a:txBody>
                    <a:bodyPr/>
                    <a:lstStyle/>
                    <a:p>
                      <a:pPr marL="0" marR="0" algn="l">
                        <a:lnSpc>
                          <a:spcPct val="107000"/>
                        </a:lnSpc>
                        <a:spcBef>
                          <a:spcPts val="0"/>
                        </a:spcBef>
                        <a:spcAft>
                          <a:spcPts val="0"/>
                        </a:spcAft>
                      </a:pPr>
                      <a:r>
                        <a:rPr lang="en-AU" sz="1800" b="1" kern="1200" dirty="0">
                          <a:effectLst/>
                        </a:rPr>
                        <a:t>50</a:t>
                      </a:r>
                      <a:endParaRPr lang="en-US" sz="1800" b="1" kern="1200" dirty="0">
                        <a:solidFill>
                          <a:schemeClr val="dk1"/>
                        </a:solidFill>
                        <a:effectLst/>
                        <a:latin typeface="+mn-lt"/>
                        <a:ea typeface="+mn-ea"/>
                        <a:cs typeface="+mn-cs"/>
                      </a:endParaRPr>
                    </a:p>
                  </a:txBody>
                  <a:tcPr marL="57702" marR="57702" marT="0" marB="0" anchor="ctr"/>
                </a:tc>
                <a:tc>
                  <a:txBody>
                    <a:bodyPr/>
                    <a:lstStyle/>
                    <a:p>
                      <a:pPr marL="0" marR="0" algn="l">
                        <a:lnSpc>
                          <a:spcPct val="107000"/>
                        </a:lnSpc>
                        <a:spcBef>
                          <a:spcPts val="0"/>
                        </a:spcBef>
                        <a:spcAft>
                          <a:spcPts val="0"/>
                        </a:spcAft>
                      </a:pPr>
                      <a:r>
                        <a:rPr lang="en-US" sz="1800" b="1">
                          <a:effectLst/>
                        </a:rPr>
                        <a:t>2026</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57702" marR="57702" marT="0" marB="0" anchor="ctr"/>
                </a:tc>
                <a:extLst>
                  <a:ext uri="{0D108BD9-81ED-4DB2-BD59-A6C34878D82A}">
                    <a16:rowId xmlns:a16="http://schemas.microsoft.com/office/drawing/2014/main" val="3744470445"/>
                  </a:ext>
                </a:extLst>
              </a:tr>
              <a:tr h="409217">
                <a:tc>
                  <a:txBody>
                    <a:bodyPr/>
                    <a:lstStyle/>
                    <a:p>
                      <a:pPr marL="0" marR="0" algn="l">
                        <a:lnSpc>
                          <a:spcPct val="107000"/>
                        </a:lnSpc>
                        <a:spcBef>
                          <a:spcPts val="0"/>
                        </a:spcBef>
                        <a:spcAft>
                          <a:spcPts val="0"/>
                        </a:spcAft>
                      </a:pPr>
                      <a:r>
                        <a:rPr lang="en-US" sz="1050" b="1">
                          <a:effectLst/>
                        </a:rPr>
                        <a:t> </a:t>
                      </a:r>
                      <a:endParaRPr lang="en-US" sz="1050" b="1">
                        <a:effectLst/>
                        <a:latin typeface="Calibri" panose="020F0502020204030204" pitchFamily="34" charset="0"/>
                        <a:ea typeface="Calibri" panose="020F0502020204030204" pitchFamily="34" charset="0"/>
                        <a:cs typeface="Times New Roman" panose="02020603050405020304" pitchFamily="18" charset="0"/>
                      </a:endParaRPr>
                    </a:p>
                  </a:txBody>
                  <a:tcPr marL="57702" marR="57702" marT="0" marB="0" anchor="ctr"/>
                </a:tc>
                <a:tc>
                  <a:txBody>
                    <a:bodyPr/>
                    <a:lstStyle/>
                    <a:p>
                      <a:pPr marL="0" marR="0" algn="l">
                        <a:lnSpc>
                          <a:spcPct val="107000"/>
                        </a:lnSpc>
                        <a:spcBef>
                          <a:spcPts val="0"/>
                        </a:spcBef>
                        <a:spcAft>
                          <a:spcPts val="0"/>
                        </a:spcAft>
                      </a:pPr>
                      <a:r>
                        <a:rPr lang="en-US" sz="1800" b="1" kern="1200" dirty="0">
                          <a:solidFill>
                            <a:srgbClr val="FF0000"/>
                          </a:solidFill>
                          <a:effectLst/>
                        </a:rPr>
                        <a:t>Total (MW)</a:t>
                      </a:r>
                      <a:endParaRPr lang="en-US" sz="1800" b="1" kern="1200" dirty="0">
                        <a:solidFill>
                          <a:srgbClr val="FF0000"/>
                        </a:solidFill>
                        <a:effectLst/>
                        <a:latin typeface="+mn-lt"/>
                        <a:ea typeface="+mn-ea"/>
                        <a:cs typeface="+mn-cs"/>
                      </a:endParaRPr>
                    </a:p>
                  </a:txBody>
                  <a:tcPr marL="57702" marR="57702" marT="0" marB="0" anchor="ctr"/>
                </a:tc>
                <a:tc>
                  <a:txBody>
                    <a:bodyPr/>
                    <a:lstStyle/>
                    <a:p>
                      <a:pPr marL="0" marR="0" algn="l">
                        <a:lnSpc>
                          <a:spcPct val="107000"/>
                        </a:lnSpc>
                        <a:spcBef>
                          <a:spcPts val="0"/>
                        </a:spcBef>
                        <a:spcAft>
                          <a:spcPts val="0"/>
                        </a:spcAft>
                      </a:pPr>
                      <a:r>
                        <a:rPr lang="en-AU" sz="1800" b="1" kern="1200" dirty="0">
                          <a:solidFill>
                            <a:srgbClr val="FF0000"/>
                          </a:solidFill>
                          <a:effectLst/>
                        </a:rPr>
                        <a:t>7,009</a:t>
                      </a:r>
                      <a:endParaRPr lang="en-US" sz="1800" b="1" kern="1200" dirty="0">
                        <a:solidFill>
                          <a:srgbClr val="FF0000"/>
                        </a:solidFill>
                        <a:effectLst/>
                        <a:latin typeface="+mn-lt"/>
                        <a:ea typeface="+mn-ea"/>
                        <a:cs typeface="+mn-cs"/>
                      </a:endParaRPr>
                    </a:p>
                  </a:txBody>
                  <a:tcPr marL="57702" marR="57702" marT="0" marB="0" anchor="ctr"/>
                </a:tc>
                <a:tc>
                  <a:txBody>
                    <a:bodyPr/>
                    <a:lstStyle/>
                    <a:p>
                      <a:pPr marL="0" marR="0" algn="l">
                        <a:lnSpc>
                          <a:spcPct val="107000"/>
                        </a:lnSpc>
                        <a:spcBef>
                          <a:spcPts val="0"/>
                        </a:spcBef>
                        <a:spcAft>
                          <a:spcPts val="0"/>
                        </a:spcAft>
                      </a:pPr>
                      <a:r>
                        <a:rPr lang="en-AU" sz="1800" b="1" dirty="0">
                          <a:effectLst/>
                        </a:rPr>
                        <a:t> </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57702" marR="57702" marT="0" marB="0" anchor="ctr"/>
                </a:tc>
                <a:extLst>
                  <a:ext uri="{0D108BD9-81ED-4DB2-BD59-A6C34878D82A}">
                    <a16:rowId xmlns:a16="http://schemas.microsoft.com/office/drawing/2014/main" val="939866141"/>
                  </a:ext>
                </a:extLst>
              </a:tr>
            </a:tbl>
          </a:graphicData>
        </a:graphic>
      </p:graphicFrame>
    </p:spTree>
    <p:extLst>
      <p:ext uri="{BB962C8B-B14F-4D97-AF65-F5344CB8AC3E}">
        <p14:creationId xmlns:p14="http://schemas.microsoft.com/office/powerpoint/2010/main" val="5613138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557CB6D-4A2A-45F2-AA53-ED4BF0E20593}" type="slidenum">
              <a:rPr lang="zh-CN" altLang="en-US" smtClean="0"/>
              <a:pPr/>
              <a:t>7</a:t>
            </a:fld>
            <a:endParaRPr lang="zh-CN" altLang="en-US"/>
          </a:p>
        </p:txBody>
      </p:sp>
      <p:sp>
        <p:nvSpPr>
          <p:cNvPr id="15" name="Rectangle 3"/>
          <p:cNvSpPr/>
          <p:nvPr/>
        </p:nvSpPr>
        <p:spPr>
          <a:xfrm>
            <a:off x="3710866" y="0"/>
            <a:ext cx="7974943" cy="81870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r" fontAlgn="auto">
              <a:lnSpc>
                <a:spcPct val="90000"/>
              </a:lnSpc>
              <a:spcBef>
                <a:spcPts val="0"/>
              </a:spcBef>
              <a:spcAft>
                <a:spcPts val="0"/>
              </a:spcAft>
              <a:defRPr/>
            </a:pPr>
            <a:r>
              <a:rPr lang="en-US" altLang="zh-CN" sz="2800" b="1" dirty="0" smtClean="0">
                <a:solidFill>
                  <a:schemeClr val="bg1"/>
                </a:solidFill>
              </a:rPr>
              <a:t>Key Achievements of the CPEC Projects</a:t>
            </a:r>
            <a:endParaRPr lang="pt-BR" altLang="zh-CN" sz="2800" b="1" dirty="0">
              <a:solidFill>
                <a:schemeClr val="bg1"/>
              </a:solidFill>
            </a:endParaRPr>
          </a:p>
        </p:txBody>
      </p:sp>
      <p:sp>
        <p:nvSpPr>
          <p:cNvPr id="8" name="Rectangle 3"/>
          <p:cNvSpPr>
            <a:spLocks noChangeArrowheads="1"/>
          </p:cNvSpPr>
          <p:nvPr/>
        </p:nvSpPr>
        <p:spPr bwMode="auto">
          <a:xfrm>
            <a:off x="814935" y="818708"/>
            <a:ext cx="10870874" cy="5380074"/>
          </a:xfrm>
          <a:prstGeom prst="rect">
            <a:avLst/>
          </a:prstGeom>
          <a:noFill/>
          <a:ln>
            <a:noFill/>
          </a:ln>
          <a:extLst/>
        </p:spPr>
        <p:txBody>
          <a:bodyPr/>
          <a:lstStyle>
            <a:lvl1pPr marL="457200" indent="-457200" eaLnBrk="0" hangingPunct="0">
              <a:spcBef>
                <a:spcPts val="400"/>
              </a:spcBef>
              <a:buClr>
                <a:schemeClr val="accent1"/>
              </a:buClr>
              <a:buSzPct val="68000"/>
              <a:buFont typeface="Wingdings 3" pitchFamily="18" charset="2"/>
              <a:buChar char=""/>
              <a:defRPr sz="2700">
                <a:solidFill>
                  <a:schemeClr val="tx1"/>
                </a:solidFill>
                <a:latin typeface="Calibri"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Calibri"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Calibri"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Calibri"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Calibri"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Calibri"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Calibri"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Calibri"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Calibri" pitchFamily="34" charset="0"/>
              </a:defRPr>
            </a:lvl9pPr>
          </a:lstStyle>
          <a:p>
            <a:pPr marL="285750" lvl="1" indent="0">
              <a:buClrTx/>
              <a:buNone/>
            </a:pPr>
            <a:r>
              <a:rPr lang="en-US" sz="3200" b="1" dirty="0" smtClean="0">
                <a:solidFill>
                  <a:srgbClr val="FF0000"/>
                </a:solidFill>
              </a:rPr>
              <a:t>Key Achievements </a:t>
            </a:r>
            <a:r>
              <a:rPr lang="en-US" sz="3200" b="1" dirty="0">
                <a:solidFill>
                  <a:srgbClr val="FF0000"/>
                </a:solidFill>
              </a:rPr>
              <a:t>of CPEC </a:t>
            </a:r>
            <a:r>
              <a:rPr lang="en-US" sz="3200" b="1" dirty="0" smtClean="0">
                <a:solidFill>
                  <a:srgbClr val="FF0000"/>
                </a:solidFill>
              </a:rPr>
              <a:t>Projects</a:t>
            </a:r>
            <a:endParaRPr lang="en-US" sz="3200" b="1" dirty="0">
              <a:solidFill>
                <a:srgbClr val="FF0000"/>
              </a:solidFill>
            </a:endParaRPr>
          </a:p>
          <a:p>
            <a:pPr marL="628650" lvl="1" indent="-342900">
              <a:spcBef>
                <a:spcPts val="600"/>
              </a:spcBef>
              <a:buClr>
                <a:srgbClr val="FF0066"/>
              </a:buClr>
              <a:buFont typeface="Wingdings" panose="05000000000000000000" pitchFamily="2" charset="2"/>
              <a:buChar char="Ø"/>
            </a:pPr>
            <a:r>
              <a:rPr lang="en-US" sz="2400" b="1" dirty="0" smtClean="0">
                <a:solidFill>
                  <a:srgbClr val="2A7E54"/>
                </a:solidFill>
              </a:rPr>
              <a:t>Alleviating </a:t>
            </a:r>
            <a:r>
              <a:rPr lang="en-US" sz="2400" b="1" dirty="0">
                <a:solidFill>
                  <a:srgbClr val="2A7E54"/>
                </a:solidFill>
              </a:rPr>
              <a:t>Pakistan's energy shortage through addition of more than 6,000 MW of Generation </a:t>
            </a:r>
            <a:r>
              <a:rPr lang="en-US" sz="2400" b="1" dirty="0" smtClean="0">
                <a:solidFill>
                  <a:srgbClr val="2A7E54"/>
                </a:solidFill>
              </a:rPr>
              <a:t>Capacity </a:t>
            </a:r>
            <a:endParaRPr lang="en-US" sz="2400" b="1" dirty="0">
              <a:solidFill>
                <a:srgbClr val="2A7E54"/>
              </a:solidFill>
            </a:endParaRPr>
          </a:p>
          <a:p>
            <a:pPr marL="628650" lvl="1" indent="-342900">
              <a:spcBef>
                <a:spcPts val="600"/>
              </a:spcBef>
              <a:buClr>
                <a:srgbClr val="FF0066"/>
              </a:buClr>
              <a:buFont typeface="Wingdings" panose="05000000000000000000" pitchFamily="2" charset="2"/>
              <a:buChar char="Ø"/>
            </a:pPr>
            <a:r>
              <a:rPr lang="en-US" sz="2400" b="1" dirty="0" smtClean="0">
                <a:solidFill>
                  <a:srgbClr val="2A7E54"/>
                </a:solidFill>
              </a:rPr>
              <a:t>Addition </a:t>
            </a:r>
            <a:r>
              <a:rPr lang="en-US" sz="2400" b="1" dirty="0">
                <a:solidFill>
                  <a:srgbClr val="2A7E54"/>
                </a:solidFill>
              </a:rPr>
              <a:t>of Pakistan’s first ever HVDC Transmission Line in National Grid.</a:t>
            </a:r>
          </a:p>
          <a:p>
            <a:pPr marL="628650" lvl="1" indent="-342900">
              <a:spcBef>
                <a:spcPts val="600"/>
              </a:spcBef>
              <a:buClr>
                <a:srgbClr val="FF0066"/>
              </a:buClr>
              <a:buFont typeface="Wingdings" panose="05000000000000000000" pitchFamily="2" charset="2"/>
              <a:buChar char="Ø"/>
            </a:pPr>
            <a:r>
              <a:rPr lang="en-US" sz="2400" b="1" dirty="0" smtClean="0">
                <a:solidFill>
                  <a:srgbClr val="2A7E54"/>
                </a:solidFill>
              </a:rPr>
              <a:t>Addition </a:t>
            </a:r>
            <a:r>
              <a:rPr lang="en-US" sz="2400" b="1" dirty="0">
                <a:solidFill>
                  <a:srgbClr val="2A7E54"/>
                </a:solidFill>
              </a:rPr>
              <a:t>of Clean and Green Energy in the National Grid </a:t>
            </a:r>
          </a:p>
          <a:p>
            <a:pPr marL="628650" lvl="1" indent="-342900">
              <a:spcBef>
                <a:spcPts val="600"/>
              </a:spcBef>
              <a:buClr>
                <a:srgbClr val="FF0066"/>
              </a:buClr>
              <a:buFont typeface="Wingdings" panose="05000000000000000000" pitchFamily="2" charset="2"/>
              <a:buChar char="Ø"/>
            </a:pPr>
            <a:r>
              <a:rPr lang="en-US" sz="2400" b="1" dirty="0" smtClean="0">
                <a:solidFill>
                  <a:srgbClr val="2A7E54"/>
                </a:solidFill>
              </a:rPr>
              <a:t>CPEC </a:t>
            </a:r>
            <a:r>
              <a:rPr lang="en-US" sz="2400" b="1" dirty="0">
                <a:solidFill>
                  <a:srgbClr val="2A7E54"/>
                </a:solidFill>
              </a:rPr>
              <a:t>Projects provided immense Employment Opportunities in Pakistan</a:t>
            </a:r>
          </a:p>
          <a:p>
            <a:pPr marL="628650" lvl="1" indent="-342900">
              <a:spcBef>
                <a:spcPts val="600"/>
              </a:spcBef>
              <a:buClr>
                <a:srgbClr val="FF0066"/>
              </a:buClr>
              <a:buFont typeface="Wingdings" panose="05000000000000000000" pitchFamily="2" charset="2"/>
              <a:buChar char="Ø"/>
            </a:pPr>
            <a:r>
              <a:rPr lang="en-US" sz="2400" b="1" dirty="0" smtClean="0">
                <a:solidFill>
                  <a:srgbClr val="2A7E54"/>
                </a:solidFill>
              </a:rPr>
              <a:t>Foreign </a:t>
            </a:r>
            <a:r>
              <a:rPr lang="en-US" sz="2400" b="1" dirty="0">
                <a:solidFill>
                  <a:srgbClr val="2A7E54"/>
                </a:solidFill>
              </a:rPr>
              <a:t>Direct Investment in Pakistan</a:t>
            </a:r>
          </a:p>
          <a:p>
            <a:pPr marL="628650" lvl="1" indent="-342900">
              <a:spcBef>
                <a:spcPts val="600"/>
              </a:spcBef>
              <a:buClr>
                <a:srgbClr val="FF0066"/>
              </a:buClr>
              <a:buFont typeface="Wingdings" panose="05000000000000000000" pitchFamily="2" charset="2"/>
              <a:buChar char="Ø"/>
            </a:pPr>
            <a:r>
              <a:rPr lang="en-US" sz="2400" b="1" dirty="0">
                <a:solidFill>
                  <a:srgbClr val="2A7E54"/>
                </a:solidFill>
              </a:rPr>
              <a:t>T</a:t>
            </a:r>
            <a:r>
              <a:rPr lang="en-US" sz="2400" b="1" dirty="0" smtClean="0">
                <a:solidFill>
                  <a:srgbClr val="2A7E54"/>
                </a:solidFill>
              </a:rPr>
              <a:t>echnology </a:t>
            </a:r>
            <a:r>
              <a:rPr lang="en-US" sz="2400" b="1" dirty="0">
                <a:solidFill>
                  <a:srgbClr val="2A7E54"/>
                </a:solidFill>
              </a:rPr>
              <a:t>and Skill Transfer to Pakistan</a:t>
            </a:r>
          </a:p>
          <a:p>
            <a:pPr marL="628650" lvl="1" indent="-342900">
              <a:spcBef>
                <a:spcPts val="600"/>
              </a:spcBef>
              <a:buClr>
                <a:srgbClr val="FF0066"/>
              </a:buClr>
              <a:buFont typeface="Wingdings" panose="05000000000000000000" pitchFamily="2" charset="2"/>
              <a:buChar char="Ø"/>
            </a:pPr>
            <a:r>
              <a:rPr lang="en-US" sz="2400" b="1" dirty="0" smtClean="0">
                <a:solidFill>
                  <a:srgbClr val="2A7E54"/>
                </a:solidFill>
              </a:rPr>
              <a:t>Fast </a:t>
            </a:r>
            <a:r>
              <a:rPr lang="en-US" sz="2400" b="1" dirty="0">
                <a:solidFill>
                  <a:srgbClr val="2A7E54"/>
                </a:solidFill>
              </a:rPr>
              <a:t>track development of Power Projects in Pakistan</a:t>
            </a:r>
          </a:p>
          <a:p>
            <a:pPr marL="628650" lvl="1" indent="-342900">
              <a:spcBef>
                <a:spcPts val="600"/>
              </a:spcBef>
              <a:buClr>
                <a:srgbClr val="FF0066"/>
              </a:buClr>
              <a:buFont typeface="Wingdings" panose="05000000000000000000" pitchFamily="2" charset="2"/>
              <a:buChar char="Ø"/>
            </a:pPr>
            <a:r>
              <a:rPr lang="en-US" sz="2400" b="1" dirty="0" smtClean="0">
                <a:solidFill>
                  <a:srgbClr val="2A7E54"/>
                </a:solidFill>
              </a:rPr>
              <a:t>CPEC </a:t>
            </a:r>
            <a:r>
              <a:rPr lang="en-US" sz="2400" b="1" dirty="0">
                <a:solidFill>
                  <a:srgbClr val="2A7E54"/>
                </a:solidFill>
              </a:rPr>
              <a:t>Projects providing electricity in Pakistan at Competitive Rates</a:t>
            </a:r>
          </a:p>
          <a:p>
            <a:pPr marL="628650" lvl="1" indent="-342900">
              <a:spcBef>
                <a:spcPts val="600"/>
              </a:spcBef>
              <a:buClr>
                <a:srgbClr val="FF0066"/>
              </a:buClr>
              <a:buFont typeface="Wingdings" panose="05000000000000000000" pitchFamily="2" charset="2"/>
              <a:buChar char="Ø"/>
            </a:pPr>
            <a:r>
              <a:rPr lang="en-US" sz="2400" b="1" dirty="0" smtClean="0">
                <a:solidFill>
                  <a:srgbClr val="2A7E54"/>
                </a:solidFill>
              </a:rPr>
              <a:t>CPEC </a:t>
            </a:r>
            <a:r>
              <a:rPr lang="en-US" sz="2400" b="1" dirty="0">
                <a:solidFill>
                  <a:srgbClr val="2A7E54"/>
                </a:solidFill>
              </a:rPr>
              <a:t>Projects bringing prosperity to the local community </a:t>
            </a:r>
          </a:p>
          <a:p>
            <a:pPr marL="285750" lvl="1" indent="0">
              <a:lnSpc>
                <a:spcPct val="150000"/>
              </a:lnSpc>
              <a:buClr>
                <a:srgbClr val="FF0066"/>
              </a:buClr>
              <a:buNone/>
            </a:pPr>
            <a:endParaRPr lang="en-US" sz="2100" b="1" dirty="0">
              <a:solidFill>
                <a:srgbClr val="2A7E54"/>
              </a:solidFill>
            </a:endParaRPr>
          </a:p>
          <a:p>
            <a:pPr marL="628650" lvl="1" indent="-342900">
              <a:lnSpc>
                <a:spcPct val="150000"/>
              </a:lnSpc>
              <a:buFont typeface="Symbol" panose="05050102010706020507" pitchFamily="18" charset="2"/>
              <a:buChar char=""/>
            </a:pPr>
            <a:endParaRPr lang="en-US" sz="1600" b="1" dirty="0">
              <a:effectLst/>
            </a:endParaRPr>
          </a:p>
        </p:txBody>
      </p:sp>
    </p:spTree>
    <p:extLst>
      <p:ext uri="{BB962C8B-B14F-4D97-AF65-F5344CB8AC3E}">
        <p14:creationId xmlns:p14="http://schemas.microsoft.com/office/powerpoint/2010/main" val="24899906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57CB6D-4A2A-45F2-AA53-ED4BF0E2059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 name="TextBox 3"/>
          <p:cNvSpPr txBox="1"/>
          <p:nvPr/>
        </p:nvSpPr>
        <p:spPr>
          <a:xfrm>
            <a:off x="2168701" y="2502547"/>
            <a:ext cx="7704748" cy="936078"/>
          </a:xfrm>
          <a:prstGeom prst="rect">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anchor="ctr"/>
          <a:lstStyle>
            <a:defPPr>
              <a:defRPr lang="zh-CN"/>
            </a:defPPr>
            <a:lvl1pPr algn="ctr" fontAlgn="auto">
              <a:lnSpc>
                <a:spcPct val="90000"/>
              </a:lnSpc>
              <a:spcBef>
                <a:spcPts val="0"/>
              </a:spcBef>
              <a:spcAft>
                <a:spcPts val="0"/>
              </a:spcAft>
              <a:defRPr sz="2400" b="1" kern="0">
                <a:solidFill>
                  <a:schemeClr val="bg1"/>
                </a:solidFill>
                <a:latin typeface="Arial Black" panose="020B0A04020102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Arial Black" panose="020B0A04020102020204" pitchFamily="34" charset="0"/>
                <a:ea typeface="+mn-ea"/>
                <a:cs typeface="+mn-cs"/>
              </a:rPr>
              <a:t>Karot Hydro Power Project </a:t>
            </a:r>
            <a:endParaRPr kumimoji="0" lang="en-US" sz="2400" b="1" i="0" u="none" strike="noStrike" kern="0" cap="none" spc="0" normalizeH="0" baseline="0" noProof="0" dirty="0">
              <a:ln>
                <a:noFill/>
              </a:ln>
              <a:solidFill>
                <a:prstClr val="white"/>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5833474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576" y="1093456"/>
            <a:ext cx="8526886" cy="4767236"/>
          </a:xfrm>
          <a:prstGeom prst="rect">
            <a:avLst/>
          </a:prstGeom>
        </p:spPr>
      </p:pic>
      <p:sp>
        <p:nvSpPr>
          <p:cNvPr id="4" name="TextBox 3"/>
          <p:cNvSpPr txBox="1"/>
          <p:nvPr/>
        </p:nvSpPr>
        <p:spPr>
          <a:xfrm>
            <a:off x="4428208" y="30480"/>
            <a:ext cx="7459546" cy="461665"/>
          </a:xfrm>
          <a:prstGeom prst="rect">
            <a:avLst/>
          </a:prstGeom>
          <a:noFill/>
        </p:spPr>
        <p:txBody>
          <a:bodyPr wrap="square" rtlCol="0">
            <a:spAutoFit/>
          </a:bodyPr>
          <a:lstStyle>
            <a:defPPr>
              <a:defRPr lang="en-US"/>
            </a:defPPr>
            <a:lvl1pPr marR="0" lvl="0" indent="0" algn="r" fontAlgn="auto">
              <a:lnSpc>
                <a:spcPct val="100000"/>
              </a:lnSpc>
              <a:spcBef>
                <a:spcPts val="0"/>
              </a:spcBef>
              <a:spcAft>
                <a:spcPts val="0"/>
              </a:spcAft>
              <a:buClrTx/>
              <a:buSzTx/>
              <a:buFontTx/>
              <a:buNone/>
              <a:defRPr kumimoji="0" sz="2800" i="0" u="none" strike="noStrike" cap="none" spc="0" normalizeH="0" baseline="0">
                <a:ln>
                  <a:noFill/>
                </a:ln>
                <a:solidFill>
                  <a:schemeClr val="tx2"/>
                </a:solidFill>
                <a:effectLst/>
                <a:uLnTx/>
                <a:uFillTx/>
                <a:cs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1200" cap="none" spc="0" normalizeH="0" baseline="0" noProof="0" dirty="0">
                <a:ln>
                  <a:noFill/>
                </a:ln>
                <a:solidFill>
                  <a:srgbClr val="005BAC"/>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Karot Project Layout</a:t>
            </a:r>
          </a:p>
        </p:txBody>
      </p:sp>
      <p:pic>
        <p:nvPicPr>
          <p:cNvPr id="5" name="Picture 2" descr="C:\Users\muazzam\Desktop\kAROT mAP WITH BOUNDARY.png"/>
          <p:cNvPicPr>
            <a:picLocks noChangeAspect="1" noChangeArrowheads="1"/>
          </p:cNvPicPr>
          <p:nvPr/>
        </p:nvPicPr>
        <p:blipFill rotWithShape="1">
          <a:blip r:embed="rId4" cstate="screen"/>
          <a:srcRect l="-1" r="31018"/>
          <a:stretch>
            <a:fillRect/>
          </a:stretch>
        </p:blipFill>
        <p:spPr bwMode="auto">
          <a:xfrm>
            <a:off x="9603960" y="1498782"/>
            <a:ext cx="2040551" cy="1129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椭圆形标注 13"/>
          <p:cNvSpPr>
            <a:spLocks noChangeArrowheads="1"/>
          </p:cNvSpPr>
          <p:nvPr/>
        </p:nvSpPr>
        <p:spPr bwMode="auto">
          <a:xfrm>
            <a:off x="1421978" y="2751598"/>
            <a:ext cx="1591956" cy="545262"/>
          </a:xfrm>
          <a:prstGeom prst="wedgeEllipseCallout">
            <a:avLst>
              <a:gd name="adj1" fmla="val 96718"/>
              <a:gd name="adj2" fmla="val 1076"/>
            </a:avLst>
          </a:prstGeom>
          <a:solidFill>
            <a:srgbClr val="FFC000"/>
          </a:solidFill>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a:ea typeface="+mn-ea"/>
                <a:cs typeface="+mn-cs"/>
                <a:sym typeface="+mn-lt"/>
              </a:rPr>
              <a:t>Spillway </a:t>
            </a:r>
            <a:endParaRPr kumimoji="0" lang="zh-CN" altLang="en-US" sz="1800" b="0" i="0" u="none" strike="noStrike" kern="1200" cap="none" spc="0" normalizeH="0" baseline="0" noProof="0" dirty="0">
              <a:ln>
                <a:noFill/>
              </a:ln>
              <a:solidFill>
                <a:srgbClr val="000000"/>
              </a:solidFill>
              <a:effectLst/>
              <a:uLnTx/>
              <a:uFillTx/>
              <a:latin typeface="Arial" panose="020B0604020202020204"/>
              <a:cs typeface="+mn-ea"/>
              <a:sym typeface="+mn-lt"/>
            </a:endParaRPr>
          </a:p>
        </p:txBody>
      </p:sp>
      <p:sp>
        <p:nvSpPr>
          <p:cNvPr id="7" name="椭圆形标注 12"/>
          <p:cNvSpPr>
            <a:spLocks noChangeArrowheads="1"/>
          </p:cNvSpPr>
          <p:nvPr/>
        </p:nvSpPr>
        <p:spPr bwMode="auto">
          <a:xfrm>
            <a:off x="7453305" y="5158728"/>
            <a:ext cx="1310128" cy="780491"/>
          </a:xfrm>
          <a:prstGeom prst="wedgeEllipseCallout">
            <a:avLst>
              <a:gd name="adj1" fmla="val -177452"/>
              <a:gd name="adj2" fmla="val -110405"/>
            </a:avLst>
          </a:prstGeom>
          <a:solidFill>
            <a:srgbClr val="FFC000"/>
          </a:solidFill>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a:ea typeface="+mn-ea"/>
                <a:cs typeface="+mn-cs"/>
                <a:sym typeface="+mn-lt"/>
              </a:rPr>
              <a:t>Powerhouse </a:t>
            </a:r>
            <a:endParaRPr kumimoji="0" lang="zh-CN" altLang="en-US" sz="1800" b="0" i="0" u="none" strike="noStrike" kern="1200" cap="none" spc="0" normalizeH="0" baseline="0" noProof="0" dirty="0">
              <a:ln>
                <a:noFill/>
              </a:ln>
              <a:solidFill>
                <a:srgbClr val="000000"/>
              </a:solidFill>
              <a:effectLst/>
              <a:uLnTx/>
              <a:uFillTx/>
              <a:latin typeface="Arial" panose="020B0604020202020204"/>
              <a:cs typeface="+mn-ea"/>
              <a:sym typeface="+mn-lt"/>
            </a:endParaRPr>
          </a:p>
        </p:txBody>
      </p:sp>
      <p:sp>
        <p:nvSpPr>
          <p:cNvPr id="8" name="椭圆形标注 11"/>
          <p:cNvSpPr>
            <a:spLocks noChangeArrowheads="1"/>
          </p:cNvSpPr>
          <p:nvPr/>
        </p:nvSpPr>
        <p:spPr bwMode="auto">
          <a:xfrm>
            <a:off x="8482197" y="2404049"/>
            <a:ext cx="985912" cy="449009"/>
          </a:xfrm>
          <a:prstGeom prst="wedgeEllipseCallout">
            <a:avLst>
              <a:gd name="adj1" fmla="val -76773"/>
              <a:gd name="adj2" fmla="val 164550"/>
            </a:avLst>
          </a:prstGeom>
          <a:solidFill>
            <a:srgbClr val="FFC000"/>
          </a:solidFill>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a:ea typeface="+mn-ea"/>
                <a:cs typeface="+mn-cs"/>
                <a:sym typeface="+mn-lt"/>
              </a:rPr>
              <a:t>Dam </a:t>
            </a:r>
            <a:endParaRPr kumimoji="0" lang="zh-CN" altLang="en-US" sz="1800" b="0" i="0" u="none" strike="noStrike" kern="1200" cap="none" spc="0" normalizeH="0" baseline="0" noProof="0" dirty="0">
              <a:ln>
                <a:noFill/>
              </a:ln>
              <a:solidFill>
                <a:srgbClr val="000000"/>
              </a:solidFill>
              <a:effectLst/>
              <a:uLnTx/>
              <a:uFillTx/>
              <a:latin typeface="Arial" panose="020B0604020202020204"/>
              <a:cs typeface="+mn-ea"/>
              <a:sym typeface="+mn-lt"/>
            </a:endParaRPr>
          </a:p>
        </p:txBody>
      </p:sp>
      <p:sp>
        <p:nvSpPr>
          <p:cNvPr id="2" name="object 2"/>
          <p:cNvSpPr txBox="1"/>
          <p:nvPr/>
        </p:nvSpPr>
        <p:spPr>
          <a:xfrm>
            <a:off x="10205593" y="6343828"/>
            <a:ext cx="170815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0"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rPr>
              <a:t>卡洛特电力有限责任公</a:t>
            </a:r>
            <a:r>
              <a:rPr kumimoji="0" sz="1200" b="1" i="0" u="none" strike="noStrike" kern="1200" cap="none" spc="-5"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rPr>
              <a:t>司</a:t>
            </a:r>
            <a:endParaRPr kumimoji="0" sz="1200" b="0" i="0" u="none" strike="noStrike" kern="1200" cap="none" spc="0" normalizeH="0" baseline="0" noProof="0" dirty="0">
              <a:ln>
                <a:noFill/>
              </a:ln>
              <a:solidFill>
                <a:prstClr val="black"/>
              </a:solidFill>
              <a:effectLst/>
              <a:uLnTx/>
              <a:uFillTx/>
              <a:latin typeface="方正小标宋简体" panose="02010601030101010101" pitchFamily="2" charset="-122"/>
              <a:ea typeface="+mn-ea"/>
              <a:cs typeface="方正小标宋简体" panose="02010601030101010101" pitchFamily="2" charset="-122"/>
            </a:endParaRPr>
          </a:p>
        </p:txBody>
      </p:sp>
      <p:sp>
        <p:nvSpPr>
          <p:cNvPr id="9" name="object 3"/>
          <p:cNvSpPr txBox="1"/>
          <p:nvPr/>
        </p:nvSpPr>
        <p:spPr>
          <a:xfrm>
            <a:off x="10198696" y="6565064"/>
            <a:ext cx="1735455" cy="155575"/>
          </a:xfrm>
          <a:prstGeom prst="rect">
            <a:avLst/>
          </a:prstGeom>
        </p:spPr>
        <p:txBody>
          <a:bodyPr vert="horz" wrap="square" lIns="0" tIns="0" rIns="0" bIns="0" rtlCol="0">
            <a:spAutoFit/>
          </a:bodyPr>
          <a:lstStyle/>
          <a:p>
            <a:pPr marL="0" marR="0" lvl="0" indent="0" algn="l" defTabSz="914400" rtl="0" eaLnBrk="1" fontAlgn="auto" latinLnBrk="0" hangingPunct="1">
              <a:lnSpc>
                <a:spcPts val="1205"/>
              </a:lnSpc>
              <a:spcBef>
                <a:spcPts val="0"/>
              </a:spcBef>
              <a:spcAft>
                <a:spcPts val="0"/>
              </a:spcAft>
              <a:buClrTx/>
              <a:buSzTx/>
              <a:buFontTx/>
              <a:buNone/>
              <a:tabLst/>
              <a:defRPr/>
            </a:pP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Karot</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70" normalizeH="0" baseline="0" noProof="0" dirty="0">
                <a:ln>
                  <a:noFill/>
                </a:ln>
                <a:solidFill>
                  <a:prstClr val="black"/>
                </a:solidFill>
                <a:effectLst/>
                <a:uLnTx/>
                <a:uFillTx/>
                <a:latin typeface="Times New Roman" panose="02020603050405020304"/>
                <a:ea typeface="+mn-ea"/>
                <a:cs typeface="Times New Roman" panose="02020603050405020304"/>
              </a:rPr>
              <a:t>Power</a:t>
            </a:r>
            <a:r>
              <a:rPr kumimoji="0" sz="1100" b="1" i="0" u="none" strike="noStrike" kern="1200" cap="none" spc="-165"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65" normalizeH="0" baseline="0" noProof="0" dirty="0">
                <a:ln>
                  <a:noFill/>
                </a:ln>
                <a:solidFill>
                  <a:prstClr val="black"/>
                </a:solidFill>
                <a:effectLst/>
                <a:uLnTx/>
                <a:uFillTx/>
                <a:latin typeface="Times New Roman" panose="02020603050405020304"/>
                <a:ea typeface="+mn-ea"/>
                <a:cs typeface="Times New Roman" panose="02020603050405020304"/>
              </a:rPr>
              <a:t>Company(Pvt.)</a:t>
            </a:r>
            <a:r>
              <a:rPr kumimoji="0" sz="1100" b="1" i="0" u="none" strike="noStrike" kern="1200" cap="none" spc="-160" normalizeH="0" baseline="0" noProof="0" dirty="0">
                <a:ln>
                  <a:noFill/>
                </a:ln>
                <a:solidFill>
                  <a:prstClr val="black"/>
                </a:solidFill>
                <a:effectLst/>
                <a:uLnTx/>
                <a:uFillTx/>
                <a:latin typeface="Times New Roman" panose="02020603050405020304"/>
                <a:ea typeface="+mn-ea"/>
                <a:cs typeface="Times New Roman" panose="02020603050405020304"/>
              </a:rPr>
              <a:t> </a:t>
            </a:r>
            <a:r>
              <a:rPr kumimoji="0" sz="1100" b="1" i="0" u="none" strike="noStrike" kern="1200" cap="none" spc="-65" normalizeH="0" baseline="0" noProof="0" dirty="0">
                <a:ln>
                  <a:noFill/>
                </a:ln>
                <a:solidFill>
                  <a:prstClr val="black"/>
                </a:solidFill>
                <a:effectLst/>
                <a:uLnTx/>
                <a:uFillTx/>
                <a:latin typeface="Times New Roman" panose="02020603050405020304"/>
                <a:ea typeface="+mn-ea"/>
                <a:cs typeface="Times New Roman" panose="02020603050405020304"/>
              </a:rPr>
              <a:t>Ltd.</a:t>
            </a:r>
            <a:endParaRPr kumimoji="0" sz="1100" b="0" i="0" u="none" strike="noStrike" kern="1200" cap="none" spc="0" normalizeH="0" baseline="0" noProof="0" dirty="0">
              <a:ln>
                <a:noFill/>
              </a:ln>
              <a:solidFill>
                <a:prstClr val="black"/>
              </a:solidFill>
              <a:effectLst/>
              <a:uLnTx/>
              <a:uFillTx/>
              <a:latin typeface="Times New Roman" panose="02020603050405020304"/>
              <a:ea typeface="+mn-ea"/>
              <a:cs typeface="Times New Roman" panose="02020603050405020304"/>
            </a:endParaRPr>
          </a:p>
        </p:txBody>
      </p:sp>
      <p:pic>
        <p:nvPicPr>
          <p:cNvPr id="12" name="图片 11">
            <a:extLst>
              <a:ext uri="{FF2B5EF4-FFF2-40B4-BE49-F238E27FC236}">
                <a16:creationId xmlns:a16="http://schemas.microsoft.com/office/drawing/2014/main" id="{0BAEC5CD-84B9-11C7-8672-5F68120F02C6}"/>
              </a:ext>
            </a:extLst>
          </p:cNvPr>
          <p:cNvPicPr>
            <a:picLocks noChangeAspect="1"/>
          </p:cNvPicPr>
          <p:nvPr/>
        </p:nvPicPr>
        <p:blipFill>
          <a:blip r:embed="rId5"/>
          <a:stretch>
            <a:fillRect/>
          </a:stretch>
        </p:blipFill>
        <p:spPr>
          <a:xfrm>
            <a:off x="9577100" y="5099183"/>
            <a:ext cx="2114203" cy="1254995"/>
          </a:xfrm>
          <a:prstGeom prst="ellipse">
            <a:avLst/>
          </a:prstGeom>
          <a:ln>
            <a:noFill/>
          </a:ln>
          <a:effectLst>
            <a:softEdge rad="112500"/>
          </a:effectLst>
        </p:spPr>
      </p:pic>
      <p:pic>
        <p:nvPicPr>
          <p:cNvPr id="14" name="图片 13">
            <a:extLst>
              <a:ext uri="{FF2B5EF4-FFF2-40B4-BE49-F238E27FC236}">
                <a16:creationId xmlns:a16="http://schemas.microsoft.com/office/drawing/2014/main" id="{3ADC1DEE-2572-2018-1848-A1E615FA6448}"/>
              </a:ext>
            </a:extLst>
          </p:cNvPr>
          <p:cNvPicPr>
            <a:picLocks noChangeAspect="1"/>
          </p:cNvPicPr>
          <p:nvPr/>
        </p:nvPicPr>
        <p:blipFill>
          <a:blip r:embed="rId6"/>
          <a:stretch>
            <a:fillRect/>
          </a:stretch>
        </p:blipFill>
        <p:spPr>
          <a:xfrm>
            <a:off x="9660368" y="2605331"/>
            <a:ext cx="1900526" cy="1267017"/>
          </a:xfrm>
          <a:prstGeom prst="ellipse">
            <a:avLst/>
          </a:prstGeom>
          <a:ln>
            <a:noFill/>
          </a:ln>
          <a:effectLst>
            <a:softEdge rad="112500"/>
          </a:effectLst>
        </p:spPr>
      </p:pic>
      <p:pic>
        <p:nvPicPr>
          <p:cNvPr id="16" name="图片 15">
            <a:extLst>
              <a:ext uri="{FF2B5EF4-FFF2-40B4-BE49-F238E27FC236}">
                <a16:creationId xmlns:a16="http://schemas.microsoft.com/office/drawing/2014/main" id="{31CA9C0D-5DD3-22F1-3829-C927A8E3F1C9}"/>
              </a:ext>
            </a:extLst>
          </p:cNvPr>
          <p:cNvPicPr>
            <a:picLocks noChangeAspect="1"/>
          </p:cNvPicPr>
          <p:nvPr/>
        </p:nvPicPr>
        <p:blipFill>
          <a:blip r:embed="rId7"/>
          <a:stretch>
            <a:fillRect/>
          </a:stretch>
        </p:blipFill>
        <p:spPr>
          <a:xfrm>
            <a:off x="9694870" y="3842096"/>
            <a:ext cx="1878661" cy="1295218"/>
          </a:xfrm>
          <a:prstGeom prst="ellipse">
            <a:avLst/>
          </a:prstGeom>
          <a:ln>
            <a:noFill/>
          </a:ln>
          <a:effectLst>
            <a:softEdge rad="112500"/>
          </a:effectLst>
        </p:spPr>
      </p:pic>
    </p:spTree>
    <p:extLst>
      <p:ext uri="{BB962C8B-B14F-4D97-AF65-F5344CB8AC3E}">
        <p14:creationId xmlns:p14="http://schemas.microsoft.com/office/powerpoint/2010/main" val="228190692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B_xeTUKirUCCT_JsV20bG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B_xeTUKirUCCT_JsV20bG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B_xeTUKirUCCT_JsV20bG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B_xeTUKirUCCT_JsV20bG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B_xeTUKirUCCT_JsV20bG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B_xeTUKirUCCT_JsV20bG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B_xeTUKirUCCT_JsV20bGg"/>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0130115-封面母版2">
  <a:themeElements>
    <a:clrScheme name="20130115-封面母版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0130115-封面母版2">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20130115-封面母版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130115-封面母版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130115-封面母版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130115-封面母版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130115-封面母版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130115-封面母版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130115-封面母版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130115-封面母版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130115-封面母版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130115-封面母版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130115-封面母版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130115-封面母版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lientDesign">
  <a:themeElements>
    <a:clrScheme name="China Three Gorges v1">
      <a:dk1>
        <a:srgbClr val="000000"/>
      </a:dk1>
      <a:lt1>
        <a:srgbClr val="FFFFFF"/>
      </a:lt1>
      <a:dk2>
        <a:srgbClr val="6D6E71"/>
      </a:dk2>
      <a:lt2>
        <a:srgbClr val="1292CC"/>
      </a:lt2>
      <a:accent1>
        <a:srgbClr val="7FA9D7"/>
      </a:accent1>
      <a:accent2>
        <a:srgbClr val="92C464"/>
      </a:accent2>
      <a:accent3>
        <a:srgbClr val="F0AD34"/>
      </a:accent3>
      <a:accent4>
        <a:srgbClr val="A7A7AA"/>
      </a:accent4>
      <a:accent5>
        <a:srgbClr val="9793CD"/>
      </a:accent5>
      <a:accent6>
        <a:srgbClr val="6D6D6D"/>
      </a:accent6>
      <a:hlink>
        <a:srgbClr val="5A8520"/>
      </a:hlink>
      <a:folHlink>
        <a:srgbClr val="D6BC38"/>
      </a:folHlink>
    </a:clrScheme>
    <a:fontScheme name="Pitchbook-US">
      <a:majorFont>
        <a:latin typeface="Arial"/>
        <a:ea typeface="LF_Kai"/>
        <a:cs typeface=""/>
      </a:majorFont>
      <a:minorFont>
        <a:latin typeface="Arial"/>
        <a:ea typeface="LF_Ka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rgbClr val="808080"/>
          </a:solidFill>
        </a:ln>
      </a:spPr>
      <a:bodyPr/>
      <a:lstStyle>
        <a:defPP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rgbClr val="808080"/>
          </a:solidFill>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91440" tIns="45720" rIns="91440" bIns="45720" rtlCol="0" anchor="t">
        <a:spAutoFit/>
      </a:bodyPr>
      <a:lstStyle>
        <a:defPPr algn="l">
          <a:defRPr sz="1100" b="0" i="0">
            <a:solidFill>
              <a:srgbClr val="000000"/>
            </a:solidFill>
            <a:latin typeface="Arial" panose="020B0604020202020204"/>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lientDesign">
  <a:themeElements>
    <a:clrScheme name="China Three Gorges v1">
      <a:dk1>
        <a:srgbClr val="000000"/>
      </a:dk1>
      <a:lt1>
        <a:srgbClr val="FFFFFF"/>
      </a:lt1>
      <a:dk2>
        <a:srgbClr val="6D6E71"/>
      </a:dk2>
      <a:lt2>
        <a:srgbClr val="1292CC"/>
      </a:lt2>
      <a:accent1>
        <a:srgbClr val="7FA9D7"/>
      </a:accent1>
      <a:accent2>
        <a:srgbClr val="92C464"/>
      </a:accent2>
      <a:accent3>
        <a:srgbClr val="F0AD34"/>
      </a:accent3>
      <a:accent4>
        <a:srgbClr val="A7A7AA"/>
      </a:accent4>
      <a:accent5>
        <a:srgbClr val="9793CD"/>
      </a:accent5>
      <a:accent6>
        <a:srgbClr val="6D6D6D"/>
      </a:accent6>
      <a:hlink>
        <a:srgbClr val="5A8520"/>
      </a:hlink>
      <a:folHlink>
        <a:srgbClr val="D6BC38"/>
      </a:folHlink>
    </a:clrScheme>
    <a:fontScheme name="Pitchbook-US">
      <a:majorFont>
        <a:latin typeface="Arial"/>
        <a:ea typeface="LF_Kai"/>
        <a:cs typeface=""/>
      </a:majorFont>
      <a:minorFont>
        <a:latin typeface="Arial"/>
        <a:ea typeface="LF_Ka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rgbClr val="808080"/>
          </a:solidFill>
        </a:ln>
      </a:spPr>
      <a:bodyPr/>
      <a:lstStyle>
        <a:defPP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rgbClr val="808080"/>
          </a:solidFill>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91440" tIns="45720" rIns="91440" bIns="45720" rtlCol="0" anchor="t">
        <a:spAutoFit/>
      </a:bodyPr>
      <a:lstStyle>
        <a:defPPr algn="l">
          <a:defRPr sz="1100" b="0" i="0">
            <a:solidFill>
              <a:srgbClr val="000000"/>
            </a:solidFill>
            <a:latin typeface="Arial" panose="020B0604020202020204"/>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lientDesign">
  <a:themeElements>
    <a:clrScheme name="China Three Gorges v1">
      <a:dk1>
        <a:srgbClr val="000000"/>
      </a:dk1>
      <a:lt1>
        <a:srgbClr val="FFFFFF"/>
      </a:lt1>
      <a:dk2>
        <a:srgbClr val="6D6E71"/>
      </a:dk2>
      <a:lt2>
        <a:srgbClr val="1292CC"/>
      </a:lt2>
      <a:accent1>
        <a:srgbClr val="7FA9D7"/>
      </a:accent1>
      <a:accent2>
        <a:srgbClr val="92C464"/>
      </a:accent2>
      <a:accent3>
        <a:srgbClr val="F0AD34"/>
      </a:accent3>
      <a:accent4>
        <a:srgbClr val="A7A7AA"/>
      </a:accent4>
      <a:accent5>
        <a:srgbClr val="9793CD"/>
      </a:accent5>
      <a:accent6>
        <a:srgbClr val="6D6D6D"/>
      </a:accent6>
      <a:hlink>
        <a:srgbClr val="5A8520"/>
      </a:hlink>
      <a:folHlink>
        <a:srgbClr val="D6BC38"/>
      </a:folHlink>
    </a:clrScheme>
    <a:fontScheme name="Pitchbook-US">
      <a:majorFont>
        <a:latin typeface="Arial"/>
        <a:ea typeface="LF_Kai"/>
        <a:cs typeface=""/>
      </a:majorFont>
      <a:minorFont>
        <a:latin typeface="Arial"/>
        <a:ea typeface="LF_Ka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rgbClr val="808080"/>
          </a:solidFill>
        </a:ln>
      </a:spPr>
      <a:bodyPr/>
      <a:lstStyle>
        <a:defPP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rgbClr val="808080"/>
          </a:solidFill>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91440" tIns="45720" rIns="91440" bIns="45720" rtlCol="0" anchor="t">
        <a:spAutoFit/>
      </a:bodyPr>
      <a:lstStyle>
        <a:defPPr algn="l">
          <a:defRPr sz="1100" b="0" i="0">
            <a:solidFill>
              <a:srgbClr val="000000"/>
            </a:solidFill>
            <a:latin typeface="Arial" panose="020B0604020202020204"/>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CTG">
  <a:themeElements>
    <a:clrScheme name="Personalizada 3">
      <a:dk1>
        <a:sysClr val="windowText" lastClr="000000"/>
      </a:dk1>
      <a:lt1>
        <a:sysClr val="window" lastClr="FFFFFF"/>
      </a:lt1>
      <a:dk2>
        <a:srgbClr val="006EB7"/>
      </a:dk2>
      <a:lt2>
        <a:srgbClr val="6DCFF6"/>
      </a:lt2>
      <a:accent1>
        <a:srgbClr val="055593"/>
      </a:accent1>
      <a:accent2>
        <a:srgbClr val="636466"/>
      </a:accent2>
      <a:accent3>
        <a:srgbClr val="6FBE44"/>
      </a:accent3>
      <a:accent4>
        <a:srgbClr val="F69722"/>
      </a:accent4>
      <a:accent5>
        <a:srgbClr val="EC4124"/>
      </a:accent5>
      <a:accent6>
        <a:srgbClr val="954F72"/>
      </a:accent6>
      <a:hlink>
        <a:srgbClr val="0563C1"/>
      </a:hlink>
      <a:folHlink>
        <a:srgbClr val="954F72"/>
      </a:folHlink>
    </a:clrScheme>
    <a:fontScheme name="1b1403ix">
      <a:majorFont>
        <a:latin typeface="Arial Black"/>
        <a:ea typeface="微软雅黑"/>
        <a:cs typeface=""/>
      </a:majorFont>
      <a:minorFont>
        <a:latin typeface="Arial Black"/>
        <a:ea typeface="微软雅黑"/>
        <a:cs typeface=""/>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ClientDesign">
  <a:themeElements>
    <a:clrScheme name="China Three Gorges v1">
      <a:dk1>
        <a:srgbClr val="000000"/>
      </a:dk1>
      <a:lt1>
        <a:srgbClr val="FFFFFF"/>
      </a:lt1>
      <a:dk2>
        <a:srgbClr val="6D6E71"/>
      </a:dk2>
      <a:lt2>
        <a:srgbClr val="1292CC"/>
      </a:lt2>
      <a:accent1>
        <a:srgbClr val="7FA9D7"/>
      </a:accent1>
      <a:accent2>
        <a:srgbClr val="92C464"/>
      </a:accent2>
      <a:accent3>
        <a:srgbClr val="F0AD34"/>
      </a:accent3>
      <a:accent4>
        <a:srgbClr val="A7A7AA"/>
      </a:accent4>
      <a:accent5>
        <a:srgbClr val="9793CD"/>
      </a:accent5>
      <a:accent6>
        <a:srgbClr val="6D6D6D"/>
      </a:accent6>
      <a:hlink>
        <a:srgbClr val="5A8520"/>
      </a:hlink>
      <a:folHlink>
        <a:srgbClr val="D6BC38"/>
      </a:folHlink>
    </a:clrScheme>
    <a:fontScheme name="Pitchbook-US">
      <a:majorFont>
        <a:latin typeface="Arial"/>
        <a:ea typeface="LF_Kai"/>
        <a:cs typeface=""/>
      </a:majorFont>
      <a:minorFont>
        <a:latin typeface="Arial"/>
        <a:ea typeface="LF_Ka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rgbClr val="808080"/>
          </a:solidFill>
        </a:ln>
      </a:spPr>
      <a:bodyPr/>
      <a:lstStyle>
        <a:defPP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rgbClr val="808080"/>
          </a:solidFill>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91440" tIns="45720" rIns="91440" bIns="45720" rtlCol="0" anchor="t">
        <a:spAutoFit/>
      </a:bodyPr>
      <a:lstStyle>
        <a:defPPr algn="l">
          <a:defRPr sz="1100" b="0" i="0">
            <a:solidFill>
              <a:srgbClr val="000000"/>
            </a:solidFill>
            <a:latin typeface="Arial" panose="020B0604020202020204"/>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三峡南亚公司培训模板（一）</Template>
  <TotalTime>30098</TotalTime>
  <Words>3442</Words>
  <Application>Microsoft Office PowerPoint</Application>
  <PresentationFormat>Widescreen</PresentationFormat>
  <Paragraphs>543</Paragraphs>
  <Slides>47</Slides>
  <Notes>41</Notes>
  <HiddenSlides>0</HiddenSlides>
  <MMClips>0</MMClips>
  <ScaleCrop>false</ScaleCrop>
  <HeadingPairs>
    <vt:vector size="6" baseType="variant">
      <vt:variant>
        <vt:lpstr>Fonts Used</vt:lpstr>
      </vt:variant>
      <vt:variant>
        <vt:i4>21</vt:i4>
      </vt:variant>
      <vt:variant>
        <vt:lpstr>Theme</vt:lpstr>
      </vt:variant>
      <vt:variant>
        <vt:i4>9</vt:i4>
      </vt:variant>
      <vt:variant>
        <vt:lpstr>Slide Titles</vt:lpstr>
      </vt:variant>
      <vt:variant>
        <vt:i4>47</vt:i4>
      </vt:variant>
    </vt:vector>
  </HeadingPairs>
  <TitlesOfParts>
    <vt:vector size="77" baseType="lpstr">
      <vt:lpstr>微软雅黑</vt:lpstr>
      <vt:lpstr>宋体</vt:lpstr>
      <vt:lpstr>Arial</vt:lpstr>
      <vt:lpstr>Arial Black</vt:lpstr>
      <vt:lpstr>Arial Unicode MS</vt:lpstr>
      <vt:lpstr>Calibri</vt:lpstr>
      <vt:lpstr>Calibri Light</vt:lpstr>
      <vt:lpstr>楷体_GB2312</vt:lpstr>
      <vt:lpstr>LF_Kai</vt:lpstr>
      <vt:lpstr>黑体</vt:lpstr>
      <vt:lpstr>华文仿宋</vt:lpstr>
      <vt:lpstr>Symbol</vt:lpstr>
      <vt:lpstr>Times New Roman</vt:lpstr>
      <vt:lpstr>Verdana</vt:lpstr>
      <vt:lpstr>Webdings</vt:lpstr>
      <vt:lpstr>Wingdings</vt:lpstr>
      <vt:lpstr>Wingdings 3</vt:lpstr>
      <vt:lpstr>仿宋</vt:lpstr>
      <vt:lpstr>方正仿宋简体</vt:lpstr>
      <vt:lpstr>方正小标宋简体</vt:lpstr>
      <vt:lpstr>楷体</vt:lpstr>
      <vt:lpstr>Office 主题​​</vt:lpstr>
      <vt:lpstr>自定义设计方案</vt:lpstr>
      <vt:lpstr>20130115-封面母版2</vt:lpstr>
      <vt:lpstr>2_ClientDesign</vt:lpstr>
      <vt:lpstr>3_ClientDesign</vt:lpstr>
      <vt:lpstr>4_ClientDesign</vt:lpstr>
      <vt:lpstr>1_CTG</vt:lpstr>
      <vt:lpstr>5_ClientDesign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CTGSAIL</dc:creator>
  <cp:lastModifiedBy>N A Zuberi</cp:lastModifiedBy>
  <cp:revision>1043</cp:revision>
  <cp:lastPrinted>2020-02-11T11:41:47Z</cp:lastPrinted>
  <dcterms:created xsi:type="dcterms:W3CDTF">2015-03-03T17:21:49Z</dcterms:created>
  <dcterms:modified xsi:type="dcterms:W3CDTF">2022-12-21T04:08:59Z</dcterms:modified>
</cp:coreProperties>
</file>