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4" r:id="rId4"/>
    <p:sldId id="272" r:id="rId5"/>
    <p:sldId id="273" r:id="rId6"/>
    <p:sldId id="258" r:id="rId7"/>
    <p:sldId id="264" r:id="rId8"/>
    <p:sldId id="271" r:id="rId9"/>
    <p:sldId id="262" r:id="rId10"/>
    <p:sldId id="263" r:id="rId11"/>
    <p:sldId id="259" r:id="rId12"/>
    <p:sldId id="260" r:id="rId13"/>
    <p:sldId id="261" r:id="rId14"/>
    <p:sldId id="265" r:id="rId15"/>
    <p:sldId id="267" r:id="rId16"/>
    <p:sldId id="268" r:id="rId17"/>
    <p:sldId id="269" r:id="rId18"/>
    <p:sldId id="276" r:id="rId19"/>
    <p:sldId id="270" r:id="rId20"/>
    <p:sldId id="266" r:id="rId21"/>
    <p:sldId id="275" r:id="rId22"/>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7/18/2023</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785294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7/18/2023</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100205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7/18/2023</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412786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7/18/2023</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845390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7/18/2023</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25115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7/18/2023</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76080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7/18/2023</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532091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7/18/2023</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703264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7/18/2023</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25720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7/18/2023</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88013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7/18/2023</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574019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F07CD3FD-BE54-4400-942B-C6C15AA73DFD}" type="datetimeFigureOut">
              <a:rPr lang="en-US" smtClean="0"/>
              <a:t>7/18/2023</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A4C0CD32-A6C8-4BA5-B3DF-D8325E32CAA4}" type="slidenum">
              <a:rPr lang="en-US" smtClean="0"/>
              <a:t>‹#›</a:t>
            </a:fld>
            <a:endParaRPr lang="en-US"/>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40448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FD1D2CD-954D-4C4D-B505-05EAD159B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68A03-5548-DB99-1344-ED1437FDC098}"/>
              </a:ext>
            </a:extLst>
          </p:cNvPr>
          <p:cNvSpPr>
            <a:spLocks noGrp="1"/>
          </p:cNvSpPr>
          <p:nvPr>
            <p:ph type="ctrTitle"/>
          </p:nvPr>
        </p:nvSpPr>
        <p:spPr>
          <a:xfrm>
            <a:off x="912628" y="1371600"/>
            <a:ext cx="4670661" cy="3030842"/>
          </a:xfrm>
        </p:spPr>
        <p:txBody>
          <a:bodyPr>
            <a:normAutofit fontScale="90000"/>
          </a:bodyPr>
          <a:lstStyle/>
          <a:p>
            <a:r>
              <a:rPr lang="en-GB" dirty="0"/>
              <a:t>Battery Energy Storage System (BESS) – A solution for higher electricity cost</a:t>
            </a:r>
            <a:endParaRPr lang="en-PK" dirty="0"/>
          </a:p>
        </p:txBody>
      </p:sp>
      <p:sp>
        <p:nvSpPr>
          <p:cNvPr id="3" name="Subtitle 2">
            <a:extLst>
              <a:ext uri="{FF2B5EF4-FFF2-40B4-BE49-F238E27FC236}">
                <a16:creationId xmlns:a16="http://schemas.microsoft.com/office/drawing/2014/main" id="{53A88348-3A1D-1C4F-5E14-52F277505F64}"/>
              </a:ext>
            </a:extLst>
          </p:cNvPr>
          <p:cNvSpPr>
            <a:spLocks noGrp="1"/>
          </p:cNvSpPr>
          <p:nvPr>
            <p:ph type="subTitle" idx="1"/>
          </p:nvPr>
        </p:nvSpPr>
        <p:spPr>
          <a:xfrm>
            <a:off x="912629" y="4584879"/>
            <a:ext cx="4670660" cy="1287887"/>
          </a:xfrm>
        </p:spPr>
        <p:txBody>
          <a:bodyPr>
            <a:normAutofit/>
          </a:bodyPr>
          <a:lstStyle/>
          <a:p>
            <a:r>
              <a:rPr lang="en-GB" dirty="0" err="1"/>
              <a:t>Dr.</a:t>
            </a:r>
            <a:r>
              <a:rPr lang="en-GB" dirty="0"/>
              <a:t> Muhammad Mohsin Aman</a:t>
            </a:r>
            <a:endParaRPr lang="en-PK" dirty="0"/>
          </a:p>
        </p:txBody>
      </p:sp>
      <p:pic>
        <p:nvPicPr>
          <p:cNvPr id="4" name="Picture 3" descr="Multi-colour batteries">
            <a:extLst>
              <a:ext uri="{FF2B5EF4-FFF2-40B4-BE49-F238E27FC236}">
                <a16:creationId xmlns:a16="http://schemas.microsoft.com/office/drawing/2014/main" id="{4BF5F352-EDE1-4857-D457-81473F5931EC}"/>
              </a:ext>
            </a:extLst>
          </p:cNvPr>
          <p:cNvPicPr>
            <a:picLocks noChangeAspect="1"/>
          </p:cNvPicPr>
          <p:nvPr/>
        </p:nvPicPr>
        <p:blipFill rotWithShape="1">
          <a:blip r:embed="rId2"/>
          <a:srcRect l="29455" r="15290" b="-1"/>
          <a:stretch/>
        </p:blipFill>
        <p:spPr>
          <a:xfrm>
            <a:off x="6515100" y="10"/>
            <a:ext cx="5676900" cy="6857990"/>
          </a:xfrm>
          <a:prstGeom prst="rect">
            <a:avLst/>
          </a:prstGeom>
        </p:spPr>
      </p:pic>
      <p:cxnSp>
        <p:nvCxnSpPr>
          <p:cNvPr id="11" name="Straight Connector 10">
            <a:extLst>
              <a:ext uri="{FF2B5EF4-FFF2-40B4-BE49-F238E27FC236}">
                <a16:creationId xmlns:a16="http://schemas.microsoft.com/office/drawing/2014/main" id="{D132AEA7-A24A-45A9-BF8F-D0AFF34DF6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6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9844-7978-705C-E423-BAAA22CE9E07}"/>
              </a:ext>
            </a:extLst>
          </p:cNvPr>
          <p:cNvSpPr>
            <a:spLocks noGrp="1"/>
          </p:cNvSpPr>
          <p:nvPr>
            <p:ph type="title"/>
          </p:nvPr>
        </p:nvSpPr>
        <p:spPr>
          <a:xfrm>
            <a:off x="7268495" y="1371600"/>
            <a:ext cx="4079987" cy="1314443"/>
          </a:xfrm>
        </p:spPr>
        <p:txBody>
          <a:bodyPr>
            <a:normAutofit/>
          </a:bodyPr>
          <a:lstStyle/>
          <a:p>
            <a:r>
              <a:rPr lang="en-GB" sz="3700"/>
              <a:t>BESS- Advantages (Pros)</a:t>
            </a:r>
            <a:endParaRPr lang="en-PK" sz="3700"/>
          </a:p>
        </p:txBody>
      </p:sp>
      <p:sp>
        <p:nvSpPr>
          <p:cNvPr id="3" name="Content Placeholder 2">
            <a:extLst>
              <a:ext uri="{FF2B5EF4-FFF2-40B4-BE49-F238E27FC236}">
                <a16:creationId xmlns:a16="http://schemas.microsoft.com/office/drawing/2014/main" id="{BAC4943F-DC09-03F8-A8FC-99563550C222}"/>
              </a:ext>
            </a:extLst>
          </p:cNvPr>
          <p:cNvSpPr>
            <a:spLocks noGrp="1"/>
          </p:cNvSpPr>
          <p:nvPr>
            <p:ph idx="1"/>
          </p:nvPr>
        </p:nvSpPr>
        <p:spPr>
          <a:xfrm>
            <a:off x="7268495" y="2853369"/>
            <a:ext cx="4079988" cy="3088460"/>
          </a:xfrm>
        </p:spPr>
        <p:txBody>
          <a:bodyPr>
            <a:normAutofit/>
          </a:bodyPr>
          <a:lstStyle/>
          <a:p>
            <a:pPr marL="457200" indent="-457200">
              <a:lnSpc>
                <a:spcPct val="110000"/>
              </a:lnSpc>
              <a:buFont typeface="+mj-lt"/>
              <a:buAutoNum type="arabicPeriod"/>
            </a:pPr>
            <a:r>
              <a:rPr lang="en-GB" sz="1100"/>
              <a:t>Load Balancing: BESS can balance the intermittent nature of renewable energy sources by storing excess energy during times of high generation and releasing it during periods of low generation.</a:t>
            </a:r>
          </a:p>
          <a:p>
            <a:pPr marL="457200" indent="-457200">
              <a:lnSpc>
                <a:spcPct val="110000"/>
              </a:lnSpc>
              <a:buFont typeface="+mj-lt"/>
              <a:buAutoNum type="arabicPeriod"/>
            </a:pPr>
            <a:r>
              <a:rPr lang="en-GB" sz="1100"/>
              <a:t>Backup Power: BESS can provide backup power during grid outages or emergencies, ensuring a reliable electricity supply for critical loads.</a:t>
            </a:r>
          </a:p>
          <a:p>
            <a:pPr marL="0" indent="0">
              <a:lnSpc>
                <a:spcPct val="110000"/>
              </a:lnSpc>
              <a:buNone/>
            </a:pPr>
            <a:r>
              <a:rPr lang="en-GB" sz="1100"/>
              <a:t>BESS technology continues to evolve, with advancements in battery chemistry, system efficiency, and cost reduction. As a result, BESS is increasingly being deployed in various applications, including utility-scale energy storage projects, commercial and industrial facilities, and residential energy storage systems.</a:t>
            </a:r>
            <a:endParaRPr lang="en-PK" sz="1100"/>
          </a:p>
        </p:txBody>
      </p:sp>
      <p:pic>
        <p:nvPicPr>
          <p:cNvPr id="5" name="Picture 4">
            <a:extLst>
              <a:ext uri="{FF2B5EF4-FFF2-40B4-BE49-F238E27FC236}">
                <a16:creationId xmlns:a16="http://schemas.microsoft.com/office/drawing/2014/main" id="{8E7EBD33-7F63-7326-21CC-AABC2FC845DB}"/>
              </a:ext>
            </a:extLst>
          </p:cNvPr>
          <p:cNvPicPr>
            <a:picLocks noChangeAspect="1"/>
          </p:cNvPicPr>
          <p:nvPr/>
        </p:nvPicPr>
        <p:blipFill>
          <a:blip r:embed="rId2"/>
          <a:stretch>
            <a:fillRect/>
          </a:stretch>
        </p:blipFill>
        <p:spPr>
          <a:xfrm>
            <a:off x="652131" y="2053421"/>
            <a:ext cx="6173109" cy="2928154"/>
          </a:xfrm>
          <a:prstGeom prst="rect">
            <a:avLst/>
          </a:prstGeom>
          <a:noFill/>
        </p:spPr>
      </p:pic>
      <p:sp>
        <p:nvSpPr>
          <p:cNvPr id="10" name="Date Placeholder 3">
            <a:extLst>
              <a:ext uri="{FF2B5EF4-FFF2-40B4-BE49-F238E27FC236}">
                <a16:creationId xmlns:a16="http://schemas.microsoft.com/office/drawing/2014/main" id="{1F044AAC-B761-4B43-A7F5-E83A2E6C3D2E}"/>
              </a:ext>
            </a:extLst>
          </p:cNvPr>
          <p:cNvSpPr>
            <a:spLocks noGrp="1"/>
          </p:cNvSpPr>
          <p:nvPr>
            <p:ph type="dt" sz="half" idx="10"/>
          </p:nvPr>
        </p:nvSpPr>
        <p:spPr>
          <a:xfrm>
            <a:off x="912628" y="6356350"/>
            <a:ext cx="2743200" cy="365125"/>
          </a:xfrm>
        </p:spPr>
        <p:txBody>
          <a:bodyPr/>
          <a:lstStyle/>
          <a:p>
            <a:pPr>
              <a:spcAft>
                <a:spcPts val="600"/>
              </a:spcAft>
            </a:pPr>
            <a:fld id="{238A62C4-9532-477E-82D0-1BD0CBC71971}" type="datetime1">
              <a:rPr lang="en-US" smtClean="0"/>
              <a:pPr>
                <a:spcAft>
                  <a:spcPts val="600"/>
                </a:spcAft>
              </a:pPr>
              <a:t>7/18/2023</a:t>
            </a:fld>
            <a:endParaRPr lang="en-US" dirty="0"/>
          </a:p>
        </p:txBody>
      </p:sp>
      <p:sp>
        <p:nvSpPr>
          <p:cNvPr id="12" name="Footer Placeholder 4">
            <a:extLst>
              <a:ext uri="{FF2B5EF4-FFF2-40B4-BE49-F238E27FC236}">
                <a16:creationId xmlns:a16="http://schemas.microsoft.com/office/drawing/2014/main" id="{5A5D6226-C153-4C5F-B30C-5656FEDF3F73}"/>
              </a:ext>
            </a:extLst>
          </p:cNvPr>
          <p:cNvSpPr>
            <a:spLocks noGrp="1"/>
          </p:cNvSpPr>
          <p:nvPr>
            <p:ph type="ftr" sz="quarter" idx="11"/>
          </p:nvPr>
        </p:nvSpPr>
        <p:spPr>
          <a:xfrm>
            <a:off x="6767622" y="6356350"/>
            <a:ext cx="4040373" cy="365125"/>
          </a:xfrm>
        </p:spPr>
        <p:txBody>
          <a:bodyPr/>
          <a:lstStyle/>
          <a:p>
            <a:pPr>
              <a:spcAft>
                <a:spcPts val="600"/>
              </a:spcAft>
            </a:pPr>
            <a:r>
              <a:rPr lang="en-US"/>
              <a:t>Sample Footer Text</a:t>
            </a:r>
          </a:p>
        </p:txBody>
      </p:sp>
      <p:sp>
        <p:nvSpPr>
          <p:cNvPr id="14" name="Slide Number Placeholder 5">
            <a:extLst>
              <a:ext uri="{FF2B5EF4-FFF2-40B4-BE49-F238E27FC236}">
                <a16:creationId xmlns:a16="http://schemas.microsoft.com/office/drawing/2014/main" id="{86091187-3CD7-4891-BB4A-9A3F2309F149}"/>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pPr>
                <a:spcAft>
                  <a:spcPts val="600"/>
                </a:spcAft>
              </a:pPr>
              <a:t>10</a:t>
            </a:fld>
            <a:endParaRPr lang="en-US" dirty="0"/>
          </a:p>
        </p:txBody>
      </p:sp>
    </p:spTree>
    <p:extLst>
      <p:ext uri="{BB962C8B-B14F-4D97-AF65-F5344CB8AC3E}">
        <p14:creationId xmlns:p14="http://schemas.microsoft.com/office/powerpoint/2010/main" val="1352379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83CEE0-773B-8820-156F-FE3A0C6FF4F9}"/>
              </a:ext>
            </a:extLst>
          </p:cNvPr>
          <p:cNvSpPr>
            <a:spLocks noGrp="1"/>
          </p:cNvSpPr>
          <p:nvPr>
            <p:ph type="title"/>
          </p:nvPr>
        </p:nvSpPr>
        <p:spPr/>
        <p:txBody>
          <a:bodyPr>
            <a:normAutofit fontScale="90000"/>
          </a:bodyPr>
          <a:lstStyle/>
          <a:p>
            <a:r>
              <a:rPr lang="en-GB" dirty="0"/>
              <a:t>What are the key characteristics of battery storage systems?</a:t>
            </a:r>
            <a:endParaRPr lang="en-PK" dirty="0"/>
          </a:p>
        </p:txBody>
      </p:sp>
      <p:sp>
        <p:nvSpPr>
          <p:cNvPr id="3" name="Content Placeholder 2">
            <a:extLst>
              <a:ext uri="{FF2B5EF4-FFF2-40B4-BE49-F238E27FC236}">
                <a16:creationId xmlns:a16="http://schemas.microsoft.com/office/drawing/2014/main" id="{AF0A3F63-02F1-F0DB-9D21-382CBD4C2844}"/>
              </a:ext>
            </a:extLst>
          </p:cNvPr>
          <p:cNvSpPr>
            <a:spLocks noGrp="1"/>
          </p:cNvSpPr>
          <p:nvPr>
            <p:ph idx="1"/>
          </p:nvPr>
        </p:nvSpPr>
        <p:spPr>
          <a:xfrm>
            <a:off x="914400" y="2559050"/>
            <a:ext cx="10363200" cy="3263970"/>
          </a:xfrm>
        </p:spPr>
        <p:txBody>
          <a:bodyPr>
            <a:spAutoFit/>
          </a:bodyPr>
          <a:lstStyle/>
          <a:p>
            <a:r>
              <a:rPr lang="en-GB" b="1" dirty="0"/>
              <a:t>Rated power capacity</a:t>
            </a:r>
            <a:r>
              <a:rPr lang="en-GB" dirty="0"/>
              <a:t> is the total possible instantaneous discharge capability (in kilowatts [kW] or megawatts [MW]) of the BESS, or the maximum rate of discharge that the BESS can achieve, starting from a fully charged state.</a:t>
            </a:r>
          </a:p>
          <a:p>
            <a:r>
              <a:rPr lang="en-GB" b="1" dirty="0"/>
              <a:t>Energy capacity</a:t>
            </a:r>
            <a:r>
              <a:rPr lang="en-GB" dirty="0"/>
              <a:t> is the maximum amount of stored energy (in kilowatt-hours [kWh] or megawatt-hours [MWh]) </a:t>
            </a:r>
          </a:p>
          <a:p>
            <a:r>
              <a:rPr lang="en-GB" b="1" dirty="0"/>
              <a:t>Storage duration</a:t>
            </a:r>
            <a:r>
              <a:rPr lang="en-GB" dirty="0"/>
              <a:t> is the amount of time storage can discharge at its power capacity before depleting its energy capacity. For example, a battery with 1 MW of power capacity and 4 MWh of usable energy capacity will have a storage duration of four hours.</a:t>
            </a:r>
          </a:p>
        </p:txBody>
      </p:sp>
    </p:spTree>
    <p:extLst>
      <p:ext uri="{BB962C8B-B14F-4D97-AF65-F5344CB8AC3E}">
        <p14:creationId xmlns:p14="http://schemas.microsoft.com/office/powerpoint/2010/main" val="721471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83CEE0-773B-8820-156F-FE3A0C6FF4F9}"/>
              </a:ext>
            </a:extLst>
          </p:cNvPr>
          <p:cNvSpPr>
            <a:spLocks noGrp="1"/>
          </p:cNvSpPr>
          <p:nvPr>
            <p:ph type="title"/>
          </p:nvPr>
        </p:nvSpPr>
        <p:spPr/>
        <p:txBody>
          <a:bodyPr>
            <a:normAutofit fontScale="90000"/>
          </a:bodyPr>
          <a:lstStyle/>
          <a:p>
            <a:r>
              <a:rPr lang="en-GB" dirty="0"/>
              <a:t>What are the key characteristics of battery storage systems?</a:t>
            </a:r>
            <a:endParaRPr lang="en-PK" dirty="0"/>
          </a:p>
        </p:txBody>
      </p:sp>
      <p:sp>
        <p:nvSpPr>
          <p:cNvPr id="3" name="Content Placeholder 2">
            <a:extLst>
              <a:ext uri="{FF2B5EF4-FFF2-40B4-BE49-F238E27FC236}">
                <a16:creationId xmlns:a16="http://schemas.microsoft.com/office/drawing/2014/main" id="{AF0A3F63-02F1-F0DB-9D21-382CBD4C2844}"/>
              </a:ext>
            </a:extLst>
          </p:cNvPr>
          <p:cNvSpPr>
            <a:spLocks noGrp="1"/>
          </p:cNvSpPr>
          <p:nvPr>
            <p:ph idx="1"/>
          </p:nvPr>
        </p:nvSpPr>
        <p:spPr>
          <a:xfrm>
            <a:off x="914400" y="2559050"/>
            <a:ext cx="10363200" cy="4371966"/>
          </a:xfrm>
        </p:spPr>
        <p:txBody>
          <a:bodyPr>
            <a:spAutoFit/>
          </a:bodyPr>
          <a:lstStyle/>
          <a:p>
            <a:r>
              <a:rPr lang="en-GB" b="1" dirty="0"/>
              <a:t>Cycle life/lifetime</a:t>
            </a:r>
            <a:r>
              <a:rPr lang="en-GB" dirty="0"/>
              <a:t> is the amount of time or cycles a battery storage system can provide regular charging and discharging before failure or significant degradation.</a:t>
            </a:r>
          </a:p>
          <a:p>
            <a:r>
              <a:rPr lang="en-GB" b="1" dirty="0"/>
              <a:t>Self-discharge</a:t>
            </a:r>
            <a:r>
              <a:rPr lang="en-GB" dirty="0"/>
              <a:t> occurs when the stored charge (or energy) of the battery is reduced through internal chemical reactions, or without being discharged to perform work for the grid or a customer. Self-discharge, expressed as a percentage of charge lost over a certain period, reduces the amount of energy available for discharge and is an important parameter to consider in batteries intended for longer-duration applications.</a:t>
            </a:r>
          </a:p>
          <a:p>
            <a:r>
              <a:rPr lang="en-GB" b="1" dirty="0"/>
              <a:t>State of charge</a:t>
            </a:r>
            <a:r>
              <a:rPr lang="en-GB" dirty="0"/>
              <a:t>, expressed as a percentage, represents the battery’s present level of charge and ranges from completely discharged to fully charged. The state of charge influences a battery’s ability to provide energy or ancillary services to the grid at any given time.</a:t>
            </a:r>
          </a:p>
        </p:txBody>
      </p:sp>
    </p:spTree>
    <p:extLst>
      <p:ext uri="{BB962C8B-B14F-4D97-AF65-F5344CB8AC3E}">
        <p14:creationId xmlns:p14="http://schemas.microsoft.com/office/powerpoint/2010/main" val="40230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83CEE0-773B-8820-156F-FE3A0C6FF4F9}"/>
              </a:ext>
            </a:extLst>
          </p:cNvPr>
          <p:cNvSpPr>
            <a:spLocks noGrp="1"/>
          </p:cNvSpPr>
          <p:nvPr>
            <p:ph type="title"/>
          </p:nvPr>
        </p:nvSpPr>
        <p:spPr/>
        <p:txBody>
          <a:bodyPr>
            <a:normAutofit fontScale="90000"/>
          </a:bodyPr>
          <a:lstStyle/>
          <a:p>
            <a:r>
              <a:rPr lang="en-GB" dirty="0"/>
              <a:t>What are the key characteristics of battery storage systems?</a:t>
            </a:r>
            <a:endParaRPr lang="en-PK" dirty="0"/>
          </a:p>
        </p:txBody>
      </p:sp>
      <p:sp>
        <p:nvSpPr>
          <p:cNvPr id="3" name="Content Placeholder 2">
            <a:extLst>
              <a:ext uri="{FF2B5EF4-FFF2-40B4-BE49-F238E27FC236}">
                <a16:creationId xmlns:a16="http://schemas.microsoft.com/office/drawing/2014/main" id="{AF0A3F63-02F1-F0DB-9D21-382CBD4C2844}"/>
              </a:ext>
            </a:extLst>
          </p:cNvPr>
          <p:cNvSpPr>
            <a:spLocks noGrp="1"/>
          </p:cNvSpPr>
          <p:nvPr>
            <p:ph idx="1"/>
          </p:nvPr>
        </p:nvSpPr>
        <p:spPr>
          <a:xfrm>
            <a:off x="914400" y="2559050"/>
            <a:ext cx="10363200" cy="2638158"/>
          </a:xfrm>
        </p:spPr>
        <p:txBody>
          <a:bodyPr>
            <a:spAutoFit/>
          </a:bodyPr>
          <a:lstStyle/>
          <a:p>
            <a:r>
              <a:rPr lang="en-GB" b="1" dirty="0"/>
              <a:t>Round-trip efficiency</a:t>
            </a:r>
            <a:r>
              <a:rPr lang="en-GB" dirty="0"/>
              <a:t>, measured as a percentage, is a ratio of the energy charged to the battery to the energy discharged from the battery. It can represent the total DC-DC or AC-AC efficiency of the battery system, including losses from self-discharge and other electrical losses. Although battery manufacturers often refer to the DC-DC efficiency, AC-AC efficiency is typically more important to utilities, as they only see the battery’s charging and discharging from the point of interconnection to the power system, which uses AC (Denholm 2019).</a:t>
            </a:r>
            <a:endParaRPr lang="en-PK" dirty="0"/>
          </a:p>
        </p:txBody>
      </p:sp>
    </p:spTree>
    <p:extLst>
      <p:ext uri="{BB962C8B-B14F-4D97-AF65-F5344CB8AC3E}">
        <p14:creationId xmlns:p14="http://schemas.microsoft.com/office/powerpoint/2010/main" val="2908689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Yellow and orange electric plug">
            <a:extLst>
              <a:ext uri="{FF2B5EF4-FFF2-40B4-BE49-F238E27FC236}">
                <a16:creationId xmlns:a16="http://schemas.microsoft.com/office/drawing/2014/main" id="{BD82F166-C0EA-A023-6704-79254D7FCC75}"/>
              </a:ext>
            </a:extLst>
          </p:cNvPr>
          <p:cNvPicPr>
            <a:picLocks noChangeAspect="1"/>
          </p:cNvPicPr>
          <p:nvPr/>
        </p:nvPicPr>
        <p:blipFill rotWithShape="1">
          <a:blip r:embed="rId2">
            <a:alphaModFix/>
          </a:blip>
          <a:srcRect t="9466" b="6264"/>
          <a:stretch/>
        </p:blipFill>
        <p:spPr>
          <a:xfrm>
            <a:off x="20" y="10"/>
            <a:ext cx="12191979" cy="6857990"/>
          </a:xfrm>
          <a:prstGeom prst="rect">
            <a:avLst/>
          </a:prstGeom>
          <a:noFill/>
        </p:spPr>
      </p:pic>
      <p:sp>
        <p:nvSpPr>
          <p:cNvPr id="2" name="Title 1">
            <a:extLst>
              <a:ext uri="{FF2B5EF4-FFF2-40B4-BE49-F238E27FC236}">
                <a16:creationId xmlns:a16="http://schemas.microsoft.com/office/drawing/2014/main" id="{CFED1E65-163A-215D-8C48-6A891BD04E61}"/>
              </a:ext>
            </a:extLst>
          </p:cNvPr>
          <p:cNvSpPr>
            <a:spLocks noGrp="1"/>
          </p:cNvSpPr>
          <p:nvPr>
            <p:ph type="ctrTitle"/>
          </p:nvPr>
        </p:nvSpPr>
        <p:spPr>
          <a:xfrm>
            <a:off x="914400" y="2810107"/>
            <a:ext cx="4761571" cy="2981093"/>
          </a:xfrm>
        </p:spPr>
        <p:txBody>
          <a:bodyPr anchor="b">
            <a:normAutofit/>
          </a:bodyPr>
          <a:lstStyle/>
          <a:p>
            <a:r>
              <a:rPr lang="en-GB" dirty="0">
                <a:solidFill>
                  <a:srgbClr val="FFFFFF"/>
                </a:solidFill>
              </a:rPr>
              <a:t>BESS in the World</a:t>
            </a:r>
            <a:endParaRPr lang="en-PK" dirty="0">
              <a:solidFill>
                <a:srgbClr val="FFFFFF"/>
              </a:solidFill>
            </a:endParaRPr>
          </a:p>
        </p:txBody>
      </p:sp>
      <p:sp>
        <p:nvSpPr>
          <p:cNvPr id="19" name="Subtitle 2">
            <a:extLst>
              <a:ext uri="{FF2B5EF4-FFF2-40B4-BE49-F238E27FC236}">
                <a16:creationId xmlns:a16="http://schemas.microsoft.com/office/drawing/2014/main" id="{A580AF8F-5F77-4E1B-B878-E4736CD49701}"/>
              </a:ext>
            </a:extLst>
          </p:cNvPr>
          <p:cNvSpPr>
            <a:spLocks noGrp="1"/>
          </p:cNvSpPr>
          <p:nvPr>
            <p:ph type="subTitle" idx="1"/>
          </p:nvPr>
        </p:nvSpPr>
        <p:spPr>
          <a:xfrm>
            <a:off x="914400" y="1420093"/>
            <a:ext cx="4761571" cy="1253490"/>
          </a:xfrm>
        </p:spPr>
        <p:txBody>
          <a:bodyPr anchor="t">
            <a:normAutofit/>
          </a:bodyPr>
          <a:lstStyle/>
          <a:p>
            <a:endParaRPr lang="en-US" sz="1800" dirty="0">
              <a:solidFill>
                <a:srgbClr val="FFFFFF"/>
              </a:solidFill>
              <a:effectLst>
                <a:outerShdw blurRad="38100" dist="38100" dir="2700000" algn="tl">
                  <a:srgbClr val="000000">
                    <a:alpha val="43137"/>
                  </a:srgbClr>
                </a:outerShdw>
              </a:effectLst>
              <a:latin typeface="+mn-lt"/>
            </a:endParaRPr>
          </a:p>
        </p:txBody>
      </p:sp>
      <p:sp>
        <p:nvSpPr>
          <p:cNvPr id="9" name="Date Placeholder 3">
            <a:extLst>
              <a:ext uri="{FF2B5EF4-FFF2-40B4-BE49-F238E27FC236}">
                <a16:creationId xmlns:a16="http://schemas.microsoft.com/office/drawing/2014/main" id="{1F044AAC-B761-4B43-A7F5-E83A2E6C3D2E}"/>
              </a:ext>
            </a:extLst>
          </p:cNvPr>
          <p:cNvSpPr>
            <a:spLocks noGrp="1"/>
          </p:cNvSpPr>
          <p:nvPr>
            <p:ph type="dt" sz="half" idx="10"/>
          </p:nvPr>
        </p:nvSpPr>
        <p:spPr>
          <a:xfrm>
            <a:off x="912628" y="6356350"/>
            <a:ext cx="2743200" cy="365125"/>
          </a:xfrm>
        </p:spPr>
        <p:txBody>
          <a:bodyPr>
            <a:normAutofit/>
          </a:bodyPr>
          <a:lstStyle/>
          <a:p>
            <a:pPr>
              <a:spcAft>
                <a:spcPts val="600"/>
              </a:spcAft>
            </a:pPr>
            <a:fld id="{238A62C4-9532-477E-82D0-1BD0CBC71971}" type="datetime1">
              <a:rPr lang="en-US">
                <a:solidFill>
                  <a:srgbClr val="FFFFFF"/>
                </a:solidFill>
              </a:rPr>
              <a:pPr>
                <a:spcAft>
                  <a:spcPts val="600"/>
                </a:spcAft>
              </a:pPr>
              <a:t>7/18/2023</a:t>
            </a:fld>
            <a:endParaRPr lang="en-US">
              <a:solidFill>
                <a:srgbClr val="FFFFFF"/>
              </a:solidFill>
            </a:endParaRPr>
          </a:p>
        </p:txBody>
      </p:sp>
      <p:sp>
        <p:nvSpPr>
          <p:cNvPr id="11" name="Footer Placeholder 4">
            <a:extLst>
              <a:ext uri="{FF2B5EF4-FFF2-40B4-BE49-F238E27FC236}">
                <a16:creationId xmlns:a16="http://schemas.microsoft.com/office/drawing/2014/main" id="{5A5D6226-C153-4C5F-B30C-5656FEDF3F73}"/>
              </a:ext>
            </a:extLst>
          </p:cNvPr>
          <p:cNvSpPr>
            <a:spLocks noGrp="1"/>
          </p:cNvSpPr>
          <p:nvPr>
            <p:ph type="ftr" sz="quarter" idx="11"/>
          </p:nvPr>
        </p:nvSpPr>
        <p:spPr>
          <a:xfrm>
            <a:off x="6767622" y="6356350"/>
            <a:ext cx="4040373" cy="365125"/>
          </a:xfrm>
        </p:spPr>
        <p:txBody>
          <a:bodyPr>
            <a:normAutofit/>
          </a:bodyPr>
          <a:lstStyle/>
          <a:p>
            <a:pPr>
              <a:spcAft>
                <a:spcPts val="600"/>
              </a:spcAft>
            </a:pPr>
            <a:r>
              <a:rPr lang="en-US">
                <a:solidFill>
                  <a:srgbClr val="FFFFFF"/>
                </a:solidFill>
                <a:effectLst>
                  <a:outerShdw blurRad="38100" dist="38100" dir="2700000" algn="tl">
                    <a:srgbClr val="000000">
                      <a:alpha val="43137"/>
                    </a:srgbClr>
                  </a:outerShdw>
                </a:effectLst>
              </a:rPr>
              <a:t>Sample Footer Text</a:t>
            </a:r>
          </a:p>
        </p:txBody>
      </p:sp>
      <p:sp>
        <p:nvSpPr>
          <p:cNvPr id="13" name="Slide Number Placeholder 5">
            <a:extLst>
              <a:ext uri="{FF2B5EF4-FFF2-40B4-BE49-F238E27FC236}">
                <a16:creationId xmlns:a16="http://schemas.microsoft.com/office/drawing/2014/main" id="{86091187-3CD7-4891-BB4A-9A3F2309F149}"/>
              </a:ext>
            </a:extLst>
          </p:cNvPr>
          <p:cNvSpPr>
            <a:spLocks noGrp="1"/>
          </p:cNvSpPr>
          <p:nvPr>
            <p:ph type="sldNum" sz="quarter" idx="12"/>
          </p:nvPr>
        </p:nvSpPr>
        <p:spPr>
          <a:xfrm>
            <a:off x="10807995" y="6356350"/>
            <a:ext cx="723014" cy="365125"/>
          </a:xfrm>
        </p:spPr>
        <p:txBody>
          <a:bodyPr>
            <a:normAutofit/>
          </a:bodyPr>
          <a:lstStyle/>
          <a:p>
            <a:pPr>
              <a:spcAft>
                <a:spcPts val="600"/>
              </a:spcAft>
            </a:pPr>
            <a:fld id="{2B6A0707-BFCA-4BDD-8B25-E2A14A0F80A6}" type="slidenum">
              <a:rPr lang="en-US" smtClean="0">
                <a:solidFill>
                  <a:srgbClr val="FFFFFF"/>
                </a:solidFill>
                <a:effectLst>
                  <a:outerShdw blurRad="38100" dist="38100" dir="2700000" algn="tl">
                    <a:srgbClr val="000000">
                      <a:alpha val="43137"/>
                    </a:srgbClr>
                  </a:outerShdw>
                </a:effectLst>
              </a:rPr>
              <a:pPr>
                <a:spcAft>
                  <a:spcPts val="600"/>
                </a:spcAft>
              </a:pPr>
              <a:t>14</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5195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A5D35-F2A0-A141-951C-302161F9C2F6}"/>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41A58B53-B977-C830-8DF8-D79B87EE73D1}"/>
              </a:ext>
            </a:extLst>
          </p:cNvPr>
          <p:cNvSpPr>
            <a:spLocks noGrp="1"/>
          </p:cNvSpPr>
          <p:nvPr>
            <p:ph idx="1"/>
          </p:nvPr>
        </p:nvSpPr>
        <p:spPr/>
        <p:txBody>
          <a:bodyPr/>
          <a:lstStyle/>
          <a:p>
            <a:endParaRPr lang="en-PK"/>
          </a:p>
        </p:txBody>
      </p:sp>
      <p:pic>
        <p:nvPicPr>
          <p:cNvPr id="5" name="Picture 4">
            <a:extLst>
              <a:ext uri="{FF2B5EF4-FFF2-40B4-BE49-F238E27FC236}">
                <a16:creationId xmlns:a16="http://schemas.microsoft.com/office/drawing/2014/main" id="{08B44B0E-AA95-FB5F-C90A-4A5E08643995}"/>
              </a:ext>
            </a:extLst>
          </p:cNvPr>
          <p:cNvPicPr>
            <a:picLocks noChangeAspect="1"/>
          </p:cNvPicPr>
          <p:nvPr/>
        </p:nvPicPr>
        <p:blipFill>
          <a:blip r:embed="rId2"/>
          <a:stretch>
            <a:fillRect/>
          </a:stretch>
        </p:blipFill>
        <p:spPr>
          <a:xfrm>
            <a:off x="428624" y="490978"/>
            <a:ext cx="4941119" cy="3586928"/>
          </a:xfrm>
          <a:prstGeom prst="rect">
            <a:avLst/>
          </a:prstGeom>
        </p:spPr>
      </p:pic>
      <p:pic>
        <p:nvPicPr>
          <p:cNvPr id="7" name="Picture 6">
            <a:extLst>
              <a:ext uri="{FF2B5EF4-FFF2-40B4-BE49-F238E27FC236}">
                <a16:creationId xmlns:a16="http://schemas.microsoft.com/office/drawing/2014/main" id="{132D0120-293C-5223-726F-218E235175DA}"/>
              </a:ext>
            </a:extLst>
          </p:cNvPr>
          <p:cNvPicPr>
            <a:picLocks noChangeAspect="1"/>
          </p:cNvPicPr>
          <p:nvPr/>
        </p:nvPicPr>
        <p:blipFill>
          <a:blip r:embed="rId3"/>
          <a:stretch>
            <a:fillRect/>
          </a:stretch>
        </p:blipFill>
        <p:spPr>
          <a:xfrm>
            <a:off x="3552824" y="1554283"/>
            <a:ext cx="5473163" cy="3932116"/>
          </a:xfrm>
          <a:prstGeom prst="rect">
            <a:avLst/>
          </a:prstGeom>
        </p:spPr>
      </p:pic>
      <p:pic>
        <p:nvPicPr>
          <p:cNvPr id="11" name="Picture 10">
            <a:extLst>
              <a:ext uri="{FF2B5EF4-FFF2-40B4-BE49-F238E27FC236}">
                <a16:creationId xmlns:a16="http://schemas.microsoft.com/office/drawing/2014/main" id="{F7367AEC-0E7B-9275-F13B-98A0A0306B10}"/>
              </a:ext>
            </a:extLst>
          </p:cNvPr>
          <p:cNvPicPr>
            <a:picLocks noChangeAspect="1"/>
          </p:cNvPicPr>
          <p:nvPr/>
        </p:nvPicPr>
        <p:blipFill>
          <a:blip r:embed="rId4"/>
          <a:stretch>
            <a:fillRect/>
          </a:stretch>
        </p:blipFill>
        <p:spPr>
          <a:xfrm>
            <a:off x="4654166" y="3600933"/>
            <a:ext cx="7339012" cy="3195737"/>
          </a:xfrm>
          <a:prstGeom prst="rect">
            <a:avLst/>
          </a:prstGeom>
        </p:spPr>
      </p:pic>
    </p:spTree>
    <p:extLst>
      <p:ext uri="{BB962C8B-B14F-4D97-AF65-F5344CB8AC3E}">
        <p14:creationId xmlns:p14="http://schemas.microsoft.com/office/powerpoint/2010/main" val="59694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A5D35-F2A0-A141-951C-302161F9C2F6}"/>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41A58B53-B977-C830-8DF8-D79B87EE73D1}"/>
              </a:ext>
            </a:extLst>
          </p:cNvPr>
          <p:cNvSpPr>
            <a:spLocks noGrp="1"/>
          </p:cNvSpPr>
          <p:nvPr>
            <p:ph idx="1"/>
          </p:nvPr>
        </p:nvSpPr>
        <p:spPr/>
        <p:txBody>
          <a:bodyPr/>
          <a:lstStyle/>
          <a:p>
            <a:endParaRPr lang="en-PK"/>
          </a:p>
        </p:txBody>
      </p:sp>
      <p:pic>
        <p:nvPicPr>
          <p:cNvPr id="9" name="Picture 8">
            <a:extLst>
              <a:ext uri="{FF2B5EF4-FFF2-40B4-BE49-F238E27FC236}">
                <a16:creationId xmlns:a16="http://schemas.microsoft.com/office/drawing/2014/main" id="{EBF7C865-490D-6B09-76FA-C25B616114F3}"/>
              </a:ext>
            </a:extLst>
          </p:cNvPr>
          <p:cNvPicPr>
            <a:picLocks noChangeAspect="1"/>
          </p:cNvPicPr>
          <p:nvPr/>
        </p:nvPicPr>
        <p:blipFill>
          <a:blip r:embed="rId2"/>
          <a:stretch>
            <a:fillRect/>
          </a:stretch>
        </p:blipFill>
        <p:spPr>
          <a:xfrm>
            <a:off x="373346" y="563571"/>
            <a:ext cx="6286198" cy="4551354"/>
          </a:xfrm>
          <a:prstGeom prst="rect">
            <a:avLst/>
          </a:prstGeom>
        </p:spPr>
      </p:pic>
      <p:pic>
        <p:nvPicPr>
          <p:cNvPr id="13" name="Picture 12">
            <a:extLst>
              <a:ext uri="{FF2B5EF4-FFF2-40B4-BE49-F238E27FC236}">
                <a16:creationId xmlns:a16="http://schemas.microsoft.com/office/drawing/2014/main" id="{07A2A4E4-9FF9-686A-0F9E-DE583FB63EAB}"/>
              </a:ext>
            </a:extLst>
          </p:cNvPr>
          <p:cNvPicPr>
            <a:picLocks noChangeAspect="1"/>
          </p:cNvPicPr>
          <p:nvPr/>
        </p:nvPicPr>
        <p:blipFill>
          <a:blip r:embed="rId3"/>
          <a:stretch>
            <a:fillRect/>
          </a:stretch>
        </p:blipFill>
        <p:spPr>
          <a:xfrm>
            <a:off x="6842413" y="3429000"/>
            <a:ext cx="4976239" cy="2970029"/>
          </a:xfrm>
          <a:prstGeom prst="rect">
            <a:avLst/>
          </a:prstGeom>
        </p:spPr>
      </p:pic>
    </p:spTree>
    <p:extLst>
      <p:ext uri="{BB962C8B-B14F-4D97-AF65-F5344CB8AC3E}">
        <p14:creationId xmlns:p14="http://schemas.microsoft.com/office/powerpoint/2010/main" val="370456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A5D35-F2A0-A141-951C-302161F9C2F6}"/>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41A58B53-B977-C830-8DF8-D79B87EE73D1}"/>
              </a:ext>
            </a:extLst>
          </p:cNvPr>
          <p:cNvSpPr>
            <a:spLocks noGrp="1"/>
          </p:cNvSpPr>
          <p:nvPr>
            <p:ph idx="1"/>
          </p:nvPr>
        </p:nvSpPr>
        <p:spPr/>
        <p:txBody>
          <a:bodyPr/>
          <a:lstStyle/>
          <a:p>
            <a:endParaRPr lang="en-PK"/>
          </a:p>
        </p:txBody>
      </p:sp>
      <p:pic>
        <p:nvPicPr>
          <p:cNvPr id="5" name="Picture 4">
            <a:extLst>
              <a:ext uri="{FF2B5EF4-FFF2-40B4-BE49-F238E27FC236}">
                <a16:creationId xmlns:a16="http://schemas.microsoft.com/office/drawing/2014/main" id="{08B44B0E-AA95-FB5F-C90A-4A5E08643995}"/>
              </a:ext>
            </a:extLst>
          </p:cNvPr>
          <p:cNvPicPr>
            <a:picLocks noChangeAspect="1"/>
          </p:cNvPicPr>
          <p:nvPr/>
        </p:nvPicPr>
        <p:blipFill>
          <a:blip r:embed="rId2"/>
          <a:stretch>
            <a:fillRect/>
          </a:stretch>
        </p:blipFill>
        <p:spPr>
          <a:xfrm>
            <a:off x="428624" y="490978"/>
            <a:ext cx="4941119" cy="3586928"/>
          </a:xfrm>
          <a:prstGeom prst="rect">
            <a:avLst/>
          </a:prstGeom>
        </p:spPr>
      </p:pic>
      <p:pic>
        <p:nvPicPr>
          <p:cNvPr id="7" name="Picture 6">
            <a:extLst>
              <a:ext uri="{FF2B5EF4-FFF2-40B4-BE49-F238E27FC236}">
                <a16:creationId xmlns:a16="http://schemas.microsoft.com/office/drawing/2014/main" id="{132D0120-293C-5223-726F-218E235175DA}"/>
              </a:ext>
            </a:extLst>
          </p:cNvPr>
          <p:cNvPicPr>
            <a:picLocks noChangeAspect="1"/>
          </p:cNvPicPr>
          <p:nvPr/>
        </p:nvPicPr>
        <p:blipFill>
          <a:blip r:embed="rId3"/>
          <a:stretch>
            <a:fillRect/>
          </a:stretch>
        </p:blipFill>
        <p:spPr>
          <a:xfrm>
            <a:off x="6095999" y="593113"/>
            <a:ext cx="5473163" cy="3932116"/>
          </a:xfrm>
          <a:prstGeom prst="rect">
            <a:avLst/>
          </a:prstGeom>
        </p:spPr>
      </p:pic>
      <p:pic>
        <p:nvPicPr>
          <p:cNvPr id="11" name="Picture 10">
            <a:extLst>
              <a:ext uri="{FF2B5EF4-FFF2-40B4-BE49-F238E27FC236}">
                <a16:creationId xmlns:a16="http://schemas.microsoft.com/office/drawing/2014/main" id="{F7367AEC-0E7B-9275-F13B-98A0A0306B10}"/>
              </a:ext>
            </a:extLst>
          </p:cNvPr>
          <p:cNvPicPr>
            <a:picLocks noChangeAspect="1"/>
          </p:cNvPicPr>
          <p:nvPr/>
        </p:nvPicPr>
        <p:blipFill>
          <a:blip r:embed="rId4"/>
          <a:stretch>
            <a:fillRect/>
          </a:stretch>
        </p:blipFill>
        <p:spPr>
          <a:xfrm>
            <a:off x="5580446" y="3570279"/>
            <a:ext cx="7339012" cy="3195737"/>
          </a:xfrm>
          <a:prstGeom prst="rect">
            <a:avLst/>
          </a:prstGeom>
        </p:spPr>
      </p:pic>
    </p:spTree>
    <p:extLst>
      <p:ext uri="{BB962C8B-B14F-4D97-AF65-F5344CB8AC3E}">
        <p14:creationId xmlns:p14="http://schemas.microsoft.com/office/powerpoint/2010/main" val="3679534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EA5B1-AC40-2BE9-AE1F-E8F167BE692A}"/>
              </a:ext>
            </a:extLst>
          </p:cNvPr>
          <p:cNvSpPr>
            <a:spLocks noGrp="1"/>
          </p:cNvSpPr>
          <p:nvPr>
            <p:ph type="title"/>
          </p:nvPr>
        </p:nvSpPr>
        <p:spPr/>
        <p:txBody>
          <a:bodyPr/>
          <a:lstStyle/>
          <a:p>
            <a:r>
              <a:rPr lang="en-GB" dirty="0"/>
              <a:t>Ferrybridge 150MW Project Scottish)</a:t>
            </a:r>
            <a:endParaRPr lang="en-PK" dirty="0"/>
          </a:p>
        </p:txBody>
      </p:sp>
      <p:sp>
        <p:nvSpPr>
          <p:cNvPr id="3" name="Content Placeholder 2">
            <a:extLst>
              <a:ext uri="{FF2B5EF4-FFF2-40B4-BE49-F238E27FC236}">
                <a16:creationId xmlns:a16="http://schemas.microsoft.com/office/drawing/2014/main" id="{93E534B4-BCEE-4424-9582-1DCBBDB02956}"/>
              </a:ext>
            </a:extLst>
          </p:cNvPr>
          <p:cNvSpPr>
            <a:spLocks noGrp="1"/>
          </p:cNvSpPr>
          <p:nvPr>
            <p:ph idx="1"/>
          </p:nvPr>
        </p:nvSpPr>
        <p:spPr/>
        <p:txBody>
          <a:bodyPr/>
          <a:lstStyle/>
          <a:p>
            <a:endParaRPr lang="en-PK"/>
          </a:p>
        </p:txBody>
      </p:sp>
      <p:pic>
        <p:nvPicPr>
          <p:cNvPr id="5" name="Picture 4">
            <a:extLst>
              <a:ext uri="{FF2B5EF4-FFF2-40B4-BE49-F238E27FC236}">
                <a16:creationId xmlns:a16="http://schemas.microsoft.com/office/drawing/2014/main" id="{50003ADF-6D43-5D96-1B25-8E77473C2F3C}"/>
              </a:ext>
            </a:extLst>
          </p:cNvPr>
          <p:cNvPicPr>
            <a:picLocks noChangeAspect="1"/>
          </p:cNvPicPr>
          <p:nvPr/>
        </p:nvPicPr>
        <p:blipFill>
          <a:blip r:embed="rId2"/>
          <a:stretch>
            <a:fillRect/>
          </a:stretch>
        </p:blipFill>
        <p:spPr>
          <a:xfrm>
            <a:off x="6196101" y="2078188"/>
            <a:ext cx="5446514" cy="4465469"/>
          </a:xfrm>
          <a:prstGeom prst="rect">
            <a:avLst/>
          </a:prstGeom>
        </p:spPr>
      </p:pic>
      <p:pic>
        <p:nvPicPr>
          <p:cNvPr id="7" name="Picture 6">
            <a:extLst>
              <a:ext uri="{FF2B5EF4-FFF2-40B4-BE49-F238E27FC236}">
                <a16:creationId xmlns:a16="http://schemas.microsoft.com/office/drawing/2014/main" id="{98942840-E3E6-C171-DA19-C63128D7B5E4}"/>
              </a:ext>
            </a:extLst>
          </p:cNvPr>
          <p:cNvPicPr>
            <a:picLocks noChangeAspect="1"/>
          </p:cNvPicPr>
          <p:nvPr/>
        </p:nvPicPr>
        <p:blipFill>
          <a:blip r:embed="rId3"/>
          <a:stretch>
            <a:fillRect/>
          </a:stretch>
        </p:blipFill>
        <p:spPr>
          <a:xfrm>
            <a:off x="810900" y="2112884"/>
            <a:ext cx="5281702" cy="4465469"/>
          </a:xfrm>
          <a:prstGeom prst="rect">
            <a:avLst/>
          </a:prstGeom>
        </p:spPr>
      </p:pic>
    </p:spTree>
    <p:extLst>
      <p:ext uri="{BB962C8B-B14F-4D97-AF65-F5344CB8AC3E}">
        <p14:creationId xmlns:p14="http://schemas.microsoft.com/office/powerpoint/2010/main" val="2520771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D1E65-163A-215D-8C48-6A891BD04E61}"/>
              </a:ext>
            </a:extLst>
          </p:cNvPr>
          <p:cNvSpPr>
            <a:spLocks noGrp="1"/>
          </p:cNvSpPr>
          <p:nvPr>
            <p:ph type="title"/>
          </p:nvPr>
        </p:nvSpPr>
        <p:spPr>
          <a:xfrm>
            <a:off x="914401" y="1371600"/>
            <a:ext cx="3943762" cy="1314443"/>
          </a:xfrm>
        </p:spPr>
        <p:txBody>
          <a:bodyPr>
            <a:normAutofit/>
          </a:bodyPr>
          <a:lstStyle/>
          <a:p>
            <a:r>
              <a:rPr lang="en-GB" dirty="0"/>
              <a:t>BESS in the World</a:t>
            </a:r>
            <a:endParaRPr lang="en-PK" dirty="0"/>
          </a:p>
        </p:txBody>
      </p:sp>
      <p:sp>
        <p:nvSpPr>
          <p:cNvPr id="3" name="Content Placeholder 2">
            <a:extLst>
              <a:ext uri="{FF2B5EF4-FFF2-40B4-BE49-F238E27FC236}">
                <a16:creationId xmlns:a16="http://schemas.microsoft.com/office/drawing/2014/main" id="{02CFC70A-4923-F750-B39A-9C752011B3F9}"/>
              </a:ext>
            </a:extLst>
          </p:cNvPr>
          <p:cNvSpPr>
            <a:spLocks noGrp="1"/>
          </p:cNvSpPr>
          <p:nvPr>
            <p:ph idx="1"/>
          </p:nvPr>
        </p:nvSpPr>
        <p:spPr>
          <a:xfrm>
            <a:off x="914400" y="2853369"/>
            <a:ext cx="3943762" cy="3088460"/>
          </a:xfrm>
        </p:spPr>
        <p:txBody>
          <a:bodyPr>
            <a:normAutofit/>
          </a:bodyPr>
          <a:lstStyle/>
          <a:p>
            <a:pPr>
              <a:lnSpc>
                <a:spcPct val="110000"/>
              </a:lnSpc>
            </a:pPr>
            <a:r>
              <a:rPr lang="en-GB" sz="1300"/>
              <a:t> Countries like Japan, Chile and Mexico have begun requiring new RE plants to be co-located with Energy Storage Solutions. And in days to come, developers may be required to provide more precise generation forecasts and network operators may ask to export energy at a given time of day citing grid stability.</a:t>
            </a:r>
          </a:p>
          <a:p>
            <a:pPr>
              <a:lnSpc>
                <a:spcPct val="110000"/>
              </a:lnSpc>
            </a:pPr>
            <a:r>
              <a:rPr lang="en-GB" sz="1300"/>
              <a:t>To make a deferral in Transmission and Distribution (T&amp;D) capacities, BESS should be added in the substations. </a:t>
            </a:r>
          </a:p>
          <a:p>
            <a:pPr>
              <a:lnSpc>
                <a:spcPct val="110000"/>
              </a:lnSpc>
            </a:pPr>
            <a:r>
              <a:rPr lang="en-GB" sz="1300"/>
              <a:t>Countries like South Africa have proposed huge BESS addition for T&amp;D deferral.</a:t>
            </a:r>
            <a:endParaRPr lang="en-PK" sz="1300"/>
          </a:p>
        </p:txBody>
      </p:sp>
      <p:pic>
        <p:nvPicPr>
          <p:cNvPr id="5" name="Picture 4" descr="Sphere of mesh and nodes">
            <a:extLst>
              <a:ext uri="{FF2B5EF4-FFF2-40B4-BE49-F238E27FC236}">
                <a16:creationId xmlns:a16="http://schemas.microsoft.com/office/drawing/2014/main" id="{3533040C-A6A6-E1AC-A27A-5791BEB02C2E}"/>
              </a:ext>
            </a:extLst>
          </p:cNvPr>
          <p:cNvPicPr>
            <a:picLocks noChangeAspect="1"/>
          </p:cNvPicPr>
          <p:nvPr/>
        </p:nvPicPr>
        <p:blipFill rotWithShape="1">
          <a:blip r:embed="rId2"/>
          <a:srcRect l="28778"/>
          <a:stretch/>
        </p:blipFill>
        <p:spPr>
          <a:xfrm>
            <a:off x="5679452" y="10"/>
            <a:ext cx="6512547" cy="6857990"/>
          </a:xfrm>
          <a:prstGeom prst="rect">
            <a:avLst/>
          </a:prstGeom>
          <a:noFill/>
        </p:spPr>
      </p:pic>
      <p:sp>
        <p:nvSpPr>
          <p:cNvPr id="9" name="Date Placeholder 3">
            <a:extLst>
              <a:ext uri="{FF2B5EF4-FFF2-40B4-BE49-F238E27FC236}">
                <a16:creationId xmlns:a16="http://schemas.microsoft.com/office/drawing/2014/main" id="{1F044AAC-B761-4B43-A7F5-E83A2E6C3D2E}"/>
              </a:ext>
            </a:extLst>
          </p:cNvPr>
          <p:cNvSpPr>
            <a:spLocks noGrp="1"/>
          </p:cNvSpPr>
          <p:nvPr>
            <p:ph type="dt" sz="half" idx="10"/>
          </p:nvPr>
        </p:nvSpPr>
        <p:spPr>
          <a:xfrm>
            <a:off x="912628" y="6356350"/>
            <a:ext cx="2743200" cy="365125"/>
          </a:xfrm>
        </p:spPr>
        <p:txBody>
          <a:bodyPr/>
          <a:lstStyle/>
          <a:p>
            <a:pPr>
              <a:spcAft>
                <a:spcPts val="600"/>
              </a:spcAft>
            </a:pPr>
            <a:fld id="{238A62C4-9532-477E-82D0-1BD0CBC71971}" type="datetime1">
              <a:rPr lang="en-US" smtClean="0"/>
              <a:pPr>
                <a:spcAft>
                  <a:spcPts val="600"/>
                </a:spcAft>
              </a:pPr>
              <a:t>7/18/2023</a:t>
            </a:fld>
            <a:endParaRPr lang="en-US" dirty="0"/>
          </a:p>
        </p:txBody>
      </p:sp>
      <p:sp>
        <p:nvSpPr>
          <p:cNvPr id="11" name="Footer Placeholder 4">
            <a:extLst>
              <a:ext uri="{FF2B5EF4-FFF2-40B4-BE49-F238E27FC236}">
                <a16:creationId xmlns:a16="http://schemas.microsoft.com/office/drawing/2014/main" id="{5A5D6226-C153-4C5F-B30C-5656FEDF3F73}"/>
              </a:ext>
            </a:extLst>
          </p:cNvPr>
          <p:cNvSpPr>
            <a:spLocks noGrp="1"/>
          </p:cNvSpPr>
          <p:nvPr>
            <p:ph type="ftr" sz="quarter" idx="11"/>
          </p:nvPr>
        </p:nvSpPr>
        <p:spPr>
          <a:xfrm>
            <a:off x="6767622" y="6356350"/>
            <a:ext cx="4040373" cy="365125"/>
          </a:xfrm>
        </p:spPr>
        <p:txBody>
          <a:bodyPr/>
          <a:lstStyle/>
          <a:p>
            <a:pPr>
              <a:spcAft>
                <a:spcPts val="600"/>
              </a:spcAft>
            </a:pPr>
            <a:r>
              <a:rPr lang="en-US">
                <a:solidFill>
                  <a:srgbClr val="FFFFFF"/>
                </a:solidFill>
                <a:effectLst>
                  <a:outerShdw blurRad="38100" dist="38100" dir="2700000" algn="tl">
                    <a:srgbClr val="000000">
                      <a:alpha val="43137"/>
                    </a:srgbClr>
                  </a:outerShdw>
                </a:effectLst>
              </a:rPr>
              <a:t>Sample Footer Text</a:t>
            </a:r>
          </a:p>
        </p:txBody>
      </p:sp>
      <p:sp>
        <p:nvSpPr>
          <p:cNvPr id="13" name="Slide Number Placeholder 5">
            <a:extLst>
              <a:ext uri="{FF2B5EF4-FFF2-40B4-BE49-F238E27FC236}">
                <a16:creationId xmlns:a16="http://schemas.microsoft.com/office/drawing/2014/main" id="{86091187-3CD7-4891-BB4A-9A3F2309F149}"/>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solidFill>
                  <a:srgbClr val="FFFFFF"/>
                </a:solidFill>
                <a:effectLst>
                  <a:outerShdw blurRad="38100" dist="38100" dir="2700000" algn="tl">
                    <a:srgbClr val="000000">
                      <a:alpha val="43137"/>
                    </a:srgbClr>
                  </a:outerShdw>
                </a:effectLst>
              </a:rPr>
              <a:pPr>
                <a:spcAft>
                  <a:spcPts val="600"/>
                </a:spcAft>
              </a:pPr>
              <a:t>19</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2371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1E65E-9090-9BF4-6F8D-449B8259BE58}"/>
              </a:ext>
            </a:extLst>
          </p:cNvPr>
          <p:cNvSpPr>
            <a:spLocks noGrp="1"/>
          </p:cNvSpPr>
          <p:nvPr>
            <p:ph type="title"/>
          </p:nvPr>
        </p:nvSpPr>
        <p:spPr/>
        <p:txBody>
          <a:bodyPr/>
          <a:lstStyle/>
          <a:p>
            <a:r>
              <a:rPr lang="en-GB" dirty="0"/>
              <a:t>What is BESS?</a:t>
            </a:r>
            <a:endParaRPr lang="en-PK" dirty="0"/>
          </a:p>
        </p:txBody>
      </p:sp>
      <p:sp>
        <p:nvSpPr>
          <p:cNvPr id="3" name="Content Placeholder 2">
            <a:extLst>
              <a:ext uri="{FF2B5EF4-FFF2-40B4-BE49-F238E27FC236}">
                <a16:creationId xmlns:a16="http://schemas.microsoft.com/office/drawing/2014/main" id="{488F795C-EF4A-070B-7106-63E96EEB6446}"/>
              </a:ext>
            </a:extLst>
          </p:cNvPr>
          <p:cNvSpPr>
            <a:spLocks noGrp="1"/>
          </p:cNvSpPr>
          <p:nvPr>
            <p:ph idx="1"/>
          </p:nvPr>
        </p:nvSpPr>
        <p:spPr/>
        <p:txBody>
          <a:bodyPr>
            <a:normAutofit/>
          </a:bodyPr>
          <a:lstStyle/>
          <a:p>
            <a:r>
              <a:rPr lang="en-GB" dirty="0"/>
              <a:t>Battery storage is a technology that enables power system operators and utilities to store energy for later use. </a:t>
            </a:r>
          </a:p>
          <a:p>
            <a:r>
              <a:rPr lang="en-GB" dirty="0"/>
              <a:t>Several battery chemistries are available or under investigation for grid-scale applications, including lithium-ion, lead-acid, redox flow, and molten salt (including sodium-based chemistries). However, Lithium-ion batteries are most commonly used for large-scale utility applications.</a:t>
            </a:r>
            <a:endParaRPr lang="en-PK" dirty="0"/>
          </a:p>
        </p:txBody>
      </p:sp>
    </p:spTree>
    <p:extLst>
      <p:ext uri="{BB962C8B-B14F-4D97-AF65-F5344CB8AC3E}">
        <p14:creationId xmlns:p14="http://schemas.microsoft.com/office/powerpoint/2010/main" val="2639707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D1E65-163A-215D-8C48-6A891BD04E61}"/>
              </a:ext>
            </a:extLst>
          </p:cNvPr>
          <p:cNvSpPr>
            <a:spLocks noGrp="1"/>
          </p:cNvSpPr>
          <p:nvPr>
            <p:ph type="title"/>
          </p:nvPr>
        </p:nvSpPr>
        <p:spPr/>
        <p:txBody>
          <a:bodyPr/>
          <a:lstStyle/>
          <a:p>
            <a:r>
              <a:rPr lang="en-GB" dirty="0"/>
              <a:t>BESS in Pakistan</a:t>
            </a:r>
            <a:endParaRPr lang="en-PK" dirty="0"/>
          </a:p>
        </p:txBody>
      </p:sp>
      <p:sp>
        <p:nvSpPr>
          <p:cNvPr id="3" name="Content Placeholder 2">
            <a:extLst>
              <a:ext uri="{FF2B5EF4-FFF2-40B4-BE49-F238E27FC236}">
                <a16:creationId xmlns:a16="http://schemas.microsoft.com/office/drawing/2014/main" id="{02CFC70A-4923-F750-B39A-9C752011B3F9}"/>
              </a:ext>
            </a:extLst>
          </p:cNvPr>
          <p:cNvSpPr>
            <a:spLocks noGrp="1"/>
          </p:cNvSpPr>
          <p:nvPr>
            <p:ph idx="1"/>
          </p:nvPr>
        </p:nvSpPr>
        <p:spPr/>
        <p:txBody>
          <a:bodyPr/>
          <a:lstStyle/>
          <a:p>
            <a:r>
              <a:rPr lang="en-GB" dirty="0" err="1"/>
              <a:t>Reon</a:t>
            </a:r>
            <a:r>
              <a:rPr lang="en-GB" dirty="0"/>
              <a:t> has installed one project for an industry.</a:t>
            </a:r>
          </a:p>
          <a:p>
            <a:r>
              <a:rPr lang="en-GB" dirty="0"/>
              <a:t>We need to think, about the utility scale project.</a:t>
            </a:r>
            <a:endParaRPr lang="en-PK" dirty="0"/>
          </a:p>
        </p:txBody>
      </p:sp>
    </p:spTree>
    <p:extLst>
      <p:ext uri="{BB962C8B-B14F-4D97-AF65-F5344CB8AC3E}">
        <p14:creationId xmlns:p14="http://schemas.microsoft.com/office/powerpoint/2010/main" val="1008763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10DE-A953-460C-7ECF-441E572BD478}"/>
              </a:ext>
            </a:extLst>
          </p:cNvPr>
          <p:cNvSpPr>
            <a:spLocks noGrp="1"/>
          </p:cNvSpPr>
          <p:nvPr>
            <p:ph type="ctrTitle"/>
          </p:nvPr>
        </p:nvSpPr>
        <p:spPr>
          <a:xfrm>
            <a:off x="914401" y="914400"/>
            <a:ext cx="3130062" cy="3227536"/>
          </a:xfrm>
        </p:spPr>
        <p:txBody>
          <a:bodyPr anchor="t">
            <a:normAutofit/>
          </a:bodyPr>
          <a:lstStyle/>
          <a:p>
            <a:r>
              <a:rPr lang="en-GB"/>
              <a:t>Question Answers</a:t>
            </a:r>
            <a:endParaRPr lang="en-PK"/>
          </a:p>
        </p:txBody>
      </p:sp>
      <p:sp>
        <p:nvSpPr>
          <p:cNvPr id="9" name="Subtitle 2">
            <a:extLst>
              <a:ext uri="{FF2B5EF4-FFF2-40B4-BE49-F238E27FC236}">
                <a16:creationId xmlns:a16="http://schemas.microsoft.com/office/drawing/2014/main" id="{A580AF8F-5F77-4E1B-B878-E4736CD49701}"/>
              </a:ext>
            </a:extLst>
          </p:cNvPr>
          <p:cNvSpPr>
            <a:spLocks noGrp="1"/>
          </p:cNvSpPr>
          <p:nvPr>
            <p:ph type="subTitle" idx="1"/>
          </p:nvPr>
        </p:nvSpPr>
        <p:spPr>
          <a:xfrm>
            <a:off x="914400" y="4502585"/>
            <a:ext cx="3130063" cy="1370181"/>
          </a:xfrm>
        </p:spPr>
        <p:txBody>
          <a:bodyPr anchor="b">
            <a:normAutofit/>
          </a:bodyPr>
          <a:lstStyle/>
          <a:p>
            <a:r>
              <a:rPr lang="en-US" dirty="0">
                <a:effectLst>
                  <a:outerShdw blurRad="38100" dist="38100" dir="2700000" algn="tl">
                    <a:srgbClr val="000000">
                      <a:alpha val="43137"/>
                    </a:srgbClr>
                  </a:outerShdw>
                </a:effectLst>
              </a:rPr>
              <a:t>Thank you for your attention</a:t>
            </a:r>
          </a:p>
        </p:txBody>
      </p:sp>
      <p:sp>
        <p:nvSpPr>
          <p:cNvPr id="11" name="Date Placeholder 3">
            <a:extLst>
              <a:ext uri="{FF2B5EF4-FFF2-40B4-BE49-F238E27FC236}">
                <a16:creationId xmlns:a16="http://schemas.microsoft.com/office/drawing/2014/main" id="{E36EB3A5-E8FB-48A5-BB59-1E449A9F73BB}"/>
              </a:ext>
            </a:extLst>
          </p:cNvPr>
          <p:cNvSpPr>
            <a:spLocks noGrp="1"/>
          </p:cNvSpPr>
          <p:nvPr>
            <p:ph type="dt" sz="half" idx="10"/>
          </p:nvPr>
        </p:nvSpPr>
        <p:spPr>
          <a:xfrm>
            <a:off x="912628" y="6356350"/>
            <a:ext cx="2743200" cy="365125"/>
          </a:xfrm>
        </p:spPr>
        <p:txBody>
          <a:bodyPr>
            <a:normAutofit/>
          </a:bodyPr>
          <a:lstStyle/>
          <a:p>
            <a:pPr>
              <a:spcAft>
                <a:spcPts val="600"/>
              </a:spcAft>
            </a:pPr>
            <a:fld id="{D5EDD457-C0F5-411C-AD80-2A7F88F685FB}" type="datetime1">
              <a:rPr lang="en-US" smtClean="0">
                <a:effectLst>
                  <a:outerShdw blurRad="38100" dist="38100" dir="2700000" algn="tl">
                    <a:srgbClr val="000000">
                      <a:alpha val="43137"/>
                    </a:srgbClr>
                  </a:outerShdw>
                </a:effectLst>
              </a:rPr>
              <a:pPr>
                <a:spcAft>
                  <a:spcPts val="600"/>
                </a:spcAft>
              </a:pPr>
              <a:t>7/18/2023</a:t>
            </a:fld>
            <a:endParaRPr lang="en-US">
              <a:effectLst>
                <a:outerShdw blurRad="38100" dist="38100" dir="2700000" algn="tl">
                  <a:srgbClr val="000000">
                    <a:alpha val="43137"/>
                  </a:srgbClr>
                </a:outerShdw>
              </a:effectLst>
            </a:endParaRPr>
          </a:p>
        </p:txBody>
      </p:sp>
      <p:sp>
        <p:nvSpPr>
          <p:cNvPr id="13" name="Footer Placeholder 4">
            <a:extLst>
              <a:ext uri="{FF2B5EF4-FFF2-40B4-BE49-F238E27FC236}">
                <a16:creationId xmlns:a16="http://schemas.microsoft.com/office/drawing/2014/main" id="{4B21C378-352D-4BF8-BD65-16270960EBE4}"/>
              </a:ext>
            </a:extLst>
          </p:cNvPr>
          <p:cNvSpPr>
            <a:spLocks noGrp="1"/>
          </p:cNvSpPr>
          <p:nvPr>
            <p:ph type="ftr" sz="quarter" idx="11"/>
          </p:nvPr>
        </p:nvSpPr>
        <p:spPr>
          <a:xfrm>
            <a:off x="6767622" y="6356350"/>
            <a:ext cx="4040373" cy="365125"/>
          </a:xfrm>
        </p:spPr>
        <p:txBody>
          <a:bodyPr>
            <a:normAutofit/>
          </a:bodyPr>
          <a:lstStyle/>
          <a:p>
            <a:pPr>
              <a:spcAft>
                <a:spcPts val="600"/>
              </a:spcAft>
            </a:pPr>
            <a:r>
              <a:rPr lang="en-US" dirty="0">
                <a:effectLst>
                  <a:outerShdw blurRad="38100" dist="38100" dir="2700000" algn="tl">
                    <a:srgbClr val="000000">
                      <a:alpha val="43137"/>
                    </a:srgbClr>
                  </a:outerShdw>
                </a:effectLst>
              </a:rPr>
              <a:t>Sample Footer Text</a:t>
            </a:r>
          </a:p>
        </p:txBody>
      </p:sp>
      <p:sp>
        <p:nvSpPr>
          <p:cNvPr id="15" name="Slide Number Placeholder 5">
            <a:extLst>
              <a:ext uri="{FF2B5EF4-FFF2-40B4-BE49-F238E27FC236}">
                <a16:creationId xmlns:a16="http://schemas.microsoft.com/office/drawing/2014/main" id="{28B954E5-2A8D-44FA-ABD2-4DE4CE1EE71F}"/>
              </a:ext>
            </a:extLst>
          </p:cNvPr>
          <p:cNvSpPr>
            <a:spLocks noGrp="1"/>
          </p:cNvSpPr>
          <p:nvPr>
            <p:ph type="sldNum" sz="quarter" idx="12"/>
          </p:nvPr>
        </p:nvSpPr>
        <p:spPr>
          <a:xfrm>
            <a:off x="10807995" y="6356350"/>
            <a:ext cx="723014" cy="365125"/>
          </a:xfrm>
        </p:spPr>
        <p:txBody>
          <a:bodyPr>
            <a:normAutofit/>
          </a:bodyPr>
          <a:lstStyle/>
          <a:p>
            <a:pPr>
              <a:spcAft>
                <a:spcPts val="600"/>
              </a:spcAft>
            </a:pPr>
            <a:fld id="{2B6A0707-BFCA-4BDD-8B25-E2A14A0F80A6}" type="slidenum">
              <a:rPr lang="en-US" smtClean="0">
                <a:effectLst>
                  <a:outerShdw blurRad="38100" dist="38100" dir="2700000" algn="tl">
                    <a:srgbClr val="000000">
                      <a:alpha val="43137"/>
                    </a:srgbClr>
                  </a:outerShdw>
                </a:effectLst>
              </a:rPr>
              <a:pPr>
                <a:spcAft>
                  <a:spcPts val="600"/>
                </a:spcAft>
              </a:pPr>
              <a:t>21</a:t>
            </a:fld>
            <a:endParaRPr lang="en-US">
              <a:effectLst>
                <a:outerShdw blurRad="38100" dist="38100" dir="2700000" algn="tl">
                  <a:srgbClr val="000000">
                    <a:alpha val="43137"/>
                  </a:srgbClr>
                </a:outerShdw>
              </a:effectLst>
            </a:endParaRPr>
          </a:p>
        </p:txBody>
      </p:sp>
      <p:pic>
        <p:nvPicPr>
          <p:cNvPr id="5" name="Picture 4" descr="Magnifying glass on clear background">
            <a:extLst>
              <a:ext uri="{FF2B5EF4-FFF2-40B4-BE49-F238E27FC236}">
                <a16:creationId xmlns:a16="http://schemas.microsoft.com/office/drawing/2014/main" id="{E43A84B2-E8F2-3EF6-5AA4-B5E351510D34}"/>
              </a:ext>
            </a:extLst>
          </p:cNvPr>
          <p:cNvPicPr>
            <a:picLocks noChangeAspect="1"/>
          </p:cNvPicPr>
          <p:nvPr/>
        </p:nvPicPr>
        <p:blipFill rotWithShape="1">
          <a:blip r:embed="rId2"/>
          <a:srcRect r="1" b="8490"/>
          <a:stretch/>
        </p:blipFill>
        <p:spPr>
          <a:xfrm>
            <a:off x="4457700" y="1066800"/>
            <a:ext cx="7734300" cy="4724400"/>
          </a:xfrm>
          <a:prstGeom prst="rect">
            <a:avLst/>
          </a:prstGeom>
          <a:noFill/>
        </p:spPr>
      </p:pic>
    </p:spTree>
    <p:extLst>
      <p:ext uri="{BB962C8B-B14F-4D97-AF65-F5344CB8AC3E}">
        <p14:creationId xmlns:p14="http://schemas.microsoft.com/office/powerpoint/2010/main" val="3917732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E5CBE-110C-922E-155C-3CEFA7E7AAD0}"/>
              </a:ext>
            </a:extLst>
          </p:cNvPr>
          <p:cNvSpPr>
            <a:spLocks noGrp="1"/>
          </p:cNvSpPr>
          <p:nvPr>
            <p:ph type="title"/>
          </p:nvPr>
        </p:nvSpPr>
        <p:spPr>
          <a:xfrm>
            <a:off x="914402" y="914400"/>
            <a:ext cx="4766661" cy="1852323"/>
          </a:xfrm>
        </p:spPr>
        <p:txBody>
          <a:bodyPr>
            <a:normAutofit/>
          </a:bodyPr>
          <a:lstStyle/>
          <a:p>
            <a:r>
              <a:rPr lang="en-GB" dirty="0"/>
              <a:t>BESS- </a:t>
            </a:r>
            <a:r>
              <a:rPr lang="en-GB" b="0" i="0" dirty="0">
                <a:effectLst/>
              </a:rPr>
              <a:t>Standardized container sizes</a:t>
            </a:r>
            <a:endParaRPr lang="en-PK" dirty="0"/>
          </a:p>
        </p:txBody>
      </p:sp>
      <p:sp>
        <p:nvSpPr>
          <p:cNvPr id="3" name="Content Placeholder 2">
            <a:extLst>
              <a:ext uri="{FF2B5EF4-FFF2-40B4-BE49-F238E27FC236}">
                <a16:creationId xmlns:a16="http://schemas.microsoft.com/office/drawing/2014/main" id="{E1992F23-04B6-14CE-07F9-7BFE8CE3571C}"/>
              </a:ext>
            </a:extLst>
          </p:cNvPr>
          <p:cNvSpPr>
            <a:spLocks noGrp="1"/>
          </p:cNvSpPr>
          <p:nvPr>
            <p:ph idx="1"/>
          </p:nvPr>
        </p:nvSpPr>
        <p:spPr>
          <a:xfrm>
            <a:off x="914400" y="2853369"/>
            <a:ext cx="4766661" cy="3088461"/>
          </a:xfrm>
        </p:spPr>
        <p:txBody>
          <a:bodyPr>
            <a:normAutofit lnSpcReduction="10000"/>
          </a:bodyPr>
          <a:lstStyle/>
          <a:p>
            <a:pPr>
              <a:lnSpc>
                <a:spcPct val="110000"/>
              </a:lnSpc>
            </a:pPr>
            <a:r>
              <a:rPr lang="en-GB" b="0" i="0" dirty="0">
                <a:effectLst/>
              </a:rPr>
              <a:t>Utilize standardized ISO container sizes for the BESS enclosure to simplify transportation, logistics, and installation. </a:t>
            </a:r>
          </a:p>
          <a:p>
            <a:pPr>
              <a:lnSpc>
                <a:spcPct val="110000"/>
              </a:lnSpc>
            </a:pPr>
            <a:r>
              <a:rPr lang="en-GB" b="0" i="0" dirty="0">
                <a:effectLst/>
              </a:rPr>
              <a:t>Common sizes include 20-foot, 40-foot, and 45-foot containers, which are widely available and easily transportable by trucks, trains, or ships.</a:t>
            </a:r>
            <a:endParaRPr lang="en-PK" dirty="0"/>
          </a:p>
        </p:txBody>
      </p:sp>
      <p:pic>
        <p:nvPicPr>
          <p:cNvPr id="1026" name="Picture 2" descr="How Does A Bess (Battery Energy Storage System) Work? - Waaree ESS">
            <a:extLst>
              <a:ext uri="{FF2B5EF4-FFF2-40B4-BE49-F238E27FC236}">
                <a16:creationId xmlns:a16="http://schemas.microsoft.com/office/drawing/2014/main" id="{7964690F-B3B7-E956-3F78-C0F2FC85F2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916" b="-2"/>
          <a:stretch/>
        </p:blipFill>
        <p:spPr bwMode="auto">
          <a:xfrm>
            <a:off x="6217973" y="1009650"/>
            <a:ext cx="5681061" cy="4656484"/>
          </a:xfrm>
          <a:prstGeom prst="rect">
            <a:avLst/>
          </a:prstGeom>
          <a:solidFill>
            <a:srgbClr val="FFFFFF"/>
          </a:solidFill>
        </p:spPr>
      </p:pic>
      <p:sp>
        <p:nvSpPr>
          <p:cNvPr id="1031" name="Date Placeholder 3">
            <a:extLst>
              <a:ext uri="{FF2B5EF4-FFF2-40B4-BE49-F238E27FC236}">
                <a16:creationId xmlns:a16="http://schemas.microsoft.com/office/drawing/2014/main" id="{1B84D362-97BD-4446-96EF-D7146338C21D}"/>
              </a:ext>
            </a:extLst>
          </p:cNvPr>
          <p:cNvSpPr>
            <a:spLocks noGrp="1"/>
          </p:cNvSpPr>
          <p:nvPr>
            <p:ph type="dt" sz="half" idx="10"/>
          </p:nvPr>
        </p:nvSpPr>
        <p:spPr>
          <a:xfrm>
            <a:off x="912628" y="6356350"/>
            <a:ext cx="2743200" cy="365125"/>
          </a:xfrm>
        </p:spPr>
        <p:txBody>
          <a:bodyPr/>
          <a:lstStyle/>
          <a:p>
            <a:pPr>
              <a:spcAft>
                <a:spcPts val="600"/>
              </a:spcAft>
            </a:pPr>
            <a:fld id="{BA576E92-E5C8-4FF8-B2BE-A516F6A1724E}" type="datetime1">
              <a:rPr lang="en-US" smtClean="0"/>
              <a:pPr>
                <a:spcAft>
                  <a:spcPts val="600"/>
                </a:spcAft>
              </a:pPr>
              <a:t>7/18/2023</a:t>
            </a:fld>
            <a:endParaRPr lang="en-US"/>
          </a:p>
        </p:txBody>
      </p:sp>
      <p:sp>
        <p:nvSpPr>
          <p:cNvPr id="1033" name="Footer Placeholder 4">
            <a:extLst>
              <a:ext uri="{FF2B5EF4-FFF2-40B4-BE49-F238E27FC236}">
                <a16:creationId xmlns:a16="http://schemas.microsoft.com/office/drawing/2014/main" id="{403EFE7B-56D3-4563-86A2-2A708ADF4F48}"/>
              </a:ext>
            </a:extLst>
          </p:cNvPr>
          <p:cNvSpPr>
            <a:spLocks noGrp="1"/>
          </p:cNvSpPr>
          <p:nvPr>
            <p:ph type="ftr" sz="quarter" idx="11"/>
          </p:nvPr>
        </p:nvSpPr>
        <p:spPr>
          <a:xfrm>
            <a:off x="6767622" y="6356350"/>
            <a:ext cx="4040373" cy="365125"/>
          </a:xfrm>
        </p:spPr>
        <p:txBody>
          <a:bodyPr/>
          <a:lstStyle/>
          <a:p>
            <a:pPr>
              <a:spcAft>
                <a:spcPts val="600"/>
              </a:spcAft>
            </a:pPr>
            <a:r>
              <a:rPr lang="en-US"/>
              <a:t>Sample Footer Text</a:t>
            </a:r>
          </a:p>
        </p:txBody>
      </p:sp>
      <p:sp>
        <p:nvSpPr>
          <p:cNvPr id="1035" name="Slide Number Placeholder 5">
            <a:extLst>
              <a:ext uri="{FF2B5EF4-FFF2-40B4-BE49-F238E27FC236}">
                <a16:creationId xmlns:a16="http://schemas.microsoft.com/office/drawing/2014/main" id="{9C5BB1F9-5F47-44D3-9182-6BEEDEC512A1}"/>
              </a:ext>
            </a:extLst>
          </p:cNvPr>
          <p:cNvSpPr>
            <a:spLocks noGrp="1"/>
          </p:cNvSpPr>
          <p:nvPr>
            <p:ph type="sldNum" sz="quarter" idx="12"/>
          </p:nvPr>
        </p:nvSpPr>
        <p:spPr>
          <a:xfrm>
            <a:off x="10807995" y="6356350"/>
            <a:ext cx="723014" cy="365125"/>
          </a:xfrm>
        </p:spPr>
        <p:txBody>
          <a:bodyPr/>
          <a:lstStyle/>
          <a:p>
            <a:pPr>
              <a:spcAft>
                <a:spcPts val="600"/>
              </a:spcAft>
            </a:pPr>
            <a:fld id="{70C12960-6E85-460F-B6E3-5B82CB31AF3D}" type="slidenum">
              <a:rPr lang="en-US" smtClean="0"/>
              <a:pPr>
                <a:spcAft>
                  <a:spcPts val="600"/>
                </a:spcAft>
              </a:pPr>
              <a:t>3</a:t>
            </a:fld>
            <a:endParaRPr lang="en-US"/>
          </a:p>
        </p:txBody>
      </p:sp>
    </p:spTree>
    <p:extLst>
      <p:ext uri="{BB962C8B-B14F-4D97-AF65-F5344CB8AC3E}">
        <p14:creationId xmlns:p14="http://schemas.microsoft.com/office/powerpoint/2010/main" val="3271546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DD9D4-9DA7-9473-6F31-011389207B11}"/>
              </a:ext>
            </a:extLst>
          </p:cNvPr>
          <p:cNvSpPr>
            <a:spLocks noGrp="1"/>
          </p:cNvSpPr>
          <p:nvPr>
            <p:ph type="title"/>
          </p:nvPr>
        </p:nvSpPr>
        <p:spPr/>
        <p:txBody>
          <a:bodyPr/>
          <a:lstStyle/>
          <a:p>
            <a:r>
              <a:rPr lang="en-GB" dirty="0"/>
              <a:t>Why Li-Ion batteries?</a:t>
            </a:r>
            <a:endParaRPr lang="en-PK" dirty="0"/>
          </a:p>
        </p:txBody>
      </p:sp>
      <p:sp>
        <p:nvSpPr>
          <p:cNvPr id="3" name="Content Placeholder 2">
            <a:extLst>
              <a:ext uri="{FF2B5EF4-FFF2-40B4-BE49-F238E27FC236}">
                <a16:creationId xmlns:a16="http://schemas.microsoft.com/office/drawing/2014/main" id="{B0AA92A1-265C-558D-87E7-FD9DF2D86861}"/>
              </a:ext>
            </a:extLst>
          </p:cNvPr>
          <p:cNvSpPr>
            <a:spLocks noGrp="1"/>
          </p:cNvSpPr>
          <p:nvPr>
            <p:ph idx="1"/>
          </p:nvPr>
        </p:nvSpPr>
        <p:spPr/>
        <p:txBody>
          <a:bodyPr>
            <a:normAutofit fontScale="62500" lnSpcReduction="20000"/>
          </a:bodyPr>
          <a:lstStyle/>
          <a:p>
            <a:r>
              <a:rPr lang="en-GB" b="1" dirty="0"/>
              <a:t>High Energy Density:</a:t>
            </a:r>
            <a:r>
              <a:rPr lang="en-GB" dirty="0"/>
              <a:t> Li-ion batteries can store a large amount of energy in a compact size, maximizing energy storage capacity in limited spaces.</a:t>
            </a:r>
          </a:p>
          <a:p>
            <a:r>
              <a:rPr lang="en-GB" b="1" dirty="0"/>
              <a:t>Scalability:</a:t>
            </a:r>
            <a:r>
              <a:rPr lang="en-GB" dirty="0"/>
              <a:t> Li-ion battery systems can be easily scaled up to meet the power and energy requirements of grid-scale applications. They offer flexibility in expansion or replication through modular designs.</a:t>
            </a:r>
          </a:p>
          <a:p>
            <a:r>
              <a:rPr lang="en-GB" b="1" dirty="0"/>
              <a:t>High Efficiency:</a:t>
            </a:r>
            <a:r>
              <a:rPr lang="en-GB" dirty="0"/>
              <a:t> Li-ion batteries have high charge and discharge efficiency, above 90%, minimizing energy losses and improving overall system efficiency.</a:t>
            </a:r>
          </a:p>
          <a:p>
            <a:r>
              <a:rPr lang="en-GB" b="1" dirty="0"/>
              <a:t>Long Cycle Life:</a:t>
            </a:r>
            <a:r>
              <a:rPr lang="en-GB" dirty="0"/>
              <a:t> Li-ion batteries can undergo thousands of charge-discharge cycles while maintaining performance, making them suitable for long-term grid-scale applications.</a:t>
            </a:r>
          </a:p>
          <a:p>
            <a:r>
              <a:rPr lang="en-GB" dirty="0"/>
              <a:t>Fast Response Time: Li-ion batteries have quick response times, enabling rapid power delivery for grid services like frequency regulation, voltage support, and grid stabilization.</a:t>
            </a:r>
          </a:p>
          <a:p>
            <a:r>
              <a:rPr lang="en-GB" dirty="0"/>
              <a:t>Established Technology and Cost Reduction: Li-ion battery technology has seen significant advancements and cost reductions due to widespread use in consumer electronics and electric vehicles, making it more affordable and accessible for grid-scale applications.</a:t>
            </a:r>
            <a:endParaRPr lang="en-PK" dirty="0"/>
          </a:p>
        </p:txBody>
      </p:sp>
    </p:spTree>
    <p:extLst>
      <p:ext uri="{BB962C8B-B14F-4D97-AF65-F5344CB8AC3E}">
        <p14:creationId xmlns:p14="http://schemas.microsoft.com/office/powerpoint/2010/main" val="3490963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F6F3B29-13FA-46C2-858E-C1F3686A85F1}"/>
              </a:ext>
            </a:extLst>
          </p:cNvPr>
          <p:cNvSpPr>
            <a:spLocks noGrp="1"/>
          </p:cNvSpPr>
          <p:nvPr>
            <p:ph type="ctrTitle"/>
          </p:nvPr>
        </p:nvSpPr>
        <p:spPr>
          <a:xfrm>
            <a:off x="912628" y="1371600"/>
            <a:ext cx="4323907" cy="2696866"/>
          </a:xfrm>
        </p:spPr>
        <p:txBody>
          <a:bodyPr anchor="t">
            <a:normAutofit/>
          </a:bodyPr>
          <a:lstStyle/>
          <a:p>
            <a:r>
              <a:rPr lang="en-GB" dirty="0"/>
              <a:t>Why Li-Ion batteries?</a:t>
            </a:r>
            <a:endParaRPr lang="en-US" dirty="0"/>
          </a:p>
        </p:txBody>
      </p:sp>
      <p:sp>
        <p:nvSpPr>
          <p:cNvPr id="12" name="Subtitle 2">
            <a:extLst>
              <a:ext uri="{FF2B5EF4-FFF2-40B4-BE49-F238E27FC236}">
                <a16:creationId xmlns:a16="http://schemas.microsoft.com/office/drawing/2014/main" id="{A580AF8F-5F77-4E1B-B878-E4736CD49701}"/>
              </a:ext>
            </a:extLst>
          </p:cNvPr>
          <p:cNvSpPr>
            <a:spLocks noGrp="1"/>
          </p:cNvSpPr>
          <p:nvPr>
            <p:ph type="subTitle" idx="1"/>
          </p:nvPr>
        </p:nvSpPr>
        <p:spPr>
          <a:xfrm>
            <a:off x="912629" y="4584879"/>
            <a:ext cx="4323906" cy="1287887"/>
          </a:xfrm>
        </p:spPr>
        <p:txBody>
          <a:bodyPr anchor="b">
            <a:normAutofit/>
          </a:bodyPr>
          <a:lstStyle/>
          <a:p>
            <a:endParaRPr lang="en-US" sz="1800" dirty="0">
              <a:latin typeface="+mn-lt"/>
            </a:endParaRPr>
          </a:p>
        </p:txBody>
      </p:sp>
      <p:pic>
        <p:nvPicPr>
          <p:cNvPr id="5" name="Picture 4">
            <a:extLst>
              <a:ext uri="{FF2B5EF4-FFF2-40B4-BE49-F238E27FC236}">
                <a16:creationId xmlns:a16="http://schemas.microsoft.com/office/drawing/2014/main" id="{A5B29852-9F73-378C-4585-EC44CF0B1FAF}"/>
              </a:ext>
            </a:extLst>
          </p:cNvPr>
          <p:cNvPicPr>
            <a:picLocks noChangeAspect="1"/>
          </p:cNvPicPr>
          <p:nvPr/>
        </p:nvPicPr>
        <p:blipFill>
          <a:blip r:embed="rId2"/>
          <a:stretch>
            <a:fillRect/>
          </a:stretch>
        </p:blipFill>
        <p:spPr>
          <a:xfrm>
            <a:off x="5263169" y="281849"/>
            <a:ext cx="6311998" cy="5949057"/>
          </a:xfrm>
          <a:prstGeom prst="rect">
            <a:avLst/>
          </a:prstGeom>
          <a:noFill/>
        </p:spPr>
      </p:pic>
      <p:sp>
        <p:nvSpPr>
          <p:cNvPr id="14" name="Date Placeholder 3">
            <a:extLst>
              <a:ext uri="{FF2B5EF4-FFF2-40B4-BE49-F238E27FC236}">
                <a16:creationId xmlns:a16="http://schemas.microsoft.com/office/drawing/2014/main" id="{E36EB3A5-E8FB-48A5-BB59-1E449A9F73BB}"/>
              </a:ext>
            </a:extLst>
          </p:cNvPr>
          <p:cNvSpPr>
            <a:spLocks noGrp="1"/>
          </p:cNvSpPr>
          <p:nvPr>
            <p:ph type="dt" sz="half" idx="10"/>
          </p:nvPr>
        </p:nvSpPr>
        <p:spPr>
          <a:xfrm>
            <a:off x="912628" y="6356350"/>
            <a:ext cx="2743200" cy="365125"/>
          </a:xfrm>
        </p:spPr>
        <p:txBody>
          <a:bodyPr/>
          <a:lstStyle/>
          <a:p>
            <a:pPr>
              <a:spcAft>
                <a:spcPts val="600"/>
              </a:spcAft>
            </a:pPr>
            <a:fld id="{47B991A3-FCCB-4921-B21C-3336FFF5089B}" type="datetime1">
              <a:rPr lang="en-US" smtClean="0"/>
              <a:pPr>
                <a:spcAft>
                  <a:spcPts val="600"/>
                </a:spcAft>
              </a:pPr>
              <a:t>7/18/2023</a:t>
            </a:fld>
            <a:endParaRPr lang="en-US"/>
          </a:p>
        </p:txBody>
      </p:sp>
      <p:sp>
        <p:nvSpPr>
          <p:cNvPr id="16" name="Footer Placeholder 4">
            <a:extLst>
              <a:ext uri="{FF2B5EF4-FFF2-40B4-BE49-F238E27FC236}">
                <a16:creationId xmlns:a16="http://schemas.microsoft.com/office/drawing/2014/main" id="{4B21C378-352D-4BF8-BD65-16270960EBE4}"/>
              </a:ext>
            </a:extLst>
          </p:cNvPr>
          <p:cNvSpPr>
            <a:spLocks noGrp="1"/>
          </p:cNvSpPr>
          <p:nvPr>
            <p:ph type="ftr" sz="quarter" idx="11"/>
          </p:nvPr>
        </p:nvSpPr>
        <p:spPr>
          <a:xfrm>
            <a:off x="6767622" y="6356350"/>
            <a:ext cx="4040373" cy="365125"/>
          </a:xfrm>
        </p:spPr>
        <p:txBody>
          <a:bodyPr/>
          <a:lstStyle/>
          <a:p>
            <a:pPr>
              <a:spcAft>
                <a:spcPts val="600"/>
              </a:spcAft>
            </a:pPr>
            <a:r>
              <a:rPr lang="en-US"/>
              <a:t>Sample Footer Text</a:t>
            </a:r>
          </a:p>
        </p:txBody>
      </p:sp>
      <p:sp>
        <p:nvSpPr>
          <p:cNvPr id="18" name="Slide Number Placeholder 5">
            <a:extLst>
              <a:ext uri="{FF2B5EF4-FFF2-40B4-BE49-F238E27FC236}">
                <a16:creationId xmlns:a16="http://schemas.microsoft.com/office/drawing/2014/main" id="{28B954E5-2A8D-44FA-ABD2-4DE4CE1EE71F}"/>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pPr>
                <a:spcAft>
                  <a:spcPts val="600"/>
                </a:spcAft>
              </a:pPr>
              <a:t>5</a:t>
            </a:fld>
            <a:endParaRPr lang="en-US" dirty="0"/>
          </a:p>
        </p:txBody>
      </p:sp>
    </p:spTree>
    <p:extLst>
      <p:ext uri="{BB962C8B-B14F-4D97-AF65-F5344CB8AC3E}">
        <p14:creationId xmlns:p14="http://schemas.microsoft.com/office/powerpoint/2010/main" val="939083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7075C-701F-B728-DDEB-82664F4E44FA}"/>
              </a:ext>
            </a:extLst>
          </p:cNvPr>
          <p:cNvSpPr>
            <a:spLocks noGrp="1"/>
          </p:cNvSpPr>
          <p:nvPr>
            <p:ph type="title"/>
          </p:nvPr>
        </p:nvSpPr>
        <p:spPr/>
        <p:txBody>
          <a:bodyPr/>
          <a:lstStyle/>
          <a:p>
            <a:r>
              <a:rPr lang="en-GB" dirty="0"/>
              <a:t>Utility Scale BESS</a:t>
            </a:r>
            <a:endParaRPr lang="en-PK" dirty="0"/>
          </a:p>
        </p:txBody>
      </p:sp>
      <p:sp>
        <p:nvSpPr>
          <p:cNvPr id="3" name="Content Placeholder 2">
            <a:extLst>
              <a:ext uri="{FF2B5EF4-FFF2-40B4-BE49-F238E27FC236}">
                <a16:creationId xmlns:a16="http://schemas.microsoft.com/office/drawing/2014/main" id="{D2341D0D-D277-DD2C-86C6-BACBF574C5DB}"/>
              </a:ext>
            </a:extLst>
          </p:cNvPr>
          <p:cNvSpPr>
            <a:spLocks noGrp="1"/>
          </p:cNvSpPr>
          <p:nvPr>
            <p:ph idx="1"/>
          </p:nvPr>
        </p:nvSpPr>
        <p:spPr>
          <a:xfrm>
            <a:off x="914399" y="2559171"/>
            <a:ext cx="5181601" cy="3382658"/>
          </a:xfrm>
        </p:spPr>
        <p:txBody>
          <a:bodyPr>
            <a:normAutofit fontScale="70000" lnSpcReduction="20000"/>
          </a:bodyPr>
          <a:lstStyle/>
          <a:p>
            <a:r>
              <a:rPr lang="en-GB" b="0" i="0" dirty="0">
                <a:solidFill>
                  <a:srgbClr val="374151"/>
                </a:solidFill>
                <a:effectLst/>
                <a:latin typeface="Söhne"/>
              </a:rPr>
              <a:t>Three scenarios, namely the Conservative, Moderate, and Advanced Technology Innovation Scenarios, are defined.</a:t>
            </a:r>
          </a:p>
          <a:p>
            <a:r>
              <a:rPr lang="en-GB" b="0" i="0" dirty="0">
                <a:solidFill>
                  <a:srgbClr val="374151"/>
                </a:solidFill>
                <a:effectLst/>
                <a:latin typeface="Söhne"/>
              </a:rPr>
              <a:t>The Conservative Scenario (blue one) represents the maximum cost projections in 2020, 2025, and 2030, with a 25% assumed cost reduction from 2030 to 2050. </a:t>
            </a:r>
          </a:p>
          <a:p>
            <a:r>
              <a:rPr lang="en-GB" b="0" i="0" dirty="0">
                <a:solidFill>
                  <a:srgbClr val="374151"/>
                </a:solidFill>
                <a:effectLst/>
                <a:latin typeface="Söhne"/>
              </a:rPr>
              <a:t>The Moderate Scenario represents the median cost projections in the same years, with the same 25% assumed cost reduction. </a:t>
            </a:r>
          </a:p>
          <a:p>
            <a:r>
              <a:rPr lang="en-GB" b="0" i="0" dirty="0">
                <a:solidFill>
                  <a:srgbClr val="374151"/>
                </a:solidFill>
                <a:effectLst/>
                <a:latin typeface="Söhne"/>
              </a:rPr>
              <a:t>The Advanced Scenario (green one) represents the lowest cost projections, with a 39% assumed cost reduction from 2030 to 2050. These scenarios provide different perspectives on technology innovation and cost reductions in the given context.</a:t>
            </a:r>
            <a:endParaRPr lang="en-PK" dirty="0"/>
          </a:p>
        </p:txBody>
      </p:sp>
      <p:pic>
        <p:nvPicPr>
          <p:cNvPr id="5" name="Picture 4">
            <a:extLst>
              <a:ext uri="{FF2B5EF4-FFF2-40B4-BE49-F238E27FC236}">
                <a16:creationId xmlns:a16="http://schemas.microsoft.com/office/drawing/2014/main" id="{B34908D1-ECA5-FB8B-973D-9CD78D7BF5A1}"/>
              </a:ext>
            </a:extLst>
          </p:cNvPr>
          <p:cNvPicPr>
            <a:picLocks noChangeAspect="1"/>
          </p:cNvPicPr>
          <p:nvPr/>
        </p:nvPicPr>
        <p:blipFill rotWithShape="1">
          <a:blip r:embed="rId2"/>
          <a:srcRect t="13952"/>
          <a:stretch/>
        </p:blipFill>
        <p:spPr>
          <a:xfrm>
            <a:off x="6489538" y="1371601"/>
            <a:ext cx="5397246" cy="4126078"/>
          </a:xfrm>
          <a:prstGeom prst="rect">
            <a:avLst/>
          </a:prstGeom>
        </p:spPr>
      </p:pic>
    </p:spTree>
    <p:extLst>
      <p:ext uri="{BB962C8B-B14F-4D97-AF65-F5344CB8AC3E}">
        <p14:creationId xmlns:p14="http://schemas.microsoft.com/office/powerpoint/2010/main" val="298990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7075C-701F-B728-DDEB-82664F4E44FA}"/>
              </a:ext>
            </a:extLst>
          </p:cNvPr>
          <p:cNvSpPr>
            <a:spLocks noGrp="1"/>
          </p:cNvSpPr>
          <p:nvPr>
            <p:ph type="title"/>
          </p:nvPr>
        </p:nvSpPr>
        <p:spPr/>
        <p:txBody>
          <a:bodyPr/>
          <a:lstStyle/>
          <a:p>
            <a:r>
              <a:rPr lang="en-GB" dirty="0"/>
              <a:t>Utility Scale BESS</a:t>
            </a:r>
            <a:endParaRPr lang="en-PK" dirty="0"/>
          </a:p>
        </p:txBody>
      </p:sp>
      <p:sp>
        <p:nvSpPr>
          <p:cNvPr id="3" name="Content Placeholder 2">
            <a:extLst>
              <a:ext uri="{FF2B5EF4-FFF2-40B4-BE49-F238E27FC236}">
                <a16:creationId xmlns:a16="http://schemas.microsoft.com/office/drawing/2014/main" id="{D2341D0D-D277-DD2C-86C6-BACBF574C5DB}"/>
              </a:ext>
            </a:extLst>
          </p:cNvPr>
          <p:cNvSpPr>
            <a:spLocks noGrp="1"/>
          </p:cNvSpPr>
          <p:nvPr>
            <p:ph idx="1"/>
          </p:nvPr>
        </p:nvSpPr>
        <p:spPr>
          <a:xfrm>
            <a:off x="5797117" y="274057"/>
            <a:ext cx="5788242" cy="2285114"/>
          </a:xfrm>
        </p:spPr>
        <p:txBody>
          <a:bodyPr>
            <a:normAutofit fontScale="77500" lnSpcReduction="20000"/>
          </a:bodyPr>
          <a:lstStyle/>
          <a:p>
            <a:r>
              <a:rPr lang="en-GB" b="0" i="0" dirty="0">
                <a:solidFill>
                  <a:srgbClr val="222222"/>
                </a:solidFill>
                <a:effectLst/>
                <a:latin typeface="Roboto" panose="02000000000000000000" pitchFamily="2" charset="0"/>
              </a:rPr>
              <a:t>Using the detailed NREL cost models for LIB, the base year costs for a 60-MW BESS with storage durations of 2, 4, 6, 8, and 10 hours are shown in terms of </a:t>
            </a:r>
            <a:r>
              <a:rPr lang="en-GB" b="1" i="0" dirty="0">
                <a:solidFill>
                  <a:srgbClr val="222222"/>
                </a:solidFill>
                <a:effectLst/>
                <a:latin typeface="Roboto" panose="02000000000000000000" pitchFamily="2" charset="0"/>
              </a:rPr>
              <a:t>energy capacity</a:t>
            </a:r>
            <a:r>
              <a:rPr lang="en-GB" b="0" i="0" dirty="0">
                <a:solidFill>
                  <a:srgbClr val="222222"/>
                </a:solidFill>
                <a:effectLst/>
                <a:latin typeface="Roboto" panose="02000000000000000000" pitchFamily="2" charset="0"/>
              </a:rPr>
              <a:t> ($/kWh) and </a:t>
            </a:r>
            <a:r>
              <a:rPr lang="en-GB" b="1" i="0" dirty="0">
                <a:solidFill>
                  <a:srgbClr val="222222"/>
                </a:solidFill>
                <a:effectLst/>
                <a:latin typeface="Roboto" panose="02000000000000000000" pitchFamily="2" charset="0"/>
              </a:rPr>
              <a:t>power capacity</a:t>
            </a:r>
            <a:r>
              <a:rPr lang="en-GB" b="0" i="0" dirty="0">
                <a:solidFill>
                  <a:srgbClr val="222222"/>
                </a:solidFill>
                <a:effectLst/>
                <a:latin typeface="Roboto" panose="02000000000000000000" pitchFamily="2" charset="0"/>
              </a:rPr>
              <a:t> ($/kW) in Figure 1 and Figure 2 respectively. </a:t>
            </a:r>
          </a:p>
          <a:p>
            <a:r>
              <a:rPr lang="en-GB" b="0" i="0" dirty="0">
                <a:solidFill>
                  <a:srgbClr val="222222"/>
                </a:solidFill>
                <a:effectLst/>
                <a:latin typeface="Roboto" panose="02000000000000000000" pitchFamily="2" charset="0"/>
              </a:rPr>
              <a:t>Base year installed capital costs for BESS in terms of $/kWh decrease with duration, and costs in $/kW increase. </a:t>
            </a:r>
            <a:endParaRPr lang="en-PK" dirty="0"/>
          </a:p>
        </p:txBody>
      </p:sp>
      <p:pic>
        <p:nvPicPr>
          <p:cNvPr id="7" name="Picture 6">
            <a:extLst>
              <a:ext uri="{FF2B5EF4-FFF2-40B4-BE49-F238E27FC236}">
                <a16:creationId xmlns:a16="http://schemas.microsoft.com/office/drawing/2014/main" id="{F72F652C-A935-24A8-0C55-F193E6DB48F2}"/>
              </a:ext>
            </a:extLst>
          </p:cNvPr>
          <p:cNvPicPr>
            <a:picLocks noChangeAspect="1"/>
          </p:cNvPicPr>
          <p:nvPr/>
        </p:nvPicPr>
        <p:blipFill>
          <a:blip r:embed="rId2"/>
          <a:stretch>
            <a:fillRect/>
          </a:stretch>
        </p:blipFill>
        <p:spPr>
          <a:xfrm>
            <a:off x="700888" y="2287394"/>
            <a:ext cx="4723368" cy="4204763"/>
          </a:xfrm>
          <a:prstGeom prst="rect">
            <a:avLst/>
          </a:prstGeom>
        </p:spPr>
      </p:pic>
      <p:pic>
        <p:nvPicPr>
          <p:cNvPr id="6" name="Picture 5">
            <a:extLst>
              <a:ext uri="{FF2B5EF4-FFF2-40B4-BE49-F238E27FC236}">
                <a16:creationId xmlns:a16="http://schemas.microsoft.com/office/drawing/2014/main" id="{1DE0ABEC-32BC-7CF0-DD61-03CF48653846}"/>
              </a:ext>
            </a:extLst>
          </p:cNvPr>
          <p:cNvPicPr>
            <a:picLocks noChangeAspect="1"/>
          </p:cNvPicPr>
          <p:nvPr/>
        </p:nvPicPr>
        <p:blipFill>
          <a:blip r:embed="rId3"/>
          <a:stretch>
            <a:fillRect/>
          </a:stretch>
        </p:blipFill>
        <p:spPr>
          <a:xfrm>
            <a:off x="6687396" y="2835054"/>
            <a:ext cx="4450671" cy="3657103"/>
          </a:xfrm>
          <a:prstGeom prst="rect">
            <a:avLst/>
          </a:prstGeom>
        </p:spPr>
      </p:pic>
    </p:spTree>
    <p:extLst>
      <p:ext uri="{BB962C8B-B14F-4D97-AF65-F5344CB8AC3E}">
        <p14:creationId xmlns:p14="http://schemas.microsoft.com/office/powerpoint/2010/main" val="766489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7075C-701F-B728-DDEB-82664F4E44FA}"/>
              </a:ext>
            </a:extLst>
          </p:cNvPr>
          <p:cNvSpPr>
            <a:spLocks noGrp="1"/>
          </p:cNvSpPr>
          <p:nvPr>
            <p:ph type="title"/>
          </p:nvPr>
        </p:nvSpPr>
        <p:spPr>
          <a:xfrm>
            <a:off x="914402" y="914400"/>
            <a:ext cx="4766661" cy="1852323"/>
          </a:xfrm>
        </p:spPr>
        <p:txBody>
          <a:bodyPr>
            <a:normAutofit/>
          </a:bodyPr>
          <a:lstStyle/>
          <a:p>
            <a:r>
              <a:rPr lang="en-GB" dirty="0"/>
              <a:t>Utility Scale BESS</a:t>
            </a:r>
            <a:endParaRPr lang="en-PK" dirty="0"/>
          </a:p>
        </p:txBody>
      </p:sp>
      <p:sp>
        <p:nvSpPr>
          <p:cNvPr id="3" name="Content Placeholder 2">
            <a:extLst>
              <a:ext uri="{FF2B5EF4-FFF2-40B4-BE49-F238E27FC236}">
                <a16:creationId xmlns:a16="http://schemas.microsoft.com/office/drawing/2014/main" id="{D2341D0D-D277-DD2C-86C6-BACBF574C5DB}"/>
              </a:ext>
            </a:extLst>
          </p:cNvPr>
          <p:cNvSpPr>
            <a:spLocks noGrp="1"/>
          </p:cNvSpPr>
          <p:nvPr>
            <p:ph idx="1"/>
          </p:nvPr>
        </p:nvSpPr>
        <p:spPr>
          <a:xfrm>
            <a:off x="914400" y="1781175"/>
            <a:ext cx="5353050" cy="4160655"/>
          </a:xfrm>
        </p:spPr>
        <p:txBody>
          <a:bodyPr>
            <a:normAutofit/>
          </a:bodyPr>
          <a:lstStyle/>
          <a:p>
            <a:pPr>
              <a:lnSpc>
                <a:spcPct val="110000"/>
              </a:lnSpc>
            </a:pPr>
            <a:r>
              <a:rPr lang="en-GB" sz="1400" b="0" i="0" dirty="0">
                <a:effectLst/>
              </a:rPr>
              <a:t>The installed capital costs of Battery Energy Storage Systems (BESS) decrease in terms of $/kWh as the duration increases. This means that for longer-duration BESS installations, the cost per unit of energy storage capacity decreases. </a:t>
            </a:r>
          </a:p>
          <a:p>
            <a:pPr>
              <a:lnSpc>
                <a:spcPct val="110000"/>
              </a:lnSpc>
            </a:pPr>
            <a:r>
              <a:rPr lang="en-GB" sz="1400" b="0" i="0" dirty="0">
                <a:effectLst/>
              </a:rPr>
              <a:t>On the other hand, the costs of BESS increase in terms of $/kW, indicating that as the power rating or capacity of the BESS system increases, the cost per unit of power capacity increases. </a:t>
            </a:r>
          </a:p>
          <a:p>
            <a:pPr>
              <a:lnSpc>
                <a:spcPct val="110000"/>
              </a:lnSpc>
            </a:pPr>
            <a:r>
              <a:rPr lang="en-GB" sz="1400" b="0" i="0" dirty="0">
                <a:effectLst/>
              </a:rPr>
              <a:t>These trends reflect the relationship between the duration and power capacity of BESS installations and their associated costs, providing insights into the cost dynamics of BESS technologies.</a:t>
            </a:r>
            <a:endParaRPr lang="en-PK" sz="1400" dirty="0"/>
          </a:p>
        </p:txBody>
      </p:sp>
      <p:pic>
        <p:nvPicPr>
          <p:cNvPr id="6" name="Picture 5">
            <a:extLst>
              <a:ext uri="{FF2B5EF4-FFF2-40B4-BE49-F238E27FC236}">
                <a16:creationId xmlns:a16="http://schemas.microsoft.com/office/drawing/2014/main" id="{1DE0ABEC-32BC-7CF0-DD61-03CF48653846}"/>
              </a:ext>
            </a:extLst>
          </p:cNvPr>
          <p:cNvPicPr>
            <a:picLocks noChangeAspect="1"/>
          </p:cNvPicPr>
          <p:nvPr/>
        </p:nvPicPr>
        <p:blipFill rotWithShape="1">
          <a:blip r:embed="rId2"/>
          <a:srcRect t="32928" r="2" b="14455"/>
          <a:stretch/>
        </p:blipFill>
        <p:spPr>
          <a:xfrm>
            <a:off x="7083522" y="691914"/>
            <a:ext cx="4794150" cy="2074809"/>
          </a:xfrm>
          <a:prstGeom prst="rect">
            <a:avLst/>
          </a:prstGeom>
          <a:noFill/>
        </p:spPr>
      </p:pic>
      <p:pic>
        <p:nvPicPr>
          <p:cNvPr id="7" name="Picture 6">
            <a:extLst>
              <a:ext uri="{FF2B5EF4-FFF2-40B4-BE49-F238E27FC236}">
                <a16:creationId xmlns:a16="http://schemas.microsoft.com/office/drawing/2014/main" id="{F72F652C-A935-24A8-0C55-F193E6DB48F2}"/>
              </a:ext>
            </a:extLst>
          </p:cNvPr>
          <p:cNvPicPr>
            <a:picLocks noChangeAspect="1"/>
          </p:cNvPicPr>
          <p:nvPr/>
        </p:nvPicPr>
        <p:blipFill rotWithShape="1">
          <a:blip r:embed="rId3"/>
          <a:srcRect t="28662" r="2" b="23706"/>
          <a:stretch/>
        </p:blipFill>
        <p:spPr>
          <a:xfrm>
            <a:off x="7316898" y="3763036"/>
            <a:ext cx="4894151" cy="2074809"/>
          </a:xfrm>
          <a:prstGeom prst="rect">
            <a:avLst/>
          </a:prstGeom>
          <a:noFill/>
        </p:spPr>
      </p:pic>
      <p:sp>
        <p:nvSpPr>
          <p:cNvPr id="12" name="Date Placeholder 3">
            <a:extLst>
              <a:ext uri="{FF2B5EF4-FFF2-40B4-BE49-F238E27FC236}">
                <a16:creationId xmlns:a16="http://schemas.microsoft.com/office/drawing/2014/main" id="{1B84D362-97BD-4446-96EF-D7146338C21D}"/>
              </a:ext>
            </a:extLst>
          </p:cNvPr>
          <p:cNvSpPr>
            <a:spLocks noGrp="1"/>
          </p:cNvSpPr>
          <p:nvPr>
            <p:ph type="dt" sz="half" idx="10"/>
          </p:nvPr>
        </p:nvSpPr>
        <p:spPr>
          <a:xfrm>
            <a:off x="912628" y="6356350"/>
            <a:ext cx="2743200" cy="365125"/>
          </a:xfrm>
        </p:spPr>
        <p:txBody>
          <a:bodyPr/>
          <a:lstStyle/>
          <a:p>
            <a:pPr>
              <a:spcAft>
                <a:spcPts val="600"/>
              </a:spcAft>
            </a:pPr>
            <a:fld id="{BA576E92-E5C8-4FF8-B2BE-A516F6A1724E}" type="datetime1">
              <a:rPr lang="en-US" smtClean="0"/>
              <a:pPr>
                <a:spcAft>
                  <a:spcPts val="600"/>
                </a:spcAft>
              </a:pPr>
              <a:t>7/18/2023</a:t>
            </a:fld>
            <a:endParaRPr lang="en-US"/>
          </a:p>
        </p:txBody>
      </p:sp>
      <p:sp>
        <p:nvSpPr>
          <p:cNvPr id="14" name="Footer Placeholder 4">
            <a:extLst>
              <a:ext uri="{FF2B5EF4-FFF2-40B4-BE49-F238E27FC236}">
                <a16:creationId xmlns:a16="http://schemas.microsoft.com/office/drawing/2014/main" id="{403EFE7B-56D3-4563-86A2-2A708ADF4F48}"/>
              </a:ext>
            </a:extLst>
          </p:cNvPr>
          <p:cNvSpPr>
            <a:spLocks noGrp="1"/>
          </p:cNvSpPr>
          <p:nvPr>
            <p:ph type="ftr" sz="quarter" idx="11"/>
          </p:nvPr>
        </p:nvSpPr>
        <p:spPr>
          <a:xfrm>
            <a:off x="6767622" y="6356350"/>
            <a:ext cx="4040373" cy="365125"/>
          </a:xfrm>
        </p:spPr>
        <p:txBody>
          <a:bodyPr/>
          <a:lstStyle/>
          <a:p>
            <a:pPr>
              <a:spcAft>
                <a:spcPts val="600"/>
              </a:spcAft>
            </a:pPr>
            <a:r>
              <a:rPr lang="en-US"/>
              <a:t>Sample Footer Text</a:t>
            </a:r>
          </a:p>
        </p:txBody>
      </p:sp>
      <p:sp>
        <p:nvSpPr>
          <p:cNvPr id="16" name="Slide Number Placeholder 5">
            <a:extLst>
              <a:ext uri="{FF2B5EF4-FFF2-40B4-BE49-F238E27FC236}">
                <a16:creationId xmlns:a16="http://schemas.microsoft.com/office/drawing/2014/main" id="{9C5BB1F9-5F47-44D3-9182-6BEEDEC512A1}"/>
              </a:ext>
            </a:extLst>
          </p:cNvPr>
          <p:cNvSpPr>
            <a:spLocks noGrp="1"/>
          </p:cNvSpPr>
          <p:nvPr>
            <p:ph type="sldNum" sz="quarter" idx="12"/>
          </p:nvPr>
        </p:nvSpPr>
        <p:spPr>
          <a:xfrm>
            <a:off x="10807995" y="6356350"/>
            <a:ext cx="723014" cy="365125"/>
          </a:xfrm>
        </p:spPr>
        <p:txBody>
          <a:bodyPr/>
          <a:lstStyle/>
          <a:p>
            <a:pPr>
              <a:spcAft>
                <a:spcPts val="600"/>
              </a:spcAft>
            </a:pPr>
            <a:fld id="{70C12960-6E85-460F-B6E3-5B82CB31AF3D}" type="slidenum">
              <a:rPr lang="en-US" smtClean="0"/>
              <a:pPr>
                <a:spcAft>
                  <a:spcPts val="600"/>
                </a:spcAft>
              </a:pPr>
              <a:t>8</a:t>
            </a:fld>
            <a:endParaRPr lang="en-US"/>
          </a:p>
        </p:txBody>
      </p:sp>
    </p:spTree>
    <p:extLst>
      <p:ext uri="{BB962C8B-B14F-4D97-AF65-F5344CB8AC3E}">
        <p14:creationId xmlns:p14="http://schemas.microsoft.com/office/powerpoint/2010/main" val="617783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9844-7978-705C-E423-BAAA22CE9E07}"/>
              </a:ext>
            </a:extLst>
          </p:cNvPr>
          <p:cNvSpPr>
            <a:spLocks noGrp="1"/>
          </p:cNvSpPr>
          <p:nvPr>
            <p:ph type="title"/>
          </p:nvPr>
        </p:nvSpPr>
        <p:spPr>
          <a:xfrm>
            <a:off x="914400" y="1371600"/>
            <a:ext cx="5181600" cy="1314443"/>
          </a:xfrm>
        </p:spPr>
        <p:txBody>
          <a:bodyPr>
            <a:normAutofit/>
          </a:bodyPr>
          <a:lstStyle/>
          <a:p>
            <a:r>
              <a:rPr lang="en-GB" dirty="0"/>
              <a:t>BESS- Advantages</a:t>
            </a:r>
            <a:endParaRPr lang="en-PK" dirty="0"/>
          </a:p>
        </p:txBody>
      </p:sp>
      <p:sp>
        <p:nvSpPr>
          <p:cNvPr id="3" name="Content Placeholder 2">
            <a:extLst>
              <a:ext uri="{FF2B5EF4-FFF2-40B4-BE49-F238E27FC236}">
                <a16:creationId xmlns:a16="http://schemas.microsoft.com/office/drawing/2014/main" id="{BAC4943F-DC09-03F8-A8FC-99563550C222}"/>
              </a:ext>
            </a:extLst>
          </p:cNvPr>
          <p:cNvSpPr>
            <a:spLocks noGrp="1"/>
          </p:cNvSpPr>
          <p:nvPr>
            <p:ph idx="1"/>
          </p:nvPr>
        </p:nvSpPr>
        <p:spPr>
          <a:xfrm>
            <a:off x="914398" y="2228850"/>
            <a:ext cx="6121190" cy="3712979"/>
          </a:xfrm>
        </p:spPr>
        <p:txBody>
          <a:bodyPr>
            <a:normAutofit/>
          </a:bodyPr>
          <a:lstStyle/>
          <a:p>
            <a:pPr>
              <a:lnSpc>
                <a:spcPct val="110000"/>
              </a:lnSpc>
            </a:pPr>
            <a:r>
              <a:rPr lang="en-GB" sz="1600" dirty="0"/>
              <a:t>BESS systems have several advantages, including:</a:t>
            </a:r>
          </a:p>
          <a:p>
            <a:pPr marL="457200" indent="-457200">
              <a:lnSpc>
                <a:spcPct val="110000"/>
              </a:lnSpc>
              <a:buFont typeface="+mj-lt"/>
              <a:buAutoNum type="arabicPeriod"/>
            </a:pPr>
            <a:r>
              <a:rPr lang="en-GB" sz="1600" dirty="0"/>
              <a:t>Ancillary Services: Ancillary services are deployed by grid operators to maintain grid stability and reliability in response to real-time variances in power supply and demand. BESS can provide ancillary services to the grid, such as frequency regulation and voltage support, improving the overall stability and efficiency of the power system.</a:t>
            </a:r>
          </a:p>
          <a:p>
            <a:pPr marL="457200" indent="-457200">
              <a:lnSpc>
                <a:spcPct val="110000"/>
              </a:lnSpc>
              <a:buFont typeface="+mj-lt"/>
              <a:buAutoNum type="arabicPeriod"/>
            </a:pPr>
            <a:r>
              <a:rPr lang="en-GB" sz="1600" dirty="0"/>
              <a:t>Peak Shaving: BESS can be used to reduce electricity demand during peak periods by discharging stored energy, thus avoiding the need for expensive additional generation capacity.</a:t>
            </a:r>
          </a:p>
          <a:p>
            <a:pPr marL="457200" indent="-457200">
              <a:lnSpc>
                <a:spcPct val="110000"/>
              </a:lnSpc>
              <a:buFont typeface="+mj-lt"/>
              <a:buAutoNum type="arabicPeriod"/>
            </a:pPr>
            <a:endParaRPr lang="en-GB" sz="1600" dirty="0"/>
          </a:p>
        </p:txBody>
      </p:sp>
      <p:sp>
        <p:nvSpPr>
          <p:cNvPr id="12" name="Date Placeholder 3">
            <a:extLst>
              <a:ext uri="{FF2B5EF4-FFF2-40B4-BE49-F238E27FC236}">
                <a16:creationId xmlns:a16="http://schemas.microsoft.com/office/drawing/2014/main" id="{1F044AAC-B761-4B43-A7F5-E83A2E6C3D2E}"/>
              </a:ext>
            </a:extLst>
          </p:cNvPr>
          <p:cNvSpPr>
            <a:spLocks noGrp="1"/>
          </p:cNvSpPr>
          <p:nvPr>
            <p:ph type="dt" sz="half" idx="10"/>
          </p:nvPr>
        </p:nvSpPr>
        <p:spPr>
          <a:xfrm>
            <a:off x="912628" y="6356350"/>
            <a:ext cx="2743200" cy="365125"/>
          </a:xfrm>
        </p:spPr>
        <p:txBody>
          <a:bodyPr/>
          <a:lstStyle/>
          <a:p>
            <a:pPr>
              <a:spcAft>
                <a:spcPts val="600"/>
              </a:spcAft>
            </a:pPr>
            <a:fld id="{238A62C4-9532-477E-82D0-1BD0CBC71971}" type="datetime1">
              <a:rPr lang="en-US" smtClean="0"/>
              <a:pPr>
                <a:spcAft>
                  <a:spcPts val="600"/>
                </a:spcAft>
              </a:pPr>
              <a:t>7/18/2023</a:t>
            </a:fld>
            <a:endParaRPr lang="en-US"/>
          </a:p>
        </p:txBody>
      </p:sp>
      <p:sp>
        <p:nvSpPr>
          <p:cNvPr id="14" name="Footer Placeholder 4">
            <a:extLst>
              <a:ext uri="{FF2B5EF4-FFF2-40B4-BE49-F238E27FC236}">
                <a16:creationId xmlns:a16="http://schemas.microsoft.com/office/drawing/2014/main" id="{5A5D6226-C153-4C5F-B30C-5656FEDF3F73}"/>
              </a:ext>
            </a:extLst>
          </p:cNvPr>
          <p:cNvSpPr>
            <a:spLocks noGrp="1"/>
          </p:cNvSpPr>
          <p:nvPr>
            <p:ph type="ftr" sz="quarter" idx="11"/>
          </p:nvPr>
        </p:nvSpPr>
        <p:spPr>
          <a:xfrm>
            <a:off x="6767622" y="6356350"/>
            <a:ext cx="4040373" cy="365125"/>
          </a:xfrm>
        </p:spPr>
        <p:txBody>
          <a:bodyPr/>
          <a:lstStyle/>
          <a:p>
            <a:pPr>
              <a:spcAft>
                <a:spcPts val="600"/>
              </a:spcAft>
            </a:pPr>
            <a:r>
              <a:rPr lang="en-US"/>
              <a:t>Sample Footer Text</a:t>
            </a:r>
          </a:p>
        </p:txBody>
      </p:sp>
      <p:sp>
        <p:nvSpPr>
          <p:cNvPr id="16" name="Slide Number Placeholder 5">
            <a:extLst>
              <a:ext uri="{FF2B5EF4-FFF2-40B4-BE49-F238E27FC236}">
                <a16:creationId xmlns:a16="http://schemas.microsoft.com/office/drawing/2014/main" id="{86091187-3CD7-4891-BB4A-9A3F2309F149}"/>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pPr>
                <a:spcAft>
                  <a:spcPts val="600"/>
                </a:spcAft>
              </a:pPr>
              <a:t>9</a:t>
            </a:fld>
            <a:endParaRPr lang="en-US"/>
          </a:p>
        </p:txBody>
      </p:sp>
      <p:pic>
        <p:nvPicPr>
          <p:cNvPr id="5" name="Picture 4">
            <a:extLst>
              <a:ext uri="{FF2B5EF4-FFF2-40B4-BE49-F238E27FC236}">
                <a16:creationId xmlns:a16="http://schemas.microsoft.com/office/drawing/2014/main" id="{AE1B49E4-B897-4804-A0B1-D58D5826CBB9}"/>
              </a:ext>
            </a:extLst>
          </p:cNvPr>
          <p:cNvPicPr>
            <a:picLocks noChangeAspect="1"/>
          </p:cNvPicPr>
          <p:nvPr/>
        </p:nvPicPr>
        <p:blipFill>
          <a:blip r:embed="rId2"/>
          <a:stretch>
            <a:fillRect/>
          </a:stretch>
        </p:blipFill>
        <p:spPr>
          <a:xfrm>
            <a:off x="7035588" y="643468"/>
            <a:ext cx="4495421" cy="2582884"/>
          </a:xfrm>
          <a:prstGeom prst="rect">
            <a:avLst/>
          </a:prstGeom>
          <a:noFill/>
        </p:spPr>
      </p:pic>
      <p:pic>
        <p:nvPicPr>
          <p:cNvPr id="7" name="Picture 6">
            <a:extLst>
              <a:ext uri="{FF2B5EF4-FFF2-40B4-BE49-F238E27FC236}">
                <a16:creationId xmlns:a16="http://schemas.microsoft.com/office/drawing/2014/main" id="{D68F79DF-18E5-1104-CDE8-9B238E55C882}"/>
              </a:ext>
            </a:extLst>
          </p:cNvPr>
          <p:cNvPicPr>
            <a:picLocks noChangeAspect="1"/>
          </p:cNvPicPr>
          <p:nvPr/>
        </p:nvPicPr>
        <p:blipFill>
          <a:blip r:embed="rId3"/>
          <a:stretch>
            <a:fillRect/>
          </a:stretch>
        </p:blipFill>
        <p:spPr>
          <a:xfrm>
            <a:off x="7165928" y="3563430"/>
            <a:ext cx="4269786" cy="2651102"/>
          </a:xfrm>
          <a:prstGeom prst="rect">
            <a:avLst/>
          </a:prstGeom>
          <a:noFill/>
        </p:spPr>
      </p:pic>
    </p:spTree>
    <p:extLst>
      <p:ext uri="{BB962C8B-B14F-4D97-AF65-F5344CB8AC3E}">
        <p14:creationId xmlns:p14="http://schemas.microsoft.com/office/powerpoint/2010/main" val="2089765843"/>
      </p:ext>
    </p:extLst>
  </p:cSld>
  <p:clrMapOvr>
    <a:masterClrMapping/>
  </p:clrMapOvr>
</p:sld>
</file>

<file path=ppt/theme/theme1.xml><?xml version="1.0" encoding="utf-8"?>
<a:theme xmlns:a="http://schemas.openxmlformats.org/drawingml/2006/main" name="DashVTI">
  <a:themeElements>
    <a:clrScheme name="AnalogousFromDarkSeedRightStep">
      <a:dk1>
        <a:srgbClr val="000000"/>
      </a:dk1>
      <a:lt1>
        <a:srgbClr val="FFFFFF"/>
      </a:lt1>
      <a:dk2>
        <a:srgbClr val="222F1B"/>
      </a:dk2>
      <a:lt2>
        <a:srgbClr val="F0F3F3"/>
      </a:lt2>
      <a:accent1>
        <a:srgbClr val="CA4646"/>
      </a:accent1>
      <a:accent2>
        <a:srgbClr val="B86B34"/>
      </a:accent2>
      <a:accent3>
        <a:srgbClr val="B8A33F"/>
      </a:accent3>
      <a:accent4>
        <a:srgbClr val="91B031"/>
      </a:accent4>
      <a:accent5>
        <a:srgbClr val="68B73F"/>
      </a:accent5>
      <a:accent6>
        <a:srgbClr val="34B83E"/>
      </a:accent6>
      <a:hlink>
        <a:srgbClr val="925DC9"/>
      </a:hlink>
      <a:folHlink>
        <a:srgbClr val="7F7F7F"/>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docProps/app.xml><?xml version="1.0" encoding="utf-8"?>
<Properties xmlns="http://schemas.openxmlformats.org/officeDocument/2006/extended-properties" xmlns:vt="http://schemas.openxmlformats.org/officeDocument/2006/docPropsVTypes">
  <TotalTime>603</TotalTime>
  <Words>1379</Words>
  <Application>Microsoft Office PowerPoint</Application>
  <PresentationFormat>Widescreen</PresentationFormat>
  <Paragraphs>81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Grandview Display</vt:lpstr>
      <vt:lpstr>Roboto</vt:lpstr>
      <vt:lpstr>Söhne</vt:lpstr>
      <vt:lpstr>DashVTI</vt:lpstr>
      <vt:lpstr>Battery Energy Storage System (BESS) – A solution for higher electricity cost</vt:lpstr>
      <vt:lpstr>What is BESS?</vt:lpstr>
      <vt:lpstr>BESS- Standardized container sizes</vt:lpstr>
      <vt:lpstr>Why Li-Ion batteries?</vt:lpstr>
      <vt:lpstr>Why Li-Ion batteries?</vt:lpstr>
      <vt:lpstr>Utility Scale BESS</vt:lpstr>
      <vt:lpstr>Utility Scale BESS</vt:lpstr>
      <vt:lpstr>Utility Scale BESS</vt:lpstr>
      <vt:lpstr>BESS- Advantages</vt:lpstr>
      <vt:lpstr>BESS- Advantages (Pros)</vt:lpstr>
      <vt:lpstr>What are the key characteristics of battery storage systems?</vt:lpstr>
      <vt:lpstr>What are the key characteristics of battery storage systems?</vt:lpstr>
      <vt:lpstr>What are the key characteristics of battery storage systems?</vt:lpstr>
      <vt:lpstr>BESS in the World</vt:lpstr>
      <vt:lpstr>PowerPoint Presentation</vt:lpstr>
      <vt:lpstr>PowerPoint Presentation</vt:lpstr>
      <vt:lpstr>PowerPoint Presentation</vt:lpstr>
      <vt:lpstr>Ferrybridge 150MW Project Scottish)</vt:lpstr>
      <vt:lpstr>BESS in the World</vt:lpstr>
      <vt:lpstr>BESS in Pakistan</vt:lpstr>
      <vt:lpstr>Question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Battery Energy Storage System (BESS)</dc:title>
  <dc:creator>muhammad mohsin aman</dc:creator>
  <cp:lastModifiedBy>muhammad mohsin aman</cp:lastModifiedBy>
  <cp:revision>6</cp:revision>
  <dcterms:created xsi:type="dcterms:W3CDTF">2023-07-17T12:01:04Z</dcterms:created>
  <dcterms:modified xsi:type="dcterms:W3CDTF">2023-07-18T05:53:47Z</dcterms:modified>
</cp:coreProperties>
</file>