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942" r:id="rId2"/>
    <p:sldId id="1534" r:id="rId3"/>
    <p:sldId id="1519" r:id="rId4"/>
    <p:sldId id="1546" r:id="rId5"/>
    <p:sldId id="1515" r:id="rId6"/>
    <p:sldId id="1471" r:id="rId7"/>
    <p:sldId id="311" r:id="rId8"/>
    <p:sldId id="1529" r:id="rId9"/>
    <p:sldId id="260" r:id="rId10"/>
    <p:sldId id="268" r:id="rId11"/>
    <p:sldId id="259" r:id="rId12"/>
    <p:sldId id="1557" r:id="rId13"/>
    <p:sldId id="1556" r:id="rId14"/>
    <p:sldId id="1560" r:id="rId15"/>
    <p:sldId id="1558" r:id="rId16"/>
    <p:sldId id="1540" r:id="rId17"/>
    <p:sldId id="1561" r:id="rId18"/>
    <p:sldId id="1553" r:id="rId19"/>
    <p:sldId id="1554" r:id="rId20"/>
    <p:sldId id="1555" r:id="rId21"/>
    <p:sldId id="263" r:id="rId22"/>
    <p:sldId id="1547" r:id="rId23"/>
    <p:sldId id="1551" r:id="rId24"/>
    <p:sldId id="1539" r:id="rId25"/>
    <p:sldId id="1552" r:id="rId26"/>
    <p:sldId id="264" r:id="rId27"/>
    <p:sldId id="1548" r:id="rId28"/>
    <p:sldId id="1466" r:id="rId29"/>
    <p:sldId id="1522" r:id="rId30"/>
    <p:sldId id="1523" r:id="rId31"/>
    <p:sldId id="1493" r:id="rId32"/>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sey Tariq/Marketing/Lahore" initials="PT" lastIdx="52" clrIdx="0">
    <p:extLst>
      <p:ext uri="{19B8F6BF-5375-455C-9EA6-DF929625EA0E}">
        <p15:presenceInfo xmlns:p15="http://schemas.microsoft.com/office/powerpoint/2012/main" userId="S::Parisey.Tariq@wateen.com::f1e2f93c-0a29-430d-afec-40abfa070f8f" providerId="AD"/>
      </p:ext>
    </p:extLst>
  </p:cmAuthor>
  <p:cmAuthor id="2" name="Ayaz Farooqi" initials="AF" lastIdx="2" clrIdx="1">
    <p:extLst>
      <p:ext uri="{19B8F6BF-5375-455C-9EA6-DF929625EA0E}">
        <p15:presenceInfo xmlns:p15="http://schemas.microsoft.com/office/powerpoint/2012/main" userId="S::ayaz.f@ialsaatchi.com::c97a8c94-f32e-4bc9-932a-3d687ca51a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212434"/>
    <a:srgbClr val="749145"/>
    <a:srgbClr val="3CFFF9"/>
    <a:srgbClr val="5B783D"/>
    <a:srgbClr val="FF7C6F"/>
    <a:srgbClr val="38472C"/>
    <a:srgbClr val="8ACC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94343" autoAdjust="0"/>
  </p:normalViewPr>
  <p:slideViewPr>
    <p:cSldViewPr snapToGrid="0" snapToObjects="1">
      <p:cViewPr varScale="1">
        <p:scale>
          <a:sx n="59" d="100"/>
          <a:sy n="59" d="100"/>
        </p:scale>
        <p:origin x="708" y="60"/>
      </p:cViewPr>
      <p:guideLst/>
    </p:cSldViewPr>
  </p:slideViewPr>
  <p:outlineViewPr>
    <p:cViewPr>
      <p:scale>
        <a:sx n="33" d="100"/>
        <a:sy n="33" d="100"/>
      </p:scale>
      <p:origin x="0" y="0"/>
    </p:cViewPr>
  </p:outlineViewPr>
  <p:notesTextViewPr>
    <p:cViewPr>
      <p:scale>
        <a:sx n="70" d="100"/>
        <a:sy n="7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ohaibas1\AppData\Local\Microsoft\Windows\INetCache\Content.Outlook\00L9RQ6O\WES%20Pre-Sales%20Assignment-R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ohaibas1\Desktop\RGI%2010%20year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cap="all" spc="50" baseline="0">
                <a:solidFill>
                  <a:schemeClr val="bg1"/>
                </a:solidFill>
                <a:latin typeface="+mn-lt"/>
                <a:ea typeface="+mn-ea"/>
                <a:cs typeface="+mn-cs"/>
              </a:defRPr>
            </a:pPr>
            <a:r>
              <a:rPr lang="en-US"/>
              <a:t>All Renewables Globally – GW </a:t>
            </a:r>
          </a:p>
        </c:rich>
      </c:tx>
      <c:overlay val="0"/>
      <c:spPr>
        <a:noFill/>
        <a:ln>
          <a:noFill/>
        </a:ln>
        <a:effectLst/>
      </c:spPr>
      <c:txPr>
        <a:bodyPr rot="0" spcFirstLastPara="1" vertOverflow="ellipsis" vert="horz" wrap="square" anchor="ctr" anchorCtr="1"/>
        <a:lstStyle/>
        <a:p>
          <a:pPr>
            <a:defRPr sz="2160" b="1" i="0" u="none" strike="noStrike" kern="1200" cap="all" spc="50" baseline="0">
              <a:solidFill>
                <a:schemeClr val="bg1"/>
              </a:solidFill>
              <a:latin typeface="+mn-lt"/>
              <a:ea typeface="+mn-ea"/>
              <a:cs typeface="+mn-cs"/>
            </a:defRPr>
          </a:pPr>
          <a:endParaRPr lang="en-US"/>
        </a:p>
      </c:txPr>
    </c:title>
    <c:autoTitleDeleted val="0"/>
    <c:plotArea>
      <c:layout/>
      <c:areaChart>
        <c:grouping val="stacked"/>
        <c:varyColors val="0"/>
        <c:ser>
          <c:idx val="0"/>
          <c:order val="0"/>
          <c:spPr>
            <a:solidFill>
              <a:schemeClr val="accent1">
                <a:alpha val="74000"/>
              </a:schemeClr>
            </a:solidFill>
            <a:ln>
              <a:noFill/>
            </a:ln>
            <a:effectLst>
              <a:innerShdw blurRad="114300">
                <a:schemeClr val="accent1">
                  <a:lumMod val="75000"/>
                </a:schemeClr>
              </a:innerShdw>
            </a:effectLst>
          </c:spPr>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Sheet1!$C$3:$C$9</c:f>
              <c:numCache>
                <c:formatCode>General</c:formatCode>
                <c:ptCount val="7"/>
                <c:pt idx="0">
                  <c:v>2016</c:v>
                </c:pt>
                <c:pt idx="1">
                  <c:v>2017</c:v>
                </c:pt>
                <c:pt idx="2">
                  <c:v>2018</c:v>
                </c:pt>
                <c:pt idx="3">
                  <c:v>2019</c:v>
                </c:pt>
                <c:pt idx="4">
                  <c:v>2020</c:v>
                </c:pt>
                <c:pt idx="5">
                  <c:v>2021</c:v>
                </c:pt>
                <c:pt idx="6">
                  <c:v>2022</c:v>
                </c:pt>
              </c:numCache>
            </c:numRef>
          </c:cat>
          <c:val>
            <c:numRef>
              <c:f>Sheet1!$D$3:$D$9</c:f>
              <c:numCache>
                <c:formatCode>General</c:formatCode>
                <c:ptCount val="7"/>
                <c:pt idx="0">
                  <c:v>174</c:v>
                </c:pt>
                <c:pt idx="1">
                  <c:v>179</c:v>
                </c:pt>
                <c:pt idx="2">
                  <c:v>181</c:v>
                </c:pt>
                <c:pt idx="3">
                  <c:v>198</c:v>
                </c:pt>
                <c:pt idx="4">
                  <c:v>285</c:v>
                </c:pt>
                <c:pt idx="5">
                  <c:v>298</c:v>
                </c:pt>
                <c:pt idx="6">
                  <c:v>340</c:v>
                </c:pt>
              </c:numCache>
            </c:numRef>
          </c:val>
          <c:extLst>
            <c:ext xmlns:c16="http://schemas.microsoft.com/office/drawing/2014/chart" uri="{C3380CC4-5D6E-409C-BE32-E72D297353CC}">
              <c16:uniqueId val="{00000000-5B89-4A4B-9B15-965C460162E4}"/>
            </c:ext>
          </c:extLst>
        </c:ser>
        <c:dLbls>
          <c:showLegendKey val="0"/>
          <c:showVal val="1"/>
          <c:showCatName val="0"/>
          <c:showSerName val="0"/>
          <c:showPercent val="0"/>
          <c:showBubbleSize val="0"/>
        </c:dLbls>
        <c:dropLines>
          <c:spPr>
            <a:ln w="9525">
              <a:solidFill>
                <a:schemeClr val="tx1">
                  <a:lumMod val="35000"/>
                  <a:lumOff val="65000"/>
                </a:schemeClr>
              </a:solidFill>
              <a:round/>
            </a:ln>
            <a:effectLst/>
          </c:spPr>
        </c:dropLines>
        <c:axId val="1808205776"/>
        <c:axId val="1808208176"/>
      </c:areaChart>
      <c:catAx>
        <c:axId val="180820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none" spc="20" normalizeH="0" baseline="0">
                <a:solidFill>
                  <a:schemeClr val="bg1"/>
                </a:solidFill>
                <a:latin typeface="+mn-lt"/>
                <a:ea typeface="+mn-ea"/>
                <a:cs typeface="+mn-cs"/>
              </a:defRPr>
            </a:pPr>
            <a:endParaRPr lang="en-US"/>
          </a:p>
        </c:txPr>
        <c:crossAx val="1808208176"/>
        <c:crosses val="autoZero"/>
        <c:auto val="1"/>
        <c:lblAlgn val="ctr"/>
        <c:lblOffset val="100"/>
        <c:noMultiLvlLbl val="0"/>
      </c:catAx>
      <c:valAx>
        <c:axId val="1808208176"/>
        <c:scaling>
          <c:orientation val="minMax"/>
        </c:scaling>
        <c:delete val="1"/>
        <c:axPos val="l"/>
        <c:numFmt formatCode="General" sourceLinked="1"/>
        <c:majorTickMark val="none"/>
        <c:minorTickMark val="none"/>
        <c:tickLblPos val="nextTo"/>
        <c:crossAx val="1808205776"/>
        <c:crosses val="autoZero"/>
        <c:crossBetween val="midCat"/>
      </c:valAx>
      <c:spPr>
        <a:noFill/>
        <a:ln>
          <a:noFill/>
        </a:ln>
        <a:effectLst/>
      </c:spPr>
    </c:plotArea>
    <c:plotVisOnly val="1"/>
    <c:dispBlanksAs val="zero"/>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bg1"/>
                </a:solidFill>
                <a:latin typeface="Century Gothic" panose="020B0502020202020204" pitchFamily="34" charset="0"/>
                <a:ea typeface="+mn-ea"/>
                <a:cs typeface="+mn-cs"/>
              </a:defRPr>
            </a:pPr>
            <a:r>
              <a:rPr lang="en-US" sz="1400" dirty="0">
                <a:solidFill>
                  <a:schemeClr val="bg1"/>
                </a:solidFill>
                <a:latin typeface="Century Gothic" panose="020B0502020202020204" pitchFamily="34" charset="0"/>
              </a:rPr>
              <a:t>Energy Mix of Pakistan in MW</a:t>
            </a:r>
          </a:p>
        </c:rich>
      </c:tx>
      <c:layout>
        <c:manualLayout>
          <c:xMode val="edge"/>
          <c:yMode val="edge"/>
          <c:x val="0.30643733063589607"/>
          <c:y val="6.6190200449598766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bg1"/>
              </a:solidFill>
              <a:latin typeface="Century Gothic" panose="020B0502020202020204" pitchFamily="34" charset="0"/>
              <a:ea typeface="+mn-ea"/>
              <a:cs typeface="+mn-cs"/>
            </a:defRPr>
          </a:pPr>
          <a:endParaRPr lang="en-US"/>
        </a:p>
      </c:txPr>
    </c:title>
    <c:autoTitleDeleted val="0"/>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3758668515946"/>
          <c:y val="3.2973621103117509E-2"/>
          <c:w val="0.70319001386962554"/>
          <c:h val="0.96702637889688248"/>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22-4755-8CFA-1A95BE1A4FB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22-4755-8CFA-1A95BE1A4FB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22-4755-8CFA-1A95BE1A4FB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722-4755-8CFA-1A95BE1A4FB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2722-4755-8CFA-1A95BE1A4FB4}"/>
              </c:ext>
            </c:extLst>
          </c:dPt>
          <c:dLbls>
            <c:dLbl>
              <c:idx val="0"/>
              <c:layout>
                <c:manualLayout>
                  <c:x val="-0.18810840221059325"/>
                  <c:y val="2.66298435557397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22-4755-8CFA-1A95BE1A4FB4}"/>
                </c:ext>
              </c:extLst>
            </c:dLbl>
            <c:dLbl>
              <c:idx val="1"/>
              <c:layout>
                <c:manualLayout>
                  <c:x val="1.2549151464762501E-2"/>
                  <c:y val="-4.31408861721233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22-4755-8CFA-1A95BE1A4FB4}"/>
                </c:ext>
              </c:extLst>
            </c:dLbl>
            <c:dLbl>
              <c:idx val="2"/>
              <c:layout>
                <c:manualLayout>
                  <c:x val="0.15284185944148279"/>
                  <c:y val="-0.1234316721922918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722-4755-8CFA-1A95BE1A4FB4}"/>
                </c:ext>
              </c:extLst>
            </c:dLbl>
            <c:dLbl>
              <c:idx val="3"/>
              <c:layout>
                <c:manualLayout>
                  <c:x val="0.11289614613390712"/>
                  <c:y val="0.1501176353778145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22-4755-8CFA-1A95BE1A4FB4}"/>
                </c:ext>
              </c:extLst>
            </c:dLbl>
            <c:dLbl>
              <c:idx val="4"/>
              <c:layout>
                <c:manualLayout>
                  <c:x val="5.6953220521347873E-2"/>
                  <c:y val="0.1129275884100013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722-4755-8CFA-1A95BE1A4FB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Sheet1!$D$7:$D$11</c:f>
              <c:strCache>
                <c:ptCount val="5"/>
                <c:pt idx="0">
                  <c:v>Household</c:v>
                </c:pt>
                <c:pt idx="1">
                  <c:v>Commercial</c:v>
                </c:pt>
                <c:pt idx="2">
                  <c:v>Industry</c:v>
                </c:pt>
                <c:pt idx="3">
                  <c:v>Agriculture</c:v>
                </c:pt>
                <c:pt idx="4">
                  <c:v>Others</c:v>
                </c:pt>
              </c:strCache>
            </c:strRef>
          </c:cat>
          <c:val>
            <c:numRef>
              <c:f>Sheet1!$E$7:$E$11</c:f>
              <c:numCache>
                <c:formatCode>0%</c:formatCode>
                <c:ptCount val="5"/>
                <c:pt idx="0">
                  <c:v>0.47061917391255692</c:v>
                </c:pt>
                <c:pt idx="1">
                  <c:v>7.439487024540907E-2</c:v>
                </c:pt>
                <c:pt idx="2">
                  <c:v>0.28155459316704157</c:v>
                </c:pt>
                <c:pt idx="3">
                  <c:v>9.1214288112263744E-2</c:v>
                </c:pt>
                <c:pt idx="4">
                  <c:v>8.2217074562728712E-2</c:v>
                </c:pt>
              </c:numCache>
            </c:numRef>
          </c:val>
          <c:extLst>
            <c:ext xmlns:c16="http://schemas.microsoft.com/office/drawing/2014/chart" uri="{C3380CC4-5D6E-409C-BE32-E72D297353CC}">
              <c16:uniqueId val="{0000000A-2722-4755-8CFA-1A95BE1A4FB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Sheet3!$E$5</c:f>
              <c:strCache>
                <c:ptCount val="1"/>
                <c:pt idx="0">
                  <c:v>GW</c:v>
                </c:pt>
              </c:strCache>
            </c:strRef>
          </c:tx>
          <c:spPr>
            <a:solidFill>
              <a:schemeClr val="bg1"/>
            </a:solidFill>
            <a:ln w="25400" cap="flat" cmpd="sng" algn="ctr">
              <a:solidFill>
                <a:schemeClr val="accent1"/>
              </a:solidFill>
              <a:miter lim="800000"/>
            </a:ln>
            <a:effectLst/>
          </c:spPr>
          <c:invertIfNegative val="0"/>
          <c:dLbls>
            <c:dLbl>
              <c:idx val="0"/>
              <c:tx>
                <c:rich>
                  <a:bodyPr/>
                  <a:lstStyle/>
                  <a:p>
                    <a:fld id="{DF14AEB9-C238-445A-B695-7AF6F8C955DC}" type="VALUE">
                      <a:rPr lang="en-US" smtClean="0"/>
                      <a:pPr/>
                      <a:t>[VALUE]</a:t>
                    </a:fld>
                    <a:r>
                      <a:rPr lang="en-US"/>
                      <a:t> GW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46D-4C3B-8B57-FFE1B1CA8FAC}"/>
                </c:ext>
              </c:extLst>
            </c:dLbl>
            <c:dLbl>
              <c:idx val="1"/>
              <c:tx>
                <c:rich>
                  <a:bodyPr/>
                  <a:lstStyle/>
                  <a:p>
                    <a:fld id="{D88874D2-BCE7-4787-A193-770B5DF135DF}" type="VALUE">
                      <a:rPr lang="en-US" smtClean="0"/>
                      <a:pPr/>
                      <a:t>[VALUE]</a:t>
                    </a:fld>
                    <a:r>
                      <a:rPr lang="en-US"/>
                      <a:t> GW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46D-4C3B-8B57-FFE1B1CA8FAC}"/>
                </c:ext>
              </c:extLst>
            </c:dLbl>
            <c:dLbl>
              <c:idx val="2"/>
              <c:tx>
                <c:rich>
                  <a:bodyPr/>
                  <a:lstStyle/>
                  <a:p>
                    <a:r>
                      <a:rPr lang="en-US"/>
                      <a:t>63 GW</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46D-4C3B-8B57-FFE1B1CA8FAC}"/>
                </c:ext>
              </c:extLst>
            </c:dLbl>
            <c:dLbl>
              <c:idx val="3"/>
              <c:tx>
                <c:rich>
                  <a:bodyPr/>
                  <a:lstStyle/>
                  <a:p>
                    <a:r>
                      <a:rPr lang="en-US"/>
                      <a:t>49</a:t>
                    </a:r>
                    <a:r>
                      <a:rPr lang="en-US" baseline="0"/>
                      <a:t> GW</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46D-4C3B-8B57-FFE1B1CA8FAC}"/>
                </c:ext>
              </c:extLst>
            </c:dLbl>
            <c:dLbl>
              <c:idx val="4"/>
              <c:tx>
                <c:rich>
                  <a:bodyPr/>
                  <a:lstStyle/>
                  <a:p>
                    <a:fld id="{EC562359-4786-473B-9F8D-7FA3658AE431}" type="VALUE">
                      <a:rPr lang="en-US" smtClean="0"/>
                      <a:pPr/>
                      <a:t>[VALUE]</a:t>
                    </a:fld>
                    <a:r>
                      <a:rPr lang="en-US"/>
                      <a:t> GW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46D-4C3B-8B57-FFE1B1CA8F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Sheet3!$D$6:$D$10</c:f>
              <c:strCache>
                <c:ptCount val="5"/>
                <c:pt idx="0">
                  <c:v>China</c:v>
                </c:pt>
                <c:pt idx="1">
                  <c:v>US</c:v>
                </c:pt>
                <c:pt idx="2">
                  <c:v>Japan</c:v>
                </c:pt>
                <c:pt idx="3">
                  <c:v>Germany</c:v>
                </c:pt>
                <c:pt idx="4">
                  <c:v>India</c:v>
                </c:pt>
              </c:strCache>
            </c:strRef>
          </c:cat>
          <c:val>
            <c:numRef>
              <c:f>Sheet3!$E$6:$E$10</c:f>
              <c:numCache>
                <c:formatCode>General</c:formatCode>
                <c:ptCount val="5"/>
                <c:pt idx="0">
                  <c:v>205</c:v>
                </c:pt>
                <c:pt idx="1">
                  <c:v>76</c:v>
                </c:pt>
                <c:pt idx="2">
                  <c:v>63.2</c:v>
                </c:pt>
                <c:pt idx="3">
                  <c:v>49.2</c:v>
                </c:pt>
                <c:pt idx="4">
                  <c:v>38</c:v>
                </c:pt>
              </c:numCache>
            </c:numRef>
          </c:val>
          <c:extLst>
            <c:ext xmlns:c16="http://schemas.microsoft.com/office/drawing/2014/chart" uri="{C3380CC4-5D6E-409C-BE32-E72D297353CC}">
              <c16:uniqueId val="{00000005-746D-4C3B-8B57-FFE1B1CA8FAC}"/>
            </c:ext>
          </c:extLst>
        </c:ser>
        <c:dLbls>
          <c:showLegendKey val="0"/>
          <c:showVal val="0"/>
          <c:showCatName val="0"/>
          <c:showSerName val="0"/>
          <c:showPercent val="0"/>
          <c:showBubbleSize val="0"/>
        </c:dLbls>
        <c:gapWidth val="164"/>
        <c:overlap val="-35"/>
        <c:axId val="506656208"/>
        <c:axId val="506658288"/>
      </c:barChart>
      <c:catAx>
        <c:axId val="506656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506658288"/>
        <c:crosses val="autoZero"/>
        <c:auto val="1"/>
        <c:lblAlgn val="ctr"/>
        <c:lblOffset val="100"/>
        <c:noMultiLvlLbl val="0"/>
      </c:catAx>
      <c:valAx>
        <c:axId val="506658288"/>
        <c:scaling>
          <c:orientation val="minMax"/>
        </c:scaling>
        <c:delete val="1"/>
        <c:axPos val="l"/>
        <c:numFmt formatCode="General" sourceLinked="1"/>
        <c:majorTickMark val="none"/>
        <c:minorTickMark val="none"/>
        <c:tickLblPos val="nextTo"/>
        <c:crossAx val="506656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4">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cs:styleClr val="auto">
        <a:lumMod val="50000"/>
      </cs:styleClr>
    </cs:fontRef>
    <cs:defRPr sz="133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
  <cs:dataPoint3D>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0.31591</cdr:x>
      <cdr:y>0.09866</cdr:y>
    </cdr:from>
    <cdr:to>
      <cdr:x>0.91586</cdr:x>
      <cdr:y>0.71463</cdr:y>
    </cdr:to>
    <cdr:sp macro="" textlink="">
      <cdr:nvSpPr>
        <cdr:cNvPr id="2" name="Rounded Rectangle 1">
          <a:extLst xmlns:a="http://schemas.openxmlformats.org/drawingml/2006/main">
            <a:ext uri="{FF2B5EF4-FFF2-40B4-BE49-F238E27FC236}">
              <a16:creationId xmlns:a16="http://schemas.microsoft.com/office/drawing/2014/main" id="{83105E9D-AA53-504A-B420-F7EE8C001936}"/>
            </a:ext>
          </a:extLst>
        </cdr:cNvPr>
        <cdr:cNvSpPr/>
      </cdr:nvSpPr>
      <cdr:spPr>
        <a:xfrm xmlns:a="http://schemas.openxmlformats.org/drawingml/2006/main">
          <a:off x="2781082" y="592756"/>
          <a:ext cx="5281630" cy="3700872"/>
        </a:xfrm>
        <a:prstGeom xmlns:a="http://schemas.openxmlformats.org/drawingml/2006/main" prst="roundRect">
          <a:avLst>
            <a:gd name="adj" fmla="val 4927"/>
          </a:avLst>
        </a:prstGeom>
        <a:solidFill xmlns:a="http://schemas.openxmlformats.org/drawingml/2006/main">
          <a:schemeClr val="bg1">
            <a:alpha val="71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PK"/>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9D7C8-10D8-2647-86FA-809C4B645E64}" type="datetimeFigureOut">
              <a:rPr lang="en-PK" smtClean="0"/>
              <a:t>07/17/2023</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E12D5-D889-4B46-878D-6E486E4513DB}" type="slidenum">
              <a:rPr lang="en-PK" smtClean="0"/>
              <a:t>‹#›</a:t>
            </a:fld>
            <a:endParaRPr lang="en-PK"/>
          </a:p>
        </p:txBody>
      </p:sp>
    </p:spTree>
    <p:extLst>
      <p:ext uri="{BB962C8B-B14F-4D97-AF65-F5344CB8AC3E}">
        <p14:creationId xmlns:p14="http://schemas.microsoft.com/office/powerpoint/2010/main" val="326803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1</a:t>
            </a:fld>
            <a:endParaRPr lang="en-PK"/>
          </a:p>
        </p:txBody>
      </p:sp>
    </p:spTree>
    <p:extLst>
      <p:ext uri="{BB962C8B-B14F-4D97-AF65-F5344CB8AC3E}">
        <p14:creationId xmlns:p14="http://schemas.microsoft.com/office/powerpoint/2010/main" val="600671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11</a:t>
            </a:fld>
            <a:endParaRPr lang="en-PK"/>
          </a:p>
        </p:txBody>
      </p:sp>
    </p:spTree>
    <p:extLst>
      <p:ext uri="{BB962C8B-B14F-4D97-AF65-F5344CB8AC3E}">
        <p14:creationId xmlns:p14="http://schemas.microsoft.com/office/powerpoint/2010/main" val="227659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12</a:t>
            </a:fld>
            <a:endParaRPr lang="en-PK"/>
          </a:p>
        </p:txBody>
      </p:sp>
    </p:spTree>
    <p:extLst>
      <p:ext uri="{BB962C8B-B14F-4D97-AF65-F5344CB8AC3E}">
        <p14:creationId xmlns:p14="http://schemas.microsoft.com/office/powerpoint/2010/main" val="360589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13</a:t>
            </a:fld>
            <a:endParaRPr lang="en-PK"/>
          </a:p>
        </p:txBody>
      </p:sp>
    </p:spTree>
    <p:extLst>
      <p:ext uri="{BB962C8B-B14F-4D97-AF65-F5344CB8AC3E}">
        <p14:creationId xmlns:p14="http://schemas.microsoft.com/office/powerpoint/2010/main" val="985249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14</a:t>
            </a:fld>
            <a:endParaRPr lang="en-PK"/>
          </a:p>
        </p:txBody>
      </p:sp>
    </p:spTree>
    <p:extLst>
      <p:ext uri="{BB962C8B-B14F-4D97-AF65-F5344CB8AC3E}">
        <p14:creationId xmlns:p14="http://schemas.microsoft.com/office/powerpoint/2010/main" val="258269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15</a:t>
            </a:fld>
            <a:endParaRPr lang="en-PK"/>
          </a:p>
        </p:txBody>
      </p:sp>
    </p:spTree>
    <p:extLst>
      <p:ext uri="{BB962C8B-B14F-4D97-AF65-F5344CB8AC3E}">
        <p14:creationId xmlns:p14="http://schemas.microsoft.com/office/powerpoint/2010/main" val="333712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17</a:t>
            </a:fld>
            <a:endParaRPr lang="en-PK"/>
          </a:p>
        </p:txBody>
      </p:sp>
    </p:spTree>
    <p:extLst>
      <p:ext uri="{BB962C8B-B14F-4D97-AF65-F5344CB8AC3E}">
        <p14:creationId xmlns:p14="http://schemas.microsoft.com/office/powerpoint/2010/main" val="3298803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19</a:t>
            </a:fld>
            <a:endParaRPr lang="en-PK"/>
          </a:p>
        </p:txBody>
      </p:sp>
    </p:spTree>
    <p:extLst>
      <p:ext uri="{BB962C8B-B14F-4D97-AF65-F5344CB8AC3E}">
        <p14:creationId xmlns:p14="http://schemas.microsoft.com/office/powerpoint/2010/main" val="2605726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D03E12D5-D889-4B46-878D-6E486E4513DB}" type="slidenum">
              <a:rPr lang="en-PK" smtClean="0"/>
              <a:t>20</a:t>
            </a:fld>
            <a:endParaRPr lang="en-PK"/>
          </a:p>
        </p:txBody>
      </p:sp>
    </p:spTree>
    <p:extLst>
      <p:ext uri="{BB962C8B-B14F-4D97-AF65-F5344CB8AC3E}">
        <p14:creationId xmlns:p14="http://schemas.microsoft.com/office/powerpoint/2010/main" val="1043794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22</a:t>
            </a:fld>
            <a:endParaRPr lang="en-PK"/>
          </a:p>
        </p:txBody>
      </p:sp>
    </p:spTree>
    <p:extLst>
      <p:ext uri="{BB962C8B-B14F-4D97-AF65-F5344CB8AC3E}">
        <p14:creationId xmlns:p14="http://schemas.microsoft.com/office/powerpoint/2010/main" val="809372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23</a:t>
            </a:fld>
            <a:endParaRPr lang="en-PK"/>
          </a:p>
        </p:txBody>
      </p:sp>
    </p:spTree>
    <p:extLst>
      <p:ext uri="{BB962C8B-B14F-4D97-AF65-F5344CB8AC3E}">
        <p14:creationId xmlns:p14="http://schemas.microsoft.com/office/powerpoint/2010/main" val="236385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E12D5-D889-4B46-878D-6E486E4513DB}" type="slidenum">
              <a:rPr lang="en-PK" smtClean="0"/>
              <a:t>2</a:t>
            </a:fld>
            <a:endParaRPr lang="en-PK"/>
          </a:p>
        </p:txBody>
      </p:sp>
    </p:spTree>
    <p:extLst>
      <p:ext uri="{BB962C8B-B14F-4D97-AF65-F5344CB8AC3E}">
        <p14:creationId xmlns:p14="http://schemas.microsoft.com/office/powerpoint/2010/main" val="1884030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36F87-0228-4D42-9BB3-42248F97EB20}" type="slidenum">
              <a:rPr lang="en-US" smtClean="0"/>
              <a:t>24</a:t>
            </a:fld>
            <a:endParaRPr lang="en-US"/>
          </a:p>
        </p:txBody>
      </p:sp>
    </p:spTree>
    <p:extLst>
      <p:ext uri="{BB962C8B-B14F-4D97-AF65-F5344CB8AC3E}">
        <p14:creationId xmlns:p14="http://schemas.microsoft.com/office/powerpoint/2010/main" val="3933577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36F87-0228-4D42-9BB3-42248F97EB20}" type="slidenum">
              <a:rPr lang="en-US" smtClean="0"/>
              <a:t>25</a:t>
            </a:fld>
            <a:endParaRPr lang="en-US"/>
          </a:p>
        </p:txBody>
      </p:sp>
    </p:spTree>
    <p:extLst>
      <p:ext uri="{BB962C8B-B14F-4D97-AF65-F5344CB8AC3E}">
        <p14:creationId xmlns:p14="http://schemas.microsoft.com/office/powerpoint/2010/main" val="177206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27</a:t>
            </a:fld>
            <a:endParaRPr lang="en-PK"/>
          </a:p>
        </p:txBody>
      </p:sp>
    </p:spTree>
    <p:extLst>
      <p:ext uri="{BB962C8B-B14F-4D97-AF65-F5344CB8AC3E}">
        <p14:creationId xmlns:p14="http://schemas.microsoft.com/office/powerpoint/2010/main" val="1533606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28</a:t>
            </a:fld>
            <a:endParaRPr lang="en-PK"/>
          </a:p>
        </p:txBody>
      </p:sp>
    </p:spTree>
    <p:extLst>
      <p:ext uri="{BB962C8B-B14F-4D97-AF65-F5344CB8AC3E}">
        <p14:creationId xmlns:p14="http://schemas.microsoft.com/office/powerpoint/2010/main" val="1165298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03E12D5-D889-4B46-878D-6E486E4513DB}" type="slidenum">
              <a:rPr lang="en-PK" smtClean="0"/>
              <a:t>29</a:t>
            </a:fld>
            <a:endParaRPr lang="en-PK"/>
          </a:p>
        </p:txBody>
      </p:sp>
    </p:spTree>
    <p:extLst>
      <p:ext uri="{BB962C8B-B14F-4D97-AF65-F5344CB8AC3E}">
        <p14:creationId xmlns:p14="http://schemas.microsoft.com/office/powerpoint/2010/main" val="1623675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30</a:t>
            </a:fld>
            <a:endParaRPr lang="en-PK"/>
          </a:p>
        </p:txBody>
      </p:sp>
    </p:spTree>
    <p:extLst>
      <p:ext uri="{BB962C8B-B14F-4D97-AF65-F5344CB8AC3E}">
        <p14:creationId xmlns:p14="http://schemas.microsoft.com/office/powerpoint/2010/main" val="1624798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31</a:t>
            </a:fld>
            <a:endParaRPr lang="en-PK"/>
          </a:p>
        </p:txBody>
      </p:sp>
    </p:spTree>
    <p:extLst>
      <p:ext uri="{BB962C8B-B14F-4D97-AF65-F5344CB8AC3E}">
        <p14:creationId xmlns:p14="http://schemas.microsoft.com/office/powerpoint/2010/main" val="48935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3</a:t>
            </a:fld>
            <a:endParaRPr lang="en-PK"/>
          </a:p>
        </p:txBody>
      </p:sp>
    </p:spTree>
    <p:extLst>
      <p:ext uri="{BB962C8B-B14F-4D97-AF65-F5344CB8AC3E}">
        <p14:creationId xmlns:p14="http://schemas.microsoft.com/office/powerpoint/2010/main" val="161820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4</a:t>
            </a:fld>
            <a:endParaRPr lang="en-PK"/>
          </a:p>
        </p:txBody>
      </p:sp>
    </p:spTree>
    <p:extLst>
      <p:ext uri="{BB962C8B-B14F-4D97-AF65-F5344CB8AC3E}">
        <p14:creationId xmlns:p14="http://schemas.microsoft.com/office/powerpoint/2010/main" val="80172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E12D5-D889-4B46-878D-6E486E4513DB}" type="slidenum">
              <a:rPr lang="en-PK" smtClean="0"/>
              <a:t>5</a:t>
            </a:fld>
            <a:endParaRPr lang="en-PK"/>
          </a:p>
        </p:txBody>
      </p:sp>
    </p:spTree>
    <p:extLst>
      <p:ext uri="{BB962C8B-B14F-4D97-AF65-F5344CB8AC3E}">
        <p14:creationId xmlns:p14="http://schemas.microsoft.com/office/powerpoint/2010/main" val="280052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6</a:t>
            </a:fld>
            <a:endParaRPr lang="en-PK"/>
          </a:p>
        </p:txBody>
      </p:sp>
    </p:spTree>
    <p:extLst>
      <p:ext uri="{BB962C8B-B14F-4D97-AF65-F5344CB8AC3E}">
        <p14:creationId xmlns:p14="http://schemas.microsoft.com/office/powerpoint/2010/main" val="1037924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D03E12D5-D889-4B46-878D-6E486E4513DB}" type="slidenum">
              <a:rPr lang="en-PK" smtClean="0"/>
              <a:t>7</a:t>
            </a:fld>
            <a:endParaRPr lang="en-PK"/>
          </a:p>
        </p:txBody>
      </p:sp>
    </p:spTree>
    <p:extLst>
      <p:ext uri="{BB962C8B-B14F-4D97-AF65-F5344CB8AC3E}">
        <p14:creationId xmlns:p14="http://schemas.microsoft.com/office/powerpoint/2010/main" val="378243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D03E12D5-D889-4B46-878D-6E486E4513DB}" type="slidenum">
              <a:rPr lang="en-PK" smtClean="0"/>
              <a:t>8</a:t>
            </a:fld>
            <a:endParaRPr lang="en-PK"/>
          </a:p>
        </p:txBody>
      </p:sp>
    </p:spTree>
    <p:extLst>
      <p:ext uri="{BB962C8B-B14F-4D97-AF65-F5344CB8AC3E}">
        <p14:creationId xmlns:p14="http://schemas.microsoft.com/office/powerpoint/2010/main" val="381883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99C51-9CED-0B40-A91B-2AE6F5F9E314}" type="slidenum">
              <a:rPr lang="en-PK" smtClean="0"/>
              <a:t>9</a:t>
            </a:fld>
            <a:endParaRPr lang="en-PK"/>
          </a:p>
        </p:txBody>
      </p:sp>
    </p:spTree>
    <p:extLst>
      <p:ext uri="{BB962C8B-B14F-4D97-AF65-F5344CB8AC3E}">
        <p14:creationId xmlns:p14="http://schemas.microsoft.com/office/powerpoint/2010/main" val="307415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E137-01BA-2B49-9E3F-DB6FFDD4F1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K"/>
          </a:p>
        </p:txBody>
      </p:sp>
      <p:sp>
        <p:nvSpPr>
          <p:cNvPr id="3" name="Subtitle 2">
            <a:extLst>
              <a:ext uri="{FF2B5EF4-FFF2-40B4-BE49-F238E27FC236}">
                <a16:creationId xmlns:a16="http://schemas.microsoft.com/office/drawing/2014/main" id="{3645EB87-0260-D443-98DE-D7ADA19E2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K"/>
          </a:p>
        </p:txBody>
      </p:sp>
      <p:sp>
        <p:nvSpPr>
          <p:cNvPr id="4" name="Date Placeholder 3">
            <a:extLst>
              <a:ext uri="{FF2B5EF4-FFF2-40B4-BE49-F238E27FC236}">
                <a16:creationId xmlns:a16="http://schemas.microsoft.com/office/drawing/2014/main" id="{448906BE-EBC7-104F-9B6D-AAA76201B0FC}"/>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B72D4233-EBF5-F744-8178-C830111AC0F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9147DA7-EF83-CB41-B4F1-E3A2F8BDC81B}"/>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15681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2451-3351-F341-91F5-2E4934404F20}"/>
              </a:ext>
            </a:extLst>
          </p:cNvPr>
          <p:cNvSpPr>
            <a:spLocks noGrp="1"/>
          </p:cNvSpPr>
          <p:nvPr>
            <p:ph type="title"/>
          </p:nvPr>
        </p:nvSpPr>
        <p:spPr/>
        <p:txBody>
          <a:bodyPr/>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28C9CEA8-210F-AF48-904F-DC92B69EEA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21F69035-1C82-CB4A-BB8C-ADBBC3EB165C}"/>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C42095F4-ECDB-3443-8F69-9CC3E73A43F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FC3B4C1-49D0-A446-8D2C-8149E9F13DDF}"/>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185583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631EE-E0EB-7E4C-9E1C-4AFB008D4F3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F86E0CF8-497C-3B4A-8D53-1C9908E250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B91FE1A8-658E-A04B-97DF-C6D5585AACBC}"/>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DE0363DF-BB6D-BF48-AFBA-2C80A0D8FCB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ADF055F2-F5BE-9C4B-AFC8-A1EAEEAC1785}"/>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2261795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le Slide ">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9CAB456-6508-2B49-2FFE-40B6A6EFBD0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 name="Object 2" hidden="1">
                        <a:extLst>
                          <a:ext uri="{FF2B5EF4-FFF2-40B4-BE49-F238E27FC236}">
                            <a16:creationId xmlns:a16="http://schemas.microsoft.com/office/drawing/2014/main" id="{E9CAB456-6508-2B49-2FFE-40B6A6EFBD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91E3C93-53D3-F6E7-456A-A9094A8CBACC}"/>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5" name="Rounded Rectangle 1">
            <a:extLst>
              <a:ext uri="{FF2B5EF4-FFF2-40B4-BE49-F238E27FC236}">
                <a16:creationId xmlns:a16="http://schemas.microsoft.com/office/drawing/2014/main" id="{6302212C-2880-245F-89ED-371DA9F7BFD0}"/>
              </a:ext>
            </a:extLst>
          </p:cNvPr>
          <p:cNvSpPr/>
          <p:nvPr userDrawn="1"/>
        </p:nvSpPr>
        <p:spPr>
          <a:xfrm>
            <a:off x="3048" y="-104775"/>
            <a:ext cx="12188952" cy="7010400"/>
          </a:xfrm>
          <a:prstGeom prst="roundRect">
            <a:avLst>
              <a:gd name="adj" fmla="val 0"/>
            </a:avLst>
          </a:prstGeom>
          <a:gradFill>
            <a:gsLst>
              <a:gs pos="0">
                <a:schemeClr val="tx1">
                  <a:lumMod val="0"/>
                </a:schemeClr>
              </a:gs>
              <a:gs pos="0">
                <a:schemeClr val="accent3">
                  <a:lumMod val="97000"/>
                  <a:lumOff val="3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Do not remove" hidden="1">
            <a:extLst>
              <a:ext uri="{FF2B5EF4-FFF2-40B4-BE49-F238E27FC236}">
                <a16:creationId xmlns:a16="http://schemas.microsoft.com/office/drawing/2014/main" id="{7E31E1DA-02F1-6A07-C77B-B6F400C042E8}"/>
              </a:ext>
            </a:extLst>
          </p:cNvPr>
          <p:cNvSpPr/>
          <p:nvPr userDrawn="1">
            <p:custDataLst>
              <p:tags r:id="rId2"/>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DF39392C-696D-A64A-B853-805E0CF692F4}"/>
              </a:ext>
            </a:extLst>
          </p:cNvPr>
          <p:cNvSpPr>
            <a:spLocks noGrp="1"/>
          </p:cNvSpPr>
          <p:nvPr>
            <p:ph type="body" sz="quarter" idx="10" hasCustomPrompt="1"/>
          </p:nvPr>
        </p:nvSpPr>
        <p:spPr>
          <a:xfrm>
            <a:off x="3951153" y="241753"/>
            <a:ext cx="8164647" cy="606136"/>
          </a:xfrm>
        </p:spPr>
        <p:txBody>
          <a:bodyPr>
            <a:noAutofit/>
          </a:bodyPr>
          <a:lstStyle>
            <a:lvl1pPr marL="0" indent="0" algn="r">
              <a:buNone/>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x-none" dirty="0"/>
              <a:t>TITLE</a:t>
            </a:r>
          </a:p>
        </p:txBody>
      </p:sp>
      <p:sp>
        <p:nvSpPr>
          <p:cNvPr id="20" name="Text Placeholder 19">
            <a:extLst>
              <a:ext uri="{FF2B5EF4-FFF2-40B4-BE49-F238E27FC236}">
                <a16:creationId xmlns:a16="http://schemas.microsoft.com/office/drawing/2014/main" id="{7531CF9A-2304-D641-A86B-90A048E40F04}"/>
              </a:ext>
            </a:extLst>
          </p:cNvPr>
          <p:cNvSpPr>
            <a:spLocks noGrp="1"/>
          </p:cNvSpPr>
          <p:nvPr>
            <p:ph type="body" sz="quarter" idx="11" hasCustomPrompt="1"/>
          </p:nvPr>
        </p:nvSpPr>
        <p:spPr>
          <a:xfrm>
            <a:off x="7391400" y="1089642"/>
            <a:ext cx="4696402" cy="455399"/>
          </a:xfrm>
        </p:spPr>
        <p:txBody>
          <a:bodyPr>
            <a:normAutofit/>
          </a:bodyPr>
          <a:lstStyle>
            <a:lvl1pPr marL="0" indent="0" algn="r">
              <a:buNone/>
              <a:defRPr sz="2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x-none" dirty="0"/>
              <a:t>SUBTILE</a:t>
            </a:r>
          </a:p>
        </p:txBody>
      </p:sp>
    </p:spTree>
    <p:extLst>
      <p:ext uri="{BB962C8B-B14F-4D97-AF65-F5344CB8AC3E}">
        <p14:creationId xmlns:p14="http://schemas.microsoft.com/office/powerpoint/2010/main" val="360744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5A61B-8099-B14D-BC4A-815156E642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158D3EF0-E345-7E4B-9557-A9326392BCC2}"/>
              </a:ext>
            </a:extLst>
          </p:cNvPr>
          <p:cNvSpPr/>
          <p:nvPr userDrawn="1"/>
        </p:nvSpPr>
        <p:spPr>
          <a:xfrm>
            <a:off x="-2" y="-12244"/>
            <a:ext cx="12192000" cy="6858000"/>
          </a:xfrm>
          <a:prstGeom prst="rect">
            <a:avLst/>
          </a:prstGeom>
          <a:solidFill>
            <a:schemeClr val="lt1">
              <a:alpha val="6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Title 8">
            <a:extLst>
              <a:ext uri="{FF2B5EF4-FFF2-40B4-BE49-F238E27FC236}">
                <a16:creationId xmlns:a16="http://schemas.microsoft.com/office/drawing/2014/main" id="{E17110AF-1132-5E46-8B66-2455E527D7BE}"/>
              </a:ext>
            </a:extLst>
          </p:cNvPr>
          <p:cNvSpPr>
            <a:spLocks noGrp="1"/>
          </p:cNvSpPr>
          <p:nvPr>
            <p:ph type="title"/>
          </p:nvPr>
        </p:nvSpPr>
        <p:spPr>
          <a:xfrm>
            <a:off x="681037" y="1150938"/>
            <a:ext cx="4048125" cy="720726"/>
          </a:xfrm>
        </p:spPr>
        <p:txBody>
          <a:bodyPr>
            <a:normAutofit/>
          </a:bodyPr>
          <a:lstStyle>
            <a:lvl1pPr>
              <a:defRPr sz="2800" b="1">
                <a:solidFill>
                  <a:schemeClr val="tx1">
                    <a:lumMod val="65000"/>
                    <a:lumOff val="35000"/>
                  </a:schemeClr>
                </a:solidFill>
                <a:latin typeface="Montserrat" pitchFamily="2" charset="77"/>
              </a:defRPr>
            </a:lvl1pPr>
          </a:lstStyle>
          <a:p>
            <a:r>
              <a:rPr lang="en-US" dirty="0"/>
              <a:t>Click to edit Master title style</a:t>
            </a:r>
            <a:endParaRPr lang="x-none" dirty="0"/>
          </a:p>
        </p:txBody>
      </p:sp>
      <p:sp>
        <p:nvSpPr>
          <p:cNvPr id="12" name="Content Placeholder 10">
            <a:extLst>
              <a:ext uri="{FF2B5EF4-FFF2-40B4-BE49-F238E27FC236}">
                <a16:creationId xmlns:a16="http://schemas.microsoft.com/office/drawing/2014/main" id="{B603B84A-CA62-914C-B89E-19B9A105586B}"/>
              </a:ext>
            </a:extLst>
          </p:cNvPr>
          <p:cNvSpPr>
            <a:spLocks noGrp="1"/>
          </p:cNvSpPr>
          <p:nvPr>
            <p:ph sz="quarter" idx="10"/>
          </p:nvPr>
        </p:nvSpPr>
        <p:spPr>
          <a:xfrm>
            <a:off x="681038" y="2614620"/>
            <a:ext cx="4048124" cy="3671888"/>
          </a:xfrm>
        </p:spPr>
        <p:txBody>
          <a:bodyPr>
            <a:normAutofit/>
          </a:bodyPr>
          <a:lstStyle>
            <a:lvl1pPr>
              <a:defRPr sz="1800">
                <a:solidFill>
                  <a:schemeClr val="tx1">
                    <a:lumMod val="50000"/>
                    <a:lumOff val="50000"/>
                  </a:schemeClr>
                </a:solidFill>
                <a:latin typeface="Montserrat" pitchFamily="2" charset="77"/>
              </a:defRPr>
            </a:lvl1pPr>
          </a:lstStyle>
          <a:p>
            <a:pPr lvl="0"/>
            <a:r>
              <a:rPr lang="en-US"/>
              <a:t>Click to edit Master text styles</a:t>
            </a:r>
          </a:p>
        </p:txBody>
      </p:sp>
      <p:sp>
        <p:nvSpPr>
          <p:cNvPr id="13" name="Content Placeholder 10">
            <a:extLst>
              <a:ext uri="{FF2B5EF4-FFF2-40B4-BE49-F238E27FC236}">
                <a16:creationId xmlns:a16="http://schemas.microsoft.com/office/drawing/2014/main" id="{A55048C5-7936-E24A-8451-07DCE7544C91}"/>
              </a:ext>
            </a:extLst>
          </p:cNvPr>
          <p:cNvSpPr>
            <a:spLocks noGrp="1"/>
          </p:cNvSpPr>
          <p:nvPr>
            <p:ph sz="quarter" idx="11"/>
          </p:nvPr>
        </p:nvSpPr>
        <p:spPr>
          <a:xfrm>
            <a:off x="5262563" y="2624145"/>
            <a:ext cx="4048124" cy="3671888"/>
          </a:xfrm>
        </p:spPr>
        <p:txBody>
          <a:bodyPr>
            <a:normAutofit/>
          </a:bodyPr>
          <a:lstStyle>
            <a:lvl1pPr>
              <a:defRPr sz="1800">
                <a:solidFill>
                  <a:schemeClr val="tx1">
                    <a:lumMod val="50000"/>
                    <a:lumOff val="50000"/>
                  </a:schemeClr>
                </a:solidFill>
                <a:latin typeface="Montserrat" pitchFamily="2" charset="77"/>
              </a:defRPr>
            </a:lvl1pPr>
          </a:lstStyle>
          <a:p>
            <a:pPr lvl="0"/>
            <a:r>
              <a:rPr lang="en-US"/>
              <a:t>Click to edit Master text styles</a:t>
            </a:r>
          </a:p>
        </p:txBody>
      </p:sp>
      <p:sp>
        <p:nvSpPr>
          <p:cNvPr id="14" name="Rectangle 13">
            <a:extLst>
              <a:ext uri="{FF2B5EF4-FFF2-40B4-BE49-F238E27FC236}">
                <a16:creationId xmlns:a16="http://schemas.microsoft.com/office/drawing/2014/main" id="{A28C9B9E-B55F-D447-814D-4ADF33FAF3C1}"/>
              </a:ext>
            </a:extLst>
          </p:cNvPr>
          <p:cNvSpPr/>
          <p:nvPr userDrawn="1"/>
        </p:nvSpPr>
        <p:spPr>
          <a:xfrm>
            <a:off x="5977217" y="3244334"/>
            <a:ext cx="237566" cy="369332"/>
          </a:xfrm>
          <a:prstGeom prst="rect">
            <a:avLst/>
          </a:prstGeom>
        </p:spPr>
        <p:txBody>
          <a:bodyPr wrap="none">
            <a:spAutoFit/>
          </a:bodyPr>
          <a:lstStyle/>
          <a:p>
            <a:r>
              <a:rPr lang="x-none" b="0" dirty="0">
                <a:effectLst/>
              </a:rPr>
              <a:t> </a:t>
            </a:r>
            <a:endParaRPr lang="x-none" dirty="0"/>
          </a:p>
        </p:txBody>
      </p:sp>
      <p:cxnSp>
        <p:nvCxnSpPr>
          <p:cNvPr id="15" name="Straight Connector 14">
            <a:extLst>
              <a:ext uri="{FF2B5EF4-FFF2-40B4-BE49-F238E27FC236}">
                <a16:creationId xmlns:a16="http://schemas.microsoft.com/office/drawing/2014/main" id="{296F2AB2-E82C-EF40-97CA-C50AE5801D71}"/>
              </a:ext>
            </a:extLst>
          </p:cNvPr>
          <p:cNvCxnSpPr>
            <a:cxnSpLocks/>
          </p:cNvCxnSpPr>
          <p:nvPr userDrawn="1"/>
        </p:nvCxnSpPr>
        <p:spPr>
          <a:xfrm>
            <a:off x="4957763" y="2278850"/>
            <a:ext cx="0" cy="3781439"/>
          </a:xfrm>
          <a:prstGeom prst="line">
            <a:avLst/>
          </a:prstGeom>
          <a:ln>
            <a:prstDash val="sysDot"/>
          </a:ln>
        </p:spPr>
        <p:style>
          <a:lnRef idx="3">
            <a:schemeClr val="accent6"/>
          </a:lnRef>
          <a:fillRef idx="0">
            <a:schemeClr val="accent6"/>
          </a:fillRef>
          <a:effectRef idx="2">
            <a:schemeClr val="accent6"/>
          </a:effectRef>
          <a:fontRef idx="minor">
            <a:schemeClr val="tx1"/>
          </a:fontRef>
        </p:style>
      </p:cxnSp>
      <p:sp>
        <p:nvSpPr>
          <p:cNvPr id="17" name="Text Placeholder 16">
            <a:extLst>
              <a:ext uri="{FF2B5EF4-FFF2-40B4-BE49-F238E27FC236}">
                <a16:creationId xmlns:a16="http://schemas.microsoft.com/office/drawing/2014/main" id="{6BB124A2-231C-044D-9C41-3FFF8D7A9DCB}"/>
              </a:ext>
            </a:extLst>
          </p:cNvPr>
          <p:cNvSpPr>
            <a:spLocks noGrp="1"/>
          </p:cNvSpPr>
          <p:nvPr>
            <p:ph type="body" sz="quarter" idx="12"/>
          </p:nvPr>
        </p:nvSpPr>
        <p:spPr>
          <a:xfrm>
            <a:off x="681038" y="2043108"/>
            <a:ext cx="4048125" cy="471487"/>
          </a:xfrm>
        </p:spPr>
        <p:txBody>
          <a:bodyPr/>
          <a:lstStyle>
            <a:lvl1pPr marL="0" indent="0">
              <a:buNone/>
              <a:defRPr sz="2000" b="1">
                <a:solidFill>
                  <a:schemeClr val="tx1">
                    <a:lumMod val="65000"/>
                    <a:lumOff val="35000"/>
                  </a:schemeClr>
                </a:solidFill>
                <a:latin typeface="Montserrat" pitchFamily="2" charset="77"/>
              </a:defRPr>
            </a:lvl1pPr>
          </a:lstStyle>
          <a:p>
            <a:pPr lvl="0"/>
            <a:r>
              <a:rPr lang="en-US"/>
              <a:t>Click to edit Master text styles</a:t>
            </a:r>
          </a:p>
        </p:txBody>
      </p:sp>
      <p:sp>
        <p:nvSpPr>
          <p:cNvPr id="18" name="Text Placeholder 16">
            <a:extLst>
              <a:ext uri="{FF2B5EF4-FFF2-40B4-BE49-F238E27FC236}">
                <a16:creationId xmlns:a16="http://schemas.microsoft.com/office/drawing/2014/main" id="{A573D8B7-C426-B142-9691-8C833F832012}"/>
              </a:ext>
            </a:extLst>
          </p:cNvPr>
          <p:cNvSpPr>
            <a:spLocks noGrp="1"/>
          </p:cNvSpPr>
          <p:nvPr>
            <p:ph type="body" sz="quarter" idx="13"/>
          </p:nvPr>
        </p:nvSpPr>
        <p:spPr>
          <a:xfrm>
            <a:off x="5262563" y="2043107"/>
            <a:ext cx="4048125" cy="471487"/>
          </a:xfrm>
        </p:spPr>
        <p:txBody>
          <a:bodyPr/>
          <a:lstStyle>
            <a:lvl1pPr marL="0" indent="0">
              <a:buNone/>
              <a:defRPr sz="2000" b="1">
                <a:solidFill>
                  <a:schemeClr val="tx1">
                    <a:lumMod val="65000"/>
                    <a:lumOff val="35000"/>
                  </a:schemeClr>
                </a:solidFill>
                <a:latin typeface="Montserrat" pitchFamily="2" charset="77"/>
              </a:defRPr>
            </a:lvl1pPr>
          </a:lstStyle>
          <a:p>
            <a:pPr lvl="0"/>
            <a:r>
              <a:rPr lang="en-US"/>
              <a:t>Click to edit Master text styles</a:t>
            </a:r>
          </a:p>
        </p:txBody>
      </p:sp>
      <p:sp>
        <p:nvSpPr>
          <p:cNvPr id="16" name="Slide Number Placeholder 4">
            <a:extLst>
              <a:ext uri="{FF2B5EF4-FFF2-40B4-BE49-F238E27FC236}">
                <a16:creationId xmlns:a16="http://schemas.microsoft.com/office/drawing/2014/main" id="{F952D0B4-10E4-C849-97FB-F7E1BF3B2F36}"/>
              </a:ext>
            </a:extLst>
          </p:cNvPr>
          <p:cNvSpPr>
            <a:spLocks noGrp="1"/>
          </p:cNvSpPr>
          <p:nvPr>
            <p:ph type="sldNum" sz="quarter" idx="14"/>
          </p:nvPr>
        </p:nvSpPr>
        <p:spPr>
          <a:xfrm>
            <a:off x="9448800" y="6480631"/>
            <a:ext cx="2743200" cy="365125"/>
          </a:xfrm>
        </p:spPr>
        <p:txBody>
          <a:bodyPr/>
          <a:lstStyle/>
          <a:p>
            <a:fld id="{9F87EC8C-474C-4843-AA6F-B0B9C0294B85}" type="slidenum">
              <a:rPr lang="x-none" smtClean="0"/>
              <a:t>‹#›</a:t>
            </a:fld>
            <a:endParaRPr lang="x-none"/>
          </a:p>
        </p:txBody>
      </p:sp>
      <p:pic>
        <p:nvPicPr>
          <p:cNvPr id="19" name="Picture 18">
            <a:extLst>
              <a:ext uri="{FF2B5EF4-FFF2-40B4-BE49-F238E27FC236}">
                <a16:creationId xmlns:a16="http://schemas.microsoft.com/office/drawing/2014/main" id="{A0A7E355-C21C-7946-8A45-E5DF856577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2799" y="5949038"/>
            <a:ext cx="880836" cy="531593"/>
          </a:xfrm>
          <a:prstGeom prst="rect">
            <a:avLst/>
          </a:prstGeom>
        </p:spPr>
      </p:pic>
    </p:spTree>
    <p:extLst>
      <p:ext uri="{BB962C8B-B14F-4D97-AF65-F5344CB8AC3E}">
        <p14:creationId xmlns:p14="http://schemas.microsoft.com/office/powerpoint/2010/main" val="407041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E65C-AB4C-7D4D-ADD7-1D3A9B3B995F}"/>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89E5B74A-4E60-3A48-8D32-695B3D8930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E1C79148-CAD0-A047-BD8E-E14FB8121E1B}"/>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C8D8CFE1-8363-5847-A1BF-923182D60D8C}"/>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8BD5BED-070B-C54A-BDD8-580F899FA250}"/>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112705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C9C6-68C1-EB41-A6A7-E7633C75BB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K"/>
          </a:p>
        </p:txBody>
      </p:sp>
      <p:sp>
        <p:nvSpPr>
          <p:cNvPr id="3" name="Text Placeholder 2">
            <a:extLst>
              <a:ext uri="{FF2B5EF4-FFF2-40B4-BE49-F238E27FC236}">
                <a16:creationId xmlns:a16="http://schemas.microsoft.com/office/drawing/2014/main" id="{F16763EB-34B2-E846-B50D-8A455CF3B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7D8AE4-F8C0-B442-AF3C-A5038FD35DC3}"/>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7BAA8B57-2E33-0B45-9019-E5057AE4207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3448452-9052-444E-94C9-E9B5EA2637B5}"/>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204987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CBA5-21EB-F149-8FAC-6E36723E8D4C}"/>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5BF67463-CC0A-D947-8EA6-0A02DF8AB8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Content Placeholder 3">
            <a:extLst>
              <a:ext uri="{FF2B5EF4-FFF2-40B4-BE49-F238E27FC236}">
                <a16:creationId xmlns:a16="http://schemas.microsoft.com/office/drawing/2014/main" id="{203AB30C-96D6-DD4A-9559-645664B6118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Date Placeholder 4">
            <a:extLst>
              <a:ext uri="{FF2B5EF4-FFF2-40B4-BE49-F238E27FC236}">
                <a16:creationId xmlns:a16="http://schemas.microsoft.com/office/drawing/2014/main" id="{440A1B16-B4C9-9646-82E3-05F58BB5AF64}"/>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6" name="Footer Placeholder 5">
            <a:extLst>
              <a:ext uri="{FF2B5EF4-FFF2-40B4-BE49-F238E27FC236}">
                <a16:creationId xmlns:a16="http://schemas.microsoft.com/office/drawing/2014/main" id="{D5796662-852F-A145-B7DE-F742A0EFB20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9C80CE85-1269-344F-9B9B-C40F6CE2398E}"/>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3153235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AF0C-1E8F-304E-9B72-0CB797109C9D}"/>
              </a:ext>
            </a:extLst>
          </p:cNvPr>
          <p:cNvSpPr>
            <a:spLocks noGrp="1"/>
          </p:cNvSpPr>
          <p:nvPr>
            <p:ph type="title"/>
          </p:nvPr>
        </p:nvSpPr>
        <p:spPr>
          <a:xfrm>
            <a:off x="839788" y="365125"/>
            <a:ext cx="10515600" cy="1325563"/>
          </a:xfrm>
        </p:spPr>
        <p:txBody>
          <a:bodyPr/>
          <a:lstStyle/>
          <a:p>
            <a:r>
              <a:rPr lang="en-GB"/>
              <a:t>Click to edit Master title style</a:t>
            </a:r>
            <a:endParaRPr lang="en-PK"/>
          </a:p>
        </p:txBody>
      </p:sp>
      <p:sp>
        <p:nvSpPr>
          <p:cNvPr id="3" name="Text Placeholder 2">
            <a:extLst>
              <a:ext uri="{FF2B5EF4-FFF2-40B4-BE49-F238E27FC236}">
                <a16:creationId xmlns:a16="http://schemas.microsoft.com/office/drawing/2014/main" id="{5A1CAA8E-E18A-9D4F-8908-B3F2295BC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DAEF9D-9135-DE40-938F-38C4E4BDDE3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Text Placeholder 4">
            <a:extLst>
              <a:ext uri="{FF2B5EF4-FFF2-40B4-BE49-F238E27FC236}">
                <a16:creationId xmlns:a16="http://schemas.microsoft.com/office/drawing/2014/main" id="{19FA71DD-B164-7E44-AD1D-DFCB76B93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541330-83E0-7D4F-AC2B-F40948BEFA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7" name="Date Placeholder 6">
            <a:extLst>
              <a:ext uri="{FF2B5EF4-FFF2-40B4-BE49-F238E27FC236}">
                <a16:creationId xmlns:a16="http://schemas.microsoft.com/office/drawing/2014/main" id="{C1DDCBFA-85EB-E14F-BACF-9146CD11A3E6}"/>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8" name="Footer Placeholder 7">
            <a:extLst>
              <a:ext uri="{FF2B5EF4-FFF2-40B4-BE49-F238E27FC236}">
                <a16:creationId xmlns:a16="http://schemas.microsoft.com/office/drawing/2014/main" id="{14F355F9-3EC0-A64D-85D5-2DA9F4E667F8}"/>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9D8070FB-9D17-584E-8988-EA46D9198F50}"/>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340764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0172-BBD2-BA46-B782-B96C92E54A9F}"/>
              </a:ext>
            </a:extLst>
          </p:cNvPr>
          <p:cNvSpPr>
            <a:spLocks noGrp="1"/>
          </p:cNvSpPr>
          <p:nvPr>
            <p:ph type="title"/>
          </p:nvPr>
        </p:nvSpPr>
        <p:spPr/>
        <p:txBody>
          <a:bodyPr/>
          <a:lstStyle/>
          <a:p>
            <a:r>
              <a:rPr lang="en-GB"/>
              <a:t>Click to edit Master title style</a:t>
            </a:r>
            <a:endParaRPr lang="en-PK"/>
          </a:p>
        </p:txBody>
      </p:sp>
      <p:sp>
        <p:nvSpPr>
          <p:cNvPr id="3" name="Date Placeholder 2">
            <a:extLst>
              <a:ext uri="{FF2B5EF4-FFF2-40B4-BE49-F238E27FC236}">
                <a16:creationId xmlns:a16="http://schemas.microsoft.com/office/drawing/2014/main" id="{769B6689-E261-0D4C-88C0-6DBA21828BDA}"/>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4" name="Footer Placeholder 3">
            <a:extLst>
              <a:ext uri="{FF2B5EF4-FFF2-40B4-BE49-F238E27FC236}">
                <a16:creationId xmlns:a16="http://schemas.microsoft.com/office/drawing/2014/main" id="{852011F8-FABA-8548-B936-40316F1C8DFF}"/>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1CF3FE4E-2793-2F48-9456-21913DF526E3}"/>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140671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87162-098E-1B4A-9A86-484738B7F300}"/>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3" name="Footer Placeholder 2">
            <a:extLst>
              <a:ext uri="{FF2B5EF4-FFF2-40B4-BE49-F238E27FC236}">
                <a16:creationId xmlns:a16="http://schemas.microsoft.com/office/drawing/2014/main" id="{2C2F7D6B-6F63-9B46-A514-77F423FA9F2D}"/>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20825528-8E1A-E641-BDA6-C5FF542D92C5}"/>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373016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9F15-8698-014A-BD56-82F1E2608F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Content Placeholder 2">
            <a:extLst>
              <a:ext uri="{FF2B5EF4-FFF2-40B4-BE49-F238E27FC236}">
                <a16:creationId xmlns:a16="http://schemas.microsoft.com/office/drawing/2014/main" id="{C8FBBCCB-4212-8540-AEB2-8CAF9B4E57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Text Placeholder 3">
            <a:extLst>
              <a:ext uri="{FF2B5EF4-FFF2-40B4-BE49-F238E27FC236}">
                <a16:creationId xmlns:a16="http://schemas.microsoft.com/office/drawing/2014/main" id="{4B144DDA-A26F-CB47-88E6-A9ABB0E25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12C2FF-DD89-B747-BB83-69A5424557B5}"/>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6" name="Footer Placeholder 5">
            <a:extLst>
              <a:ext uri="{FF2B5EF4-FFF2-40B4-BE49-F238E27FC236}">
                <a16:creationId xmlns:a16="http://schemas.microsoft.com/office/drawing/2014/main" id="{7EC83481-4B12-D746-BB04-40272359FFA5}"/>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CEDA61D5-0F43-884C-BF28-C7CE3DEB9A34}"/>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2541265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86CE-29AB-A44A-B224-D129D3C3B9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Picture Placeholder 2">
            <a:extLst>
              <a:ext uri="{FF2B5EF4-FFF2-40B4-BE49-F238E27FC236}">
                <a16:creationId xmlns:a16="http://schemas.microsoft.com/office/drawing/2014/main" id="{C25D3EDB-E045-584C-9A05-47757F2A4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4688A2CF-0113-444F-BD8A-A73668BD6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5251CE-1507-7A46-8833-C8403E8D130D}"/>
              </a:ext>
            </a:extLst>
          </p:cNvPr>
          <p:cNvSpPr>
            <a:spLocks noGrp="1"/>
          </p:cNvSpPr>
          <p:nvPr>
            <p:ph type="dt" sz="half" idx="10"/>
          </p:nvPr>
        </p:nvSpPr>
        <p:spPr/>
        <p:txBody>
          <a:bodyPr/>
          <a:lstStyle/>
          <a:p>
            <a:fld id="{0F7FB9B6-352A-4941-9818-49C39FB9E9AF}" type="datetimeFigureOut">
              <a:rPr lang="en-PK" smtClean="0"/>
              <a:t>07/17/2023</a:t>
            </a:fld>
            <a:endParaRPr lang="en-PK"/>
          </a:p>
        </p:txBody>
      </p:sp>
      <p:sp>
        <p:nvSpPr>
          <p:cNvPr id="6" name="Footer Placeholder 5">
            <a:extLst>
              <a:ext uri="{FF2B5EF4-FFF2-40B4-BE49-F238E27FC236}">
                <a16:creationId xmlns:a16="http://schemas.microsoft.com/office/drawing/2014/main" id="{41E08DD2-05FF-B541-A32C-5875A603B2E9}"/>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E33BCD6E-6CED-DE46-A818-42F18AA6D1C1}"/>
              </a:ext>
            </a:extLst>
          </p:cNvPr>
          <p:cNvSpPr>
            <a:spLocks noGrp="1"/>
          </p:cNvSpPr>
          <p:nvPr>
            <p:ph type="sldNum" sz="quarter" idx="12"/>
          </p:nvPr>
        </p:nvSpPr>
        <p:spPr/>
        <p:txBody>
          <a:bodyPr/>
          <a:lstStyle/>
          <a:p>
            <a:fld id="{989B3EB2-7F49-1C40-8E2B-6DCE9110AAAD}" type="slidenum">
              <a:rPr lang="en-PK" smtClean="0"/>
              <a:t>‹#›</a:t>
            </a:fld>
            <a:endParaRPr lang="en-PK"/>
          </a:p>
        </p:txBody>
      </p:sp>
    </p:spTree>
    <p:extLst>
      <p:ext uri="{BB962C8B-B14F-4D97-AF65-F5344CB8AC3E}">
        <p14:creationId xmlns:p14="http://schemas.microsoft.com/office/powerpoint/2010/main" val="335418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00D3D-445E-4A43-9C6E-20F0C27C6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K"/>
          </a:p>
        </p:txBody>
      </p:sp>
      <p:sp>
        <p:nvSpPr>
          <p:cNvPr id="3" name="Text Placeholder 2">
            <a:extLst>
              <a:ext uri="{FF2B5EF4-FFF2-40B4-BE49-F238E27FC236}">
                <a16:creationId xmlns:a16="http://schemas.microsoft.com/office/drawing/2014/main" id="{856DB50A-D5E6-5C41-AC77-601BF8BF2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E0F098A8-0026-2C4A-913F-477C9AF37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FB9B6-352A-4941-9818-49C39FB9E9AF}" type="datetimeFigureOut">
              <a:rPr lang="en-PK" smtClean="0"/>
              <a:t>07/17/2023</a:t>
            </a:fld>
            <a:endParaRPr lang="en-PK"/>
          </a:p>
        </p:txBody>
      </p:sp>
      <p:sp>
        <p:nvSpPr>
          <p:cNvPr id="5" name="Footer Placeholder 4">
            <a:extLst>
              <a:ext uri="{FF2B5EF4-FFF2-40B4-BE49-F238E27FC236}">
                <a16:creationId xmlns:a16="http://schemas.microsoft.com/office/drawing/2014/main" id="{01175727-E8DF-A34C-BFE5-84F8DA465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E9B59FF5-FC07-084F-B0ED-B0133C780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B3EB2-7F49-1C40-8E2B-6DCE9110AAAD}" type="slidenum">
              <a:rPr lang="en-PK" smtClean="0"/>
              <a:t>‹#›</a:t>
            </a:fld>
            <a:endParaRPr lang="en-PK"/>
          </a:p>
        </p:txBody>
      </p:sp>
    </p:spTree>
    <p:extLst>
      <p:ext uri="{BB962C8B-B14F-4D97-AF65-F5344CB8AC3E}">
        <p14:creationId xmlns:p14="http://schemas.microsoft.com/office/powerpoint/2010/main" val="320908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image" Target="../media/image64.tiff"/><Relationship Id="rId13" Type="http://schemas.openxmlformats.org/officeDocument/2006/relationships/image" Target="../media/image69.png"/><Relationship Id="rId3" Type="http://schemas.openxmlformats.org/officeDocument/2006/relationships/image" Target="../media/image59.tiff"/><Relationship Id="rId7" Type="http://schemas.openxmlformats.org/officeDocument/2006/relationships/image" Target="../media/image63.tiff"/><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tiff"/><Relationship Id="rId11" Type="http://schemas.openxmlformats.org/officeDocument/2006/relationships/image" Target="../media/image67.tiff"/><Relationship Id="rId5" Type="http://schemas.openxmlformats.org/officeDocument/2006/relationships/image" Target="../media/image61.tiff"/><Relationship Id="rId10" Type="http://schemas.openxmlformats.org/officeDocument/2006/relationships/image" Target="../media/image66.tiff"/><Relationship Id="rId4" Type="http://schemas.openxmlformats.org/officeDocument/2006/relationships/image" Target="../media/image60.tiff"/><Relationship Id="rId9" Type="http://schemas.openxmlformats.org/officeDocument/2006/relationships/image" Target="../media/image65.tiff"/></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projectsolaruk.com/produc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0.pn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jpeg"/><Relationship Id="rId26" Type="http://schemas.openxmlformats.org/officeDocument/2006/relationships/image" Target="../media/image109.png"/><Relationship Id="rId3" Type="http://schemas.openxmlformats.org/officeDocument/2006/relationships/image" Target="../media/image86.jpeg"/><Relationship Id="rId21" Type="http://schemas.openxmlformats.org/officeDocument/2006/relationships/image" Target="../media/image104.jpe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jpeg"/><Relationship Id="rId25" Type="http://schemas.openxmlformats.org/officeDocument/2006/relationships/image" Target="../media/image108.png"/><Relationship Id="rId2" Type="http://schemas.openxmlformats.org/officeDocument/2006/relationships/notesSlide" Target="../notesSlides/notesSlide24.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0.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 Type="http://schemas.openxmlformats.org/officeDocument/2006/relationships/image" Target="../media/image111.jpe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notesSlide" Target="../notesSlides/notesSlide25.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4.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s>
</file>

<file path=ppt/slides/_rels/slide3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4.png"/><Relationship Id="rId5" Type="http://schemas.openxmlformats.org/officeDocument/2006/relationships/hyperlink" Target="http://www.wateen.com/" TargetMode="External"/><Relationship Id="rId10" Type="http://schemas.openxmlformats.org/officeDocument/2006/relationships/image" Target="../media/image141.png"/><Relationship Id="rId4" Type="http://schemas.openxmlformats.org/officeDocument/2006/relationships/hyperlink" Target="mailto:customercare@wateen.com" TargetMode="External"/><Relationship Id="rId9"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26" Type="http://schemas.openxmlformats.org/officeDocument/2006/relationships/image" Target="../media/image46.jpe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image" Target="../media/image36.sv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7.jpe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3E5A5D-6BFE-4898-A104-1C15363208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 name="Object 2" hidden="1">
                        <a:extLst>
                          <a:ext uri="{FF2B5EF4-FFF2-40B4-BE49-F238E27FC236}">
                            <a16:creationId xmlns:a16="http://schemas.microsoft.com/office/drawing/2014/main" id="{B73E5A5D-6BFE-4898-A104-1C15363208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2ACC42E-FEAB-7D4B-9507-A3C3571731A3}"/>
              </a:ext>
            </a:extLst>
          </p:cNvPr>
          <p:cNvPicPr>
            <a:picLocks noChangeAspect="1"/>
          </p:cNvPicPr>
          <p:nvPr/>
        </p:nvPicPr>
        <p:blipFill rotWithShape="1">
          <a:blip r:embed="rId6"/>
          <a:srcRect l="8679" t="1979" r="6750" b="13450"/>
          <a:stretch/>
        </p:blipFill>
        <p:spPr>
          <a:xfrm>
            <a:off x="7486" y="3176"/>
            <a:ext cx="12186354" cy="6854824"/>
          </a:xfrm>
          <a:prstGeom prst="rect">
            <a:avLst/>
          </a:prstGeom>
        </p:spPr>
      </p:pic>
      <p:sp>
        <p:nvSpPr>
          <p:cNvPr id="7" name="TextBox 6">
            <a:extLst>
              <a:ext uri="{FF2B5EF4-FFF2-40B4-BE49-F238E27FC236}">
                <a16:creationId xmlns:a16="http://schemas.microsoft.com/office/drawing/2014/main" id="{D6E00875-2DCE-A84E-AAB0-B0E20FCFCE86}"/>
              </a:ext>
            </a:extLst>
          </p:cNvPr>
          <p:cNvSpPr txBox="1"/>
          <p:nvPr/>
        </p:nvSpPr>
        <p:spPr>
          <a:xfrm>
            <a:off x="13796211" y="1796716"/>
            <a:ext cx="184731" cy="369332"/>
          </a:xfrm>
          <a:prstGeom prst="rect">
            <a:avLst/>
          </a:prstGeom>
          <a:noFill/>
        </p:spPr>
        <p:txBody>
          <a:bodyPr wrap="none" rtlCol="0">
            <a:spAutoFit/>
          </a:bodyPr>
          <a:lstStyle/>
          <a:p>
            <a:endParaRPr lang="en-PK" dirty="0"/>
          </a:p>
        </p:txBody>
      </p:sp>
    </p:spTree>
    <p:extLst>
      <p:ext uri="{BB962C8B-B14F-4D97-AF65-F5344CB8AC3E}">
        <p14:creationId xmlns:p14="http://schemas.microsoft.com/office/powerpoint/2010/main" val="170111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7D02C0C-2FF1-1E49-93CA-B590E375E084}"/>
              </a:ext>
            </a:extLst>
          </p:cNvPr>
          <p:cNvPicPr>
            <a:picLocks noChangeAspect="1"/>
          </p:cNvPicPr>
          <p:nvPr/>
        </p:nvPicPr>
        <p:blipFill rotWithShape="1">
          <a:blip r:embed="rId2">
            <a:extLst>
              <a:ext uri="{28A0092B-C50C-407E-A947-70E740481C1C}">
                <a14:useLocalDpi xmlns:a14="http://schemas.microsoft.com/office/drawing/2010/main" val="0"/>
              </a:ext>
            </a:extLst>
          </a:blip>
          <a:srcRect t="27783"/>
          <a:stretch/>
        </p:blipFill>
        <p:spPr>
          <a:xfrm>
            <a:off x="-5838" y="-113514"/>
            <a:ext cx="12197837" cy="4163584"/>
          </a:xfrm>
          <a:prstGeom prst="rect">
            <a:avLst/>
          </a:prstGeom>
        </p:spPr>
      </p:pic>
      <p:sp>
        <p:nvSpPr>
          <p:cNvPr id="6" name="Rectangle 5">
            <a:extLst>
              <a:ext uri="{FF2B5EF4-FFF2-40B4-BE49-F238E27FC236}">
                <a16:creationId xmlns:a16="http://schemas.microsoft.com/office/drawing/2014/main" id="{02471534-06E7-9144-A919-E953F91AB26A}"/>
              </a:ext>
            </a:extLst>
          </p:cNvPr>
          <p:cNvSpPr/>
          <p:nvPr/>
        </p:nvSpPr>
        <p:spPr>
          <a:xfrm>
            <a:off x="0" y="-132274"/>
            <a:ext cx="12192000" cy="4182343"/>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8" name="TextBox 7">
            <a:extLst>
              <a:ext uri="{FF2B5EF4-FFF2-40B4-BE49-F238E27FC236}">
                <a16:creationId xmlns:a16="http://schemas.microsoft.com/office/drawing/2014/main" id="{57B514E4-FDA6-294B-A780-EEA0315465F3}"/>
              </a:ext>
            </a:extLst>
          </p:cNvPr>
          <p:cNvSpPr txBox="1"/>
          <p:nvPr/>
        </p:nvSpPr>
        <p:spPr>
          <a:xfrm>
            <a:off x="451117" y="2330359"/>
            <a:ext cx="2686405" cy="369332"/>
          </a:xfrm>
          <a:prstGeom prst="rect">
            <a:avLst/>
          </a:prstGeom>
          <a:noFill/>
        </p:spPr>
        <p:txBody>
          <a:bodyPr wrap="square" rtlCol="0">
            <a:spAutoFit/>
          </a:bodyPr>
          <a:lstStyle/>
          <a:p>
            <a:r>
              <a:rPr lang="en-GB" b="1" dirty="0">
                <a:solidFill>
                  <a:schemeClr val="bg1"/>
                </a:solidFill>
                <a:latin typeface="+mj-lt"/>
              </a:rPr>
              <a:t>Solar Panels Partners:</a:t>
            </a:r>
            <a:endParaRPr lang="en-GB" dirty="0">
              <a:solidFill>
                <a:schemeClr val="bg1"/>
              </a:solidFill>
              <a:latin typeface="+mj-lt"/>
            </a:endParaRPr>
          </a:p>
        </p:txBody>
      </p:sp>
      <p:sp>
        <p:nvSpPr>
          <p:cNvPr id="9" name="TextBox 8">
            <a:extLst>
              <a:ext uri="{FF2B5EF4-FFF2-40B4-BE49-F238E27FC236}">
                <a16:creationId xmlns:a16="http://schemas.microsoft.com/office/drawing/2014/main" id="{A393090A-6531-B845-967B-CFBAC054F3A1}"/>
              </a:ext>
            </a:extLst>
          </p:cNvPr>
          <p:cNvSpPr txBox="1"/>
          <p:nvPr/>
        </p:nvSpPr>
        <p:spPr>
          <a:xfrm>
            <a:off x="451118" y="2640671"/>
            <a:ext cx="2613105" cy="830997"/>
          </a:xfrm>
          <a:prstGeom prst="rect">
            <a:avLst/>
          </a:prstGeom>
          <a:noFill/>
        </p:spPr>
        <p:txBody>
          <a:bodyPr wrap="square" rtlCol="0">
            <a:spAutoFit/>
          </a:bodyPr>
          <a:lstStyle/>
          <a:p>
            <a:r>
              <a:rPr lang="en-GB" sz="1200" dirty="0">
                <a:solidFill>
                  <a:schemeClr val="bg1"/>
                </a:solidFill>
                <a:latin typeface="+mj-lt"/>
              </a:rPr>
              <a:t>The following renowned Solar panel manufacturers will be partners for </a:t>
            </a:r>
            <a:r>
              <a:rPr lang="en-GB" sz="1200" dirty="0" err="1">
                <a:solidFill>
                  <a:schemeClr val="bg1"/>
                </a:solidFill>
                <a:latin typeface="+mj-lt"/>
              </a:rPr>
              <a:t>Wateen</a:t>
            </a:r>
            <a:r>
              <a:rPr lang="en-GB" sz="1200" dirty="0">
                <a:solidFill>
                  <a:schemeClr val="bg1"/>
                </a:solidFill>
                <a:latin typeface="+mj-lt"/>
              </a:rPr>
              <a:t> in its projects.</a:t>
            </a:r>
          </a:p>
        </p:txBody>
      </p:sp>
      <p:sp>
        <p:nvSpPr>
          <p:cNvPr id="12" name="TextBox 11">
            <a:extLst>
              <a:ext uri="{FF2B5EF4-FFF2-40B4-BE49-F238E27FC236}">
                <a16:creationId xmlns:a16="http://schemas.microsoft.com/office/drawing/2014/main" id="{64C2A617-DE14-1641-B389-A12317DFC740}"/>
              </a:ext>
            </a:extLst>
          </p:cNvPr>
          <p:cNvSpPr txBox="1"/>
          <p:nvPr/>
        </p:nvSpPr>
        <p:spPr>
          <a:xfrm>
            <a:off x="7993902" y="2330359"/>
            <a:ext cx="2196075" cy="369332"/>
          </a:xfrm>
          <a:prstGeom prst="rect">
            <a:avLst/>
          </a:prstGeom>
          <a:noFill/>
        </p:spPr>
        <p:txBody>
          <a:bodyPr wrap="square" rtlCol="0">
            <a:spAutoFit/>
          </a:bodyPr>
          <a:lstStyle/>
          <a:p>
            <a:r>
              <a:rPr lang="en-GB" b="1" dirty="0">
                <a:solidFill>
                  <a:schemeClr val="bg1"/>
                </a:solidFill>
                <a:latin typeface="+mj-lt"/>
              </a:rPr>
              <a:t>Other Partners:</a:t>
            </a:r>
            <a:endParaRPr lang="en-GB" dirty="0">
              <a:solidFill>
                <a:schemeClr val="bg1"/>
              </a:solidFill>
              <a:latin typeface="+mj-lt"/>
            </a:endParaRPr>
          </a:p>
        </p:txBody>
      </p:sp>
      <p:sp>
        <p:nvSpPr>
          <p:cNvPr id="13" name="TextBox 12">
            <a:extLst>
              <a:ext uri="{FF2B5EF4-FFF2-40B4-BE49-F238E27FC236}">
                <a16:creationId xmlns:a16="http://schemas.microsoft.com/office/drawing/2014/main" id="{699EDE4D-14F7-B340-A443-2C0B09919AB9}"/>
              </a:ext>
            </a:extLst>
          </p:cNvPr>
          <p:cNvSpPr txBox="1"/>
          <p:nvPr/>
        </p:nvSpPr>
        <p:spPr>
          <a:xfrm>
            <a:off x="7993902" y="2640671"/>
            <a:ext cx="3746981" cy="1015663"/>
          </a:xfrm>
          <a:prstGeom prst="rect">
            <a:avLst/>
          </a:prstGeom>
          <a:noFill/>
        </p:spPr>
        <p:txBody>
          <a:bodyPr wrap="square" rtlCol="0">
            <a:spAutoFit/>
          </a:bodyPr>
          <a:lstStyle/>
          <a:p>
            <a:r>
              <a:rPr lang="en-GB" sz="1200" dirty="0" err="1">
                <a:solidFill>
                  <a:schemeClr val="bg1"/>
                </a:solidFill>
                <a:latin typeface="+mj-lt"/>
              </a:rPr>
              <a:t>Wateen</a:t>
            </a:r>
            <a:r>
              <a:rPr lang="en-GB" sz="1200" dirty="0">
                <a:solidFill>
                  <a:schemeClr val="bg1"/>
                </a:solidFill>
                <a:latin typeface="+mj-lt"/>
              </a:rPr>
              <a:t> also has partners for civil &amp; structural work and design,  power cables, ware housing, etc. as we are already handling a large scope in OFC domain Nationwide. Following are some of the partners for these additional categories; </a:t>
            </a:r>
          </a:p>
        </p:txBody>
      </p:sp>
      <p:sp>
        <p:nvSpPr>
          <p:cNvPr id="17" name="TextBox 16">
            <a:extLst>
              <a:ext uri="{FF2B5EF4-FFF2-40B4-BE49-F238E27FC236}">
                <a16:creationId xmlns:a16="http://schemas.microsoft.com/office/drawing/2014/main" id="{2BDA13F2-2843-754C-9BAC-B5B085E0E624}"/>
              </a:ext>
            </a:extLst>
          </p:cNvPr>
          <p:cNvSpPr txBox="1"/>
          <p:nvPr/>
        </p:nvSpPr>
        <p:spPr>
          <a:xfrm>
            <a:off x="4192470" y="2330359"/>
            <a:ext cx="2819782" cy="369332"/>
          </a:xfrm>
          <a:prstGeom prst="rect">
            <a:avLst/>
          </a:prstGeom>
          <a:noFill/>
        </p:spPr>
        <p:txBody>
          <a:bodyPr wrap="square" rtlCol="0">
            <a:spAutoFit/>
          </a:bodyPr>
          <a:lstStyle/>
          <a:p>
            <a:r>
              <a:rPr lang="en-GB" b="1" dirty="0">
                <a:solidFill>
                  <a:schemeClr val="bg1"/>
                </a:solidFill>
                <a:latin typeface="+mj-lt"/>
              </a:rPr>
              <a:t>Solar Inverter Partners:</a:t>
            </a:r>
            <a:endParaRPr lang="en-GB" dirty="0">
              <a:solidFill>
                <a:schemeClr val="bg1"/>
              </a:solidFill>
              <a:latin typeface="+mj-lt"/>
            </a:endParaRPr>
          </a:p>
        </p:txBody>
      </p:sp>
      <p:sp>
        <p:nvSpPr>
          <p:cNvPr id="18" name="TextBox 17">
            <a:extLst>
              <a:ext uri="{FF2B5EF4-FFF2-40B4-BE49-F238E27FC236}">
                <a16:creationId xmlns:a16="http://schemas.microsoft.com/office/drawing/2014/main" id="{07284A0D-25F6-B646-812D-32EB06A1A82F}"/>
              </a:ext>
            </a:extLst>
          </p:cNvPr>
          <p:cNvSpPr txBox="1"/>
          <p:nvPr/>
        </p:nvSpPr>
        <p:spPr>
          <a:xfrm>
            <a:off x="4192472" y="2640671"/>
            <a:ext cx="2714265" cy="646331"/>
          </a:xfrm>
          <a:prstGeom prst="rect">
            <a:avLst/>
          </a:prstGeom>
          <a:noFill/>
        </p:spPr>
        <p:txBody>
          <a:bodyPr wrap="square" rtlCol="0">
            <a:spAutoFit/>
          </a:bodyPr>
          <a:lstStyle/>
          <a:p>
            <a:r>
              <a:rPr lang="en-GB" sz="1200" dirty="0">
                <a:solidFill>
                  <a:schemeClr val="bg1"/>
                </a:solidFill>
                <a:latin typeface="+mj-lt"/>
              </a:rPr>
              <a:t>Following renowned Solar inverter manufacturers will be partners for </a:t>
            </a:r>
            <a:r>
              <a:rPr lang="en-GB" sz="1200" dirty="0" err="1">
                <a:solidFill>
                  <a:schemeClr val="bg1"/>
                </a:solidFill>
                <a:latin typeface="+mj-lt"/>
              </a:rPr>
              <a:t>Wateen</a:t>
            </a:r>
            <a:r>
              <a:rPr lang="en-GB" sz="1200" dirty="0">
                <a:solidFill>
                  <a:schemeClr val="bg1"/>
                </a:solidFill>
                <a:latin typeface="+mj-lt"/>
              </a:rPr>
              <a:t> in its projects.</a:t>
            </a:r>
          </a:p>
        </p:txBody>
      </p:sp>
      <p:sp>
        <p:nvSpPr>
          <p:cNvPr id="2" name="Round Same-side Corner of Rectangle 1">
            <a:extLst>
              <a:ext uri="{FF2B5EF4-FFF2-40B4-BE49-F238E27FC236}">
                <a16:creationId xmlns:a16="http://schemas.microsoft.com/office/drawing/2014/main" id="{2F71B71D-C1DE-DE4C-989B-95CAF1DA0043}"/>
              </a:ext>
            </a:extLst>
          </p:cNvPr>
          <p:cNvSpPr/>
          <p:nvPr/>
        </p:nvSpPr>
        <p:spPr>
          <a:xfrm>
            <a:off x="-7941" y="3717266"/>
            <a:ext cx="12219191" cy="3140734"/>
          </a:xfrm>
          <a:prstGeom prst="round2SameRect">
            <a:avLst>
              <a:gd name="adj1" fmla="val 1176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1" name="TextBox 30">
            <a:extLst>
              <a:ext uri="{FF2B5EF4-FFF2-40B4-BE49-F238E27FC236}">
                <a16:creationId xmlns:a16="http://schemas.microsoft.com/office/drawing/2014/main" id="{E9B84755-49B9-FD44-87AA-EDFC81509B07}"/>
              </a:ext>
            </a:extLst>
          </p:cNvPr>
          <p:cNvSpPr txBox="1"/>
          <p:nvPr/>
        </p:nvSpPr>
        <p:spPr>
          <a:xfrm>
            <a:off x="1926169" y="821149"/>
            <a:ext cx="8333821" cy="430887"/>
          </a:xfrm>
          <a:prstGeom prst="rect">
            <a:avLst/>
          </a:prstGeom>
          <a:noFill/>
        </p:spPr>
        <p:txBody>
          <a:bodyPr wrap="square" lIns="0" tIns="0" rIns="0" bIns="0" rtlCol="0" anchor="ctr">
            <a:spAutoFit/>
          </a:bodyPr>
          <a:lstStyle/>
          <a:p>
            <a:pPr marL="10583">
              <a:spcBef>
                <a:spcPts val="83"/>
              </a:spcBef>
              <a:tabLst>
                <a:tab pos="816472" algn="l"/>
              </a:tabLst>
            </a:pPr>
            <a:r>
              <a:rPr lang="en-GB" sz="2800" b="1" dirty="0">
                <a:solidFill>
                  <a:schemeClr val="bg1"/>
                </a:solidFill>
                <a:latin typeface="Century Gothic" panose="020B0502020202020204" pitchFamily="34" charset="0"/>
                <a:cs typeface="Tahoma"/>
              </a:rPr>
              <a:t>Our Partners for Solar Energy Solutions</a:t>
            </a:r>
          </a:p>
        </p:txBody>
      </p:sp>
      <p:pic>
        <p:nvPicPr>
          <p:cNvPr id="10" name="Picture 9">
            <a:extLst>
              <a:ext uri="{FF2B5EF4-FFF2-40B4-BE49-F238E27FC236}">
                <a16:creationId xmlns:a16="http://schemas.microsoft.com/office/drawing/2014/main" id="{0FA802FE-3AAD-7145-A3C1-E781FD62F8D6}"/>
              </a:ext>
            </a:extLst>
          </p:cNvPr>
          <p:cNvPicPr>
            <a:picLocks noChangeAspect="1"/>
          </p:cNvPicPr>
          <p:nvPr/>
        </p:nvPicPr>
        <p:blipFill>
          <a:blip r:embed="rId3"/>
          <a:stretch>
            <a:fillRect/>
          </a:stretch>
        </p:blipFill>
        <p:spPr>
          <a:xfrm>
            <a:off x="564164" y="4558866"/>
            <a:ext cx="2206540" cy="1622230"/>
          </a:xfrm>
          <a:prstGeom prst="rect">
            <a:avLst/>
          </a:prstGeom>
        </p:spPr>
      </p:pic>
      <p:pic>
        <p:nvPicPr>
          <p:cNvPr id="22" name="Picture 21">
            <a:extLst>
              <a:ext uri="{FF2B5EF4-FFF2-40B4-BE49-F238E27FC236}">
                <a16:creationId xmlns:a16="http://schemas.microsoft.com/office/drawing/2014/main" id="{82CEF64A-4687-DE40-B3F9-EF84EF39E74A}"/>
              </a:ext>
            </a:extLst>
          </p:cNvPr>
          <p:cNvPicPr>
            <a:picLocks noChangeAspect="1"/>
          </p:cNvPicPr>
          <p:nvPr/>
        </p:nvPicPr>
        <p:blipFill>
          <a:blip r:embed="rId4"/>
          <a:stretch>
            <a:fillRect/>
          </a:stretch>
        </p:blipFill>
        <p:spPr>
          <a:xfrm>
            <a:off x="4304772" y="4616472"/>
            <a:ext cx="2358981" cy="1611365"/>
          </a:xfrm>
          <a:prstGeom prst="rect">
            <a:avLst/>
          </a:prstGeom>
        </p:spPr>
      </p:pic>
      <p:grpSp>
        <p:nvGrpSpPr>
          <p:cNvPr id="30" name="Group 29">
            <a:extLst>
              <a:ext uri="{FF2B5EF4-FFF2-40B4-BE49-F238E27FC236}">
                <a16:creationId xmlns:a16="http://schemas.microsoft.com/office/drawing/2014/main" id="{58372210-39F6-8147-85B8-BCEEB6DC7FB0}"/>
              </a:ext>
            </a:extLst>
          </p:cNvPr>
          <p:cNvGrpSpPr/>
          <p:nvPr/>
        </p:nvGrpSpPr>
        <p:grpSpPr>
          <a:xfrm>
            <a:off x="8197821" y="4303977"/>
            <a:ext cx="3157756" cy="2045547"/>
            <a:chOff x="8288283" y="4105104"/>
            <a:chExt cx="3157756" cy="2045547"/>
          </a:xfrm>
        </p:grpSpPr>
        <p:pic>
          <p:nvPicPr>
            <p:cNvPr id="23" name="Picture 22">
              <a:extLst>
                <a:ext uri="{FF2B5EF4-FFF2-40B4-BE49-F238E27FC236}">
                  <a16:creationId xmlns:a16="http://schemas.microsoft.com/office/drawing/2014/main" id="{082DF885-ABF2-E242-8164-F89C206C7657}"/>
                </a:ext>
              </a:extLst>
            </p:cNvPr>
            <p:cNvPicPr>
              <a:picLocks noChangeAspect="1"/>
            </p:cNvPicPr>
            <p:nvPr/>
          </p:nvPicPr>
          <p:blipFill>
            <a:blip r:embed="rId5"/>
            <a:stretch>
              <a:fillRect/>
            </a:stretch>
          </p:blipFill>
          <p:spPr>
            <a:xfrm>
              <a:off x="8288283" y="5745002"/>
              <a:ext cx="2004612" cy="389053"/>
            </a:xfrm>
            <a:prstGeom prst="rect">
              <a:avLst/>
            </a:prstGeom>
          </p:spPr>
        </p:pic>
        <p:pic>
          <p:nvPicPr>
            <p:cNvPr id="24" name="Picture 23">
              <a:extLst>
                <a:ext uri="{FF2B5EF4-FFF2-40B4-BE49-F238E27FC236}">
                  <a16:creationId xmlns:a16="http://schemas.microsoft.com/office/drawing/2014/main" id="{1759F996-9772-4D48-8F68-4303689C3CD3}"/>
                </a:ext>
              </a:extLst>
            </p:cNvPr>
            <p:cNvPicPr>
              <a:picLocks noChangeAspect="1"/>
            </p:cNvPicPr>
            <p:nvPr/>
          </p:nvPicPr>
          <p:blipFill>
            <a:blip r:embed="rId6"/>
            <a:stretch>
              <a:fillRect/>
            </a:stretch>
          </p:blipFill>
          <p:spPr>
            <a:xfrm>
              <a:off x="9480461" y="4874724"/>
              <a:ext cx="773861" cy="773861"/>
            </a:xfrm>
            <a:prstGeom prst="rect">
              <a:avLst/>
            </a:prstGeom>
          </p:spPr>
        </p:pic>
        <p:pic>
          <p:nvPicPr>
            <p:cNvPr id="26" name="Picture 25">
              <a:extLst>
                <a:ext uri="{FF2B5EF4-FFF2-40B4-BE49-F238E27FC236}">
                  <a16:creationId xmlns:a16="http://schemas.microsoft.com/office/drawing/2014/main" id="{53586605-3164-6242-86D5-000ED52A5710}"/>
                </a:ext>
              </a:extLst>
            </p:cNvPr>
            <p:cNvPicPr>
              <a:picLocks noChangeAspect="1"/>
            </p:cNvPicPr>
            <p:nvPr/>
          </p:nvPicPr>
          <p:blipFill>
            <a:blip r:embed="rId7"/>
            <a:stretch>
              <a:fillRect/>
            </a:stretch>
          </p:blipFill>
          <p:spPr>
            <a:xfrm>
              <a:off x="10439067" y="4814139"/>
              <a:ext cx="1006972" cy="1006972"/>
            </a:xfrm>
            <a:prstGeom prst="rect">
              <a:avLst/>
            </a:prstGeom>
          </p:spPr>
        </p:pic>
        <p:pic>
          <p:nvPicPr>
            <p:cNvPr id="27" name="Picture 26">
              <a:extLst>
                <a:ext uri="{FF2B5EF4-FFF2-40B4-BE49-F238E27FC236}">
                  <a16:creationId xmlns:a16="http://schemas.microsoft.com/office/drawing/2014/main" id="{C74A0D90-3211-E346-A748-FCFC7748E092}"/>
                </a:ext>
              </a:extLst>
            </p:cNvPr>
            <p:cNvPicPr>
              <a:picLocks noChangeAspect="1"/>
            </p:cNvPicPr>
            <p:nvPr/>
          </p:nvPicPr>
          <p:blipFill>
            <a:blip r:embed="rId8"/>
            <a:stretch>
              <a:fillRect/>
            </a:stretch>
          </p:blipFill>
          <p:spPr>
            <a:xfrm>
              <a:off x="8377457" y="4883370"/>
              <a:ext cx="913132" cy="913132"/>
            </a:xfrm>
            <a:prstGeom prst="rect">
              <a:avLst/>
            </a:prstGeom>
          </p:spPr>
        </p:pic>
        <p:pic>
          <p:nvPicPr>
            <p:cNvPr id="28" name="Picture 27">
              <a:extLst>
                <a:ext uri="{FF2B5EF4-FFF2-40B4-BE49-F238E27FC236}">
                  <a16:creationId xmlns:a16="http://schemas.microsoft.com/office/drawing/2014/main" id="{0BA4AECD-909C-FA4B-B386-DDE2A34746E2}"/>
                </a:ext>
              </a:extLst>
            </p:cNvPr>
            <p:cNvPicPr>
              <a:picLocks noChangeAspect="1"/>
            </p:cNvPicPr>
            <p:nvPr/>
          </p:nvPicPr>
          <p:blipFill>
            <a:blip r:embed="rId9"/>
            <a:stretch>
              <a:fillRect/>
            </a:stretch>
          </p:blipFill>
          <p:spPr>
            <a:xfrm>
              <a:off x="9953809" y="4360381"/>
              <a:ext cx="1108876" cy="352824"/>
            </a:xfrm>
            <a:prstGeom prst="rect">
              <a:avLst/>
            </a:prstGeom>
          </p:spPr>
        </p:pic>
        <p:pic>
          <p:nvPicPr>
            <p:cNvPr id="29" name="Picture 28">
              <a:extLst>
                <a:ext uri="{FF2B5EF4-FFF2-40B4-BE49-F238E27FC236}">
                  <a16:creationId xmlns:a16="http://schemas.microsoft.com/office/drawing/2014/main" id="{D0345092-A19C-2646-9B85-EE27DF23F4FA}"/>
                </a:ext>
              </a:extLst>
            </p:cNvPr>
            <p:cNvPicPr>
              <a:picLocks noChangeAspect="1"/>
            </p:cNvPicPr>
            <p:nvPr/>
          </p:nvPicPr>
          <p:blipFill>
            <a:blip r:embed="rId10"/>
            <a:stretch>
              <a:fillRect/>
            </a:stretch>
          </p:blipFill>
          <p:spPr>
            <a:xfrm>
              <a:off x="8548125" y="4105104"/>
              <a:ext cx="1087627" cy="832714"/>
            </a:xfrm>
            <a:prstGeom prst="rect">
              <a:avLst/>
            </a:prstGeom>
          </p:spPr>
        </p:pic>
        <p:pic>
          <p:nvPicPr>
            <p:cNvPr id="25" name="Picture 24">
              <a:extLst>
                <a:ext uri="{FF2B5EF4-FFF2-40B4-BE49-F238E27FC236}">
                  <a16:creationId xmlns:a16="http://schemas.microsoft.com/office/drawing/2014/main" id="{4A187A15-573F-8148-8A5B-B7A930E43876}"/>
                </a:ext>
              </a:extLst>
            </p:cNvPr>
            <p:cNvPicPr>
              <a:picLocks noChangeAspect="1"/>
            </p:cNvPicPr>
            <p:nvPr/>
          </p:nvPicPr>
          <p:blipFill>
            <a:blip r:embed="rId11"/>
            <a:stretch>
              <a:fillRect/>
            </a:stretch>
          </p:blipFill>
          <p:spPr>
            <a:xfrm>
              <a:off x="10508247" y="5688986"/>
              <a:ext cx="758829" cy="461665"/>
            </a:xfrm>
            <a:prstGeom prst="rect">
              <a:avLst/>
            </a:prstGeom>
          </p:spPr>
        </p:pic>
      </p:grpSp>
      <p:pic>
        <p:nvPicPr>
          <p:cNvPr id="4" name="Picture 3">
            <a:extLst>
              <a:ext uri="{FF2B5EF4-FFF2-40B4-BE49-F238E27FC236}">
                <a16:creationId xmlns:a16="http://schemas.microsoft.com/office/drawing/2014/main" id="{FC49551C-B038-F022-9DC8-788D02527E5A}"/>
              </a:ext>
            </a:extLst>
          </p:cNvPr>
          <p:cNvPicPr>
            <a:picLocks noChangeAspect="1"/>
          </p:cNvPicPr>
          <p:nvPr/>
        </p:nvPicPr>
        <p:blipFill>
          <a:blip r:embed="rId12"/>
          <a:stretch>
            <a:fillRect/>
          </a:stretch>
        </p:blipFill>
        <p:spPr>
          <a:xfrm>
            <a:off x="1068165" y="4236105"/>
            <a:ext cx="1198538" cy="409500"/>
          </a:xfrm>
          <a:prstGeom prst="rect">
            <a:avLst/>
          </a:prstGeom>
        </p:spPr>
      </p:pic>
      <p:pic>
        <p:nvPicPr>
          <p:cNvPr id="5" name="Picture 4">
            <a:extLst>
              <a:ext uri="{FF2B5EF4-FFF2-40B4-BE49-F238E27FC236}">
                <a16:creationId xmlns:a16="http://schemas.microsoft.com/office/drawing/2014/main" id="{A69EC650-2DC2-C092-BA03-194210C9915B}"/>
              </a:ext>
            </a:extLst>
          </p:cNvPr>
          <p:cNvPicPr>
            <a:picLocks noChangeAspect="1"/>
          </p:cNvPicPr>
          <p:nvPr/>
        </p:nvPicPr>
        <p:blipFill>
          <a:blip r:embed="rId13"/>
          <a:stretch>
            <a:fillRect/>
          </a:stretch>
        </p:blipFill>
        <p:spPr>
          <a:xfrm>
            <a:off x="5000646" y="6309005"/>
            <a:ext cx="967232" cy="328859"/>
          </a:xfrm>
          <a:prstGeom prst="rect">
            <a:avLst/>
          </a:prstGeom>
        </p:spPr>
      </p:pic>
    </p:spTree>
    <p:extLst>
      <p:ext uri="{BB962C8B-B14F-4D97-AF65-F5344CB8AC3E}">
        <p14:creationId xmlns:p14="http://schemas.microsoft.com/office/powerpoint/2010/main" val="7816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7" name="object 12">
            <a:extLst>
              <a:ext uri="{FF2B5EF4-FFF2-40B4-BE49-F238E27FC236}">
                <a16:creationId xmlns:a16="http://schemas.microsoft.com/office/drawing/2014/main" id="{DC274079-D0A7-714F-A793-512EC135CC40}"/>
              </a:ext>
            </a:extLst>
          </p:cNvPr>
          <p:cNvSpPr txBox="1"/>
          <p:nvPr/>
        </p:nvSpPr>
        <p:spPr>
          <a:xfrm>
            <a:off x="980440" y="362869"/>
            <a:ext cx="10231120" cy="1007882"/>
          </a:xfrm>
          <a:prstGeom prst="rect">
            <a:avLst/>
          </a:prstGeom>
        </p:spPr>
        <p:txBody>
          <a:bodyPr vert="horz" wrap="square" lIns="0" tIns="10583" rIns="0" bIns="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1" dirty="0">
                <a:solidFill>
                  <a:sysClr val="window" lastClr="FFFFFF"/>
                </a:solidFill>
                <a:latin typeface="Century Gothic" panose="020B0502020202020204" pitchFamily="34" charset="0"/>
                <a:ea typeface="+mj-ea"/>
                <a:cs typeface="+mj-cs"/>
              </a:rPr>
              <a:t>Renewables</a:t>
            </a:r>
            <a:endParaRPr kumimoji="0" lang="en-US" sz="5400" b="1"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dirty="0">
                <a:solidFill>
                  <a:schemeClr val="bg1"/>
                </a:solidFill>
                <a:latin typeface="Century Gothic" panose="020B0502020202020204" pitchFamily="34" charset="0"/>
              </a:rPr>
              <a:t>Sustainable &amp; Brighter Future</a:t>
            </a:r>
            <a:endParaRPr kumimoji="0" lang="x-none"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p:txBody>
      </p:sp>
      <p:grpSp>
        <p:nvGrpSpPr>
          <p:cNvPr id="23" name="Group 22">
            <a:extLst>
              <a:ext uri="{FF2B5EF4-FFF2-40B4-BE49-F238E27FC236}">
                <a16:creationId xmlns:a16="http://schemas.microsoft.com/office/drawing/2014/main" id="{6ED99B10-F5B1-F721-FF13-217A9B9CE054}"/>
              </a:ext>
            </a:extLst>
          </p:cNvPr>
          <p:cNvGrpSpPr/>
          <p:nvPr/>
        </p:nvGrpSpPr>
        <p:grpSpPr>
          <a:xfrm>
            <a:off x="1559514" y="1712016"/>
            <a:ext cx="4672627" cy="4693920"/>
            <a:chOff x="2562168" y="2439283"/>
            <a:chExt cx="3820045" cy="3802327"/>
          </a:xfrm>
        </p:grpSpPr>
        <p:sp>
          <p:nvSpPr>
            <p:cNvPr id="3" name="Google Shape;1136;p40">
              <a:extLst>
                <a:ext uri="{FF2B5EF4-FFF2-40B4-BE49-F238E27FC236}">
                  <a16:creationId xmlns:a16="http://schemas.microsoft.com/office/drawing/2014/main" id="{A8693F5A-AFCE-7848-4D2C-6FEEC0B0A75B}"/>
                </a:ext>
              </a:extLst>
            </p:cNvPr>
            <p:cNvSpPr>
              <a:spLocks/>
            </p:cNvSpPr>
            <p:nvPr/>
          </p:nvSpPr>
          <p:spPr bwMode="auto">
            <a:xfrm>
              <a:off x="3236721" y="4475127"/>
              <a:ext cx="3139448" cy="1766483"/>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chemeClr val="accent6"/>
            </a:solidFill>
            <a:ln>
              <a:noFill/>
            </a:ln>
          </p:spPr>
          <p:txBody>
            <a:bodyPr lIns="91425" tIns="45700" rIns="91425" bIns="45700"/>
            <a:lstStyle/>
            <a:p>
              <a:endParaRPr lang="en-US" sz="2000">
                <a:latin typeface="+mj-lt"/>
              </a:endParaRPr>
            </a:p>
          </p:txBody>
        </p:sp>
        <p:sp>
          <p:nvSpPr>
            <p:cNvPr id="5" name="Google Shape;1135;p40">
              <a:extLst>
                <a:ext uri="{FF2B5EF4-FFF2-40B4-BE49-F238E27FC236}">
                  <a16:creationId xmlns:a16="http://schemas.microsoft.com/office/drawing/2014/main" id="{9DC915CC-5D48-FC8C-83C9-D41C66B7176A}"/>
                </a:ext>
              </a:extLst>
            </p:cNvPr>
            <p:cNvSpPr>
              <a:spLocks/>
            </p:cNvSpPr>
            <p:nvPr/>
          </p:nvSpPr>
          <p:spPr bwMode="auto">
            <a:xfrm>
              <a:off x="2562168" y="2703834"/>
              <a:ext cx="1861668" cy="3211895"/>
            </a:xfrm>
            <a:custGeom>
              <a:avLst/>
              <a:gdLst>
                <a:gd name="T0" fmla="*/ 2147483646 w 638"/>
                <a:gd name="T1" fmla="*/ 2147483646 h 1106"/>
                <a:gd name="T2" fmla="*/ 2147483646 w 638"/>
                <a:gd name="T3" fmla="*/ 0 h 1106"/>
                <a:gd name="T4" fmla="*/ 2147483646 w 638"/>
                <a:gd name="T5" fmla="*/ 2147483646 h 1106"/>
                <a:gd name="T6" fmla="*/ 0 w 638"/>
                <a:gd name="T7" fmla="*/ 2147483646 h 1106"/>
                <a:gd name="T8" fmla="*/ 2147483646 w 638"/>
                <a:gd name="T9" fmla="*/ 2147483646 h 1106"/>
                <a:gd name="T10" fmla="*/ 2147483646 w 638"/>
                <a:gd name="T11" fmla="*/ 2147483646 h 1106"/>
                <a:gd name="T12" fmla="*/ 2147483646 w 638"/>
                <a:gd name="T13" fmla="*/ 2147483646 h 1106"/>
                <a:gd name="T14" fmla="*/ 2147483646 w 638"/>
                <a:gd name="T15" fmla="*/ 2147483646 h 1106"/>
                <a:gd name="T16" fmla="*/ 2147483646 w 638"/>
                <a:gd name="T17" fmla="*/ 2147483646 h 1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 h="1106" extrusionOk="0">
                  <a:moveTo>
                    <a:pt x="478" y="6"/>
                  </a:moveTo>
                  <a:cubicBezTo>
                    <a:pt x="459" y="2"/>
                    <a:pt x="439" y="0"/>
                    <a:pt x="419" y="0"/>
                  </a:cubicBezTo>
                  <a:cubicBezTo>
                    <a:pt x="326" y="0"/>
                    <a:pt x="255" y="46"/>
                    <a:pt x="250" y="49"/>
                  </a:cubicBezTo>
                  <a:cubicBezTo>
                    <a:pt x="91" y="174"/>
                    <a:pt x="0" y="362"/>
                    <a:pt x="0" y="564"/>
                  </a:cubicBezTo>
                  <a:cubicBezTo>
                    <a:pt x="0" y="785"/>
                    <a:pt x="109" y="986"/>
                    <a:pt x="288" y="1106"/>
                  </a:cubicBezTo>
                  <a:cubicBezTo>
                    <a:pt x="266" y="1079"/>
                    <a:pt x="245" y="1045"/>
                    <a:pt x="232" y="1003"/>
                  </a:cubicBezTo>
                  <a:cubicBezTo>
                    <a:pt x="195" y="889"/>
                    <a:pt x="260" y="781"/>
                    <a:pt x="264" y="774"/>
                  </a:cubicBezTo>
                  <a:cubicBezTo>
                    <a:pt x="638" y="127"/>
                    <a:pt x="638" y="127"/>
                    <a:pt x="638" y="127"/>
                  </a:cubicBezTo>
                  <a:cubicBezTo>
                    <a:pt x="623" y="104"/>
                    <a:pt x="568" y="25"/>
                    <a:pt x="478" y="6"/>
                  </a:cubicBezTo>
                  <a:close/>
                </a:path>
              </a:pathLst>
            </a:custGeom>
            <a:solidFill>
              <a:schemeClr val="accent6"/>
            </a:solidFill>
            <a:ln>
              <a:noFill/>
            </a:ln>
          </p:spPr>
          <p:txBody>
            <a:bodyPr lIns="91425" tIns="45700" rIns="91425" bIns="45700"/>
            <a:lstStyle/>
            <a:p>
              <a:endParaRPr lang="en-US" sz="2000">
                <a:latin typeface="+mj-lt"/>
              </a:endParaRPr>
            </a:p>
          </p:txBody>
        </p:sp>
        <p:sp>
          <p:nvSpPr>
            <p:cNvPr id="8" name="Google Shape;1134;p40">
              <a:extLst>
                <a:ext uri="{FF2B5EF4-FFF2-40B4-BE49-F238E27FC236}">
                  <a16:creationId xmlns:a16="http://schemas.microsoft.com/office/drawing/2014/main" id="{B6F5DC6F-0012-074C-56B5-68F70B516587}"/>
                </a:ext>
              </a:extLst>
            </p:cNvPr>
            <p:cNvSpPr>
              <a:spLocks/>
            </p:cNvSpPr>
            <p:nvPr/>
          </p:nvSpPr>
          <p:spPr bwMode="auto">
            <a:xfrm>
              <a:off x="3633231" y="2439283"/>
              <a:ext cx="2748982" cy="2495201"/>
            </a:xfrm>
            <a:custGeom>
              <a:avLst/>
              <a:gdLst>
                <a:gd name="T0" fmla="*/ 2147483646 w 942"/>
                <a:gd name="T1" fmla="*/ 2147483646 h 859"/>
                <a:gd name="T2" fmla="*/ 2147483646 w 942"/>
                <a:gd name="T3" fmla="*/ 0 h 859"/>
                <a:gd name="T4" fmla="*/ 0 w 942"/>
                <a:gd name="T5" fmla="*/ 2147483646 h 859"/>
                <a:gd name="T6" fmla="*/ 2147483646 w 942"/>
                <a:gd name="T7" fmla="*/ 2147483646 h 859"/>
                <a:gd name="T8" fmla="*/ 2147483646 w 942"/>
                <a:gd name="T9" fmla="*/ 2147483646 h 859"/>
                <a:gd name="T10" fmla="*/ 2147483646 w 942"/>
                <a:gd name="T11" fmla="*/ 2147483646 h 859"/>
                <a:gd name="T12" fmla="*/ 2147483646 w 942"/>
                <a:gd name="T13" fmla="*/ 2147483646 h 859"/>
                <a:gd name="T14" fmla="*/ 2147483646 w 942"/>
                <a:gd name="T15" fmla="*/ 2147483646 h 859"/>
                <a:gd name="T16" fmla="*/ 2147483646 w 942"/>
                <a:gd name="T17" fmla="*/ 2147483646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2" h="859" extrusionOk="0">
                  <a:moveTo>
                    <a:pt x="935" y="562"/>
                  </a:moveTo>
                  <a:cubicBezTo>
                    <a:pt x="889" y="242"/>
                    <a:pt x="611" y="0"/>
                    <a:pt x="287" y="0"/>
                  </a:cubicBezTo>
                  <a:cubicBezTo>
                    <a:pt x="186" y="0"/>
                    <a:pt x="88" y="23"/>
                    <a:pt x="0" y="66"/>
                  </a:cubicBezTo>
                  <a:cubicBezTo>
                    <a:pt x="16" y="64"/>
                    <a:pt x="34" y="62"/>
                    <a:pt x="52" y="62"/>
                  </a:cubicBezTo>
                  <a:cubicBezTo>
                    <a:pt x="74" y="62"/>
                    <a:pt x="96" y="65"/>
                    <a:pt x="117" y="69"/>
                  </a:cubicBezTo>
                  <a:cubicBezTo>
                    <a:pt x="234" y="95"/>
                    <a:pt x="295" y="204"/>
                    <a:pt x="299" y="211"/>
                  </a:cubicBezTo>
                  <a:cubicBezTo>
                    <a:pt x="673" y="859"/>
                    <a:pt x="673" y="859"/>
                    <a:pt x="673" y="859"/>
                  </a:cubicBezTo>
                  <a:cubicBezTo>
                    <a:pt x="702" y="858"/>
                    <a:pt x="796" y="850"/>
                    <a:pt x="858" y="781"/>
                  </a:cubicBezTo>
                  <a:cubicBezTo>
                    <a:pt x="942" y="688"/>
                    <a:pt x="935" y="568"/>
                    <a:pt x="935" y="562"/>
                  </a:cubicBezTo>
                  <a:close/>
                </a:path>
              </a:pathLst>
            </a:custGeom>
            <a:solidFill>
              <a:schemeClr val="accent6"/>
            </a:solidFill>
            <a:ln w="9525">
              <a:noFill/>
              <a:round/>
              <a:headEnd/>
              <a:tailEnd/>
            </a:ln>
          </p:spPr>
          <p:txBody>
            <a:bodyPr lIns="91425" tIns="45700" rIns="91425" bIns="45700"/>
            <a:lstStyle/>
            <a:p>
              <a:endParaRPr lang="en-US" sz="2000">
                <a:latin typeface="+mj-lt"/>
              </a:endParaRPr>
            </a:p>
          </p:txBody>
        </p:sp>
        <p:sp>
          <p:nvSpPr>
            <p:cNvPr id="9" name="Google Shape;1150;p40">
              <a:extLst>
                <a:ext uri="{FF2B5EF4-FFF2-40B4-BE49-F238E27FC236}">
                  <a16:creationId xmlns:a16="http://schemas.microsoft.com/office/drawing/2014/main" id="{CCF70E7D-5FBB-2081-625C-4EEBC0CCDFC7}"/>
                </a:ext>
              </a:extLst>
            </p:cNvPr>
            <p:cNvSpPr>
              <a:spLocks/>
            </p:cNvSpPr>
            <p:nvPr/>
          </p:nvSpPr>
          <p:spPr bwMode="auto">
            <a:xfrm>
              <a:off x="4230387" y="5252220"/>
              <a:ext cx="677308" cy="675033"/>
            </a:xfrm>
            <a:custGeom>
              <a:avLst/>
              <a:gdLst>
                <a:gd name="T0" fmla="*/ 2147483646 w 216"/>
                <a:gd name="T1" fmla="*/ 2147483646 h 216"/>
                <a:gd name="T2" fmla="*/ 2147483646 w 216"/>
                <a:gd name="T3" fmla="*/ 2147483646 h 216"/>
                <a:gd name="T4" fmla="*/ 2147483646 w 216"/>
                <a:gd name="T5" fmla="*/ 2147483646 h 216"/>
                <a:gd name="T6" fmla="*/ 0 w 216"/>
                <a:gd name="T7" fmla="*/ 2147483646 h 216"/>
                <a:gd name="T8" fmla="*/ 2147483646 w 216"/>
                <a:gd name="T9" fmla="*/ 2147483646 h 216"/>
                <a:gd name="T10" fmla="*/ 2147483646 w 216"/>
                <a:gd name="T11" fmla="*/ 2147483646 h 216"/>
                <a:gd name="T12" fmla="*/ 2147483646 w 216"/>
                <a:gd name="T13" fmla="*/ 0 h 216"/>
                <a:gd name="T14" fmla="*/ 2147483646 w 216"/>
                <a:gd name="T15" fmla="*/ 2147483646 h 216"/>
                <a:gd name="T16" fmla="*/ 2147483646 w 216"/>
                <a:gd name="T17" fmla="*/ 2147483646 h 216"/>
                <a:gd name="T18" fmla="*/ 2147483646 w 216"/>
                <a:gd name="T19" fmla="*/ 0 h 2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 h="216" extrusionOk="0">
                  <a:moveTo>
                    <a:pt x="101" y="114"/>
                  </a:moveTo>
                  <a:cubicBezTo>
                    <a:pt x="203" y="114"/>
                    <a:pt x="203" y="114"/>
                    <a:pt x="203" y="114"/>
                  </a:cubicBezTo>
                  <a:cubicBezTo>
                    <a:pt x="203" y="170"/>
                    <a:pt x="158" y="216"/>
                    <a:pt x="101" y="216"/>
                  </a:cubicBezTo>
                  <a:cubicBezTo>
                    <a:pt x="45" y="216"/>
                    <a:pt x="0" y="170"/>
                    <a:pt x="0" y="114"/>
                  </a:cubicBezTo>
                  <a:cubicBezTo>
                    <a:pt x="0" y="58"/>
                    <a:pt x="45" y="12"/>
                    <a:pt x="101" y="12"/>
                  </a:cubicBezTo>
                  <a:lnTo>
                    <a:pt x="101" y="114"/>
                  </a:lnTo>
                  <a:close/>
                  <a:moveTo>
                    <a:pt x="114" y="0"/>
                  </a:moveTo>
                  <a:cubicBezTo>
                    <a:pt x="114" y="101"/>
                    <a:pt x="114" y="101"/>
                    <a:pt x="114" y="101"/>
                  </a:cubicBezTo>
                  <a:cubicBezTo>
                    <a:pt x="216" y="101"/>
                    <a:pt x="216" y="101"/>
                    <a:pt x="216" y="101"/>
                  </a:cubicBezTo>
                  <a:cubicBezTo>
                    <a:pt x="216" y="45"/>
                    <a:pt x="170"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sz="2000">
                <a:latin typeface="+mj-lt"/>
              </a:endParaRPr>
            </a:p>
          </p:txBody>
        </p:sp>
        <p:pic>
          <p:nvPicPr>
            <p:cNvPr id="10" name="Picture 9">
              <a:extLst>
                <a:ext uri="{FF2B5EF4-FFF2-40B4-BE49-F238E27FC236}">
                  <a16:creationId xmlns:a16="http://schemas.microsoft.com/office/drawing/2014/main" id="{FE88D9F6-3271-40EF-8164-486996C69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614" y="3390138"/>
              <a:ext cx="1106199" cy="892846"/>
            </a:xfrm>
            <a:prstGeom prst="rect">
              <a:avLst/>
            </a:prstGeom>
          </p:spPr>
        </p:pic>
        <p:pic>
          <p:nvPicPr>
            <p:cNvPr id="11" name="Picture 10">
              <a:extLst>
                <a:ext uri="{FF2B5EF4-FFF2-40B4-BE49-F238E27FC236}">
                  <a16:creationId xmlns:a16="http://schemas.microsoft.com/office/drawing/2014/main" id="{7376A211-22AD-2969-E1F7-6515100AE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8130" y="3142063"/>
              <a:ext cx="939897" cy="1015327"/>
            </a:xfrm>
            <a:prstGeom prst="rect">
              <a:avLst/>
            </a:prstGeom>
          </p:spPr>
        </p:pic>
      </p:grpSp>
      <p:sp>
        <p:nvSpPr>
          <p:cNvPr id="26" name="Text Placeholder 3">
            <a:extLst>
              <a:ext uri="{FF2B5EF4-FFF2-40B4-BE49-F238E27FC236}">
                <a16:creationId xmlns:a16="http://schemas.microsoft.com/office/drawing/2014/main" id="{A7583C62-B8C8-73CC-FBF3-B0F55303D756}"/>
              </a:ext>
            </a:extLst>
          </p:cNvPr>
          <p:cNvSpPr txBox="1">
            <a:spLocks/>
          </p:cNvSpPr>
          <p:nvPr/>
        </p:nvSpPr>
        <p:spPr>
          <a:xfrm>
            <a:off x="7167414" y="2509512"/>
            <a:ext cx="4317015" cy="771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en-US" dirty="0">
                <a:solidFill>
                  <a:schemeClr val="bg1"/>
                </a:solidFill>
              </a:rPr>
              <a:t>Hydropower</a:t>
            </a:r>
          </a:p>
          <a:p>
            <a:pPr marL="342900" indent="-342900">
              <a:buFont typeface="Arial" panose="020B0604020202020204" pitchFamily="34" charset="0"/>
              <a:buAutoNum type="arabicPeriod"/>
            </a:pPr>
            <a:r>
              <a:rPr lang="en-US" dirty="0">
                <a:solidFill>
                  <a:schemeClr val="bg1"/>
                </a:solidFill>
              </a:rPr>
              <a:t>Wind Energy</a:t>
            </a:r>
          </a:p>
          <a:p>
            <a:pPr marL="342900" indent="-342900">
              <a:buFont typeface="Arial" panose="020B0604020202020204" pitchFamily="34" charset="0"/>
              <a:buAutoNum type="arabicPeriod"/>
            </a:pPr>
            <a:r>
              <a:rPr lang="en-US" b="1" u="sng" dirty="0">
                <a:solidFill>
                  <a:schemeClr val="bg1"/>
                </a:solidFill>
              </a:rPr>
              <a:t>Solar Energy</a:t>
            </a:r>
          </a:p>
          <a:p>
            <a:pPr marL="342900" indent="-342900">
              <a:buFont typeface="Arial" panose="020B0604020202020204" pitchFamily="34" charset="0"/>
              <a:buAutoNum type="arabicPeriod"/>
            </a:pPr>
            <a:r>
              <a:rPr lang="en-US" dirty="0">
                <a:solidFill>
                  <a:schemeClr val="bg1"/>
                </a:solidFill>
              </a:rPr>
              <a:t>Biomass / </a:t>
            </a:r>
            <a:r>
              <a:rPr lang="en-US" dirty="0" err="1">
                <a:solidFill>
                  <a:schemeClr val="bg1"/>
                </a:solidFill>
              </a:rPr>
              <a:t>BioEnergy</a:t>
            </a:r>
            <a:endParaRPr lang="en-US" dirty="0">
              <a:solidFill>
                <a:schemeClr val="bg1"/>
              </a:solidFill>
            </a:endParaRPr>
          </a:p>
          <a:p>
            <a:pPr marL="342900" indent="-342900">
              <a:buFont typeface="Arial" panose="020B0604020202020204" pitchFamily="34" charset="0"/>
              <a:buAutoNum type="arabicPeriod"/>
            </a:pPr>
            <a:r>
              <a:rPr lang="en-US" dirty="0">
                <a:solidFill>
                  <a:schemeClr val="bg1"/>
                </a:solidFill>
              </a:rPr>
              <a:t>Geothermal Energy</a:t>
            </a:r>
          </a:p>
          <a:p>
            <a:pPr marL="342900" indent="-342900">
              <a:buFont typeface="Arial" panose="020B0604020202020204" pitchFamily="34" charset="0"/>
              <a:buAutoNum type="arabicPeriod"/>
            </a:pPr>
            <a:r>
              <a:rPr lang="en-US" dirty="0">
                <a:solidFill>
                  <a:schemeClr val="bg1"/>
                </a:solidFill>
              </a:rPr>
              <a:t>Ocean Energy</a:t>
            </a:r>
          </a:p>
          <a:p>
            <a:pPr marL="342900" indent="-342900">
              <a:buFont typeface="Arial" panose="020B0604020202020204" pitchFamily="34" charset="0"/>
              <a:buAutoNum type="arabicPeriod"/>
            </a:pPr>
            <a:r>
              <a:rPr lang="en-US" dirty="0">
                <a:solidFill>
                  <a:schemeClr val="bg1"/>
                </a:solidFill>
              </a:rPr>
              <a:t>Hydrogen</a:t>
            </a:r>
          </a:p>
          <a:p>
            <a:pPr marL="342900" indent="-342900">
              <a:buFont typeface="Arial" panose="020B0604020202020204" pitchFamily="34" charset="0"/>
              <a:buAutoNum type="arabicPeriod"/>
            </a:pPr>
            <a:endParaRPr lang="x-none" dirty="0"/>
          </a:p>
        </p:txBody>
      </p:sp>
    </p:spTree>
    <p:extLst>
      <p:ext uri="{BB962C8B-B14F-4D97-AF65-F5344CB8AC3E}">
        <p14:creationId xmlns:p14="http://schemas.microsoft.com/office/powerpoint/2010/main" val="3942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Effect transition="in" filter="fade">
                                      <p:cBhvr>
                                        <p:cTn id="14" dur="1000"/>
                                        <p:tgtEl>
                                          <p:spTgt spid="26">
                                            <p:txEl>
                                              <p:pRg st="1" end="1"/>
                                            </p:txEl>
                                          </p:spTgt>
                                        </p:tgtEl>
                                      </p:cBhvr>
                                    </p:animEffect>
                                    <p:anim calcmode="lin" valueType="num">
                                      <p:cBhvr>
                                        <p:cTn id="15"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Effect transition="in" filter="fade">
                                      <p:cBhvr>
                                        <p:cTn id="21" dur="1000"/>
                                        <p:tgtEl>
                                          <p:spTgt spid="26">
                                            <p:txEl>
                                              <p:pRg st="2" end="2"/>
                                            </p:txEl>
                                          </p:spTgt>
                                        </p:tgtEl>
                                      </p:cBhvr>
                                    </p:animEffect>
                                    <p:anim calcmode="lin" valueType="num">
                                      <p:cBhvr>
                                        <p:cTn id="22"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Effect transition="in" filter="fade">
                                      <p:cBhvr>
                                        <p:cTn id="28" dur="1000"/>
                                        <p:tgtEl>
                                          <p:spTgt spid="26">
                                            <p:txEl>
                                              <p:pRg st="3" end="3"/>
                                            </p:txEl>
                                          </p:spTgt>
                                        </p:tgtEl>
                                      </p:cBhvr>
                                    </p:animEffect>
                                    <p:anim calcmode="lin" valueType="num">
                                      <p:cBhvr>
                                        <p:cTn id="29"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animEffect transition="in" filter="fade">
                                      <p:cBhvr>
                                        <p:cTn id="35" dur="1000"/>
                                        <p:tgtEl>
                                          <p:spTgt spid="26">
                                            <p:txEl>
                                              <p:pRg st="4" end="4"/>
                                            </p:txEl>
                                          </p:spTgt>
                                        </p:tgtEl>
                                      </p:cBhvr>
                                    </p:animEffect>
                                    <p:anim calcmode="lin" valueType="num">
                                      <p:cBhvr>
                                        <p:cTn id="36"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xEl>
                                              <p:pRg st="5" end="5"/>
                                            </p:txEl>
                                          </p:spTgt>
                                        </p:tgtEl>
                                        <p:attrNameLst>
                                          <p:attrName>style.visibility</p:attrName>
                                        </p:attrNameLst>
                                      </p:cBhvr>
                                      <p:to>
                                        <p:strVal val="visible"/>
                                      </p:to>
                                    </p:set>
                                    <p:animEffect transition="in" filter="fade">
                                      <p:cBhvr>
                                        <p:cTn id="42" dur="1000"/>
                                        <p:tgtEl>
                                          <p:spTgt spid="26">
                                            <p:txEl>
                                              <p:pRg st="5" end="5"/>
                                            </p:txEl>
                                          </p:spTgt>
                                        </p:tgtEl>
                                      </p:cBhvr>
                                    </p:animEffect>
                                    <p:anim calcmode="lin" valueType="num">
                                      <p:cBhvr>
                                        <p:cTn id="43" dur="1000" fill="hold"/>
                                        <p:tgtEl>
                                          <p:spTgt spid="2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xEl>
                                              <p:pRg st="6" end="6"/>
                                            </p:txEl>
                                          </p:spTgt>
                                        </p:tgtEl>
                                        <p:attrNameLst>
                                          <p:attrName>style.visibility</p:attrName>
                                        </p:attrNameLst>
                                      </p:cBhvr>
                                      <p:to>
                                        <p:strVal val="visible"/>
                                      </p:to>
                                    </p:set>
                                    <p:animEffect transition="in" filter="fade">
                                      <p:cBhvr>
                                        <p:cTn id="49" dur="1000"/>
                                        <p:tgtEl>
                                          <p:spTgt spid="26">
                                            <p:txEl>
                                              <p:pRg st="6" end="6"/>
                                            </p:txEl>
                                          </p:spTgt>
                                        </p:tgtEl>
                                      </p:cBhvr>
                                    </p:animEffect>
                                    <p:anim calcmode="lin" valueType="num">
                                      <p:cBhvr>
                                        <p:cTn id="50"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 name="Google Shape;202;p35">
            <a:extLst>
              <a:ext uri="{FF2B5EF4-FFF2-40B4-BE49-F238E27FC236}">
                <a16:creationId xmlns:a16="http://schemas.microsoft.com/office/drawing/2014/main" id="{5C96E451-84BB-712B-7EB8-0196223C1EFB}"/>
              </a:ext>
            </a:extLst>
          </p:cNvPr>
          <p:cNvSpPr txBox="1">
            <a:spLocks/>
          </p:cNvSpPr>
          <p:nvPr/>
        </p:nvSpPr>
        <p:spPr>
          <a:xfrm>
            <a:off x="1572768" y="2396663"/>
            <a:ext cx="9757664" cy="115027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4800" b="1" dirty="0">
                <a:solidFill>
                  <a:schemeClr val="bg1"/>
                </a:solidFill>
                <a:latin typeface="Century Gothic" panose="020B0502020202020204" pitchFamily="34" charset="0"/>
              </a:rPr>
              <a:t>WORLD &amp; RENEWABLES</a:t>
            </a:r>
          </a:p>
        </p:txBody>
      </p:sp>
    </p:spTree>
    <p:extLst>
      <p:ext uri="{BB962C8B-B14F-4D97-AF65-F5344CB8AC3E}">
        <p14:creationId xmlns:p14="http://schemas.microsoft.com/office/powerpoint/2010/main" val="3699214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17A9-28EF-7507-22E1-2482840EB32E}"/>
              </a:ext>
            </a:extLst>
          </p:cNvPr>
          <p:cNvSpPr/>
          <p:nvPr/>
        </p:nvSpPr>
        <p:spPr>
          <a:xfrm>
            <a:off x="0" y="0"/>
            <a:ext cx="12192000" cy="685800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solidFill>
                <a:schemeClr val="bg1"/>
              </a:solidFill>
            </a:endParaRPr>
          </a:p>
        </p:txBody>
      </p:sp>
      <p:sp>
        <p:nvSpPr>
          <p:cNvPr id="53" name="object 12">
            <a:extLst>
              <a:ext uri="{FF2B5EF4-FFF2-40B4-BE49-F238E27FC236}">
                <a16:creationId xmlns:a16="http://schemas.microsoft.com/office/drawing/2014/main" id="{247E227B-D2D6-74A7-BAD3-12AF86440482}"/>
              </a:ext>
            </a:extLst>
          </p:cNvPr>
          <p:cNvSpPr txBox="1"/>
          <p:nvPr/>
        </p:nvSpPr>
        <p:spPr>
          <a:xfrm>
            <a:off x="1755700" y="415833"/>
            <a:ext cx="8680600" cy="564684"/>
          </a:xfrm>
          <a:prstGeom prst="rect">
            <a:avLst/>
          </a:prstGeom>
        </p:spPr>
        <p:txBody>
          <a:bodyPr vert="horz" wrap="square" lIns="0" tIns="10583" rIns="0" bIns="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rPr>
              <a:t>Renewable Energy – History</a:t>
            </a:r>
            <a:endParaRPr kumimoji="0" lang="x-none"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nvGrpSpPr>
          <p:cNvPr id="56" name="Group 55">
            <a:extLst>
              <a:ext uri="{FF2B5EF4-FFF2-40B4-BE49-F238E27FC236}">
                <a16:creationId xmlns:a16="http://schemas.microsoft.com/office/drawing/2014/main" id="{DD7598D6-3393-FFE4-EED5-47379A2838DD}"/>
              </a:ext>
            </a:extLst>
          </p:cNvPr>
          <p:cNvGrpSpPr/>
          <p:nvPr/>
        </p:nvGrpSpPr>
        <p:grpSpPr>
          <a:xfrm>
            <a:off x="3048000" y="1545773"/>
            <a:ext cx="6096000" cy="4588328"/>
            <a:chOff x="3048000" y="1545773"/>
            <a:chExt cx="6096000" cy="4588328"/>
          </a:xfrm>
        </p:grpSpPr>
        <p:pic>
          <p:nvPicPr>
            <p:cNvPr id="52" name="Picture 2" descr="The Water Wheel - Water and Energy into the 21st Century">
              <a:extLst>
                <a:ext uri="{FF2B5EF4-FFF2-40B4-BE49-F238E27FC236}">
                  <a16:creationId xmlns:a16="http://schemas.microsoft.com/office/drawing/2014/main" id="{B1FA4C05-37DE-9B2B-6116-AC5BD51D9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0" t="3799" r="3202" b="5747"/>
            <a:stretch/>
          </p:blipFill>
          <p:spPr bwMode="auto">
            <a:xfrm>
              <a:off x="3619500" y="1545773"/>
              <a:ext cx="4953000" cy="414745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5087B77-144B-CB09-865D-3F5F8545AC2A}"/>
                </a:ext>
              </a:extLst>
            </p:cNvPr>
            <p:cNvSpPr txBox="1"/>
            <p:nvPr/>
          </p:nvSpPr>
          <p:spPr>
            <a:xfrm>
              <a:off x="3048000" y="5764769"/>
              <a:ext cx="6096000" cy="369332"/>
            </a:xfrm>
            <a:prstGeom prst="rect">
              <a:avLst/>
            </a:prstGeom>
            <a:noFill/>
          </p:spPr>
          <p:txBody>
            <a:bodyPr wrap="square">
              <a:spAutoFit/>
            </a:bodyPr>
            <a:lstStyle/>
            <a:p>
              <a:pPr algn="ctr"/>
              <a:r>
                <a:rPr lang="en-US" sz="1800" b="1" i="0" dirty="0">
                  <a:solidFill>
                    <a:schemeClr val="bg1"/>
                  </a:solidFill>
                  <a:effectLst/>
                  <a:latin typeface="futura-pt"/>
                </a:rPr>
                <a:t>Waterwheels – 200 BC</a:t>
              </a:r>
            </a:p>
          </p:txBody>
        </p:sp>
      </p:grpSp>
    </p:spTree>
    <p:extLst>
      <p:ext uri="{BB962C8B-B14F-4D97-AF65-F5344CB8AC3E}">
        <p14:creationId xmlns:p14="http://schemas.microsoft.com/office/powerpoint/2010/main" val="150543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solidFill>
                <a:schemeClr val="bg1"/>
              </a:solidFill>
            </a:endParaRPr>
          </a:p>
        </p:txBody>
      </p:sp>
      <p:sp>
        <p:nvSpPr>
          <p:cNvPr id="35" name="TextBox 34">
            <a:extLst>
              <a:ext uri="{FF2B5EF4-FFF2-40B4-BE49-F238E27FC236}">
                <a16:creationId xmlns:a16="http://schemas.microsoft.com/office/drawing/2014/main" id="{DA7AF061-0008-9FEE-95E6-8D94138DE4F0}"/>
              </a:ext>
            </a:extLst>
          </p:cNvPr>
          <p:cNvSpPr txBox="1"/>
          <p:nvPr/>
        </p:nvSpPr>
        <p:spPr>
          <a:xfrm>
            <a:off x="0" y="4767769"/>
            <a:ext cx="2944509" cy="1815882"/>
          </a:xfrm>
          <a:prstGeom prst="rect">
            <a:avLst/>
          </a:prstGeom>
          <a:noFill/>
        </p:spPr>
        <p:txBody>
          <a:bodyPr wrap="square" rtlCol="0">
            <a:spAutoFit/>
          </a:bodyPr>
          <a:lstStyle/>
          <a:p>
            <a:pPr algn="ctr"/>
            <a:r>
              <a:rPr lang="en-US" sz="1400" b="1" i="0" dirty="0">
                <a:solidFill>
                  <a:schemeClr val="bg1"/>
                </a:solidFill>
                <a:effectLst/>
                <a:latin typeface="futura-pt"/>
              </a:rPr>
              <a:t>Waterwheels – 200 BC</a:t>
            </a:r>
          </a:p>
          <a:p>
            <a:pPr algn="ctr"/>
            <a:r>
              <a:rPr lang="en-US" sz="1400" b="0" i="0" dirty="0">
                <a:solidFill>
                  <a:schemeClr val="bg1"/>
                </a:solidFill>
                <a:effectLst/>
                <a:latin typeface="futura-pt"/>
              </a:rPr>
              <a:t>It all started with ‘waterwheels’, which mimic the workings behind hydropower.</a:t>
            </a:r>
          </a:p>
          <a:p>
            <a:pPr algn="ctr"/>
            <a:r>
              <a:rPr lang="en-US" sz="1400" dirty="0">
                <a:solidFill>
                  <a:schemeClr val="bg1"/>
                </a:solidFill>
                <a:latin typeface="futura-pt"/>
              </a:rPr>
              <a:t>S</a:t>
            </a:r>
            <a:r>
              <a:rPr lang="en-US" sz="1400" b="0" i="0" dirty="0">
                <a:solidFill>
                  <a:schemeClr val="bg1"/>
                </a:solidFill>
                <a:effectLst/>
                <a:latin typeface="futura-pt"/>
              </a:rPr>
              <a:t>tarted in Europe. Of course, this was a brute form, but it created the premise for today’s technological feats.</a:t>
            </a:r>
            <a:endParaRPr lang="en-US" sz="1400"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99AA80-1A97-6015-BA2B-7C2C03097C28}"/>
              </a:ext>
            </a:extLst>
          </p:cNvPr>
          <p:cNvSpPr txBox="1"/>
          <p:nvPr/>
        </p:nvSpPr>
        <p:spPr>
          <a:xfrm>
            <a:off x="556038" y="475411"/>
            <a:ext cx="3409680" cy="1600438"/>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Windmills – 1590s</a:t>
            </a:r>
          </a:p>
          <a:p>
            <a:pPr algn="ctr"/>
            <a:r>
              <a:rPr lang="en-US" sz="1400" b="0" i="0" dirty="0">
                <a:solidFill>
                  <a:schemeClr val="bg1"/>
                </a:solidFill>
                <a:effectLst/>
                <a:latin typeface="futura-pt"/>
              </a:rPr>
              <a:t>Staying in Europe – the Netherlands, when the popularity of windmills was at its peak. You know the type: those towering edifices that speak for a large part of Dutch industry and culture</a:t>
            </a:r>
            <a:endParaRPr lang="en-US" sz="1400" b="1"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C7E7EEC4-A360-DB31-5E5E-686F392B5E1D}"/>
              </a:ext>
            </a:extLst>
          </p:cNvPr>
          <p:cNvSpPr txBox="1"/>
          <p:nvPr/>
        </p:nvSpPr>
        <p:spPr>
          <a:xfrm>
            <a:off x="8147630" y="4602334"/>
            <a:ext cx="3561456" cy="2031325"/>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Windmills Round II – 1887</a:t>
            </a:r>
          </a:p>
          <a:p>
            <a:pPr algn="ctr"/>
            <a:r>
              <a:rPr lang="en-US" sz="1400" dirty="0">
                <a:solidFill>
                  <a:schemeClr val="bg1"/>
                </a:solidFill>
                <a:latin typeface="futura-pt"/>
              </a:rPr>
              <a:t>In </a:t>
            </a:r>
            <a:r>
              <a:rPr lang="en-US" sz="1400" b="0" i="0" dirty="0">
                <a:solidFill>
                  <a:schemeClr val="bg1"/>
                </a:solidFill>
                <a:effectLst/>
                <a:latin typeface="futura-pt"/>
              </a:rPr>
              <a:t>1888, Charles F. Brush invented the first windmill used to generate electricity on a farm in Cleveland, Ohio. By 1908, there were 72 wind turbines generating electricity in Denmark. And by the time the 1930s rolled around, they were widespread across the US.</a:t>
            </a:r>
            <a:r>
              <a:rPr lang="en-US" sz="1400" b="1" dirty="0">
                <a:solidFill>
                  <a:schemeClr val="bg1"/>
                </a:solidFill>
                <a:latin typeface="Century Gothic" panose="020B0502020202020204" pitchFamily="34" charset="0"/>
              </a:rPr>
              <a:t> </a:t>
            </a:r>
          </a:p>
        </p:txBody>
      </p:sp>
      <p:sp>
        <p:nvSpPr>
          <p:cNvPr id="38" name="TextBox 37">
            <a:extLst>
              <a:ext uri="{FF2B5EF4-FFF2-40B4-BE49-F238E27FC236}">
                <a16:creationId xmlns:a16="http://schemas.microsoft.com/office/drawing/2014/main" id="{B921935C-2EEC-21D3-2909-8E8ED1F20F3C}"/>
              </a:ext>
            </a:extLst>
          </p:cNvPr>
          <p:cNvSpPr txBox="1"/>
          <p:nvPr/>
        </p:nvSpPr>
        <p:spPr>
          <a:xfrm>
            <a:off x="8486170" y="230596"/>
            <a:ext cx="3750382" cy="1600438"/>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Solar Goes to Space – 1958</a:t>
            </a:r>
          </a:p>
          <a:p>
            <a:pPr algn="ctr"/>
            <a:r>
              <a:rPr lang="en-US" sz="1400" b="0" i="0" dirty="0">
                <a:solidFill>
                  <a:schemeClr val="bg1"/>
                </a:solidFill>
                <a:effectLst/>
                <a:latin typeface="futura-pt"/>
              </a:rPr>
              <a:t>the first US satellite use </a:t>
            </a:r>
            <a:r>
              <a:rPr lang="en-US" sz="1400" b="0" i="0" u="none" strike="noStrike" dirty="0">
                <a:solidFill>
                  <a:schemeClr val="bg1"/>
                </a:solidFill>
                <a:effectLst/>
                <a:latin typeface="futura-pt"/>
                <a:hlinkClick r:id="rId4">
                  <a:extLst>
                    <a:ext uri="{A12FA001-AC4F-418D-AE19-62706E023703}">
                      <ahyp:hlinkClr xmlns:ahyp="http://schemas.microsoft.com/office/drawing/2018/hyperlinkcolor" val="tx"/>
                    </a:ext>
                  </a:extLst>
                </a:hlinkClick>
              </a:rPr>
              <a:t>solar energy</a:t>
            </a:r>
            <a:r>
              <a:rPr lang="en-US" sz="1400" b="0" i="0" dirty="0">
                <a:solidFill>
                  <a:schemeClr val="bg1"/>
                </a:solidFill>
                <a:effectLst/>
                <a:latin typeface="futura-pt"/>
              </a:rPr>
              <a:t> as its power source. The Vanguard 1 launched on St. Patrick’s Day, and it left behind a legacy that’s remembered on par with the American moon-landing that came 11 years later.</a:t>
            </a:r>
            <a:r>
              <a:rPr lang="en-US" sz="1400" b="1" dirty="0">
                <a:solidFill>
                  <a:schemeClr val="bg1"/>
                </a:solidFill>
                <a:latin typeface="Century Gothic" panose="020B0502020202020204" pitchFamily="34" charset="0"/>
              </a:rPr>
              <a:t> </a:t>
            </a:r>
          </a:p>
        </p:txBody>
      </p:sp>
      <p:sp>
        <p:nvSpPr>
          <p:cNvPr id="40" name="TextBox 39">
            <a:extLst>
              <a:ext uri="{FF2B5EF4-FFF2-40B4-BE49-F238E27FC236}">
                <a16:creationId xmlns:a16="http://schemas.microsoft.com/office/drawing/2014/main" id="{2B666EC6-6636-568F-29D5-23EC259D3B10}"/>
              </a:ext>
            </a:extLst>
          </p:cNvPr>
          <p:cNvSpPr txBox="1"/>
          <p:nvPr/>
        </p:nvSpPr>
        <p:spPr>
          <a:xfrm>
            <a:off x="4433368" y="123365"/>
            <a:ext cx="3385387" cy="1815882"/>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Solar Cells to generate Energy – 1876</a:t>
            </a:r>
          </a:p>
          <a:p>
            <a:pPr algn="ctr"/>
            <a:r>
              <a:rPr lang="en-US" sz="1400" b="1" dirty="0">
                <a:solidFill>
                  <a:schemeClr val="bg1"/>
                </a:solidFill>
                <a:latin typeface="Century Gothic" panose="020B0502020202020204" pitchFamily="34" charset="0"/>
              </a:rPr>
              <a:t> </a:t>
            </a:r>
            <a:r>
              <a:rPr lang="en-US" sz="1400" b="0" i="0" dirty="0">
                <a:solidFill>
                  <a:schemeClr val="bg1"/>
                </a:solidFill>
                <a:effectLst/>
                <a:latin typeface="futura-pt"/>
              </a:rPr>
              <a:t>London 1876, William Grylls Adams, Professor of Natural Philosophy at King’s College, has demonstrated to a board of fellow professors how you can use selenium cells to harness rays from the sun and generate electricity.</a:t>
            </a:r>
            <a:endParaRPr lang="en-US" sz="1400" b="1" dirty="0">
              <a:solidFill>
                <a:schemeClr val="bg1"/>
              </a:solidFill>
              <a:latin typeface="Century Gothic" panose="020B0502020202020204" pitchFamily="34" charset="0"/>
            </a:endParaRPr>
          </a:p>
        </p:txBody>
      </p:sp>
      <p:sp>
        <p:nvSpPr>
          <p:cNvPr id="41" name="TextBox 40">
            <a:extLst>
              <a:ext uri="{FF2B5EF4-FFF2-40B4-BE49-F238E27FC236}">
                <a16:creationId xmlns:a16="http://schemas.microsoft.com/office/drawing/2014/main" id="{8728A5AF-8D85-29C2-57B5-FD8B3CEDBCCF}"/>
              </a:ext>
            </a:extLst>
          </p:cNvPr>
          <p:cNvSpPr txBox="1"/>
          <p:nvPr/>
        </p:nvSpPr>
        <p:spPr>
          <a:xfrm>
            <a:off x="3860870" y="4879503"/>
            <a:ext cx="2443004" cy="1600438"/>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World’s 1</a:t>
            </a:r>
            <a:r>
              <a:rPr lang="en-US" sz="1400" b="1" baseline="30000" dirty="0">
                <a:solidFill>
                  <a:schemeClr val="bg1"/>
                </a:solidFill>
                <a:latin typeface="Century Gothic" panose="020B0502020202020204" pitchFamily="34" charset="0"/>
              </a:rPr>
              <a:t>st</a:t>
            </a:r>
            <a:r>
              <a:rPr lang="en-US" sz="1400" b="1" dirty="0">
                <a:solidFill>
                  <a:schemeClr val="bg1"/>
                </a:solidFill>
                <a:latin typeface="Century Gothic" panose="020B0502020202020204" pitchFamily="34" charset="0"/>
              </a:rPr>
              <a:t> Solar Energy System – 1860</a:t>
            </a:r>
          </a:p>
          <a:p>
            <a:pPr algn="ctr"/>
            <a:r>
              <a:rPr lang="en-US" sz="1400" b="0" i="0" dirty="0">
                <a:solidFill>
                  <a:schemeClr val="bg1"/>
                </a:solidFill>
                <a:effectLst/>
                <a:latin typeface="futura-pt"/>
              </a:rPr>
              <a:t> France, where in 1860 the world’s first solar energy system was invented by French investor Augustin </a:t>
            </a:r>
            <a:r>
              <a:rPr lang="en-US" sz="1400" b="0" i="0" dirty="0" err="1">
                <a:solidFill>
                  <a:schemeClr val="bg1"/>
                </a:solidFill>
                <a:effectLst/>
                <a:latin typeface="futura-pt"/>
              </a:rPr>
              <a:t>Mouchot</a:t>
            </a:r>
            <a:r>
              <a:rPr lang="en-US" sz="1400" b="0" i="0" dirty="0">
                <a:solidFill>
                  <a:schemeClr val="bg1"/>
                </a:solidFill>
                <a:effectLst/>
                <a:latin typeface="futura-pt"/>
              </a:rPr>
              <a:t>.</a:t>
            </a:r>
            <a:r>
              <a:rPr lang="en-US" sz="1400" dirty="0">
                <a:solidFill>
                  <a:schemeClr val="bg1"/>
                </a:solidFill>
                <a:latin typeface="Century Gothic" panose="020B0502020202020204" pitchFamily="34" charset="0"/>
              </a:rPr>
              <a:t> </a:t>
            </a:r>
          </a:p>
        </p:txBody>
      </p:sp>
      <p:grpSp>
        <p:nvGrpSpPr>
          <p:cNvPr id="3" name="Group 2">
            <a:extLst>
              <a:ext uri="{FF2B5EF4-FFF2-40B4-BE49-F238E27FC236}">
                <a16:creationId xmlns:a16="http://schemas.microsoft.com/office/drawing/2014/main" id="{3942A0CA-6E0B-0780-ABF7-85756D1274F7}"/>
              </a:ext>
            </a:extLst>
          </p:cNvPr>
          <p:cNvGrpSpPr/>
          <p:nvPr/>
        </p:nvGrpSpPr>
        <p:grpSpPr>
          <a:xfrm>
            <a:off x="1419216" y="1899170"/>
            <a:ext cx="8822010" cy="2826337"/>
            <a:chOff x="776956" y="1899170"/>
            <a:chExt cx="8822010" cy="2826337"/>
          </a:xfrm>
        </p:grpSpPr>
        <p:sp>
          <p:nvSpPr>
            <p:cNvPr id="18" name="Half-frame 5">
              <a:extLst>
                <a:ext uri="{FF2B5EF4-FFF2-40B4-BE49-F238E27FC236}">
                  <a16:creationId xmlns:a16="http://schemas.microsoft.com/office/drawing/2014/main" id="{79373A3C-3BE8-AD45-16F9-BF8F59AA2C44}"/>
                </a:ext>
              </a:extLst>
            </p:cNvPr>
            <p:cNvSpPr/>
            <p:nvPr/>
          </p:nvSpPr>
          <p:spPr>
            <a:xfrm rot="16200000" flipH="1">
              <a:off x="1548531" y="25209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grpSp>
          <p:nvGrpSpPr>
            <p:cNvPr id="19" name="Group 18">
              <a:extLst>
                <a:ext uri="{FF2B5EF4-FFF2-40B4-BE49-F238E27FC236}">
                  <a16:creationId xmlns:a16="http://schemas.microsoft.com/office/drawing/2014/main" id="{1CB13FB1-153D-5BFF-F22C-23D276B3B207}"/>
                </a:ext>
              </a:extLst>
            </p:cNvPr>
            <p:cNvGrpSpPr/>
            <p:nvPr/>
          </p:nvGrpSpPr>
          <p:grpSpPr>
            <a:xfrm>
              <a:off x="2944510" y="2555197"/>
              <a:ext cx="5528671" cy="1469798"/>
              <a:chOff x="2944510" y="3134317"/>
              <a:chExt cx="5528671" cy="1469798"/>
            </a:xfrm>
          </p:grpSpPr>
          <p:sp>
            <p:nvSpPr>
              <p:cNvPr id="20" name="Half-frame 119">
                <a:extLst>
                  <a:ext uri="{FF2B5EF4-FFF2-40B4-BE49-F238E27FC236}">
                    <a16:creationId xmlns:a16="http://schemas.microsoft.com/office/drawing/2014/main" id="{973970E8-EE1A-CD34-8536-4594CCAC1B63}"/>
                  </a:ext>
                </a:extLst>
              </p:cNvPr>
              <p:cNvSpPr/>
              <p:nvPr/>
            </p:nvSpPr>
            <p:spPr>
              <a:xfrm rot="10800000" flipH="1">
                <a:off x="2944510" y="3525410"/>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21" name="Half-frame 120">
                <a:extLst>
                  <a:ext uri="{FF2B5EF4-FFF2-40B4-BE49-F238E27FC236}">
                    <a16:creationId xmlns:a16="http://schemas.microsoft.com/office/drawing/2014/main" id="{51048FEB-7CB7-FF90-72C2-1C12E2E920C7}"/>
                  </a:ext>
                </a:extLst>
              </p:cNvPr>
              <p:cNvSpPr/>
              <p:nvPr/>
            </p:nvSpPr>
            <p:spPr>
              <a:xfrm rot="16200000" flipH="1">
                <a:off x="4464233" y="31101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22" name="Half-frame 121">
                <a:extLst>
                  <a:ext uri="{FF2B5EF4-FFF2-40B4-BE49-F238E27FC236}">
                    <a16:creationId xmlns:a16="http://schemas.microsoft.com/office/drawing/2014/main" id="{6F88F61C-DA02-0D76-EABB-003EBCE3DC6E}"/>
                  </a:ext>
                </a:extLst>
              </p:cNvPr>
              <p:cNvSpPr/>
              <p:nvPr/>
            </p:nvSpPr>
            <p:spPr>
              <a:xfrm rot="10800000" flipH="1">
                <a:off x="5860212" y="3535490"/>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24" name="Half-frame 122">
                <a:extLst>
                  <a:ext uri="{FF2B5EF4-FFF2-40B4-BE49-F238E27FC236}">
                    <a16:creationId xmlns:a16="http://schemas.microsoft.com/office/drawing/2014/main" id="{73AE99C5-22EC-8734-D4B2-2888D12B160C}"/>
                  </a:ext>
                </a:extLst>
              </p:cNvPr>
              <p:cNvSpPr/>
              <p:nvPr/>
            </p:nvSpPr>
            <p:spPr>
              <a:xfrm rot="16200000" flipH="1">
                <a:off x="7428677" y="31101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grpSp>
        <p:grpSp>
          <p:nvGrpSpPr>
            <p:cNvPr id="27" name="Group 26">
              <a:extLst>
                <a:ext uri="{FF2B5EF4-FFF2-40B4-BE49-F238E27FC236}">
                  <a16:creationId xmlns:a16="http://schemas.microsoft.com/office/drawing/2014/main" id="{D82AD7BD-72D5-FE9F-DDED-26EB82E29CE0}"/>
                </a:ext>
              </a:extLst>
            </p:cNvPr>
            <p:cNvGrpSpPr/>
            <p:nvPr/>
          </p:nvGrpSpPr>
          <p:grpSpPr>
            <a:xfrm>
              <a:off x="776956" y="1899170"/>
              <a:ext cx="8822010" cy="2826337"/>
              <a:chOff x="776956" y="2478290"/>
              <a:chExt cx="8822010" cy="2826337"/>
            </a:xfrm>
          </p:grpSpPr>
          <p:sp>
            <p:nvSpPr>
              <p:cNvPr id="28" name="Rounded Rectangle 4">
                <a:extLst>
                  <a:ext uri="{FF2B5EF4-FFF2-40B4-BE49-F238E27FC236}">
                    <a16:creationId xmlns:a16="http://schemas.microsoft.com/office/drawing/2014/main" id="{AE6F863C-B142-99D8-576D-B9A2E5C365F6}"/>
                  </a:ext>
                </a:extLst>
              </p:cNvPr>
              <p:cNvSpPr/>
              <p:nvPr/>
            </p:nvSpPr>
            <p:spPr>
              <a:xfrm>
                <a:off x="776956" y="3906479"/>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29" name="Rounded Rectangle 78">
                <a:extLst>
                  <a:ext uri="{FF2B5EF4-FFF2-40B4-BE49-F238E27FC236}">
                    <a16:creationId xmlns:a16="http://schemas.microsoft.com/office/drawing/2014/main" id="{8974F1F8-0D62-E9EE-ADDC-852C98DFEACB}"/>
                  </a:ext>
                </a:extLst>
              </p:cNvPr>
              <p:cNvSpPr/>
              <p:nvPr/>
            </p:nvSpPr>
            <p:spPr>
              <a:xfrm>
                <a:off x="2248220" y="2487192"/>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0" name="Rounded Rectangle 79">
                <a:extLst>
                  <a:ext uri="{FF2B5EF4-FFF2-40B4-BE49-F238E27FC236}">
                    <a16:creationId xmlns:a16="http://schemas.microsoft.com/office/drawing/2014/main" id="{9B7DD1DB-D546-BFDE-EC67-364E2AA15468}"/>
                  </a:ext>
                </a:extLst>
              </p:cNvPr>
              <p:cNvSpPr/>
              <p:nvPr/>
            </p:nvSpPr>
            <p:spPr>
              <a:xfrm>
                <a:off x="3733507" y="3907548"/>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1" name="Rounded Rectangle 80">
                <a:extLst>
                  <a:ext uri="{FF2B5EF4-FFF2-40B4-BE49-F238E27FC236}">
                    <a16:creationId xmlns:a16="http://schemas.microsoft.com/office/drawing/2014/main" id="{0E5EAFCE-A892-E39F-ADF5-178AB6FC175D}"/>
                  </a:ext>
                </a:extLst>
              </p:cNvPr>
              <p:cNvSpPr/>
              <p:nvPr/>
            </p:nvSpPr>
            <p:spPr>
              <a:xfrm>
                <a:off x="5202036" y="2487192"/>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2" name="Rounded Rectangle 81">
                <a:extLst>
                  <a:ext uri="{FF2B5EF4-FFF2-40B4-BE49-F238E27FC236}">
                    <a16:creationId xmlns:a16="http://schemas.microsoft.com/office/drawing/2014/main" id="{7075CD2C-40A2-EDF8-352B-5A0AD13B12E2}"/>
                  </a:ext>
                </a:extLst>
              </p:cNvPr>
              <p:cNvSpPr/>
              <p:nvPr/>
            </p:nvSpPr>
            <p:spPr>
              <a:xfrm>
                <a:off x="6683264" y="3906478"/>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3" name="Rounded Rectangle 82">
                <a:extLst>
                  <a:ext uri="{FF2B5EF4-FFF2-40B4-BE49-F238E27FC236}">
                    <a16:creationId xmlns:a16="http://schemas.microsoft.com/office/drawing/2014/main" id="{7FA7920A-A7C2-74E2-EDE0-6494D18716B0}"/>
                  </a:ext>
                </a:extLst>
              </p:cNvPr>
              <p:cNvSpPr/>
              <p:nvPr/>
            </p:nvSpPr>
            <p:spPr>
              <a:xfrm>
                <a:off x="8155418" y="2478290"/>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44" name="Picture 43">
              <a:extLst>
                <a:ext uri="{FF2B5EF4-FFF2-40B4-BE49-F238E27FC236}">
                  <a16:creationId xmlns:a16="http://schemas.microsoft.com/office/drawing/2014/main" id="{2C2576CF-47D1-2661-6DFF-0745A7DAB4FD}"/>
                </a:ext>
              </a:extLst>
            </p:cNvPr>
            <p:cNvPicPr>
              <a:picLocks noChangeAspect="1"/>
            </p:cNvPicPr>
            <p:nvPr/>
          </p:nvPicPr>
          <p:blipFill>
            <a:blip r:embed="rId5"/>
            <a:stretch>
              <a:fillRect/>
            </a:stretch>
          </p:blipFill>
          <p:spPr>
            <a:xfrm>
              <a:off x="4150289" y="3639433"/>
              <a:ext cx="664366" cy="664366"/>
            </a:xfrm>
            <a:prstGeom prst="rect">
              <a:avLst/>
            </a:prstGeom>
          </p:spPr>
        </p:pic>
        <p:pic>
          <p:nvPicPr>
            <p:cNvPr id="45" name="Picture 44">
              <a:extLst>
                <a:ext uri="{FF2B5EF4-FFF2-40B4-BE49-F238E27FC236}">
                  <a16:creationId xmlns:a16="http://schemas.microsoft.com/office/drawing/2014/main" id="{149D9BE5-B2E4-BE12-9F6B-35275425FCCA}"/>
                </a:ext>
              </a:extLst>
            </p:cNvPr>
            <p:cNvPicPr>
              <a:picLocks noChangeAspect="1"/>
            </p:cNvPicPr>
            <p:nvPr/>
          </p:nvPicPr>
          <p:blipFill>
            <a:blip r:embed="rId6"/>
            <a:stretch>
              <a:fillRect/>
            </a:stretch>
          </p:blipFill>
          <p:spPr>
            <a:xfrm>
              <a:off x="1140549" y="3619357"/>
              <a:ext cx="708901" cy="708901"/>
            </a:xfrm>
            <a:prstGeom prst="rect">
              <a:avLst/>
            </a:prstGeom>
          </p:spPr>
        </p:pic>
        <p:pic>
          <p:nvPicPr>
            <p:cNvPr id="47" name="Picture 46">
              <a:extLst>
                <a:ext uri="{FF2B5EF4-FFF2-40B4-BE49-F238E27FC236}">
                  <a16:creationId xmlns:a16="http://schemas.microsoft.com/office/drawing/2014/main" id="{7DE77ABD-AF93-C609-7616-3494FF637F5A}"/>
                </a:ext>
              </a:extLst>
            </p:cNvPr>
            <p:cNvPicPr>
              <a:picLocks noChangeAspect="1"/>
            </p:cNvPicPr>
            <p:nvPr/>
          </p:nvPicPr>
          <p:blipFill>
            <a:blip r:embed="rId7"/>
            <a:stretch>
              <a:fillRect/>
            </a:stretch>
          </p:blipFill>
          <p:spPr>
            <a:xfrm>
              <a:off x="5557382" y="2233230"/>
              <a:ext cx="706271" cy="706271"/>
            </a:xfrm>
            <a:prstGeom prst="rect">
              <a:avLst/>
            </a:prstGeom>
          </p:spPr>
        </p:pic>
        <p:pic>
          <p:nvPicPr>
            <p:cNvPr id="1032" name="Picture 8" descr="Top Wind Turbine Stock Vectors, Illustrations &amp; Clip Art - iStock | Wind  farm sea, Offshore wind farm, Wind power">
              <a:extLst>
                <a:ext uri="{FF2B5EF4-FFF2-40B4-BE49-F238E27FC236}">
                  <a16:creationId xmlns:a16="http://schemas.microsoft.com/office/drawing/2014/main" id="{AEE7467A-BD0B-8D67-C795-EC9B80A25ED3}"/>
                </a:ext>
              </a:extLst>
            </p:cNvPr>
            <p:cNvPicPr>
              <a:picLocks noChangeAspect="1" noChangeArrowheads="1"/>
            </p:cNvPicPr>
            <p:nvPr/>
          </p:nvPicPr>
          <p:blipFill rotWithShape="1">
            <a:blip r:embed="rId8">
              <a:alphaModFix amt="70000"/>
              <a:extLst>
                <a:ext uri="{28A0092B-C50C-407E-A947-70E740481C1C}">
                  <a14:useLocalDpi xmlns:a14="http://schemas.microsoft.com/office/drawing/2010/main" val="0"/>
                </a:ext>
              </a:extLst>
            </a:blip>
            <a:srcRect l="6964" t="1" r="-7287" b="-9397"/>
            <a:stretch/>
          </p:blipFill>
          <p:spPr bwMode="auto">
            <a:xfrm>
              <a:off x="2501948" y="2139846"/>
              <a:ext cx="988616" cy="1021587"/>
            </a:xfrm>
            <a:prstGeom prst="rect">
              <a:avLst/>
            </a:prstGeom>
            <a:noFill/>
            <a:ln>
              <a:solidFill>
                <a:srgbClr val="70AD47"/>
              </a:solidFill>
            </a:ln>
            <a:extLst>
              <a:ext uri="{909E8E84-426E-40DD-AFC4-6F175D3DCCD1}">
                <a14:hiddenFill xmlns:a14="http://schemas.microsoft.com/office/drawing/2010/main">
                  <a:solidFill>
                    <a:srgbClr val="FFFFFF"/>
                  </a:solidFill>
                </a14:hiddenFill>
              </a:ext>
            </a:extLst>
          </p:spPr>
        </p:pic>
        <p:pic>
          <p:nvPicPr>
            <p:cNvPr id="50" name="Picture 8" descr="Top Wind Turbine Stock Vectors, Illustrations &amp; Clip Art - iStock | Wind  farm sea, Offshore wind farm, Wind power">
              <a:extLst>
                <a:ext uri="{FF2B5EF4-FFF2-40B4-BE49-F238E27FC236}">
                  <a16:creationId xmlns:a16="http://schemas.microsoft.com/office/drawing/2014/main" id="{6BD8356B-1FA2-4003-AD0F-C9B6DE0DF883}"/>
                </a:ext>
              </a:extLst>
            </p:cNvPr>
            <p:cNvPicPr>
              <a:picLocks noChangeAspect="1" noChangeArrowheads="1"/>
            </p:cNvPicPr>
            <p:nvPr/>
          </p:nvPicPr>
          <p:blipFill rotWithShape="1">
            <a:blip r:embed="rId8">
              <a:alphaModFix amt="70000"/>
              <a:extLst>
                <a:ext uri="{28A0092B-C50C-407E-A947-70E740481C1C}">
                  <a14:useLocalDpi xmlns:a14="http://schemas.microsoft.com/office/drawing/2010/main" val="0"/>
                </a:ext>
              </a:extLst>
            </a:blip>
            <a:srcRect l="6964" t="1" r="-7287" b="-9397"/>
            <a:stretch/>
          </p:blipFill>
          <p:spPr bwMode="auto">
            <a:xfrm>
              <a:off x="6944002" y="3580747"/>
              <a:ext cx="988616" cy="1021587"/>
            </a:xfrm>
            <a:prstGeom prst="rect">
              <a:avLst/>
            </a:prstGeom>
            <a:noFill/>
            <a:ln>
              <a:solidFill>
                <a:srgbClr val="70AD47"/>
              </a:solidFill>
            </a:ln>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FAFA9EE-7D4D-AE4C-FEA4-909EB2B7978B}"/>
                </a:ext>
              </a:extLst>
            </p:cNvPr>
            <p:cNvPicPr>
              <a:picLocks noChangeAspect="1"/>
            </p:cNvPicPr>
            <p:nvPr/>
          </p:nvPicPr>
          <p:blipFill>
            <a:blip r:embed="rId7"/>
            <a:stretch>
              <a:fillRect/>
            </a:stretch>
          </p:blipFill>
          <p:spPr>
            <a:xfrm>
              <a:off x="8473181" y="2212123"/>
              <a:ext cx="706271" cy="706271"/>
            </a:xfrm>
            <a:prstGeom prst="rect">
              <a:avLst/>
            </a:prstGeom>
          </p:spPr>
        </p:pic>
      </p:grpSp>
    </p:spTree>
    <p:extLst>
      <p:ext uri="{BB962C8B-B14F-4D97-AF65-F5344CB8AC3E}">
        <p14:creationId xmlns:p14="http://schemas.microsoft.com/office/powerpoint/2010/main" val="11096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graphicFrame>
        <p:nvGraphicFramePr>
          <p:cNvPr id="15" name="Chart 14">
            <a:extLst>
              <a:ext uri="{FF2B5EF4-FFF2-40B4-BE49-F238E27FC236}">
                <a16:creationId xmlns:a16="http://schemas.microsoft.com/office/drawing/2014/main" id="{1460B735-DEB7-CA7D-08E2-E181E7E6EC37}"/>
              </a:ext>
            </a:extLst>
          </p:cNvPr>
          <p:cNvGraphicFramePr>
            <a:graphicFrameLocks/>
          </p:cNvGraphicFramePr>
          <p:nvPr>
            <p:extLst>
              <p:ext uri="{D42A27DB-BD31-4B8C-83A1-F6EECF244321}">
                <p14:modId xmlns:p14="http://schemas.microsoft.com/office/powerpoint/2010/main" val="2170789155"/>
              </p:ext>
            </p:extLst>
          </p:nvPr>
        </p:nvGraphicFramePr>
        <p:xfrm>
          <a:off x="97972" y="1057488"/>
          <a:ext cx="7209786" cy="49530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634F040A-007C-88EF-E10E-5A88B50F033C}"/>
              </a:ext>
            </a:extLst>
          </p:cNvPr>
          <p:cNvPicPr>
            <a:picLocks noChangeAspect="1"/>
          </p:cNvPicPr>
          <p:nvPr/>
        </p:nvPicPr>
        <p:blipFill>
          <a:blip r:embed="rId5"/>
          <a:stretch>
            <a:fillRect/>
          </a:stretch>
        </p:blipFill>
        <p:spPr>
          <a:xfrm>
            <a:off x="7307758" y="2240878"/>
            <a:ext cx="4666528" cy="3430550"/>
          </a:xfrm>
          <a:prstGeom prst="rect">
            <a:avLst/>
          </a:prstGeom>
        </p:spPr>
      </p:pic>
    </p:spTree>
    <p:extLst>
      <p:ext uri="{BB962C8B-B14F-4D97-AF65-F5344CB8AC3E}">
        <p14:creationId xmlns:p14="http://schemas.microsoft.com/office/powerpoint/2010/main" val="32154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0F13B9-E4B3-B642-B086-DE76D21FE192}"/>
              </a:ext>
            </a:extLst>
          </p:cNvPr>
          <p:cNvSpPr>
            <a:spLocks noGrp="1"/>
          </p:cNvSpPr>
          <p:nvPr>
            <p:ph type="sldNum" sz="quarter" idx="14"/>
          </p:nvPr>
        </p:nvSpPr>
        <p:spPr/>
        <p:txBody>
          <a:bodyPr/>
          <a:lstStyle/>
          <a:p>
            <a:fld id="{9F87EC8C-474C-4843-AA6F-B0B9C0294B85}" type="slidenum">
              <a:rPr lang="x-none" smtClean="0"/>
              <a:t>16</a:t>
            </a:fld>
            <a:endParaRPr lang="x-none"/>
          </a:p>
        </p:txBody>
      </p:sp>
      <p:pic>
        <p:nvPicPr>
          <p:cNvPr id="9" name="Picture 8">
            <a:extLst>
              <a:ext uri="{FF2B5EF4-FFF2-40B4-BE49-F238E27FC236}">
                <a16:creationId xmlns:a16="http://schemas.microsoft.com/office/drawing/2014/main" id="{826AAE65-A895-87C4-1034-D5B39BA9FB33}"/>
              </a:ext>
            </a:extLst>
          </p:cNvPr>
          <p:cNvPicPr>
            <a:picLocks noChangeAspect="1"/>
          </p:cNvPicPr>
          <p:nvPr/>
        </p:nvPicPr>
        <p:blipFill rotWithShape="1">
          <a:blip r:embed="rId2"/>
          <a:srcRect t="1441"/>
          <a:stretch/>
        </p:blipFill>
        <p:spPr>
          <a:xfrm>
            <a:off x="0" y="792480"/>
            <a:ext cx="12192000" cy="6053276"/>
          </a:xfrm>
          <a:prstGeom prst="rect">
            <a:avLst/>
          </a:prstGeom>
        </p:spPr>
      </p:pic>
      <p:sp>
        <p:nvSpPr>
          <p:cNvPr id="10" name="Rectangle 9">
            <a:extLst>
              <a:ext uri="{FF2B5EF4-FFF2-40B4-BE49-F238E27FC236}">
                <a16:creationId xmlns:a16="http://schemas.microsoft.com/office/drawing/2014/main" id="{D3891420-3A78-DA10-5759-DBF480B63164}"/>
              </a:ext>
            </a:extLst>
          </p:cNvPr>
          <p:cNvSpPr/>
          <p:nvPr/>
        </p:nvSpPr>
        <p:spPr>
          <a:xfrm>
            <a:off x="11572240" y="5455920"/>
            <a:ext cx="609600" cy="1229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a:extLst>
              <a:ext uri="{FF2B5EF4-FFF2-40B4-BE49-F238E27FC236}">
                <a16:creationId xmlns:a16="http://schemas.microsoft.com/office/drawing/2014/main" id="{2DB1414D-E688-3DC0-7878-C655E657E354}"/>
              </a:ext>
            </a:extLst>
          </p:cNvPr>
          <p:cNvSpPr>
            <a:spLocks noGrp="1"/>
          </p:cNvSpPr>
          <p:nvPr>
            <p:ph type="title"/>
          </p:nvPr>
        </p:nvSpPr>
        <p:spPr>
          <a:xfrm>
            <a:off x="985520" y="0"/>
            <a:ext cx="10068560" cy="720726"/>
          </a:xfrm>
        </p:spPr>
        <p:txBody>
          <a:bodyPr>
            <a:normAutofit/>
          </a:bodyPr>
          <a:lstStyle/>
          <a:p>
            <a:pPr algn="ctr"/>
            <a:r>
              <a:rPr lang="en-US" sz="3200" dirty="0"/>
              <a:t>Percentage of RE Adopted by Countries</a:t>
            </a:r>
            <a:endParaRPr lang="x-none" sz="3200" dirty="0"/>
          </a:p>
        </p:txBody>
      </p:sp>
      <p:sp>
        <p:nvSpPr>
          <p:cNvPr id="12" name="Rectangle 11">
            <a:extLst>
              <a:ext uri="{FF2B5EF4-FFF2-40B4-BE49-F238E27FC236}">
                <a16:creationId xmlns:a16="http://schemas.microsoft.com/office/drawing/2014/main" id="{DFF3E70C-E223-FA75-F10F-635DB81657D2}"/>
              </a:ext>
            </a:extLst>
          </p:cNvPr>
          <p:cNvSpPr/>
          <p:nvPr/>
        </p:nvSpPr>
        <p:spPr>
          <a:xfrm>
            <a:off x="11689080" y="4988560"/>
            <a:ext cx="492760" cy="49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9920ED7-A0C3-7357-E7B4-A245D1200993}"/>
              </a:ext>
            </a:extLst>
          </p:cNvPr>
          <p:cNvGrpSpPr/>
          <p:nvPr/>
        </p:nvGrpSpPr>
        <p:grpSpPr>
          <a:xfrm>
            <a:off x="10160" y="4145280"/>
            <a:ext cx="6167120" cy="2517913"/>
            <a:chOff x="10160" y="4145280"/>
            <a:chExt cx="6167120" cy="2517913"/>
          </a:xfrm>
        </p:grpSpPr>
        <p:grpSp>
          <p:nvGrpSpPr>
            <p:cNvPr id="19" name="Group 18">
              <a:extLst>
                <a:ext uri="{FF2B5EF4-FFF2-40B4-BE49-F238E27FC236}">
                  <a16:creationId xmlns:a16="http://schemas.microsoft.com/office/drawing/2014/main" id="{8DB7785C-57A4-0E08-8601-B28D90A69F8B}"/>
                </a:ext>
              </a:extLst>
            </p:cNvPr>
            <p:cNvGrpSpPr/>
            <p:nvPr/>
          </p:nvGrpSpPr>
          <p:grpSpPr>
            <a:xfrm>
              <a:off x="10160" y="4145280"/>
              <a:ext cx="6167120" cy="1920240"/>
              <a:chOff x="10160" y="4145280"/>
              <a:chExt cx="6167120" cy="1920240"/>
            </a:xfrm>
          </p:grpSpPr>
          <p:cxnSp>
            <p:nvCxnSpPr>
              <p:cNvPr id="15" name="Straight Arrow Connector 14">
                <a:extLst>
                  <a:ext uri="{FF2B5EF4-FFF2-40B4-BE49-F238E27FC236}">
                    <a16:creationId xmlns:a16="http://schemas.microsoft.com/office/drawing/2014/main" id="{E20AA6B1-68E5-D24C-9B5E-FCBA50177226}"/>
                  </a:ext>
                </a:extLst>
              </p:cNvPr>
              <p:cNvCxnSpPr>
                <a:cxnSpLocks/>
              </p:cNvCxnSpPr>
              <p:nvPr/>
            </p:nvCxnSpPr>
            <p:spPr>
              <a:xfrm flipV="1">
                <a:off x="1767840" y="4145280"/>
                <a:ext cx="4409440" cy="16357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BCCFCE7-1591-1E29-3156-94A6666A9330}"/>
                  </a:ext>
                </a:extLst>
              </p:cNvPr>
              <p:cNvSpPr/>
              <p:nvPr/>
            </p:nvSpPr>
            <p:spPr>
              <a:xfrm>
                <a:off x="10160" y="5537200"/>
                <a:ext cx="1747520" cy="5283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Pakistan</a:t>
                </a:r>
              </a:p>
            </p:txBody>
          </p:sp>
        </p:grpSp>
        <p:cxnSp>
          <p:nvCxnSpPr>
            <p:cNvPr id="20" name="Straight Arrow Connector 19">
              <a:extLst>
                <a:ext uri="{FF2B5EF4-FFF2-40B4-BE49-F238E27FC236}">
                  <a16:creationId xmlns:a16="http://schemas.microsoft.com/office/drawing/2014/main" id="{27EC18BD-D2B3-BABB-7C5B-14744BE83514}"/>
                </a:ext>
              </a:extLst>
            </p:cNvPr>
            <p:cNvCxnSpPr>
              <a:cxnSpLocks/>
            </p:cNvCxnSpPr>
            <p:nvPr/>
          </p:nvCxnSpPr>
          <p:spPr>
            <a:xfrm>
              <a:off x="1484423" y="6039802"/>
              <a:ext cx="759047" cy="623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38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 name="object 12">
            <a:extLst>
              <a:ext uri="{FF2B5EF4-FFF2-40B4-BE49-F238E27FC236}">
                <a16:creationId xmlns:a16="http://schemas.microsoft.com/office/drawing/2014/main" id="{D1938912-8EFD-F644-ECCF-FB958563973B}"/>
              </a:ext>
            </a:extLst>
          </p:cNvPr>
          <p:cNvSpPr txBox="1"/>
          <p:nvPr/>
        </p:nvSpPr>
        <p:spPr>
          <a:xfrm>
            <a:off x="1755700" y="415833"/>
            <a:ext cx="8680600" cy="426185"/>
          </a:xfrm>
          <a:prstGeom prst="rect">
            <a:avLst/>
          </a:prstGeom>
        </p:spPr>
        <p:txBody>
          <a:bodyPr vert="horz" wrap="square" lIns="0" tIns="10583" rIns="0" bIns="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rPr>
              <a:t>Renewables Energy – Growth Trajectory</a:t>
            </a:r>
            <a:endParaRPr kumimoji="0" lang="x-none" sz="3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7B9E8F8D-BACC-BCE3-A158-90B9E00CC34A}"/>
              </a:ext>
            </a:extLst>
          </p:cNvPr>
          <p:cNvSpPr txBox="1"/>
          <p:nvPr/>
        </p:nvSpPr>
        <p:spPr>
          <a:xfrm>
            <a:off x="1" y="1331463"/>
            <a:ext cx="12279086" cy="692497"/>
          </a:xfrm>
          <a:prstGeom prst="rect">
            <a:avLst/>
          </a:prstGeom>
          <a:noFill/>
        </p:spPr>
        <p:txBody>
          <a:bodyPr wrap="square">
            <a:spAutoFit/>
          </a:bodyPr>
          <a:lstStyle/>
          <a:p>
            <a:r>
              <a:rPr lang="en-US" sz="2000" b="1" i="1" dirty="0">
                <a:solidFill>
                  <a:schemeClr val="bg1"/>
                </a:solidFill>
                <a:effectLst/>
                <a:latin typeface="-apple-system"/>
              </a:rPr>
              <a:t>Paris Agreement’s Goal</a:t>
            </a:r>
          </a:p>
          <a:p>
            <a:r>
              <a:rPr lang="en-US" sz="1900" b="0" i="1" dirty="0">
                <a:solidFill>
                  <a:schemeClr val="bg1"/>
                </a:solidFill>
                <a:effectLst/>
                <a:latin typeface="-apple-system"/>
              </a:rPr>
              <a:t>"to avoid dangerous climate change by limiting global warming to well below 2°C and pursuing efforts to limit it to 1.5°C."</a:t>
            </a:r>
            <a:endParaRPr lang="en-US" sz="1900" dirty="0">
              <a:solidFill>
                <a:schemeClr val="bg1"/>
              </a:solidFill>
            </a:endParaRPr>
          </a:p>
        </p:txBody>
      </p:sp>
      <p:pic>
        <p:nvPicPr>
          <p:cNvPr id="8" name="Picture 7">
            <a:extLst>
              <a:ext uri="{FF2B5EF4-FFF2-40B4-BE49-F238E27FC236}">
                <a16:creationId xmlns:a16="http://schemas.microsoft.com/office/drawing/2014/main" id="{15D3FE06-BBB4-A777-1BC7-6755D9740202}"/>
              </a:ext>
            </a:extLst>
          </p:cNvPr>
          <p:cNvPicPr>
            <a:picLocks noChangeAspect="1"/>
          </p:cNvPicPr>
          <p:nvPr/>
        </p:nvPicPr>
        <p:blipFill>
          <a:blip r:embed="rId4"/>
          <a:stretch>
            <a:fillRect/>
          </a:stretch>
        </p:blipFill>
        <p:spPr>
          <a:xfrm>
            <a:off x="2412348" y="2328345"/>
            <a:ext cx="7715647" cy="4216617"/>
          </a:xfrm>
          <a:prstGeom prst="rect">
            <a:avLst/>
          </a:prstGeom>
        </p:spPr>
      </p:pic>
      <p:sp>
        <p:nvSpPr>
          <p:cNvPr id="9" name="Arrow: Right 8">
            <a:extLst>
              <a:ext uri="{FF2B5EF4-FFF2-40B4-BE49-F238E27FC236}">
                <a16:creationId xmlns:a16="http://schemas.microsoft.com/office/drawing/2014/main" id="{8799D26D-FF16-D676-6290-70F950F81E85}"/>
              </a:ext>
            </a:extLst>
          </p:cNvPr>
          <p:cNvSpPr/>
          <p:nvPr/>
        </p:nvSpPr>
        <p:spPr>
          <a:xfrm>
            <a:off x="5290457" y="4811486"/>
            <a:ext cx="979715" cy="3592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4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68524-C221-B246-96BC-3D5B1E5323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07" b="6481"/>
          <a:stretch/>
        </p:blipFill>
        <p:spPr>
          <a:xfrm>
            <a:off x="1" y="-1"/>
            <a:ext cx="12192000" cy="6858001"/>
          </a:xfrm>
          <a:prstGeom prst="rect">
            <a:avLst/>
          </a:prstGeom>
        </p:spPr>
      </p:pic>
      <p:sp>
        <p:nvSpPr>
          <p:cNvPr id="8" name="Rectangle 7">
            <a:extLst>
              <a:ext uri="{FF2B5EF4-FFF2-40B4-BE49-F238E27FC236}">
                <a16:creationId xmlns:a16="http://schemas.microsoft.com/office/drawing/2014/main" id="{2CCEF54C-FC02-8F4B-844E-CAB53619B7FB}"/>
              </a:ext>
            </a:extLst>
          </p:cNvPr>
          <p:cNvSpPr/>
          <p:nvPr/>
        </p:nvSpPr>
        <p:spPr>
          <a:xfrm>
            <a:off x="0" y="-1"/>
            <a:ext cx="12191999"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2" name="Google Shape;202;p35">
            <a:extLst>
              <a:ext uri="{FF2B5EF4-FFF2-40B4-BE49-F238E27FC236}">
                <a16:creationId xmlns:a16="http://schemas.microsoft.com/office/drawing/2014/main" id="{930BB244-6C9D-69EF-1FE6-E6D5C53B26BD}"/>
              </a:ext>
            </a:extLst>
          </p:cNvPr>
          <p:cNvSpPr txBox="1">
            <a:spLocks/>
          </p:cNvSpPr>
          <p:nvPr/>
        </p:nvSpPr>
        <p:spPr>
          <a:xfrm>
            <a:off x="1572768" y="2396663"/>
            <a:ext cx="9757664" cy="115027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4800" b="1" dirty="0">
                <a:solidFill>
                  <a:schemeClr val="bg1"/>
                </a:solidFill>
                <a:latin typeface="Century Gothic" panose="020B0502020202020204" pitchFamily="34" charset="0"/>
              </a:rPr>
              <a:t>PAKISTAN &amp; RENEWABLES</a:t>
            </a:r>
          </a:p>
        </p:txBody>
      </p:sp>
    </p:spTree>
    <p:extLst>
      <p:ext uri="{BB962C8B-B14F-4D97-AF65-F5344CB8AC3E}">
        <p14:creationId xmlns:p14="http://schemas.microsoft.com/office/powerpoint/2010/main" val="3965522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FAD4C-2230-1F4E-B7A1-F5B2607B3837}"/>
              </a:ext>
            </a:extLst>
          </p:cNvPr>
          <p:cNvPicPr>
            <a:picLocks noChangeAspect="1"/>
          </p:cNvPicPr>
          <p:nvPr/>
        </p:nvPicPr>
        <p:blipFill rotWithShape="1">
          <a:blip r:embed="rId3">
            <a:extLst>
              <a:ext uri="{28A0092B-C50C-407E-A947-70E740481C1C}">
                <a14:useLocalDpi xmlns:a14="http://schemas.microsoft.com/office/drawing/2010/main" val="0"/>
              </a:ext>
            </a:extLst>
          </a:blip>
          <a:srcRect l="1470" r="1892"/>
          <a:stretch/>
        </p:blipFill>
        <p:spPr>
          <a:xfrm>
            <a:off x="0" y="-133475"/>
            <a:ext cx="12192000" cy="7059363"/>
          </a:xfrm>
          <a:prstGeom prst="rect">
            <a:avLst/>
          </a:prstGeom>
        </p:spPr>
      </p:pic>
      <p:sp>
        <p:nvSpPr>
          <p:cNvPr id="2" name="Rectangle 1">
            <a:extLst>
              <a:ext uri="{FF2B5EF4-FFF2-40B4-BE49-F238E27FC236}">
                <a16:creationId xmlns:a16="http://schemas.microsoft.com/office/drawing/2014/main" id="{337C17A9-28EF-7507-22E1-2482840EB32E}"/>
              </a:ext>
            </a:extLst>
          </p:cNvPr>
          <p:cNvSpPr/>
          <p:nvPr/>
        </p:nvSpPr>
        <p:spPr>
          <a:xfrm>
            <a:off x="0" y="-133475"/>
            <a:ext cx="12192000" cy="699147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7" name="object 12">
            <a:extLst>
              <a:ext uri="{FF2B5EF4-FFF2-40B4-BE49-F238E27FC236}">
                <a16:creationId xmlns:a16="http://schemas.microsoft.com/office/drawing/2014/main" id="{DC274079-D0A7-714F-A793-512EC135CC40}"/>
              </a:ext>
            </a:extLst>
          </p:cNvPr>
          <p:cNvSpPr txBox="1"/>
          <p:nvPr/>
        </p:nvSpPr>
        <p:spPr>
          <a:xfrm>
            <a:off x="980440" y="362869"/>
            <a:ext cx="10231120" cy="897083"/>
          </a:xfrm>
          <a:prstGeom prst="rect">
            <a:avLst/>
          </a:prstGeom>
        </p:spPr>
        <p:txBody>
          <a:bodyPr vert="horz" wrap="square" lIns="0" tIns="10583" rIns="0" bIns="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ysClr val="window" lastClr="FFFFFF"/>
                </a:solidFill>
                <a:latin typeface="Century Gothic" panose="020B0502020202020204" pitchFamily="34" charset="0"/>
                <a:ea typeface="+mj-ea"/>
                <a:cs typeface="+mj-cs"/>
              </a:rPr>
              <a:t>Renewables</a:t>
            </a:r>
            <a:endParaRPr kumimoji="0" lang="en-US" sz="4800" b="1"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1600" dirty="0">
                <a:solidFill>
                  <a:schemeClr val="bg1"/>
                </a:solidFill>
                <a:latin typeface="Century Gothic" panose="020B0502020202020204" pitchFamily="34" charset="0"/>
              </a:rPr>
              <a:t>Sustainable &amp; Brighter Future</a:t>
            </a:r>
            <a:endParaRPr kumimoji="0" lang="x-none" sz="160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p:txBody>
      </p:sp>
      <p:grpSp>
        <p:nvGrpSpPr>
          <p:cNvPr id="23" name="Group 22">
            <a:extLst>
              <a:ext uri="{FF2B5EF4-FFF2-40B4-BE49-F238E27FC236}">
                <a16:creationId xmlns:a16="http://schemas.microsoft.com/office/drawing/2014/main" id="{6ED99B10-F5B1-F721-FF13-217A9B9CE054}"/>
              </a:ext>
            </a:extLst>
          </p:cNvPr>
          <p:cNvGrpSpPr/>
          <p:nvPr/>
        </p:nvGrpSpPr>
        <p:grpSpPr>
          <a:xfrm>
            <a:off x="1709586" y="1849120"/>
            <a:ext cx="4672627" cy="4693920"/>
            <a:chOff x="2562168" y="2439283"/>
            <a:chExt cx="3820045" cy="3802327"/>
          </a:xfrm>
        </p:grpSpPr>
        <p:sp>
          <p:nvSpPr>
            <p:cNvPr id="3" name="Google Shape;1136;p40">
              <a:extLst>
                <a:ext uri="{FF2B5EF4-FFF2-40B4-BE49-F238E27FC236}">
                  <a16:creationId xmlns:a16="http://schemas.microsoft.com/office/drawing/2014/main" id="{A8693F5A-AFCE-7848-4D2C-6FEEC0B0A75B}"/>
                </a:ext>
              </a:extLst>
            </p:cNvPr>
            <p:cNvSpPr>
              <a:spLocks/>
            </p:cNvSpPr>
            <p:nvPr/>
          </p:nvSpPr>
          <p:spPr bwMode="auto">
            <a:xfrm>
              <a:off x="3236721" y="4475127"/>
              <a:ext cx="3139448" cy="1766483"/>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chemeClr val="accent6"/>
            </a:solidFill>
            <a:ln>
              <a:noFill/>
            </a:ln>
          </p:spPr>
          <p:txBody>
            <a:bodyPr lIns="91425" tIns="45700" rIns="91425" bIns="45700"/>
            <a:lstStyle/>
            <a:p>
              <a:endParaRPr lang="en-US" sz="2000">
                <a:latin typeface="+mj-lt"/>
              </a:endParaRPr>
            </a:p>
          </p:txBody>
        </p:sp>
        <p:sp>
          <p:nvSpPr>
            <p:cNvPr id="5" name="Google Shape;1135;p40">
              <a:extLst>
                <a:ext uri="{FF2B5EF4-FFF2-40B4-BE49-F238E27FC236}">
                  <a16:creationId xmlns:a16="http://schemas.microsoft.com/office/drawing/2014/main" id="{9DC915CC-5D48-FC8C-83C9-D41C66B7176A}"/>
                </a:ext>
              </a:extLst>
            </p:cNvPr>
            <p:cNvSpPr>
              <a:spLocks/>
            </p:cNvSpPr>
            <p:nvPr/>
          </p:nvSpPr>
          <p:spPr bwMode="auto">
            <a:xfrm>
              <a:off x="2562168" y="2703834"/>
              <a:ext cx="1861668" cy="3211895"/>
            </a:xfrm>
            <a:custGeom>
              <a:avLst/>
              <a:gdLst>
                <a:gd name="T0" fmla="*/ 2147483646 w 638"/>
                <a:gd name="T1" fmla="*/ 2147483646 h 1106"/>
                <a:gd name="T2" fmla="*/ 2147483646 w 638"/>
                <a:gd name="T3" fmla="*/ 0 h 1106"/>
                <a:gd name="T4" fmla="*/ 2147483646 w 638"/>
                <a:gd name="T5" fmla="*/ 2147483646 h 1106"/>
                <a:gd name="T6" fmla="*/ 0 w 638"/>
                <a:gd name="T7" fmla="*/ 2147483646 h 1106"/>
                <a:gd name="T8" fmla="*/ 2147483646 w 638"/>
                <a:gd name="T9" fmla="*/ 2147483646 h 1106"/>
                <a:gd name="T10" fmla="*/ 2147483646 w 638"/>
                <a:gd name="T11" fmla="*/ 2147483646 h 1106"/>
                <a:gd name="T12" fmla="*/ 2147483646 w 638"/>
                <a:gd name="T13" fmla="*/ 2147483646 h 1106"/>
                <a:gd name="T14" fmla="*/ 2147483646 w 638"/>
                <a:gd name="T15" fmla="*/ 2147483646 h 1106"/>
                <a:gd name="T16" fmla="*/ 2147483646 w 638"/>
                <a:gd name="T17" fmla="*/ 2147483646 h 1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 h="1106" extrusionOk="0">
                  <a:moveTo>
                    <a:pt x="478" y="6"/>
                  </a:moveTo>
                  <a:cubicBezTo>
                    <a:pt x="459" y="2"/>
                    <a:pt x="439" y="0"/>
                    <a:pt x="419" y="0"/>
                  </a:cubicBezTo>
                  <a:cubicBezTo>
                    <a:pt x="326" y="0"/>
                    <a:pt x="255" y="46"/>
                    <a:pt x="250" y="49"/>
                  </a:cubicBezTo>
                  <a:cubicBezTo>
                    <a:pt x="91" y="174"/>
                    <a:pt x="0" y="362"/>
                    <a:pt x="0" y="564"/>
                  </a:cubicBezTo>
                  <a:cubicBezTo>
                    <a:pt x="0" y="785"/>
                    <a:pt x="109" y="986"/>
                    <a:pt x="288" y="1106"/>
                  </a:cubicBezTo>
                  <a:cubicBezTo>
                    <a:pt x="266" y="1079"/>
                    <a:pt x="245" y="1045"/>
                    <a:pt x="232" y="1003"/>
                  </a:cubicBezTo>
                  <a:cubicBezTo>
                    <a:pt x="195" y="889"/>
                    <a:pt x="260" y="781"/>
                    <a:pt x="264" y="774"/>
                  </a:cubicBezTo>
                  <a:cubicBezTo>
                    <a:pt x="638" y="127"/>
                    <a:pt x="638" y="127"/>
                    <a:pt x="638" y="127"/>
                  </a:cubicBezTo>
                  <a:cubicBezTo>
                    <a:pt x="623" y="104"/>
                    <a:pt x="568" y="25"/>
                    <a:pt x="478" y="6"/>
                  </a:cubicBezTo>
                  <a:close/>
                </a:path>
              </a:pathLst>
            </a:custGeom>
            <a:solidFill>
              <a:schemeClr val="accent6"/>
            </a:solidFill>
            <a:ln>
              <a:noFill/>
            </a:ln>
          </p:spPr>
          <p:txBody>
            <a:bodyPr lIns="91425" tIns="45700" rIns="91425" bIns="45700"/>
            <a:lstStyle/>
            <a:p>
              <a:endParaRPr lang="en-US" sz="2000">
                <a:latin typeface="+mj-lt"/>
              </a:endParaRPr>
            </a:p>
          </p:txBody>
        </p:sp>
        <p:sp>
          <p:nvSpPr>
            <p:cNvPr id="8" name="Google Shape;1134;p40">
              <a:extLst>
                <a:ext uri="{FF2B5EF4-FFF2-40B4-BE49-F238E27FC236}">
                  <a16:creationId xmlns:a16="http://schemas.microsoft.com/office/drawing/2014/main" id="{B6F5DC6F-0012-074C-56B5-68F70B516587}"/>
                </a:ext>
              </a:extLst>
            </p:cNvPr>
            <p:cNvSpPr>
              <a:spLocks/>
            </p:cNvSpPr>
            <p:nvPr/>
          </p:nvSpPr>
          <p:spPr bwMode="auto">
            <a:xfrm>
              <a:off x="3633231" y="2439283"/>
              <a:ext cx="2748982" cy="2495201"/>
            </a:xfrm>
            <a:custGeom>
              <a:avLst/>
              <a:gdLst>
                <a:gd name="T0" fmla="*/ 2147483646 w 942"/>
                <a:gd name="T1" fmla="*/ 2147483646 h 859"/>
                <a:gd name="T2" fmla="*/ 2147483646 w 942"/>
                <a:gd name="T3" fmla="*/ 0 h 859"/>
                <a:gd name="T4" fmla="*/ 0 w 942"/>
                <a:gd name="T5" fmla="*/ 2147483646 h 859"/>
                <a:gd name="T6" fmla="*/ 2147483646 w 942"/>
                <a:gd name="T7" fmla="*/ 2147483646 h 859"/>
                <a:gd name="T8" fmla="*/ 2147483646 w 942"/>
                <a:gd name="T9" fmla="*/ 2147483646 h 859"/>
                <a:gd name="T10" fmla="*/ 2147483646 w 942"/>
                <a:gd name="T11" fmla="*/ 2147483646 h 859"/>
                <a:gd name="T12" fmla="*/ 2147483646 w 942"/>
                <a:gd name="T13" fmla="*/ 2147483646 h 859"/>
                <a:gd name="T14" fmla="*/ 2147483646 w 942"/>
                <a:gd name="T15" fmla="*/ 2147483646 h 859"/>
                <a:gd name="T16" fmla="*/ 2147483646 w 942"/>
                <a:gd name="T17" fmla="*/ 2147483646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2" h="859" extrusionOk="0">
                  <a:moveTo>
                    <a:pt x="935" y="562"/>
                  </a:moveTo>
                  <a:cubicBezTo>
                    <a:pt x="889" y="242"/>
                    <a:pt x="611" y="0"/>
                    <a:pt x="287" y="0"/>
                  </a:cubicBezTo>
                  <a:cubicBezTo>
                    <a:pt x="186" y="0"/>
                    <a:pt x="88" y="23"/>
                    <a:pt x="0" y="66"/>
                  </a:cubicBezTo>
                  <a:cubicBezTo>
                    <a:pt x="16" y="64"/>
                    <a:pt x="34" y="62"/>
                    <a:pt x="52" y="62"/>
                  </a:cubicBezTo>
                  <a:cubicBezTo>
                    <a:pt x="74" y="62"/>
                    <a:pt x="96" y="65"/>
                    <a:pt x="117" y="69"/>
                  </a:cubicBezTo>
                  <a:cubicBezTo>
                    <a:pt x="234" y="95"/>
                    <a:pt x="295" y="204"/>
                    <a:pt x="299" y="211"/>
                  </a:cubicBezTo>
                  <a:cubicBezTo>
                    <a:pt x="673" y="859"/>
                    <a:pt x="673" y="859"/>
                    <a:pt x="673" y="859"/>
                  </a:cubicBezTo>
                  <a:cubicBezTo>
                    <a:pt x="702" y="858"/>
                    <a:pt x="796" y="850"/>
                    <a:pt x="858" y="781"/>
                  </a:cubicBezTo>
                  <a:cubicBezTo>
                    <a:pt x="942" y="688"/>
                    <a:pt x="935" y="568"/>
                    <a:pt x="935" y="562"/>
                  </a:cubicBezTo>
                  <a:close/>
                </a:path>
              </a:pathLst>
            </a:custGeom>
            <a:solidFill>
              <a:schemeClr val="accent6"/>
            </a:solidFill>
            <a:ln w="9525">
              <a:noFill/>
              <a:round/>
              <a:headEnd/>
              <a:tailEnd/>
            </a:ln>
          </p:spPr>
          <p:txBody>
            <a:bodyPr lIns="91425" tIns="45700" rIns="91425" bIns="45700"/>
            <a:lstStyle/>
            <a:p>
              <a:endParaRPr lang="en-US" sz="2000">
                <a:latin typeface="+mj-lt"/>
              </a:endParaRPr>
            </a:p>
          </p:txBody>
        </p:sp>
        <p:sp>
          <p:nvSpPr>
            <p:cNvPr id="9" name="Google Shape;1150;p40">
              <a:extLst>
                <a:ext uri="{FF2B5EF4-FFF2-40B4-BE49-F238E27FC236}">
                  <a16:creationId xmlns:a16="http://schemas.microsoft.com/office/drawing/2014/main" id="{CCF70E7D-5FBB-2081-625C-4EEBC0CCDFC7}"/>
                </a:ext>
              </a:extLst>
            </p:cNvPr>
            <p:cNvSpPr>
              <a:spLocks/>
            </p:cNvSpPr>
            <p:nvPr/>
          </p:nvSpPr>
          <p:spPr bwMode="auto">
            <a:xfrm>
              <a:off x="4230387" y="5252220"/>
              <a:ext cx="677308" cy="675033"/>
            </a:xfrm>
            <a:custGeom>
              <a:avLst/>
              <a:gdLst>
                <a:gd name="T0" fmla="*/ 2147483646 w 216"/>
                <a:gd name="T1" fmla="*/ 2147483646 h 216"/>
                <a:gd name="T2" fmla="*/ 2147483646 w 216"/>
                <a:gd name="T3" fmla="*/ 2147483646 h 216"/>
                <a:gd name="T4" fmla="*/ 2147483646 w 216"/>
                <a:gd name="T5" fmla="*/ 2147483646 h 216"/>
                <a:gd name="T6" fmla="*/ 0 w 216"/>
                <a:gd name="T7" fmla="*/ 2147483646 h 216"/>
                <a:gd name="T8" fmla="*/ 2147483646 w 216"/>
                <a:gd name="T9" fmla="*/ 2147483646 h 216"/>
                <a:gd name="T10" fmla="*/ 2147483646 w 216"/>
                <a:gd name="T11" fmla="*/ 2147483646 h 216"/>
                <a:gd name="T12" fmla="*/ 2147483646 w 216"/>
                <a:gd name="T13" fmla="*/ 0 h 216"/>
                <a:gd name="T14" fmla="*/ 2147483646 w 216"/>
                <a:gd name="T15" fmla="*/ 2147483646 h 216"/>
                <a:gd name="T16" fmla="*/ 2147483646 w 216"/>
                <a:gd name="T17" fmla="*/ 2147483646 h 216"/>
                <a:gd name="T18" fmla="*/ 2147483646 w 216"/>
                <a:gd name="T19" fmla="*/ 0 h 2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 h="216" extrusionOk="0">
                  <a:moveTo>
                    <a:pt x="101" y="114"/>
                  </a:moveTo>
                  <a:cubicBezTo>
                    <a:pt x="203" y="114"/>
                    <a:pt x="203" y="114"/>
                    <a:pt x="203" y="114"/>
                  </a:cubicBezTo>
                  <a:cubicBezTo>
                    <a:pt x="203" y="170"/>
                    <a:pt x="158" y="216"/>
                    <a:pt x="101" y="216"/>
                  </a:cubicBezTo>
                  <a:cubicBezTo>
                    <a:pt x="45" y="216"/>
                    <a:pt x="0" y="170"/>
                    <a:pt x="0" y="114"/>
                  </a:cubicBezTo>
                  <a:cubicBezTo>
                    <a:pt x="0" y="58"/>
                    <a:pt x="45" y="12"/>
                    <a:pt x="101" y="12"/>
                  </a:cubicBezTo>
                  <a:lnTo>
                    <a:pt x="101" y="114"/>
                  </a:lnTo>
                  <a:close/>
                  <a:moveTo>
                    <a:pt x="114" y="0"/>
                  </a:moveTo>
                  <a:cubicBezTo>
                    <a:pt x="114" y="101"/>
                    <a:pt x="114" y="101"/>
                    <a:pt x="114" y="101"/>
                  </a:cubicBezTo>
                  <a:cubicBezTo>
                    <a:pt x="216" y="101"/>
                    <a:pt x="216" y="101"/>
                    <a:pt x="216" y="101"/>
                  </a:cubicBezTo>
                  <a:cubicBezTo>
                    <a:pt x="216" y="45"/>
                    <a:pt x="170"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sz="2000">
                <a:latin typeface="+mj-lt"/>
              </a:endParaRPr>
            </a:p>
          </p:txBody>
        </p:sp>
        <p:pic>
          <p:nvPicPr>
            <p:cNvPr id="10" name="Picture 9">
              <a:extLst>
                <a:ext uri="{FF2B5EF4-FFF2-40B4-BE49-F238E27FC236}">
                  <a16:creationId xmlns:a16="http://schemas.microsoft.com/office/drawing/2014/main" id="{FE88D9F6-3271-40EF-8164-486996C69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614" y="3390138"/>
              <a:ext cx="1106199" cy="892846"/>
            </a:xfrm>
            <a:prstGeom prst="rect">
              <a:avLst/>
            </a:prstGeom>
          </p:spPr>
        </p:pic>
        <p:pic>
          <p:nvPicPr>
            <p:cNvPr id="11" name="Picture 10">
              <a:extLst>
                <a:ext uri="{FF2B5EF4-FFF2-40B4-BE49-F238E27FC236}">
                  <a16:creationId xmlns:a16="http://schemas.microsoft.com/office/drawing/2014/main" id="{7376A211-22AD-2969-E1F7-6515100AE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8130" y="3142063"/>
              <a:ext cx="939897" cy="1015327"/>
            </a:xfrm>
            <a:prstGeom prst="rect">
              <a:avLst/>
            </a:prstGeom>
          </p:spPr>
        </p:pic>
      </p:grpSp>
      <p:grpSp>
        <p:nvGrpSpPr>
          <p:cNvPr id="24" name="Group 23">
            <a:extLst>
              <a:ext uri="{FF2B5EF4-FFF2-40B4-BE49-F238E27FC236}">
                <a16:creationId xmlns:a16="http://schemas.microsoft.com/office/drawing/2014/main" id="{88584DB4-9CBE-4DC2-0494-FD5618DF9866}"/>
              </a:ext>
            </a:extLst>
          </p:cNvPr>
          <p:cNvGrpSpPr/>
          <p:nvPr/>
        </p:nvGrpSpPr>
        <p:grpSpPr>
          <a:xfrm>
            <a:off x="6420731" y="2072641"/>
            <a:ext cx="5556969" cy="4705670"/>
            <a:chOff x="6420731" y="2287737"/>
            <a:chExt cx="5556969" cy="4490574"/>
          </a:xfrm>
        </p:grpSpPr>
        <p:pic>
          <p:nvPicPr>
            <p:cNvPr id="4" name="Picture 3">
              <a:extLst>
                <a:ext uri="{FF2B5EF4-FFF2-40B4-BE49-F238E27FC236}">
                  <a16:creationId xmlns:a16="http://schemas.microsoft.com/office/drawing/2014/main" id="{E5CFC637-C5CC-FE7C-5FCD-B85A31DC62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
          <p:nvSpPr>
            <p:cNvPr id="12" name="Google Shape;1132;p40">
              <a:extLst>
                <a:ext uri="{FF2B5EF4-FFF2-40B4-BE49-F238E27FC236}">
                  <a16:creationId xmlns:a16="http://schemas.microsoft.com/office/drawing/2014/main" id="{8BFEF498-9E4F-DDF1-374A-5B4E8C7E10E4}"/>
                </a:ext>
              </a:extLst>
            </p:cNvPr>
            <p:cNvSpPr txBox="1">
              <a:spLocks noChangeArrowheads="1"/>
            </p:cNvSpPr>
            <p:nvPr/>
          </p:nvSpPr>
          <p:spPr bwMode="auto">
            <a:xfrm>
              <a:off x="7707159" y="4023467"/>
              <a:ext cx="2486149" cy="77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sz="1600" b="1" dirty="0">
                  <a:solidFill>
                    <a:schemeClr val="bg1"/>
                  </a:solidFill>
                  <a:latin typeface="+mj-lt"/>
                </a:rPr>
                <a:t>Solar:</a:t>
              </a:r>
            </a:p>
            <a:p>
              <a:r>
                <a:rPr lang="en-GB" sz="1600" dirty="0">
                  <a:solidFill>
                    <a:schemeClr val="bg1"/>
                  </a:solidFill>
                  <a:latin typeface="+mj-lt"/>
                </a:rPr>
                <a:t>Journey started around 2010</a:t>
              </a:r>
            </a:p>
            <a:p>
              <a:r>
                <a:rPr lang="en-GB" sz="1600" dirty="0">
                  <a:solidFill>
                    <a:schemeClr val="bg1"/>
                  </a:solidFill>
                  <a:latin typeface="+mj-lt"/>
                </a:rPr>
                <a:t>Few Projects 2011 – 2016</a:t>
              </a:r>
            </a:p>
            <a:p>
              <a:r>
                <a:rPr lang="en-GB" sz="1600" dirty="0">
                  <a:solidFill>
                    <a:schemeClr val="bg1"/>
                  </a:solidFill>
                  <a:latin typeface="+mj-lt"/>
                </a:rPr>
                <a:t>Boom 2017 onwards</a:t>
              </a:r>
            </a:p>
          </p:txBody>
        </p:sp>
        <p:sp>
          <p:nvSpPr>
            <p:cNvPr id="13" name="Google Shape;1142;p40">
              <a:extLst>
                <a:ext uri="{FF2B5EF4-FFF2-40B4-BE49-F238E27FC236}">
                  <a16:creationId xmlns:a16="http://schemas.microsoft.com/office/drawing/2014/main" id="{BF89AA03-964F-6F2A-4A48-8D4AB734FDC0}"/>
                </a:ext>
              </a:extLst>
            </p:cNvPr>
            <p:cNvSpPr>
              <a:spLocks noChangeArrowheads="1"/>
            </p:cNvSpPr>
            <p:nvPr/>
          </p:nvSpPr>
          <p:spPr bwMode="auto">
            <a:xfrm>
              <a:off x="6420731" y="2287737"/>
              <a:ext cx="743030" cy="747010"/>
            </a:xfrm>
            <a:prstGeom prst="ellipse">
              <a:avLst/>
            </a:prstGeom>
            <a:solidFill>
              <a:schemeClr val="bg1"/>
            </a:solid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2000" dirty="0">
                <a:solidFill>
                  <a:srgbClr val="CCDA53"/>
                </a:solidFill>
                <a:latin typeface="+mj-lt"/>
                <a:cs typeface="Calibri" panose="020F0502020204030204" pitchFamily="34" charset="0"/>
                <a:sym typeface="Calibri" panose="020F0502020204030204" pitchFamily="34" charset="0"/>
              </a:endParaRPr>
            </a:p>
          </p:txBody>
        </p:sp>
        <p:sp>
          <p:nvSpPr>
            <p:cNvPr id="14" name="Google Shape;1143;p40">
              <a:extLst>
                <a:ext uri="{FF2B5EF4-FFF2-40B4-BE49-F238E27FC236}">
                  <a16:creationId xmlns:a16="http://schemas.microsoft.com/office/drawing/2014/main" id="{2576F05D-3363-CD01-2672-634587DBE222}"/>
                </a:ext>
              </a:extLst>
            </p:cNvPr>
            <p:cNvSpPr txBox="1">
              <a:spLocks noChangeArrowheads="1"/>
            </p:cNvSpPr>
            <p:nvPr/>
          </p:nvSpPr>
          <p:spPr bwMode="auto">
            <a:xfrm>
              <a:off x="6643859" y="2335504"/>
              <a:ext cx="338125" cy="68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400"/>
                <a:buFont typeface="Montserrat" panose="02000505000000020004" pitchFamily="2" charset="0"/>
                <a:buNone/>
              </a:pPr>
              <a:r>
                <a:rPr lang="en-US" altLang="en-US" sz="4800" b="1" dirty="0">
                  <a:solidFill>
                    <a:schemeClr val="accent6"/>
                  </a:solidFill>
                  <a:latin typeface="+mj-lt"/>
                  <a:sym typeface="Montserrat" panose="02000505000000020004" pitchFamily="2" charset="0"/>
                </a:rPr>
                <a:t>1</a:t>
              </a:r>
              <a:endParaRPr lang="en-US" altLang="en-US" sz="1600" b="1" dirty="0">
                <a:solidFill>
                  <a:schemeClr val="accent6"/>
                </a:solidFill>
                <a:latin typeface="+mj-lt"/>
              </a:endParaRPr>
            </a:p>
          </p:txBody>
        </p:sp>
        <p:sp>
          <p:nvSpPr>
            <p:cNvPr id="15" name="Google Shape;1140;p40">
              <a:extLst>
                <a:ext uri="{FF2B5EF4-FFF2-40B4-BE49-F238E27FC236}">
                  <a16:creationId xmlns:a16="http://schemas.microsoft.com/office/drawing/2014/main" id="{B9EB4E40-6619-FCF2-8115-C8D816AE988A}"/>
                </a:ext>
              </a:extLst>
            </p:cNvPr>
            <p:cNvSpPr>
              <a:spLocks noChangeArrowheads="1"/>
            </p:cNvSpPr>
            <p:nvPr/>
          </p:nvSpPr>
          <p:spPr bwMode="auto">
            <a:xfrm>
              <a:off x="6891760" y="4047126"/>
              <a:ext cx="745684" cy="747010"/>
            </a:xfrm>
            <a:prstGeom prst="ellipse">
              <a:avLst/>
            </a:prstGeom>
            <a:solidFill>
              <a:schemeClr val="bg1"/>
            </a:solid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2000">
                <a:solidFill>
                  <a:srgbClr val="CCDA53"/>
                </a:solidFill>
                <a:latin typeface="+mj-lt"/>
                <a:cs typeface="Calibri" panose="020F0502020204030204" pitchFamily="34" charset="0"/>
                <a:sym typeface="Calibri" panose="020F0502020204030204" pitchFamily="34" charset="0"/>
              </a:endParaRPr>
            </a:p>
          </p:txBody>
        </p:sp>
        <p:sp>
          <p:nvSpPr>
            <p:cNvPr id="16" name="Google Shape;1144;p40">
              <a:extLst>
                <a:ext uri="{FF2B5EF4-FFF2-40B4-BE49-F238E27FC236}">
                  <a16:creationId xmlns:a16="http://schemas.microsoft.com/office/drawing/2014/main" id="{401ABF7E-4F2B-C592-03EA-AF383DA8D31E}"/>
                </a:ext>
              </a:extLst>
            </p:cNvPr>
            <p:cNvSpPr txBox="1">
              <a:spLocks noChangeArrowheads="1"/>
            </p:cNvSpPr>
            <p:nvPr/>
          </p:nvSpPr>
          <p:spPr bwMode="auto">
            <a:xfrm>
              <a:off x="7128290" y="4073055"/>
              <a:ext cx="326896" cy="6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400"/>
                <a:buFont typeface="Montserrat" panose="02000505000000020004" pitchFamily="2" charset="0"/>
                <a:buNone/>
              </a:pPr>
              <a:r>
                <a:rPr lang="en-US" altLang="en-US" sz="4800" b="1" dirty="0">
                  <a:solidFill>
                    <a:schemeClr val="accent6"/>
                  </a:solidFill>
                  <a:latin typeface="+mj-lt"/>
                  <a:sym typeface="Montserrat" panose="02000505000000020004" pitchFamily="2" charset="0"/>
                </a:rPr>
                <a:t>2</a:t>
              </a:r>
              <a:endParaRPr lang="en-US" altLang="en-US" sz="1600" b="1" dirty="0">
                <a:solidFill>
                  <a:schemeClr val="accent6"/>
                </a:solidFill>
                <a:latin typeface="+mj-lt"/>
              </a:endParaRPr>
            </a:p>
          </p:txBody>
        </p:sp>
        <p:sp>
          <p:nvSpPr>
            <p:cNvPr id="17" name="Google Shape;1141;p40">
              <a:extLst>
                <a:ext uri="{FF2B5EF4-FFF2-40B4-BE49-F238E27FC236}">
                  <a16:creationId xmlns:a16="http://schemas.microsoft.com/office/drawing/2014/main" id="{4D130368-B7F8-4A58-5C0F-5FFA4DB290B9}"/>
                </a:ext>
              </a:extLst>
            </p:cNvPr>
            <p:cNvSpPr>
              <a:spLocks noChangeArrowheads="1"/>
            </p:cNvSpPr>
            <p:nvPr/>
          </p:nvSpPr>
          <p:spPr bwMode="auto">
            <a:xfrm>
              <a:off x="6420731" y="5761404"/>
              <a:ext cx="743030" cy="744357"/>
            </a:xfrm>
            <a:prstGeom prst="ellipse">
              <a:avLst/>
            </a:prstGeom>
            <a:solidFill>
              <a:schemeClr val="bg1"/>
            </a:solid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2000">
                <a:solidFill>
                  <a:srgbClr val="CCDA53"/>
                </a:solidFill>
                <a:latin typeface="+mj-lt"/>
                <a:cs typeface="Calibri" panose="020F0502020204030204" pitchFamily="34" charset="0"/>
                <a:sym typeface="Calibri" panose="020F0502020204030204" pitchFamily="34" charset="0"/>
              </a:endParaRPr>
            </a:p>
          </p:txBody>
        </p:sp>
        <p:sp>
          <p:nvSpPr>
            <p:cNvPr id="18" name="Google Shape;1146;p40">
              <a:extLst>
                <a:ext uri="{FF2B5EF4-FFF2-40B4-BE49-F238E27FC236}">
                  <a16:creationId xmlns:a16="http://schemas.microsoft.com/office/drawing/2014/main" id="{27C17442-F0E0-2B46-D597-0AD2B96449C3}"/>
                </a:ext>
              </a:extLst>
            </p:cNvPr>
            <p:cNvSpPr>
              <a:spLocks/>
            </p:cNvSpPr>
            <p:nvPr/>
          </p:nvSpPr>
          <p:spPr bwMode="auto">
            <a:xfrm>
              <a:off x="6981984" y="3069245"/>
              <a:ext cx="268022" cy="887656"/>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chemeClr val="bg1"/>
            </a:solidFill>
            <a:ln>
              <a:noFill/>
            </a:ln>
          </p:spPr>
          <p:txBody>
            <a:bodyPr lIns="91425" tIns="45700" rIns="91425" bIns="45700"/>
            <a:lstStyle/>
            <a:p>
              <a:endParaRPr lang="en-US" sz="2000">
                <a:latin typeface="+mj-lt"/>
              </a:endParaRPr>
            </a:p>
          </p:txBody>
        </p:sp>
        <p:sp>
          <p:nvSpPr>
            <p:cNvPr id="19" name="Google Shape;1147;p40">
              <a:extLst>
                <a:ext uri="{FF2B5EF4-FFF2-40B4-BE49-F238E27FC236}">
                  <a16:creationId xmlns:a16="http://schemas.microsoft.com/office/drawing/2014/main" id="{C060B302-08E7-FD10-4C17-CB639C6C9194}"/>
                </a:ext>
              </a:extLst>
            </p:cNvPr>
            <p:cNvSpPr>
              <a:spLocks/>
            </p:cNvSpPr>
            <p:nvPr/>
          </p:nvSpPr>
          <p:spPr bwMode="auto">
            <a:xfrm>
              <a:off x="6981984" y="4861806"/>
              <a:ext cx="268022" cy="887655"/>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chemeClr val="bg1"/>
            </a:solidFill>
            <a:ln>
              <a:noFill/>
            </a:ln>
          </p:spPr>
          <p:txBody>
            <a:bodyPr lIns="91425" tIns="45700" rIns="91425" bIns="45700"/>
            <a:lstStyle/>
            <a:p>
              <a:endParaRPr lang="en-US" sz="2000">
                <a:latin typeface="+mj-lt"/>
              </a:endParaRPr>
            </a:p>
          </p:txBody>
        </p:sp>
        <p:sp>
          <p:nvSpPr>
            <p:cNvPr id="20" name="Google Shape;1143;p40">
              <a:extLst>
                <a:ext uri="{FF2B5EF4-FFF2-40B4-BE49-F238E27FC236}">
                  <a16:creationId xmlns:a16="http://schemas.microsoft.com/office/drawing/2014/main" id="{2465CC42-7E46-79C6-F534-6A5FC16B3A50}"/>
                </a:ext>
              </a:extLst>
            </p:cNvPr>
            <p:cNvSpPr txBox="1">
              <a:spLocks noChangeArrowheads="1"/>
            </p:cNvSpPr>
            <p:nvPr/>
          </p:nvSpPr>
          <p:spPr bwMode="auto">
            <a:xfrm>
              <a:off x="6651580" y="5794802"/>
              <a:ext cx="338125" cy="68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400"/>
                <a:buFont typeface="Montserrat" panose="02000505000000020004" pitchFamily="2" charset="0"/>
                <a:buNone/>
              </a:pPr>
              <a:r>
                <a:rPr lang="en-US" altLang="en-US" sz="4800" b="1" dirty="0">
                  <a:solidFill>
                    <a:schemeClr val="accent6"/>
                  </a:solidFill>
                  <a:latin typeface="+mj-lt"/>
                  <a:sym typeface="Montserrat" panose="02000505000000020004" pitchFamily="2" charset="0"/>
                </a:rPr>
                <a:t>3</a:t>
              </a:r>
              <a:endParaRPr lang="en-US" altLang="en-US" sz="1600" b="1" dirty="0">
                <a:solidFill>
                  <a:schemeClr val="accent6"/>
                </a:solidFill>
                <a:latin typeface="+mj-lt"/>
              </a:endParaRPr>
            </a:p>
          </p:txBody>
        </p:sp>
        <p:sp>
          <p:nvSpPr>
            <p:cNvPr id="21" name="Google Shape;1132;p40">
              <a:extLst>
                <a:ext uri="{FF2B5EF4-FFF2-40B4-BE49-F238E27FC236}">
                  <a16:creationId xmlns:a16="http://schemas.microsoft.com/office/drawing/2014/main" id="{51C08306-6AFE-1ED6-3C56-6C250B7C5543}"/>
                </a:ext>
              </a:extLst>
            </p:cNvPr>
            <p:cNvSpPr txBox="1">
              <a:spLocks noChangeArrowheads="1"/>
            </p:cNvSpPr>
            <p:nvPr/>
          </p:nvSpPr>
          <p:spPr bwMode="auto">
            <a:xfrm>
              <a:off x="7299458" y="2309190"/>
              <a:ext cx="2486149" cy="77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sz="1600" b="1" dirty="0">
                  <a:solidFill>
                    <a:schemeClr val="bg1"/>
                  </a:solidFill>
                  <a:latin typeface="+mj-lt"/>
                </a:rPr>
                <a:t>Biogas Projects:</a:t>
              </a:r>
            </a:p>
            <a:p>
              <a:r>
                <a:rPr lang="en-GB" sz="1600" dirty="0">
                  <a:solidFill>
                    <a:schemeClr val="bg1"/>
                  </a:solidFill>
                  <a:latin typeface="+mj-lt"/>
                </a:rPr>
                <a:t>70-80’s Era</a:t>
              </a:r>
            </a:p>
            <a:p>
              <a:r>
                <a:rPr lang="en-GB" sz="1600" dirty="0">
                  <a:solidFill>
                    <a:schemeClr val="bg1"/>
                  </a:solidFill>
                  <a:latin typeface="+mj-lt"/>
                </a:rPr>
                <a:t>Actual Progress after 2005</a:t>
              </a:r>
            </a:p>
          </p:txBody>
        </p:sp>
        <p:sp>
          <p:nvSpPr>
            <p:cNvPr id="22" name="Google Shape;1132;p40">
              <a:extLst>
                <a:ext uri="{FF2B5EF4-FFF2-40B4-BE49-F238E27FC236}">
                  <a16:creationId xmlns:a16="http://schemas.microsoft.com/office/drawing/2014/main" id="{82E8C597-ACCD-39CC-1780-82EF10D0C0B2}"/>
                </a:ext>
              </a:extLst>
            </p:cNvPr>
            <p:cNvSpPr txBox="1">
              <a:spLocks noChangeArrowheads="1"/>
            </p:cNvSpPr>
            <p:nvPr/>
          </p:nvSpPr>
          <p:spPr bwMode="auto">
            <a:xfrm>
              <a:off x="7299458" y="5737744"/>
              <a:ext cx="3182956" cy="77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sz="1600" b="1" dirty="0">
                  <a:solidFill>
                    <a:schemeClr val="bg1"/>
                  </a:solidFill>
                  <a:latin typeface="+mj-lt"/>
                </a:rPr>
                <a:t>Wind:</a:t>
              </a:r>
            </a:p>
            <a:p>
              <a:r>
                <a:rPr lang="en-GB" sz="1600" dirty="0">
                  <a:solidFill>
                    <a:schemeClr val="bg1"/>
                  </a:solidFill>
                  <a:latin typeface="+mj-lt"/>
                </a:rPr>
                <a:t>Journey started in 2013</a:t>
              </a:r>
            </a:p>
            <a:p>
              <a:r>
                <a:rPr lang="en-GB" sz="1600" dirty="0">
                  <a:solidFill>
                    <a:schemeClr val="bg1"/>
                  </a:solidFill>
                  <a:latin typeface="+mj-lt"/>
                </a:rPr>
                <a:t>Till now 36 projects with commercial operations – 1845.475MW</a:t>
              </a:r>
            </a:p>
          </p:txBody>
        </p:sp>
      </p:grpSp>
    </p:spTree>
    <p:extLst>
      <p:ext uri="{BB962C8B-B14F-4D97-AF65-F5344CB8AC3E}">
        <p14:creationId xmlns:p14="http://schemas.microsoft.com/office/powerpoint/2010/main" val="249072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1D6BFB-FADB-F541-867D-7FBB71245E9E}"/>
              </a:ext>
            </a:extLst>
          </p:cNvPr>
          <p:cNvPicPr>
            <a:picLocks noChangeAspect="1"/>
          </p:cNvPicPr>
          <p:nvPr/>
        </p:nvPicPr>
        <p:blipFill>
          <a:blip r:embed="rId3"/>
          <a:stretch>
            <a:fillRect/>
          </a:stretch>
        </p:blipFill>
        <p:spPr>
          <a:xfrm>
            <a:off x="-1237992" y="-111317"/>
            <a:ext cx="13889736" cy="7124368"/>
          </a:xfrm>
          <a:prstGeom prst="rect">
            <a:avLst/>
          </a:prstGeom>
        </p:spPr>
      </p:pic>
      <p:sp>
        <p:nvSpPr>
          <p:cNvPr id="2" name="Rounded Rectangle 1">
            <a:extLst>
              <a:ext uri="{FF2B5EF4-FFF2-40B4-BE49-F238E27FC236}">
                <a16:creationId xmlns:a16="http://schemas.microsoft.com/office/drawing/2014/main" id="{C6E65194-1221-F848-A9C5-1639C8D26A72}"/>
              </a:ext>
            </a:extLst>
          </p:cNvPr>
          <p:cNvSpPr/>
          <p:nvPr/>
        </p:nvSpPr>
        <p:spPr>
          <a:xfrm>
            <a:off x="-1267772" y="-986589"/>
            <a:ext cx="13889736" cy="7999640"/>
          </a:xfrm>
          <a:prstGeom prst="roundRect">
            <a:avLst>
              <a:gd name="adj" fmla="val 0"/>
            </a:avLst>
          </a:prstGeom>
          <a:gradFill>
            <a:gsLst>
              <a:gs pos="0">
                <a:schemeClr val="tx1">
                  <a:lumMod val="0"/>
                </a:schemeClr>
              </a:gs>
              <a:gs pos="74000">
                <a:schemeClr val="accent3">
                  <a:lumMod val="97000"/>
                  <a:lumOff val="3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1" name="Google Shape;202;p35">
            <a:extLst>
              <a:ext uri="{FF2B5EF4-FFF2-40B4-BE49-F238E27FC236}">
                <a16:creationId xmlns:a16="http://schemas.microsoft.com/office/drawing/2014/main" id="{8ADAA822-933B-414D-ACAB-6981E396DE77}"/>
              </a:ext>
            </a:extLst>
          </p:cNvPr>
          <p:cNvSpPr txBox="1">
            <a:spLocks/>
          </p:cNvSpPr>
          <p:nvPr/>
        </p:nvSpPr>
        <p:spPr>
          <a:xfrm>
            <a:off x="3273267" y="2881962"/>
            <a:ext cx="8483304" cy="952748"/>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GB" sz="4000" b="1" dirty="0">
                <a:solidFill>
                  <a:schemeClr val="bg1"/>
                </a:solidFill>
                <a:latin typeface="Century Gothic" panose="020B0502020202020204" pitchFamily="34" charset="0"/>
                <a:cs typeface="Poppins" pitchFamily="2" charset="77"/>
              </a:rPr>
              <a:t>GLOBAL TRENDS &amp; DEVELOPMENT</a:t>
            </a:r>
          </a:p>
          <a:p>
            <a:pPr algn="l">
              <a:spcBef>
                <a:spcPts val="0"/>
              </a:spcBef>
            </a:pPr>
            <a:endParaRPr lang="en-GB" sz="3200" b="1" dirty="0">
              <a:solidFill>
                <a:schemeClr val="bg1"/>
              </a:solidFill>
              <a:latin typeface="Century Gothic" panose="020B0502020202020204" pitchFamily="34" charset="0"/>
              <a:cs typeface="Poppins" pitchFamily="2" charset="77"/>
            </a:endParaRPr>
          </a:p>
          <a:p>
            <a:pPr algn="l">
              <a:spcBef>
                <a:spcPts val="0"/>
              </a:spcBef>
            </a:pPr>
            <a:r>
              <a:rPr lang="en-GB" sz="3200" b="1" dirty="0">
                <a:solidFill>
                  <a:schemeClr val="bg1"/>
                </a:solidFill>
                <a:latin typeface="Century Gothic" panose="020B0502020202020204" pitchFamily="34" charset="0"/>
                <a:cs typeface="Poppins" pitchFamily="2" charset="77"/>
              </a:rPr>
              <a:t>LEARNING TO REAP BENEFITS FROM RENEWABLE ENERGY</a:t>
            </a:r>
          </a:p>
        </p:txBody>
      </p:sp>
      <p:cxnSp>
        <p:nvCxnSpPr>
          <p:cNvPr id="5" name="Straight Connector 4">
            <a:extLst>
              <a:ext uri="{FF2B5EF4-FFF2-40B4-BE49-F238E27FC236}">
                <a16:creationId xmlns:a16="http://schemas.microsoft.com/office/drawing/2014/main" id="{86E392D2-4181-2641-90B0-7B505A5B1CEE}"/>
              </a:ext>
            </a:extLst>
          </p:cNvPr>
          <p:cNvCxnSpPr>
            <a:cxnSpLocks/>
          </p:cNvCxnSpPr>
          <p:nvPr/>
        </p:nvCxnSpPr>
        <p:spPr>
          <a:xfrm>
            <a:off x="3192419" y="2013260"/>
            <a:ext cx="0" cy="301073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92DB929-5197-AC46-B245-24EF344E26A8}"/>
              </a:ext>
            </a:extLst>
          </p:cNvPr>
          <p:cNvPicPr>
            <a:picLocks noChangeAspect="1"/>
          </p:cNvPicPr>
          <p:nvPr/>
        </p:nvPicPr>
        <p:blipFill>
          <a:blip r:embed="rId4"/>
          <a:stretch>
            <a:fillRect/>
          </a:stretch>
        </p:blipFill>
        <p:spPr>
          <a:xfrm>
            <a:off x="272503" y="2313307"/>
            <a:ext cx="2641826" cy="1521403"/>
          </a:xfrm>
          <a:prstGeom prst="rect">
            <a:avLst/>
          </a:prstGeom>
        </p:spPr>
      </p:pic>
      <p:sp>
        <p:nvSpPr>
          <p:cNvPr id="9" name="TextBox 8">
            <a:extLst>
              <a:ext uri="{FF2B5EF4-FFF2-40B4-BE49-F238E27FC236}">
                <a16:creationId xmlns:a16="http://schemas.microsoft.com/office/drawing/2014/main" id="{F4FD4616-FB42-2523-78A1-B213C07F43BD}"/>
              </a:ext>
            </a:extLst>
          </p:cNvPr>
          <p:cNvSpPr txBox="1"/>
          <p:nvPr/>
        </p:nvSpPr>
        <p:spPr>
          <a:xfrm>
            <a:off x="272503" y="5422214"/>
            <a:ext cx="4526346" cy="954107"/>
          </a:xfrm>
          <a:prstGeom prst="rect">
            <a:avLst/>
          </a:prstGeom>
          <a:noFill/>
        </p:spPr>
        <p:txBody>
          <a:bodyPr wrap="square">
            <a:spAutoFit/>
          </a:bodyPr>
          <a:lstStyle/>
          <a:p>
            <a:r>
              <a:rPr lang="en-GB" sz="2400" b="1" dirty="0">
                <a:solidFill>
                  <a:schemeClr val="bg1"/>
                </a:solidFill>
                <a:latin typeface="Century Gothic" panose="020B0502020202020204" pitchFamily="34" charset="0"/>
              </a:rPr>
              <a:t>SOHAIB ASIF SIPRA</a:t>
            </a:r>
          </a:p>
          <a:p>
            <a:r>
              <a:rPr lang="en-GB" sz="1600" b="1" dirty="0">
                <a:solidFill>
                  <a:schemeClr val="bg1"/>
                </a:solidFill>
                <a:latin typeface="Century Gothic" panose="020B0502020202020204" pitchFamily="34" charset="0"/>
              </a:rPr>
              <a:t>VP – ENERGY SOLUTIONS</a:t>
            </a:r>
          </a:p>
          <a:p>
            <a:r>
              <a:rPr lang="en-GB" sz="1600" b="1" dirty="0">
                <a:solidFill>
                  <a:schemeClr val="bg1"/>
                </a:solidFill>
                <a:latin typeface="Century Gothic" panose="020B0502020202020204" pitchFamily="34" charset="0"/>
              </a:rPr>
              <a:t>July 18, 2023</a:t>
            </a:r>
            <a:endParaRPr lang="en-US" sz="1600" dirty="0"/>
          </a:p>
        </p:txBody>
      </p:sp>
    </p:spTree>
    <p:extLst>
      <p:ext uri="{BB962C8B-B14F-4D97-AF65-F5344CB8AC3E}">
        <p14:creationId xmlns:p14="http://schemas.microsoft.com/office/powerpoint/2010/main" val="111367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8AA114-22CB-CE48-BAD7-350CAC944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AC7AB36-ED8B-E441-BC6A-79BE45F11747}"/>
              </a:ext>
            </a:extLst>
          </p:cNvPr>
          <p:cNvSpPr/>
          <p:nvPr/>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graphicFrame>
        <p:nvGraphicFramePr>
          <p:cNvPr id="15" name="Chart 14">
            <a:extLst>
              <a:ext uri="{FF2B5EF4-FFF2-40B4-BE49-F238E27FC236}">
                <a16:creationId xmlns:a16="http://schemas.microsoft.com/office/drawing/2014/main" id="{4A6C5C0D-3681-4847-8305-992CAA05F2FC}"/>
              </a:ext>
            </a:extLst>
          </p:cNvPr>
          <p:cNvGraphicFramePr/>
          <p:nvPr/>
        </p:nvGraphicFramePr>
        <p:xfrm>
          <a:off x="3126580" y="1188658"/>
          <a:ext cx="9364123" cy="5669342"/>
        </p:xfrm>
        <a:graphic>
          <a:graphicData uri="http://schemas.openxmlformats.org/drawingml/2006/chart">
            <c:chart xmlns:c="http://schemas.openxmlformats.org/drawingml/2006/chart" xmlns:r="http://schemas.openxmlformats.org/officeDocument/2006/relationships" r:id="rId4"/>
          </a:graphicData>
        </a:graphic>
      </p:graphicFrame>
      <p:sp>
        <p:nvSpPr>
          <p:cNvPr id="14" name="Google Shape;139;p2">
            <a:extLst>
              <a:ext uri="{FF2B5EF4-FFF2-40B4-BE49-F238E27FC236}">
                <a16:creationId xmlns:a16="http://schemas.microsoft.com/office/drawing/2014/main" id="{AC72E3FE-8948-5C45-AF43-5A7573FAEF96}"/>
              </a:ext>
            </a:extLst>
          </p:cNvPr>
          <p:cNvSpPr/>
          <p:nvPr/>
        </p:nvSpPr>
        <p:spPr>
          <a:xfrm rot="16200000">
            <a:off x="372980" y="-372978"/>
            <a:ext cx="6857998" cy="7603958"/>
          </a:xfrm>
          <a:prstGeom prst="rect">
            <a:avLst/>
          </a:prstGeom>
          <a:gradFill>
            <a:gsLst>
              <a:gs pos="0">
                <a:srgbClr val="000000">
                  <a:lumMod val="0"/>
                  <a:alpha val="82000"/>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B3E15C1C-6270-914C-A15D-707DF9201D03}"/>
              </a:ext>
            </a:extLst>
          </p:cNvPr>
          <p:cNvSpPr txBox="1"/>
          <p:nvPr/>
        </p:nvSpPr>
        <p:spPr>
          <a:xfrm>
            <a:off x="1072814" y="1821718"/>
            <a:ext cx="4474546" cy="3369512"/>
          </a:xfrm>
          <a:prstGeom prst="rect">
            <a:avLst/>
          </a:prstGeom>
          <a:noFill/>
        </p:spPr>
        <p:txBody>
          <a:bodyPr wrap="square">
            <a:spAutoFit/>
          </a:bodyPr>
          <a:lstStyle/>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Inadequate Capacity</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High Generation Cost</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Reliance on Fossil Fuels</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Increased Import Bill &amp; Circular Debt</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Pollutant Emissions</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70 Years Old Grid (Old and Inefficient Distribution)</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System &amp; Process Bottlenecks</a:t>
            </a:r>
          </a:p>
          <a:p>
            <a:pPr marL="285750" marR="0" lvl="0" indent="-213750" algn="l" defTabSz="914400" rtl="0" eaLnBrk="1" fontAlgn="auto" latinLnBrk="0" hangingPunct="1">
              <a:lnSpc>
                <a:spcPct val="150000"/>
              </a:lnSpc>
              <a:spcBef>
                <a:spcPts val="0"/>
              </a:spcBef>
              <a:spcAft>
                <a:spcPts val="0"/>
              </a:spcAft>
              <a:buClr>
                <a:schemeClr val="accent6"/>
              </a:buClr>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Electricity Theft</a:t>
            </a:r>
          </a:p>
        </p:txBody>
      </p:sp>
      <p:sp>
        <p:nvSpPr>
          <p:cNvPr id="16" name="Title 5">
            <a:extLst>
              <a:ext uri="{FF2B5EF4-FFF2-40B4-BE49-F238E27FC236}">
                <a16:creationId xmlns:a16="http://schemas.microsoft.com/office/drawing/2014/main" id="{AE28BD36-8F85-0D40-B17D-BF2D0AB69F6F}"/>
              </a:ext>
            </a:extLst>
          </p:cNvPr>
          <p:cNvSpPr txBox="1">
            <a:spLocks/>
          </p:cNvSpPr>
          <p:nvPr/>
        </p:nvSpPr>
        <p:spPr>
          <a:xfrm>
            <a:off x="548120" y="1027385"/>
            <a:ext cx="11632019" cy="7207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x-none" sz="3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DD7E73BB-350C-AC40-8166-5C8D43E5E8F4}"/>
              </a:ext>
            </a:extLst>
          </p:cNvPr>
          <p:cNvPicPr>
            <a:picLocks noChangeAspect="1"/>
          </p:cNvPicPr>
          <p:nvPr/>
        </p:nvPicPr>
        <p:blipFill>
          <a:blip r:embed="rId5"/>
          <a:stretch>
            <a:fillRect/>
          </a:stretch>
        </p:blipFill>
        <p:spPr>
          <a:xfrm>
            <a:off x="5718287" y="1869402"/>
            <a:ext cx="6473714" cy="3641464"/>
          </a:xfrm>
          <a:prstGeom prst="rect">
            <a:avLst/>
          </a:prstGeom>
        </p:spPr>
      </p:pic>
      <p:pic>
        <p:nvPicPr>
          <p:cNvPr id="4" name="Picture 3">
            <a:extLst>
              <a:ext uri="{FF2B5EF4-FFF2-40B4-BE49-F238E27FC236}">
                <a16:creationId xmlns:a16="http://schemas.microsoft.com/office/drawing/2014/main" id="{DA180128-C9D5-E2F6-F90B-FA75D4E72B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
        <p:nvSpPr>
          <p:cNvPr id="5" name="object 12">
            <a:extLst>
              <a:ext uri="{FF2B5EF4-FFF2-40B4-BE49-F238E27FC236}">
                <a16:creationId xmlns:a16="http://schemas.microsoft.com/office/drawing/2014/main" id="{BFBE9234-6EF0-5798-F269-DBD3C912AC6E}"/>
              </a:ext>
            </a:extLst>
          </p:cNvPr>
          <p:cNvSpPr txBox="1"/>
          <p:nvPr/>
        </p:nvSpPr>
        <p:spPr>
          <a:xfrm>
            <a:off x="1755700" y="415833"/>
            <a:ext cx="8680600" cy="426185"/>
          </a:xfrm>
          <a:prstGeom prst="rect">
            <a:avLst/>
          </a:prstGeom>
        </p:spPr>
        <p:txBody>
          <a:bodyPr vert="horz" wrap="square" lIns="0" tIns="10583" rIns="0" bIns="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rPr>
              <a:t>Pakistan Energy Mix &amp; Grid Power Challenges</a:t>
            </a:r>
            <a:endParaRPr kumimoji="0" lang="x-none" sz="3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5763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27E19-218A-3F4B-97AF-CEE78CE60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1" cy="6864660"/>
          </a:xfrm>
          <a:prstGeom prst="rect">
            <a:avLst/>
          </a:prstGeom>
        </p:spPr>
      </p:pic>
      <p:sp>
        <p:nvSpPr>
          <p:cNvPr id="12" name="Rectangle 11">
            <a:extLst>
              <a:ext uri="{FF2B5EF4-FFF2-40B4-BE49-F238E27FC236}">
                <a16:creationId xmlns:a16="http://schemas.microsoft.com/office/drawing/2014/main" id="{E3EF184C-8E90-4544-B1B4-B920D1639FC2}"/>
              </a:ext>
            </a:extLst>
          </p:cNvPr>
          <p:cNvSpPr/>
          <p:nvPr/>
        </p:nvSpPr>
        <p:spPr>
          <a:xfrm>
            <a:off x="0" y="6660"/>
            <a:ext cx="12191999" cy="68580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53" name="TextBox 52">
            <a:extLst>
              <a:ext uri="{FF2B5EF4-FFF2-40B4-BE49-F238E27FC236}">
                <a16:creationId xmlns:a16="http://schemas.microsoft.com/office/drawing/2014/main" id="{B3514D83-783D-0448-8B38-97CA882DFE64}"/>
              </a:ext>
            </a:extLst>
          </p:cNvPr>
          <p:cNvSpPr txBox="1"/>
          <p:nvPr/>
        </p:nvSpPr>
        <p:spPr>
          <a:xfrm>
            <a:off x="746760" y="2299802"/>
            <a:ext cx="4448695" cy="2308324"/>
          </a:xfrm>
          <a:prstGeom prst="rect">
            <a:avLst/>
          </a:prstGeom>
          <a:noFill/>
        </p:spPr>
        <p:txBody>
          <a:bodyPr wrap="square" rtlCol="0">
            <a:spAutoFit/>
          </a:bodyPr>
          <a:lstStyle/>
          <a:p>
            <a:pPr algn="just"/>
            <a:r>
              <a:rPr lang="en-GB" sz="1600" dirty="0">
                <a:solidFill>
                  <a:schemeClr val="bg1"/>
                </a:solidFill>
                <a:latin typeface="+mj-lt"/>
              </a:rPr>
              <a:t>Electricity prices have increased incredibly in Pakistan in the last 05 years (</a:t>
            </a:r>
            <a:r>
              <a:rPr lang="en-GB" sz="1600" b="1" dirty="0">
                <a:solidFill>
                  <a:schemeClr val="bg1"/>
                </a:solidFill>
                <a:latin typeface="+mj-lt"/>
              </a:rPr>
              <a:t>By almost 70%</a:t>
            </a:r>
            <a:r>
              <a:rPr lang="en-GB" sz="1600" dirty="0">
                <a:solidFill>
                  <a:schemeClr val="bg1"/>
                </a:solidFill>
                <a:latin typeface="+mj-lt"/>
              </a:rPr>
              <a:t>) and will keep on increasing due to dependency on an inefficient energy mix.</a:t>
            </a:r>
          </a:p>
          <a:p>
            <a:pPr algn="just"/>
            <a:endParaRPr lang="en-GB" sz="1600" dirty="0">
              <a:solidFill>
                <a:schemeClr val="bg1"/>
              </a:solidFill>
              <a:latin typeface="+mj-lt"/>
            </a:endParaRPr>
          </a:p>
          <a:p>
            <a:pPr algn="just"/>
            <a:r>
              <a:rPr lang="en-GB" sz="1600" dirty="0">
                <a:solidFill>
                  <a:schemeClr val="bg1"/>
                </a:solidFill>
                <a:latin typeface="+mj-lt"/>
              </a:rPr>
              <a:t>For Telecom Sector, electricity prices are a major source of concern, in terms of OPEX which is affecting their profitability badly.</a:t>
            </a:r>
          </a:p>
          <a:p>
            <a:pPr algn="just"/>
            <a:endParaRPr lang="en-GB" sz="1600" dirty="0">
              <a:solidFill>
                <a:schemeClr val="bg1"/>
              </a:solidFill>
              <a:latin typeface="+mj-lt"/>
            </a:endParaRPr>
          </a:p>
        </p:txBody>
      </p:sp>
      <p:sp>
        <p:nvSpPr>
          <p:cNvPr id="55" name="TextBox 54">
            <a:extLst>
              <a:ext uri="{FF2B5EF4-FFF2-40B4-BE49-F238E27FC236}">
                <a16:creationId xmlns:a16="http://schemas.microsoft.com/office/drawing/2014/main" id="{326E8598-73CF-B049-BC80-4358F68D9C31}"/>
              </a:ext>
            </a:extLst>
          </p:cNvPr>
          <p:cNvSpPr txBox="1"/>
          <p:nvPr/>
        </p:nvSpPr>
        <p:spPr>
          <a:xfrm>
            <a:off x="746760" y="880949"/>
            <a:ext cx="4631766" cy="923330"/>
          </a:xfrm>
          <a:prstGeom prst="rect">
            <a:avLst/>
          </a:prstGeom>
          <a:noFill/>
        </p:spPr>
        <p:txBody>
          <a:bodyPr wrap="square" lIns="0" tIns="0" rIns="0" bIns="0" rtlCol="0" anchor="ctr">
            <a:spAutoFit/>
          </a:bodyPr>
          <a:lstStyle/>
          <a:p>
            <a:pPr algn="ctr"/>
            <a:r>
              <a:rPr lang="en-GB" sz="3000" b="1" dirty="0">
                <a:solidFill>
                  <a:schemeClr val="bg1"/>
                </a:solidFill>
                <a:latin typeface="Century Gothic" panose="020B0502020202020204" pitchFamily="34" charset="0"/>
              </a:rPr>
              <a:t>Electricity Price Trend in Pakistan</a:t>
            </a:r>
          </a:p>
        </p:txBody>
      </p:sp>
      <p:pic>
        <p:nvPicPr>
          <p:cNvPr id="13" name="Picture 12">
            <a:extLst>
              <a:ext uri="{FF2B5EF4-FFF2-40B4-BE49-F238E27FC236}">
                <a16:creationId xmlns:a16="http://schemas.microsoft.com/office/drawing/2014/main" id="{58E2A64A-B186-834C-81D9-4B69525353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9555" y="265285"/>
            <a:ext cx="800889" cy="483344"/>
          </a:xfrm>
          <a:prstGeom prst="rect">
            <a:avLst/>
          </a:prstGeom>
          <a:noFill/>
        </p:spPr>
      </p:pic>
      <p:sp>
        <p:nvSpPr>
          <p:cNvPr id="14" name="Rounded Rectangle 13">
            <a:extLst>
              <a:ext uri="{FF2B5EF4-FFF2-40B4-BE49-F238E27FC236}">
                <a16:creationId xmlns:a16="http://schemas.microsoft.com/office/drawing/2014/main" id="{92B03AF8-0B53-6A45-B9D6-777EE3AC5E45}"/>
              </a:ext>
            </a:extLst>
          </p:cNvPr>
          <p:cNvSpPr/>
          <p:nvPr/>
        </p:nvSpPr>
        <p:spPr>
          <a:xfrm>
            <a:off x="6233160" y="1533701"/>
            <a:ext cx="4912360" cy="3142673"/>
          </a:xfrm>
          <a:prstGeom prst="roundRect">
            <a:avLst>
              <a:gd name="adj" fmla="val 4927"/>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27" name="Picture 26">
            <a:extLst>
              <a:ext uri="{FF2B5EF4-FFF2-40B4-BE49-F238E27FC236}">
                <a16:creationId xmlns:a16="http://schemas.microsoft.com/office/drawing/2014/main" id="{7FD06010-F51D-E94B-8A27-FC34CD476A70}"/>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p:blipFill>
        <p:spPr>
          <a:xfrm>
            <a:off x="6257288" y="1510841"/>
            <a:ext cx="4888231" cy="3142673"/>
          </a:xfrm>
          <a:prstGeom prst="rect">
            <a:avLst/>
          </a:prstGeom>
          <a:noFill/>
        </p:spPr>
      </p:pic>
    </p:spTree>
    <p:extLst>
      <p:ext uri="{BB962C8B-B14F-4D97-AF65-F5344CB8AC3E}">
        <p14:creationId xmlns:p14="http://schemas.microsoft.com/office/powerpoint/2010/main" val="339699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1A14A5ED-0B6C-CB4B-AFD1-4E337A9C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08931" cy="6857999"/>
          </a:xfrm>
          <a:prstGeom prst="rect">
            <a:avLst/>
          </a:prstGeom>
        </p:spPr>
      </p:pic>
      <p:sp>
        <p:nvSpPr>
          <p:cNvPr id="119" name="Rectangle 118">
            <a:extLst>
              <a:ext uri="{FF2B5EF4-FFF2-40B4-BE49-F238E27FC236}">
                <a16:creationId xmlns:a16="http://schemas.microsoft.com/office/drawing/2014/main" id="{B28D0ED6-73F8-054E-8059-67D0CC97E9DF}"/>
              </a:ext>
            </a:extLst>
          </p:cNvPr>
          <p:cNvSpPr/>
          <p:nvPr/>
        </p:nvSpPr>
        <p:spPr>
          <a:xfrm>
            <a:off x="-1" y="10158"/>
            <a:ext cx="12191999"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3" name="object 12">
            <a:extLst>
              <a:ext uri="{FF2B5EF4-FFF2-40B4-BE49-F238E27FC236}">
                <a16:creationId xmlns:a16="http://schemas.microsoft.com/office/drawing/2014/main" id="{5616F907-85E5-4B4A-A13F-13B93C72FC7E}"/>
              </a:ext>
            </a:extLst>
          </p:cNvPr>
          <p:cNvSpPr txBox="1"/>
          <p:nvPr/>
        </p:nvSpPr>
        <p:spPr>
          <a:xfrm>
            <a:off x="2395969" y="889524"/>
            <a:ext cx="8680600" cy="441574"/>
          </a:xfrm>
          <a:prstGeom prst="rect">
            <a:avLst/>
          </a:prstGeom>
        </p:spPr>
        <p:txBody>
          <a:bodyPr vert="horz" wrap="square" lIns="0" tIns="10583" rIns="0" bIns="0" rtlCol="0">
            <a:spAutoFit/>
          </a:bodyPr>
          <a:lstStyle/>
          <a:p>
            <a:pPr marL="10583">
              <a:spcBef>
                <a:spcPts val="83"/>
              </a:spcBef>
              <a:tabLst>
                <a:tab pos="816472" algn="l"/>
              </a:tabLst>
            </a:pPr>
            <a:r>
              <a:rPr lang="en-US" sz="2800" b="1" dirty="0">
                <a:solidFill>
                  <a:schemeClr val="bg1"/>
                </a:solidFill>
                <a:latin typeface="Century Gothic" panose="020B0502020202020204" pitchFamily="34" charset="0"/>
                <a:cs typeface="Tahoma"/>
              </a:rPr>
              <a:t>Electricity Units' Consumption – 2021/22 </a:t>
            </a:r>
            <a:endParaRPr sz="2800" b="1" dirty="0">
              <a:solidFill>
                <a:schemeClr val="bg1"/>
              </a:solidFill>
              <a:latin typeface="Century Gothic" panose="020B0502020202020204" pitchFamily="34" charset="0"/>
              <a:cs typeface="Tahoma"/>
            </a:endParaRPr>
          </a:p>
        </p:txBody>
      </p:sp>
      <p:pic>
        <p:nvPicPr>
          <p:cNvPr id="44" name="Picture 43">
            <a:extLst>
              <a:ext uri="{FF2B5EF4-FFF2-40B4-BE49-F238E27FC236}">
                <a16:creationId xmlns:a16="http://schemas.microsoft.com/office/drawing/2014/main" id="{6E0B3B8E-672C-4B49-9FFC-0034467F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0183" y="254399"/>
            <a:ext cx="800889" cy="483344"/>
          </a:xfrm>
          <a:prstGeom prst="rect">
            <a:avLst/>
          </a:prstGeom>
          <a:noFill/>
        </p:spPr>
      </p:pic>
      <p:graphicFrame>
        <p:nvGraphicFramePr>
          <p:cNvPr id="2" name="Chart 1">
            <a:extLst>
              <a:ext uri="{FF2B5EF4-FFF2-40B4-BE49-F238E27FC236}">
                <a16:creationId xmlns:a16="http://schemas.microsoft.com/office/drawing/2014/main" id="{7054EB1A-BD36-A2FE-F20D-30BB6BC3D0AD}"/>
              </a:ext>
            </a:extLst>
          </p:cNvPr>
          <p:cNvGraphicFramePr>
            <a:graphicFrameLocks/>
          </p:cNvGraphicFramePr>
          <p:nvPr>
            <p:extLst>
              <p:ext uri="{D42A27DB-BD31-4B8C-83A1-F6EECF244321}">
                <p14:modId xmlns:p14="http://schemas.microsoft.com/office/powerpoint/2010/main" val="542667268"/>
              </p:ext>
            </p:extLst>
          </p:nvPr>
        </p:nvGraphicFramePr>
        <p:xfrm>
          <a:off x="2006600" y="1544320"/>
          <a:ext cx="8178800" cy="46329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1253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1A14A5ED-0B6C-CB4B-AFD1-4E337A9C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08931" cy="6857999"/>
          </a:xfrm>
          <a:prstGeom prst="rect">
            <a:avLst/>
          </a:prstGeom>
        </p:spPr>
      </p:pic>
      <p:sp>
        <p:nvSpPr>
          <p:cNvPr id="119" name="Rectangle 118">
            <a:extLst>
              <a:ext uri="{FF2B5EF4-FFF2-40B4-BE49-F238E27FC236}">
                <a16:creationId xmlns:a16="http://schemas.microsoft.com/office/drawing/2014/main" id="{B28D0ED6-73F8-054E-8059-67D0CC97E9DF}"/>
              </a:ext>
            </a:extLst>
          </p:cNvPr>
          <p:cNvSpPr/>
          <p:nvPr/>
        </p:nvSpPr>
        <p:spPr>
          <a:xfrm>
            <a:off x="8464" y="-14099"/>
            <a:ext cx="12191999"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3" name="object 12">
            <a:extLst>
              <a:ext uri="{FF2B5EF4-FFF2-40B4-BE49-F238E27FC236}">
                <a16:creationId xmlns:a16="http://schemas.microsoft.com/office/drawing/2014/main" id="{5616F907-85E5-4B4A-A13F-13B93C72FC7E}"/>
              </a:ext>
            </a:extLst>
          </p:cNvPr>
          <p:cNvSpPr txBox="1"/>
          <p:nvPr/>
        </p:nvSpPr>
        <p:spPr>
          <a:xfrm>
            <a:off x="1755698" y="299659"/>
            <a:ext cx="8680600" cy="503129"/>
          </a:xfrm>
          <a:prstGeom prst="rect">
            <a:avLst/>
          </a:prstGeom>
        </p:spPr>
        <p:txBody>
          <a:bodyPr vert="horz" wrap="square" lIns="0" tIns="10583" rIns="0" bIns="0" rtlCol="0">
            <a:spAutoFit/>
          </a:bodyPr>
          <a:lstStyle/>
          <a:p>
            <a:pPr marL="10583" algn="ctr">
              <a:spcBef>
                <a:spcPts val="83"/>
              </a:spcBef>
              <a:tabLst>
                <a:tab pos="816472" algn="l"/>
              </a:tabLst>
            </a:pPr>
            <a:r>
              <a:rPr lang="en-US" sz="3200" b="1" dirty="0">
                <a:solidFill>
                  <a:schemeClr val="bg1"/>
                </a:solidFill>
                <a:latin typeface="Century Gothic" panose="020B0502020202020204" pitchFamily="34" charset="0"/>
                <a:cs typeface="Tahoma"/>
              </a:rPr>
              <a:t>Solar Industry Challenges</a:t>
            </a:r>
            <a:endParaRPr sz="3200" b="1" dirty="0">
              <a:solidFill>
                <a:schemeClr val="bg1"/>
              </a:solidFill>
              <a:latin typeface="Century Gothic" panose="020B0502020202020204" pitchFamily="34" charset="0"/>
              <a:cs typeface="Tahoma"/>
            </a:endParaRPr>
          </a:p>
        </p:txBody>
      </p:sp>
      <p:pic>
        <p:nvPicPr>
          <p:cNvPr id="44" name="Picture 43">
            <a:extLst>
              <a:ext uri="{FF2B5EF4-FFF2-40B4-BE49-F238E27FC236}">
                <a16:creationId xmlns:a16="http://schemas.microsoft.com/office/drawing/2014/main" id="{6E0B3B8E-672C-4B49-9FFC-0034467F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0183" y="254399"/>
            <a:ext cx="800889" cy="483344"/>
          </a:xfrm>
          <a:prstGeom prst="rect">
            <a:avLst/>
          </a:prstGeom>
          <a:noFill/>
        </p:spPr>
      </p:pic>
      <p:sp>
        <p:nvSpPr>
          <p:cNvPr id="3" name="TextBox 2">
            <a:extLst>
              <a:ext uri="{FF2B5EF4-FFF2-40B4-BE49-F238E27FC236}">
                <a16:creationId xmlns:a16="http://schemas.microsoft.com/office/drawing/2014/main" id="{BE1F313C-39FE-76AF-9B4E-DAFB8A4A83AB}"/>
              </a:ext>
            </a:extLst>
          </p:cNvPr>
          <p:cNvSpPr txBox="1"/>
          <p:nvPr/>
        </p:nvSpPr>
        <p:spPr>
          <a:xfrm>
            <a:off x="447040" y="1101524"/>
            <a:ext cx="11514032" cy="5232202"/>
          </a:xfrm>
          <a:prstGeom prst="rect">
            <a:avLst/>
          </a:prstGeom>
          <a:noFill/>
        </p:spPr>
        <p:txBody>
          <a:bodyPr wrap="square" rtlCol="0">
            <a:spAutoFit/>
          </a:bodyPr>
          <a:lstStyle/>
          <a:p>
            <a:pPr marL="285750" indent="-285750" algn="just">
              <a:buClr>
                <a:srgbClr val="92D050"/>
              </a:buClr>
              <a:buFont typeface="Wingdings" pitchFamily="2" charset="2"/>
              <a:buChar char="Ø"/>
            </a:pPr>
            <a:endParaRPr lang="en-GB" sz="16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Energy Security – in both terms i.e., availability and mix</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Mushroom Growth  </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Unskilled Staff</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Lack of Associations and Public/Private Partnerships</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Regulations – Not User Friendly</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Limited access to Investments</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Technical Barriers – Lack of Local Industry Development</a:t>
            </a:r>
          </a:p>
          <a:p>
            <a:pPr marL="285750" indent="-285750" algn="just">
              <a:buClr>
                <a:srgbClr val="92D050"/>
              </a:buClr>
              <a:buFont typeface="Wingdings" pitchFamily="2" charset="2"/>
              <a:buChar char="Ø"/>
            </a:pPr>
            <a:endParaRPr lang="en-GB" sz="2000" dirty="0">
              <a:solidFill>
                <a:schemeClr val="bg1"/>
              </a:solidFill>
              <a:latin typeface="+mj-lt"/>
            </a:endParaRPr>
          </a:p>
          <a:p>
            <a:pPr marL="285750" indent="-285750" algn="just">
              <a:buClr>
                <a:srgbClr val="92D050"/>
              </a:buClr>
              <a:buFont typeface="Wingdings" pitchFamily="2" charset="2"/>
              <a:buChar char="Ø"/>
            </a:pPr>
            <a:r>
              <a:rPr lang="en-GB" sz="2000" dirty="0">
                <a:solidFill>
                  <a:schemeClr val="bg1"/>
                </a:solidFill>
                <a:latin typeface="+mj-lt"/>
              </a:rPr>
              <a:t>Lack of Standardisation </a:t>
            </a:r>
          </a:p>
          <a:p>
            <a:pPr marL="285750" indent="-285750" algn="just">
              <a:buClr>
                <a:srgbClr val="92D050"/>
              </a:buClr>
              <a:buFont typeface="Wingdings" pitchFamily="2" charset="2"/>
              <a:buChar char="Ø"/>
            </a:pPr>
            <a:endParaRPr lang="en-GB" sz="1600" dirty="0">
              <a:solidFill>
                <a:schemeClr val="bg1"/>
              </a:solidFill>
              <a:latin typeface="+mj-lt"/>
            </a:endParaRPr>
          </a:p>
        </p:txBody>
      </p:sp>
    </p:spTree>
    <p:extLst>
      <p:ext uri="{BB962C8B-B14F-4D97-AF65-F5344CB8AC3E}">
        <p14:creationId xmlns:p14="http://schemas.microsoft.com/office/powerpoint/2010/main" val="347319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1B8F56-CF77-3B4C-AA66-6CBB6119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7"/>
            <a:ext cx="12191999" cy="6869927"/>
          </a:xfrm>
          <a:prstGeom prst="rect">
            <a:avLst/>
          </a:prstGeom>
        </p:spPr>
      </p:pic>
      <p:sp>
        <p:nvSpPr>
          <p:cNvPr id="27" name="Rectangle 26">
            <a:extLst>
              <a:ext uri="{FF2B5EF4-FFF2-40B4-BE49-F238E27FC236}">
                <a16:creationId xmlns:a16="http://schemas.microsoft.com/office/drawing/2014/main" id="{929A4589-DA19-0E4D-83B3-038CBD134896}"/>
              </a:ext>
            </a:extLst>
          </p:cNvPr>
          <p:cNvSpPr/>
          <p:nvPr/>
        </p:nvSpPr>
        <p:spPr>
          <a:xfrm>
            <a:off x="1" y="-7787"/>
            <a:ext cx="12191999" cy="6913448"/>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pic>
        <p:nvPicPr>
          <p:cNvPr id="28" name="Picture 27">
            <a:extLst>
              <a:ext uri="{FF2B5EF4-FFF2-40B4-BE49-F238E27FC236}">
                <a16:creationId xmlns:a16="http://schemas.microsoft.com/office/drawing/2014/main" id="{A326D06A-49A9-9049-9812-688C2FAE7A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9555" y="265285"/>
            <a:ext cx="800889" cy="483344"/>
          </a:xfrm>
          <a:prstGeom prst="rect">
            <a:avLst/>
          </a:prstGeom>
          <a:noFill/>
        </p:spPr>
      </p:pic>
      <p:sp>
        <p:nvSpPr>
          <p:cNvPr id="3" name="object 12">
            <a:extLst>
              <a:ext uri="{FF2B5EF4-FFF2-40B4-BE49-F238E27FC236}">
                <a16:creationId xmlns:a16="http://schemas.microsoft.com/office/drawing/2014/main" id="{ECE9DECF-F293-BF6A-8B0D-749405B38628}"/>
              </a:ext>
            </a:extLst>
          </p:cNvPr>
          <p:cNvSpPr txBox="1"/>
          <p:nvPr/>
        </p:nvSpPr>
        <p:spPr>
          <a:xfrm>
            <a:off x="1755698" y="1762699"/>
            <a:ext cx="8680600" cy="2503677"/>
          </a:xfrm>
          <a:prstGeom prst="rect">
            <a:avLst/>
          </a:prstGeom>
        </p:spPr>
        <p:txBody>
          <a:bodyPr vert="horz" wrap="square" lIns="0" tIns="10583" rIns="0" bIns="0" rtlCol="0">
            <a:spAutoFit/>
          </a:bodyPr>
          <a:lstStyle/>
          <a:p>
            <a:pPr marL="10583" algn="ctr">
              <a:spcBef>
                <a:spcPts val="83"/>
              </a:spcBef>
              <a:tabLst>
                <a:tab pos="816472" algn="l"/>
              </a:tabLst>
            </a:pPr>
            <a:r>
              <a:rPr lang="en-US" sz="5400" b="1" dirty="0">
                <a:solidFill>
                  <a:schemeClr val="bg1"/>
                </a:solidFill>
                <a:latin typeface="Century Gothic" panose="020B0502020202020204" pitchFamily="34" charset="0"/>
                <a:cs typeface="Tahoma"/>
              </a:rPr>
              <a:t>THE BEST OF SOLAR ENERGY </a:t>
            </a:r>
            <a:r>
              <a:rPr lang="en-US" sz="5400" b="1" u="sng" dirty="0">
                <a:solidFill>
                  <a:schemeClr val="bg1"/>
                </a:solidFill>
                <a:latin typeface="Century Gothic" panose="020B0502020202020204" pitchFamily="34" charset="0"/>
                <a:cs typeface="Tahoma"/>
              </a:rPr>
              <a:t>GROWTH</a:t>
            </a:r>
            <a:r>
              <a:rPr lang="en-US" sz="5400" b="1" dirty="0">
                <a:solidFill>
                  <a:schemeClr val="bg1"/>
                </a:solidFill>
                <a:latin typeface="Century Gothic" panose="020B0502020202020204" pitchFamily="34" charset="0"/>
                <a:cs typeface="Tahoma"/>
              </a:rPr>
              <a:t> IS YET TO COME </a:t>
            </a:r>
            <a:endParaRPr sz="5400" b="1" dirty="0">
              <a:solidFill>
                <a:schemeClr val="bg1"/>
              </a:solidFill>
              <a:latin typeface="Century Gothic" panose="020B0502020202020204" pitchFamily="34" charset="0"/>
              <a:cs typeface="Tahoma"/>
            </a:endParaRPr>
          </a:p>
        </p:txBody>
      </p:sp>
    </p:spTree>
    <p:extLst>
      <p:ext uri="{BB962C8B-B14F-4D97-AF65-F5344CB8AC3E}">
        <p14:creationId xmlns:p14="http://schemas.microsoft.com/office/powerpoint/2010/main" val="8603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1B8F56-CF77-3B4C-AA66-6CBB6119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7"/>
            <a:ext cx="12191999" cy="6869927"/>
          </a:xfrm>
          <a:prstGeom prst="rect">
            <a:avLst/>
          </a:prstGeom>
        </p:spPr>
      </p:pic>
      <p:sp>
        <p:nvSpPr>
          <p:cNvPr id="27" name="Rectangle 26">
            <a:extLst>
              <a:ext uri="{FF2B5EF4-FFF2-40B4-BE49-F238E27FC236}">
                <a16:creationId xmlns:a16="http://schemas.microsoft.com/office/drawing/2014/main" id="{929A4589-DA19-0E4D-83B3-038CBD134896}"/>
              </a:ext>
            </a:extLst>
          </p:cNvPr>
          <p:cNvSpPr/>
          <p:nvPr/>
        </p:nvSpPr>
        <p:spPr>
          <a:xfrm>
            <a:off x="1" y="-7787"/>
            <a:ext cx="12191999" cy="6913448"/>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pic>
        <p:nvPicPr>
          <p:cNvPr id="28" name="Picture 27">
            <a:extLst>
              <a:ext uri="{FF2B5EF4-FFF2-40B4-BE49-F238E27FC236}">
                <a16:creationId xmlns:a16="http://schemas.microsoft.com/office/drawing/2014/main" id="{A326D06A-49A9-9049-9812-688C2FAE7A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9555" y="265285"/>
            <a:ext cx="800889" cy="483344"/>
          </a:xfrm>
          <a:prstGeom prst="rect">
            <a:avLst/>
          </a:prstGeom>
          <a:noFill/>
        </p:spPr>
      </p:pic>
      <p:sp>
        <p:nvSpPr>
          <p:cNvPr id="2" name="Title 1">
            <a:extLst>
              <a:ext uri="{FF2B5EF4-FFF2-40B4-BE49-F238E27FC236}">
                <a16:creationId xmlns:a16="http://schemas.microsoft.com/office/drawing/2014/main" id="{FC539F13-1B50-4341-2DB2-E76EB3524F15}"/>
              </a:ext>
            </a:extLst>
          </p:cNvPr>
          <p:cNvSpPr txBox="1">
            <a:spLocks/>
          </p:cNvSpPr>
          <p:nvPr/>
        </p:nvSpPr>
        <p:spPr>
          <a:xfrm>
            <a:off x="121920" y="881516"/>
            <a:ext cx="6929120" cy="5964239"/>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dirty="0">
                <a:solidFill>
                  <a:schemeClr val="bg1"/>
                </a:solidFill>
                <a:latin typeface="ibm-plex-sans"/>
              </a:rPr>
              <a:t>1) 174,000 terawatts of energy consistently strikes the earth as solar radiation at any moment, even on the cloudiest of days.</a:t>
            </a:r>
            <a:br>
              <a:rPr lang="en-US" sz="2400" dirty="0">
                <a:solidFill>
                  <a:schemeClr val="bg1"/>
                </a:solidFill>
                <a:latin typeface="ibm-plex-sans"/>
              </a:rPr>
            </a:br>
            <a:r>
              <a:rPr lang="en-US" sz="2400" dirty="0">
                <a:solidFill>
                  <a:schemeClr val="bg1"/>
                </a:solidFill>
                <a:latin typeface="ibm-plex-sans"/>
              </a:rPr>
              <a:t>2) One hour of sunlight is equivalent to one year’s worth of energy for the planet.</a:t>
            </a:r>
            <a:br>
              <a:rPr lang="en-US" sz="2400" dirty="0">
                <a:solidFill>
                  <a:schemeClr val="bg1"/>
                </a:solidFill>
                <a:latin typeface="ibm-plex-sans"/>
              </a:rPr>
            </a:br>
            <a:r>
              <a:rPr lang="en-US" sz="2400" dirty="0">
                <a:solidFill>
                  <a:schemeClr val="bg1"/>
                </a:solidFill>
                <a:latin typeface="ibm-plex-sans"/>
              </a:rPr>
              <a:t>3) Solar is the most abundant form of energy available and the cheapest one too.</a:t>
            </a:r>
            <a:br>
              <a:rPr lang="en-US" sz="2400" dirty="0">
                <a:solidFill>
                  <a:schemeClr val="bg1"/>
                </a:solidFill>
                <a:latin typeface="ibm-plex-sans"/>
              </a:rPr>
            </a:br>
            <a:r>
              <a:rPr lang="en-US" sz="2400" dirty="0">
                <a:solidFill>
                  <a:schemeClr val="bg1"/>
                </a:solidFill>
                <a:latin typeface="ibm-plex-sans"/>
              </a:rPr>
              <a:t>4) Solar is the fastest energy source to deploy.</a:t>
            </a:r>
            <a:br>
              <a:rPr lang="en-US" sz="2400" dirty="0">
                <a:solidFill>
                  <a:schemeClr val="bg1"/>
                </a:solidFill>
                <a:latin typeface="ibm-plex-sans"/>
              </a:rPr>
            </a:br>
            <a:r>
              <a:rPr lang="en-US" sz="2400" dirty="0">
                <a:solidFill>
                  <a:schemeClr val="bg1"/>
                </a:solidFill>
                <a:latin typeface="ibm-plex-sans"/>
              </a:rPr>
              <a:t>5) Solar Electricity has been around since 1839 and today’s Solar Panel Efficiency is higher than ever.</a:t>
            </a:r>
            <a:br>
              <a:rPr lang="en-US" sz="2400" dirty="0">
                <a:solidFill>
                  <a:schemeClr val="bg1"/>
                </a:solidFill>
                <a:latin typeface="ibm-plex-sans"/>
              </a:rPr>
            </a:br>
            <a:r>
              <a:rPr lang="en-US" sz="2400" dirty="0">
                <a:solidFill>
                  <a:schemeClr val="bg1"/>
                </a:solidFill>
                <a:latin typeface="ibm-plex-sans"/>
              </a:rPr>
              <a:t>6) Solar Power is the fastest-growing energy source.</a:t>
            </a:r>
            <a:endParaRPr lang="x-none" sz="3600" dirty="0">
              <a:solidFill>
                <a:schemeClr val="bg1"/>
              </a:solidFill>
              <a:latin typeface="ibm-plex-sans"/>
            </a:endParaRPr>
          </a:p>
        </p:txBody>
      </p:sp>
      <p:graphicFrame>
        <p:nvGraphicFramePr>
          <p:cNvPr id="5" name="Chart 4">
            <a:extLst>
              <a:ext uri="{FF2B5EF4-FFF2-40B4-BE49-F238E27FC236}">
                <a16:creationId xmlns:a16="http://schemas.microsoft.com/office/drawing/2014/main" id="{E81CAFEA-744A-4FBA-F40B-DD4B0758056C}"/>
              </a:ext>
            </a:extLst>
          </p:cNvPr>
          <p:cNvGraphicFramePr>
            <a:graphicFrameLocks/>
          </p:cNvGraphicFramePr>
          <p:nvPr>
            <p:extLst>
              <p:ext uri="{D42A27DB-BD31-4B8C-83A1-F6EECF244321}">
                <p14:modId xmlns:p14="http://schemas.microsoft.com/office/powerpoint/2010/main" val="1038473673"/>
              </p:ext>
            </p:extLst>
          </p:nvPr>
        </p:nvGraphicFramePr>
        <p:xfrm>
          <a:off x="7051040" y="869416"/>
          <a:ext cx="5140960" cy="3596640"/>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a:extLst>
              <a:ext uri="{FF2B5EF4-FFF2-40B4-BE49-F238E27FC236}">
                <a16:creationId xmlns:a16="http://schemas.microsoft.com/office/drawing/2014/main" id="{49225060-D8C9-24C9-FFDE-022104EF8AF9}"/>
              </a:ext>
            </a:extLst>
          </p:cNvPr>
          <p:cNvSpPr txBox="1">
            <a:spLocks/>
          </p:cNvSpPr>
          <p:nvPr/>
        </p:nvSpPr>
        <p:spPr>
          <a:xfrm>
            <a:off x="8432799" y="4716313"/>
            <a:ext cx="2997200" cy="1499828"/>
          </a:xfrm>
          <a:prstGeom prst="rect">
            <a:avLst/>
          </a:prstGeom>
          <a:ln>
            <a:solidFill>
              <a:schemeClr val="bg1"/>
            </a:solidFill>
          </a:ln>
        </p:spPr>
        <p:txBody>
          <a:bodyPr vert="horz" lIns="91440" tIns="45720" rIns="91440" bIns="45720" rtlCol="0" anchor="ctr">
            <a:normAutofit fontScale="40000" lnSpcReduction="20000"/>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mj-cs"/>
              </a:defRPr>
            </a:lvl1pPr>
          </a:lstStyle>
          <a:p>
            <a:r>
              <a:rPr lang="en-US" sz="8600" dirty="0">
                <a:latin typeface="ibm-plex-sans"/>
              </a:rPr>
              <a:t>Pakistan</a:t>
            </a:r>
          </a:p>
          <a:p>
            <a:pPr algn="l"/>
            <a:endParaRPr lang="en-US" b="0" dirty="0">
              <a:latin typeface="ibm-plex-sans"/>
            </a:endParaRPr>
          </a:p>
          <a:p>
            <a:pPr algn="l"/>
            <a:r>
              <a:rPr lang="en-US" b="0" dirty="0">
                <a:latin typeface="ibm-plex-sans"/>
              </a:rPr>
              <a:t>Documented	2 – 3 GW</a:t>
            </a:r>
          </a:p>
          <a:p>
            <a:pPr algn="l"/>
            <a:endParaRPr lang="en-US" b="0" dirty="0">
              <a:latin typeface="ibm-plex-sans"/>
            </a:endParaRPr>
          </a:p>
          <a:p>
            <a:pPr algn="l"/>
            <a:r>
              <a:rPr lang="en-US" b="0" dirty="0">
                <a:latin typeface="ibm-plex-sans"/>
              </a:rPr>
              <a:t>Assumption	10 GW</a:t>
            </a:r>
            <a:endParaRPr lang="x-none" dirty="0"/>
          </a:p>
        </p:txBody>
      </p:sp>
      <p:sp>
        <p:nvSpPr>
          <p:cNvPr id="7" name="object 12">
            <a:extLst>
              <a:ext uri="{FF2B5EF4-FFF2-40B4-BE49-F238E27FC236}">
                <a16:creationId xmlns:a16="http://schemas.microsoft.com/office/drawing/2014/main" id="{821BA45E-E6F9-BF86-222C-89397D066E95}"/>
              </a:ext>
            </a:extLst>
          </p:cNvPr>
          <p:cNvSpPr txBox="1"/>
          <p:nvPr/>
        </p:nvSpPr>
        <p:spPr>
          <a:xfrm>
            <a:off x="1755699" y="138730"/>
            <a:ext cx="8680600" cy="564684"/>
          </a:xfrm>
          <a:prstGeom prst="rect">
            <a:avLst/>
          </a:prstGeom>
        </p:spPr>
        <p:txBody>
          <a:bodyPr vert="horz" wrap="square" lIns="0" tIns="10583" rIns="0" bIns="0" rtlCol="0">
            <a:spAutoFit/>
          </a:bodyPr>
          <a:lstStyle/>
          <a:p>
            <a:pPr marL="10583" algn="ctr">
              <a:spcBef>
                <a:spcPts val="83"/>
              </a:spcBef>
              <a:tabLst>
                <a:tab pos="816472" algn="l"/>
              </a:tabLst>
            </a:pPr>
            <a:r>
              <a:rPr lang="en-US" sz="3600" b="1" dirty="0">
                <a:solidFill>
                  <a:schemeClr val="bg1"/>
                </a:solidFill>
                <a:latin typeface="Century Gothic" panose="020B0502020202020204" pitchFamily="34" charset="0"/>
                <a:cs typeface="Tahoma"/>
              </a:rPr>
              <a:t>Interesting Facts – Solar </a:t>
            </a:r>
            <a:endParaRPr sz="3600" b="1" dirty="0">
              <a:solidFill>
                <a:schemeClr val="bg1"/>
              </a:solidFill>
              <a:latin typeface="Century Gothic" panose="020B0502020202020204" pitchFamily="34" charset="0"/>
              <a:cs typeface="Tahoma"/>
            </a:endParaRPr>
          </a:p>
        </p:txBody>
      </p:sp>
    </p:spTree>
    <p:extLst>
      <p:ext uri="{BB962C8B-B14F-4D97-AF65-F5344CB8AC3E}">
        <p14:creationId xmlns:p14="http://schemas.microsoft.com/office/powerpoint/2010/main" val="271459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BCD1B-CB79-3C4C-9B5E-9E87DBC51C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07" b="6481"/>
          <a:stretch/>
        </p:blipFill>
        <p:spPr>
          <a:xfrm>
            <a:off x="1" y="-1"/>
            <a:ext cx="12192000" cy="6858001"/>
          </a:xfrm>
          <a:prstGeom prst="rect">
            <a:avLst/>
          </a:prstGeom>
        </p:spPr>
      </p:pic>
      <p:sp>
        <p:nvSpPr>
          <p:cNvPr id="5" name="TextBox 4">
            <a:extLst>
              <a:ext uri="{FF2B5EF4-FFF2-40B4-BE49-F238E27FC236}">
                <a16:creationId xmlns:a16="http://schemas.microsoft.com/office/drawing/2014/main" id="{D3CC8B57-16EE-AC4E-9B24-9B96282A0B61}"/>
              </a:ext>
            </a:extLst>
          </p:cNvPr>
          <p:cNvSpPr txBox="1"/>
          <p:nvPr/>
        </p:nvSpPr>
        <p:spPr>
          <a:xfrm>
            <a:off x="13049573" y="3037668"/>
            <a:ext cx="184731" cy="369332"/>
          </a:xfrm>
          <a:prstGeom prst="rect">
            <a:avLst/>
          </a:prstGeom>
          <a:noFill/>
        </p:spPr>
        <p:txBody>
          <a:bodyPr wrap="none" rtlCol="0">
            <a:spAutoFit/>
          </a:bodyPr>
          <a:lstStyle/>
          <a:p>
            <a:endParaRPr lang="en-PK" dirty="0"/>
          </a:p>
        </p:txBody>
      </p:sp>
      <p:sp>
        <p:nvSpPr>
          <p:cNvPr id="8" name="Rectangle 7">
            <a:extLst>
              <a:ext uri="{FF2B5EF4-FFF2-40B4-BE49-F238E27FC236}">
                <a16:creationId xmlns:a16="http://schemas.microsoft.com/office/drawing/2014/main" id="{085B5F2A-B60B-AB40-8063-00AE70AB4B1A}"/>
              </a:ext>
            </a:extLst>
          </p:cNvPr>
          <p:cNvSpPr/>
          <p:nvPr/>
        </p:nvSpPr>
        <p:spPr>
          <a:xfrm>
            <a:off x="0" y="0"/>
            <a:ext cx="12330544"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1" name="TextBox 10">
            <a:extLst>
              <a:ext uri="{FF2B5EF4-FFF2-40B4-BE49-F238E27FC236}">
                <a16:creationId xmlns:a16="http://schemas.microsoft.com/office/drawing/2014/main" id="{2EAFD013-AFCE-2D4F-A3DD-1D2A0EDF22FE}"/>
              </a:ext>
            </a:extLst>
          </p:cNvPr>
          <p:cNvSpPr txBox="1"/>
          <p:nvPr/>
        </p:nvSpPr>
        <p:spPr>
          <a:xfrm>
            <a:off x="1262633" y="772645"/>
            <a:ext cx="9805278" cy="2000548"/>
          </a:xfrm>
          <a:prstGeom prst="rect">
            <a:avLst/>
          </a:prstGeom>
          <a:noFill/>
        </p:spPr>
        <p:txBody>
          <a:bodyPr wrap="square" lIns="0" tIns="0" rIns="0" bIns="0" rtlCol="0" anchor="ctr">
            <a:spAutoFit/>
          </a:bodyPr>
          <a:lstStyle/>
          <a:p>
            <a:pPr algn="ctr"/>
            <a:r>
              <a:rPr lang="en-GB" sz="6500" b="1" spc="-150" dirty="0">
                <a:solidFill>
                  <a:schemeClr val="bg1"/>
                </a:solidFill>
                <a:latin typeface="+mj-lt"/>
              </a:rPr>
              <a:t>Solar Energy </a:t>
            </a:r>
            <a:r>
              <a:rPr lang="en-GB" sz="6500" spc="-150" dirty="0">
                <a:solidFill>
                  <a:schemeClr val="bg1"/>
                </a:solidFill>
                <a:latin typeface="+mj-lt"/>
              </a:rPr>
              <a:t>Potential in Pakistan</a:t>
            </a:r>
          </a:p>
        </p:txBody>
      </p:sp>
      <p:sp>
        <p:nvSpPr>
          <p:cNvPr id="2" name="TextBox 1">
            <a:extLst>
              <a:ext uri="{FF2B5EF4-FFF2-40B4-BE49-F238E27FC236}">
                <a16:creationId xmlns:a16="http://schemas.microsoft.com/office/drawing/2014/main" id="{D6E3D5C8-06FC-E5FA-272E-B194E0DAA616}"/>
              </a:ext>
            </a:extLst>
          </p:cNvPr>
          <p:cNvSpPr txBox="1"/>
          <p:nvPr/>
        </p:nvSpPr>
        <p:spPr>
          <a:xfrm>
            <a:off x="1201673" y="3403322"/>
            <a:ext cx="9805278" cy="1107996"/>
          </a:xfrm>
          <a:prstGeom prst="rect">
            <a:avLst/>
          </a:prstGeom>
          <a:noFill/>
        </p:spPr>
        <p:txBody>
          <a:bodyPr wrap="square" lIns="0" tIns="0" rIns="0" bIns="0" rtlCol="0" anchor="ctr">
            <a:spAutoFit/>
          </a:bodyPr>
          <a:lstStyle/>
          <a:p>
            <a:pPr algn="ctr"/>
            <a:r>
              <a:rPr lang="en-GB" sz="7200" b="1" spc="-150" dirty="0">
                <a:solidFill>
                  <a:schemeClr val="bg1"/>
                </a:solidFill>
                <a:latin typeface="+mj-lt"/>
              </a:rPr>
              <a:t>100 GW +</a:t>
            </a:r>
            <a:endParaRPr lang="en-GB" sz="7200" spc="-150" dirty="0">
              <a:solidFill>
                <a:schemeClr val="bg1"/>
              </a:solidFill>
              <a:latin typeface="+mj-lt"/>
            </a:endParaRPr>
          </a:p>
        </p:txBody>
      </p:sp>
    </p:spTree>
    <p:extLst>
      <p:ext uri="{BB962C8B-B14F-4D97-AF65-F5344CB8AC3E}">
        <p14:creationId xmlns:p14="http://schemas.microsoft.com/office/powerpoint/2010/main" val="3062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1A14A5ED-0B6C-CB4B-AFD1-4E337A9C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08931" cy="6857999"/>
          </a:xfrm>
          <a:prstGeom prst="rect">
            <a:avLst/>
          </a:prstGeom>
        </p:spPr>
      </p:pic>
      <p:sp>
        <p:nvSpPr>
          <p:cNvPr id="119" name="Rectangle 118">
            <a:extLst>
              <a:ext uri="{FF2B5EF4-FFF2-40B4-BE49-F238E27FC236}">
                <a16:creationId xmlns:a16="http://schemas.microsoft.com/office/drawing/2014/main" id="{B28D0ED6-73F8-054E-8059-67D0CC97E9DF}"/>
              </a:ext>
            </a:extLst>
          </p:cNvPr>
          <p:cNvSpPr/>
          <p:nvPr/>
        </p:nvSpPr>
        <p:spPr>
          <a:xfrm>
            <a:off x="-1" y="10158"/>
            <a:ext cx="12191999"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pic>
        <p:nvPicPr>
          <p:cNvPr id="44" name="Picture 43">
            <a:extLst>
              <a:ext uri="{FF2B5EF4-FFF2-40B4-BE49-F238E27FC236}">
                <a16:creationId xmlns:a16="http://schemas.microsoft.com/office/drawing/2014/main" id="{6E0B3B8E-672C-4B49-9FFC-0034467F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0183" y="254399"/>
            <a:ext cx="800889" cy="483344"/>
          </a:xfrm>
          <a:prstGeom prst="rect">
            <a:avLst/>
          </a:prstGeom>
          <a:noFill/>
        </p:spPr>
      </p:pic>
      <p:sp>
        <p:nvSpPr>
          <p:cNvPr id="4" name="TextBox 3">
            <a:extLst>
              <a:ext uri="{FF2B5EF4-FFF2-40B4-BE49-F238E27FC236}">
                <a16:creationId xmlns:a16="http://schemas.microsoft.com/office/drawing/2014/main" id="{B1D48FA3-3A3B-5468-74A4-D80F9D4879A1}"/>
              </a:ext>
            </a:extLst>
          </p:cNvPr>
          <p:cNvSpPr txBox="1"/>
          <p:nvPr/>
        </p:nvSpPr>
        <p:spPr>
          <a:xfrm>
            <a:off x="449021" y="1396670"/>
            <a:ext cx="11143539" cy="5262979"/>
          </a:xfrm>
          <a:prstGeom prst="rect">
            <a:avLst/>
          </a:prstGeom>
          <a:noFill/>
        </p:spPr>
        <p:txBody>
          <a:bodyPr wrap="square">
            <a:spAutoFit/>
          </a:bodyPr>
          <a:lstStyle/>
          <a:p>
            <a:pPr marL="0" marR="0" algn="just">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Policy reforms:</a:t>
            </a: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We firmly believe that the government of Pakistan holds a pivotal role in fostering favorable policies such as net metering (for 1MW and above), feed-in-tariffs, and tax incentives. Such measures would stimulate investments in the solar industry and promote its overall growth.</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Awareness campaigns:</a:t>
            </a: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Stakeholders within the solar industry can take the lead in launching awareness campaigns to educate the public about the benefits of solar energy and guide them in making informed decisions about the right equipment and solutions. By increasing awareness, we can generate greater demand for solar energy and expand the market for the industry.</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Capacity building programs:</a:t>
            </a: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Both the government and private sector can focus on enhancing the capacity of local solar industry players through comprehensive technical and vocational training programs. This will elevate the quality of solar installations, boost productivity, and reduce overall costs.</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Access to financing:</a:t>
            </a: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Collaborative efforts between the government and private sector can foster the development of innovative financing approaches, providing affordable credit facilities to solar industry players. This will facilitate industry growth by ensuring adequate capital for projects. Additionally, the reactivation of the green financing scheme, which has been on hold since last year, is crucial and should be made easily accessible across all sectors.</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Improved regulation and enforcement: </a:t>
            </a: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government should prioritize the enforcement of existing regulations governing the solar industry. This will ensure the delivery of high-quality installations and services, while protecting consumers from fraudulent practices. The presence of seasonal players in the market has a detrimental impact on the sector and should be addressed.</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bject 12">
            <a:extLst>
              <a:ext uri="{FF2B5EF4-FFF2-40B4-BE49-F238E27FC236}">
                <a16:creationId xmlns:a16="http://schemas.microsoft.com/office/drawing/2014/main" id="{B007FF9B-657A-7770-C52C-6CEAA2E79FCE}"/>
              </a:ext>
            </a:extLst>
          </p:cNvPr>
          <p:cNvSpPr txBox="1"/>
          <p:nvPr/>
        </p:nvSpPr>
        <p:spPr>
          <a:xfrm>
            <a:off x="485699" y="421072"/>
            <a:ext cx="8680600" cy="564684"/>
          </a:xfrm>
          <a:prstGeom prst="rect">
            <a:avLst/>
          </a:prstGeom>
        </p:spPr>
        <p:txBody>
          <a:bodyPr vert="horz" wrap="square" lIns="0" tIns="10583" rIns="0" bIns="0" rtlCol="0">
            <a:spAutoFit/>
          </a:bodyPr>
          <a:lstStyle/>
          <a:p>
            <a:pPr marL="10583">
              <a:spcBef>
                <a:spcPts val="83"/>
              </a:spcBef>
              <a:tabLst>
                <a:tab pos="816472" algn="l"/>
              </a:tabLst>
            </a:pPr>
            <a:r>
              <a:rPr lang="en-US" sz="3600" b="1" dirty="0">
                <a:solidFill>
                  <a:schemeClr val="bg1"/>
                </a:solidFill>
                <a:latin typeface="Century Gothic" panose="020B0502020202020204" pitchFamily="34" charset="0"/>
                <a:cs typeface="Tahoma"/>
              </a:rPr>
              <a:t>How to Move Forward</a:t>
            </a:r>
            <a:endParaRPr sz="3600" b="1" dirty="0">
              <a:solidFill>
                <a:schemeClr val="bg1"/>
              </a:solidFill>
              <a:latin typeface="Century Gothic" panose="020B0502020202020204" pitchFamily="34" charset="0"/>
              <a:cs typeface="Tahoma"/>
            </a:endParaRPr>
          </a:p>
        </p:txBody>
      </p:sp>
    </p:spTree>
    <p:extLst>
      <p:ext uri="{BB962C8B-B14F-4D97-AF65-F5344CB8AC3E}">
        <p14:creationId xmlns:p14="http://schemas.microsoft.com/office/powerpoint/2010/main" val="1615120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2F9F3-0A5C-6A46-8E7C-D103DA0BDE30}"/>
              </a:ext>
            </a:extLst>
          </p:cNvPr>
          <p:cNvPicPr>
            <a:picLocks noChangeAspect="1"/>
          </p:cNvPicPr>
          <p:nvPr/>
        </p:nvPicPr>
        <p:blipFill rotWithShape="1">
          <a:blip r:embed="rId3"/>
          <a:srcRect t="5450" b="5450"/>
          <a:stretch/>
        </p:blipFill>
        <p:spPr>
          <a:xfrm>
            <a:off x="0" y="-6014"/>
            <a:ext cx="12202690" cy="6864013"/>
          </a:xfrm>
          <a:prstGeom prst="rect">
            <a:avLst/>
          </a:prstGeom>
        </p:spPr>
      </p:pic>
      <p:sp>
        <p:nvSpPr>
          <p:cNvPr id="7" name="Rounded Rectangle 6">
            <a:extLst>
              <a:ext uri="{FF2B5EF4-FFF2-40B4-BE49-F238E27FC236}">
                <a16:creationId xmlns:a16="http://schemas.microsoft.com/office/drawing/2014/main" id="{E19E1C2B-2F90-414D-AF83-3B75148357DC}"/>
              </a:ext>
            </a:extLst>
          </p:cNvPr>
          <p:cNvSpPr/>
          <p:nvPr/>
        </p:nvSpPr>
        <p:spPr>
          <a:xfrm>
            <a:off x="-457199" y="-372980"/>
            <a:ext cx="12897852" cy="7315201"/>
          </a:xfrm>
          <a:prstGeom prst="roundRect">
            <a:avLst>
              <a:gd name="adj" fmla="val 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2" name="Title 1">
            <a:extLst>
              <a:ext uri="{FF2B5EF4-FFF2-40B4-BE49-F238E27FC236}">
                <a16:creationId xmlns:a16="http://schemas.microsoft.com/office/drawing/2014/main" id="{78D7FEF5-6C3C-4F19-B2D4-4A894451834E}"/>
              </a:ext>
            </a:extLst>
          </p:cNvPr>
          <p:cNvSpPr>
            <a:spLocks noGrp="1"/>
          </p:cNvSpPr>
          <p:nvPr>
            <p:ph type="title"/>
          </p:nvPr>
        </p:nvSpPr>
        <p:spPr>
          <a:xfrm>
            <a:off x="3394925" y="3090003"/>
            <a:ext cx="5402151" cy="677994"/>
          </a:xfrm>
        </p:spPr>
        <p:txBody>
          <a:bodyPr>
            <a:noAutofit/>
          </a:bodyPr>
          <a:lstStyle/>
          <a:p>
            <a:pPr algn="ctr"/>
            <a:r>
              <a:rPr lang="en-GB" sz="4800" b="1" dirty="0">
                <a:solidFill>
                  <a:schemeClr val="bg1"/>
                </a:solidFill>
                <a:latin typeface="Century Gothic" panose="020B0502020202020204" pitchFamily="34" charset="0"/>
              </a:rPr>
              <a:t>OUR CUSTOMERS</a:t>
            </a:r>
            <a:endParaRPr lang="en-PK" sz="4800" b="1"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184DECA8-616E-6A4A-CA27-4409924A9B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Tree>
    <p:extLst>
      <p:ext uri="{BB962C8B-B14F-4D97-AF65-F5344CB8AC3E}">
        <p14:creationId xmlns:p14="http://schemas.microsoft.com/office/powerpoint/2010/main" val="3173694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795FB4-88E1-A744-8978-B068FE5C9C0C}"/>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1FB82DA-1DD3-8A49-9A51-EA99AD836AA3}"/>
              </a:ext>
            </a:extLst>
          </p:cNvPr>
          <p:cNvSpPr/>
          <p:nvPr/>
        </p:nvSpPr>
        <p:spPr>
          <a:xfrm>
            <a:off x="-222319" y="-505225"/>
            <a:ext cx="13138484" cy="77724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tx1"/>
                </a:solidFill>
              </a:rPr>
              <a:t> </a:t>
            </a:r>
          </a:p>
        </p:txBody>
      </p:sp>
      <p:sp>
        <p:nvSpPr>
          <p:cNvPr id="7" name="Google Shape;142;p2">
            <a:extLst>
              <a:ext uri="{FF2B5EF4-FFF2-40B4-BE49-F238E27FC236}">
                <a16:creationId xmlns:a16="http://schemas.microsoft.com/office/drawing/2014/main" id="{325F6B2F-4BB3-D548-B2DB-830FBDFA1EE7}"/>
              </a:ext>
            </a:extLst>
          </p:cNvPr>
          <p:cNvSpPr/>
          <p:nvPr/>
        </p:nvSpPr>
        <p:spPr>
          <a:xfrm>
            <a:off x="1447220"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8" name="Google Shape;146;p2">
            <a:extLst>
              <a:ext uri="{FF2B5EF4-FFF2-40B4-BE49-F238E27FC236}">
                <a16:creationId xmlns:a16="http://schemas.microsoft.com/office/drawing/2014/main" id="{3E95C450-9AE1-2441-8E50-D92570525A3D}"/>
              </a:ext>
            </a:extLst>
          </p:cNvPr>
          <p:cNvSpPr/>
          <p:nvPr/>
        </p:nvSpPr>
        <p:spPr>
          <a:xfrm>
            <a:off x="295036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9" name="Google Shape;150;p2">
            <a:extLst>
              <a:ext uri="{FF2B5EF4-FFF2-40B4-BE49-F238E27FC236}">
                <a16:creationId xmlns:a16="http://schemas.microsoft.com/office/drawing/2014/main" id="{E1C19511-2031-9C46-81AB-8C13A0261925}"/>
              </a:ext>
            </a:extLst>
          </p:cNvPr>
          <p:cNvSpPr/>
          <p:nvPr/>
        </p:nvSpPr>
        <p:spPr>
          <a:xfrm>
            <a:off x="445433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0" name="Google Shape;154;p2">
            <a:extLst>
              <a:ext uri="{FF2B5EF4-FFF2-40B4-BE49-F238E27FC236}">
                <a16:creationId xmlns:a16="http://schemas.microsoft.com/office/drawing/2014/main" id="{75C91158-DD56-9247-8E9A-9C9D2149468F}"/>
              </a:ext>
            </a:extLst>
          </p:cNvPr>
          <p:cNvSpPr/>
          <p:nvPr/>
        </p:nvSpPr>
        <p:spPr>
          <a:xfrm>
            <a:off x="595830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1" name="Google Shape;158;p2">
            <a:extLst>
              <a:ext uri="{FF2B5EF4-FFF2-40B4-BE49-F238E27FC236}">
                <a16:creationId xmlns:a16="http://schemas.microsoft.com/office/drawing/2014/main" id="{4A84649E-778F-4841-AA7A-055517A133FB}"/>
              </a:ext>
            </a:extLst>
          </p:cNvPr>
          <p:cNvSpPr/>
          <p:nvPr/>
        </p:nvSpPr>
        <p:spPr>
          <a:xfrm>
            <a:off x="746227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6" name="Google Shape;142;p2">
            <a:extLst>
              <a:ext uri="{FF2B5EF4-FFF2-40B4-BE49-F238E27FC236}">
                <a16:creationId xmlns:a16="http://schemas.microsoft.com/office/drawing/2014/main" id="{8FE44816-A81E-BF44-9DC2-1D8AC5841071}"/>
              </a:ext>
            </a:extLst>
          </p:cNvPr>
          <p:cNvSpPr/>
          <p:nvPr/>
        </p:nvSpPr>
        <p:spPr>
          <a:xfrm>
            <a:off x="1447220"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7" name="Google Shape;146;p2">
            <a:extLst>
              <a:ext uri="{FF2B5EF4-FFF2-40B4-BE49-F238E27FC236}">
                <a16:creationId xmlns:a16="http://schemas.microsoft.com/office/drawing/2014/main" id="{636F36F3-0536-0642-9DE2-6E31E934976B}"/>
              </a:ext>
            </a:extLst>
          </p:cNvPr>
          <p:cNvSpPr/>
          <p:nvPr/>
        </p:nvSpPr>
        <p:spPr>
          <a:xfrm>
            <a:off x="295036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8" name="Google Shape;150;p2">
            <a:extLst>
              <a:ext uri="{FF2B5EF4-FFF2-40B4-BE49-F238E27FC236}">
                <a16:creationId xmlns:a16="http://schemas.microsoft.com/office/drawing/2014/main" id="{1F3261F1-C57B-B34E-9E2A-B4AC33B33AE9}"/>
              </a:ext>
            </a:extLst>
          </p:cNvPr>
          <p:cNvSpPr/>
          <p:nvPr/>
        </p:nvSpPr>
        <p:spPr>
          <a:xfrm>
            <a:off x="445433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9" name="Google Shape;154;p2">
            <a:extLst>
              <a:ext uri="{FF2B5EF4-FFF2-40B4-BE49-F238E27FC236}">
                <a16:creationId xmlns:a16="http://schemas.microsoft.com/office/drawing/2014/main" id="{1DE1C891-A5B0-6440-870E-C75C07EBF887}"/>
              </a:ext>
            </a:extLst>
          </p:cNvPr>
          <p:cNvSpPr/>
          <p:nvPr/>
        </p:nvSpPr>
        <p:spPr>
          <a:xfrm>
            <a:off x="595830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0" name="Google Shape;158;p2">
            <a:extLst>
              <a:ext uri="{FF2B5EF4-FFF2-40B4-BE49-F238E27FC236}">
                <a16:creationId xmlns:a16="http://schemas.microsoft.com/office/drawing/2014/main" id="{844FF7EF-BC05-2346-A9C0-7B4DB20AB690}"/>
              </a:ext>
            </a:extLst>
          </p:cNvPr>
          <p:cNvSpPr/>
          <p:nvPr/>
        </p:nvSpPr>
        <p:spPr>
          <a:xfrm>
            <a:off x="746227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2" name="Google Shape;150;p2">
            <a:extLst>
              <a:ext uri="{FF2B5EF4-FFF2-40B4-BE49-F238E27FC236}">
                <a16:creationId xmlns:a16="http://schemas.microsoft.com/office/drawing/2014/main" id="{EA1EEBD9-436D-5640-AEB6-3A25CF7F0D18}"/>
              </a:ext>
            </a:extLst>
          </p:cNvPr>
          <p:cNvSpPr/>
          <p:nvPr/>
        </p:nvSpPr>
        <p:spPr>
          <a:xfrm>
            <a:off x="295036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3" name="Google Shape;154;p2">
            <a:extLst>
              <a:ext uri="{FF2B5EF4-FFF2-40B4-BE49-F238E27FC236}">
                <a16:creationId xmlns:a16="http://schemas.microsoft.com/office/drawing/2014/main" id="{C7080345-62CA-3E44-B1FA-B79D307BC6A2}"/>
              </a:ext>
            </a:extLst>
          </p:cNvPr>
          <p:cNvSpPr/>
          <p:nvPr/>
        </p:nvSpPr>
        <p:spPr>
          <a:xfrm>
            <a:off x="445433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4" name="Google Shape;158;p2">
            <a:extLst>
              <a:ext uri="{FF2B5EF4-FFF2-40B4-BE49-F238E27FC236}">
                <a16:creationId xmlns:a16="http://schemas.microsoft.com/office/drawing/2014/main" id="{6510ABEF-9F63-1C45-BC74-D8D68DFEEC00}"/>
              </a:ext>
            </a:extLst>
          </p:cNvPr>
          <p:cNvSpPr/>
          <p:nvPr/>
        </p:nvSpPr>
        <p:spPr>
          <a:xfrm>
            <a:off x="5958307"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pic>
        <p:nvPicPr>
          <p:cNvPr id="25" name="Picture 4" descr="http://www.telenor.dk/Images/Telenor_logo_vertikalt_tcm69-86650.jpg">
            <a:extLst>
              <a:ext uri="{FF2B5EF4-FFF2-40B4-BE49-F238E27FC236}">
                <a16:creationId xmlns:a16="http://schemas.microsoft.com/office/drawing/2014/main" id="{3106E3D2-A13D-D342-9D61-19642CC402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2379" y="1472982"/>
            <a:ext cx="539092" cy="596573"/>
          </a:xfrm>
          <a:prstGeom prst="rect">
            <a:avLst/>
          </a:prstGeom>
          <a:solidFill>
            <a:schemeClr val="bg1"/>
          </a:solidFill>
        </p:spPr>
      </p:pic>
      <p:pic>
        <p:nvPicPr>
          <p:cNvPr id="26" name="Picture 3">
            <a:extLst>
              <a:ext uri="{FF2B5EF4-FFF2-40B4-BE49-F238E27FC236}">
                <a16:creationId xmlns:a16="http://schemas.microsoft.com/office/drawing/2014/main" id="{91028AB0-4DA0-C84A-A002-06F74BD97D1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82508" y="1468460"/>
            <a:ext cx="720591" cy="60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a:extLst>
              <a:ext uri="{FF2B5EF4-FFF2-40B4-BE49-F238E27FC236}">
                <a16:creationId xmlns:a16="http://schemas.microsoft.com/office/drawing/2014/main" id="{D0CF1BCA-E70C-EA4F-BFDC-2D28A4C28E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0047" y="2565962"/>
            <a:ext cx="565063" cy="607595"/>
          </a:xfrm>
          <a:prstGeom prst="rect">
            <a:avLst/>
          </a:prstGeom>
        </p:spPr>
      </p:pic>
      <p:sp>
        <p:nvSpPr>
          <p:cNvPr id="38" name="Google Shape;150;p2">
            <a:extLst>
              <a:ext uri="{FF2B5EF4-FFF2-40B4-BE49-F238E27FC236}">
                <a16:creationId xmlns:a16="http://schemas.microsoft.com/office/drawing/2014/main" id="{36811B52-FE4C-A949-8DC5-A6C853CE8289}"/>
              </a:ext>
            </a:extLst>
          </p:cNvPr>
          <p:cNvSpPr/>
          <p:nvPr/>
        </p:nvSpPr>
        <p:spPr>
          <a:xfrm>
            <a:off x="1447220"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39" name="Google Shape;150;p2">
            <a:extLst>
              <a:ext uri="{FF2B5EF4-FFF2-40B4-BE49-F238E27FC236}">
                <a16:creationId xmlns:a16="http://schemas.microsoft.com/office/drawing/2014/main" id="{523EC4D1-6287-0545-9495-3289DE9ABC22}"/>
              </a:ext>
            </a:extLst>
          </p:cNvPr>
          <p:cNvSpPr/>
          <p:nvPr/>
        </p:nvSpPr>
        <p:spPr>
          <a:xfrm>
            <a:off x="749184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0" name="Google Shape;158;p2">
            <a:extLst>
              <a:ext uri="{FF2B5EF4-FFF2-40B4-BE49-F238E27FC236}">
                <a16:creationId xmlns:a16="http://schemas.microsoft.com/office/drawing/2014/main" id="{951AACBA-B65C-E54D-A393-42E63322A684}"/>
              </a:ext>
            </a:extLst>
          </p:cNvPr>
          <p:cNvSpPr/>
          <p:nvPr/>
        </p:nvSpPr>
        <p:spPr>
          <a:xfrm>
            <a:off x="896624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1" name="Google Shape;158;p2">
            <a:extLst>
              <a:ext uri="{FF2B5EF4-FFF2-40B4-BE49-F238E27FC236}">
                <a16:creationId xmlns:a16="http://schemas.microsoft.com/office/drawing/2014/main" id="{E0A02FEE-8F30-4541-94F0-2484729301A4}"/>
              </a:ext>
            </a:extLst>
          </p:cNvPr>
          <p:cNvSpPr/>
          <p:nvPr/>
        </p:nvSpPr>
        <p:spPr>
          <a:xfrm>
            <a:off x="896624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2" name="Google Shape;150;p2">
            <a:extLst>
              <a:ext uri="{FF2B5EF4-FFF2-40B4-BE49-F238E27FC236}">
                <a16:creationId xmlns:a16="http://schemas.microsoft.com/office/drawing/2014/main" id="{1652DA47-9ADE-E643-B14C-7AC59513A67C}"/>
              </a:ext>
            </a:extLst>
          </p:cNvPr>
          <p:cNvSpPr/>
          <p:nvPr/>
        </p:nvSpPr>
        <p:spPr>
          <a:xfrm>
            <a:off x="899581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3" name="Google Shape;150;p2">
            <a:extLst>
              <a:ext uri="{FF2B5EF4-FFF2-40B4-BE49-F238E27FC236}">
                <a16:creationId xmlns:a16="http://schemas.microsoft.com/office/drawing/2014/main" id="{900CDD6D-D66A-FF4C-9D7A-3628FD61665B}"/>
              </a:ext>
            </a:extLst>
          </p:cNvPr>
          <p:cNvSpPr/>
          <p:nvPr/>
        </p:nvSpPr>
        <p:spPr>
          <a:xfrm>
            <a:off x="295036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4" name="Google Shape;154;p2">
            <a:extLst>
              <a:ext uri="{FF2B5EF4-FFF2-40B4-BE49-F238E27FC236}">
                <a16:creationId xmlns:a16="http://schemas.microsoft.com/office/drawing/2014/main" id="{98DA9B60-5C26-EC40-B4D5-60E64525D2A7}"/>
              </a:ext>
            </a:extLst>
          </p:cNvPr>
          <p:cNvSpPr/>
          <p:nvPr/>
        </p:nvSpPr>
        <p:spPr>
          <a:xfrm>
            <a:off x="445433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5" name="Google Shape;158;p2">
            <a:extLst>
              <a:ext uri="{FF2B5EF4-FFF2-40B4-BE49-F238E27FC236}">
                <a16:creationId xmlns:a16="http://schemas.microsoft.com/office/drawing/2014/main" id="{49CD001D-AF68-5249-83AB-25AE93874348}"/>
              </a:ext>
            </a:extLst>
          </p:cNvPr>
          <p:cNvSpPr/>
          <p:nvPr/>
        </p:nvSpPr>
        <p:spPr>
          <a:xfrm>
            <a:off x="5958307"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6" name="Google Shape;150;p2">
            <a:extLst>
              <a:ext uri="{FF2B5EF4-FFF2-40B4-BE49-F238E27FC236}">
                <a16:creationId xmlns:a16="http://schemas.microsoft.com/office/drawing/2014/main" id="{FA2EFE65-A853-2547-A8D2-9E622DF196AE}"/>
              </a:ext>
            </a:extLst>
          </p:cNvPr>
          <p:cNvSpPr/>
          <p:nvPr/>
        </p:nvSpPr>
        <p:spPr>
          <a:xfrm>
            <a:off x="1447220"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7" name="Google Shape;150;p2">
            <a:extLst>
              <a:ext uri="{FF2B5EF4-FFF2-40B4-BE49-F238E27FC236}">
                <a16:creationId xmlns:a16="http://schemas.microsoft.com/office/drawing/2014/main" id="{3718423B-5C88-284A-9185-D8589688AED7}"/>
              </a:ext>
            </a:extLst>
          </p:cNvPr>
          <p:cNvSpPr/>
          <p:nvPr/>
        </p:nvSpPr>
        <p:spPr>
          <a:xfrm>
            <a:off x="749184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8" name="Google Shape;150;p2">
            <a:extLst>
              <a:ext uri="{FF2B5EF4-FFF2-40B4-BE49-F238E27FC236}">
                <a16:creationId xmlns:a16="http://schemas.microsoft.com/office/drawing/2014/main" id="{2FB6E2E9-7A92-C14A-8C4A-C600AF6CEDF3}"/>
              </a:ext>
            </a:extLst>
          </p:cNvPr>
          <p:cNvSpPr/>
          <p:nvPr/>
        </p:nvSpPr>
        <p:spPr>
          <a:xfrm>
            <a:off x="899581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pic>
        <p:nvPicPr>
          <p:cNvPr id="50" name="Picture 18" descr="A picture containing logo&#10;&#10;Description automatically generated">
            <a:extLst>
              <a:ext uri="{FF2B5EF4-FFF2-40B4-BE49-F238E27FC236}">
                <a16:creationId xmlns:a16="http://schemas.microsoft.com/office/drawing/2014/main" id="{C1661EFB-CEA9-0547-8773-C54DEDB1D14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60666" y="3660173"/>
            <a:ext cx="953736" cy="6666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2" descr="A picture containing text, clipart&#10;&#10;Description automatically generated">
            <a:extLst>
              <a:ext uri="{FF2B5EF4-FFF2-40B4-BE49-F238E27FC236}">
                <a16:creationId xmlns:a16="http://schemas.microsoft.com/office/drawing/2014/main" id="{AB8D9C32-1F3A-BA4D-BB4E-2C85476616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74494" y="1461164"/>
            <a:ext cx="749690" cy="5816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7" descr="Text&#10;&#10;Description automatically generated">
            <a:extLst>
              <a:ext uri="{FF2B5EF4-FFF2-40B4-BE49-F238E27FC236}">
                <a16:creationId xmlns:a16="http://schemas.microsoft.com/office/drawing/2014/main" id="{4F98DF6A-79EA-6347-A10A-2BD28C42423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32486" y="4854956"/>
            <a:ext cx="1063931" cy="41591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C4F200B0-45A9-944E-A5C0-095F668B66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74793" y="4854956"/>
            <a:ext cx="714388" cy="481368"/>
          </a:xfrm>
          <a:prstGeom prst="rect">
            <a:avLst/>
          </a:prstGeom>
        </p:spPr>
      </p:pic>
      <p:pic>
        <p:nvPicPr>
          <p:cNvPr id="57" name="Picture 56">
            <a:extLst>
              <a:ext uri="{FF2B5EF4-FFF2-40B4-BE49-F238E27FC236}">
                <a16:creationId xmlns:a16="http://schemas.microsoft.com/office/drawing/2014/main" id="{F1B5409B-9E54-FB4F-B991-9E1E107C4C7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04434" y="1567649"/>
            <a:ext cx="707518" cy="419553"/>
          </a:xfrm>
          <a:prstGeom prst="rect">
            <a:avLst/>
          </a:prstGeom>
        </p:spPr>
      </p:pic>
      <p:pic>
        <p:nvPicPr>
          <p:cNvPr id="58" name="Picture 57">
            <a:extLst>
              <a:ext uri="{FF2B5EF4-FFF2-40B4-BE49-F238E27FC236}">
                <a16:creationId xmlns:a16="http://schemas.microsoft.com/office/drawing/2014/main" id="{9466C95A-564B-F846-A6F6-2204F531051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97528" y="4938515"/>
            <a:ext cx="915595" cy="316398"/>
          </a:xfrm>
          <a:prstGeom prst="rect">
            <a:avLst/>
          </a:prstGeom>
        </p:spPr>
      </p:pic>
      <p:pic>
        <p:nvPicPr>
          <p:cNvPr id="59" name="Picture 58">
            <a:extLst>
              <a:ext uri="{FF2B5EF4-FFF2-40B4-BE49-F238E27FC236}">
                <a16:creationId xmlns:a16="http://schemas.microsoft.com/office/drawing/2014/main" id="{297B54E9-C026-4045-BFC9-1A8DD487891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26368" y="4891104"/>
            <a:ext cx="1108433" cy="343613"/>
          </a:xfrm>
          <a:prstGeom prst="rect">
            <a:avLst/>
          </a:prstGeom>
        </p:spPr>
      </p:pic>
      <p:pic>
        <p:nvPicPr>
          <p:cNvPr id="60" name="Picture 2">
            <a:extLst>
              <a:ext uri="{FF2B5EF4-FFF2-40B4-BE49-F238E27FC236}">
                <a16:creationId xmlns:a16="http://schemas.microsoft.com/office/drawing/2014/main" id="{B60E8F54-0057-274B-9D1F-CF347557CCB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p:blipFill>
        <p:spPr bwMode="auto">
          <a:xfrm>
            <a:off x="7855491" y="2565962"/>
            <a:ext cx="640455" cy="64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89D4C255-0A1C-564D-BDD9-2894F6711E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41206" y="1567649"/>
            <a:ext cx="1195796" cy="456747"/>
          </a:xfrm>
          <a:prstGeom prst="rect">
            <a:avLst/>
          </a:prstGeom>
        </p:spPr>
      </p:pic>
      <p:pic>
        <p:nvPicPr>
          <p:cNvPr id="28" name="Picture 27">
            <a:extLst>
              <a:ext uri="{FF2B5EF4-FFF2-40B4-BE49-F238E27FC236}">
                <a16:creationId xmlns:a16="http://schemas.microsoft.com/office/drawing/2014/main" id="{9EA11B8A-6585-7A4D-B4E3-3558F52793E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138190" y="2610656"/>
            <a:ext cx="975855" cy="545593"/>
          </a:xfrm>
          <a:prstGeom prst="rect">
            <a:avLst/>
          </a:prstGeom>
        </p:spPr>
      </p:pic>
      <p:pic>
        <p:nvPicPr>
          <p:cNvPr id="14" name="Picture 13">
            <a:extLst>
              <a:ext uri="{FF2B5EF4-FFF2-40B4-BE49-F238E27FC236}">
                <a16:creationId xmlns:a16="http://schemas.microsoft.com/office/drawing/2014/main" id="{4817144B-3D47-984D-AB7E-1E175DAD4CA5}"/>
              </a:ext>
            </a:extLst>
          </p:cNvPr>
          <p:cNvPicPr>
            <a:picLocks noChangeAspect="1"/>
          </p:cNvPicPr>
          <p:nvPr/>
        </p:nvPicPr>
        <p:blipFill>
          <a:blip r:embed="rId17"/>
          <a:stretch>
            <a:fillRect/>
          </a:stretch>
        </p:blipFill>
        <p:spPr>
          <a:xfrm>
            <a:off x="4698414" y="2555908"/>
            <a:ext cx="881380" cy="629557"/>
          </a:xfrm>
          <a:prstGeom prst="rect">
            <a:avLst/>
          </a:prstGeom>
        </p:spPr>
      </p:pic>
      <p:pic>
        <p:nvPicPr>
          <p:cNvPr id="56" name="Picture 55">
            <a:extLst>
              <a:ext uri="{FF2B5EF4-FFF2-40B4-BE49-F238E27FC236}">
                <a16:creationId xmlns:a16="http://schemas.microsoft.com/office/drawing/2014/main" id="{660DC755-8E46-B744-AEAA-90DFA1736E2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854227" y="3640663"/>
            <a:ext cx="633680" cy="633680"/>
          </a:xfrm>
          <a:prstGeom prst="rect">
            <a:avLst/>
          </a:prstGeom>
        </p:spPr>
      </p:pic>
      <p:pic>
        <p:nvPicPr>
          <p:cNvPr id="62" name="Picture 61">
            <a:extLst>
              <a:ext uri="{FF2B5EF4-FFF2-40B4-BE49-F238E27FC236}">
                <a16:creationId xmlns:a16="http://schemas.microsoft.com/office/drawing/2014/main" id="{3820E3F3-255D-504B-B947-62CF6D944A9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346923" y="3652130"/>
            <a:ext cx="591760" cy="622812"/>
          </a:xfrm>
          <a:prstGeom prst="rect">
            <a:avLst/>
          </a:prstGeom>
        </p:spPr>
      </p:pic>
      <p:pic>
        <p:nvPicPr>
          <p:cNvPr id="63" name="Picture 62">
            <a:extLst>
              <a:ext uri="{FF2B5EF4-FFF2-40B4-BE49-F238E27FC236}">
                <a16:creationId xmlns:a16="http://schemas.microsoft.com/office/drawing/2014/main" id="{4A6F27AF-C635-0E4E-8EA9-4BD3D9EF0E1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75020" y="3693248"/>
            <a:ext cx="591646" cy="571587"/>
          </a:xfrm>
          <a:prstGeom prst="rect">
            <a:avLst/>
          </a:prstGeom>
        </p:spPr>
      </p:pic>
      <p:pic>
        <p:nvPicPr>
          <p:cNvPr id="65" name="Picture 64">
            <a:extLst>
              <a:ext uri="{FF2B5EF4-FFF2-40B4-BE49-F238E27FC236}">
                <a16:creationId xmlns:a16="http://schemas.microsoft.com/office/drawing/2014/main" id="{16BA2122-D7D6-6548-9288-B7CBDE5A62A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241632" y="3742654"/>
            <a:ext cx="870009" cy="490105"/>
          </a:xfrm>
          <a:prstGeom prst="rect">
            <a:avLst/>
          </a:prstGeom>
        </p:spPr>
      </p:pic>
      <p:pic>
        <p:nvPicPr>
          <p:cNvPr id="66" name="Picture 65">
            <a:extLst>
              <a:ext uri="{FF2B5EF4-FFF2-40B4-BE49-F238E27FC236}">
                <a16:creationId xmlns:a16="http://schemas.microsoft.com/office/drawing/2014/main" id="{DE6A84CE-4B06-9448-A61A-9DA3C820DAB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116525" y="2712344"/>
            <a:ext cx="980837" cy="342219"/>
          </a:xfrm>
          <a:prstGeom prst="rect">
            <a:avLst/>
          </a:prstGeom>
        </p:spPr>
      </p:pic>
      <p:pic>
        <p:nvPicPr>
          <p:cNvPr id="67" name="Picture 12">
            <a:extLst>
              <a:ext uri="{FF2B5EF4-FFF2-40B4-BE49-F238E27FC236}">
                <a16:creationId xmlns:a16="http://schemas.microsoft.com/office/drawing/2014/main" id="{1231E7F8-224C-C941-B3E8-43CF2B92F894}"/>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822834" y="3731396"/>
            <a:ext cx="737178" cy="49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a:extLst>
              <a:ext uri="{FF2B5EF4-FFF2-40B4-BE49-F238E27FC236}">
                <a16:creationId xmlns:a16="http://schemas.microsoft.com/office/drawing/2014/main" id="{C7568FC0-D97D-3646-B8D6-7EECEEFD0435}"/>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167096" y="1520079"/>
            <a:ext cx="872749" cy="431817"/>
          </a:xfrm>
          <a:prstGeom prst="rect">
            <a:avLst/>
          </a:prstGeom>
        </p:spPr>
      </p:pic>
      <p:pic>
        <p:nvPicPr>
          <p:cNvPr id="69" name="Picture 68">
            <a:extLst>
              <a:ext uri="{FF2B5EF4-FFF2-40B4-BE49-F238E27FC236}">
                <a16:creationId xmlns:a16="http://schemas.microsoft.com/office/drawing/2014/main" id="{D703A71B-F923-514E-B81F-8E2123171F4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14885" y="2572525"/>
            <a:ext cx="577169" cy="571116"/>
          </a:xfrm>
          <a:prstGeom prst="rect">
            <a:avLst/>
          </a:prstGeom>
        </p:spPr>
      </p:pic>
      <p:sp>
        <p:nvSpPr>
          <p:cNvPr id="70" name="Title 1">
            <a:extLst>
              <a:ext uri="{FF2B5EF4-FFF2-40B4-BE49-F238E27FC236}">
                <a16:creationId xmlns:a16="http://schemas.microsoft.com/office/drawing/2014/main" id="{B192BA02-495C-734F-849B-2AC08F4C3273}"/>
              </a:ext>
            </a:extLst>
          </p:cNvPr>
          <p:cNvSpPr>
            <a:spLocks noGrp="1"/>
          </p:cNvSpPr>
          <p:nvPr>
            <p:ph type="title"/>
          </p:nvPr>
        </p:nvSpPr>
        <p:spPr>
          <a:xfrm>
            <a:off x="3949700" y="188386"/>
            <a:ext cx="4292600" cy="854538"/>
          </a:xfrm>
        </p:spPr>
        <p:txBody>
          <a:bodyPr>
            <a:normAutofit/>
          </a:bodyPr>
          <a:lstStyle/>
          <a:p>
            <a:pPr algn="ctr"/>
            <a:r>
              <a:rPr lang="en-GB" sz="3000" b="1" dirty="0">
                <a:solidFill>
                  <a:schemeClr val="bg1"/>
                </a:solidFill>
                <a:latin typeface="Century Gothic" panose="020B0502020202020204" pitchFamily="34" charset="0"/>
              </a:rPr>
              <a:t>Key Customers</a:t>
            </a:r>
            <a:endParaRPr lang="en-PK" sz="30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A65BD009-18B1-3442-B0DB-D13FFB170B31}"/>
              </a:ext>
            </a:extLst>
          </p:cNvPr>
          <p:cNvPicPr>
            <a:picLocks noChangeAspect="1"/>
          </p:cNvPicPr>
          <p:nvPr/>
        </p:nvPicPr>
        <p:blipFill>
          <a:blip r:embed="rId26"/>
          <a:stretch>
            <a:fillRect/>
          </a:stretch>
        </p:blipFill>
        <p:spPr>
          <a:xfrm>
            <a:off x="6142168" y="4591013"/>
            <a:ext cx="1003680" cy="1003680"/>
          </a:xfrm>
          <a:prstGeom prst="rect">
            <a:avLst/>
          </a:prstGeom>
        </p:spPr>
      </p:pic>
      <p:pic>
        <p:nvPicPr>
          <p:cNvPr id="2" name="Picture 1">
            <a:extLst>
              <a:ext uri="{FF2B5EF4-FFF2-40B4-BE49-F238E27FC236}">
                <a16:creationId xmlns:a16="http://schemas.microsoft.com/office/drawing/2014/main" id="{02A4B1F2-1C04-8537-F518-83476F06D57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pic>
        <p:nvPicPr>
          <p:cNvPr id="6" name="Picture 5">
            <a:extLst>
              <a:ext uri="{FF2B5EF4-FFF2-40B4-BE49-F238E27FC236}">
                <a16:creationId xmlns:a16="http://schemas.microsoft.com/office/drawing/2014/main" id="{5E3F0B95-BD81-FA4D-AAD5-61FC943B23ED}"/>
              </a:ext>
            </a:extLst>
          </p:cNvPr>
          <p:cNvPicPr>
            <a:picLocks noChangeAspect="1"/>
          </p:cNvPicPr>
          <p:nvPr/>
        </p:nvPicPr>
        <p:blipFill>
          <a:blip r:embed="rId28"/>
          <a:stretch>
            <a:fillRect/>
          </a:stretch>
        </p:blipFill>
        <p:spPr>
          <a:xfrm>
            <a:off x="4514712" y="4777096"/>
            <a:ext cx="1222290" cy="679051"/>
          </a:xfrm>
          <a:prstGeom prst="rect">
            <a:avLst/>
          </a:prstGeom>
        </p:spPr>
      </p:pic>
    </p:spTree>
    <p:extLst>
      <p:ext uri="{BB962C8B-B14F-4D97-AF65-F5344CB8AC3E}">
        <p14:creationId xmlns:p14="http://schemas.microsoft.com/office/powerpoint/2010/main" val="5726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par>
                                <p:cTn id="92" presetID="10" presetClass="entr" presetSubtype="0" fill="hold"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10" presetClass="entr" presetSubtype="0" fill="hold"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ntr" presetSubtype="0" fill="hold" nodeType="withEffect">
                                  <p:stCondLst>
                                    <p:cond delay="0"/>
                                  </p:stCondLst>
                                  <p:childTnLst>
                                    <p:set>
                                      <p:cBhvr>
                                        <p:cTn id="105" dur="1" fill="hold">
                                          <p:stCondLst>
                                            <p:cond delay="0"/>
                                          </p:stCondLst>
                                        </p:cTn>
                                        <p:tgtEl>
                                          <p:spTgt spid="59"/>
                                        </p:tgtEl>
                                        <p:attrNameLst>
                                          <p:attrName>style.visibility</p:attrName>
                                        </p:attrNameLst>
                                      </p:cBhvr>
                                      <p:to>
                                        <p:strVal val="visible"/>
                                      </p:to>
                                    </p:set>
                                    <p:animEffect transition="in" filter="fade">
                                      <p:cBhvr>
                                        <p:cTn id="106" dur="500"/>
                                        <p:tgtEl>
                                          <p:spTgt spid="59"/>
                                        </p:tgtEl>
                                      </p:cBhvr>
                                    </p:animEffect>
                                  </p:childTnLst>
                                </p:cTn>
                              </p:par>
                              <p:par>
                                <p:cTn id="107" presetID="10" presetClass="entr" presetSubtype="0" fill="hold" nodeType="with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fade">
                                      <p:cBhvr>
                                        <p:cTn id="109" dur="500"/>
                                        <p:tgtEl>
                                          <p:spTgt spid="60"/>
                                        </p:tgtEl>
                                      </p:cBhvr>
                                    </p:animEffect>
                                  </p:childTnLst>
                                </p:cTn>
                              </p:par>
                              <p:par>
                                <p:cTn id="110" presetID="10" presetClass="entr" presetSubtype="0" fill="hold"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500"/>
                                        <p:tgtEl>
                                          <p:spTgt spid="61"/>
                                        </p:tgtEl>
                                      </p:cBhvr>
                                    </p:animEffect>
                                  </p:childTnLst>
                                </p:cTn>
                              </p:par>
                              <p:par>
                                <p:cTn id="113" presetID="10"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par>
                                <p:cTn id="116" presetID="10" presetClass="entr" presetSubtype="0" fill="hold" nodeType="with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500"/>
                                        <p:tgtEl>
                                          <p:spTgt spid="14"/>
                                        </p:tgtEl>
                                      </p:cBhvr>
                                    </p:animEffect>
                                  </p:childTnLst>
                                </p:cTn>
                              </p:par>
                              <p:par>
                                <p:cTn id="119" presetID="10" presetClass="entr" presetSubtype="0" fill="hold"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par>
                                <p:cTn id="122" presetID="10" presetClass="entr" presetSubtype="0" fill="hold"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par>
                                <p:cTn id="125" presetID="10" presetClass="entr" presetSubtype="0" fill="hold" nodeType="with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fade">
                                      <p:cBhvr>
                                        <p:cTn id="127" dur="500"/>
                                        <p:tgtEl>
                                          <p:spTgt spid="63"/>
                                        </p:tgtEl>
                                      </p:cBhvr>
                                    </p:animEffect>
                                  </p:childTnLst>
                                </p:cTn>
                              </p:par>
                              <p:par>
                                <p:cTn id="128" presetID="10" presetClass="entr" presetSubtype="0" fill="hold"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fade">
                                      <p:cBhvr>
                                        <p:cTn id="130" dur="500"/>
                                        <p:tgtEl>
                                          <p:spTgt spid="65"/>
                                        </p:tgtEl>
                                      </p:cBhvr>
                                    </p:animEffect>
                                  </p:childTnLst>
                                </p:cTn>
                              </p:par>
                              <p:par>
                                <p:cTn id="131" presetID="10" presetClass="entr" presetSubtype="0" fill="hold" nodeType="with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fade">
                                      <p:cBhvr>
                                        <p:cTn id="133" dur="500"/>
                                        <p:tgtEl>
                                          <p:spTgt spid="66"/>
                                        </p:tgtEl>
                                      </p:cBhvr>
                                    </p:animEffect>
                                  </p:childTnLst>
                                </p:cTn>
                              </p:par>
                              <p:par>
                                <p:cTn id="134" presetID="10" presetClass="entr" presetSubtype="0" fill="hold" nodeType="with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fade">
                                      <p:cBhvr>
                                        <p:cTn id="136" dur="500"/>
                                        <p:tgtEl>
                                          <p:spTgt spid="67"/>
                                        </p:tgtEl>
                                      </p:cBhvr>
                                    </p:animEffect>
                                  </p:childTnLst>
                                </p:cTn>
                              </p:par>
                              <p:par>
                                <p:cTn id="137" presetID="10" presetClass="entr" presetSubtype="0"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500"/>
                                        <p:tgtEl>
                                          <p:spTgt spid="68"/>
                                        </p:tgtEl>
                                      </p:cBhvr>
                                    </p:animEffect>
                                  </p:childTnLst>
                                </p:cTn>
                              </p:par>
                              <p:par>
                                <p:cTn id="140" presetID="10" presetClass="entr" presetSubtype="0" fill="hold" nodeType="with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500"/>
                                        <p:tgtEl>
                                          <p:spTgt spid="69"/>
                                        </p:tgtEl>
                                      </p:cBhvr>
                                    </p:animEffect>
                                  </p:childTnLst>
                                </p:cTn>
                              </p:par>
                              <p:par>
                                <p:cTn id="143" presetID="10" presetClass="entr" presetSubtype="0" fill="hold" nodeType="with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fade">
                                      <p:cBhvr>
                                        <p:cTn id="145" dur="500"/>
                                        <p:tgtEl>
                                          <p:spTgt spid="3"/>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P spid="19" grpId="0" animBg="1"/>
      <p:bldP spid="20" grpId="0" animBg="1"/>
      <p:bldP spid="22" grpId="0" animBg="1"/>
      <p:bldP spid="23" grpId="0" animBg="1"/>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D3B953-D0CC-9849-8EA5-D7AAFE74F8D1}"/>
              </a:ext>
            </a:extLst>
          </p:cNvPr>
          <p:cNvPicPr>
            <a:picLocks noChangeAspect="1"/>
          </p:cNvPicPr>
          <p:nvPr/>
        </p:nvPicPr>
        <p:blipFill rotWithShape="1">
          <a:blip r:embed="rId3"/>
          <a:srcRect l="-27" t="4044" r="5725"/>
          <a:stretch/>
        </p:blipFill>
        <p:spPr>
          <a:xfrm>
            <a:off x="0" y="0"/>
            <a:ext cx="12188387" cy="6871856"/>
          </a:xfrm>
          <a:prstGeom prst="rect">
            <a:avLst/>
          </a:prstGeom>
        </p:spPr>
      </p:pic>
      <p:sp>
        <p:nvSpPr>
          <p:cNvPr id="6" name="Rectangle 5">
            <a:extLst>
              <a:ext uri="{FF2B5EF4-FFF2-40B4-BE49-F238E27FC236}">
                <a16:creationId xmlns:a16="http://schemas.microsoft.com/office/drawing/2014/main" id="{CF61A424-1F24-B440-99CB-971C583D720A}"/>
              </a:ext>
            </a:extLst>
          </p:cNvPr>
          <p:cNvSpPr/>
          <p:nvPr/>
        </p:nvSpPr>
        <p:spPr>
          <a:xfrm>
            <a:off x="-1794582" y="8727"/>
            <a:ext cx="11938000" cy="71755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1" name="Google Shape;139;p2">
            <a:extLst>
              <a:ext uri="{FF2B5EF4-FFF2-40B4-BE49-F238E27FC236}">
                <a16:creationId xmlns:a16="http://schemas.microsoft.com/office/drawing/2014/main" id="{89588592-C2DE-074E-A6E5-0D9A1780A3F1}"/>
              </a:ext>
            </a:extLst>
          </p:cNvPr>
          <p:cNvSpPr/>
          <p:nvPr/>
        </p:nvSpPr>
        <p:spPr>
          <a:xfrm rot="10800000">
            <a:off x="-3613" y="2602418"/>
            <a:ext cx="12192000" cy="4269436"/>
          </a:xfrm>
          <a:prstGeom prst="rect">
            <a:avLst/>
          </a:prstGeom>
          <a:gradFill>
            <a:gsLst>
              <a:gs pos="0">
                <a:srgbClr val="000000">
                  <a:lumMod val="0"/>
                  <a:alpha val="74000"/>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139;p2">
            <a:extLst>
              <a:ext uri="{FF2B5EF4-FFF2-40B4-BE49-F238E27FC236}">
                <a16:creationId xmlns:a16="http://schemas.microsoft.com/office/drawing/2014/main" id="{0AA5F15C-E7BC-7B48-9E0D-C36A7B2700ED}"/>
              </a:ext>
            </a:extLst>
          </p:cNvPr>
          <p:cNvSpPr/>
          <p:nvPr/>
        </p:nvSpPr>
        <p:spPr>
          <a:xfrm rot="5400000" flipH="1">
            <a:off x="2221226" y="-3347448"/>
            <a:ext cx="7510086" cy="14181514"/>
          </a:xfrm>
          <a:prstGeom prst="rect">
            <a:avLst/>
          </a:prstGeom>
          <a:gradFill>
            <a:gsLst>
              <a:gs pos="0">
                <a:srgbClr val="000000">
                  <a:lumMod val="0"/>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9" name="Straight Connector 8">
            <a:extLst>
              <a:ext uri="{FF2B5EF4-FFF2-40B4-BE49-F238E27FC236}">
                <a16:creationId xmlns:a16="http://schemas.microsoft.com/office/drawing/2014/main" id="{9DAEEECF-86A5-7F49-8C1A-6C7505F19874}"/>
              </a:ext>
            </a:extLst>
          </p:cNvPr>
          <p:cNvCxnSpPr>
            <a:cxnSpLocks/>
          </p:cNvCxnSpPr>
          <p:nvPr/>
        </p:nvCxnSpPr>
        <p:spPr>
          <a:xfrm flipH="1">
            <a:off x="6490751" y="714702"/>
            <a:ext cx="19522" cy="590455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4441A0D-9296-FF40-9E00-60C371E843C8}"/>
              </a:ext>
            </a:extLst>
          </p:cNvPr>
          <p:cNvSpPr/>
          <p:nvPr/>
        </p:nvSpPr>
        <p:spPr>
          <a:xfrm>
            <a:off x="6059006" y="1088545"/>
            <a:ext cx="863489" cy="822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7" name="TextBox 16">
            <a:extLst>
              <a:ext uri="{FF2B5EF4-FFF2-40B4-BE49-F238E27FC236}">
                <a16:creationId xmlns:a16="http://schemas.microsoft.com/office/drawing/2014/main" id="{33C98ABF-08AD-264C-AEAF-2458AD51C956}"/>
              </a:ext>
            </a:extLst>
          </p:cNvPr>
          <p:cNvSpPr txBox="1"/>
          <p:nvPr/>
        </p:nvSpPr>
        <p:spPr>
          <a:xfrm>
            <a:off x="7056540" y="1030547"/>
            <a:ext cx="3724971" cy="954107"/>
          </a:xfrm>
          <a:prstGeom prst="rect">
            <a:avLst/>
          </a:prstGeom>
          <a:noFill/>
        </p:spPr>
        <p:txBody>
          <a:bodyPr wrap="square">
            <a:spAutoFit/>
          </a:bodyPr>
          <a:lstStyle/>
          <a:p>
            <a:r>
              <a:rPr lang="en-GB" sz="1400" dirty="0">
                <a:solidFill>
                  <a:schemeClr val="bg1"/>
                </a:solidFill>
                <a:latin typeface="Century Gothic" panose="020B0502020202020204" pitchFamily="34" charset="0"/>
              </a:rPr>
              <a:t>Cold Chain Development</a:t>
            </a:r>
          </a:p>
          <a:p>
            <a:r>
              <a:rPr lang="en-GB" sz="1400" dirty="0">
                <a:solidFill>
                  <a:schemeClr val="bg1"/>
                </a:solidFill>
                <a:latin typeface="Century Gothic" panose="020B0502020202020204" pitchFamily="34" charset="0"/>
              </a:rPr>
              <a:t>Bulk Vending</a:t>
            </a:r>
          </a:p>
          <a:p>
            <a:r>
              <a:rPr lang="en-GB" sz="1400" dirty="0">
                <a:solidFill>
                  <a:schemeClr val="bg1"/>
                </a:solidFill>
                <a:latin typeface="Century Gothic" panose="020B0502020202020204" pitchFamily="34" charset="0"/>
              </a:rPr>
              <a:t>Model dairy farms</a:t>
            </a:r>
          </a:p>
          <a:p>
            <a:r>
              <a:rPr lang="en-GB" sz="1400" dirty="0">
                <a:solidFill>
                  <a:schemeClr val="bg1"/>
                </a:solidFill>
                <a:latin typeface="Century Gothic" panose="020B0502020202020204" pitchFamily="34" charset="0"/>
              </a:rPr>
              <a:t>Domestic Biogas Plants</a:t>
            </a:r>
          </a:p>
        </p:txBody>
      </p:sp>
      <p:sp>
        <p:nvSpPr>
          <p:cNvPr id="25" name="Oval 24">
            <a:extLst>
              <a:ext uri="{FF2B5EF4-FFF2-40B4-BE49-F238E27FC236}">
                <a16:creationId xmlns:a16="http://schemas.microsoft.com/office/drawing/2014/main" id="{6A5F2BB0-026D-E348-B5CA-6C59CD6B5F55}"/>
              </a:ext>
            </a:extLst>
          </p:cNvPr>
          <p:cNvSpPr/>
          <p:nvPr/>
        </p:nvSpPr>
        <p:spPr>
          <a:xfrm>
            <a:off x="6070924" y="2426146"/>
            <a:ext cx="851571" cy="83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6" name="Oval 25">
            <a:extLst>
              <a:ext uri="{FF2B5EF4-FFF2-40B4-BE49-F238E27FC236}">
                <a16:creationId xmlns:a16="http://schemas.microsoft.com/office/drawing/2014/main" id="{180A2E0E-AF3F-BE46-ADDE-009BC6A1D4A6}"/>
              </a:ext>
            </a:extLst>
          </p:cNvPr>
          <p:cNvSpPr/>
          <p:nvPr/>
        </p:nvSpPr>
        <p:spPr>
          <a:xfrm>
            <a:off x="6078529" y="3780573"/>
            <a:ext cx="863489" cy="83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Title 1">
            <a:extLst>
              <a:ext uri="{FF2B5EF4-FFF2-40B4-BE49-F238E27FC236}">
                <a16:creationId xmlns:a16="http://schemas.microsoft.com/office/drawing/2014/main" id="{E1D318C8-6461-4B40-98FB-09EDD208AD8D}"/>
              </a:ext>
            </a:extLst>
          </p:cNvPr>
          <p:cNvSpPr>
            <a:spLocks noGrp="1"/>
          </p:cNvSpPr>
          <p:nvPr>
            <p:ph type="title"/>
          </p:nvPr>
        </p:nvSpPr>
        <p:spPr>
          <a:xfrm>
            <a:off x="726972" y="2765749"/>
            <a:ext cx="5515745" cy="1326502"/>
          </a:xfrm>
        </p:spPr>
        <p:txBody>
          <a:bodyPr>
            <a:noAutofit/>
          </a:bodyPr>
          <a:lstStyle/>
          <a:p>
            <a:pPr algn="ctr"/>
            <a:r>
              <a:rPr lang="en-GB" sz="3600" b="1" dirty="0">
                <a:solidFill>
                  <a:schemeClr val="bg1"/>
                </a:solidFill>
                <a:latin typeface="Century Gothic" panose="020B0502020202020204" pitchFamily="34" charset="0"/>
              </a:rPr>
              <a:t>Journey</a:t>
            </a:r>
            <a:endParaRPr lang="en-PK" sz="36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964E318A-2BEC-F77F-CB7D-C514AC11E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90563" y="6236385"/>
            <a:ext cx="897957" cy="541926"/>
          </a:xfrm>
          <a:prstGeom prst="rect">
            <a:avLst/>
          </a:prstGeom>
          <a:noFill/>
        </p:spPr>
      </p:pic>
      <p:sp>
        <p:nvSpPr>
          <p:cNvPr id="2" name="Oval 1">
            <a:extLst>
              <a:ext uri="{FF2B5EF4-FFF2-40B4-BE49-F238E27FC236}">
                <a16:creationId xmlns:a16="http://schemas.microsoft.com/office/drawing/2014/main" id="{9C461735-A6E4-8877-A8E5-7A662565F05D}"/>
              </a:ext>
            </a:extLst>
          </p:cNvPr>
          <p:cNvSpPr/>
          <p:nvPr/>
        </p:nvSpPr>
        <p:spPr>
          <a:xfrm>
            <a:off x="6068850" y="5090179"/>
            <a:ext cx="863489" cy="83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4" name="Picture 13" descr="A picture containing text, logo, symbol, emblem&#10;&#10;Description automatically generated">
            <a:extLst>
              <a:ext uri="{FF2B5EF4-FFF2-40B4-BE49-F238E27FC236}">
                <a16:creationId xmlns:a16="http://schemas.microsoft.com/office/drawing/2014/main" id="{1BDA8916-2EFE-92EE-7406-DC7580710F37}"/>
              </a:ext>
            </a:extLst>
          </p:cNvPr>
          <p:cNvPicPr>
            <a:picLocks noChangeAspect="1"/>
          </p:cNvPicPr>
          <p:nvPr/>
        </p:nvPicPr>
        <p:blipFill rotWithShape="1">
          <a:blip r:embed="rId5"/>
          <a:srcRect t="1" b="8086"/>
          <a:stretch/>
        </p:blipFill>
        <p:spPr>
          <a:xfrm>
            <a:off x="6177901" y="1211030"/>
            <a:ext cx="638004" cy="567557"/>
          </a:xfrm>
          <a:prstGeom prst="rect">
            <a:avLst/>
          </a:prstGeom>
        </p:spPr>
      </p:pic>
      <p:pic>
        <p:nvPicPr>
          <p:cNvPr id="21" name="Picture 20" descr="A picture containing font, logo, graphics, symbol&#10;&#10;Description automatically generated">
            <a:extLst>
              <a:ext uri="{FF2B5EF4-FFF2-40B4-BE49-F238E27FC236}">
                <a16:creationId xmlns:a16="http://schemas.microsoft.com/office/drawing/2014/main" id="{1A5DC04A-BA3D-6EEF-61FC-39422F169389}"/>
              </a:ext>
            </a:extLst>
          </p:cNvPr>
          <p:cNvPicPr>
            <a:picLocks noChangeAspect="1"/>
          </p:cNvPicPr>
          <p:nvPr/>
        </p:nvPicPr>
        <p:blipFill>
          <a:blip r:embed="rId6"/>
          <a:stretch>
            <a:fillRect/>
          </a:stretch>
        </p:blipFill>
        <p:spPr>
          <a:xfrm>
            <a:off x="6137965" y="2609776"/>
            <a:ext cx="725093" cy="421809"/>
          </a:xfrm>
          <a:prstGeom prst="rect">
            <a:avLst/>
          </a:prstGeom>
        </p:spPr>
      </p:pic>
      <p:sp>
        <p:nvSpPr>
          <p:cNvPr id="23" name="TextBox 22">
            <a:extLst>
              <a:ext uri="{FF2B5EF4-FFF2-40B4-BE49-F238E27FC236}">
                <a16:creationId xmlns:a16="http://schemas.microsoft.com/office/drawing/2014/main" id="{45C30084-9126-B7C2-4DAF-05346E438B0E}"/>
              </a:ext>
            </a:extLst>
          </p:cNvPr>
          <p:cNvSpPr txBox="1"/>
          <p:nvPr/>
        </p:nvSpPr>
        <p:spPr>
          <a:xfrm>
            <a:off x="7056540" y="2410680"/>
            <a:ext cx="4942667" cy="954107"/>
          </a:xfrm>
          <a:prstGeom prst="rect">
            <a:avLst/>
          </a:prstGeom>
          <a:noFill/>
        </p:spPr>
        <p:txBody>
          <a:bodyPr wrap="square">
            <a:spAutoFit/>
          </a:bodyPr>
          <a:lstStyle/>
          <a:p>
            <a:r>
              <a:rPr lang="en-GB" sz="1400" dirty="0">
                <a:solidFill>
                  <a:schemeClr val="bg1"/>
                </a:solidFill>
                <a:latin typeface="Century Gothic" panose="020B0502020202020204" pitchFamily="34" charset="0"/>
              </a:rPr>
              <a:t>Technology Transfer – China &amp; Europe</a:t>
            </a:r>
          </a:p>
          <a:p>
            <a:r>
              <a:rPr lang="en-GB" sz="1400" dirty="0">
                <a:solidFill>
                  <a:schemeClr val="bg1"/>
                </a:solidFill>
                <a:latin typeface="Century Gothic" panose="020B0502020202020204" pitchFamily="34" charset="0"/>
              </a:rPr>
              <a:t>Capacity Building – Solar &amp; Bio (UKAID, USAID, </a:t>
            </a:r>
            <a:r>
              <a:rPr lang="en-GB" sz="1400" dirty="0" err="1">
                <a:solidFill>
                  <a:schemeClr val="bg1"/>
                </a:solidFill>
                <a:latin typeface="Century Gothic" panose="020B0502020202020204" pitchFamily="34" charset="0"/>
              </a:rPr>
              <a:t>Winrock</a:t>
            </a:r>
            <a:r>
              <a:rPr lang="en-GB" sz="1400" dirty="0">
                <a:solidFill>
                  <a:schemeClr val="bg1"/>
                </a:solidFill>
                <a:latin typeface="Century Gothic" panose="020B0502020202020204" pitchFamily="34" charset="0"/>
              </a:rPr>
              <a:t>)</a:t>
            </a:r>
          </a:p>
          <a:p>
            <a:r>
              <a:rPr lang="en-GB" sz="1400" dirty="0">
                <a:solidFill>
                  <a:schemeClr val="bg1"/>
                </a:solidFill>
                <a:latin typeface="Century Gothic" panose="020B0502020202020204" pitchFamily="34" charset="0"/>
              </a:rPr>
              <a:t>Agri Solutions – Pumping &amp; Bio-Energy</a:t>
            </a:r>
          </a:p>
          <a:p>
            <a:r>
              <a:rPr lang="en-GB" sz="1400" dirty="0" err="1">
                <a:solidFill>
                  <a:schemeClr val="bg1"/>
                </a:solidFill>
                <a:latin typeface="Century Gothic" panose="020B0502020202020204" pitchFamily="34" charset="0"/>
              </a:rPr>
              <a:t>GoP</a:t>
            </a:r>
            <a:r>
              <a:rPr lang="en-GB" sz="1400" dirty="0">
                <a:solidFill>
                  <a:schemeClr val="bg1"/>
                </a:solidFill>
                <a:latin typeface="Century Gothic" panose="020B0502020202020204" pitchFamily="34" charset="0"/>
              </a:rPr>
              <a:t>, </a:t>
            </a:r>
            <a:r>
              <a:rPr lang="en-GB" sz="1400" dirty="0" err="1">
                <a:solidFill>
                  <a:schemeClr val="bg1"/>
                </a:solidFill>
                <a:latin typeface="Century Gothic" panose="020B0502020202020204" pitchFamily="34" charset="0"/>
              </a:rPr>
              <a:t>GoPb</a:t>
            </a:r>
            <a:r>
              <a:rPr lang="en-GB" sz="1400" dirty="0">
                <a:solidFill>
                  <a:schemeClr val="bg1"/>
                </a:solidFill>
                <a:latin typeface="Century Gothic" panose="020B0502020202020204" pitchFamily="34" charset="0"/>
              </a:rPr>
              <a:t>, </a:t>
            </a:r>
            <a:r>
              <a:rPr lang="en-GB" sz="1400" dirty="0" err="1">
                <a:solidFill>
                  <a:schemeClr val="bg1"/>
                </a:solidFill>
                <a:latin typeface="Century Gothic" panose="020B0502020202020204" pitchFamily="34" charset="0"/>
              </a:rPr>
              <a:t>GoKP</a:t>
            </a:r>
            <a:r>
              <a:rPr lang="en-GB" sz="1400" dirty="0">
                <a:solidFill>
                  <a:schemeClr val="bg1"/>
                </a:solidFill>
                <a:latin typeface="Century Gothic" panose="020B0502020202020204" pitchFamily="34" charset="0"/>
              </a:rPr>
              <a:t> &amp; Private Sector – 30MW +</a:t>
            </a:r>
          </a:p>
        </p:txBody>
      </p:sp>
      <p:pic>
        <p:nvPicPr>
          <p:cNvPr id="29" name="Picture 28" descr="A blue circle with a white lightning bolt in the center&#10;&#10;Description automatically generated with low confidence">
            <a:extLst>
              <a:ext uri="{FF2B5EF4-FFF2-40B4-BE49-F238E27FC236}">
                <a16:creationId xmlns:a16="http://schemas.microsoft.com/office/drawing/2014/main" id="{2D2E623F-D0FF-440E-3B59-0A7E1EB07F1E}"/>
              </a:ext>
            </a:extLst>
          </p:cNvPr>
          <p:cNvPicPr>
            <a:picLocks noChangeAspect="1"/>
          </p:cNvPicPr>
          <p:nvPr/>
        </p:nvPicPr>
        <p:blipFill>
          <a:blip r:embed="rId7"/>
          <a:stretch>
            <a:fillRect/>
          </a:stretch>
        </p:blipFill>
        <p:spPr>
          <a:xfrm>
            <a:off x="6236606" y="3916635"/>
            <a:ext cx="547334" cy="556091"/>
          </a:xfrm>
          <a:prstGeom prst="rect">
            <a:avLst/>
          </a:prstGeom>
        </p:spPr>
      </p:pic>
      <p:pic>
        <p:nvPicPr>
          <p:cNvPr id="31" name="Picture 30">
            <a:extLst>
              <a:ext uri="{FF2B5EF4-FFF2-40B4-BE49-F238E27FC236}">
                <a16:creationId xmlns:a16="http://schemas.microsoft.com/office/drawing/2014/main" id="{ADBF2414-A3F3-BE19-F459-D8B57E15E3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8295" y="5234152"/>
            <a:ext cx="756144" cy="456341"/>
          </a:xfrm>
          <a:prstGeom prst="rect">
            <a:avLst/>
          </a:prstGeom>
          <a:noFill/>
        </p:spPr>
      </p:pic>
      <p:sp>
        <p:nvSpPr>
          <p:cNvPr id="33" name="TextBox 32">
            <a:extLst>
              <a:ext uri="{FF2B5EF4-FFF2-40B4-BE49-F238E27FC236}">
                <a16:creationId xmlns:a16="http://schemas.microsoft.com/office/drawing/2014/main" id="{178C7969-36F6-22A3-5419-C0E3243A1BFC}"/>
              </a:ext>
            </a:extLst>
          </p:cNvPr>
          <p:cNvSpPr txBox="1"/>
          <p:nvPr/>
        </p:nvSpPr>
        <p:spPr>
          <a:xfrm>
            <a:off x="7056539" y="3788125"/>
            <a:ext cx="3724971" cy="954107"/>
          </a:xfrm>
          <a:prstGeom prst="rect">
            <a:avLst/>
          </a:prstGeom>
          <a:noFill/>
        </p:spPr>
        <p:txBody>
          <a:bodyPr wrap="square">
            <a:spAutoFit/>
          </a:bodyPr>
          <a:lstStyle/>
          <a:p>
            <a:r>
              <a:rPr lang="en-GB" sz="1400" dirty="0">
                <a:solidFill>
                  <a:schemeClr val="bg1"/>
                </a:solidFill>
                <a:latin typeface="Century Gothic" panose="020B0502020202020204" pitchFamily="34" charset="0"/>
              </a:rPr>
              <a:t>Product Dev. &amp; Launch</a:t>
            </a:r>
          </a:p>
          <a:p>
            <a:r>
              <a:rPr lang="en-GB" sz="1400" dirty="0">
                <a:solidFill>
                  <a:schemeClr val="bg1"/>
                </a:solidFill>
                <a:latin typeface="Century Gothic" panose="020B0502020202020204" pitchFamily="34" charset="0"/>
              </a:rPr>
              <a:t>5000 + Domestic Solar Systems</a:t>
            </a:r>
          </a:p>
          <a:p>
            <a:r>
              <a:rPr lang="en-GB" sz="1400" dirty="0">
                <a:solidFill>
                  <a:schemeClr val="bg1"/>
                </a:solidFill>
                <a:latin typeface="Century Gothic" panose="020B0502020202020204" pitchFamily="34" charset="0"/>
              </a:rPr>
              <a:t>Solar Specialists –           2,000 +</a:t>
            </a:r>
          </a:p>
          <a:p>
            <a:r>
              <a:rPr lang="en-GB" sz="1400" dirty="0">
                <a:solidFill>
                  <a:schemeClr val="bg1"/>
                </a:solidFill>
                <a:latin typeface="Century Gothic" panose="020B0502020202020204" pitchFamily="34" charset="0"/>
              </a:rPr>
              <a:t>C&amp;I Solar Installations – 50MW +</a:t>
            </a:r>
          </a:p>
        </p:txBody>
      </p:sp>
      <p:sp>
        <p:nvSpPr>
          <p:cNvPr id="34" name="TextBox 33">
            <a:extLst>
              <a:ext uri="{FF2B5EF4-FFF2-40B4-BE49-F238E27FC236}">
                <a16:creationId xmlns:a16="http://schemas.microsoft.com/office/drawing/2014/main" id="{786E5030-3AB8-5F58-8702-F33B5DDC08D0}"/>
              </a:ext>
            </a:extLst>
          </p:cNvPr>
          <p:cNvSpPr txBox="1"/>
          <p:nvPr/>
        </p:nvSpPr>
        <p:spPr>
          <a:xfrm>
            <a:off x="7056540" y="5008572"/>
            <a:ext cx="4851681" cy="1169551"/>
          </a:xfrm>
          <a:prstGeom prst="rect">
            <a:avLst/>
          </a:prstGeom>
          <a:noFill/>
        </p:spPr>
        <p:txBody>
          <a:bodyPr wrap="square">
            <a:spAutoFit/>
          </a:bodyPr>
          <a:lstStyle/>
          <a:p>
            <a:r>
              <a:rPr lang="en-GB" sz="1400" dirty="0">
                <a:solidFill>
                  <a:schemeClr val="bg1"/>
                </a:solidFill>
                <a:latin typeface="Century Gothic" panose="020B0502020202020204" pitchFamily="34" charset="0"/>
              </a:rPr>
              <a:t>Next Generation – Energy Solutions</a:t>
            </a:r>
          </a:p>
          <a:p>
            <a:r>
              <a:rPr lang="en-GB" sz="1400" dirty="0">
                <a:solidFill>
                  <a:schemeClr val="bg1"/>
                </a:solidFill>
                <a:latin typeface="Century Gothic" panose="020B0502020202020204" pitchFamily="34" charset="0"/>
              </a:rPr>
              <a:t>Energy Conservation – IoT Solutions</a:t>
            </a:r>
          </a:p>
          <a:p>
            <a:r>
              <a:rPr lang="en-GB" sz="1400" dirty="0">
                <a:solidFill>
                  <a:schemeClr val="bg1"/>
                </a:solidFill>
                <a:latin typeface="Century Gothic" panose="020B0502020202020204" pitchFamily="34" charset="0"/>
              </a:rPr>
              <a:t>State of the Art – Enterprise, SME/SOHO, RESI Solutions</a:t>
            </a:r>
          </a:p>
          <a:p>
            <a:r>
              <a:rPr lang="en-GB" sz="1400" dirty="0">
                <a:solidFill>
                  <a:schemeClr val="bg1"/>
                </a:solidFill>
                <a:latin typeface="Century Gothic" panose="020B0502020202020204" pitchFamily="34" charset="0"/>
              </a:rPr>
              <a:t>Asset Management – O&amp;M</a:t>
            </a:r>
          </a:p>
          <a:p>
            <a:r>
              <a:rPr lang="en-GB" sz="1400" dirty="0">
                <a:solidFill>
                  <a:schemeClr val="bg1"/>
                </a:solidFill>
                <a:latin typeface="Century Gothic" panose="020B0502020202020204" pitchFamily="34" charset="0"/>
              </a:rPr>
              <a:t>5MW + installed base &amp; Counting …</a:t>
            </a:r>
          </a:p>
        </p:txBody>
      </p:sp>
    </p:spTree>
    <p:extLst>
      <p:ext uri="{BB962C8B-B14F-4D97-AF65-F5344CB8AC3E}">
        <p14:creationId xmlns:p14="http://schemas.microsoft.com/office/powerpoint/2010/main" val="3572814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783BD-AD64-604E-A2BF-C720979A2635}"/>
              </a:ext>
            </a:extLst>
          </p:cNvPr>
          <p:cNvPicPr>
            <a:picLocks noChangeAspect="1"/>
          </p:cNvPicPr>
          <p:nvPr/>
        </p:nvPicPr>
        <p:blipFill rotWithShape="1">
          <a:blip r:embed="rId3"/>
          <a:srcRect l="10770" r="10770"/>
          <a:stretch/>
        </p:blipFill>
        <p:spPr>
          <a:xfrm>
            <a:off x="-11486" y="0"/>
            <a:ext cx="12203485" cy="6858000"/>
          </a:xfrm>
          <a:prstGeom prst="rect">
            <a:avLst/>
          </a:prstGeom>
        </p:spPr>
      </p:pic>
      <p:sp>
        <p:nvSpPr>
          <p:cNvPr id="4" name="Rectangle 3">
            <a:extLst>
              <a:ext uri="{FF2B5EF4-FFF2-40B4-BE49-F238E27FC236}">
                <a16:creationId xmlns:a16="http://schemas.microsoft.com/office/drawing/2014/main" id="{01FB82DA-1DD3-8A49-9A51-EA99AD836AA3}"/>
              </a:ext>
            </a:extLst>
          </p:cNvPr>
          <p:cNvSpPr/>
          <p:nvPr/>
        </p:nvSpPr>
        <p:spPr>
          <a:xfrm>
            <a:off x="-299827" y="-312720"/>
            <a:ext cx="12825662" cy="738739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tx1"/>
                </a:solidFill>
              </a:rPr>
              <a:t> </a:t>
            </a:r>
          </a:p>
        </p:txBody>
      </p:sp>
      <p:sp>
        <p:nvSpPr>
          <p:cNvPr id="7" name="Google Shape;142;p2">
            <a:extLst>
              <a:ext uri="{FF2B5EF4-FFF2-40B4-BE49-F238E27FC236}">
                <a16:creationId xmlns:a16="http://schemas.microsoft.com/office/drawing/2014/main" id="{325F6B2F-4BB3-D548-B2DB-830FBDFA1EE7}"/>
              </a:ext>
            </a:extLst>
          </p:cNvPr>
          <p:cNvSpPr/>
          <p:nvPr/>
        </p:nvSpPr>
        <p:spPr>
          <a:xfrm>
            <a:off x="1447220"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8" name="Google Shape;146;p2">
            <a:extLst>
              <a:ext uri="{FF2B5EF4-FFF2-40B4-BE49-F238E27FC236}">
                <a16:creationId xmlns:a16="http://schemas.microsoft.com/office/drawing/2014/main" id="{3E95C450-9AE1-2441-8E50-D92570525A3D}"/>
              </a:ext>
            </a:extLst>
          </p:cNvPr>
          <p:cNvSpPr/>
          <p:nvPr/>
        </p:nvSpPr>
        <p:spPr>
          <a:xfrm>
            <a:off x="295036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9" name="Google Shape;150;p2">
            <a:extLst>
              <a:ext uri="{FF2B5EF4-FFF2-40B4-BE49-F238E27FC236}">
                <a16:creationId xmlns:a16="http://schemas.microsoft.com/office/drawing/2014/main" id="{E1C19511-2031-9C46-81AB-8C13A0261925}"/>
              </a:ext>
            </a:extLst>
          </p:cNvPr>
          <p:cNvSpPr/>
          <p:nvPr/>
        </p:nvSpPr>
        <p:spPr>
          <a:xfrm>
            <a:off x="445433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0" name="Google Shape;154;p2">
            <a:extLst>
              <a:ext uri="{FF2B5EF4-FFF2-40B4-BE49-F238E27FC236}">
                <a16:creationId xmlns:a16="http://schemas.microsoft.com/office/drawing/2014/main" id="{75C91158-DD56-9247-8E9A-9C9D2149468F}"/>
              </a:ext>
            </a:extLst>
          </p:cNvPr>
          <p:cNvSpPr/>
          <p:nvPr/>
        </p:nvSpPr>
        <p:spPr>
          <a:xfrm>
            <a:off x="595830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1" name="Google Shape;158;p2">
            <a:extLst>
              <a:ext uri="{FF2B5EF4-FFF2-40B4-BE49-F238E27FC236}">
                <a16:creationId xmlns:a16="http://schemas.microsoft.com/office/drawing/2014/main" id="{4A84649E-778F-4841-AA7A-055517A133FB}"/>
              </a:ext>
            </a:extLst>
          </p:cNvPr>
          <p:cNvSpPr/>
          <p:nvPr/>
        </p:nvSpPr>
        <p:spPr>
          <a:xfrm>
            <a:off x="746227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6" name="Google Shape;142;p2">
            <a:extLst>
              <a:ext uri="{FF2B5EF4-FFF2-40B4-BE49-F238E27FC236}">
                <a16:creationId xmlns:a16="http://schemas.microsoft.com/office/drawing/2014/main" id="{8FE44816-A81E-BF44-9DC2-1D8AC5841071}"/>
              </a:ext>
            </a:extLst>
          </p:cNvPr>
          <p:cNvSpPr/>
          <p:nvPr/>
        </p:nvSpPr>
        <p:spPr>
          <a:xfrm>
            <a:off x="1447220"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7" name="Google Shape;146;p2">
            <a:extLst>
              <a:ext uri="{FF2B5EF4-FFF2-40B4-BE49-F238E27FC236}">
                <a16:creationId xmlns:a16="http://schemas.microsoft.com/office/drawing/2014/main" id="{636F36F3-0536-0642-9DE2-6E31E934976B}"/>
              </a:ext>
            </a:extLst>
          </p:cNvPr>
          <p:cNvSpPr/>
          <p:nvPr/>
        </p:nvSpPr>
        <p:spPr>
          <a:xfrm>
            <a:off x="295036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8" name="Google Shape;150;p2">
            <a:extLst>
              <a:ext uri="{FF2B5EF4-FFF2-40B4-BE49-F238E27FC236}">
                <a16:creationId xmlns:a16="http://schemas.microsoft.com/office/drawing/2014/main" id="{1F3261F1-C57B-B34E-9E2A-B4AC33B33AE9}"/>
              </a:ext>
            </a:extLst>
          </p:cNvPr>
          <p:cNvSpPr/>
          <p:nvPr/>
        </p:nvSpPr>
        <p:spPr>
          <a:xfrm>
            <a:off x="445433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19" name="Google Shape;154;p2">
            <a:extLst>
              <a:ext uri="{FF2B5EF4-FFF2-40B4-BE49-F238E27FC236}">
                <a16:creationId xmlns:a16="http://schemas.microsoft.com/office/drawing/2014/main" id="{1DE1C891-A5B0-6440-870E-C75C07EBF887}"/>
              </a:ext>
            </a:extLst>
          </p:cNvPr>
          <p:cNvSpPr/>
          <p:nvPr/>
        </p:nvSpPr>
        <p:spPr>
          <a:xfrm>
            <a:off x="595830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0" name="Google Shape;158;p2">
            <a:extLst>
              <a:ext uri="{FF2B5EF4-FFF2-40B4-BE49-F238E27FC236}">
                <a16:creationId xmlns:a16="http://schemas.microsoft.com/office/drawing/2014/main" id="{844FF7EF-BC05-2346-A9C0-7B4DB20AB690}"/>
              </a:ext>
            </a:extLst>
          </p:cNvPr>
          <p:cNvSpPr/>
          <p:nvPr/>
        </p:nvSpPr>
        <p:spPr>
          <a:xfrm>
            <a:off x="746227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2" name="Google Shape;150;p2">
            <a:extLst>
              <a:ext uri="{FF2B5EF4-FFF2-40B4-BE49-F238E27FC236}">
                <a16:creationId xmlns:a16="http://schemas.microsoft.com/office/drawing/2014/main" id="{EA1EEBD9-436D-5640-AEB6-3A25CF7F0D18}"/>
              </a:ext>
            </a:extLst>
          </p:cNvPr>
          <p:cNvSpPr/>
          <p:nvPr/>
        </p:nvSpPr>
        <p:spPr>
          <a:xfrm>
            <a:off x="295036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3" name="Google Shape;154;p2">
            <a:extLst>
              <a:ext uri="{FF2B5EF4-FFF2-40B4-BE49-F238E27FC236}">
                <a16:creationId xmlns:a16="http://schemas.microsoft.com/office/drawing/2014/main" id="{C7080345-62CA-3E44-B1FA-B79D307BC6A2}"/>
              </a:ext>
            </a:extLst>
          </p:cNvPr>
          <p:cNvSpPr/>
          <p:nvPr/>
        </p:nvSpPr>
        <p:spPr>
          <a:xfrm>
            <a:off x="445433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24" name="Google Shape;158;p2">
            <a:extLst>
              <a:ext uri="{FF2B5EF4-FFF2-40B4-BE49-F238E27FC236}">
                <a16:creationId xmlns:a16="http://schemas.microsoft.com/office/drawing/2014/main" id="{6510ABEF-9F63-1C45-BC74-D8D68DFEEC00}"/>
              </a:ext>
            </a:extLst>
          </p:cNvPr>
          <p:cNvSpPr/>
          <p:nvPr/>
        </p:nvSpPr>
        <p:spPr>
          <a:xfrm>
            <a:off x="5958307"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38" name="Google Shape;150;p2">
            <a:extLst>
              <a:ext uri="{FF2B5EF4-FFF2-40B4-BE49-F238E27FC236}">
                <a16:creationId xmlns:a16="http://schemas.microsoft.com/office/drawing/2014/main" id="{36811B52-FE4C-A949-8DC5-A6C853CE8289}"/>
              </a:ext>
            </a:extLst>
          </p:cNvPr>
          <p:cNvSpPr/>
          <p:nvPr/>
        </p:nvSpPr>
        <p:spPr>
          <a:xfrm>
            <a:off x="1447220"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39" name="Google Shape;150;p2">
            <a:extLst>
              <a:ext uri="{FF2B5EF4-FFF2-40B4-BE49-F238E27FC236}">
                <a16:creationId xmlns:a16="http://schemas.microsoft.com/office/drawing/2014/main" id="{523EC4D1-6287-0545-9495-3289DE9ABC22}"/>
              </a:ext>
            </a:extLst>
          </p:cNvPr>
          <p:cNvSpPr/>
          <p:nvPr/>
        </p:nvSpPr>
        <p:spPr>
          <a:xfrm>
            <a:off x="749184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0" name="Google Shape;158;p2">
            <a:extLst>
              <a:ext uri="{FF2B5EF4-FFF2-40B4-BE49-F238E27FC236}">
                <a16:creationId xmlns:a16="http://schemas.microsoft.com/office/drawing/2014/main" id="{951AACBA-B65C-E54D-A393-42E63322A684}"/>
              </a:ext>
            </a:extLst>
          </p:cNvPr>
          <p:cNvSpPr/>
          <p:nvPr/>
        </p:nvSpPr>
        <p:spPr>
          <a:xfrm>
            <a:off x="8966247" y="1263307"/>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1" name="Google Shape;158;p2">
            <a:extLst>
              <a:ext uri="{FF2B5EF4-FFF2-40B4-BE49-F238E27FC236}">
                <a16:creationId xmlns:a16="http://schemas.microsoft.com/office/drawing/2014/main" id="{E0A02FEE-8F30-4541-94F0-2484729301A4}"/>
              </a:ext>
            </a:extLst>
          </p:cNvPr>
          <p:cNvSpPr/>
          <p:nvPr/>
        </p:nvSpPr>
        <p:spPr>
          <a:xfrm>
            <a:off x="8966247" y="2373052"/>
            <a:ext cx="1369534"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2" name="Google Shape;150;p2">
            <a:extLst>
              <a:ext uri="{FF2B5EF4-FFF2-40B4-BE49-F238E27FC236}">
                <a16:creationId xmlns:a16="http://schemas.microsoft.com/office/drawing/2014/main" id="{1652DA47-9ADE-E643-B14C-7AC59513A67C}"/>
              </a:ext>
            </a:extLst>
          </p:cNvPr>
          <p:cNvSpPr/>
          <p:nvPr/>
        </p:nvSpPr>
        <p:spPr>
          <a:xfrm>
            <a:off x="8995818" y="3482797"/>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3" name="Google Shape;150;p2">
            <a:extLst>
              <a:ext uri="{FF2B5EF4-FFF2-40B4-BE49-F238E27FC236}">
                <a16:creationId xmlns:a16="http://schemas.microsoft.com/office/drawing/2014/main" id="{900CDD6D-D66A-FF4C-9D7A-3628FD61665B}"/>
              </a:ext>
            </a:extLst>
          </p:cNvPr>
          <p:cNvSpPr/>
          <p:nvPr/>
        </p:nvSpPr>
        <p:spPr>
          <a:xfrm>
            <a:off x="295036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4" name="Google Shape;154;p2">
            <a:extLst>
              <a:ext uri="{FF2B5EF4-FFF2-40B4-BE49-F238E27FC236}">
                <a16:creationId xmlns:a16="http://schemas.microsoft.com/office/drawing/2014/main" id="{98DA9B60-5C26-EC40-B4D5-60E64525D2A7}"/>
              </a:ext>
            </a:extLst>
          </p:cNvPr>
          <p:cNvSpPr/>
          <p:nvPr/>
        </p:nvSpPr>
        <p:spPr>
          <a:xfrm>
            <a:off x="445433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5" name="Google Shape;158;p2">
            <a:extLst>
              <a:ext uri="{FF2B5EF4-FFF2-40B4-BE49-F238E27FC236}">
                <a16:creationId xmlns:a16="http://schemas.microsoft.com/office/drawing/2014/main" id="{49CD001D-AF68-5249-83AB-25AE93874348}"/>
              </a:ext>
            </a:extLst>
          </p:cNvPr>
          <p:cNvSpPr/>
          <p:nvPr/>
        </p:nvSpPr>
        <p:spPr>
          <a:xfrm>
            <a:off x="5958307"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6" name="Google Shape;150;p2">
            <a:extLst>
              <a:ext uri="{FF2B5EF4-FFF2-40B4-BE49-F238E27FC236}">
                <a16:creationId xmlns:a16="http://schemas.microsoft.com/office/drawing/2014/main" id="{FA2EFE65-A853-2547-A8D2-9E622DF196AE}"/>
              </a:ext>
            </a:extLst>
          </p:cNvPr>
          <p:cNvSpPr/>
          <p:nvPr/>
        </p:nvSpPr>
        <p:spPr>
          <a:xfrm>
            <a:off x="1447220"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7" name="Google Shape;150;p2">
            <a:extLst>
              <a:ext uri="{FF2B5EF4-FFF2-40B4-BE49-F238E27FC236}">
                <a16:creationId xmlns:a16="http://schemas.microsoft.com/office/drawing/2014/main" id="{3718423B-5C88-284A-9185-D8589688AED7}"/>
              </a:ext>
            </a:extLst>
          </p:cNvPr>
          <p:cNvSpPr/>
          <p:nvPr/>
        </p:nvSpPr>
        <p:spPr>
          <a:xfrm>
            <a:off x="749184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sp>
        <p:nvSpPr>
          <p:cNvPr id="48" name="Google Shape;150;p2">
            <a:extLst>
              <a:ext uri="{FF2B5EF4-FFF2-40B4-BE49-F238E27FC236}">
                <a16:creationId xmlns:a16="http://schemas.microsoft.com/office/drawing/2014/main" id="{2FB6E2E9-7A92-C14A-8C4A-C600AF6CEDF3}"/>
              </a:ext>
            </a:extLst>
          </p:cNvPr>
          <p:cNvSpPr/>
          <p:nvPr/>
        </p:nvSpPr>
        <p:spPr>
          <a:xfrm>
            <a:off x="8995818" y="4613244"/>
            <a:ext cx="1369535" cy="1007923"/>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pic>
        <p:nvPicPr>
          <p:cNvPr id="66" name="Picture 65">
            <a:extLst>
              <a:ext uri="{FF2B5EF4-FFF2-40B4-BE49-F238E27FC236}">
                <a16:creationId xmlns:a16="http://schemas.microsoft.com/office/drawing/2014/main" id="{87A655D8-BDDF-A84E-AF74-1DAD62050E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4945" y="3683311"/>
            <a:ext cx="702583" cy="552234"/>
          </a:xfrm>
          <a:prstGeom prst="rect">
            <a:avLst/>
          </a:prstGeom>
        </p:spPr>
      </p:pic>
      <p:pic>
        <p:nvPicPr>
          <p:cNvPr id="68" name="Picture 4">
            <a:extLst>
              <a:ext uri="{FF2B5EF4-FFF2-40B4-BE49-F238E27FC236}">
                <a16:creationId xmlns:a16="http://schemas.microsoft.com/office/drawing/2014/main" id="{3759AFE5-0118-4C4F-911A-070B78FA6CC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6381728" y="2593184"/>
            <a:ext cx="558781" cy="55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
            <a:extLst>
              <a:ext uri="{FF2B5EF4-FFF2-40B4-BE49-F238E27FC236}">
                <a16:creationId xmlns:a16="http://schemas.microsoft.com/office/drawing/2014/main" id="{D4A1DC05-935E-144E-AB2A-32872FC1F44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1418" y="2519422"/>
            <a:ext cx="580264" cy="60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a:extLst>
              <a:ext uri="{FF2B5EF4-FFF2-40B4-BE49-F238E27FC236}">
                <a16:creationId xmlns:a16="http://schemas.microsoft.com/office/drawing/2014/main" id="{DE6221D7-1D56-4744-9364-64EE214C5FC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56829" y="2585139"/>
            <a:ext cx="786472" cy="4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8">
            <a:extLst>
              <a:ext uri="{FF2B5EF4-FFF2-40B4-BE49-F238E27FC236}">
                <a16:creationId xmlns:a16="http://schemas.microsoft.com/office/drawing/2014/main" id="{29B6AEB6-92AF-EF46-A538-44D61D793B9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45350" y="2593831"/>
            <a:ext cx="650830" cy="54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13">
            <a:extLst>
              <a:ext uri="{FF2B5EF4-FFF2-40B4-BE49-F238E27FC236}">
                <a16:creationId xmlns:a16="http://schemas.microsoft.com/office/drawing/2014/main" id="{7F8748B8-9832-9F46-8CD9-E409E18E33C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77796" y="1493141"/>
            <a:ext cx="708381" cy="57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a:extLst>
              <a:ext uri="{FF2B5EF4-FFF2-40B4-BE49-F238E27FC236}">
                <a16:creationId xmlns:a16="http://schemas.microsoft.com/office/drawing/2014/main" id="{EF719355-9825-8D42-997E-93D7F579F5C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73044" y="4874971"/>
            <a:ext cx="712239" cy="44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1">
            <a:extLst>
              <a:ext uri="{FF2B5EF4-FFF2-40B4-BE49-F238E27FC236}">
                <a16:creationId xmlns:a16="http://schemas.microsoft.com/office/drawing/2014/main" id="{4332474B-EE17-F64D-B9EE-A41AD5ED632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65240" y="1490768"/>
            <a:ext cx="548991" cy="5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82">
            <a:extLst>
              <a:ext uri="{FF2B5EF4-FFF2-40B4-BE49-F238E27FC236}">
                <a16:creationId xmlns:a16="http://schemas.microsoft.com/office/drawing/2014/main" id="{3C50D628-8BF7-2840-BD48-19672194C01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65240" y="4709356"/>
            <a:ext cx="575538" cy="799561"/>
          </a:xfrm>
          <a:prstGeom prst="rect">
            <a:avLst/>
          </a:prstGeom>
        </p:spPr>
      </p:pic>
      <p:pic>
        <p:nvPicPr>
          <p:cNvPr id="84" name="Picture 83">
            <a:extLst>
              <a:ext uri="{FF2B5EF4-FFF2-40B4-BE49-F238E27FC236}">
                <a16:creationId xmlns:a16="http://schemas.microsoft.com/office/drawing/2014/main" id="{CC6C08F2-64E0-844B-8F94-155990E0D3E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1608" y="4836463"/>
            <a:ext cx="794084" cy="478687"/>
          </a:xfrm>
          <a:prstGeom prst="rect">
            <a:avLst/>
          </a:prstGeom>
        </p:spPr>
      </p:pic>
      <p:pic>
        <p:nvPicPr>
          <p:cNvPr id="56" name="Picture 10" descr="A picture containing text, clipart&#10;&#10;Description automatically generated">
            <a:extLst>
              <a:ext uri="{FF2B5EF4-FFF2-40B4-BE49-F238E27FC236}">
                <a16:creationId xmlns:a16="http://schemas.microsoft.com/office/drawing/2014/main" id="{A5E45DF8-9478-DC49-9607-73D8888E927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645088" y="1459014"/>
            <a:ext cx="1013120" cy="5365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5" descr="A picture containing text, clipart&#10;&#10;Description automatically generated">
            <a:extLst>
              <a:ext uri="{FF2B5EF4-FFF2-40B4-BE49-F238E27FC236}">
                <a16:creationId xmlns:a16="http://schemas.microsoft.com/office/drawing/2014/main" id="{4B468166-9B16-B54E-BBDF-8BEB0038D36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94276" y="4928884"/>
            <a:ext cx="1044387" cy="3323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F55DE1A8-F97D-D644-9E53-AE3B2329D85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325718" y="3718808"/>
            <a:ext cx="709733" cy="460518"/>
          </a:xfrm>
          <a:prstGeom prst="rect">
            <a:avLst/>
          </a:prstGeom>
        </p:spPr>
      </p:pic>
      <p:pic>
        <p:nvPicPr>
          <p:cNvPr id="64" name="Picture 63">
            <a:extLst>
              <a:ext uri="{FF2B5EF4-FFF2-40B4-BE49-F238E27FC236}">
                <a16:creationId xmlns:a16="http://schemas.microsoft.com/office/drawing/2014/main" id="{A2612FD3-C288-4A4D-A7F4-1798552C48C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54529" y="3585792"/>
            <a:ext cx="750845" cy="750845"/>
          </a:xfrm>
          <a:prstGeom prst="rect">
            <a:avLst/>
          </a:prstGeom>
        </p:spPr>
      </p:pic>
      <p:pic>
        <p:nvPicPr>
          <p:cNvPr id="73" name="Picture 72" descr="Logo&#10;&#10;Description automatically generated">
            <a:extLst>
              <a:ext uri="{FF2B5EF4-FFF2-40B4-BE49-F238E27FC236}">
                <a16:creationId xmlns:a16="http://schemas.microsoft.com/office/drawing/2014/main" id="{88295F9A-742A-554E-8760-E4F1999C54A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89723" y="3652663"/>
            <a:ext cx="700024" cy="688891"/>
          </a:xfrm>
          <a:prstGeom prst="ellipse">
            <a:avLst/>
          </a:prstGeom>
          <a:ln>
            <a:noFill/>
          </a:ln>
          <a:effectLst>
            <a:softEdge rad="112500"/>
          </a:effectLst>
        </p:spPr>
      </p:pic>
      <p:pic>
        <p:nvPicPr>
          <p:cNvPr id="74" name="Picture 73">
            <a:extLst>
              <a:ext uri="{FF2B5EF4-FFF2-40B4-BE49-F238E27FC236}">
                <a16:creationId xmlns:a16="http://schemas.microsoft.com/office/drawing/2014/main" id="{B1208F65-8207-1F4A-B328-6B46555A19C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584529" y="4755415"/>
            <a:ext cx="1170312" cy="705484"/>
          </a:xfrm>
          <a:prstGeom prst="rect">
            <a:avLst/>
          </a:prstGeom>
        </p:spPr>
      </p:pic>
      <p:pic>
        <p:nvPicPr>
          <p:cNvPr id="86" name="Picture 85">
            <a:extLst>
              <a:ext uri="{FF2B5EF4-FFF2-40B4-BE49-F238E27FC236}">
                <a16:creationId xmlns:a16="http://schemas.microsoft.com/office/drawing/2014/main" id="{D0F5DE23-E0AF-1A49-BA5A-AB76FB3A208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269314" y="1514353"/>
            <a:ext cx="826741" cy="465042"/>
          </a:xfrm>
          <a:prstGeom prst="rect">
            <a:avLst/>
          </a:prstGeom>
        </p:spPr>
      </p:pic>
      <p:pic>
        <p:nvPicPr>
          <p:cNvPr id="87" name="Picture 86">
            <a:extLst>
              <a:ext uri="{FF2B5EF4-FFF2-40B4-BE49-F238E27FC236}">
                <a16:creationId xmlns:a16="http://schemas.microsoft.com/office/drawing/2014/main" id="{BCD98B76-3310-554B-8267-71E41DF9DE5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651872" y="3698611"/>
            <a:ext cx="990344" cy="596996"/>
          </a:xfrm>
          <a:prstGeom prst="rect">
            <a:avLst/>
          </a:prstGeom>
        </p:spPr>
      </p:pic>
      <p:pic>
        <p:nvPicPr>
          <p:cNvPr id="54" name="Picture 53">
            <a:extLst>
              <a:ext uri="{FF2B5EF4-FFF2-40B4-BE49-F238E27FC236}">
                <a16:creationId xmlns:a16="http://schemas.microsoft.com/office/drawing/2014/main" id="{E5153C83-3383-7B42-9BDA-A7D50A6D54A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220605" y="1317542"/>
            <a:ext cx="868817" cy="868817"/>
          </a:xfrm>
          <a:prstGeom prst="rect">
            <a:avLst/>
          </a:prstGeom>
        </p:spPr>
      </p:pic>
      <p:pic>
        <p:nvPicPr>
          <p:cNvPr id="55" name="Picture 54">
            <a:extLst>
              <a:ext uri="{FF2B5EF4-FFF2-40B4-BE49-F238E27FC236}">
                <a16:creationId xmlns:a16="http://schemas.microsoft.com/office/drawing/2014/main" id="{F634C4E2-0144-E541-AFD1-D0E0246DCD3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863571" y="3657581"/>
            <a:ext cx="572987" cy="679056"/>
          </a:xfrm>
          <a:prstGeom prst="rect">
            <a:avLst/>
          </a:prstGeom>
        </p:spPr>
      </p:pic>
      <p:pic>
        <p:nvPicPr>
          <p:cNvPr id="57" name="Picture 56">
            <a:extLst>
              <a:ext uri="{FF2B5EF4-FFF2-40B4-BE49-F238E27FC236}">
                <a16:creationId xmlns:a16="http://schemas.microsoft.com/office/drawing/2014/main" id="{95C9C397-36BF-7F46-9C06-2855819924D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199827" y="2726003"/>
            <a:ext cx="914998" cy="302021"/>
          </a:xfrm>
          <a:prstGeom prst="rect">
            <a:avLst/>
          </a:prstGeom>
        </p:spPr>
      </p:pic>
      <p:pic>
        <p:nvPicPr>
          <p:cNvPr id="58" name="Picture 57">
            <a:extLst>
              <a:ext uri="{FF2B5EF4-FFF2-40B4-BE49-F238E27FC236}">
                <a16:creationId xmlns:a16="http://schemas.microsoft.com/office/drawing/2014/main" id="{E068D174-691C-B245-B303-1CFD5247266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907223" y="1423315"/>
            <a:ext cx="527083" cy="632500"/>
          </a:xfrm>
          <a:prstGeom prst="rect">
            <a:avLst/>
          </a:prstGeom>
        </p:spPr>
      </p:pic>
      <p:pic>
        <p:nvPicPr>
          <p:cNvPr id="2050" name="Picture 2" descr="FINCA Microfinance Bank Limited - Home | Facebook">
            <a:extLst>
              <a:ext uri="{FF2B5EF4-FFF2-40B4-BE49-F238E27FC236}">
                <a16:creationId xmlns:a16="http://schemas.microsoft.com/office/drawing/2014/main" id="{A365DC26-E06B-E742-B220-10A424850E6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56256" y="2557963"/>
            <a:ext cx="589516" cy="589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sco Pakistan Logo PNG Vector (CDR) Free Download">
            <a:extLst>
              <a:ext uri="{FF2B5EF4-FFF2-40B4-BE49-F238E27FC236}">
                <a16:creationId xmlns:a16="http://schemas.microsoft.com/office/drawing/2014/main" id="{F73BB7F8-96FB-CF4D-B248-A344B97ACDB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81211" y="4808784"/>
            <a:ext cx="598746" cy="5987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F4E623-1610-15A5-5A6A-3F3F79B4121C}"/>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
        <p:nvSpPr>
          <p:cNvPr id="5" name="Title 1">
            <a:extLst>
              <a:ext uri="{FF2B5EF4-FFF2-40B4-BE49-F238E27FC236}">
                <a16:creationId xmlns:a16="http://schemas.microsoft.com/office/drawing/2014/main" id="{A31C8AD4-E3D7-EC3B-0A0F-D3BBECEB0562}"/>
              </a:ext>
            </a:extLst>
          </p:cNvPr>
          <p:cNvSpPr>
            <a:spLocks noGrp="1"/>
          </p:cNvSpPr>
          <p:nvPr>
            <p:ph type="title"/>
          </p:nvPr>
        </p:nvSpPr>
        <p:spPr>
          <a:xfrm>
            <a:off x="3949700" y="188386"/>
            <a:ext cx="4292600" cy="854538"/>
          </a:xfrm>
        </p:spPr>
        <p:txBody>
          <a:bodyPr>
            <a:normAutofit/>
          </a:bodyPr>
          <a:lstStyle/>
          <a:p>
            <a:pPr algn="ctr"/>
            <a:r>
              <a:rPr lang="en-GB" sz="3000" b="1" dirty="0">
                <a:solidFill>
                  <a:schemeClr val="bg1"/>
                </a:solidFill>
                <a:latin typeface="Century Gothic" panose="020B0502020202020204" pitchFamily="34" charset="0"/>
              </a:rPr>
              <a:t>Key Customers</a:t>
            </a:r>
            <a:endParaRPr lang="en-PK" sz="3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375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par>
                                <p:cTn id="80" presetID="10" presetClass="entr" presetSubtype="0" fill="hold"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par>
                                <p:cTn id="83" presetID="10"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par>
                                <p:cTn id="89" presetID="10" presetClass="entr" presetSubtype="0" fill="hold"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fade">
                                      <p:cBhvr>
                                        <p:cTn id="91" dur="500"/>
                                        <p:tgtEl>
                                          <p:spTgt spid="75"/>
                                        </p:tgtEl>
                                      </p:cBhvr>
                                    </p:animEffect>
                                  </p:childTnLst>
                                </p:cTn>
                              </p:par>
                              <p:par>
                                <p:cTn id="92" presetID="10"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500"/>
                                        <p:tgtEl>
                                          <p:spTgt spid="76"/>
                                        </p:tgtEl>
                                      </p:cBhvr>
                                    </p:animEffect>
                                  </p:childTnLst>
                                </p:cTn>
                              </p:par>
                              <p:par>
                                <p:cTn id="95" presetID="10" presetClass="entr" presetSubtype="0"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nodeType="with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10" presetClass="entr" presetSubtype="0" fill="hold" nodeType="with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par>
                                <p:cTn id="104" presetID="10"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par>
                                <p:cTn id="107" presetID="10" presetClass="entr" presetSubtype="0"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childTnLst>
                                </p:cTn>
                              </p:par>
                              <p:par>
                                <p:cTn id="110" presetID="10" presetClass="entr" presetSubtype="0" fill="hold" nodeType="with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500"/>
                                        <p:tgtEl>
                                          <p:spTgt spid="59"/>
                                        </p:tgtEl>
                                      </p:cBhvr>
                                    </p:animEffect>
                                  </p:childTnLst>
                                </p:cTn>
                              </p:par>
                              <p:par>
                                <p:cTn id="113" presetID="10" presetClass="entr" presetSubtype="0" fill="hold" nodeType="with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fade">
                                      <p:cBhvr>
                                        <p:cTn id="115" dur="500"/>
                                        <p:tgtEl>
                                          <p:spTgt spid="60"/>
                                        </p:tgtEl>
                                      </p:cBhvr>
                                    </p:animEffect>
                                  </p:childTnLst>
                                </p:cTn>
                              </p:par>
                              <p:par>
                                <p:cTn id="116" presetID="10" presetClass="entr" presetSubtype="0" fill="hold"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par>
                                <p:cTn id="119" presetID="10" presetClass="entr" presetSubtype="0" fill="hold"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10" presetClass="entr" presetSubtype="0" fill="hold"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fade">
                                      <p:cBhvr>
                                        <p:cTn id="124" dur="500"/>
                                        <p:tgtEl>
                                          <p:spTgt spid="74"/>
                                        </p:tgtEl>
                                      </p:cBhvr>
                                    </p:animEffect>
                                  </p:childTnLst>
                                </p:cTn>
                              </p:par>
                              <p:par>
                                <p:cTn id="125" presetID="10" presetClass="entr" presetSubtype="0"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par>
                                <p:cTn id="128" presetID="10" presetClass="entr" presetSubtype="0" fill="hold" nodeType="withEffect">
                                  <p:stCondLst>
                                    <p:cond delay="0"/>
                                  </p:stCondLst>
                                  <p:childTnLst>
                                    <p:set>
                                      <p:cBhvr>
                                        <p:cTn id="129" dur="1" fill="hold">
                                          <p:stCondLst>
                                            <p:cond delay="0"/>
                                          </p:stCondLst>
                                        </p:cTn>
                                        <p:tgtEl>
                                          <p:spTgt spid="87"/>
                                        </p:tgtEl>
                                        <p:attrNameLst>
                                          <p:attrName>style.visibility</p:attrName>
                                        </p:attrNameLst>
                                      </p:cBhvr>
                                      <p:to>
                                        <p:strVal val="visible"/>
                                      </p:to>
                                    </p:set>
                                    <p:animEffect transition="in" filter="fade">
                                      <p:cBhvr>
                                        <p:cTn id="130" dur="500"/>
                                        <p:tgtEl>
                                          <p:spTgt spid="87"/>
                                        </p:tgtEl>
                                      </p:cBhvr>
                                    </p:animEffect>
                                  </p:childTnLst>
                                </p:cTn>
                              </p:par>
                              <p:par>
                                <p:cTn id="131" presetID="10" presetClass="entr" presetSubtype="0" fill="hold" nodeType="with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fade">
                                      <p:cBhvr>
                                        <p:cTn id="133" dur="500"/>
                                        <p:tgtEl>
                                          <p:spTgt spid="54"/>
                                        </p:tgtEl>
                                      </p:cBhvr>
                                    </p:animEffect>
                                  </p:childTnLst>
                                </p:cTn>
                              </p:par>
                              <p:par>
                                <p:cTn id="134" presetID="10" presetClass="entr" presetSubtype="0" fill="hold" nodeType="with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500"/>
                                        <p:tgtEl>
                                          <p:spTgt spid="55"/>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2050"/>
                                        </p:tgtEl>
                                        <p:attrNameLst>
                                          <p:attrName>style.visibility</p:attrName>
                                        </p:attrNameLst>
                                      </p:cBhvr>
                                      <p:to>
                                        <p:strVal val="visible"/>
                                      </p:to>
                                    </p:set>
                                    <p:animEffect transition="in" filter="fade">
                                      <p:cBhvr>
                                        <p:cTn id="145" dur="500"/>
                                        <p:tgtEl>
                                          <p:spTgt spid="2050"/>
                                        </p:tgtEl>
                                      </p:cBhvr>
                                    </p:animEffect>
                                  </p:childTnLst>
                                </p:cTn>
                              </p:par>
                              <p:par>
                                <p:cTn id="146" presetID="10" presetClass="entr" presetSubtype="0" fill="hold" nodeType="withEffect">
                                  <p:stCondLst>
                                    <p:cond delay="0"/>
                                  </p:stCondLst>
                                  <p:childTnLst>
                                    <p:set>
                                      <p:cBhvr>
                                        <p:cTn id="147" dur="1" fill="hold">
                                          <p:stCondLst>
                                            <p:cond delay="0"/>
                                          </p:stCondLst>
                                        </p:cTn>
                                        <p:tgtEl>
                                          <p:spTgt spid="2052"/>
                                        </p:tgtEl>
                                        <p:attrNameLst>
                                          <p:attrName>style.visibility</p:attrName>
                                        </p:attrNameLst>
                                      </p:cBhvr>
                                      <p:to>
                                        <p:strVal val="visible"/>
                                      </p:to>
                                    </p:set>
                                    <p:animEffect transition="in" filter="fade">
                                      <p:cBhvr>
                                        <p:cTn id="14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P spid="19" grpId="0" animBg="1"/>
      <p:bldP spid="20" grpId="0" animBg="1"/>
      <p:bldP spid="22" grpId="0" animBg="1"/>
      <p:bldP spid="23" grpId="0" animBg="1"/>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9D059C2-B401-4042-BF8B-E36166C58BBA}"/>
              </a:ext>
            </a:extLst>
          </p:cNvPr>
          <p:cNvPicPr>
            <a:picLocks noChangeAspect="1"/>
          </p:cNvPicPr>
          <p:nvPr/>
        </p:nvPicPr>
        <p:blipFill>
          <a:blip r:embed="rId3"/>
          <a:stretch>
            <a:fillRect/>
          </a:stretch>
        </p:blipFill>
        <p:spPr>
          <a:xfrm>
            <a:off x="-290373" y="-175099"/>
            <a:ext cx="12507773" cy="7165783"/>
          </a:xfrm>
          <a:prstGeom prst="rect">
            <a:avLst/>
          </a:prstGeom>
        </p:spPr>
      </p:pic>
      <p:sp>
        <p:nvSpPr>
          <p:cNvPr id="24" name="Rectangle 23">
            <a:extLst>
              <a:ext uri="{FF2B5EF4-FFF2-40B4-BE49-F238E27FC236}">
                <a16:creationId xmlns:a16="http://schemas.microsoft.com/office/drawing/2014/main" id="{5A5E39EA-48D9-9448-A431-4C2762B95D94}"/>
              </a:ext>
            </a:extLst>
          </p:cNvPr>
          <p:cNvSpPr/>
          <p:nvPr/>
        </p:nvSpPr>
        <p:spPr>
          <a:xfrm>
            <a:off x="-290373" y="-175100"/>
            <a:ext cx="12507773" cy="7165783"/>
          </a:xfrm>
          <a:prstGeom prst="rect">
            <a:avLst/>
          </a:prstGeom>
          <a:solidFill>
            <a:schemeClr val="tx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bg1"/>
                </a:solidFill>
              </a:rPr>
              <a:t> </a:t>
            </a:r>
          </a:p>
        </p:txBody>
      </p:sp>
      <p:sp>
        <p:nvSpPr>
          <p:cNvPr id="12" name="Google Shape;202;p35">
            <a:extLst>
              <a:ext uri="{FF2B5EF4-FFF2-40B4-BE49-F238E27FC236}">
                <a16:creationId xmlns:a16="http://schemas.microsoft.com/office/drawing/2014/main" id="{100E5D6C-4BFE-474C-96FA-CEAEE211EB9E}"/>
              </a:ext>
            </a:extLst>
          </p:cNvPr>
          <p:cNvSpPr txBox="1">
            <a:spLocks/>
          </p:cNvSpPr>
          <p:nvPr/>
        </p:nvSpPr>
        <p:spPr>
          <a:xfrm>
            <a:off x="2514772" y="1652176"/>
            <a:ext cx="7162457" cy="1030629"/>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b="1" dirty="0">
                <a:solidFill>
                  <a:schemeClr val="bg1"/>
                </a:solidFill>
                <a:latin typeface="Century Gothic" panose="020B0502020202020204" pitchFamily="34" charset="0"/>
                <a:cs typeface="Poppins" pitchFamily="2" charset="77"/>
              </a:rPr>
              <a:t>Thank You!</a:t>
            </a:r>
          </a:p>
        </p:txBody>
      </p:sp>
      <p:sp>
        <p:nvSpPr>
          <p:cNvPr id="13" name="TextBox 12">
            <a:extLst>
              <a:ext uri="{FF2B5EF4-FFF2-40B4-BE49-F238E27FC236}">
                <a16:creationId xmlns:a16="http://schemas.microsoft.com/office/drawing/2014/main" id="{33C704B6-C852-BA44-8D17-53B2329EC5CF}"/>
              </a:ext>
            </a:extLst>
          </p:cNvPr>
          <p:cNvSpPr txBox="1"/>
          <p:nvPr/>
        </p:nvSpPr>
        <p:spPr>
          <a:xfrm>
            <a:off x="1653725" y="2581297"/>
            <a:ext cx="8884550" cy="461665"/>
          </a:xfrm>
          <a:prstGeom prst="rect">
            <a:avLst/>
          </a:prstGeom>
          <a:noFill/>
          <a:effectLst>
            <a:glow>
              <a:schemeClr val="accent3">
                <a:satMod val="175000"/>
              </a:schemeClr>
            </a:glow>
          </a:effectLst>
        </p:spPr>
        <p:txBody>
          <a:bodyPr wrap="square" rtlCol="0">
            <a:spAutoFit/>
          </a:bodyPr>
          <a:lstStyle/>
          <a:p>
            <a:pPr algn="ctr"/>
            <a:r>
              <a:rPr lang="en-US" sz="2400" b="1" dirty="0">
                <a:solidFill>
                  <a:srgbClr val="749145"/>
                </a:solidFill>
                <a:latin typeface="Century Gothic" panose="020B0502020202020204" pitchFamily="34" charset="0"/>
                <a:ea typeface="+mj-ea"/>
              </a:rPr>
              <a:t>CONTACT US:</a:t>
            </a:r>
            <a:endParaRPr lang="en-PK" sz="2400" b="1" dirty="0">
              <a:solidFill>
                <a:srgbClr val="749145"/>
              </a:solidFill>
              <a:latin typeface="Century Gothic" panose="020B0502020202020204" pitchFamily="34" charset="0"/>
              <a:ea typeface="+mj-ea"/>
            </a:endParaRPr>
          </a:p>
        </p:txBody>
      </p:sp>
      <p:sp>
        <p:nvSpPr>
          <p:cNvPr id="14" name="TextBox 13">
            <a:extLst>
              <a:ext uri="{FF2B5EF4-FFF2-40B4-BE49-F238E27FC236}">
                <a16:creationId xmlns:a16="http://schemas.microsoft.com/office/drawing/2014/main" id="{EF725877-93E5-B74C-8C3A-81B318D1C622}"/>
              </a:ext>
            </a:extLst>
          </p:cNvPr>
          <p:cNvSpPr txBox="1"/>
          <p:nvPr/>
        </p:nvSpPr>
        <p:spPr>
          <a:xfrm>
            <a:off x="4732314" y="4360334"/>
            <a:ext cx="2727372" cy="215444"/>
          </a:xfrm>
          <a:prstGeom prst="rect">
            <a:avLst/>
          </a:prstGeom>
          <a:noFill/>
        </p:spPr>
        <p:txBody>
          <a:bodyPr wrap="square" lIns="0" tIns="0" rIns="0" bIns="0" rtlCol="0">
            <a:spAutoFit/>
          </a:bodyPr>
          <a:lstStyle/>
          <a:p>
            <a:pPr algn="ctr" fontAlgn="base"/>
            <a:r>
              <a:rPr lang="en-GB" sz="140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customercare@wateen.com</a:t>
            </a:r>
            <a:endParaRPr lang="en-GB" sz="1400"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AD169CAF-BA08-4346-93E2-C158B9B39E15}"/>
              </a:ext>
            </a:extLst>
          </p:cNvPr>
          <p:cNvSpPr txBox="1"/>
          <p:nvPr/>
        </p:nvSpPr>
        <p:spPr>
          <a:xfrm>
            <a:off x="4984106" y="3790948"/>
            <a:ext cx="2223789" cy="677108"/>
          </a:xfrm>
          <a:prstGeom prst="rect">
            <a:avLst/>
          </a:prstGeom>
          <a:noFill/>
        </p:spPr>
        <p:txBody>
          <a:bodyPr wrap="square" lIns="0" tIns="0" rIns="0" bIns="0" rtlCol="0">
            <a:spAutoFit/>
          </a:bodyPr>
          <a:lstStyle/>
          <a:p>
            <a:pPr algn="ctr" fontAlgn="base"/>
            <a:r>
              <a:rPr lang="en-GB" sz="1600"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www.wateen.com</a:t>
            </a:r>
            <a:endParaRPr lang="en-GB" sz="1400" dirty="0">
              <a:solidFill>
                <a:schemeClr val="bg1"/>
              </a:solidFill>
              <a:latin typeface="Century Gothic" panose="020B0502020202020204" pitchFamily="34" charset="0"/>
            </a:endParaRPr>
          </a:p>
          <a:p>
            <a:pPr algn="ctr" fontAlgn="base"/>
            <a:r>
              <a:rPr lang="en-GB" sz="1400" dirty="0">
                <a:solidFill>
                  <a:schemeClr val="bg1"/>
                </a:solidFill>
                <a:latin typeface="Century Gothic" panose="020B0502020202020204" pitchFamily="34" charset="0"/>
              </a:rPr>
              <a:t>Tel: +92 42 111 365 111</a:t>
            </a:r>
            <a:endParaRPr lang="en-PK" sz="1400" dirty="0">
              <a:solidFill>
                <a:schemeClr val="bg1"/>
              </a:solidFill>
              <a:latin typeface="Century Gothic" panose="020B0502020202020204" pitchFamily="34" charset="0"/>
            </a:endParaRPr>
          </a:p>
          <a:p>
            <a:pPr algn="ctr" fontAlgn="base"/>
            <a:endParaRPr lang="en-GB" sz="1400"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57201630-F482-2342-B8FF-411C63B68912}"/>
              </a:ext>
            </a:extLst>
          </p:cNvPr>
          <p:cNvSpPr txBox="1"/>
          <p:nvPr/>
        </p:nvSpPr>
        <p:spPr>
          <a:xfrm>
            <a:off x="4286580" y="3313940"/>
            <a:ext cx="3618841" cy="430887"/>
          </a:xfrm>
          <a:prstGeom prst="rect">
            <a:avLst/>
          </a:prstGeom>
          <a:noFill/>
        </p:spPr>
        <p:txBody>
          <a:bodyPr wrap="square" lIns="0" tIns="0" rIns="0" bIns="0" rtlCol="0">
            <a:spAutoFit/>
          </a:bodyPr>
          <a:lstStyle/>
          <a:p>
            <a:pPr algn="ctr" fontAlgn="base"/>
            <a:r>
              <a:rPr lang="en-GB" sz="1400" dirty="0">
                <a:solidFill>
                  <a:schemeClr val="bg1"/>
                </a:solidFill>
                <a:latin typeface="Century Gothic" panose="020B0502020202020204" pitchFamily="34" charset="0"/>
              </a:rPr>
              <a:t>Main Walton Road, Opp. Bab-e-Pakistan,</a:t>
            </a:r>
          </a:p>
          <a:p>
            <a:pPr algn="ctr" fontAlgn="base"/>
            <a:r>
              <a:rPr lang="en-GB" sz="1400" dirty="0">
                <a:solidFill>
                  <a:schemeClr val="bg1"/>
                </a:solidFill>
                <a:latin typeface="Century Gothic" panose="020B0502020202020204" pitchFamily="34" charset="0"/>
              </a:rPr>
              <a:t>Walton Cantt., Lahore, Pakistan.</a:t>
            </a:r>
          </a:p>
        </p:txBody>
      </p:sp>
      <p:grpSp>
        <p:nvGrpSpPr>
          <p:cNvPr id="4" name="Group 3">
            <a:extLst>
              <a:ext uri="{FF2B5EF4-FFF2-40B4-BE49-F238E27FC236}">
                <a16:creationId xmlns:a16="http://schemas.microsoft.com/office/drawing/2014/main" id="{D9D9B163-8737-2749-8C99-274BC63C0F37}"/>
              </a:ext>
            </a:extLst>
          </p:cNvPr>
          <p:cNvGrpSpPr/>
          <p:nvPr/>
        </p:nvGrpSpPr>
        <p:grpSpPr>
          <a:xfrm>
            <a:off x="5483362" y="4746951"/>
            <a:ext cx="1225277" cy="202696"/>
            <a:chOff x="5319878" y="4746951"/>
            <a:chExt cx="1225277" cy="202696"/>
          </a:xfrm>
        </p:grpSpPr>
        <p:pic>
          <p:nvPicPr>
            <p:cNvPr id="3" name="Picture 2">
              <a:extLst>
                <a:ext uri="{FF2B5EF4-FFF2-40B4-BE49-F238E27FC236}">
                  <a16:creationId xmlns:a16="http://schemas.microsoft.com/office/drawing/2014/main" id="{4D4D85DE-0B77-E949-B429-F4AC23610309}"/>
                </a:ext>
              </a:extLst>
            </p:cNvPr>
            <p:cNvPicPr>
              <a:picLocks noChangeAspect="1"/>
            </p:cNvPicPr>
            <p:nvPr/>
          </p:nvPicPr>
          <p:blipFill>
            <a:blip r:embed="rId6"/>
            <a:stretch>
              <a:fillRect/>
            </a:stretch>
          </p:blipFill>
          <p:spPr>
            <a:xfrm>
              <a:off x="5319878" y="4758618"/>
              <a:ext cx="186966" cy="186966"/>
            </a:xfrm>
            <a:prstGeom prst="rect">
              <a:avLst/>
            </a:prstGeom>
          </p:spPr>
        </p:pic>
        <p:pic>
          <p:nvPicPr>
            <p:cNvPr id="5" name="Picture 4">
              <a:extLst>
                <a:ext uri="{FF2B5EF4-FFF2-40B4-BE49-F238E27FC236}">
                  <a16:creationId xmlns:a16="http://schemas.microsoft.com/office/drawing/2014/main" id="{B1EEB97B-B906-9C49-974F-B750F6C31420}"/>
                </a:ext>
              </a:extLst>
            </p:cNvPr>
            <p:cNvPicPr>
              <a:picLocks noChangeAspect="1"/>
            </p:cNvPicPr>
            <p:nvPr/>
          </p:nvPicPr>
          <p:blipFill>
            <a:blip r:embed="rId7"/>
            <a:stretch>
              <a:fillRect/>
            </a:stretch>
          </p:blipFill>
          <p:spPr>
            <a:xfrm>
              <a:off x="5547295" y="4755487"/>
              <a:ext cx="191980" cy="191980"/>
            </a:xfrm>
            <a:prstGeom prst="rect">
              <a:avLst/>
            </a:prstGeom>
          </p:spPr>
        </p:pic>
        <p:pic>
          <p:nvPicPr>
            <p:cNvPr id="9" name="Picture 8">
              <a:extLst>
                <a:ext uri="{FF2B5EF4-FFF2-40B4-BE49-F238E27FC236}">
                  <a16:creationId xmlns:a16="http://schemas.microsoft.com/office/drawing/2014/main" id="{03E9EAB0-0297-6F4E-A71D-E6E06B7D3A63}"/>
                </a:ext>
              </a:extLst>
            </p:cNvPr>
            <p:cNvPicPr>
              <a:picLocks noChangeAspect="1"/>
            </p:cNvPicPr>
            <p:nvPr/>
          </p:nvPicPr>
          <p:blipFill>
            <a:blip r:embed="rId8"/>
            <a:stretch>
              <a:fillRect/>
            </a:stretch>
          </p:blipFill>
          <p:spPr>
            <a:xfrm>
              <a:off x="6094932" y="4749525"/>
              <a:ext cx="200122" cy="200122"/>
            </a:xfrm>
            <a:prstGeom prst="rect">
              <a:avLst/>
            </a:prstGeom>
          </p:spPr>
        </p:pic>
        <p:pic>
          <p:nvPicPr>
            <p:cNvPr id="11" name="Picture 10">
              <a:extLst>
                <a:ext uri="{FF2B5EF4-FFF2-40B4-BE49-F238E27FC236}">
                  <a16:creationId xmlns:a16="http://schemas.microsoft.com/office/drawing/2014/main" id="{09BC9542-B0B1-074F-A4F3-72387E2AACE1}"/>
                </a:ext>
              </a:extLst>
            </p:cNvPr>
            <p:cNvPicPr>
              <a:picLocks noChangeAspect="1"/>
            </p:cNvPicPr>
            <p:nvPr/>
          </p:nvPicPr>
          <p:blipFill rotWithShape="1">
            <a:blip r:embed="rId9"/>
            <a:srcRect l="28965" t="31821" r="31213" b="30771"/>
            <a:stretch/>
          </p:blipFill>
          <p:spPr>
            <a:xfrm>
              <a:off x="5779725" y="4748565"/>
              <a:ext cx="282318" cy="198902"/>
            </a:xfrm>
            <a:prstGeom prst="rect">
              <a:avLst/>
            </a:prstGeom>
          </p:spPr>
        </p:pic>
        <p:pic>
          <p:nvPicPr>
            <p:cNvPr id="2050" name="Picture 2">
              <a:extLst>
                <a:ext uri="{FF2B5EF4-FFF2-40B4-BE49-F238E27FC236}">
                  <a16:creationId xmlns:a16="http://schemas.microsoft.com/office/drawing/2014/main" id="{5E615B24-B33E-8119-16B9-26D8FC68AB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4068" y="4746951"/>
              <a:ext cx="201087" cy="20108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D93D4A5D-B859-FAC4-A128-387F5A94C9A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Tree>
    <p:extLst>
      <p:ext uri="{BB962C8B-B14F-4D97-AF65-F5344CB8AC3E}">
        <p14:creationId xmlns:p14="http://schemas.microsoft.com/office/powerpoint/2010/main" val="404630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7168C3-DF4D-B34A-83EE-E87BDA413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0"/>
            <a:ext cx="12187589" cy="6858000"/>
          </a:xfrm>
          <a:prstGeom prst="rect">
            <a:avLst/>
          </a:prstGeom>
        </p:spPr>
      </p:pic>
      <p:sp>
        <p:nvSpPr>
          <p:cNvPr id="7" name="Rectangle 6">
            <a:extLst>
              <a:ext uri="{FF2B5EF4-FFF2-40B4-BE49-F238E27FC236}">
                <a16:creationId xmlns:a16="http://schemas.microsoft.com/office/drawing/2014/main" id="{1C8ABE84-C495-2449-9B7E-8FAEE260D039}"/>
              </a:ext>
            </a:extLst>
          </p:cNvPr>
          <p:cNvSpPr/>
          <p:nvPr/>
        </p:nvSpPr>
        <p:spPr>
          <a:xfrm>
            <a:off x="-2206" y="-66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9" name="Google Shape;202;p35">
            <a:extLst>
              <a:ext uri="{FF2B5EF4-FFF2-40B4-BE49-F238E27FC236}">
                <a16:creationId xmlns:a16="http://schemas.microsoft.com/office/drawing/2014/main" id="{A432A5EC-9192-5646-9725-CBAFA29E256F}"/>
              </a:ext>
            </a:extLst>
          </p:cNvPr>
          <p:cNvSpPr txBox="1">
            <a:spLocks/>
          </p:cNvSpPr>
          <p:nvPr/>
        </p:nvSpPr>
        <p:spPr>
          <a:xfrm>
            <a:off x="1217168" y="2853863"/>
            <a:ext cx="9757664" cy="115027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4800" b="1" dirty="0">
                <a:solidFill>
                  <a:schemeClr val="bg1"/>
                </a:solidFill>
                <a:latin typeface="Century Gothic" panose="020B0502020202020204" pitchFamily="34" charset="0"/>
              </a:rPr>
              <a:t>WATEEN OVERVIEW</a:t>
            </a:r>
          </a:p>
        </p:txBody>
      </p:sp>
      <p:pic>
        <p:nvPicPr>
          <p:cNvPr id="3" name="Picture 2">
            <a:extLst>
              <a:ext uri="{FF2B5EF4-FFF2-40B4-BE49-F238E27FC236}">
                <a16:creationId xmlns:a16="http://schemas.microsoft.com/office/drawing/2014/main" id="{73C1D2C6-A429-CC3E-7F13-7EC36EB74C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Tree>
    <p:extLst>
      <p:ext uri="{BB962C8B-B14F-4D97-AF65-F5344CB8AC3E}">
        <p14:creationId xmlns:p14="http://schemas.microsoft.com/office/powerpoint/2010/main" val="226601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C11D-C36D-2B4E-A989-2ECFEEC0A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092"/>
            <a:ext cx="12210089" cy="6987091"/>
          </a:xfrm>
          <a:prstGeom prst="rect">
            <a:avLst/>
          </a:prstGeom>
        </p:spPr>
      </p:pic>
      <p:sp>
        <p:nvSpPr>
          <p:cNvPr id="23" name="Rectangle 22">
            <a:extLst>
              <a:ext uri="{FF2B5EF4-FFF2-40B4-BE49-F238E27FC236}">
                <a16:creationId xmlns:a16="http://schemas.microsoft.com/office/drawing/2014/main" id="{28D83245-75EC-C144-A4BA-983125E2DA9F}"/>
              </a:ext>
            </a:extLst>
          </p:cNvPr>
          <p:cNvSpPr/>
          <p:nvPr/>
        </p:nvSpPr>
        <p:spPr>
          <a:xfrm>
            <a:off x="-589935" y="-530942"/>
            <a:ext cx="13362038" cy="8141110"/>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tx1"/>
                </a:solidFill>
              </a:rPr>
              <a:t> </a:t>
            </a:r>
          </a:p>
        </p:txBody>
      </p:sp>
      <p:sp>
        <p:nvSpPr>
          <p:cNvPr id="99" name="TextBox 98">
            <a:extLst>
              <a:ext uri="{FF2B5EF4-FFF2-40B4-BE49-F238E27FC236}">
                <a16:creationId xmlns:a16="http://schemas.microsoft.com/office/drawing/2014/main" id="{C2F29CEC-A366-1B4A-8301-49C1BF8A7D16}"/>
              </a:ext>
            </a:extLst>
          </p:cNvPr>
          <p:cNvSpPr txBox="1"/>
          <p:nvPr/>
        </p:nvSpPr>
        <p:spPr>
          <a:xfrm>
            <a:off x="614623" y="195848"/>
            <a:ext cx="6865810" cy="461665"/>
          </a:xfrm>
          <a:prstGeom prst="rect">
            <a:avLst/>
          </a:prstGeom>
          <a:noFill/>
        </p:spPr>
        <p:txBody>
          <a:bodyPr wrap="square" lIns="0" tIns="0" rIns="0" bIns="0" rtlCol="0" anchor="ctr">
            <a:spAutoFit/>
          </a:bodyPr>
          <a:lstStyle/>
          <a:p>
            <a:r>
              <a:rPr lang="en-GB" sz="3000" b="1" dirty="0" err="1">
                <a:solidFill>
                  <a:schemeClr val="bg1"/>
                </a:solidFill>
                <a:latin typeface="Century Gothic" panose="020B0502020202020204" pitchFamily="34" charset="0"/>
              </a:rPr>
              <a:t>Wateen</a:t>
            </a:r>
            <a:r>
              <a:rPr lang="en-GB" sz="3000" b="1" dirty="0">
                <a:solidFill>
                  <a:schemeClr val="bg1"/>
                </a:solidFill>
                <a:latin typeface="Century Gothic" panose="020B0502020202020204" pitchFamily="34" charset="0"/>
              </a:rPr>
              <a:t> - Overview</a:t>
            </a:r>
            <a:endParaRPr lang="en-GB" sz="3000" dirty="0">
              <a:solidFill>
                <a:schemeClr val="bg1"/>
              </a:solidFill>
              <a:latin typeface="Century Gothic" panose="020B0502020202020204" pitchFamily="34" charset="0"/>
            </a:endParaRPr>
          </a:p>
        </p:txBody>
      </p:sp>
      <p:sp>
        <p:nvSpPr>
          <p:cNvPr id="67" name="Google Shape;265;p38">
            <a:extLst>
              <a:ext uri="{FF2B5EF4-FFF2-40B4-BE49-F238E27FC236}">
                <a16:creationId xmlns:a16="http://schemas.microsoft.com/office/drawing/2014/main" id="{13E1C92E-3CE1-664F-9732-9D651A76C5F3}"/>
              </a:ext>
            </a:extLst>
          </p:cNvPr>
          <p:cNvSpPr/>
          <p:nvPr/>
        </p:nvSpPr>
        <p:spPr>
          <a:xfrm>
            <a:off x="7268561" y="1410786"/>
            <a:ext cx="2015199" cy="2603233"/>
          </a:xfrm>
          <a:prstGeom prst="roundRect">
            <a:avLst>
              <a:gd name="adj" fmla="val 16667"/>
            </a:avLst>
          </a:prstGeom>
          <a:solidFill>
            <a:srgbClr val="212434">
              <a:alpha val="6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70" name="object 7">
            <a:extLst>
              <a:ext uri="{FF2B5EF4-FFF2-40B4-BE49-F238E27FC236}">
                <a16:creationId xmlns:a16="http://schemas.microsoft.com/office/drawing/2014/main" id="{912151CF-D64B-1A48-B4DA-F902B0E52C0C}"/>
              </a:ext>
            </a:extLst>
          </p:cNvPr>
          <p:cNvSpPr txBox="1">
            <a:spLocks/>
          </p:cNvSpPr>
          <p:nvPr/>
        </p:nvSpPr>
        <p:spPr>
          <a:xfrm>
            <a:off x="7413741" y="1589522"/>
            <a:ext cx="1724839" cy="336460"/>
          </a:xfrm>
          <a:prstGeom prst="rect">
            <a:avLst/>
          </a:prstGeom>
          <a:noFill/>
        </p:spPr>
        <p:txBody>
          <a:bodyPr vert="horz" wrap="square" lIns="0" tIns="13229"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583">
              <a:spcBef>
                <a:spcPts val="104"/>
              </a:spcBef>
            </a:pPr>
            <a:r>
              <a:rPr lang="en-US" sz="2333" b="1" dirty="0">
                <a:solidFill>
                  <a:schemeClr val="bg2"/>
                </a:solidFill>
                <a:latin typeface="Century Gothic" panose="020B0502020202020204" pitchFamily="34" charset="0"/>
                <a:cs typeface="Poppins SemiBold" pitchFamily="2" charset="77"/>
              </a:rPr>
              <a:t>40,000 KM+</a:t>
            </a:r>
          </a:p>
        </p:txBody>
      </p:sp>
      <p:sp>
        <p:nvSpPr>
          <p:cNvPr id="71" name="object 8">
            <a:extLst>
              <a:ext uri="{FF2B5EF4-FFF2-40B4-BE49-F238E27FC236}">
                <a16:creationId xmlns:a16="http://schemas.microsoft.com/office/drawing/2014/main" id="{7CB432A3-4CB7-3B40-9384-1C879BB4947B}"/>
              </a:ext>
            </a:extLst>
          </p:cNvPr>
          <p:cNvSpPr txBox="1"/>
          <p:nvPr/>
        </p:nvSpPr>
        <p:spPr>
          <a:xfrm>
            <a:off x="7598389" y="1830755"/>
            <a:ext cx="1355543" cy="1403013"/>
          </a:xfrm>
          <a:prstGeom prst="rect">
            <a:avLst/>
          </a:prstGeom>
          <a:noFill/>
        </p:spPr>
        <p:txBody>
          <a:bodyPr vert="horz" wrap="square" lIns="0" tIns="55563" rIns="0" bIns="0" rtlCol="0">
            <a:spAutoFit/>
          </a:bodyPr>
          <a:lstStyle/>
          <a:p>
            <a:pPr algn="ctr">
              <a:spcBef>
                <a:spcPts val="437"/>
              </a:spcBef>
            </a:pPr>
            <a:r>
              <a:rPr lang="en-US" sz="1042" dirty="0">
                <a:solidFill>
                  <a:schemeClr val="bg2"/>
                </a:solidFill>
                <a:latin typeface="Century Gothic" panose="020B0502020202020204" pitchFamily="34" charset="0"/>
                <a:cs typeface="Poppins" pitchFamily="2" charset="77"/>
              </a:rPr>
              <a:t>L</a:t>
            </a:r>
            <a:r>
              <a:rPr sz="1042" dirty="0">
                <a:solidFill>
                  <a:schemeClr val="bg2"/>
                </a:solidFill>
                <a:latin typeface="Century Gothic" panose="020B0502020202020204" pitchFamily="34" charset="0"/>
                <a:cs typeface="Poppins" pitchFamily="2" charset="77"/>
              </a:rPr>
              <a:t>ong </a:t>
            </a:r>
            <a:r>
              <a:rPr lang="en-US" sz="1042" dirty="0">
                <a:solidFill>
                  <a:schemeClr val="bg2"/>
                </a:solidFill>
                <a:latin typeface="Century Gothic" panose="020B0502020202020204" pitchFamily="34" charset="0"/>
                <a:cs typeface="Poppins" pitchFamily="2" charset="77"/>
              </a:rPr>
              <a:t>h</a:t>
            </a:r>
            <a:r>
              <a:rPr sz="1042" dirty="0">
                <a:solidFill>
                  <a:schemeClr val="bg2"/>
                </a:solidFill>
                <a:latin typeface="Century Gothic" panose="020B0502020202020204" pitchFamily="34" charset="0"/>
                <a:cs typeface="Poppins" pitchFamily="2" charset="77"/>
              </a:rPr>
              <a:t>aul &amp; </a:t>
            </a:r>
            <a:r>
              <a:rPr lang="en-US" sz="1042" dirty="0">
                <a:solidFill>
                  <a:schemeClr val="bg2"/>
                </a:solidFill>
                <a:latin typeface="Century Gothic" panose="020B0502020202020204" pitchFamily="34" charset="0"/>
                <a:cs typeface="Poppins" pitchFamily="2" charset="77"/>
              </a:rPr>
              <a:t>m</a:t>
            </a:r>
            <a:r>
              <a:rPr sz="1042" dirty="0">
                <a:solidFill>
                  <a:schemeClr val="bg2"/>
                </a:solidFill>
                <a:latin typeface="Century Gothic" panose="020B0502020202020204" pitchFamily="34" charset="0"/>
                <a:cs typeface="Poppins" pitchFamily="2" charset="77"/>
              </a:rPr>
              <a:t>etro </a:t>
            </a:r>
            <a:r>
              <a:rPr lang="en-US" sz="1042" dirty="0">
                <a:solidFill>
                  <a:schemeClr val="bg2"/>
                </a:solidFill>
                <a:latin typeface="Century Gothic" panose="020B0502020202020204" pitchFamily="34" charset="0"/>
                <a:cs typeface="Poppins" pitchFamily="2" charset="77"/>
              </a:rPr>
              <a:t>f</a:t>
            </a:r>
            <a:r>
              <a:rPr sz="1042" dirty="0">
                <a:solidFill>
                  <a:schemeClr val="bg2"/>
                </a:solidFill>
                <a:latin typeface="Century Gothic" panose="020B0502020202020204" pitchFamily="34" charset="0"/>
                <a:cs typeface="Poppins" pitchFamily="2" charset="77"/>
              </a:rPr>
              <a:t>iber</a:t>
            </a:r>
            <a:endParaRPr lang="en-US" sz="1042" dirty="0">
              <a:solidFill>
                <a:schemeClr val="bg2"/>
              </a:solidFill>
              <a:latin typeface="Century Gothic" panose="020B0502020202020204" pitchFamily="34" charset="0"/>
              <a:cs typeface="Poppins" pitchFamily="2" charset="77"/>
            </a:endParaRPr>
          </a:p>
          <a:p>
            <a:pPr algn="ctr">
              <a:spcBef>
                <a:spcPts val="437"/>
              </a:spcBef>
            </a:pPr>
            <a:r>
              <a:rPr lang="en-US" sz="1042" dirty="0">
                <a:solidFill>
                  <a:schemeClr val="bg2"/>
                </a:solidFill>
                <a:latin typeface="Century Gothic" panose="020B0502020202020204" pitchFamily="34" charset="0"/>
                <a:cs typeface="Poppins" pitchFamily="2" charset="77"/>
              </a:rPr>
              <a:t>i</a:t>
            </a:r>
            <a:r>
              <a:rPr sz="1042" dirty="0">
                <a:solidFill>
                  <a:schemeClr val="bg2"/>
                </a:solidFill>
                <a:latin typeface="Century Gothic" panose="020B0502020202020204" pitchFamily="34" charset="0"/>
                <a:cs typeface="Poppins" pitchFamily="2" charset="77"/>
              </a:rPr>
              <a:t>nfrastructure</a:t>
            </a:r>
            <a:endParaRPr lang="en-US" sz="1042" dirty="0">
              <a:solidFill>
                <a:schemeClr val="bg2"/>
              </a:solidFill>
              <a:latin typeface="Century Gothic" panose="020B0502020202020204" pitchFamily="34" charset="0"/>
              <a:cs typeface="Poppins" pitchFamily="2" charset="77"/>
            </a:endParaRPr>
          </a:p>
          <a:p>
            <a:pPr algn="ctr">
              <a:spcBef>
                <a:spcPts val="437"/>
              </a:spcBef>
            </a:pPr>
            <a:r>
              <a:rPr sz="2542" b="1" dirty="0">
                <a:solidFill>
                  <a:schemeClr val="bg2"/>
                </a:solidFill>
                <a:latin typeface="Century Gothic" panose="020B0502020202020204" pitchFamily="34" charset="0"/>
                <a:cs typeface="Poppins" pitchFamily="2" charset="77"/>
              </a:rPr>
              <a:t>1</a:t>
            </a:r>
            <a:r>
              <a:rPr lang="en-US" sz="2542" b="1" dirty="0">
                <a:solidFill>
                  <a:schemeClr val="bg2"/>
                </a:solidFill>
                <a:latin typeface="Century Gothic" panose="020B0502020202020204" pitchFamily="34" charset="0"/>
                <a:cs typeface="Poppins" pitchFamily="2" charset="77"/>
              </a:rPr>
              <a:t>7</a:t>
            </a:r>
            <a:r>
              <a:rPr sz="2542" b="1" dirty="0">
                <a:solidFill>
                  <a:schemeClr val="bg2"/>
                </a:solidFill>
                <a:latin typeface="Century Gothic" panose="020B0502020202020204" pitchFamily="34" charset="0"/>
                <a:cs typeface="Poppins" pitchFamily="2" charset="77"/>
              </a:rPr>
              <a:t>0+</a:t>
            </a:r>
            <a:endParaRPr sz="2542" dirty="0">
              <a:solidFill>
                <a:schemeClr val="bg2"/>
              </a:solidFill>
              <a:latin typeface="Century Gothic" panose="020B0502020202020204" pitchFamily="34" charset="0"/>
              <a:cs typeface="Poppins" pitchFamily="2" charset="77"/>
            </a:endParaRPr>
          </a:p>
          <a:p>
            <a:pPr algn="ctr">
              <a:spcBef>
                <a:spcPts val="154"/>
              </a:spcBef>
            </a:pPr>
            <a:r>
              <a:rPr lang="en-US" sz="1042" dirty="0">
                <a:solidFill>
                  <a:schemeClr val="bg2"/>
                </a:solidFill>
                <a:latin typeface="Century Gothic" panose="020B0502020202020204" pitchFamily="34" charset="0"/>
                <a:cs typeface="Poppins" pitchFamily="2" charset="77"/>
              </a:rPr>
              <a:t>M</a:t>
            </a:r>
            <a:r>
              <a:rPr sz="1042" dirty="0">
                <a:solidFill>
                  <a:schemeClr val="bg2"/>
                </a:solidFill>
                <a:latin typeface="Century Gothic" panose="020B0502020202020204" pitchFamily="34" charset="0"/>
                <a:cs typeface="Poppins" pitchFamily="2" charset="77"/>
              </a:rPr>
              <a:t>aintenance </a:t>
            </a:r>
            <a:r>
              <a:rPr lang="en-US" sz="1042" dirty="0">
                <a:solidFill>
                  <a:schemeClr val="bg2"/>
                </a:solidFill>
                <a:latin typeface="Century Gothic" panose="020B0502020202020204" pitchFamily="34" charset="0"/>
                <a:cs typeface="Poppins" pitchFamily="2" charset="77"/>
              </a:rPr>
              <a:t>t</a:t>
            </a:r>
            <a:r>
              <a:rPr sz="1042" dirty="0">
                <a:solidFill>
                  <a:schemeClr val="bg2"/>
                </a:solidFill>
                <a:latin typeface="Century Gothic" panose="020B0502020202020204" pitchFamily="34" charset="0"/>
                <a:cs typeface="Poppins" pitchFamily="2" charset="77"/>
              </a:rPr>
              <a:t>eams</a:t>
            </a:r>
            <a:endParaRPr lang="en-US" sz="1042" dirty="0">
              <a:solidFill>
                <a:schemeClr val="bg2"/>
              </a:solidFill>
              <a:latin typeface="Century Gothic" panose="020B0502020202020204" pitchFamily="34" charset="0"/>
              <a:cs typeface="Poppins" pitchFamily="2" charset="77"/>
            </a:endParaRPr>
          </a:p>
          <a:p>
            <a:pPr algn="ctr">
              <a:spcBef>
                <a:spcPts val="154"/>
              </a:spcBef>
            </a:pPr>
            <a:r>
              <a:rPr lang="en-US" sz="1042" dirty="0">
                <a:solidFill>
                  <a:schemeClr val="bg2"/>
                </a:solidFill>
                <a:latin typeface="Century Gothic" panose="020B0502020202020204" pitchFamily="34" charset="0"/>
                <a:cs typeface="Poppins" pitchFamily="2" charset="77"/>
              </a:rPr>
              <a:t>n</a:t>
            </a:r>
            <a:r>
              <a:rPr sz="1042" dirty="0">
                <a:solidFill>
                  <a:schemeClr val="bg2"/>
                </a:solidFill>
                <a:latin typeface="Century Gothic" panose="020B0502020202020204" pitchFamily="34" charset="0"/>
                <a:cs typeface="Poppins" pitchFamily="2" charset="77"/>
              </a:rPr>
              <a:t>ationwide for O&amp;M</a:t>
            </a:r>
          </a:p>
        </p:txBody>
      </p:sp>
      <p:sp>
        <p:nvSpPr>
          <p:cNvPr id="72" name="object 9">
            <a:extLst>
              <a:ext uri="{FF2B5EF4-FFF2-40B4-BE49-F238E27FC236}">
                <a16:creationId xmlns:a16="http://schemas.microsoft.com/office/drawing/2014/main" id="{78039F13-5545-2D47-942D-C4BFD06C9A90}"/>
              </a:ext>
            </a:extLst>
          </p:cNvPr>
          <p:cNvSpPr txBox="1"/>
          <p:nvPr/>
        </p:nvSpPr>
        <p:spPr>
          <a:xfrm>
            <a:off x="7413741" y="3079073"/>
            <a:ext cx="1724839" cy="843458"/>
          </a:xfrm>
          <a:prstGeom prst="rect">
            <a:avLst/>
          </a:prstGeom>
          <a:noFill/>
        </p:spPr>
        <p:txBody>
          <a:bodyPr vert="horz" wrap="square" lIns="0" tIns="94192" rIns="0" bIns="0" rtlCol="0">
            <a:spAutoFit/>
          </a:bodyPr>
          <a:lstStyle/>
          <a:p>
            <a:pPr algn="ctr">
              <a:spcBef>
                <a:spcPts val="742"/>
              </a:spcBef>
            </a:pPr>
            <a:r>
              <a:rPr sz="2542" b="1" dirty="0">
                <a:solidFill>
                  <a:schemeClr val="bg2"/>
                </a:solidFill>
                <a:latin typeface="Century Gothic" panose="020B0502020202020204" pitchFamily="34" charset="0"/>
                <a:cs typeface="Poppins" pitchFamily="2" charset="77"/>
              </a:rPr>
              <a:t>Largest</a:t>
            </a:r>
            <a:endParaRPr sz="2542" dirty="0">
              <a:solidFill>
                <a:schemeClr val="bg2"/>
              </a:solidFill>
              <a:latin typeface="Century Gothic" panose="020B0502020202020204" pitchFamily="34" charset="0"/>
              <a:cs typeface="Poppins" pitchFamily="2" charset="77"/>
            </a:endParaRPr>
          </a:p>
          <a:p>
            <a:pPr marL="10583" marR="4233" algn="ctr">
              <a:lnSpc>
                <a:spcPct val="103200"/>
              </a:lnSpc>
              <a:spcBef>
                <a:spcPts val="258"/>
              </a:spcBef>
            </a:pPr>
            <a:r>
              <a:rPr lang="en-US" sz="1042" dirty="0">
                <a:solidFill>
                  <a:schemeClr val="bg2"/>
                </a:solidFill>
                <a:latin typeface="Century Gothic" panose="020B0502020202020204" pitchFamily="34" charset="0"/>
                <a:cs typeface="Poppins" pitchFamily="2" charset="77"/>
              </a:rPr>
              <a:t>F</a:t>
            </a:r>
            <a:r>
              <a:rPr sz="1042" dirty="0">
                <a:solidFill>
                  <a:schemeClr val="bg2"/>
                </a:solidFill>
                <a:latin typeface="Century Gothic" panose="020B0502020202020204" pitchFamily="34" charset="0"/>
                <a:cs typeface="Poppins" pitchFamily="2" charset="77"/>
              </a:rPr>
              <a:t>iber-to-the-</a:t>
            </a:r>
            <a:r>
              <a:rPr lang="en-US" sz="1042" dirty="0">
                <a:solidFill>
                  <a:schemeClr val="bg2"/>
                </a:solidFill>
                <a:latin typeface="Century Gothic" panose="020B0502020202020204" pitchFamily="34" charset="0"/>
                <a:cs typeface="Poppins" pitchFamily="2" charset="77"/>
              </a:rPr>
              <a:t>t</a:t>
            </a:r>
            <a:r>
              <a:rPr sz="1042" dirty="0">
                <a:solidFill>
                  <a:schemeClr val="bg2"/>
                </a:solidFill>
                <a:latin typeface="Century Gothic" panose="020B0502020202020204" pitchFamily="34" charset="0"/>
                <a:cs typeface="Poppins" pitchFamily="2" charset="77"/>
              </a:rPr>
              <a:t>ower and </a:t>
            </a:r>
            <a:r>
              <a:rPr lang="en-US" sz="1042" dirty="0">
                <a:solidFill>
                  <a:schemeClr val="bg2"/>
                </a:solidFill>
                <a:latin typeface="Century Gothic" panose="020B0502020202020204" pitchFamily="34" charset="0"/>
                <a:cs typeface="Poppins" pitchFamily="2" charset="77"/>
              </a:rPr>
              <a:t>f</a:t>
            </a:r>
            <a:r>
              <a:rPr sz="1042" dirty="0">
                <a:solidFill>
                  <a:schemeClr val="bg2"/>
                </a:solidFill>
                <a:latin typeface="Century Gothic" panose="020B0502020202020204" pitchFamily="34" charset="0"/>
                <a:cs typeface="Poppins" pitchFamily="2" charset="77"/>
              </a:rPr>
              <a:t>iber </a:t>
            </a:r>
            <a:r>
              <a:rPr lang="en-US" sz="1042" dirty="0">
                <a:solidFill>
                  <a:schemeClr val="bg2"/>
                </a:solidFill>
                <a:latin typeface="Century Gothic" panose="020B0502020202020204" pitchFamily="34" charset="0"/>
                <a:cs typeface="Poppins" pitchFamily="2" charset="77"/>
              </a:rPr>
              <a:t>i</a:t>
            </a:r>
            <a:r>
              <a:rPr sz="1042" dirty="0">
                <a:solidFill>
                  <a:schemeClr val="bg2"/>
                </a:solidFill>
                <a:latin typeface="Century Gothic" panose="020B0502020202020204" pitchFamily="34" charset="0"/>
                <a:cs typeface="Poppins" pitchFamily="2" charset="77"/>
              </a:rPr>
              <a:t>nfrastructure </a:t>
            </a:r>
            <a:r>
              <a:rPr lang="en-US" sz="1042" dirty="0">
                <a:solidFill>
                  <a:schemeClr val="bg2"/>
                </a:solidFill>
                <a:latin typeface="Century Gothic" panose="020B0502020202020204" pitchFamily="34" charset="0"/>
                <a:cs typeface="Poppins" pitchFamily="2" charset="77"/>
              </a:rPr>
              <a:t>p</a:t>
            </a:r>
            <a:r>
              <a:rPr sz="1042" dirty="0">
                <a:solidFill>
                  <a:schemeClr val="bg2"/>
                </a:solidFill>
                <a:latin typeface="Century Gothic" panose="020B0502020202020204" pitchFamily="34" charset="0"/>
                <a:cs typeface="Poppins" pitchFamily="2" charset="77"/>
              </a:rPr>
              <a:t>artner</a:t>
            </a:r>
          </a:p>
        </p:txBody>
      </p:sp>
      <p:grpSp>
        <p:nvGrpSpPr>
          <p:cNvPr id="8" name="Group 7">
            <a:extLst>
              <a:ext uri="{FF2B5EF4-FFF2-40B4-BE49-F238E27FC236}">
                <a16:creationId xmlns:a16="http://schemas.microsoft.com/office/drawing/2014/main" id="{54F29B8C-EBA1-454B-AED8-724FCC3BF9BF}"/>
              </a:ext>
            </a:extLst>
          </p:cNvPr>
          <p:cNvGrpSpPr/>
          <p:nvPr/>
        </p:nvGrpSpPr>
        <p:grpSpPr>
          <a:xfrm>
            <a:off x="9353158" y="4714939"/>
            <a:ext cx="1971085" cy="1545970"/>
            <a:chOff x="9353158" y="4714939"/>
            <a:chExt cx="1971085" cy="1545970"/>
          </a:xfrm>
        </p:grpSpPr>
        <p:sp>
          <p:nvSpPr>
            <p:cNvPr id="68" name="Google Shape;266;p38">
              <a:extLst>
                <a:ext uri="{FF2B5EF4-FFF2-40B4-BE49-F238E27FC236}">
                  <a16:creationId xmlns:a16="http://schemas.microsoft.com/office/drawing/2014/main" id="{0BA5758F-85DB-5C40-B0E1-D0E68905844C}"/>
                </a:ext>
              </a:extLst>
            </p:cNvPr>
            <p:cNvSpPr/>
            <p:nvPr/>
          </p:nvSpPr>
          <p:spPr>
            <a:xfrm>
              <a:off x="9353158" y="4714939"/>
              <a:ext cx="1971085" cy="1545970"/>
            </a:xfrm>
            <a:prstGeom prst="roundRect">
              <a:avLst>
                <a:gd name="adj" fmla="val 16667"/>
              </a:avLst>
            </a:prstGeom>
            <a:solidFill>
              <a:schemeClr val="accent6">
                <a:alpha val="6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73" name="object 4">
              <a:extLst>
                <a:ext uri="{FF2B5EF4-FFF2-40B4-BE49-F238E27FC236}">
                  <a16:creationId xmlns:a16="http://schemas.microsoft.com/office/drawing/2014/main" id="{08EC3A66-E6ED-EE41-B6EA-A1C40F811848}"/>
                </a:ext>
              </a:extLst>
            </p:cNvPr>
            <p:cNvSpPr txBox="1"/>
            <p:nvPr/>
          </p:nvSpPr>
          <p:spPr>
            <a:xfrm>
              <a:off x="9689676" y="4851046"/>
              <a:ext cx="1298049" cy="1143412"/>
            </a:xfrm>
            <a:prstGeom prst="rect">
              <a:avLst/>
            </a:prstGeom>
          </p:spPr>
          <p:txBody>
            <a:bodyPr vert="horz" wrap="square" lIns="0" tIns="52917" rIns="0" bIns="0" rtlCol="0">
              <a:spAutoFit/>
            </a:bodyPr>
            <a:lstStyle/>
            <a:p>
              <a:pPr marL="529" algn="ctr">
                <a:spcBef>
                  <a:spcPts val="417"/>
                </a:spcBef>
              </a:pPr>
              <a:r>
                <a:rPr sz="2333" b="1" dirty="0">
                  <a:solidFill>
                    <a:schemeClr val="bg1"/>
                  </a:solidFill>
                  <a:latin typeface="Century Gothic" panose="020B0502020202020204" pitchFamily="34" charset="0"/>
                  <a:cs typeface="Poppins" pitchFamily="2" charset="77"/>
                </a:rPr>
                <a:t>2</a:t>
              </a:r>
              <a:r>
                <a:rPr lang="en-US" sz="2333" b="1" dirty="0">
                  <a:solidFill>
                    <a:schemeClr val="bg1"/>
                  </a:solidFill>
                  <a:latin typeface="Century Gothic" panose="020B0502020202020204" pitchFamily="34" charset="0"/>
                  <a:cs typeface="Poppins" pitchFamily="2" charset="77"/>
                </a:rPr>
                <a:t>4</a:t>
              </a:r>
              <a:r>
                <a:rPr sz="2333" b="1" dirty="0">
                  <a:solidFill>
                    <a:schemeClr val="bg1"/>
                  </a:solidFill>
                  <a:latin typeface="Century Gothic" panose="020B0502020202020204" pitchFamily="34" charset="0"/>
                  <a:cs typeface="Poppins" pitchFamily="2" charset="77"/>
                </a:rPr>
                <a:t>x7</a:t>
              </a:r>
              <a:endParaRPr sz="2333" dirty="0">
                <a:solidFill>
                  <a:schemeClr val="bg1"/>
                </a:solidFill>
                <a:latin typeface="Century Gothic" panose="020B0502020202020204" pitchFamily="34" charset="0"/>
                <a:cs typeface="Poppins" pitchFamily="2" charset="77"/>
              </a:endParaRPr>
            </a:p>
            <a:p>
              <a:pPr marL="10583" marR="4233" algn="ctr">
                <a:lnSpc>
                  <a:spcPts val="1208"/>
                </a:lnSpc>
                <a:spcBef>
                  <a:spcPts val="250"/>
                </a:spcBef>
              </a:pPr>
              <a:r>
                <a:rPr sz="1042" dirty="0">
                  <a:solidFill>
                    <a:schemeClr val="bg1"/>
                  </a:solidFill>
                  <a:latin typeface="Century Gothic" panose="020B0502020202020204" pitchFamily="34" charset="0"/>
                  <a:cs typeface="Poppins" pitchFamily="2" charset="77"/>
                </a:rPr>
                <a:t>NOC </a:t>
              </a:r>
              <a:r>
                <a:rPr lang="en-US" sz="1042" dirty="0">
                  <a:solidFill>
                    <a:schemeClr val="bg1"/>
                  </a:solidFill>
                  <a:latin typeface="Century Gothic" panose="020B0502020202020204" pitchFamily="34" charset="0"/>
                  <a:cs typeface="Poppins" pitchFamily="2" charset="77"/>
                </a:rPr>
                <a:t>o</a:t>
              </a:r>
              <a:r>
                <a:rPr sz="1042" dirty="0">
                  <a:solidFill>
                    <a:schemeClr val="bg1"/>
                  </a:solidFill>
                  <a:latin typeface="Century Gothic" panose="020B0502020202020204" pitchFamily="34" charset="0"/>
                  <a:cs typeface="Poppins" pitchFamily="2" charset="77"/>
                </a:rPr>
                <a:t>perations to</a:t>
              </a:r>
              <a:endParaRPr lang="en-US" sz="1042" dirty="0">
                <a:solidFill>
                  <a:schemeClr val="bg1"/>
                </a:solidFill>
                <a:latin typeface="Century Gothic" panose="020B0502020202020204" pitchFamily="34" charset="0"/>
                <a:cs typeface="Poppins" pitchFamily="2" charset="77"/>
              </a:endParaRPr>
            </a:p>
            <a:p>
              <a:pPr marL="10583" marR="4233" algn="ctr">
                <a:lnSpc>
                  <a:spcPts val="1208"/>
                </a:lnSpc>
                <a:spcBef>
                  <a:spcPts val="250"/>
                </a:spcBef>
              </a:pPr>
              <a:r>
                <a:rPr lang="en-US" sz="1042" dirty="0">
                  <a:solidFill>
                    <a:schemeClr val="bg1"/>
                  </a:solidFill>
                  <a:latin typeface="Century Gothic" panose="020B0502020202020204" pitchFamily="34" charset="0"/>
                  <a:cs typeface="Poppins" pitchFamily="2" charset="77"/>
                </a:rPr>
                <a:t>d</a:t>
              </a:r>
              <a:r>
                <a:rPr sz="1042" dirty="0">
                  <a:solidFill>
                    <a:schemeClr val="bg1"/>
                  </a:solidFill>
                  <a:latin typeface="Century Gothic" panose="020B0502020202020204" pitchFamily="34" charset="0"/>
                  <a:cs typeface="Poppins" pitchFamily="2" charset="77"/>
                </a:rPr>
                <a:t>eliver great</a:t>
              </a:r>
              <a:endParaRPr lang="en-US" sz="1042" dirty="0">
                <a:solidFill>
                  <a:schemeClr val="bg1"/>
                </a:solidFill>
                <a:latin typeface="Century Gothic" panose="020B0502020202020204" pitchFamily="34" charset="0"/>
                <a:cs typeface="Poppins" pitchFamily="2" charset="77"/>
              </a:endParaRPr>
            </a:p>
            <a:p>
              <a:pPr marL="10583" marR="4233" algn="ctr">
                <a:lnSpc>
                  <a:spcPts val="1208"/>
                </a:lnSpc>
                <a:spcBef>
                  <a:spcPts val="250"/>
                </a:spcBef>
              </a:pPr>
              <a:r>
                <a:rPr sz="1042" dirty="0">
                  <a:solidFill>
                    <a:schemeClr val="bg1"/>
                  </a:solidFill>
                  <a:latin typeface="Century Gothic" panose="020B0502020202020204" pitchFamily="34" charset="0"/>
                  <a:cs typeface="Poppins" pitchFamily="2" charset="77"/>
                </a:rPr>
                <a:t>customer experience</a:t>
              </a:r>
            </a:p>
          </p:txBody>
        </p:sp>
      </p:grpSp>
      <p:sp>
        <p:nvSpPr>
          <p:cNvPr id="75" name="Google Shape;265;p38">
            <a:extLst>
              <a:ext uri="{FF2B5EF4-FFF2-40B4-BE49-F238E27FC236}">
                <a16:creationId xmlns:a16="http://schemas.microsoft.com/office/drawing/2014/main" id="{EDE75C42-EEB4-B749-983A-B345921EBA61}"/>
              </a:ext>
            </a:extLst>
          </p:cNvPr>
          <p:cNvSpPr/>
          <p:nvPr/>
        </p:nvSpPr>
        <p:spPr>
          <a:xfrm>
            <a:off x="9368882" y="1384393"/>
            <a:ext cx="1982853" cy="3258037"/>
          </a:xfrm>
          <a:prstGeom prst="roundRect">
            <a:avLst>
              <a:gd name="adj" fmla="val 16667"/>
            </a:avLst>
          </a:prstGeom>
          <a:solidFill>
            <a:srgbClr val="212434">
              <a:alpha val="6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76" name="object 3">
            <a:extLst>
              <a:ext uri="{FF2B5EF4-FFF2-40B4-BE49-F238E27FC236}">
                <a16:creationId xmlns:a16="http://schemas.microsoft.com/office/drawing/2014/main" id="{FE6E1A6C-F8F4-3949-8EEE-4FD170E61350}"/>
              </a:ext>
            </a:extLst>
          </p:cNvPr>
          <p:cNvSpPr txBox="1"/>
          <p:nvPr/>
        </p:nvSpPr>
        <p:spPr>
          <a:xfrm>
            <a:off x="9568575" y="1537898"/>
            <a:ext cx="1583466" cy="2826479"/>
          </a:xfrm>
          <a:prstGeom prst="rect">
            <a:avLst/>
          </a:prstGeom>
          <a:noFill/>
        </p:spPr>
        <p:txBody>
          <a:bodyPr vert="horz" wrap="square" lIns="0" tIns="11113" rIns="0" bIns="0" rtlCol="0">
            <a:spAutoFit/>
          </a:bodyPr>
          <a:lstStyle/>
          <a:p>
            <a:pPr marL="7408" algn="ctr">
              <a:spcBef>
                <a:spcPts val="87"/>
              </a:spcBef>
            </a:pPr>
            <a:r>
              <a:rPr sz="2333" b="1" dirty="0">
                <a:solidFill>
                  <a:schemeClr val="bg2"/>
                </a:solidFill>
                <a:latin typeface="Century Gothic" panose="020B0502020202020204" pitchFamily="34" charset="0"/>
                <a:cs typeface="Poppins" pitchFamily="2" charset="77"/>
              </a:rPr>
              <a:t>240+ </a:t>
            </a:r>
            <a:r>
              <a:rPr lang="en-US" sz="2333" b="1" dirty="0">
                <a:solidFill>
                  <a:schemeClr val="bg2"/>
                </a:solidFill>
                <a:latin typeface="Century Gothic" panose="020B0502020202020204" pitchFamily="34" charset="0"/>
                <a:cs typeface="Poppins" pitchFamily="2" charset="77"/>
              </a:rPr>
              <a:t>C</a:t>
            </a:r>
            <a:r>
              <a:rPr sz="2333" b="1" dirty="0">
                <a:solidFill>
                  <a:schemeClr val="bg2"/>
                </a:solidFill>
                <a:latin typeface="Century Gothic" panose="020B0502020202020204" pitchFamily="34" charset="0"/>
                <a:cs typeface="Poppins" pitchFamily="2" charset="77"/>
              </a:rPr>
              <a:t>ities</a:t>
            </a:r>
            <a:endParaRPr sz="2333" dirty="0">
              <a:solidFill>
                <a:schemeClr val="bg2"/>
              </a:solidFill>
              <a:latin typeface="Century Gothic" panose="020B0502020202020204" pitchFamily="34" charset="0"/>
              <a:cs typeface="Poppins" pitchFamily="2" charset="77"/>
            </a:endParaRPr>
          </a:p>
          <a:p>
            <a:pPr algn="ctr">
              <a:spcBef>
                <a:spcPts val="21"/>
              </a:spcBef>
            </a:pPr>
            <a:r>
              <a:rPr lang="en-US" sz="1042" dirty="0">
                <a:solidFill>
                  <a:schemeClr val="bg2"/>
                </a:solidFill>
                <a:latin typeface="Century Gothic" panose="020B0502020202020204" pitchFamily="34" charset="0"/>
                <a:cs typeface="Poppins" pitchFamily="2" charset="77"/>
              </a:rPr>
              <a:t>P</a:t>
            </a:r>
            <a:r>
              <a:rPr sz="1042" dirty="0">
                <a:solidFill>
                  <a:schemeClr val="bg2"/>
                </a:solidFill>
                <a:latin typeface="Century Gothic" panose="020B0502020202020204" pitchFamily="34" charset="0"/>
                <a:cs typeface="Poppins" pitchFamily="2" charset="77"/>
              </a:rPr>
              <a:t>resence </a:t>
            </a:r>
            <a:r>
              <a:rPr lang="en-US" sz="1042" dirty="0">
                <a:solidFill>
                  <a:schemeClr val="bg2"/>
                </a:solidFill>
                <a:latin typeface="Century Gothic" panose="020B0502020202020204" pitchFamily="34" charset="0"/>
                <a:cs typeface="Poppins" pitchFamily="2" charset="77"/>
              </a:rPr>
              <a:t>along </a:t>
            </a:r>
            <a:r>
              <a:rPr sz="1042" dirty="0">
                <a:solidFill>
                  <a:schemeClr val="bg2"/>
                </a:solidFill>
                <a:latin typeface="Century Gothic" panose="020B0502020202020204" pitchFamily="34" charset="0"/>
                <a:cs typeface="Poppins" pitchFamily="2" charset="77"/>
              </a:rPr>
              <a:t>with </a:t>
            </a:r>
            <a:r>
              <a:rPr lang="en-US" sz="1042" dirty="0">
                <a:solidFill>
                  <a:schemeClr val="bg2"/>
                </a:solidFill>
                <a:latin typeface="Century Gothic" panose="020B0502020202020204" pitchFamily="34" charset="0"/>
                <a:cs typeface="Poppins" pitchFamily="2" charset="77"/>
              </a:rPr>
              <a:t>e</a:t>
            </a:r>
            <a:r>
              <a:rPr sz="1042" dirty="0">
                <a:solidFill>
                  <a:schemeClr val="bg2"/>
                </a:solidFill>
                <a:latin typeface="Century Gothic" panose="020B0502020202020204" pitchFamily="34" charset="0"/>
                <a:cs typeface="Poppins" pitchFamily="2" charset="77"/>
              </a:rPr>
              <a:t>xclusiv</a:t>
            </a:r>
            <a:r>
              <a:rPr lang="en-US" sz="1042" dirty="0">
                <a:solidFill>
                  <a:schemeClr val="bg2"/>
                </a:solidFill>
                <a:latin typeface="Century Gothic" panose="020B0502020202020204" pitchFamily="34" charset="0"/>
                <a:cs typeface="Poppins" pitchFamily="2" charset="77"/>
              </a:rPr>
              <a:t>e f</a:t>
            </a:r>
            <a:r>
              <a:rPr sz="1042" dirty="0">
                <a:solidFill>
                  <a:schemeClr val="bg2"/>
                </a:solidFill>
                <a:latin typeface="Century Gothic" panose="020B0502020202020204" pitchFamily="34" charset="0"/>
                <a:cs typeface="Poppins" pitchFamily="2" charset="77"/>
              </a:rPr>
              <a:t>ootprint</a:t>
            </a:r>
          </a:p>
          <a:p>
            <a:pPr algn="ctr">
              <a:spcBef>
                <a:spcPts val="100"/>
              </a:spcBef>
            </a:pPr>
            <a:r>
              <a:rPr sz="1042" dirty="0">
                <a:solidFill>
                  <a:schemeClr val="bg2"/>
                </a:solidFill>
                <a:latin typeface="Century Gothic" panose="020B0502020202020204" pitchFamily="34" charset="0"/>
                <a:cs typeface="Poppins" pitchFamily="2" charset="77"/>
              </a:rPr>
              <a:t>in Balochistan</a:t>
            </a:r>
          </a:p>
          <a:p>
            <a:pPr marL="15345" algn="ctr">
              <a:spcBef>
                <a:spcPts val="771"/>
              </a:spcBef>
            </a:pPr>
            <a:r>
              <a:rPr sz="2333" b="1" dirty="0">
                <a:solidFill>
                  <a:schemeClr val="bg2"/>
                </a:solidFill>
                <a:latin typeface="Century Gothic" panose="020B0502020202020204" pitchFamily="34" charset="0"/>
                <a:cs typeface="Poppins" pitchFamily="2" charset="77"/>
              </a:rPr>
              <a:t>2,500+</a:t>
            </a:r>
            <a:endParaRPr sz="2333" dirty="0">
              <a:solidFill>
                <a:schemeClr val="bg2"/>
              </a:solidFill>
              <a:latin typeface="Century Gothic" panose="020B0502020202020204" pitchFamily="34" charset="0"/>
              <a:cs typeface="Poppins" pitchFamily="2" charset="77"/>
            </a:endParaRPr>
          </a:p>
          <a:p>
            <a:pPr algn="ctr">
              <a:spcBef>
                <a:spcPts val="200"/>
              </a:spcBef>
            </a:pPr>
            <a:r>
              <a:rPr lang="en-US" sz="1042" dirty="0">
                <a:solidFill>
                  <a:schemeClr val="bg2"/>
                </a:solidFill>
                <a:latin typeface="Century Gothic" panose="020B0502020202020204" pitchFamily="34" charset="0"/>
                <a:cs typeface="Poppins" pitchFamily="2" charset="77"/>
              </a:rPr>
              <a:t>E</a:t>
            </a:r>
            <a:r>
              <a:rPr sz="1042" dirty="0">
                <a:solidFill>
                  <a:schemeClr val="bg2"/>
                </a:solidFill>
                <a:latin typeface="Century Gothic" panose="020B0502020202020204" pitchFamily="34" charset="0"/>
                <a:cs typeface="Poppins" pitchFamily="2" charset="77"/>
              </a:rPr>
              <a:t>mployees</a:t>
            </a:r>
            <a:r>
              <a:rPr lang="en-US" sz="1042" dirty="0">
                <a:solidFill>
                  <a:schemeClr val="bg2"/>
                </a:solidFill>
                <a:latin typeface="Century Gothic" panose="020B0502020202020204" pitchFamily="34" charset="0"/>
                <a:cs typeface="Poppins" pitchFamily="2" charset="77"/>
              </a:rPr>
              <a:t> nationwide</a:t>
            </a:r>
          </a:p>
          <a:p>
            <a:pPr algn="ctr">
              <a:spcBef>
                <a:spcPts val="200"/>
              </a:spcBef>
            </a:pPr>
            <a:r>
              <a:rPr sz="1042" dirty="0">
                <a:solidFill>
                  <a:schemeClr val="bg2"/>
                </a:solidFill>
                <a:latin typeface="Century Gothic" panose="020B0502020202020204" pitchFamily="34" charset="0"/>
                <a:cs typeface="Poppins" pitchFamily="2" charset="77"/>
              </a:rPr>
              <a:t>for </a:t>
            </a:r>
            <a:r>
              <a:rPr lang="en-US" sz="1042" dirty="0">
                <a:solidFill>
                  <a:schemeClr val="bg2"/>
                </a:solidFill>
                <a:latin typeface="Century Gothic" panose="020B0502020202020204" pitchFamily="34" charset="0"/>
                <a:cs typeface="Poppins" pitchFamily="2" charset="77"/>
              </a:rPr>
              <a:t>s</a:t>
            </a:r>
            <a:r>
              <a:rPr sz="1042" dirty="0">
                <a:solidFill>
                  <a:schemeClr val="bg2"/>
                </a:solidFill>
                <a:latin typeface="Century Gothic" panose="020B0502020202020204" pitchFamily="34" charset="0"/>
                <a:cs typeface="Poppins" pitchFamily="2" charset="77"/>
              </a:rPr>
              <a:t>ervice delivery</a:t>
            </a:r>
          </a:p>
          <a:p>
            <a:pPr marL="1058" algn="ctr">
              <a:spcBef>
                <a:spcPts val="828"/>
              </a:spcBef>
            </a:pPr>
            <a:r>
              <a:rPr lang="en-GB" sz="2333" b="1" dirty="0">
                <a:solidFill>
                  <a:schemeClr val="bg2"/>
                </a:solidFill>
                <a:latin typeface="Century Gothic" panose="020B0502020202020204" pitchFamily="34" charset="0"/>
                <a:cs typeface="Poppins" pitchFamily="2" charset="77"/>
              </a:rPr>
              <a:t>Lea</a:t>
            </a:r>
            <a:r>
              <a:rPr sz="2333" b="1" dirty="0">
                <a:solidFill>
                  <a:schemeClr val="bg2"/>
                </a:solidFill>
                <a:latin typeface="Century Gothic" panose="020B0502020202020204" pitchFamily="34" charset="0"/>
                <a:cs typeface="Poppins" pitchFamily="2" charset="77"/>
              </a:rPr>
              <a:t>ding</a:t>
            </a:r>
            <a:endParaRPr sz="2333" dirty="0">
              <a:solidFill>
                <a:schemeClr val="bg2"/>
              </a:solidFill>
              <a:latin typeface="Century Gothic" panose="020B0502020202020204" pitchFamily="34" charset="0"/>
              <a:cs typeface="Poppins" pitchFamily="2" charset="77"/>
            </a:endParaRPr>
          </a:p>
          <a:p>
            <a:pPr marL="8995" algn="ctr">
              <a:spcBef>
                <a:spcPts val="79"/>
              </a:spcBef>
            </a:pPr>
            <a:r>
              <a:rPr lang="en-US" sz="1042" dirty="0">
                <a:solidFill>
                  <a:schemeClr val="bg2"/>
                </a:solidFill>
                <a:latin typeface="Century Gothic" panose="020B0502020202020204" pitchFamily="34" charset="0"/>
                <a:cs typeface="Poppins" pitchFamily="2" charset="77"/>
              </a:rPr>
              <a:t>C</a:t>
            </a:r>
            <a:r>
              <a:rPr sz="1042" dirty="0">
                <a:solidFill>
                  <a:schemeClr val="bg2"/>
                </a:solidFill>
                <a:latin typeface="Century Gothic" panose="020B0502020202020204" pitchFamily="34" charset="0"/>
                <a:cs typeface="Poppins" pitchFamily="2" charset="77"/>
              </a:rPr>
              <a:t>onnectivity </a:t>
            </a:r>
            <a:r>
              <a:rPr lang="en-US" sz="1042" dirty="0">
                <a:solidFill>
                  <a:schemeClr val="bg2"/>
                </a:solidFill>
                <a:latin typeface="Century Gothic" panose="020B0502020202020204" pitchFamily="34" charset="0"/>
                <a:cs typeface="Poppins" pitchFamily="2" charset="77"/>
              </a:rPr>
              <a:t>p</a:t>
            </a:r>
            <a:r>
              <a:rPr sz="1042" dirty="0">
                <a:solidFill>
                  <a:schemeClr val="bg2"/>
                </a:solidFill>
                <a:latin typeface="Century Gothic" panose="020B0502020202020204" pitchFamily="34" charset="0"/>
                <a:cs typeface="Poppins" pitchFamily="2" charset="77"/>
              </a:rPr>
              <a:t>rovider for</a:t>
            </a:r>
            <a:endParaRPr lang="en-US" sz="1042" dirty="0">
              <a:solidFill>
                <a:schemeClr val="bg2"/>
              </a:solidFill>
              <a:latin typeface="Century Gothic" panose="020B0502020202020204" pitchFamily="34" charset="0"/>
              <a:cs typeface="Poppins" pitchFamily="2" charset="77"/>
            </a:endParaRPr>
          </a:p>
          <a:p>
            <a:pPr marL="8995" algn="ctr">
              <a:spcBef>
                <a:spcPts val="79"/>
              </a:spcBef>
            </a:pPr>
            <a:r>
              <a:rPr sz="1042" dirty="0">
                <a:solidFill>
                  <a:schemeClr val="bg2"/>
                </a:solidFill>
                <a:latin typeface="Century Gothic" panose="020B0502020202020204" pitchFamily="34" charset="0"/>
                <a:cs typeface="Poppins" pitchFamily="2" charset="77"/>
              </a:rPr>
              <a:t>Enterprise</a:t>
            </a:r>
            <a:r>
              <a:rPr lang="en-US" sz="1042" dirty="0">
                <a:solidFill>
                  <a:schemeClr val="bg2"/>
                </a:solidFill>
                <a:latin typeface="Century Gothic" panose="020B0502020202020204" pitchFamily="34" charset="0"/>
                <a:cs typeface="Poppins" pitchFamily="2" charset="77"/>
              </a:rPr>
              <a:t> </a:t>
            </a:r>
            <a:r>
              <a:rPr sz="1042" dirty="0">
                <a:solidFill>
                  <a:schemeClr val="bg2"/>
                </a:solidFill>
                <a:latin typeface="Century Gothic" panose="020B0502020202020204" pitchFamily="34" charset="0"/>
                <a:cs typeface="Poppins" pitchFamily="2" charset="77"/>
              </a:rPr>
              <a:t>&amp; SME </a:t>
            </a:r>
            <a:r>
              <a:rPr lang="en-US" sz="1042" dirty="0">
                <a:solidFill>
                  <a:schemeClr val="bg2"/>
                </a:solidFill>
                <a:latin typeface="Century Gothic" panose="020B0502020202020204" pitchFamily="34" charset="0"/>
                <a:cs typeface="Poppins" pitchFamily="2" charset="77"/>
              </a:rPr>
              <a:t>s</a:t>
            </a:r>
            <a:r>
              <a:rPr sz="1042" dirty="0">
                <a:solidFill>
                  <a:schemeClr val="bg2"/>
                </a:solidFill>
                <a:latin typeface="Century Gothic" panose="020B0502020202020204" pitchFamily="34" charset="0"/>
                <a:cs typeface="Poppins" pitchFamily="2" charset="77"/>
              </a:rPr>
              <a:t>egment</a:t>
            </a:r>
            <a:r>
              <a:rPr lang="en-US" sz="1042" dirty="0">
                <a:solidFill>
                  <a:schemeClr val="bg2"/>
                </a:solidFill>
                <a:latin typeface="Century Gothic" panose="020B0502020202020204" pitchFamily="34" charset="0"/>
                <a:cs typeface="Poppins" pitchFamily="2" charset="77"/>
              </a:rPr>
              <a:t>s</a:t>
            </a:r>
            <a:endParaRPr sz="1042" dirty="0">
              <a:solidFill>
                <a:schemeClr val="bg2"/>
              </a:solidFill>
              <a:latin typeface="Century Gothic" panose="020B0502020202020204" pitchFamily="34" charset="0"/>
              <a:cs typeface="Poppins" pitchFamily="2" charset="77"/>
            </a:endParaRPr>
          </a:p>
        </p:txBody>
      </p:sp>
      <p:grpSp>
        <p:nvGrpSpPr>
          <p:cNvPr id="2" name="Group 1">
            <a:extLst>
              <a:ext uri="{FF2B5EF4-FFF2-40B4-BE49-F238E27FC236}">
                <a16:creationId xmlns:a16="http://schemas.microsoft.com/office/drawing/2014/main" id="{9F565403-CAF3-6146-8C46-ED0BC49B08C8}"/>
              </a:ext>
            </a:extLst>
          </p:cNvPr>
          <p:cNvGrpSpPr/>
          <p:nvPr/>
        </p:nvGrpSpPr>
        <p:grpSpPr>
          <a:xfrm>
            <a:off x="7268561" y="4070588"/>
            <a:ext cx="1971085" cy="2165797"/>
            <a:chOff x="7268561" y="4070588"/>
            <a:chExt cx="1971085" cy="2165797"/>
          </a:xfrm>
        </p:grpSpPr>
        <p:sp>
          <p:nvSpPr>
            <p:cNvPr id="69" name="Google Shape;265;p38">
              <a:extLst>
                <a:ext uri="{FF2B5EF4-FFF2-40B4-BE49-F238E27FC236}">
                  <a16:creationId xmlns:a16="http://schemas.microsoft.com/office/drawing/2014/main" id="{CA7DACFB-2A40-5A4C-8FFA-0225F8EAB4BC}"/>
                </a:ext>
              </a:extLst>
            </p:cNvPr>
            <p:cNvSpPr/>
            <p:nvPr/>
          </p:nvSpPr>
          <p:spPr>
            <a:xfrm>
              <a:off x="7268561" y="4070588"/>
              <a:ext cx="1971085" cy="2165797"/>
            </a:xfrm>
            <a:prstGeom prst="roundRect">
              <a:avLst>
                <a:gd name="adj" fmla="val 16667"/>
              </a:avLst>
            </a:prstGeom>
            <a:solidFill>
              <a:schemeClr val="accent6">
                <a:alpha val="6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77" name="object 6">
              <a:extLst>
                <a:ext uri="{FF2B5EF4-FFF2-40B4-BE49-F238E27FC236}">
                  <a16:creationId xmlns:a16="http://schemas.microsoft.com/office/drawing/2014/main" id="{6F15B3B3-3169-9F4D-87EA-1759D136FFF1}"/>
                </a:ext>
              </a:extLst>
            </p:cNvPr>
            <p:cNvSpPr txBox="1"/>
            <p:nvPr/>
          </p:nvSpPr>
          <p:spPr>
            <a:xfrm>
              <a:off x="7397569" y="4204013"/>
              <a:ext cx="1713068" cy="1775635"/>
            </a:xfrm>
            <a:prstGeom prst="rect">
              <a:avLst/>
            </a:prstGeom>
          </p:spPr>
          <p:txBody>
            <a:bodyPr vert="horz" wrap="square" lIns="0" tIns="13229" rIns="0" bIns="0" rtlCol="0">
              <a:spAutoFit/>
            </a:bodyPr>
            <a:lstStyle/>
            <a:p>
              <a:pPr marL="7937" algn="ctr">
                <a:lnSpc>
                  <a:spcPts val="2746"/>
                </a:lnSpc>
                <a:spcBef>
                  <a:spcPts val="104"/>
                </a:spcBef>
              </a:pPr>
              <a:r>
                <a:rPr sz="2333" b="1" dirty="0">
                  <a:solidFill>
                    <a:schemeClr val="bg1"/>
                  </a:solidFill>
                  <a:latin typeface="Century Gothic" panose="020B0502020202020204" pitchFamily="34" charset="0"/>
                  <a:cs typeface="Poppins" pitchFamily="2" charset="77"/>
                </a:rPr>
                <a:t>200+</a:t>
              </a:r>
              <a:endParaRPr sz="2333" dirty="0">
                <a:solidFill>
                  <a:schemeClr val="bg1"/>
                </a:solidFill>
                <a:latin typeface="Century Gothic" panose="020B0502020202020204" pitchFamily="34" charset="0"/>
                <a:cs typeface="Poppins" pitchFamily="2" charset="77"/>
              </a:endParaRPr>
            </a:p>
            <a:p>
              <a:pPr marL="290501" marR="285739" algn="ctr">
                <a:lnSpc>
                  <a:spcPts val="1208"/>
                </a:lnSpc>
                <a:spcBef>
                  <a:spcPts val="21"/>
                </a:spcBef>
              </a:pPr>
              <a:r>
                <a:rPr lang="en-US" sz="1042" dirty="0">
                  <a:solidFill>
                    <a:schemeClr val="bg1"/>
                  </a:solidFill>
                  <a:latin typeface="Century Gothic" panose="020B0502020202020204" pitchFamily="34" charset="0"/>
                  <a:cs typeface="Poppins" pitchFamily="2" charset="77"/>
                </a:rPr>
                <a:t>P</a:t>
              </a:r>
              <a:r>
                <a:rPr sz="1042" dirty="0">
                  <a:solidFill>
                    <a:schemeClr val="bg1"/>
                  </a:solidFill>
                  <a:latin typeface="Century Gothic" panose="020B0502020202020204" pitchFamily="34" charset="0"/>
                  <a:cs typeface="Poppins" pitchFamily="2" charset="77"/>
                </a:rPr>
                <a:t>oints of </a:t>
              </a:r>
              <a:r>
                <a:rPr lang="en-US" sz="1042" dirty="0">
                  <a:solidFill>
                    <a:schemeClr val="bg1"/>
                  </a:solidFill>
                  <a:latin typeface="Century Gothic" panose="020B0502020202020204" pitchFamily="34" charset="0"/>
                  <a:cs typeface="Poppins" pitchFamily="2" charset="77"/>
                </a:rPr>
                <a:t>p</a:t>
              </a:r>
              <a:r>
                <a:rPr sz="1042" dirty="0">
                  <a:solidFill>
                    <a:schemeClr val="bg1"/>
                  </a:solidFill>
                  <a:latin typeface="Century Gothic" panose="020B0502020202020204" pitchFamily="34" charset="0"/>
                  <a:cs typeface="Poppins" pitchFamily="2" charset="77"/>
                </a:rPr>
                <a:t>resence  across Pakistan</a:t>
              </a:r>
              <a:endParaRPr lang="en-US" sz="1042" dirty="0">
                <a:solidFill>
                  <a:schemeClr val="bg1"/>
                </a:solidFill>
                <a:latin typeface="Century Gothic" panose="020B0502020202020204" pitchFamily="34" charset="0"/>
                <a:cs typeface="Poppins" pitchFamily="2" charset="77"/>
              </a:endParaRPr>
            </a:p>
            <a:p>
              <a:pPr marL="290501" marR="285739" algn="ctr">
                <a:lnSpc>
                  <a:spcPts val="1208"/>
                </a:lnSpc>
                <a:spcBef>
                  <a:spcPts val="21"/>
                </a:spcBef>
              </a:pPr>
              <a:endParaRPr lang="en-PK" sz="1042" b="1" dirty="0">
                <a:solidFill>
                  <a:schemeClr val="bg1"/>
                </a:solidFill>
                <a:latin typeface="Century Gothic" panose="020B0502020202020204" pitchFamily="34" charset="0"/>
                <a:cs typeface="Poppins" pitchFamily="2" charset="77"/>
              </a:endParaRPr>
            </a:p>
            <a:p>
              <a:pPr marL="290501" marR="285739" algn="ctr">
                <a:lnSpc>
                  <a:spcPts val="1208"/>
                </a:lnSpc>
                <a:spcBef>
                  <a:spcPts val="21"/>
                </a:spcBef>
              </a:pPr>
              <a:endParaRPr lang="en-PK" sz="1042" b="1" dirty="0">
                <a:solidFill>
                  <a:schemeClr val="bg1"/>
                </a:solidFill>
                <a:latin typeface="Century Gothic" panose="020B0502020202020204" pitchFamily="34" charset="0"/>
                <a:cs typeface="Poppins" pitchFamily="2" charset="77"/>
              </a:endParaRPr>
            </a:p>
            <a:p>
              <a:pPr marL="290501" marR="285739" algn="ctr">
                <a:lnSpc>
                  <a:spcPts val="1208"/>
                </a:lnSpc>
                <a:spcBef>
                  <a:spcPts val="21"/>
                </a:spcBef>
              </a:pPr>
              <a:r>
                <a:rPr sz="2333" b="1" dirty="0">
                  <a:solidFill>
                    <a:schemeClr val="bg1"/>
                  </a:solidFill>
                  <a:latin typeface="Century Gothic" panose="020B0502020202020204" pitchFamily="34" charset="0"/>
                  <a:cs typeface="Poppins" pitchFamily="2" charset="77"/>
                </a:rPr>
                <a:t>LDI</a:t>
              </a:r>
              <a:endParaRPr sz="2333" dirty="0">
                <a:solidFill>
                  <a:schemeClr val="bg1"/>
                </a:solidFill>
                <a:latin typeface="Century Gothic" panose="020B0502020202020204" pitchFamily="34" charset="0"/>
                <a:cs typeface="Poppins" pitchFamily="2" charset="77"/>
              </a:endParaRPr>
            </a:p>
            <a:p>
              <a:pPr marL="10583" marR="4233" algn="ctr">
                <a:lnSpc>
                  <a:spcPct val="104500"/>
                </a:lnSpc>
                <a:spcBef>
                  <a:spcPts val="42"/>
                </a:spcBef>
              </a:pPr>
              <a:r>
                <a:rPr lang="en-US" sz="1042" dirty="0">
                  <a:solidFill>
                    <a:schemeClr val="bg1"/>
                  </a:solidFill>
                  <a:latin typeface="Century Gothic" panose="020B0502020202020204" pitchFamily="34" charset="0"/>
                  <a:cs typeface="Poppins" pitchFamily="2" charset="77"/>
                </a:rPr>
                <a:t>I</a:t>
              </a:r>
              <a:r>
                <a:rPr sz="1042" dirty="0">
                  <a:solidFill>
                    <a:schemeClr val="bg1"/>
                  </a:solidFill>
                  <a:latin typeface="Century Gothic" panose="020B0502020202020204" pitchFamily="34" charset="0"/>
                  <a:cs typeface="Poppins" pitchFamily="2" charset="77"/>
                </a:rPr>
                <a:t>nternational </a:t>
              </a:r>
              <a:r>
                <a:rPr lang="en-US" sz="1042" dirty="0">
                  <a:solidFill>
                    <a:schemeClr val="bg1"/>
                  </a:solidFill>
                  <a:latin typeface="Century Gothic" panose="020B0502020202020204" pitchFamily="34" charset="0"/>
                  <a:cs typeface="Poppins" pitchFamily="2" charset="77"/>
                </a:rPr>
                <a:t>v</a:t>
              </a:r>
              <a:r>
                <a:rPr sz="1042" dirty="0">
                  <a:solidFill>
                    <a:schemeClr val="bg1"/>
                  </a:solidFill>
                  <a:latin typeface="Century Gothic" panose="020B0502020202020204" pitchFamily="34" charset="0"/>
                  <a:cs typeface="Poppins" pitchFamily="2" charset="77"/>
                </a:rPr>
                <a:t>oice</a:t>
              </a:r>
              <a:endParaRPr lang="en-US" sz="1042" dirty="0">
                <a:solidFill>
                  <a:schemeClr val="bg1"/>
                </a:solidFill>
                <a:latin typeface="Century Gothic" panose="020B0502020202020204" pitchFamily="34" charset="0"/>
                <a:cs typeface="Poppins" pitchFamily="2" charset="77"/>
              </a:endParaRPr>
            </a:p>
            <a:p>
              <a:pPr marL="10583" marR="4233" algn="ctr">
                <a:lnSpc>
                  <a:spcPct val="104500"/>
                </a:lnSpc>
                <a:spcBef>
                  <a:spcPts val="42"/>
                </a:spcBef>
              </a:pPr>
              <a:r>
                <a:rPr lang="en-US" sz="1042" dirty="0">
                  <a:solidFill>
                    <a:schemeClr val="bg1"/>
                  </a:solidFill>
                  <a:latin typeface="Century Gothic" panose="020B0502020202020204" pitchFamily="34" charset="0"/>
                  <a:cs typeface="Poppins" pitchFamily="2" charset="77"/>
                </a:rPr>
                <a:t>s</a:t>
              </a:r>
              <a:r>
                <a:rPr sz="1042" dirty="0">
                  <a:solidFill>
                    <a:schemeClr val="bg1"/>
                  </a:solidFill>
                  <a:latin typeface="Century Gothic" panose="020B0502020202020204" pitchFamily="34" charset="0"/>
                  <a:cs typeface="Poppins" pitchFamily="2" charset="77"/>
                </a:rPr>
                <a:t>ervices </a:t>
              </a:r>
              <a:r>
                <a:rPr lang="en-US" sz="1042" dirty="0">
                  <a:solidFill>
                    <a:schemeClr val="bg1"/>
                  </a:solidFill>
                  <a:latin typeface="Century Gothic" panose="020B0502020202020204" pitchFamily="34" charset="0"/>
                  <a:cs typeface="Poppins" pitchFamily="2" charset="77"/>
                </a:rPr>
                <a:t>p</a:t>
              </a:r>
              <a:r>
                <a:rPr sz="1042" dirty="0">
                  <a:solidFill>
                    <a:schemeClr val="bg1"/>
                  </a:solidFill>
                  <a:latin typeface="Century Gothic" panose="020B0502020202020204" pitchFamily="34" charset="0"/>
                  <a:cs typeface="Poppins" pitchFamily="2" charset="77"/>
                </a:rPr>
                <a:t>layer</a:t>
              </a:r>
              <a:endParaRPr lang="en-US" sz="1042" dirty="0">
                <a:solidFill>
                  <a:schemeClr val="bg1"/>
                </a:solidFill>
                <a:latin typeface="Century Gothic" panose="020B0502020202020204" pitchFamily="34" charset="0"/>
                <a:cs typeface="Poppins" pitchFamily="2" charset="77"/>
              </a:endParaRPr>
            </a:p>
            <a:p>
              <a:pPr marL="10583" marR="4233" algn="ctr">
                <a:lnSpc>
                  <a:spcPct val="104500"/>
                </a:lnSpc>
                <a:spcBef>
                  <a:spcPts val="42"/>
                </a:spcBef>
              </a:pPr>
              <a:r>
                <a:rPr sz="1042" dirty="0">
                  <a:solidFill>
                    <a:schemeClr val="bg1"/>
                  </a:solidFill>
                  <a:latin typeface="Century Gothic" panose="020B0502020202020204" pitchFamily="34" charset="0"/>
                  <a:cs typeface="Poppins" pitchFamily="2" charset="77"/>
                </a:rPr>
                <a:t>with </a:t>
              </a:r>
              <a:r>
                <a:rPr sz="1042" dirty="0" err="1">
                  <a:solidFill>
                    <a:schemeClr val="bg1"/>
                  </a:solidFill>
                  <a:latin typeface="Century Gothic" panose="020B0502020202020204" pitchFamily="34" charset="0"/>
                  <a:cs typeface="Poppins" pitchFamily="2" charset="77"/>
                </a:rPr>
                <a:t>Wateen</a:t>
              </a:r>
              <a:r>
                <a:rPr sz="1042" dirty="0">
                  <a:solidFill>
                    <a:schemeClr val="bg1"/>
                  </a:solidFill>
                  <a:latin typeface="Century Gothic" panose="020B0502020202020204" pitchFamily="34" charset="0"/>
                  <a:cs typeface="Poppins" pitchFamily="2" charset="77"/>
                </a:rPr>
                <a:t> Malaysia</a:t>
              </a:r>
            </a:p>
          </p:txBody>
        </p:sp>
      </p:grpSp>
      <p:sp>
        <p:nvSpPr>
          <p:cNvPr id="15" name="TextBox 14">
            <a:extLst>
              <a:ext uri="{FF2B5EF4-FFF2-40B4-BE49-F238E27FC236}">
                <a16:creationId xmlns:a16="http://schemas.microsoft.com/office/drawing/2014/main" id="{57B84881-D8CA-EC4B-ACDF-4EA7F340E680}"/>
              </a:ext>
            </a:extLst>
          </p:cNvPr>
          <p:cNvSpPr txBox="1"/>
          <p:nvPr/>
        </p:nvSpPr>
        <p:spPr>
          <a:xfrm>
            <a:off x="995680" y="6332164"/>
            <a:ext cx="9692640" cy="523220"/>
          </a:xfrm>
          <a:prstGeom prst="rect">
            <a:avLst/>
          </a:prstGeom>
          <a:noFill/>
        </p:spPr>
        <p:txBody>
          <a:bodyPr wrap="square" rtlCol="0">
            <a:spAutoFit/>
          </a:bodyPr>
          <a:lstStyle/>
          <a:p>
            <a:pPr algn="r"/>
            <a:r>
              <a:rPr lang="en-GB" sz="1400" b="1" dirty="0" err="1">
                <a:solidFill>
                  <a:schemeClr val="bg1"/>
                </a:solidFill>
                <a:latin typeface="Century Gothic" panose="020B0502020202020204" pitchFamily="34" charset="0"/>
              </a:rPr>
              <a:t>Wateen</a:t>
            </a:r>
            <a:r>
              <a:rPr lang="en-GB" sz="1400" dirty="0">
                <a:solidFill>
                  <a:schemeClr val="bg1"/>
                </a:solidFill>
                <a:latin typeface="Century Gothic" panose="020B0502020202020204" pitchFamily="34" charset="0"/>
              </a:rPr>
              <a:t> is the</a:t>
            </a:r>
          </a:p>
          <a:p>
            <a:pPr algn="r"/>
            <a:r>
              <a:rPr lang="en-GB" sz="1400" dirty="0">
                <a:solidFill>
                  <a:schemeClr val="bg1"/>
                </a:solidFill>
                <a:latin typeface="Century Gothic" panose="020B0502020202020204" pitchFamily="34" charset="0"/>
              </a:rPr>
              <a:t>only </a:t>
            </a:r>
            <a:r>
              <a:rPr lang="en-GB" sz="1400" b="1" dirty="0">
                <a:solidFill>
                  <a:schemeClr val="bg1"/>
                </a:solidFill>
                <a:latin typeface="Century Gothic" panose="020B0502020202020204" pitchFamily="34" charset="0"/>
              </a:rPr>
              <a:t>carrier neutral national </a:t>
            </a:r>
            <a:r>
              <a:rPr lang="en-GB" sz="1400" b="1" dirty="0" err="1">
                <a:solidFill>
                  <a:schemeClr val="bg1"/>
                </a:solidFill>
                <a:latin typeface="Century Gothic" panose="020B0502020202020204" pitchFamily="34" charset="0"/>
              </a:rPr>
              <a:t>fiber</a:t>
            </a:r>
            <a:r>
              <a:rPr lang="en-GB" sz="1400" b="1" dirty="0">
                <a:solidFill>
                  <a:schemeClr val="bg1"/>
                </a:solidFill>
                <a:latin typeface="Century Gothic" panose="020B0502020202020204" pitchFamily="34" charset="0"/>
              </a:rPr>
              <a:t> infrastructure service provider </a:t>
            </a:r>
            <a:r>
              <a:rPr lang="en-GB" sz="1400" dirty="0">
                <a:solidFill>
                  <a:schemeClr val="bg1"/>
                </a:solidFill>
                <a:latin typeface="Century Gothic" panose="020B0502020202020204" pitchFamily="34" charset="0"/>
              </a:rPr>
              <a:t>in </a:t>
            </a:r>
            <a:r>
              <a:rPr lang="en-GB" sz="1400" b="1" dirty="0">
                <a:solidFill>
                  <a:schemeClr val="bg1"/>
                </a:solidFill>
                <a:latin typeface="Century Gothic" panose="020B0502020202020204" pitchFamily="34" charset="0"/>
              </a:rPr>
              <a:t>Pakistan</a:t>
            </a:r>
            <a:r>
              <a:rPr lang="en-GB" sz="1400" dirty="0">
                <a:solidFill>
                  <a:schemeClr val="bg1"/>
                </a:solidFill>
                <a:latin typeface="Century Gothic" panose="020B0502020202020204" pitchFamily="34" charset="0"/>
              </a:rPr>
              <a:t>.</a:t>
            </a:r>
          </a:p>
        </p:txBody>
      </p:sp>
      <p:grpSp>
        <p:nvGrpSpPr>
          <p:cNvPr id="6" name="Group 5">
            <a:extLst>
              <a:ext uri="{FF2B5EF4-FFF2-40B4-BE49-F238E27FC236}">
                <a16:creationId xmlns:a16="http://schemas.microsoft.com/office/drawing/2014/main" id="{AF9AEBF5-C371-3344-8952-AF3406F85D1E}"/>
              </a:ext>
            </a:extLst>
          </p:cNvPr>
          <p:cNvGrpSpPr/>
          <p:nvPr/>
        </p:nvGrpSpPr>
        <p:grpSpPr>
          <a:xfrm>
            <a:off x="9311252" y="320425"/>
            <a:ext cx="2040483" cy="995797"/>
            <a:chOff x="9311252" y="320425"/>
            <a:chExt cx="2040483" cy="995797"/>
          </a:xfrm>
        </p:grpSpPr>
        <p:sp>
          <p:nvSpPr>
            <p:cNvPr id="20" name="Google Shape;265;p38">
              <a:extLst>
                <a:ext uri="{FF2B5EF4-FFF2-40B4-BE49-F238E27FC236}">
                  <a16:creationId xmlns:a16="http://schemas.microsoft.com/office/drawing/2014/main" id="{516E3E9A-3A52-4846-BCA8-5DD5004C646C}"/>
                </a:ext>
              </a:extLst>
            </p:cNvPr>
            <p:cNvSpPr/>
            <p:nvPr/>
          </p:nvSpPr>
          <p:spPr>
            <a:xfrm>
              <a:off x="9359542" y="320425"/>
              <a:ext cx="1943903" cy="995797"/>
            </a:xfrm>
            <a:prstGeom prst="roundRect">
              <a:avLst>
                <a:gd name="adj" fmla="val 16667"/>
              </a:avLst>
            </a:prstGeom>
            <a:solidFill>
              <a:schemeClr val="accent6">
                <a:alpha val="6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6" name="object 6">
              <a:extLst>
                <a:ext uri="{FF2B5EF4-FFF2-40B4-BE49-F238E27FC236}">
                  <a16:creationId xmlns:a16="http://schemas.microsoft.com/office/drawing/2014/main" id="{7FA6677C-9486-FA46-BBC3-970AC5EBBF34}"/>
                </a:ext>
              </a:extLst>
            </p:cNvPr>
            <p:cNvSpPr txBox="1"/>
            <p:nvPr/>
          </p:nvSpPr>
          <p:spPr>
            <a:xfrm>
              <a:off x="9311252" y="396698"/>
              <a:ext cx="2040483" cy="782800"/>
            </a:xfrm>
            <a:prstGeom prst="rect">
              <a:avLst/>
            </a:prstGeom>
          </p:spPr>
          <p:txBody>
            <a:bodyPr vert="horz" wrap="square" lIns="0" tIns="13229" rIns="0" bIns="0" rtlCol="0">
              <a:spAutoFit/>
            </a:bodyPr>
            <a:lstStyle/>
            <a:p>
              <a:pPr algn="ctr"/>
              <a:r>
                <a:rPr lang="en-GB" sz="2400" b="1" dirty="0">
                  <a:solidFill>
                    <a:schemeClr val="bg1"/>
                  </a:solidFill>
                  <a:latin typeface="Century Gothic" panose="020B0502020202020204" pitchFamily="34" charset="0"/>
                </a:rPr>
                <a:t>9.6TB</a:t>
              </a:r>
              <a:r>
                <a:rPr lang="en-GB" sz="1200" dirty="0">
                  <a:solidFill>
                    <a:schemeClr val="bg1"/>
                  </a:solidFill>
                  <a:latin typeface="Century Gothic" panose="020B0502020202020204" pitchFamily="34" charset="0"/>
                </a:rPr>
                <a:t> Backbone capacity for </a:t>
              </a:r>
              <a:r>
                <a:rPr lang="en-GB" sz="1400" b="1" dirty="0">
                  <a:solidFill>
                    <a:schemeClr val="bg1"/>
                  </a:solidFill>
                  <a:latin typeface="Century Gothic" panose="020B0502020202020204" pitchFamily="34" charset="0"/>
                </a:rPr>
                <a:t>5G</a:t>
              </a:r>
              <a:r>
                <a:rPr lang="en-GB" sz="1200" dirty="0">
                  <a:solidFill>
                    <a:schemeClr val="bg1"/>
                  </a:solidFill>
                  <a:latin typeface="Century Gothic" panose="020B0502020202020204" pitchFamily="34" charset="0"/>
                </a:rPr>
                <a:t> transmission</a:t>
              </a:r>
            </a:p>
          </p:txBody>
        </p:sp>
      </p:grpSp>
      <p:pic>
        <p:nvPicPr>
          <p:cNvPr id="27" name="Picture 26">
            <a:extLst>
              <a:ext uri="{FF2B5EF4-FFF2-40B4-BE49-F238E27FC236}">
                <a16:creationId xmlns:a16="http://schemas.microsoft.com/office/drawing/2014/main" id="{781F9560-2AE7-BC4B-8029-16FF7A3CE1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110" y="1469788"/>
            <a:ext cx="5775962" cy="4791121"/>
          </a:xfrm>
          <a:prstGeom prst="rect">
            <a:avLst/>
          </a:prstGeom>
        </p:spPr>
      </p:pic>
      <p:grpSp>
        <p:nvGrpSpPr>
          <p:cNvPr id="5" name="Group 4">
            <a:extLst>
              <a:ext uri="{FF2B5EF4-FFF2-40B4-BE49-F238E27FC236}">
                <a16:creationId xmlns:a16="http://schemas.microsoft.com/office/drawing/2014/main" id="{D10D4E3E-3503-D34B-B4CF-9E8210E9D384}"/>
              </a:ext>
            </a:extLst>
          </p:cNvPr>
          <p:cNvGrpSpPr/>
          <p:nvPr/>
        </p:nvGrpSpPr>
        <p:grpSpPr>
          <a:xfrm>
            <a:off x="7322333" y="323196"/>
            <a:ext cx="1917313" cy="995797"/>
            <a:chOff x="7322333" y="323196"/>
            <a:chExt cx="1917313" cy="995797"/>
          </a:xfrm>
        </p:grpSpPr>
        <p:sp>
          <p:nvSpPr>
            <p:cNvPr id="25" name="Google Shape;266;p38">
              <a:extLst>
                <a:ext uri="{FF2B5EF4-FFF2-40B4-BE49-F238E27FC236}">
                  <a16:creationId xmlns:a16="http://schemas.microsoft.com/office/drawing/2014/main" id="{45CE2AE0-CBD0-3647-AFC6-286671EB5AEC}"/>
                </a:ext>
              </a:extLst>
            </p:cNvPr>
            <p:cNvSpPr/>
            <p:nvPr/>
          </p:nvSpPr>
          <p:spPr>
            <a:xfrm>
              <a:off x="7322333" y="323196"/>
              <a:ext cx="1917313" cy="995797"/>
            </a:xfrm>
            <a:prstGeom prst="roundRect">
              <a:avLst>
                <a:gd name="adj" fmla="val 16667"/>
              </a:avLst>
            </a:prstGeom>
            <a:solidFill>
              <a:schemeClr val="accent6">
                <a:alpha val="6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74" name="object 5">
              <a:extLst>
                <a:ext uri="{FF2B5EF4-FFF2-40B4-BE49-F238E27FC236}">
                  <a16:creationId xmlns:a16="http://schemas.microsoft.com/office/drawing/2014/main" id="{DAA51CE1-687D-7949-986A-EDEDAEB49140}"/>
                </a:ext>
              </a:extLst>
            </p:cNvPr>
            <p:cNvSpPr txBox="1"/>
            <p:nvPr/>
          </p:nvSpPr>
          <p:spPr>
            <a:xfrm>
              <a:off x="7504578" y="369479"/>
              <a:ext cx="1552823" cy="859872"/>
            </a:xfrm>
            <a:prstGeom prst="rect">
              <a:avLst/>
            </a:prstGeom>
          </p:spPr>
          <p:txBody>
            <a:bodyPr vert="horz" wrap="square" lIns="0" tIns="13229" rIns="0" bIns="0" rtlCol="0">
              <a:spAutoFit/>
            </a:bodyPr>
            <a:lstStyle/>
            <a:p>
              <a:pPr marL="8995" algn="ctr">
                <a:lnSpc>
                  <a:spcPts val="2758"/>
                </a:lnSpc>
                <a:spcBef>
                  <a:spcPts val="104"/>
                </a:spcBef>
              </a:pPr>
              <a:r>
                <a:rPr sz="2400" b="1" dirty="0">
                  <a:solidFill>
                    <a:schemeClr val="bg1"/>
                  </a:solidFill>
                  <a:latin typeface="Century Gothic" panose="020B0502020202020204" pitchFamily="34" charset="0"/>
                  <a:cs typeface="Poppins" pitchFamily="2" charset="77"/>
                </a:rPr>
                <a:t>3.5GHz</a:t>
              </a:r>
              <a:endParaRPr sz="2400" dirty="0">
                <a:solidFill>
                  <a:schemeClr val="bg1"/>
                </a:solidFill>
                <a:latin typeface="Century Gothic" panose="020B0502020202020204" pitchFamily="34" charset="0"/>
                <a:cs typeface="Poppins" pitchFamily="2" charset="77"/>
              </a:endParaRPr>
            </a:p>
            <a:p>
              <a:pPr algn="ctr">
                <a:lnSpc>
                  <a:spcPts val="1208"/>
                </a:lnSpc>
              </a:pPr>
              <a:r>
                <a:rPr lang="en-US" sz="1042" dirty="0">
                  <a:solidFill>
                    <a:schemeClr val="bg1"/>
                  </a:solidFill>
                  <a:latin typeface="Century Gothic" panose="020B0502020202020204" pitchFamily="34" charset="0"/>
                  <a:cs typeface="Poppins" pitchFamily="2" charset="77"/>
                </a:rPr>
                <a:t>S</a:t>
              </a:r>
              <a:r>
                <a:rPr sz="1042" dirty="0">
                  <a:solidFill>
                    <a:schemeClr val="bg1"/>
                  </a:solidFill>
                  <a:latin typeface="Century Gothic" panose="020B0502020202020204" pitchFamily="34" charset="0"/>
                  <a:cs typeface="Poppins" pitchFamily="2" charset="77"/>
                </a:rPr>
                <a:t>pectrum</a:t>
              </a:r>
              <a:r>
                <a:rPr lang="en-US" sz="1042" dirty="0">
                  <a:solidFill>
                    <a:schemeClr val="bg1"/>
                  </a:solidFill>
                  <a:latin typeface="Century Gothic" panose="020B0502020202020204" pitchFamily="34" charset="0"/>
                  <a:cs typeface="Poppins" pitchFamily="2" charset="77"/>
                </a:rPr>
                <a:t>,</a:t>
              </a:r>
              <a:r>
                <a:rPr sz="1042" dirty="0">
                  <a:solidFill>
                    <a:schemeClr val="bg1"/>
                  </a:solidFill>
                  <a:latin typeface="Century Gothic" panose="020B0502020202020204" pitchFamily="34" charset="0"/>
                  <a:cs typeface="Poppins" pitchFamily="2" charset="77"/>
                </a:rPr>
                <a:t> which is</a:t>
              </a:r>
            </a:p>
            <a:p>
              <a:pPr algn="ctr">
                <a:spcBef>
                  <a:spcPts val="58"/>
                </a:spcBef>
              </a:pPr>
              <a:r>
                <a:rPr sz="1042" dirty="0">
                  <a:solidFill>
                    <a:schemeClr val="bg1"/>
                  </a:solidFill>
                  <a:latin typeface="Century Gothic" panose="020B0502020202020204" pitchFamily="34" charset="0"/>
                  <a:cs typeface="Poppins" pitchFamily="2" charset="77"/>
                </a:rPr>
                <a:t>earmarked for</a:t>
              </a:r>
              <a:r>
                <a:rPr lang="en-US" sz="1042" dirty="0">
                  <a:solidFill>
                    <a:schemeClr val="bg1"/>
                  </a:solidFill>
                  <a:latin typeface="Century Gothic" panose="020B0502020202020204" pitchFamily="34" charset="0"/>
                  <a:cs typeface="Poppins" pitchFamily="2" charset="77"/>
                </a:rPr>
                <a:t> </a:t>
              </a:r>
              <a:r>
                <a:rPr sz="1042" dirty="0">
                  <a:solidFill>
                    <a:schemeClr val="bg1"/>
                  </a:solidFill>
                  <a:latin typeface="Century Gothic" panose="020B0502020202020204" pitchFamily="34" charset="0"/>
                  <a:cs typeface="Poppins" pitchFamily="2" charset="77"/>
                </a:rPr>
                <a:t>5G rollout</a:t>
              </a:r>
            </a:p>
          </p:txBody>
        </p:sp>
      </p:grpSp>
      <p:pic>
        <p:nvPicPr>
          <p:cNvPr id="4" name="Picture 3">
            <a:extLst>
              <a:ext uri="{FF2B5EF4-FFF2-40B4-BE49-F238E27FC236}">
                <a16:creationId xmlns:a16="http://schemas.microsoft.com/office/drawing/2014/main" id="{4AC74186-A5DB-CB67-C30A-500EE93812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graphicFrame>
        <p:nvGraphicFramePr>
          <p:cNvPr id="3" name="Table 2">
            <a:extLst>
              <a:ext uri="{FF2B5EF4-FFF2-40B4-BE49-F238E27FC236}">
                <a16:creationId xmlns:a16="http://schemas.microsoft.com/office/drawing/2014/main" id="{669520A9-ACF5-49C1-08F4-661985AF32C1}"/>
              </a:ext>
            </a:extLst>
          </p:cNvPr>
          <p:cNvGraphicFramePr>
            <a:graphicFrameLocks noGrp="1"/>
          </p:cNvGraphicFramePr>
          <p:nvPr>
            <p:extLst>
              <p:ext uri="{D42A27DB-BD31-4B8C-83A1-F6EECF244321}">
                <p14:modId xmlns:p14="http://schemas.microsoft.com/office/powerpoint/2010/main" val="2802902241"/>
              </p:ext>
            </p:extLst>
          </p:nvPr>
        </p:nvGraphicFramePr>
        <p:xfrm>
          <a:off x="4586567" y="4564022"/>
          <a:ext cx="2328012" cy="1595952"/>
        </p:xfrm>
        <a:graphic>
          <a:graphicData uri="http://schemas.openxmlformats.org/drawingml/2006/table">
            <a:tbl>
              <a:tblPr/>
              <a:tblGrid>
                <a:gridCol w="947582">
                  <a:extLst>
                    <a:ext uri="{9D8B030D-6E8A-4147-A177-3AD203B41FA5}">
                      <a16:colId xmlns:a16="http://schemas.microsoft.com/office/drawing/2014/main" val="1932538541"/>
                    </a:ext>
                  </a:extLst>
                </a:gridCol>
                <a:gridCol w="1380430">
                  <a:extLst>
                    <a:ext uri="{9D8B030D-6E8A-4147-A177-3AD203B41FA5}">
                      <a16:colId xmlns:a16="http://schemas.microsoft.com/office/drawing/2014/main" val="2565992436"/>
                    </a:ext>
                  </a:extLst>
                </a:gridCol>
              </a:tblGrid>
              <a:tr h="160685">
                <a:tc>
                  <a:txBody>
                    <a:bodyPr/>
                    <a:lstStyle/>
                    <a:p>
                      <a:pPr algn="l" rtl="0" fontAlgn="ctr"/>
                      <a:r>
                        <a:rPr lang="en-US" sz="1100" b="0" i="0" u="none" strike="noStrike" dirty="0">
                          <a:solidFill>
                            <a:schemeClr val="bg1"/>
                          </a:solidFill>
                          <a:effectLst/>
                          <a:latin typeface="Century Gothic" panose="020B0502020202020204" pitchFamily="34" charset="0"/>
                        </a:rPr>
                        <a:t> Karachi</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Sialkot</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4249127909"/>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Lahore                              </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DG Khan</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56768483"/>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Quetta</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a:t>
                      </a:r>
                      <a:r>
                        <a:rPr lang="en-US" sz="1100" b="0" i="0" u="none" strike="noStrike" dirty="0" err="1">
                          <a:solidFill>
                            <a:schemeClr val="bg1"/>
                          </a:solidFill>
                          <a:effectLst/>
                          <a:latin typeface="Century Gothic" panose="020B0502020202020204" pitchFamily="34" charset="0"/>
                        </a:rPr>
                        <a:t>Jhang</a:t>
                      </a:r>
                      <a:endParaRPr lang="en-US" sz="1100" b="0" i="0" u="none" strike="noStrike" dirty="0">
                        <a:solidFill>
                          <a:schemeClr val="bg1"/>
                        </a:solidFill>
                        <a:effectLst/>
                        <a:latin typeface="Century Gothic" panose="020B0502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2212961620"/>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Multan</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Hyderabad</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453163890"/>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Faisalabad</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Mandi </a:t>
                      </a:r>
                      <a:r>
                        <a:rPr lang="en-US" sz="1100" b="0" i="0" u="none" strike="noStrike" dirty="0" err="1">
                          <a:solidFill>
                            <a:schemeClr val="bg1"/>
                          </a:solidFill>
                          <a:effectLst/>
                          <a:latin typeface="Century Gothic" panose="020B0502020202020204" pitchFamily="34" charset="0"/>
                        </a:rPr>
                        <a:t>Bahauddin</a:t>
                      </a:r>
                      <a:endParaRPr lang="en-US" sz="1100" b="0" i="0" u="none" strike="noStrike" dirty="0">
                        <a:solidFill>
                          <a:schemeClr val="bg1"/>
                        </a:solidFill>
                        <a:effectLst/>
                        <a:latin typeface="Century Gothic" panose="020B0502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833513699"/>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Gujranwala                        </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a:t>
                      </a:r>
                      <a:r>
                        <a:rPr lang="en-US" sz="1100" b="0" i="0" u="none" strike="noStrike" dirty="0" err="1">
                          <a:solidFill>
                            <a:schemeClr val="bg1"/>
                          </a:solidFill>
                          <a:effectLst/>
                          <a:latin typeface="Century Gothic" panose="020B0502020202020204" pitchFamily="34" charset="0"/>
                        </a:rPr>
                        <a:t>Mardan</a:t>
                      </a:r>
                      <a:endParaRPr lang="en-US" sz="1100" b="0" i="0" u="none" strike="noStrike" dirty="0">
                        <a:solidFill>
                          <a:schemeClr val="bg1"/>
                        </a:solidFill>
                        <a:effectLst/>
                        <a:latin typeface="Century Gothic" panose="020B0502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71626148"/>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Gujrat                                  </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Abbottabad</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3154265867"/>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Bahawalpur</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rtl="0" fontAlgn="ctr"/>
                      <a:r>
                        <a:rPr lang="en-US" sz="1100" b="0" i="0" u="none" strike="noStrike" dirty="0">
                          <a:solidFill>
                            <a:schemeClr val="bg1"/>
                          </a:solidFill>
                          <a:effectLst/>
                          <a:latin typeface="Century Gothic" panose="020B0502020202020204" pitchFamily="34" charset="0"/>
                        </a:rPr>
                        <a:t> </a:t>
                      </a:r>
                      <a:r>
                        <a:rPr lang="en-US" sz="1100" b="0" i="0" u="none" strike="noStrike" dirty="0" err="1">
                          <a:solidFill>
                            <a:schemeClr val="bg1"/>
                          </a:solidFill>
                          <a:effectLst/>
                          <a:latin typeface="Century Gothic" panose="020B0502020202020204" pitchFamily="34" charset="0"/>
                        </a:rPr>
                        <a:t>Takhtbhai</a:t>
                      </a:r>
                      <a:endParaRPr lang="en-US" sz="1100" b="0" i="0" u="none" strike="noStrike" dirty="0">
                        <a:solidFill>
                          <a:schemeClr val="bg1"/>
                        </a:solidFill>
                        <a:effectLst/>
                        <a:latin typeface="Century Gothic" panose="020B0502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3965236807"/>
                  </a:ext>
                </a:extLst>
              </a:tr>
              <a:tr h="178539">
                <a:tc>
                  <a:txBody>
                    <a:bodyPr/>
                    <a:lstStyle/>
                    <a:p>
                      <a:pPr algn="l" rtl="0" fontAlgn="ctr"/>
                      <a:r>
                        <a:rPr lang="en-US" sz="1100" b="0" i="0" u="none" strike="noStrike" dirty="0">
                          <a:solidFill>
                            <a:schemeClr val="bg1"/>
                          </a:solidFill>
                          <a:effectLst/>
                          <a:latin typeface="Century Gothic" panose="020B0502020202020204" pitchFamily="34" charset="0"/>
                        </a:rPr>
                        <a:t> Sargodha</a:t>
                      </a: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000" b="0" i="0" u="none" strike="noStrike" dirty="0">
                          <a:solidFill>
                            <a:schemeClr val="bg1"/>
                          </a:solidFill>
                          <a:effectLst/>
                          <a:latin typeface="Century Gothic" panose="020B0502020202020204" pitchFamily="34" charset="0"/>
                        </a:rPr>
                        <a:t> </a:t>
                      </a:r>
                    </a:p>
                  </a:txBody>
                  <a:tcPr marL="0" marR="0" marT="0" marB="0" anchor="b">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661336170"/>
                  </a:ext>
                </a:extLst>
              </a:tr>
            </a:tbl>
          </a:graphicData>
        </a:graphic>
      </p:graphicFrame>
    </p:spTree>
    <p:extLst>
      <p:ext uri="{BB962C8B-B14F-4D97-AF65-F5344CB8AC3E}">
        <p14:creationId xmlns:p14="http://schemas.microsoft.com/office/powerpoint/2010/main" val="25110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1" grpId="0"/>
      <p:bldP spid="72" grpId="0"/>
      <p:bldP spid="75" grpId="0" animBg="1"/>
      <p:bldP spid="76"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134D0-6309-E749-B36C-B3EEAC0A59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
            <a:ext cx="12192003" cy="6863937"/>
          </a:xfrm>
          <a:prstGeom prst="rect">
            <a:avLst/>
          </a:prstGeom>
        </p:spPr>
      </p:pic>
      <p:sp>
        <p:nvSpPr>
          <p:cNvPr id="3" name="Rectangle 2">
            <a:extLst>
              <a:ext uri="{FF2B5EF4-FFF2-40B4-BE49-F238E27FC236}">
                <a16:creationId xmlns:a16="http://schemas.microsoft.com/office/drawing/2014/main" id="{1720C256-4AA0-1146-8F1B-21D1676F8DE9}"/>
              </a:ext>
            </a:extLst>
          </p:cNvPr>
          <p:cNvSpPr/>
          <p:nvPr/>
        </p:nvSpPr>
        <p:spPr>
          <a:xfrm>
            <a:off x="-7" y="0"/>
            <a:ext cx="12192000" cy="685800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tx1"/>
                </a:solidFill>
              </a:rPr>
              <a:t> </a:t>
            </a:r>
          </a:p>
        </p:txBody>
      </p:sp>
      <p:sp>
        <p:nvSpPr>
          <p:cNvPr id="6" name="Rectangle 5">
            <a:extLst>
              <a:ext uri="{FF2B5EF4-FFF2-40B4-BE49-F238E27FC236}">
                <a16:creationId xmlns:a16="http://schemas.microsoft.com/office/drawing/2014/main" id="{C154D367-13CA-4547-9DF7-41C86E8BFE76}"/>
              </a:ext>
            </a:extLst>
          </p:cNvPr>
          <p:cNvSpPr/>
          <p:nvPr/>
        </p:nvSpPr>
        <p:spPr>
          <a:xfrm>
            <a:off x="1084157" y="614079"/>
            <a:ext cx="10023687" cy="519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Century Gothic" panose="020B0502020202020204" pitchFamily="34" charset="0"/>
              </a:rPr>
              <a:t>More than 15 Years of Success</a:t>
            </a:r>
          </a:p>
        </p:txBody>
      </p:sp>
      <p:sp>
        <p:nvSpPr>
          <p:cNvPr id="8" name="Rounded Rectangle 7">
            <a:extLst>
              <a:ext uri="{FF2B5EF4-FFF2-40B4-BE49-F238E27FC236}">
                <a16:creationId xmlns:a16="http://schemas.microsoft.com/office/drawing/2014/main" id="{DA4D897A-5DCD-F348-8A59-5535CDFC1285}"/>
              </a:ext>
            </a:extLst>
          </p:cNvPr>
          <p:cNvSpPr/>
          <p:nvPr/>
        </p:nvSpPr>
        <p:spPr>
          <a:xfrm>
            <a:off x="1034140" y="1418557"/>
            <a:ext cx="10123715" cy="3402994"/>
          </a:xfrm>
          <a:prstGeom prst="roundRect">
            <a:avLst>
              <a:gd name="adj" fmla="val 381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1" name="Pentagon 10">
            <a:extLst>
              <a:ext uri="{FF2B5EF4-FFF2-40B4-BE49-F238E27FC236}">
                <a16:creationId xmlns:a16="http://schemas.microsoft.com/office/drawing/2014/main" id="{8570253F-4C5C-5B4A-ADBC-4E8587B25DCF}"/>
              </a:ext>
            </a:extLst>
          </p:cNvPr>
          <p:cNvSpPr/>
          <p:nvPr/>
        </p:nvSpPr>
        <p:spPr>
          <a:xfrm>
            <a:off x="2173701" y="3021130"/>
            <a:ext cx="2067879" cy="762000"/>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entury Gothic" panose="020B0502020202020204" pitchFamily="34" charset="0"/>
              </a:rPr>
              <a:t>50%+ banking</a:t>
            </a:r>
          </a:p>
          <a:p>
            <a:r>
              <a:rPr lang="en-US" sz="1400" dirty="0">
                <a:solidFill>
                  <a:schemeClr val="tx1"/>
                </a:solidFill>
                <a:latin typeface="Century Gothic" panose="020B0502020202020204" pitchFamily="34" charset="0"/>
              </a:rPr>
              <a:t>networks </a:t>
            </a:r>
          </a:p>
        </p:txBody>
      </p:sp>
      <p:sp>
        <p:nvSpPr>
          <p:cNvPr id="12" name="Pentagon 11">
            <a:extLst>
              <a:ext uri="{FF2B5EF4-FFF2-40B4-BE49-F238E27FC236}">
                <a16:creationId xmlns:a16="http://schemas.microsoft.com/office/drawing/2014/main" id="{65C43DBB-3B97-4441-93D2-1F9D67B605E2}"/>
              </a:ext>
            </a:extLst>
          </p:cNvPr>
          <p:cNvSpPr/>
          <p:nvPr/>
        </p:nvSpPr>
        <p:spPr>
          <a:xfrm>
            <a:off x="2168668" y="3768845"/>
            <a:ext cx="2485942" cy="924113"/>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entury Gothic" panose="020B0502020202020204" pitchFamily="34" charset="0"/>
              </a:rPr>
              <a:t>Connected 240+ cities of Pakistan </a:t>
            </a:r>
          </a:p>
        </p:txBody>
      </p:sp>
      <p:sp>
        <p:nvSpPr>
          <p:cNvPr id="13" name="Pentagon 12">
            <a:extLst>
              <a:ext uri="{FF2B5EF4-FFF2-40B4-BE49-F238E27FC236}">
                <a16:creationId xmlns:a16="http://schemas.microsoft.com/office/drawing/2014/main" id="{4EE9062A-B799-5348-BCB6-88D078C4081B}"/>
              </a:ext>
            </a:extLst>
          </p:cNvPr>
          <p:cNvSpPr/>
          <p:nvPr/>
        </p:nvSpPr>
        <p:spPr>
          <a:xfrm>
            <a:off x="5441554" y="2242187"/>
            <a:ext cx="1685040" cy="762000"/>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entury Gothic" panose="020B0502020202020204" pitchFamily="34" charset="0"/>
              </a:rPr>
              <a:t>Connecting</a:t>
            </a:r>
          </a:p>
          <a:p>
            <a:r>
              <a:rPr lang="en-US" sz="1400" dirty="0">
                <a:solidFill>
                  <a:schemeClr val="tx1"/>
                </a:solidFill>
                <a:latin typeface="Century Gothic" panose="020B0502020202020204" pitchFamily="34" charset="0"/>
              </a:rPr>
              <a:t>every district</a:t>
            </a:r>
          </a:p>
        </p:txBody>
      </p:sp>
      <p:sp>
        <p:nvSpPr>
          <p:cNvPr id="14" name="Pentagon 13">
            <a:extLst>
              <a:ext uri="{FF2B5EF4-FFF2-40B4-BE49-F238E27FC236}">
                <a16:creationId xmlns:a16="http://schemas.microsoft.com/office/drawing/2014/main" id="{58E1274A-A22A-8B47-A49C-68C949AEED0F}"/>
              </a:ext>
            </a:extLst>
          </p:cNvPr>
          <p:cNvSpPr/>
          <p:nvPr/>
        </p:nvSpPr>
        <p:spPr>
          <a:xfrm>
            <a:off x="5441554" y="3021130"/>
            <a:ext cx="2438449" cy="762000"/>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entury Gothic" panose="020B0502020202020204" pitchFamily="34" charset="0"/>
              </a:rPr>
              <a:t>Connecting remote</a:t>
            </a:r>
          </a:p>
          <a:p>
            <a:r>
              <a:rPr lang="en-US" sz="1400" dirty="0">
                <a:solidFill>
                  <a:schemeClr val="tx1"/>
                </a:solidFill>
                <a:latin typeface="Century Gothic" panose="020B0502020202020204" pitchFamily="34" charset="0"/>
              </a:rPr>
              <a:t>areas of the country</a:t>
            </a:r>
          </a:p>
        </p:txBody>
      </p:sp>
      <p:sp>
        <p:nvSpPr>
          <p:cNvPr id="15" name="Title 2">
            <a:extLst>
              <a:ext uri="{FF2B5EF4-FFF2-40B4-BE49-F238E27FC236}">
                <a16:creationId xmlns:a16="http://schemas.microsoft.com/office/drawing/2014/main" id="{106F8BAB-8B3D-014A-9DBB-0D7487A452B1}"/>
              </a:ext>
            </a:extLst>
          </p:cNvPr>
          <p:cNvSpPr txBox="1">
            <a:spLocks/>
          </p:cNvSpPr>
          <p:nvPr/>
        </p:nvSpPr>
        <p:spPr>
          <a:xfrm>
            <a:off x="4798918" y="1543055"/>
            <a:ext cx="2594165" cy="6242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entury Gothic" panose="020B0502020202020204" pitchFamily="34" charset="0"/>
              </a:rPr>
              <a:t>The Journey</a:t>
            </a:r>
          </a:p>
        </p:txBody>
      </p:sp>
      <p:sp>
        <p:nvSpPr>
          <p:cNvPr id="16" name="Pentagon 15">
            <a:extLst>
              <a:ext uri="{FF2B5EF4-FFF2-40B4-BE49-F238E27FC236}">
                <a16:creationId xmlns:a16="http://schemas.microsoft.com/office/drawing/2014/main" id="{EF555058-A45D-DA4C-ACD8-1D2934C770E4}"/>
              </a:ext>
            </a:extLst>
          </p:cNvPr>
          <p:cNvSpPr/>
          <p:nvPr/>
        </p:nvSpPr>
        <p:spPr>
          <a:xfrm>
            <a:off x="2144024" y="2281590"/>
            <a:ext cx="2187646" cy="642676"/>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entury Gothic" panose="020B0502020202020204" pitchFamily="34" charset="0"/>
              </a:rPr>
              <a:t>Connected 100+ universities</a:t>
            </a:r>
          </a:p>
        </p:txBody>
      </p:sp>
      <p:grpSp>
        <p:nvGrpSpPr>
          <p:cNvPr id="17" name="Group 16">
            <a:extLst>
              <a:ext uri="{FF2B5EF4-FFF2-40B4-BE49-F238E27FC236}">
                <a16:creationId xmlns:a16="http://schemas.microsoft.com/office/drawing/2014/main" id="{9F679E60-51B5-BC40-9739-9DBD08EB5B68}"/>
              </a:ext>
            </a:extLst>
          </p:cNvPr>
          <p:cNvGrpSpPr/>
          <p:nvPr/>
        </p:nvGrpSpPr>
        <p:grpSpPr>
          <a:xfrm>
            <a:off x="905653" y="5300391"/>
            <a:ext cx="10152174" cy="1081025"/>
            <a:chOff x="-1874373" y="5150922"/>
            <a:chExt cx="12370044" cy="1488708"/>
          </a:xfrm>
        </p:grpSpPr>
        <p:sp>
          <p:nvSpPr>
            <p:cNvPr id="18" name="Text Box 25">
              <a:extLst>
                <a:ext uri="{FF2B5EF4-FFF2-40B4-BE49-F238E27FC236}">
                  <a16:creationId xmlns:a16="http://schemas.microsoft.com/office/drawing/2014/main" id="{0BB1DEE9-0B4F-5745-A0CC-2EA9CA073ADC}"/>
                </a:ext>
              </a:extLst>
            </p:cNvPr>
            <p:cNvSpPr txBox="1">
              <a:spLocks noChangeArrowheads="1"/>
            </p:cNvSpPr>
            <p:nvPr/>
          </p:nvSpPr>
          <p:spPr bwMode="auto">
            <a:xfrm>
              <a:off x="1215631" y="5431666"/>
              <a:ext cx="9280040" cy="1207964"/>
            </a:xfrm>
            <a:prstGeom prst="rect">
              <a:avLst/>
            </a:prstGeom>
            <a:noFill/>
            <a:ln w="9525">
              <a:noFill/>
              <a:miter lim="800000"/>
              <a:headEnd/>
              <a:tailEnd/>
            </a:ln>
          </p:spPr>
          <p:txBody>
            <a:bodyPr wrap="none">
              <a:spAutoFit/>
            </a:bodyPr>
            <a:lstStyle/>
            <a:p>
              <a:pPr>
                <a:spcBef>
                  <a:spcPts val="300"/>
                </a:spcBef>
                <a:spcAft>
                  <a:spcPts val="300"/>
                </a:spcAft>
              </a:pPr>
              <a:r>
                <a:rPr lang="en-US" sz="2800" b="1" dirty="0">
                  <a:solidFill>
                    <a:schemeClr val="bg1"/>
                  </a:solidFill>
                  <a:latin typeface="Century Gothic" panose="020B0502020202020204" pitchFamily="34" charset="0"/>
                </a:rPr>
                <a:t>99.5% </a:t>
              </a:r>
              <a:r>
                <a:rPr lang="en-US" dirty="0">
                  <a:solidFill>
                    <a:schemeClr val="bg1"/>
                  </a:solidFill>
                  <a:latin typeface="Century Gothic" panose="020B0502020202020204" pitchFamily="34" charset="0"/>
                </a:rPr>
                <a:t>availability    </a:t>
              </a:r>
              <a:r>
                <a:rPr lang="en-US" sz="2800" b="1" dirty="0">
                  <a:solidFill>
                    <a:schemeClr val="bg1"/>
                  </a:solidFill>
                  <a:latin typeface="Century Gothic" panose="020B0502020202020204" pitchFamily="34" charset="0"/>
                </a:rPr>
                <a:t>40,000+</a:t>
              </a:r>
              <a:r>
                <a:rPr lang="en-US" dirty="0">
                  <a:solidFill>
                    <a:schemeClr val="bg1"/>
                  </a:solidFill>
                  <a:latin typeface="Century Gothic" panose="020B0502020202020204" pitchFamily="34" charset="0"/>
                </a:rPr>
                <a:t> KM     </a:t>
              </a:r>
              <a:r>
                <a:rPr lang="en-US" sz="2800" b="1" dirty="0">
                  <a:solidFill>
                    <a:schemeClr val="bg1"/>
                  </a:solidFill>
                  <a:latin typeface="Century Gothic" panose="020B0502020202020204" pitchFamily="34" charset="0"/>
                </a:rPr>
                <a:t>200</a:t>
              </a:r>
              <a:r>
                <a:rPr lang="en-US" sz="2800"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points of presence </a:t>
              </a:r>
            </a:p>
            <a:p>
              <a:pPr>
                <a:spcBef>
                  <a:spcPts val="300"/>
                </a:spcBef>
                <a:spcAft>
                  <a:spcPts val="300"/>
                </a:spcAft>
              </a:pPr>
              <a:endParaRPr lang="en-US" dirty="0">
                <a:solidFill>
                  <a:schemeClr val="bg1"/>
                </a:solidFill>
                <a:latin typeface="Century Gothic" panose="020B0502020202020204" pitchFamily="34" charset="0"/>
                <a:ea typeface="ヒラギノ角ゴ Pro W3" pitchFamily="-124" charset="-128"/>
              </a:endParaRPr>
            </a:p>
          </p:txBody>
        </p:sp>
        <p:sp>
          <p:nvSpPr>
            <p:cNvPr id="22" name="TextBox 21">
              <a:extLst>
                <a:ext uri="{FF2B5EF4-FFF2-40B4-BE49-F238E27FC236}">
                  <a16:creationId xmlns:a16="http://schemas.microsoft.com/office/drawing/2014/main" id="{C247ECAA-996D-1B4D-8558-C8A3348BEF25}"/>
                </a:ext>
              </a:extLst>
            </p:cNvPr>
            <p:cNvSpPr txBox="1"/>
            <p:nvPr/>
          </p:nvSpPr>
          <p:spPr>
            <a:xfrm>
              <a:off x="-1874373" y="6050297"/>
              <a:ext cx="3102671" cy="423847"/>
            </a:xfrm>
            <a:prstGeom prst="rect">
              <a:avLst/>
            </a:prstGeom>
            <a:noFill/>
          </p:spPr>
          <p:txBody>
            <a:bodyPr wrap="square">
              <a:spAutoFit/>
            </a:bodyPr>
            <a:lstStyle/>
            <a:p>
              <a:pPr algn="ctr"/>
              <a:r>
                <a:rPr lang="en-US" sz="1400" b="1" dirty="0" err="1">
                  <a:solidFill>
                    <a:schemeClr val="bg1"/>
                  </a:solidFill>
                  <a:latin typeface="Century Gothic" panose="020B0502020202020204" pitchFamily="34" charset="0"/>
                </a:rPr>
                <a:t>Wateen</a:t>
              </a:r>
              <a:r>
                <a:rPr lang="en-US" sz="1400" b="1" dirty="0">
                  <a:solidFill>
                    <a:schemeClr val="bg1"/>
                  </a:solidFill>
                  <a:latin typeface="Century Gothic" panose="020B0502020202020204" pitchFamily="34" charset="0"/>
                </a:rPr>
                <a:t> Network</a:t>
              </a:r>
            </a:p>
          </p:txBody>
        </p:sp>
        <p:cxnSp>
          <p:nvCxnSpPr>
            <p:cNvPr id="20" name="Straight Connector 19">
              <a:extLst>
                <a:ext uri="{FF2B5EF4-FFF2-40B4-BE49-F238E27FC236}">
                  <a16:creationId xmlns:a16="http://schemas.microsoft.com/office/drawing/2014/main" id="{2087D41B-F613-8B49-8C95-03F3FFC296D8}"/>
                </a:ext>
              </a:extLst>
            </p:cNvPr>
            <p:cNvCxnSpPr>
              <a:cxnSpLocks/>
            </p:cNvCxnSpPr>
            <p:nvPr/>
          </p:nvCxnSpPr>
          <p:spPr>
            <a:xfrm>
              <a:off x="957550" y="5150922"/>
              <a:ext cx="0" cy="128166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Google Shape;9283;p91">
            <a:extLst>
              <a:ext uri="{FF2B5EF4-FFF2-40B4-BE49-F238E27FC236}">
                <a16:creationId xmlns:a16="http://schemas.microsoft.com/office/drawing/2014/main" id="{11C2EEA4-4BF5-FC42-98F8-F1CB2C0B6EB3}"/>
              </a:ext>
            </a:extLst>
          </p:cNvPr>
          <p:cNvGrpSpPr/>
          <p:nvPr/>
        </p:nvGrpSpPr>
        <p:grpSpPr>
          <a:xfrm>
            <a:off x="1870192" y="5280145"/>
            <a:ext cx="688400" cy="599679"/>
            <a:chOff x="1421638" y="4125629"/>
            <a:chExt cx="374709" cy="374010"/>
          </a:xfrm>
          <a:solidFill>
            <a:schemeClr val="bg1"/>
          </a:solidFill>
        </p:grpSpPr>
        <p:sp>
          <p:nvSpPr>
            <p:cNvPr id="24" name="Google Shape;9284;p91">
              <a:extLst>
                <a:ext uri="{FF2B5EF4-FFF2-40B4-BE49-F238E27FC236}">
                  <a16:creationId xmlns:a16="http://schemas.microsoft.com/office/drawing/2014/main" id="{E30EC644-6967-2049-9E55-CAF18C0815CA}"/>
                </a:ext>
              </a:extLst>
            </p:cNvPr>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285;p91">
              <a:extLst>
                <a:ext uri="{FF2B5EF4-FFF2-40B4-BE49-F238E27FC236}">
                  <a16:creationId xmlns:a16="http://schemas.microsoft.com/office/drawing/2014/main" id="{BDA4C819-E683-F04B-B965-4992486828A1}"/>
                </a:ext>
              </a:extLst>
            </p:cNvPr>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Rounded Rectangle 25">
            <a:extLst>
              <a:ext uri="{FF2B5EF4-FFF2-40B4-BE49-F238E27FC236}">
                <a16:creationId xmlns:a16="http://schemas.microsoft.com/office/drawing/2014/main" id="{5A997EBA-2801-B44B-AB9C-DEE7B1408BBF}"/>
              </a:ext>
            </a:extLst>
          </p:cNvPr>
          <p:cNvSpPr/>
          <p:nvPr/>
        </p:nvSpPr>
        <p:spPr bwMode="auto">
          <a:xfrm>
            <a:off x="8495364" y="3552353"/>
            <a:ext cx="1799912" cy="897666"/>
          </a:xfrm>
          <a:prstGeom prst="roundRect">
            <a:avLst/>
          </a:prstGeom>
          <a:no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ts val="600"/>
              </a:spcBef>
              <a:spcAft>
                <a:spcPts val="600"/>
              </a:spcAft>
              <a:defRPr/>
            </a:pPr>
            <a:endParaRPr lang="en-GB" sz="1400" kern="0" dirty="0">
              <a:latin typeface="Century Gothic" panose="020B0502020202020204" pitchFamily="34" charset="0"/>
              <a:cs typeface="Calibri" pitchFamily="34" charset="0"/>
            </a:endParaRPr>
          </a:p>
          <a:p>
            <a:pPr eaLnBrk="0" fontAlgn="base" hangingPunct="0">
              <a:spcBef>
                <a:spcPts val="600"/>
              </a:spcBef>
              <a:spcAft>
                <a:spcPts val="600"/>
              </a:spcAft>
              <a:defRPr/>
            </a:pPr>
            <a:r>
              <a:rPr lang="en-US" sz="1400" kern="0" dirty="0">
                <a:latin typeface="Century Gothic" panose="020B0502020202020204" pitchFamily="34" charset="0"/>
                <a:cs typeface="Calibri" pitchFamily="34" charset="0"/>
              </a:rPr>
              <a:t>Thar Wi-Fi village</a:t>
            </a:r>
          </a:p>
          <a:p>
            <a:pPr eaLnBrk="0" fontAlgn="base" hangingPunct="0">
              <a:spcBef>
                <a:spcPts val="600"/>
              </a:spcBef>
              <a:spcAft>
                <a:spcPts val="600"/>
              </a:spcAft>
              <a:defRPr/>
            </a:pPr>
            <a:endParaRPr lang="en-US" sz="1400" kern="0" dirty="0">
              <a:latin typeface="Century Gothic" panose="020B0502020202020204" pitchFamily="34" charset="0"/>
              <a:cs typeface="Calibri" pitchFamily="34" charset="0"/>
            </a:endParaRPr>
          </a:p>
          <a:p>
            <a:pPr marR="0" lvl="0" defTabSz="914400" rtl="0" eaLnBrk="0" fontAlgn="base" latinLnBrk="0" hangingPunct="0">
              <a:lnSpc>
                <a:spcPct val="100000"/>
              </a:lnSpc>
              <a:spcBef>
                <a:spcPts val="600"/>
              </a:spcBef>
              <a:spcAft>
                <a:spcPts val="600"/>
              </a:spcAft>
              <a:buClrTx/>
              <a:buSzTx/>
              <a:tabLst/>
              <a:defRPr/>
            </a:pPr>
            <a:endParaRPr lang="en-US" sz="1400" kern="0" dirty="0">
              <a:latin typeface="Century Gothic" panose="020B0502020202020204" pitchFamily="34" charset="0"/>
              <a:cs typeface="Calibri" pitchFamily="34" charset="0"/>
            </a:endParaRPr>
          </a:p>
          <a:p>
            <a:pPr marR="0" lvl="0" defTabSz="914400" rtl="0" eaLnBrk="0" fontAlgn="base" latinLnBrk="0" hangingPunct="0">
              <a:lnSpc>
                <a:spcPct val="100000"/>
              </a:lnSpc>
              <a:spcBef>
                <a:spcPts val="600"/>
              </a:spcBef>
              <a:spcAft>
                <a:spcPts val="600"/>
              </a:spcAft>
              <a:buClrTx/>
              <a:buSzTx/>
              <a:tabLst/>
              <a:defRPr/>
            </a:pPr>
            <a:endParaRPr lang="en-US" sz="1400" kern="0" dirty="0">
              <a:latin typeface="Century Gothic" panose="020B0502020202020204" pitchFamily="34" charset="0"/>
              <a:cs typeface="Calibri" pitchFamily="34" charset="0"/>
            </a:endParaRPr>
          </a:p>
        </p:txBody>
      </p:sp>
      <p:sp>
        <p:nvSpPr>
          <p:cNvPr id="29" name="Pentagon 28">
            <a:extLst>
              <a:ext uri="{FF2B5EF4-FFF2-40B4-BE49-F238E27FC236}">
                <a16:creationId xmlns:a16="http://schemas.microsoft.com/office/drawing/2014/main" id="{F3BDAA24-C21B-1B40-A3FE-9451B45D6CF1}"/>
              </a:ext>
            </a:extLst>
          </p:cNvPr>
          <p:cNvSpPr/>
          <p:nvPr/>
        </p:nvSpPr>
        <p:spPr>
          <a:xfrm>
            <a:off x="5461205" y="3914649"/>
            <a:ext cx="2014680" cy="593505"/>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ts val="600"/>
              </a:spcBef>
              <a:spcAft>
                <a:spcPts val="600"/>
              </a:spcAft>
              <a:defRPr/>
            </a:pPr>
            <a:r>
              <a:rPr lang="en-US" sz="1400" kern="0" dirty="0">
                <a:solidFill>
                  <a:schemeClr val="tx1"/>
                </a:solidFill>
                <a:latin typeface="Century Gothic" panose="020B0502020202020204" pitchFamily="34" charset="0"/>
                <a:cs typeface="Calibri" pitchFamily="34" charset="0"/>
              </a:rPr>
              <a:t>On-line registration on land</a:t>
            </a:r>
          </a:p>
        </p:txBody>
      </p:sp>
      <p:sp>
        <p:nvSpPr>
          <p:cNvPr id="30" name="Pentagon 29">
            <a:extLst>
              <a:ext uri="{FF2B5EF4-FFF2-40B4-BE49-F238E27FC236}">
                <a16:creationId xmlns:a16="http://schemas.microsoft.com/office/drawing/2014/main" id="{3890DF22-DC0A-3041-A040-3FD19F309A8E}"/>
              </a:ext>
            </a:extLst>
          </p:cNvPr>
          <p:cNvSpPr/>
          <p:nvPr/>
        </p:nvSpPr>
        <p:spPr>
          <a:xfrm>
            <a:off x="8495368" y="2306175"/>
            <a:ext cx="2014680" cy="593505"/>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ts val="600"/>
              </a:spcAft>
              <a:defRPr/>
            </a:pPr>
            <a:r>
              <a:rPr lang="en-US" sz="1400" kern="0" dirty="0">
                <a:solidFill>
                  <a:schemeClr val="tx1"/>
                </a:solidFill>
                <a:latin typeface="Century Gothic" panose="020B0502020202020204" pitchFamily="34" charset="0"/>
                <a:cs typeface="Calibri" pitchFamily="34" charset="0"/>
              </a:rPr>
              <a:t>Branchless banking in your hands</a:t>
            </a:r>
          </a:p>
        </p:txBody>
      </p:sp>
      <p:sp>
        <p:nvSpPr>
          <p:cNvPr id="31" name="Pentagon 30">
            <a:extLst>
              <a:ext uri="{FF2B5EF4-FFF2-40B4-BE49-F238E27FC236}">
                <a16:creationId xmlns:a16="http://schemas.microsoft.com/office/drawing/2014/main" id="{F67E190D-2F63-5B4E-9D3C-4722EE335F99}"/>
              </a:ext>
            </a:extLst>
          </p:cNvPr>
          <p:cNvSpPr/>
          <p:nvPr/>
        </p:nvSpPr>
        <p:spPr>
          <a:xfrm>
            <a:off x="8495368" y="3144400"/>
            <a:ext cx="2242850" cy="407953"/>
          </a:xfrm>
          <a:prstGeom prst="homePlate">
            <a:avLst>
              <a:gd name="adj" fmla="val 408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ts val="600"/>
              </a:spcAft>
              <a:defRPr/>
            </a:pPr>
            <a:r>
              <a:rPr lang="en-US" sz="1400" kern="0" dirty="0">
                <a:solidFill>
                  <a:schemeClr val="tx1"/>
                </a:solidFill>
                <a:latin typeface="Century Gothic" panose="020B0502020202020204" pitchFamily="34" charset="0"/>
                <a:cs typeface="Calibri" pitchFamily="34" charset="0"/>
              </a:rPr>
              <a:t>Enabling e-commerce business</a:t>
            </a:r>
          </a:p>
        </p:txBody>
      </p:sp>
      <p:grpSp>
        <p:nvGrpSpPr>
          <p:cNvPr id="66" name="Google Shape;7403;p57">
            <a:extLst>
              <a:ext uri="{FF2B5EF4-FFF2-40B4-BE49-F238E27FC236}">
                <a16:creationId xmlns:a16="http://schemas.microsoft.com/office/drawing/2014/main" id="{E2CA5442-41B8-5846-B208-85284430097A}"/>
              </a:ext>
            </a:extLst>
          </p:cNvPr>
          <p:cNvGrpSpPr/>
          <p:nvPr/>
        </p:nvGrpSpPr>
        <p:grpSpPr>
          <a:xfrm>
            <a:off x="1650205" y="2412846"/>
            <a:ext cx="438771" cy="446809"/>
            <a:chOff x="-40742750" y="3972175"/>
            <a:chExt cx="311125" cy="316825"/>
          </a:xfrm>
          <a:solidFill>
            <a:srgbClr val="92D050"/>
          </a:solidFill>
        </p:grpSpPr>
        <p:sp>
          <p:nvSpPr>
            <p:cNvPr id="67" name="Google Shape;7404;p57">
              <a:extLst>
                <a:ext uri="{FF2B5EF4-FFF2-40B4-BE49-F238E27FC236}">
                  <a16:creationId xmlns:a16="http://schemas.microsoft.com/office/drawing/2014/main" id="{3EEBAE29-A656-804B-B874-3B2D8D997548}"/>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405;p57">
              <a:extLst>
                <a:ext uri="{FF2B5EF4-FFF2-40B4-BE49-F238E27FC236}">
                  <a16:creationId xmlns:a16="http://schemas.microsoft.com/office/drawing/2014/main" id="{6ABE704E-AC9E-5B43-BFA4-6FF0F44F38D3}"/>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Picture 68">
            <a:extLst>
              <a:ext uri="{FF2B5EF4-FFF2-40B4-BE49-F238E27FC236}">
                <a16:creationId xmlns:a16="http://schemas.microsoft.com/office/drawing/2014/main" id="{E7970996-159A-E649-BF29-532E1E5A4B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5096" y="3168144"/>
            <a:ext cx="438128" cy="438128"/>
          </a:xfrm>
          <a:prstGeom prst="rect">
            <a:avLst/>
          </a:prstGeom>
        </p:spPr>
      </p:pic>
      <p:pic>
        <p:nvPicPr>
          <p:cNvPr id="5" name="Picture 4">
            <a:extLst>
              <a:ext uri="{FF2B5EF4-FFF2-40B4-BE49-F238E27FC236}">
                <a16:creationId xmlns:a16="http://schemas.microsoft.com/office/drawing/2014/main" id="{2CAAF4EA-93F1-BD4E-9281-711D5D6098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5096" y="3990506"/>
            <a:ext cx="446810" cy="446810"/>
          </a:xfrm>
          <a:prstGeom prst="rect">
            <a:avLst/>
          </a:prstGeom>
        </p:spPr>
      </p:pic>
      <p:pic>
        <p:nvPicPr>
          <p:cNvPr id="10" name="Picture 9">
            <a:extLst>
              <a:ext uri="{FF2B5EF4-FFF2-40B4-BE49-F238E27FC236}">
                <a16:creationId xmlns:a16="http://schemas.microsoft.com/office/drawing/2014/main" id="{772A19EA-9C1F-6B44-A2D5-A53410FC33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90712" y="2380355"/>
            <a:ext cx="515215" cy="515215"/>
          </a:xfrm>
          <a:prstGeom prst="rect">
            <a:avLst/>
          </a:prstGeom>
        </p:spPr>
      </p:pic>
      <p:pic>
        <p:nvPicPr>
          <p:cNvPr id="21" name="Picture 20">
            <a:extLst>
              <a:ext uri="{FF2B5EF4-FFF2-40B4-BE49-F238E27FC236}">
                <a16:creationId xmlns:a16="http://schemas.microsoft.com/office/drawing/2014/main" id="{962EEF75-4107-E74B-98F2-00F03CA745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45994" y="3206347"/>
            <a:ext cx="459933" cy="459933"/>
          </a:xfrm>
          <a:prstGeom prst="rect">
            <a:avLst/>
          </a:prstGeom>
        </p:spPr>
      </p:pic>
      <p:pic>
        <p:nvPicPr>
          <p:cNvPr id="28" name="Picture 27">
            <a:extLst>
              <a:ext uri="{FF2B5EF4-FFF2-40B4-BE49-F238E27FC236}">
                <a16:creationId xmlns:a16="http://schemas.microsoft.com/office/drawing/2014/main" id="{2DA95C99-3E3F-6E4A-93F0-89A04B2A30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60262" y="3963599"/>
            <a:ext cx="475943" cy="475943"/>
          </a:xfrm>
          <a:prstGeom prst="rect">
            <a:avLst/>
          </a:prstGeom>
        </p:spPr>
      </p:pic>
      <p:grpSp>
        <p:nvGrpSpPr>
          <p:cNvPr id="70" name="Google Shape;5998;p54">
            <a:extLst>
              <a:ext uri="{FF2B5EF4-FFF2-40B4-BE49-F238E27FC236}">
                <a16:creationId xmlns:a16="http://schemas.microsoft.com/office/drawing/2014/main" id="{DCB61C3C-10B2-0941-A1F3-9AFF5E4D2067}"/>
              </a:ext>
            </a:extLst>
          </p:cNvPr>
          <p:cNvGrpSpPr/>
          <p:nvPr/>
        </p:nvGrpSpPr>
        <p:grpSpPr>
          <a:xfrm>
            <a:off x="8022895" y="2392818"/>
            <a:ext cx="433707" cy="402255"/>
            <a:chOff x="-62511900" y="4129100"/>
            <a:chExt cx="304050" cy="282000"/>
          </a:xfrm>
          <a:solidFill>
            <a:srgbClr val="92D050"/>
          </a:solidFill>
        </p:grpSpPr>
        <p:sp>
          <p:nvSpPr>
            <p:cNvPr id="71" name="Google Shape;5999;p54">
              <a:extLst>
                <a:ext uri="{FF2B5EF4-FFF2-40B4-BE49-F238E27FC236}">
                  <a16:creationId xmlns:a16="http://schemas.microsoft.com/office/drawing/2014/main" id="{4F033396-BE24-994D-9CEA-9BE9673703A7}"/>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00;p54">
              <a:extLst>
                <a:ext uri="{FF2B5EF4-FFF2-40B4-BE49-F238E27FC236}">
                  <a16:creationId xmlns:a16="http://schemas.microsoft.com/office/drawing/2014/main" id="{80587F17-41B6-4943-9026-69D77A6E70D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01;p54">
              <a:extLst>
                <a:ext uri="{FF2B5EF4-FFF2-40B4-BE49-F238E27FC236}">
                  <a16:creationId xmlns:a16="http://schemas.microsoft.com/office/drawing/2014/main" id="{5D0A8F8A-842E-044F-8171-A25A4833C0AF}"/>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02;p54">
              <a:extLst>
                <a:ext uri="{FF2B5EF4-FFF2-40B4-BE49-F238E27FC236}">
                  <a16:creationId xmlns:a16="http://schemas.microsoft.com/office/drawing/2014/main" id="{E11396C8-2307-D442-8912-3554FB9A4C94}"/>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03;p54">
              <a:extLst>
                <a:ext uri="{FF2B5EF4-FFF2-40B4-BE49-F238E27FC236}">
                  <a16:creationId xmlns:a16="http://schemas.microsoft.com/office/drawing/2014/main" id="{27806CA8-E0BC-5943-A8DC-94F3EC20CECA}"/>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7" name="Picture 76">
            <a:extLst>
              <a:ext uri="{FF2B5EF4-FFF2-40B4-BE49-F238E27FC236}">
                <a16:creationId xmlns:a16="http://schemas.microsoft.com/office/drawing/2014/main" id="{09AC5B48-DA9D-224F-B74B-4DE9209107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89516" y="3127396"/>
            <a:ext cx="490429" cy="490429"/>
          </a:xfrm>
          <a:prstGeom prst="rect">
            <a:avLst/>
          </a:prstGeom>
        </p:spPr>
      </p:pic>
      <p:pic>
        <p:nvPicPr>
          <p:cNvPr id="79" name="Picture 78">
            <a:extLst>
              <a:ext uri="{FF2B5EF4-FFF2-40B4-BE49-F238E27FC236}">
                <a16:creationId xmlns:a16="http://schemas.microsoft.com/office/drawing/2014/main" id="{A565115D-63C7-FD47-9B2F-FFF9492D74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77252" y="3922732"/>
            <a:ext cx="464319" cy="464319"/>
          </a:xfrm>
          <a:prstGeom prst="rect">
            <a:avLst/>
          </a:prstGeom>
        </p:spPr>
      </p:pic>
      <p:pic>
        <p:nvPicPr>
          <p:cNvPr id="7" name="Picture 6">
            <a:extLst>
              <a:ext uri="{FF2B5EF4-FFF2-40B4-BE49-F238E27FC236}">
                <a16:creationId xmlns:a16="http://schemas.microsoft.com/office/drawing/2014/main" id="{90109324-8747-96D6-0889-5BD57648D7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Tree>
    <p:extLst>
      <p:ext uri="{BB962C8B-B14F-4D97-AF65-F5344CB8AC3E}">
        <p14:creationId xmlns:p14="http://schemas.microsoft.com/office/powerpoint/2010/main" val="1115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14" grpId="0"/>
      <p:bldP spid="15" grpId="0"/>
      <p:bldP spid="16" grpId="0"/>
      <p:bldP spid="26"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1BAA5D7C-1C4E-1A44-B03F-E8D4FECF91CD}"/>
              </a:ext>
            </a:extLst>
          </p:cNvPr>
          <p:cNvPicPr>
            <a:picLocks noChangeAspect="1"/>
          </p:cNvPicPr>
          <p:nvPr/>
        </p:nvPicPr>
        <p:blipFill rotWithShape="1">
          <a:blip r:embed="rId3"/>
          <a:srcRect l="14054"/>
          <a:stretch/>
        </p:blipFill>
        <p:spPr>
          <a:xfrm>
            <a:off x="-3" y="-5937"/>
            <a:ext cx="12192003" cy="6863937"/>
          </a:xfrm>
          <a:prstGeom prst="rect">
            <a:avLst/>
          </a:prstGeom>
        </p:spPr>
      </p:pic>
      <p:sp>
        <p:nvSpPr>
          <p:cNvPr id="2" name="Rounded Rectangle 1">
            <a:extLst>
              <a:ext uri="{FF2B5EF4-FFF2-40B4-BE49-F238E27FC236}">
                <a16:creationId xmlns:a16="http://schemas.microsoft.com/office/drawing/2014/main" id="{E1CDC218-F7E8-8345-6979-E0CF2F60DEFE}"/>
              </a:ext>
            </a:extLst>
          </p:cNvPr>
          <p:cNvSpPr/>
          <p:nvPr/>
        </p:nvSpPr>
        <p:spPr>
          <a:xfrm>
            <a:off x="-75144" y="1971720"/>
            <a:ext cx="12344400" cy="4892301"/>
          </a:xfrm>
          <a:prstGeom prst="roundRect">
            <a:avLst>
              <a:gd name="adj" fmla="val 0"/>
            </a:avLst>
          </a:prstGeom>
          <a:gradFill>
            <a:gsLst>
              <a:gs pos="0">
                <a:schemeClr val="tx1">
                  <a:lumMod val="0"/>
                  <a:alpha val="34000"/>
                </a:schemeClr>
              </a:gs>
              <a:gs pos="74000">
                <a:schemeClr val="accent3">
                  <a:lumMod val="97000"/>
                  <a:lumOff val="3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78" name="Rectangle 77">
            <a:extLst>
              <a:ext uri="{FF2B5EF4-FFF2-40B4-BE49-F238E27FC236}">
                <a16:creationId xmlns:a16="http://schemas.microsoft.com/office/drawing/2014/main" id="{88C87429-BEFF-AE41-BC02-CA2659B9165C}"/>
              </a:ext>
            </a:extLst>
          </p:cNvPr>
          <p:cNvSpPr/>
          <p:nvPr/>
        </p:nvSpPr>
        <p:spPr>
          <a:xfrm>
            <a:off x="-6740" y="-110415"/>
            <a:ext cx="12275996" cy="7026747"/>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K" dirty="0">
                <a:solidFill>
                  <a:schemeClr val="tx1"/>
                </a:solidFill>
              </a:rPr>
              <a:t> </a:t>
            </a:r>
          </a:p>
        </p:txBody>
      </p:sp>
      <p:sp>
        <p:nvSpPr>
          <p:cNvPr id="5" name="TextBox 4">
            <a:extLst>
              <a:ext uri="{FF2B5EF4-FFF2-40B4-BE49-F238E27FC236}">
                <a16:creationId xmlns:a16="http://schemas.microsoft.com/office/drawing/2014/main" id="{703DB0BE-D1D1-1E4E-A6D5-0CA144089127}"/>
              </a:ext>
            </a:extLst>
          </p:cNvPr>
          <p:cNvSpPr txBox="1"/>
          <p:nvPr/>
        </p:nvSpPr>
        <p:spPr>
          <a:xfrm>
            <a:off x="936183" y="531595"/>
            <a:ext cx="1774845" cy="369332"/>
          </a:xfrm>
          <a:prstGeom prst="rect">
            <a:avLst/>
          </a:prstGeom>
          <a:noFill/>
        </p:spPr>
        <p:txBody>
          <a:bodyPr wrap="none" rtlCol="0">
            <a:spAutoFit/>
          </a:bodyPr>
          <a:lstStyle/>
          <a:p>
            <a:r>
              <a:rPr lang="en-PK" b="1" dirty="0">
                <a:solidFill>
                  <a:schemeClr val="bg1"/>
                </a:solidFill>
                <a:latin typeface="Century Gothic" panose="020B0502020202020204" pitchFamily="34" charset="0"/>
              </a:rPr>
              <a:t>85+ Resources</a:t>
            </a:r>
          </a:p>
        </p:txBody>
      </p:sp>
      <p:sp>
        <p:nvSpPr>
          <p:cNvPr id="38" name="TextBox 37">
            <a:extLst>
              <a:ext uri="{FF2B5EF4-FFF2-40B4-BE49-F238E27FC236}">
                <a16:creationId xmlns:a16="http://schemas.microsoft.com/office/drawing/2014/main" id="{0C463664-5595-0E4A-8B4B-440E0901100E}"/>
              </a:ext>
            </a:extLst>
          </p:cNvPr>
          <p:cNvSpPr txBox="1"/>
          <p:nvPr/>
        </p:nvSpPr>
        <p:spPr>
          <a:xfrm>
            <a:off x="3859490" y="531595"/>
            <a:ext cx="2236510" cy="369332"/>
          </a:xfrm>
          <a:prstGeom prst="rect">
            <a:avLst/>
          </a:prstGeom>
          <a:noFill/>
        </p:spPr>
        <p:txBody>
          <a:bodyPr wrap="none" rtlCol="0">
            <a:spAutoFit/>
          </a:bodyPr>
          <a:lstStyle/>
          <a:p>
            <a:r>
              <a:rPr lang="en-PK" b="1" dirty="0">
                <a:solidFill>
                  <a:schemeClr val="bg1"/>
                </a:solidFill>
                <a:latin typeface="Century Gothic" panose="020B0502020202020204" pitchFamily="34" charset="0"/>
              </a:rPr>
              <a:t>145+ Certifications</a:t>
            </a:r>
          </a:p>
        </p:txBody>
      </p:sp>
      <p:sp>
        <p:nvSpPr>
          <p:cNvPr id="96" name="Rounded Rectangle 95">
            <a:extLst>
              <a:ext uri="{FF2B5EF4-FFF2-40B4-BE49-F238E27FC236}">
                <a16:creationId xmlns:a16="http://schemas.microsoft.com/office/drawing/2014/main" id="{2F5FB29B-69EA-D246-AC93-AD1FC8226BCA}"/>
              </a:ext>
            </a:extLst>
          </p:cNvPr>
          <p:cNvSpPr/>
          <p:nvPr/>
        </p:nvSpPr>
        <p:spPr>
          <a:xfrm>
            <a:off x="1625799" y="1142621"/>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97" name="Rounded Rectangle 96">
            <a:extLst>
              <a:ext uri="{FF2B5EF4-FFF2-40B4-BE49-F238E27FC236}">
                <a16:creationId xmlns:a16="http://schemas.microsoft.com/office/drawing/2014/main" id="{3D3928AC-D08E-D84C-B0C3-CBC666C8C47A}"/>
              </a:ext>
            </a:extLst>
          </p:cNvPr>
          <p:cNvSpPr/>
          <p:nvPr/>
        </p:nvSpPr>
        <p:spPr>
          <a:xfrm>
            <a:off x="1625799" y="1998836"/>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98" name="Rounded Rectangle 97">
            <a:extLst>
              <a:ext uri="{FF2B5EF4-FFF2-40B4-BE49-F238E27FC236}">
                <a16:creationId xmlns:a16="http://schemas.microsoft.com/office/drawing/2014/main" id="{56198D66-866A-CC4F-A281-EFA7D83BACCA}"/>
              </a:ext>
            </a:extLst>
          </p:cNvPr>
          <p:cNvSpPr/>
          <p:nvPr/>
        </p:nvSpPr>
        <p:spPr>
          <a:xfrm>
            <a:off x="1621701" y="2858077"/>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99" name="Rounded Rectangle 98">
            <a:extLst>
              <a:ext uri="{FF2B5EF4-FFF2-40B4-BE49-F238E27FC236}">
                <a16:creationId xmlns:a16="http://schemas.microsoft.com/office/drawing/2014/main" id="{78009A87-6C82-834D-A167-4347411A7282}"/>
              </a:ext>
            </a:extLst>
          </p:cNvPr>
          <p:cNvSpPr/>
          <p:nvPr/>
        </p:nvSpPr>
        <p:spPr>
          <a:xfrm>
            <a:off x="1621701" y="3742573"/>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0" name="Rounded Rectangle 99">
            <a:extLst>
              <a:ext uri="{FF2B5EF4-FFF2-40B4-BE49-F238E27FC236}">
                <a16:creationId xmlns:a16="http://schemas.microsoft.com/office/drawing/2014/main" id="{79E720DA-9F55-5449-9A71-7C7D8B311D0D}"/>
              </a:ext>
            </a:extLst>
          </p:cNvPr>
          <p:cNvSpPr/>
          <p:nvPr/>
        </p:nvSpPr>
        <p:spPr>
          <a:xfrm>
            <a:off x="1621701" y="4624927"/>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1" name="Rounded Rectangle 100">
            <a:extLst>
              <a:ext uri="{FF2B5EF4-FFF2-40B4-BE49-F238E27FC236}">
                <a16:creationId xmlns:a16="http://schemas.microsoft.com/office/drawing/2014/main" id="{9E30C051-A1A2-394F-BD33-6FD9725F75B3}"/>
              </a:ext>
            </a:extLst>
          </p:cNvPr>
          <p:cNvSpPr/>
          <p:nvPr/>
        </p:nvSpPr>
        <p:spPr>
          <a:xfrm>
            <a:off x="4589164" y="1133194"/>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2" name="Rounded Rectangle 101">
            <a:extLst>
              <a:ext uri="{FF2B5EF4-FFF2-40B4-BE49-F238E27FC236}">
                <a16:creationId xmlns:a16="http://schemas.microsoft.com/office/drawing/2014/main" id="{5E5B726D-0645-E942-A388-1908F28E6D54}"/>
              </a:ext>
            </a:extLst>
          </p:cNvPr>
          <p:cNvSpPr/>
          <p:nvPr/>
        </p:nvSpPr>
        <p:spPr>
          <a:xfrm>
            <a:off x="4587196" y="1992384"/>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3" name="Rounded Rectangle 102">
            <a:extLst>
              <a:ext uri="{FF2B5EF4-FFF2-40B4-BE49-F238E27FC236}">
                <a16:creationId xmlns:a16="http://schemas.microsoft.com/office/drawing/2014/main" id="{291306C1-B0AF-4540-92F3-6822C7D1571C}"/>
              </a:ext>
            </a:extLst>
          </p:cNvPr>
          <p:cNvSpPr/>
          <p:nvPr/>
        </p:nvSpPr>
        <p:spPr>
          <a:xfrm>
            <a:off x="4587196" y="2858026"/>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4" name="Rounded Rectangle 103">
            <a:extLst>
              <a:ext uri="{FF2B5EF4-FFF2-40B4-BE49-F238E27FC236}">
                <a16:creationId xmlns:a16="http://schemas.microsoft.com/office/drawing/2014/main" id="{E428696F-B257-6D49-8988-EB1E988FB742}"/>
              </a:ext>
            </a:extLst>
          </p:cNvPr>
          <p:cNvSpPr/>
          <p:nvPr/>
        </p:nvSpPr>
        <p:spPr>
          <a:xfrm>
            <a:off x="4595966" y="3734751"/>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5" name="Rounded Rectangle 104">
            <a:extLst>
              <a:ext uri="{FF2B5EF4-FFF2-40B4-BE49-F238E27FC236}">
                <a16:creationId xmlns:a16="http://schemas.microsoft.com/office/drawing/2014/main" id="{3C2D3DE8-7E68-9741-B671-F978FD6C0118}"/>
              </a:ext>
            </a:extLst>
          </p:cNvPr>
          <p:cNvSpPr/>
          <p:nvPr/>
        </p:nvSpPr>
        <p:spPr>
          <a:xfrm>
            <a:off x="4595966" y="4619247"/>
            <a:ext cx="899140" cy="663932"/>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6" name="Rounded Rectangle 65">
            <a:extLst>
              <a:ext uri="{FF2B5EF4-FFF2-40B4-BE49-F238E27FC236}">
                <a16:creationId xmlns:a16="http://schemas.microsoft.com/office/drawing/2014/main" id="{5F1ADB54-8BBD-5944-987E-1A887D3B3789}"/>
              </a:ext>
            </a:extLst>
          </p:cNvPr>
          <p:cNvSpPr/>
          <p:nvPr/>
        </p:nvSpPr>
        <p:spPr>
          <a:xfrm>
            <a:off x="1011720" y="1133899"/>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7" name="Rounded Rectangle 66">
            <a:extLst>
              <a:ext uri="{FF2B5EF4-FFF2-40B4-BE49-F238E27FC236}">
                <a16:creationId xmlns:a16="http://schemas.microsoft.com/office/drawing/2014/main" id="{0CD33817-B67D-1F4B-B146-8C046D10442B}"/>
              </a:ext>
            </a:extLst>
          </p:cNvPr>
          <p:cNvSpPr/>
          <p:nvPr/>
        </p:nvSpPr>
        <p:spPr>
          <a:xfrm>
            <a:off x="1011720" y="1985259"/>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8" name="Rounded Rectangle 67">
            <a:extLst>
              <a:ext uri="{FF2B5EF4-FFF2-40B4-BE49-F238E27FC236}">
                <a16:creationId xmlns:a16="http://schemas.microsoft.com/office/drawing/2014/main" id="{2EB4E728-F826-DE44-BE44-E7C4094C51EF}"/>
              </a:ext>
            </a:extLst>
          </p:cNvPr>
          <p:cNvSpPr/>
          <p:nvPr/>
        </p:nvSpPr>
        <p:spPr>
          <a:xfrm>
            <a:off x="1011720" y="2850351"/>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9" name="Rounded Rectangle 68">
            <a:extLst>
              <a:ext uri="{FF2B5EF4-FFF2-40B4-BE49-F238E27FC236}">
                <a16:creationId xmlns:a16="http://schemas.microsoft.com/office/drawing/2014/main" id="{ABFE965B-7874-BE4F-8724-36813D268796}"/>
              </a:ext>
            </a:extLst>
          </p:cNvPr>
          <p:cNvSpPr/>
          <p:nvPr/>
        </p:nvSpPr>
        <p:spPr>
          <a:xfrm>
            <a:off x="1018659" y="3733146"/>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0" name="Rounded Rectangle 69">
            <a:extLst>
              <a:ext uri="{FF2B5EF4-FFF2-40B4-BE49-F238E27FC236}">
                <a16:creationId xmlns:a16="http://schemas.microsoft.com/office/drawing/2014/main" id="{2DD3F23F-47D2-CD45-B827-48EA98F84AA8}"/>
              </a:ext>
            </a:extLst>
          </p:cNvPr>
          <p:cNvSpPr/>
          <p:nvPr/>
        </p:nvSpPr>
        <p:spPr>
          <a:xfrm>
            <a:off x="1011720" y="4615941"/>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7" name="Picture 16">
            <a:extLst>
              <a:ext uri="{FF2B5EF4-FFF2-40B4-BE49-F238E27FC236}">
                <a16:creationId xmlns:a16="http://schemas.microsoft.com/office/drawing/2014/main" id="{81F71434-8138-5D47-B1AF-B09FBD9BD8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9835" y="1187712"/>
            <a:ext cx="823177" cy="615017"/>
          </a:xfrm>
          <a:prstGeom prst="rect">
            <a:avLst/>
          </a:prstGeom>
        </p:spPr>
      </p:pic>
      <p:pic>
        <p:nvPicPr>
          <p:cNvPr id="54" name="Picture 53">
            <a:extLst>
              <a:ext uri="{FF2B5EF4-FFF2-40B4-BE49-F238E27FC236}">
                <a16:creationId xmlns:a16="http://schemas.microsoft.com/office/drawing/2014/main" id="{86874F08-45AD-C644-ABEC-75277718E3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951" y="2095570"/>
            <a:ext cx="766945" cy="508184"/>
          </a:xfrm>
          <a:prstGeom prst="rect">
            <a:avLst/>
          </a:prstGeom>
        </p:spPr>
      </p:pic>
      <p:pic>
        <p:nvPicPr>
          <p:cNvPr id="56" name="Picture 55">
            <a:extLst>
              <a:ext uri="{FF2B5EF4-FFF2-40B4-BE49-F238E27FC236}">
                <a16:creationId xmlns:a16="http://schemas.microsoft.com/office/drawing/2014/main" id="{252E3A77-C84B-1F4D-90B0-A3D0A5839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951" y="3838124"/>
            <a:ext cx="773525" cy="455637"/>
          </a:xfrm>
          <a:prstGeom prst="rect">
            <a:avLst/>
          </a:prstGeom>
        </p:spPr>
      </p:pic>
      <p:pic>
        <p:nvPicPr>
          <p:cNvPr id="58" name="Picture 57">
            <a:extLst>
              <a:ext uri="{FF2B5EF4-FFF2-40B4-BE49-F238E27FC236}">
                <a16:creationId xmlns:a16="http://schemas.microsoft.com/office/drawing/2014/main" id="{A37A6A70-3023-5349-A65D-48746B2FF4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8075" y="2962183"/>
            <a:ext cx="746821" cy="476529"/>
          </a:xfrm>
          <a:prstGeom prst="rect">
            <a:avLst/>
          </a:prstGeom>
        </p:spPr>
      </p:pic>
      <p:pic>
        <p:nvPicPr>
          <p:cNvPr id="60" name="Picture 59">
            <a:extLst>
              <a:ext uri="{FF2B5EF4-FFF2-40B4-BE49-F238E27FC236}">
                <a16:creationId xmlns:a16="http://schemas.microsoft.com/office/drawing/2014/main" id="{22FB9254-9F78-9541-8C39-F561FD394C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8934" y="4719575"/>
            <a:ext cx="792542" cy="467455"/>
          </a:xfrm>
          <a:prstGeom prst="rect">
            <a:avLst/>
          </a:prstGeom>
        </p:spPr>
      </p:pic>
      <p:sp>
        <p:nvSpPr>
          <p:cNvPr id="72" name="Rounded Rectangle 71">
            <a:extLst>
              <a:ext uri="{FF2B5EF4-FFF2-40B4-BE49-F238E27FC236}">
                <a16:creationId xmlns:a16="http://schemas.microsoft.com/office/drawing/2014/main" id="{CD117B70-283F-024E-A399-0DA0AAB14D7D}"/>
              </a:ext>
            </a:extLst>
          </p:cNvPr>
          <p:cNvSpPr/>
          <p:nvPr/>
        </p:nvSpPr>
        <p:spPr>
          <a:xfrm>
            <a:off x="3966253" y="1982908"/>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3" name="Rounded Rectangle 72">
            <a:extLst>
              <a:ext uri="{FF2B5EF4-FFF2-40B4-BE49-F238E27FC236}">
                <a16:creationId xmlns:a16="http://schemas.microsoft.com/office/drawing/2014/main" id="{BDDB2919-20F8-F44B-88DF-E4CC880902C0}"/>
              </a:ext>
            </a:extLst>
          </p:cNvPr>
          <p:cNvSpPr/>
          <p:nvPr/>
        </p:nvSpPr>
        <p:spPr>
          <a:xfrm>
            <a:off x="3966253" y="2848000"/>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4" name="Rounded Rectangle 73">
            <a:extLst>
              <a:ext uri="{FF2B5EF4-FFF2-40B4-BE49-F238E27FC236}">
                <a16:creationId xmlns:a16="http://schemas.microsoft.com/office/drawing/2014/main" id="{34EF8E56-BC36-4B46-BCC4-0433CA42E90D}"/>
              </a:ext>
            </a:extLst>
          </p:cNvPr>
          <p:cNvSpPr/>
          <p:nvPr/>
        </p:nvSpPr>
        <p:spPr>
          <a:xfrm>
            <a:off x="3973192" y="3730795"/>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5" name="Rounded Rectangle 74">
            <a:extLst>
              <a:ext uri="{FF2B5EF4-FFF2-40B4-BE49-F238E27FC236}">
                <a16:creationId xmlns:a16="http://schemas.microsoft.com/office/drawing/2014/main" id="{F67D0601-3A17-0947-91F2-7C03AD047EA9}"/>
              </a:ext>
            </a:extLst>
          </p:cNvPr>
          <p:cNvSpPr/>
          <p:nvPr/>
        </p:nvSpPr>
        <p:spPr>
          <a:xfrm>
            <a:off x="3966253" y="4613590"/>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77" name="Picture 76">
            <a:extLst>
              <a:ext uri="{FF2B5EF4-FFF2-40B4-BE49-F238E27FC236}">
                <a16:creationId xmlns:a16="http://schemas.microsoft.com/office/drawing/2014/main" id="{3A774B54-09AA-3549-9CEA-A6F2F0F8FE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07523" y="2022500"/>
            <a:ext cx="616604" cy="616604"/>
          </a:xfrm>
          <a:prstGeom prst="rect">
            <a:avLst/>
          </a:prstGeom>
        </p:spPr>
      </p:pic>
      <p:pic>
        <p:nvPicPr>
          <p:cNvPr id="79" name="Picture 78">
            <a:extLst>
              <a:ext uri="{FF2B5EF4-FFF2-40B4-BE49-F238E27FC236}">
                <a16:creationId xmlns:a16="http://schemas.microsoft.com/office/drawing/2014/main" id="{4B95293D-9291-5449-B836-194A78FC8E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96794" y="3887375"/>
            <a:ext cx="854813" cy="364920"/>
          </a:xfrm>
          <a:prstGeom prst="rect">
            <a:avLst/>
          </a:prstGeom>
        </p:spPr>
      </p:pic>
      <p:pic>
        <p:nvPicPr>
          <p:cNvPr id="83" name="Picture 82">
            <a:extLst>
              <a:ext uri="{FF2B5EF4-FFF2-40B4-BE49-F238E27FC236}">
                <a16:creationId xmlns:a16="http://schemas.microsoft.com/office/drawing/2014/main" id="{354A16E2-9B56-F04F-B422-557A65F665B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93921" y="3045340"/>
            <a:ext cx="857681" cy="296586"/>
          </a:xfrm>
          <a:prstGeom prst="rect">
            <a:avLst/>
          </a:prstGeom>
        </p:spPr>
      </p:pic>
      <p:pic>
        <p:nvPicPr>
          <p:cNvPr id="85" name="Picture 84">
            <a:extLst>
              <a:ext uri="{FF2B5EF4-FFF2-40B4-BE49-F238E27FC236}">
                <a16:creationId xmlns:a16="http://schemas.microsoft.com/office/drawing/2014/main" id="{AC6CA225-7E5F-5840-84D3-0499784B66B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28485" y="4740375"/>
            <a:ext cx="782671" cy="425853"/>
          </a:xfrm>
          <a:prstGeom prst="rect">
            <a:avLst/>
          </a:prstGeom>
        </p:spPr>
      </p:pic>
      <p:sp>
        <p:nvSpPr>
          <p:cNvPr id="71" name="Rounded Rectangle 70">
            <a:extLst>
              <a:ext uri="{FF2B5EF4-FFF2-40B4-BE49-F238E27FC236}">
                <a16:creationId xmlns:a16="http://schemas.microsoft.com/office/drawing/2014/main" id="{0B4C65FC-0C1A-BF42-ADAE-6A20D927276B}"/>
              </a:ext>
            </a:extLst>
          </p:cNvPr>
          <p:cNvSpPr/>
          <p:nvPr/>
        </p:nvSpPr>
        <p:spPr>
          <a:xfrm>
            <a:off x="3966253" y="1131548"/>
            <a:ext cx="899140" cy="6825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1" name="Picture 80">
            <a:extLst>
              <a:ext uri="{FF2B5EF4-FFF2-40B4-BE49-F238E27FC236}">
                <a16:creationId xmlns:a16="http://schemas.microsoft.com/office/drawing/2014/main" id="{D6216EEB-C3B4-E148-ABC4-42BC363A0C9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101624" y="1175295"/>
            <a:ext cx="601312" cy="596765"/>
          </a:xfrm>
          <a:prstGeom prst="rect">
            <a:avLst/>
          </a:prstGeom>
        </p:spPr>
      </p:pic>
      <p:sp>
        <p:nvSpPr>
          <p:cNvPr id="107" name="TextBox 106">
            <a:extLst>
              <a:ext uri="{FF2B5EF4-FFF2-40B4-BE49-F238E27FC236}">
                <a16:creationId xmlns:a16="http://schemas.microsoft.com/office/drawing/2014/main" id="{565641C8-B791-E34D-938F-AF26076B2197}"/>
              </a:ext>
            </a:extLst>
          </p:cNvPr>
          <p:cNvSpPr txBox="1"/>
          <p:nvPr/>
        </p:nvSpPr>
        <p:spPr>
          <a:xfrm>
            <a:off x="2064909" y="1282174"/>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9</a:t>
            </a:r>
          </a:p>
        </p:txBody>
      </p:sp>
      <p:sp>
        <p:nvSpPr>
          <p:cNvPr id="108" name="TextBox 107">
            <a:extLst>
              <a:ext uri="{FF2B5EF4-FFF2-40B4-BE49-F238E27FC236}">
                <a16:creationId xmlns:a16="http://schemas.microsoft.com/office/drawing/2014/main" id="{973B818E-3C9A-DE49-A848-BAD0E133479E}"/>
              </a:ext>
            </a:extLst>
          </p:cNvPr>
          <p:cNvSpPr txBox="1"/>
          <p:nvPr/>
        </p:nvSpPr>
        <p:spPr>
          <a:xfrm>
            <a:off x="1989960" y="2124134"/>
            <a:ext cx="47320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22</a:t>
            </a:r>
          </a:p>
        </p:txBody>
      </p:sp>
      <p:sp>
        <p:nvSpPr>
          <p:cNvPr id="110" name="TextBox 109">
            <a:extLst>
              <a:ext uri="{FF2B5EF4-FFF2-40B4-BE49-F238E27FC236}">
                <a16:creationId xmlns:a16="http://schemas.microsoft.com/office/drawing/2014/main" id="{C503184E-366A-CE43-91D4-AD38E9EF753E}"/>
              </a:ext>
            </a:extLst>
          </p:cNvPr>
          <p:cNvSpPr txBox="1"/>
          <p:nvPr/>
        </p:nvSpPr>
        <p:spPr>
          <a:xfrm>
            <a:off x="2030469" y="2995306"/>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3</a:t>
            </a:r>
          </a:p>
        </p:txBody>
      </p:sp>
      <p:sp>
        <p:nvSpPr>
          <p:cNvPr id="111" name="TextBox 110">
            <a:extLst>
              <a:ext uri="{FF2B5EF4-FFF2-40B4-BE49-F238E27FC236}">
                <a16:creationId xmlns:a16="http://schemas.microsoft.com/office/drawing/2014/main" id="{54AF4778-3BBD-064B-A396-DF80CB83B1EB}"/>
              </a:ext>
            </a:extLst>
          </p:cNvPr>
          <p:cNvSpPr txBox="1"/>
          <p:nvPr/>
        </p:nvSpPr>
        <p:spPr>
          <a:xfrm>
            <a:off x="2037770" y="3887375"/>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3</a:t>
            </a:r>
          </a:p>
        </p:txBody>
      </p:sp>
      <p:sp>
        <p:nvSpPr>
          <p:cNvPr id="112" name="TextBox 111">
            <a:extLst>
              <a:ext uri="{FF2B5EF4-FFF2-40B4-BE49-F238E27FC236}">
                <a16:creationId xmlns:a16="http://schemas.microsoft.com/office/drawing/2014/main" id="{6519D7D9-7D91-EE42-A3EA-71F4975B77C9}"/>
              </a:ext>
            </a:extLst>
          </p:cNvPr>
          <p:cNvSpPr txBox="1"/>
          <p:nvPr/>
        </p:nvSpPr>
        <p:spPr>
          <a:xfrm>
            <a:off x="2039112" y="4775327"/>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3</a:t>
            </a:r>
          </a:p>
        </p:txBody>
      </p:sp>
      <p:sp>
        <p:nvSpPr>
          <p:cNvPr id="113" name="TextBox 112">
            <a:extLst>
              <a:ext uri="{FF2B5EF4-FFF2-40B4-BE49-F238E27FC236}">
                <a16:creationId xmlns:a16="http://schemas.microsoft.com/office/drawing/2014/main" id="{224DC4A6-1AE2-6F44-B434-0D31C1A6211C}"/>
              </a:ext>
            </a:extLst>
          </p:cNvPr>
          <p:cNvSpPr txBox="1"/>
          <p:nvPr/>
        </p:nvSpPr>
        <p:spPr>
          <a:xfrm>
            <a:off x="5010386" y="1278165"/>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4</a:t>
            </a:r>
          </a:p>
        </p:txBody>
      </p:sp>
      <p:sp>
        <p:nvSpPr>
          <p:cNvPr id="114" name="TextBox 113">
            <a:extLst>
              <a:ext uri="{FF2B5EF4-FFF2-40B4-BE49-F238E27FC236}">
                <a16:creationId xmlns:a16="http://schemas.microsoft.com/office/drawing/2014/main" id="{AE371CEC-21C5-2240-946E-98E2F4A01437}"/>
              </a:ext>
            </a:extLst>
          </p:cNvPr>
          <p:cNvSpPr txBox="1"/>
          <p:nvPr/>
        </p:nvSpPr>
        <p:spPr>
          <a:xfrm>
            <a:off x="4944518" y="2124134"/>
            <a:ext cx="47320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11</a:t>
            </a:r>
          </a:p>
        </p:txBody>
      </p:sp>
      <p:sp>
        <p:nvSpPr>
          <p:cNvPr id="115" name="TextBox 114">
            <a:extLst>
              <a:ext uri="{FF2B5EF4-FFF2-40B4-BE49-F238E27FC236}">
                <a16:creationId xmlns:a16="http://schemas.microsoft.com/office/drawing/2014/main" id="{C23458DA-7B45-A043-B912-FA4E9054127E}"/>
              </a:ext>
            </a:extLst>
          </p:cNvPr>
          <p:cNvSpPr txBox="1"/>
          <p:nvPr/>
        </p:nvSpPr>
        <p:spPr>
          <a:xfrm>
            <a:off x="4999896" y="3002849"/>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5</a:t>
            </a:r>
          </a:p>
        </p:txBody>
      </p:sp>
      <p:sp>
        <p:nvSpPr>
          <p:cNvPr id="116" name="TextBox 115">
            <a:extLst>
              <a:ext uri="{FF2B5EF4-FFF2-40B4-BE49-F238E27FC236}">
                <a16:creationId xmlns:a16="http://schemas.microsoft.com/office/drawing/2014/main" id="{21B29CA4-280D-0645-8200-511CEF976552}"/>
              </a:ext>
            </a:extLst>
          </p:cNvPr>
          <p:cNvSpPr txBox="1"/>
          <p:nvPr/>
        </p:nvSpPr>
        <p:spPr>
          <a:xfrm>
            <a:off x="4999896" y="3867633"/>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4</a:t>
            </a:r>
          </a:p>
        </p:txBody>
      </p:sp>
      <p:sp>
        <p:nvSpPr>
          <p:cNvPr id="117" name="TextBox 116">
            <a:extLst>
              <a:ext uri="{FF2B5EF4-FFF2-40B4-BE49-F238E27FC236}">
                <a16:creationId xmlns:a16="http://schemas.microsoft.com/office/drawing/2014/main" id="{F131E174-5724-C848-A10C-6F49C036B6D3}"/>
              </a:ext>
            </a:extLst>
          </p:cNvPr>
          <p:cNvSpPr txBox="1"/>
          <p:nvPr/>
        </p:nvSpPr>
        <p:spPr>
          <a:xfrm>
            <a:off x="5008869" y="4766118"/>
            <a:ext cx="328936"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3</a:t>
            </a:r>
          </a:p>
        </p:txBody>
      </p:sp>
      <p:sp>
        <p:nvSpPr>
          <p:cNvPr id="80" name="Google Shape;142;p2">
            <a:extLst>
              <a:ext uri="{FF2B5EF4-FFF2-40B4-BE49-F238E27FC236}">
                <a16:creationId xmlns:a16="http://schemas.microsoft.com/office/drawing/2014/main" id="{F073377D-8AD2-E249-9D82-D8A38C6F929F}"/>
              </a:ext>
            </a:extLst>
          </p:cNvPr>
          <p:cNvSpPr/>
          <p:nvPr/>
        </p:nvSpPr>
        <p:spPr>
          <a:xfrm>
            <a:off x="6676247" y="631064"/>
            <a:ext cx="4359606" cy="4667439"/>
          </a:xfrm>
          <a:prstGeom prst="roundRect">
            <a:avLst>
              <a:gd name="adj" fmla="val 5368"/>
            </a:avLst>
          </a:prstGeom>
          <a:solidFill>
            <a:schemeClr val="bg1"/>
          </a:solidFill>
          <a:ln>
            <a:noFill/>
          </a:ln>
          <a:effectLst>
            <a:outerShdw blurRad="63500" algn="c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ontserrat"/>
              <a:ea typeface="Montserrat"/>
              <a:cs typeface="Montserrat"/>
              <a:sym typeface="Montserrat"/>
            </a:endParaRPr>
          </a:p>
        </p:txBody>
      </p:sp>
      <p:pic>
        <p:nvPicPr>
          <p:cNvPr id="91" name="Picture 2" descr="See the source image">
            <a:extLst>
              <a:ext uri="{FF2B5EF4-FFF2-40B4-BE49-F238E27FC236}">
                <a16:creationId xmlns:a16="http://schemas.microsoft.com/office/drawing/2014/main" id="{9659ED1C-F08A-0D41-96A1-282AC1C81DA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64110" y="2826140"/>
            <a:ext cx="712947" cy="216023"/>
          </a:xfrm>
          <a:prstGeom prst="rect">
            <a:avLst/>
          </a:prstGeom>
          <a:noFill/>
          <a:extLst>
            <a:ext uri="{909E8E84-426E-40DD-AFC4-6F175D3DCCD1}">
              <a14:hiddenFill xmlns:a14="http://schemas.microsoft.com/office/drawing/2010/main">
                <a:solidFill>
                  <a:srgbClr val="FFFFFF"/>
                </a:solidFill>
              </a14:hiddenFill>
            </a:ext>
          </a:extLst>
        </p:spPr>
      </p:pic>
      <p:pic>
        <p:nvPicPr>
          <p:cNvPr id="93" name="Graphic 92">
            <a:extLst>
              <a:ext uri="{FF2B5EF4-FFF2-40B4-BE49-F238E27FC236}">
                <a16:creationId xmlns:a16="http://schemas.microsoft.com/office/drawing/2014/main" id="{27C75E5A-30B2-B04C-920E-E1373884EE3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33927" y="1740532"/>
            <a:ext cx="755137" cy="755137"/>
          </a:xfrm>
          <a:prstGeom prst="rect">
            <a:avLst/>
          </a:prstGeom>
        </p:spPr>
      </p:pic>
      <p:pic>
        <p:nvPicPr>
          <p:cNvPr id="94" name="Picture 6" descr="Image result for AWS logo consulting">
            <a:extLst>
              <a:ext uri="{FF2B5EF4-FFF2-40B4-BE49-F238E27FC236}">
                <a16:creationId xmlns:a16="http://schemas.microsoft.com/office/drawing/2014/main" id="{E579714C-14D0-F24C-ABC3-BE66E672C67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572013" y="2846972"/>
            <a:ext cx="936628" cy="43709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naumanna1\Pictures\Cloudflare.png">
            <a:extLst>
              <a:ext uri="{FF2B5EF4-FFF2-40B4-BE49-F238E27FC236}">
                <a16:creationId xmlns:a16="http://schemas.microsoft.com/office/drawing/2014/main" id="{C079B66A-71D1-0846-986D-C2D05DA3F219}"/>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615983" y="3679164"/>
            <a:ext cx="916765" cy="41972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7" descr="http://web.swcdn.net/web/images/partnerPortal/SW_synergy_partner_authorized.jpg">
            <a:extLst>
              <a:ext uri="{FF2B5EF4-FFF2-40B4-BE49-F238E27FC236}">
                <a16:creationId xmlns:a16="http://schemas.microsoft.com/office/drawing/2014/main" id="{39B75EFC-186A-C24E-AE54-67270277B038}"/>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9774433" y="2870864"/>
            <a:ext cx="894481" cy="40709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4E354F99-33A6-2D4D-98E4-6C3FBE0B325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461384" y="1911625"/>
            <a:ext cx="1322051" cy="339609"/>
          </a:xfrm>
          <a:prstGeom prst="rect">
            <a:avLst/>
          </a:prstGeom>
        </p:spPr>
      </p:pic>
      <p:pic>
        <p:nvPicPr>
          <p:cNvPr id="119" name="Picture 118">
            <a:extLst>
              <a:ext uri="{FF2B5EF4-FFF2-40B4-BE49-F238E27FC236}">
                <a16:creationId xmlns:a16="http://schemas.microsoft.com/office/drawing/2014/main" id="{FD899794-254A-F041-941F-66DB25DBB23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065148" y="3900895"/>
            <a:ext cx="1290817" cy="264688"/>
          </a:xfrm>
          <a:prstGeom prst="rect">
            <a:avLst/>
          </a:prstGeom>
        </p:spPr>
      </p:pic>
      <p:pic>
        <p:nvPicPr>
          <p:cNvPr id="120" name="Picture 119">
            <a:extLst>
              <a:ext uri="{FF2B5EF4-FFF2-40B4-BE49-F238E27FC236}">
                <a16:creationId xmlns:a16="http://schemas.microsoft.com/office/drawing/2014/main" id="{9BA8BBEA-6401-BD4E-9848-4AE5E2BEA4E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037818" y="4495372"/>
            <a:ext cx="1290817" cy="247102"/>
          </a:xfrm>
          <a:prstGeom prst="rect">
            <a:avLst/>
          </a:prstGeom>
        </p:spPr>
      </p:pic>
      <p:pic>
        <p:nvPicPr>
          <p:cNvPr id="122" name="Picture 121">
            <a:extLst>
              <a:ext uri="{FF2B5EF4-FFF2-40B4-BE49-F238E27FC236}">
                <a16:creationId xmlns:a16="http://schemas.microsoft.com/office/drawing/2014/main" id="{562000A5-7D37-BD43-BCC6-F7BAD86D34B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210652" y="3238556"/>
            <a:ext cx="801686" cy="225130"/>
          </a:xfrm>
          <a:prstGeom prst="rect">
            <a:avLst/>
          </a:prstGeom>
        </p:spPr>
      </p:pic>
      <p:pic>
        <p:nvPicPr>
          <p:cNvPr id="124" name="Picture 6">
            <a:extLst>
              <a:ext uri="{FF2B5EF4-FFF2-40B4-BE49-F238E27FC236}">
                <a16:creationId xmlns:a16="http://schemas.microsoft.com/office/drawing/2014/main" id="{90F000D5-F67C-5646-B847-8C6497BA49B6}"/>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9792402" y="4427751"/>
            <a:ext cx="882374" cy="303216"/>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Logo&#10;&#10;Description automatically generated">
            <a:extLst>
              <a:ext uri="{FF2B5EF4-FFF2-40B4-BE49-F238E27FC236}">
                <a16:creationId xmlns:a16="http://schemas.microsoft.com/office/drawing/2014/main" id="{2B941FD0-8C65-9545-8AD8-538CA1CC02C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844615" y="3756488"/>
            <a:ext cx="766260" cy="300954"/>
          </a:xfrm>
          <a:prstGeom prst="rect">
            <a:avLst/>
          </a:prstGeom>
        </p:spPr>
      </p:pic>
      <p:sp>
        <p:nvSpPr>
          <p:cNvPr id="126" name="Title 1">
            <a:extLst>
              <a:ext uri="{FF2B5EF4-FFF2-40B4-BE49-F238E27FC236}">
                <a16:creationId xmlns:a16="http://schemas.microsoft.com/office/drawing/2014/main" id="{0BA09AF2-445F-2C4F-BA5A-07139CA7EB2B}"/>
              </a:ext>
            </a:extLst>
          </p:cNvPr>
          <p:cNvSpPr txBox="1">
            <a:spLocks/>
          </p:cNvSpPr>
          <p:nvPr/>
        </p:nvSpPr>
        <p:spPr>
          <a:xfrm>
            <a:off x="7325264" y="814941"/>
            <a:ext cx="7891272" cy="720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Century Gothic" panose="020B0502020202020204" pitchFamily="34" charset="0"/>
              </a:rPr>
              <a:t>Technology Partners </a:t>
            </a:r>
            <a:endParaRPr lang="x-none" sz="2400" b="1" dirty="0">
              <a:latin typeface="Century Gothic" panose="020B0502020202020204" pitchFamily="34" charset="0"/>
            </a:endParaRPr>
          </a:p>
        </p:txBody>
      </p:sp>
      <p:pic>
        <p:nvPicPr>
          <p:cNvPr id="6" name="Picture 5">
            <a:extLst>
              <a:ext uri="{FF2B5EF4-FFF2-40B4-BE49-F238E27FC236}">
                <a16:creationId xmlns:a16="http://schemas.microsoft.com/office/drawing/2014/main" id="{9937DA83-C491-F043-BB0B-685EDB08AF36}"/>
              </a:ext>
            </a:extLst>
          </p:cNvPr>
          <p:cNvPicPr>
            <a:picLocks noChangeAspect="1"/>
          </p:cNvPicPr>
          <p:nvPr/>
        </p:nvPicPr>
        <p:blipFill>
          <a:blip r:embed="rId26"/>
          <a:stretch>
            <a:fillRect/>
          </a:stretch>
        </p:blipFill>
        <p:spPr>
          <a:xfrm>
            <a:off x="8397066" y="1664787"/>
            <a:ext cx="914356" cy="914356"/>
          </a:xfrm>
          <a:prstGeom prst="rect">
            <a:avLst/>
          </a:prstGeom>
        </p:spPr>
      </p:pic>
      <p:sp>
        <p:nvSpPr>
          <p:cNvPr id="82" name="TextBox 81">
            <a:extLst>
              <a:ext uri="{FF2B5EF4-FFF2-40B4-BE49-F238E27FC236}">
                <a16:creationId xmlns:a16="http://schemas.microsoft.com/office/drawing/2014/main" id="{21869A0C-3585-CD4E-BB54-8E9181FFAA69}"/>
              </a:ext>
            </a:extLst>
          </p:cNvPr>
          <p:cNvSpPr txBox="1"/>
          <p:nvPr/>
        </p:nvSpPr>
        <p:spPr>
          <a:xfrm>
            <a:off x="2945137" y="5649466"/>
            <a:ext cx="6301725" cy="400110"/>
          </a:xfrm>
          <a:prstGeom prst="rect">
            <a:avLst/>
          </a:prstGeom>
          <a:noFill/>
        </p:spPr>
        <p:txBody>
          <a:bodyPr wrap="none" rtlCol="0">
            <a:spAutoFit/>
          </a:bodyPr>
          <a:lstStyle/>
          <a:p>
            <a:r>
              <a:rPr lang="en-PK" sz="2000" b="1" dirty="0">
                <a:solidFill>
                  <a:schemeClr val="bg1"/>
                </a:solidFill>
                <a:latin typeface="Century Gothic" panose="020B0502020202020204" pitchFamily="34" charset="0"/>
              </a:rPr>
              <a:t>Highest numbers of certified resources in Pakistan</a:t>
            </a:r>
          </a:p>
        </p:txBody>
      </p:sp>
      <p:pic>
        <p:nvPicPr>
          <p:cNvPr id="4" name="Picture 3">
            <a:extLst>
              <a:ext uri="{FF2B5EF4-FFF2-40B4-BE49-F238E27FC236}">
                <a16:creationId xmlns:a16="http://schemas.microsoft.com/office/drawing/2014/main" id="{FD4973BD-8BE0-9631-63B4-43BA5FD6FC4B}"/>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pic>
        <p:nvPicPr>
          <p:cNvPr id="1026" name="Picture 2" descr="Sungrow | Neoventure Corp">
            <a:extLst>
              <a:ext uri="{FF2B5EF4-FFF2-40B4-BE49-F238E27FC236}">
                <a16:creationId xmlns:a16="http://schemas.microsoft.com/office/drawing/2014/main" id="{82577539-C615-7569-D2C9-CF00BCDDF31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33139" y="4390200"/>
            <a:ext cx="1341294" cy="4694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9279E1-E90E-62B1-954E-DD14E8E838BF}"/>
              </a:ext>
            </a:extLst>
          </p:cNvPr>
          <p:cNvSpPr txBox="1"/>
          <p:nvPr/>
        </p:nvSpPr>
        <p:spPr>
          <a:xfrm>
            <a:off x="1903373" y="6053678"/>
            <a:ext cx="8765541"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The Energy Team also owns experience of more than 250MW projects</a:t>
            </a:r>
            <a:endParaRPr lang="en-PK"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424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969162-E78C-6E43-B645-885441ED0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4139" y="-215899"/>
            <a:ext cx="12812146" cy="7200900"/>
          </a:xfrm>
          <a:prstGeom prst="rect">
            <a:avLst/>
          </a:prstGeom>
        </p:spPr>
      </p:pic>
      <p:sp>
        <p:nvSpPr>
          <p:cNvPr id="46" name="Rectangle 45">
            <a:extLst>
              <a:ext uri="{FF2B5EF4-FFF2-40B4-BE49-F238E27FC236}">
                <a16:creationId xmlns:a16="http://schemas.microsoft.com/office/drawing/2014/main" id="{F569ED4E-CE29-9F46-8135-8BCF46393D5A}"/>
              </a:ext>
            </a:extLst>
          </p:cNvPr>
          <p:cNvSpPr/>
          <p:nvPr/>
        </p:nvSpPr>
        <p:spPr>
          <a:xfrm>
            <a:off x="-354046" y="-226865"/>
            <a:ext cx="12546046" cy="7211866"/>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4" name="Google Shape;139;p2">
            <a:extLst>
              <a:ext uri="{FF2B5EF4-FFF2-40B4-BE49-F238E27FC236}">
                <a16:creationId xmlns:a16="http://schemas.microsoft.com/office/drawing/2014/main" id="{D7922961-4923-BD46-9E37-0FBD15E9BB29}"/>
              </a:ext>
            </a:extLst>
          </p:cNvPr>
          <p:cNvSpPr/>
          <p:nvPr/>
        </p:nvSpPr>
        <p:spPr>
          <a:xfrm rot="16200000" flipV="1">
            <a:off x="5006847" y="-472735"/>
            <a:ext cx="7161411" cy="7703606"/>
          </a:xfrm>
          <a:prstGeom prst="rect">
            <a:avLst/>
          </a:prstGeom>
          <a:gradFill>
            <a:gsLst>
              <a:gs pos="0">
                <a:srgbClr val="000000">
                  <a:lumMod val="0"/>
                  <a:alpha val="76000"/>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0B150B62-54A3-ED88-59A5-5A821514898B}"/>
              </a:ext>
            </a:extLst>
          </p:cNvPr>
          <p:cNvGrpSpPr/>
          <p:nvPr/>
        </p:nvGrpSpPr>
        <p:grpSpPr>
          <a:xfrm>
            <a:off x="5945106" y="1462889"/>
            <a:ext cx="5789694" cy="3048151"/>
            <a:chOff x="6361278" y="2946250"/>
            <a:chExt cx="5049109" cy="2553412"/>
          </a:xfrm>
        </p:grpSpPr>
        <p:sp>
          <p:nvSpPr>
            <p:cNvPr id="10" name="Google Shape;265;p38">
              <a:extLst>
                <a:ext uri="{FF2B5EF4-FFF2-40B4-BE49-F238E27FC236}">
                  <a16:creationId xmlns:a16="http://schemas.microsoft.com/office/drawing/2014/main" id="{AFDB265E-4EF1-5346-B09E-2DAC549D93C0}"/>
                </a:ext>
              </a:extLst>
            </p:cNvPr>
            <p:cNvSpPr/>
            <p:nvPr/>
          </p:nvSpPr>
          <p:spPr>
            <a:xfrm>
              <a:off x="6953437" y="2948668"/>
              <a:ext cx="1360477" cy="1206059"/>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6;p38">
              <a:extLst>
                <a:ext uri="{FF2B5EF4-FFF2-40B4-BE49-F238E27FC236}">
                  <a16:creationId xmlns:a16="http://schemas.microsoft.com/office/drawing/2014/main" id="{ED41AD74-43DC-2C4D-BF80-B46196C1C134}"/>
                </a:ext>
              </a:extLst>
            </p:cNvPr>
            <p:cNvSpPr/>
            <p:nvPr/>
          </p:nvSpPr>
          <p:spPr>
            <a:xfrm>
              <a:off x="8501674" y="2946250"/>
              <a:ext cx="1360476" cy="1208477"/>
            </a:xfrm>
            <a:prstGeom prst="roundRect">
              <a:avLst>
                <a:gd name="adj" fmla="val 16667"/>
              </a:avLst>
            </a:prstGeom>
            <a:solidFill>
              <a:schemeClr val="accent6">
                <a:alpha val="6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5;p38">
              <a:extLst>
                <a:ext uri="{FF2B5EF4-FFF2-40B4-BE49-F238E27FC236}">
                  <a16:creationId xmlns:a16="http://schemas.microsoft.com/office/drawing/2014/main" id="{5DBC8564-F896-3344-9210-848CD0CF28C6}"/>
                </a:ext>
              </a:extLst>
            </p:cNvPr>
            <p:cNvSpPr/>
            <p:nvPr/>
          </p:nvSpPr>
          <p:spPr>
            <a:xfrm>
              <a:off x="10049910" y="2948668"/>
              <a:ext cx="1360477" cy="1206059"/>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6;p38">
              <a:extLst>
                <a:ext uri="{FF2B5EF4-FFF2-40B4-BE49-F238E27FC236}">
                  <a16:creationId xmlns:a16="http://schemas.microsoft.com/office/drawing/2014/main" id="{0BA03132-7267-9E4D-AE4B-4580C3014EFB}"/>
                </a:ext>
              </a:extLst>
            </p:cNvPr>
            <p:cNvSpPr/>
            <p:nvPr/>
          </p:nvSpPr>
          <p:spPr>
            <a:xfrm>
              <a:off x="6953437" y="4260464"/>
              <a:ext cx="1360476" cy="1208477"/>
            </a:xfrm>
            <a:prstGeom prst="roundRect">
              <a:avLst>
                <a:gd name="adj" fmla="val 16667"/>
              </a:avLst>
            </a:prstGeom>
            <a:solidFill>
              <a:schemeClr val="accent6">
                <a:alpha val="6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5;p38">
              <a:extLst>
                <a:ext uri="{FF2B5EF4-FFF2-40B4-BE49-F238E27FC236}">
                  <a16:creationId xmlns:a16="http://schemas.microsoft.com/office/drawing/2014/main" id="{7E5575DA-BA68-684D-9412-638198E1BCB1}"/>
                </a:ext>
              </a:extLst>
            </p:cNvPr>
            <p:cNvSpPr/>
            <p:nvPr/>
          </p:nvSpPr>
          <p:spPr>
            <a:xfrm>
              <a:off x="8501674" y="4291185"/>
              <a:ext cx="1360477" cy="1206059"/>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6;p38">
              <a:extLst>
                <a:ext uri="{FF2B5EF4-FFF2-40B4-BE49-F238E27FC236}">
                  <a16:creationId xmlns:a16="http://schemas.microsoft.com/office/drawing/2014/main" id="{AF77219A-6EFD-DA4C-BB61-F4B208043FAD}"/>
                </a:ext>
              </a:extLst>
            </p:cNvPr>
            <p:cNvSpPr/>
            <p:nvPr/>
          </p:nvSpPr>
          <p:spPr>
            <a:xfrm>
              <a:off x="10049910" y="4291185"/>
              <a:ext cx="1360476" cy="1208477"/>
            </a:xfrm>
            <a:prstGeom prst="roundRect">
              <a:avLst>
                <a:gd name="adj" fmla="val 16667"/>
              </a:avLst>
            </a:prstGeom>
            <a:solidFill>
              <a:schemeClr val="accent6">
                <a:alpha val="6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9">
              <a:extLst>
                <a:ext uri="{FF2B5EF4-FFF2-40B4-BE49-F238E27FC236}">
                  <a16:creationId xmlns:a16="http://schemas.microsoft.com/office/drawing/2014/main" id="{449455CC-C542-654A-90E4-1CA480B83F9E}"/>
                </a:ext>
              </a:extLst>
            </p:cNvPr>
            <p:cNvPicPr>
              <a:picLocks noChangeAspect="1"/>
            </p:cNvPicPr>
            <p:nvPr/>
          </p:nvPicPr>
          <p:blipFill>
            <a:blip r:embed="rId4"/>
            <a:stretch>
              <a:fillRect/>
            </a:stretch>
          </p:blipFill>
          <p:spPr>
            <a:xfrm>
              <a:off x="8984885" y="3122460"/>
              <a:ext cx="394053" cy="394053"/>
            </a:xfrm>
            <a:prstGeom prst="rect">
              <a:avLst/>
            </a:prstGeom>
          </p:spPr>
        </p:pic>
        <p:pic>
          <p:nvPicPr>
            <p:cNvPr id="21" name="Picture 20">
              <a:extLst>
                <a:ext uri="{FF2B5EF4-FFF2-40B4-BE49-F238E27FC236}">
                  <a16:creationId xmlns:a16="http://schemas.microsoft.com/office/drawing/2014/main" id="{F86D56CD-9B72-BB40-B56F-287D0F9E1D37}"/>
                </a:ext>
              </a:extLst>
            </p:cNvPr>
            <p:cNvPicPr>
              <a:picLocks noChangeAspect="1"/>
            </p:cNvPicPr>
            <p:nvPr/>
          </p:nvPicPr>
          <p:blipFill>
            <a:blip r:embed="rId5"/>
            <a:stretch>
              <a:fillRect/>
            </a:stretch>
          </p:blipFill>
          <p:spPr>
            <a:xfrm>
              <a:off x="10543904" y="3075440"/>
              <a:ext cx="415520" cy="415520"/>
            </a:xfrm>
            <a:prstGeom prst="rect">
              <a:avLst/>
            </a:prstGeom>
          </p:spPr>
        </p:pic>
        <p:pic>
          <p:nvPicPr>
            <p:cNvPr id="22" name="Picture 21">
              <a:extLst>
                <a:ext uri="{FF2B5EF4-FFF2-40B4-BE49-F238E27FC236}">
                  <a16:creationId xmlns:a16="http://schemas.microsoft.com/office/drawing/2014/main" id="{EEA43847-0B0C-CB4D-9769-57E6A30997CE}"/>
                </a:ext>
              </a:extLst>
            </p:cNvPr>
            <p:cNvPicPr>
              <a:picLocks noChangeAspect="1"/>
            </p:cNvPicPr>
            <p:nvPr/>
          </p:nvPicPr>
          <p:blipFill>
            <a:blip r:embed="rId6"/>
            <a:stretch>
              <a:fillRect/>
            </a:stretch>
          </p:blipFill>
          <p:spPr>
            <a:xfrm>
              <a:off x="7411988" y="4389774"/>
              <a:ext cx="443374" cy="443374"/>
            </a:xfrm>
            <a:prstGeom prst="rect">
              <a:avLst/>
            </a:prstGeom>
          </p:spPr>
        </p:pic>
        <p:pic>
          <p:nvPicPr>
            <p:cNvPr id="23" name="Picture 22">
              <a:extLst>
                <a:ext uri="{FF2B5EF4-FFF2-40B4-BE49-F238E27FC236}">
                  <a16:creationId xmlns:a16="http://schemas.microsoft.com/office/drawing/2014/main" id="{C59F24A6-A4AC-CB40-BC2E-5B76BCFEF56D}"/>
                </a:ext>
              </a:extLst>
            </p:cNvPr>
            <p:cNvPicPr>
              <a:picLocks noChangeAspect="1"/>
            </p:cNvPicPr>
            <p:nvPr/>
          </p:nvPicPr>
          <p:blipFill>
            <a:blip r:embed="rId7"/>
            <a:stretch>
              <a:fillRect/>
            </a:stretch>
          </p:blipFill>
          <p:spPr>
            <a:xfrm>
              <a:off x="8966130" y="4410418"/>
              <a:ext cx="441729" cy="441729"/>
            </a:xfrm>
            <a:prstGeom prst="rect">
              <a:avLst/>
            </a:prstGeom>
          </p:spPr>
        </p:pic>
        <p:pic>
          <p:nvPicPr>
            <p:cNvPr id="24" name="Picture 23">
              <a:extLst>
                <a:ext uri="{FF2B5EF4-FFF2-40B4-BE49-F238E27FC236}">
                  <a16:creationId xmlns:a16="http://schemas.microsoft.com/office/drawing/2014/main" id="{2AAD8139-1833-8644-B15E-89D6BB846F80}"/>
                </a:ext>
              </a:extLst>
            </p:cNvPr>
            <p:cNvPicPr>
              <a:picLocks noChangeAspect="1"/>
            </p:cNvPicPr>
            <p:nvPr/>
          </p:nvPicPr>
          <p:blipFill>
            <a:blip r:embed="rId8"/>
            <a:stretch>
              <a:fillRect/>
            </a:stretch>
          </p:blipFill>
          <p:spPr>
            <a:xfrm>
              <a:off x="10565559" y="4393586"/>
              <a:ext cx="382182" cy="382182"/>
            </a:xfrm>
            <a:prstGeom prst="rect">
              <a:avLst/>
            </a:prstGeom>
          </p:spPr>
        </p:pic>
        <p:pic>
          <p:nvPicPr>
            <p:cNvPr id="27" name="Picture 26">
              <a:extLst>
                <a:ext uri="{FF2B5EF4-FFF2-40B4-BE49-F238E27FC236}">
                  <a16:creationId xmlns:a16="http://schemas.microsoft.com/office/drawing/2014/main" id="{15753DA6-48F7-EC47-9BB1-2DC135A37731}"/>
                </a:ext>
              </a:extLst>
            </p:cNvPr>
            <p:cNvPicPr>
              <a:picLocks noChangeAspect="1"/>
            </p:cNvPicPr>
            <p:nvPr/>
          </p:nvPicPr>
          <p:blipFill>
            <a:blip r:embed="rId9"/>
            <a:stretch>
              <a:fillRect/>
            </a:stretch>
          </p:blipFill>
          <p:spPr>
            <a:xfrm>
              <a:off x="7455871" y="3124578"/>
              <a:ext cx="355608" cy="394053"/>
            </a:xfrm>
            <a:prstGeom prst="rect">
              <a:avLst/>
            </a:prstGeom>
          </p:spPr>
        </p:pic>
        <p:sp>
          <p:nvSpPr>
            <p:cNvPr id="28" name="TextBox 27">
              <a:extLst>
                <a:ext uri="{FF2B5EF4-FFF2-40B4-BE49-F238E27FC236}">
                  <a16:creationId xmlns:a16="http://schemas.microsoft.com/office/drawing/2014/main" id="{6A6D7BEE-4450-3345-90A3-FC76FC582111}"/>
                </a:ext>
              </a:extLst>
            </p:cNvPr>
            <p:cNvSpPr txBox="1"/>
            <p:nvPr/>
          </p:nvSpPr>
          <p:spPr>
            <a:xfrm>
              <a:off x="6361278" y="3602786"/>
              <a:ext cx="1984909" cy="400110"/>
            </a:xfrm>
            <a:prstGeom prst="rect">
              <a:avLst/>
            </a:prstGeom>
            <a:noFill/>
          </p:spPr>
          <p:txBody>
            <a:bodyPr wrap="square">
              <a:spAutoFit/>
            </a:bodyPr>
            <a:lstStyle/>
            <a:p>
              <a:pPr marL="601200" lvl="1">
                <a:buClr>
                  <a:schemeClr val="accent6"/>
                </a:buClr>
              </a:pPr>
              <a:r>
                <a:rPr lang="en-US" sz="1000" dirty="0">
                  <a:solidFill>
                    <a:schemeClr val="bg1"/>
                  </a:solidFill>
                  <a:latin typeface="Century Gothic" panose="020B0502020202020204" pitchFamily="34" charset="0"/>
                </a:rPr>
                <a:t>Residential Hybrid &amp; Grid Tied Systems</a:t>
              </a:r>
            </a:p>
          </p:txBody>
        </p:sp>
        <p:sp>
          <p:nvSpPr>
            <p:cNvPr id="30" name="TextBox 29">
              <a:extLst>
                <a:ext uri="{FF2B5EF4-FFF2-40B4-BE49-F238E27FC236}">
                  <a16:creationId xmlns:a16="http://schemas.microsoft.com/office/drawing/2014/main" id="{1DCB74D0-BEE0-3E48-B44A-7B57D3A98BD5}"/>
                </a:ext>
              </a:extLst>
            </p:cNvPr>
            <p:cNvSpPr txBox="1"/>
            <p:nvPr/>
          </p:nvSpPr>
          <p:spPr>
            <a:xfrm>
              <a:off x="7898757" y="3600683"/>
              <a:ext cx="1984909" cy="400110"/>
            </a:xfrm>
            <a:prstGeom prst="rect">
              <a:avLst/>
            </a:prstGeom>
            <a:noFill/>
          </p:spPr>
          <p:txBody>
            <a:bodyPr wrap="square">
              <a:spAutoFit/>
            </a:bodyPr>
            <a:lstStyle/>
            <a:p>
              <a:pPr marL="601200" lvl="1" algn="ctr">
                <a:buClr>
                  <a:schemeClr val="accent6"/>
                </a:buClr>
              </a:pPr>
              <a:r>
                <a:rPr lang="en-US" sz="1000" dirty="0">
                  <a:solidFill>
                    <a:schemeClr val="bg1"/>
                  </a:solidFill>
                  <a:latin typeface="Century Gothic" panose="020B0502020202020204" pitchFamily="34" charset="0"/>
                </a:rPr>
                <a:t>Industrial Hybrid &amp; Grid Tied Systems</a:t>
              </a:r>
            </a:p>
          </p:txBody>
        </p:sp>
        <p:sp>
          <p:nvSpPr>
            <p:cNvPr id="32" name="TextBox 31">
              <a:extLst>
                <a:ext uri="{FF2B5EF4-FFF2-40B4-BE49-F238E27FC236}">
                  <a16:creationId xmlns:a16="http://schemas.microsoft.com/office/drawing/2014/main" id="{8C591FEF-894D-824C-8A4E-1DD1FBF255B9}"/>
                </a:ext>
              </a:extLst>
            </p:cNvPr>
            <p:cNvSpPr txBox="1"/>
            <p:nvPr/>
          </p:nvSpPr>
          <p:spPr>
            <a:xfrm>
              <a:off x="9658356" y="3634645"/>
              <a:ext cx="1606608" cy="293414"/>
            </a:xfrm>
            <a:prstGeom prst="rect">
              <a:avLst/>
            </a:prstGeom>
            <a:noFill/>
          </p:spPr>
          <p:txBody>
            <a:bodyPr wrap="square">
              <a:spAutoFit/>
            </a:bodyPr>
            <a:lstStyle/>
            <a:p>
              <a:pPr marL="601200" lvl="1" algn="just">
                <a:lnSpc>
                  <a:spcPct val="150000"/>
                </a:lnSpc>
                <a:buClr>
                  <a:schemeClr val="accent6"/>
                </a:buClr>
              </a:pPr>
              <a:r>
                <a:rPr lang="en-US" sz="1000" dirty="0">
                  <a:solidFill>
                    <a:schemeClr val="bg1"/>
                  </a:solidFill>
                  <a:latin typeface="Century Gothic" panose="020B0502020202020204" pitchFamily="34" charset="0"/>
                </a:rPr>
                <a:t>BIPV Systems</a:t>
              </a:r>
            </a:p>
          </p:txBody>
        </p:sp>
        <p:sp>
          <p:nvSpPr>
            <p:cNvPr id="34" name="TextBox 33">
              <a:extLst>
                <a:ext uri="{FF2B5EF4-FFF2-40B4-BE49-F238E27FC236}">
                  <a16:creationId xmlns:a16="http://schemas.microsoft.com/office/drawing/2014/main" id="{2CA36DCE-0BD5-1B41-840D-5D7F4B3AAAF2}"/>
                </a:ext>
              </a:extLst>
            </p:cNvPr>
            <p:cNvSpPr txBox="1"/>
            <p:nvPr/>
          </p:nvSpPr>
          <p:spPr>
            <a:xfrm>
              <a:off x="6481694" y="4903375"/>
              <a:ext cx="1744075" cy="400110"/>
            </a:xfrm>
            <a:prstGeom prst="rect">
              <a:avLst/>
            </a:prstGeom>
            <a:noFill/>
          </p:spPr>
          <p:txBody>
            <a:bodyPr wrap="square">
              <a:spAutoFit/>
            </a:bodyPr>
            <a:lstStyle/>
            <a:p>
              <a:pPr marL="601200" lvl="1" algn="ctr">
                <a:buClr>
                  <a:schemeClr val="accent6"/>
                </a:buClr>
              </a:pPr>
              <a:r>
                <a:rPr lang="en-US" sz="1000" dirty="0">
                  <a:solidFill>
                    <a:schemeClr val="bg1"/>
                  </a:solidFill>
                  <a:latin typeface="Century Gothic" panose="020B0502020202020204" pitchFamily="34" charset="0"/>
                </a:rPr>
                <a:t>Floating Solar Systems</a:t>
              </a:r>
            </a:p>
          </p:txBody>
        </p:sp>
        <p:sp>
          <p:nvSpPr>
            <p:cNvPr id="36" name="TextBox 35">
              <a:extLst>
                <a:ext uri="{FF2B5EF4-FFF2-40B4-BE49-F238E27FC236}">
                  <a16:creationId xmlns:a16="http://schemas.microsoft.com/office/drawing/2014/main" id="{805A328C-2436-504E-8FAF-A6C066409894}"/>
                </a:ext>
              </a:extLst>
            </p:cNvPr>
            <p:cNvSpPr txBox="1"/>
            <p:nvPr/>
          </p:nvSpPr>
          <p:spPr>
            <a:xfrm>
              <a:off x="9637316" y="4937660"/>
              <a:ext cx="1627648" cy="400110"/>
            </a:xfrm>
            <a:prstGeom prst="rect">
              <a:avLst/>
            </a:prstGeom>
            <a:noFill/>
          </p:spPr>
          <p:txBody>
            <a:bodyPr wrap="square">
              <a:spAutoFit/>
            </a:bodyPr>
            <a:lstStyle/>
            <a:p>
              <a:pPr marL="601200" lvl="1" algn="ctr">
                <a:buClr>
                  <a:schemeClr val="accent6"/>
                </a:buClr>
              </a:pPr>
              <a:r>
                <a:rPr lang="en-US" sz="1000" dirty="0">
                  <a:solidFill>
                    <a:schemeClr val="bg1"/>
                  </a:solidFill>
                  <a:latin typeface="Century Gothic" panose="020B0502020202020204" pitchFamily="34" charset="0"/>
                </a:rPr>
                <a:t>EV Charging </a:t>
              </a:r>
            </a:p>
            <a:p>
              <a:pPr marL="601200" lvl="1" algn="ctr">
                <a:buClr>
                  <a:schemeClr val="accent6"/>
                </a:buClr>
              </a:pPr>
              <a:r>
                <a:rPr lang="en-US" sz="1000" dirty="0">
                  <a:solidFill>
                    <a:schemeClr val="bg1"/>
                  </a:solidFill>
                  <a:latin typeface="Century Gothic" panose="020B0502020202020204" pitchFamily="34" charset="0"/>
                </a:rPr>
                <a:t>Stations</a:t>
              </a:r>
            </a:p>
          </p:txBody>
        </p:sp>
        <p:sp>
          <p:nvSpPr>
            <p:cNvPr id="38" name="TextBox 37">
              <a:extLst>
                <a:ext uri="{FF2B5EF4-FFF2-40B4-BE49-F238E27FC236}">
                  <a16:creationId xmlns:a16="http://schemas.microsoft.com/office/drawing/2014/main" id="{543EB8BC-4E48-0549-BBDA-F279C99E8E41}"/>
                </a:ext>
              </a:extLst>
            </p:cNvPr>
            <p:cNvSpPr txBox="1"/>
            <p:nvPr/>
          </p:nvSpPr>
          <p:spPr>
            <a:xfrm>
              <a:off x="8083342" y="4922374"/>
              <a:ext cx="1615737" cy="400110"/>
            </a:xfrm>
            <a:prstGeom prst="rect">
              <a:avLst/>
            </a:prstGeom>
            <a:noFill/>
          </p:spPr>
          <p:txBody>
            <a:bodyPr wrap="square">
              <a:spAutoFit/>
            </a:bodyPr>
            <a:lstStyle/>
            <a:p>
              <a:pPr marL="601200" lvl="1" algn="ctr">
                <a:buClr>
                  <a:schemeClr val="accent6"/>
                </a:buClr>
              </a:pPr>
              <a:r>
                <a:rPr lang="en-US" sz="1000" dirty="0">
                  <a:solidFill>
                    <a:schemeClr val="bg1"/>
                  </a:solidFill>
                  <a:latin typeface="Century Gothic" panose="020B0502020202020204" pitchFamily="34" charset="0"/>
                </a:rPr>
                <a:t>BTS Solar Solutions</a:t>
              </a:r>
            </a:p>
          </p:txBody>
        </p:sp>
      </p:grpSp>
      <p:sp>
        <p:nvSpPr>
          <p:cNvPr id="40" name="Google Shape;139;p2">
            <a:extLst>
              <a:ext uri="{FF2B5EF4-FFF2-40B4-BE49-F238E27FC236}">
                <a16:creationId xmlns:a16="http://schemas.microsoft.com/office/drawing/2014/main" id="{EE6D530B-D818-394C-9A9C-B5D4D821C33D}"/>
              </a:ext>
            </a:extLst>
          </p:cNvPr>
          <p:cNvSpPr/>
          <p:nvPr/>
        </p:nvSpPr>
        <p:spPr>
          <a:xfrm rot="16200000">
            <a:off x="-495725" y="-13218"/>
            <a:ext cx="7161411" cy="6860253"/>
          </a:xfrm>
          <a:prstGeom prst="rect">
            <a:avLst/>
          </a:prstGeom>
          <a:gradFill>
            <a:gsLst>
              <a:gs pos="0">
                <a:srgbClr val="000000">
                  <a:lumMod val="0"/>
                  <a:alpha val="73000"/>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TextBox 34">
            <a:extLst>
              <a:ext uri="{FF2B5EF4-FFF2-40B4-BE49-F238E27FC236}">
                <a16:creationId xmlns:a16="http://schemas.microsoft.com/office/drawing/2014/main" id="{DB0A4B94-012B-C14E-91DF-7AEFB04C2F50}"/>
              </a:ext>
            </a:extLst>
          </p:cNvPr>
          <p:cNvSpPr txBox="1"/>
          <p:nvPr/>
        </p:nvSpPr>
        <p:spPr>
          <a:xfrm>
            <a:off x="278163" y="1385195"/>
            <a:ext cx="5679508" cy="3539430"/>
          </a:xfrm>
          <a:prstGeom prst="rect">
            <a:avLst/>
          </a:prstGeom>
          <a:noFill/>
        </p:spPr>
        <p:txBody>
          <a:bodyPr wrap="square">
            <a:spAutoFit/>
          </a:bodyPr>
          <a:lstStyle/>
          <a:p>
            <a:pPr marL="285750" lvl="0" indent="-213750" algn="just">
              <a:lnSpc>
                <a:spcPct val="200000"/>
              </a:lnSpc>
              <a:buClr>
                <a:schemeClr val="accent6"/>
              </a:buClr>
              <a:buFont typeface="Wingdings" pitchFamily="2" charset="2"/>
              <a:buChar char="Ø"/>
              <a:defRPr/>
            </a:pPr>
            <a:r>
              <a:rPr lang="en-US" sz="1400" dirty="0">
                <a:solidFill>
                  <a:schemeClr val="bg1"/>
                </a:solidFill>
                <a:latin typeface="Century Gothic" panose="020B0502020202020204" pitchFamily="34" charset="0"/>
                <a:cs typeface="Arial" panose="020B0604020202020204" pitchFamily="34" charset="0"/>
              </a:rPr>
              <a:t>Energy is consumed in every segment of society and industry, however in different forms.</a:t>
            </a:r>
          </a:p>
          <a:p>
            <a:pPr marL="285750" lvl="0" indent="-213750" algn="just">
              <a:lnSpc>
                <a:spcPct val="200000"/>
              </a:lnSpc>
              <a:buClr>
                <a:schemeClr val="accent6"/>
              </a:buClr>
              <a:buFont typeface="Wingdings" pitchFamily="2" charset="2"/>
              <a:buChar char="Ø"/>
              <a:defRPr/>
            </a:pPr>
            <a:r>
              <a:rPr lang="en-US" sz="1400" dirty="0">
                <a:solidFill>
                  <a:schemeClr val="bg1"/>
                </a:solidFill>
                <a:latin typeface="Century Gothic" panose="020B0502020202020204" pitchFamily="34" charset="0"/>
                <a:cs typeface="Arial" panose="020B0604020202020204" pitchFamily="34" charset="0"/>
              </a:rPr>
              <a:t>Wateen Energy division was launched last year.</a:t>
            </a:r>
          </a:p>
          <a:p>
            <a:pPr marL="285750" lvl="0" indent="-213750" algn="just">
              <a:lnSpc>
                <a:spcPct val="200000"/>
              </a:lnSpc>
              <a:buClr>
                <a:schemeClr val="accent6"/>
              </a:buClr>
              <a:buFont typeface="Wingdings" pitchFamily="2" charset="2"/>
              <a:buChar char="Ø"/>
              <a:defRPr/>
            </a:pPr>
            <a:r>
              <a:rPr lang="en-US" sz="1400" dirty="0">
                <a:solidFill>
                  <a:schemeClr val="bg1"/>
                </a:solidFill>
                <a:latin typeface="Century Gothic" panose="020B0502020202020204" pitchFamily="34" charset="0"/>
                <a:cs typeface="Arial" panose="020B0604020202020204" pitchFamily="34" charset="0"/>
              </a:rPr>
              <a:t>Wateen Energy caters to the custom requirements of each client by offering a wide spectrum of products and services.</a:t>
            </a:r>
          </a:p>
          <a:p>
            <a:pPr marL="285750" lvl="0" indent="-213750" algn="just">
              <a:lnSpc>
                <a:spcPct val="200000"/>
              </a:lnSpc>
              <a:buClr>
                <a:schemeClr val="accent6"/>
              </a:buClr>
              <a:buFont typeface="Wingdings" pitchFamily="2" charset="2"/>
              <a:buChar char="Ø"/>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Wateen has </a:t>
            </a:r>
            <a:r>
              <a:rPr lang="en-US" sz="1400" dirty="0">
                <a:solidFill>
                  <a:schemeClr val="bg1"/>
                </a:solidFill>
                <a:latin typeface="Century Gothic" panose="020B0502020202020204" pitchFamily="34" charset="0"/>
                <a:cs typeface="Arial" panose="020B0604020202020204" pitchFamily="34" charset="0"/>
              </a:rPr>
              <a:t>secured more than 8Mws of projects within the time frame of 1 year and is moving </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ahead with its contribution at the national level and globally.</a:t>
            </a:r>
          </a:p>
        </p:txBody>
      </p:sp>
      <p:sp>
        <p:nvSpPr>
          <p:cNvPr id="7" name="object 12">
            <a:extLst>
              <a:ext uri="{FF2B5EF4-FFF2-40B4-BE49-F238E27FC236}">
                <a16:creationId xmlns:a16="http://schemas.microsoft.com/office/drawing/2014/main" id="{5C70DEA1-F7F5-634E-908F-293FE6FB15C8}"/>
              </a:ext>
            </a:extLst>
          </p:cNvPr>
          <p:cNvSpPr txBox="1">
            <a:spLocks/>
          </p:cNvSpPr>
          <p:nvPr/>
        </p:nvSpPr>
        <p:spPr>
          <a:xfrm>
            <a:off x="-290974" y="705631"/>
            <a:ext cx="5356013" cy="539889"/>
          </a:xfrm>
          <a:prstGeom prst="rect">
            <a:avLst/>
          </a:prstGeom>
        </p:spPr>
        <p:txBody>
          <a:bodyPr vert="horz" lIns="91440" tIns="45720" rIns="91440" bIns="45720" rtlCol="0" anchor="ctr">
            <a:noAutofit/>
          </a:bodyPr>
          <a:lstStyle>
            <a:lvl1pPr>
              <a:lnSpc>
                <a:spcPct val="90000"/>
              </a:lnSpc>
              <a:spcBef>
                <a:spcPct val="0"/>
              </a:spcBef>
              <a:buNone/>
              <a:defRPr sz="2400" b="1">
                <a:ea typeface="+mj-ea"/>
                <a:cs typeface="+mj-cs"/>
              </a:defRPr>
            </a:lvl1pPr>
          </a:lstStyle>
          <a:p>
            <a:pPr algn="ctr"/>
            <a:endParaRPr lang="en-GB" sz="3000"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8621CFD3-94EB-1ADE-5258-157597E076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79743" y="6236385"/>
            <a:ext cx="897957" cy="541926"/>
          </a:xfrm>
          <a:prstGeom prst="rect">
            <a:avLst/>
          </a:prstGeom>
          <a:noFill/>
        </p:spPr>
      </p:pic>
      <p:sp>
        <p:nvSpPr>
          <p:cNvPr id="5" name="object 12">
            <a:extLst>
              <a:ext uri="{FF2B5EF4-FFF2-40B4-BE49-F238E27FC236}">
                <a16:creationId xmlns:a16="http://schemas.microsoft.com/office/drawing/2014/main" id="{AD2FF4F1-D172-DEA8-FC47-A23ADAA9FCEE}"/>
              </a:ext>
            </a:extLst>
          </p:cNvPr>
          <p:cNvSpPr txBox="1"/>
          <p:nvPr/>
        </p:nvSpPr>
        <p:spPr>
          <a:xfrm>
            <a:off x="1755700" y="190174"/>
            <a:ext cx="8680600" cy="472351"/>
          </a:xfrm>
          <a:prstGeom prst="rect">
            <a:avLst/>
          </a:prstGeom>
        </p:spPr>
        <p:txBody>
          <a:bodyPr vert="horz" wrap="square" lIns="0" tIns="10583" rIns="0" bIns="0" rtlCol="0">
            <a:spAutoFit/>
          </a:bodyPr>
          <a:lstStyle/>
          <a:p>
            <a:pPr algn="ctr"/>
            <a:r>
              <a:rPr lang="en-GB" sz="3000" b="1" dirty="0">
                <a:solidFill>
                  <a:schemeClr val="bg1"/>
                </a:solidFill>
                <a:latin typeface="Century Gothic" panose="020B0502020202020204" pitchFamily="34" charset="0"/>
              </a:rPr>
              <a:t>Wateen Energy</a:t>
            </a:r>
          </a:p>
        </p:txBody>
      </p:sp>
    </p:spTree>
    <p:extLst>
      <p:ext uri="{BB962C8B-B14F-4D97-AF65-F5344CB8AC3E}">
        <p14:creationId xmlns:p14="http://schemas.microsoft.com/office/powerpoint/2010/main" val="246013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1A14A5ED-0B6C-CB4B-AFD1-4E337A9C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08931" cy="6857999"/>
          </a:xfrm>
          <a:prstGeom prst="rect">
            <a:avLst/>
          </a:prstGeom>
        </p:spPr>
      </p:pic>
      <p:sp>
        <p:nvSpPr>
          <p:cNvPr id="119" name="Rectangle 118">
            <a:extLst>
              <a:ext uri="{FF2B5EF4-FFF2-40B4-BE49-F238E27FC236}">
                <a16:creationId xmlns:a16="http://schemas.microsoft.com/office/drawing/2014/main" id="{B28D0ED6-73F8-054E-8059-67D0CC97E9DF}"/>
              </a:ext>
            </a:extLst>
          </p:cNvPr>
          <p:cNvSpPr/>
          <p:nvPr/>
        </p:nvSpPr>
        <p:spPr>
          <a:xfrm>
            <a:off x="-1" y="10158"/>
            <a:ext cx="12191999"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3" name="object 12">
            <a:extLst>
              <a:ext uri="{FF2B5EF4-FFF2-40B4-BE49-F238E27FC236}">
                <a16:creationId xmlns:a16="http://schemas.microsoft.com/office/drawing/2014/main" id="{5616F907-85E5-4B4A-A13F-13B93C72FC7E}"/>
              </a:ext>
            </a:extLst>
          </p:cNvPr>
          <p:cNvSpPr txBox="1"/>
          <p:nvPr/>
        </p:nvSpPr>
        <p:spPr>
          <a:xfrm>
            <a:off x="2395969" y="310404"/>
            <a:ext cx="8680600" cy="441574"/>
          </a:xfrm>
          <a:prstGeom prst="rect">
            <a:avLst/>
          </a:prstGeom>
        </p:spPr>
        <p:txBody>
          <a:bodyPr vert="horz" wrap="square" lIns="0" tIns="10583" rIns="0" bIns="0" rtlCol="0">
            <a:spAutoFit/>
          </a:bodyPr>
          <a:lstStyle/>
          <a:p>
            <a:pPr marL="10583">
              <a:spcBef>
                <a:spcPts val="83"/>
              </a:spcBef>
              <a:tabLst>
                <a:tab pos="816472" algn="l"/>
              </a:tabLst>
            </a:pPr>
            <a:r>
              <a:rPr sz="2800" b="1" dirty="0" err="1">
                <a:solidFill>
                  <a:schemeClr val="bg1"/>
                </a:solidFill>
                <a:latin typeface="Century Gothic" panose="020B0502020202020204" pitchFamily="34" charset="0"/>
                <a:cs typeface="Tahoma"/>
              </a:rPr>
              <a:t>W</a:t>
            </a:r>
            <a:r>
              <a:rPr lang="en-US" sz="2800" b="1" dirty="0" err="1">
                <a:solidFill>
                  <a:schemeClr val="bg1"/>
                </a:solidFill>
                <a:latin typeface="Century Gothic" panose="020B0502020202020204" pitchFamily="34" charset="0"/>
                <a:cs typeface="Tahoma"/>
              </a:rPr>
              <a:t>ateen</a:t>
            </a:r>
            <a:r>
              <a:rPr sz="2800" b="1" dirty="0">
                <a:solidFill>
                  <a:schemeClr val="bg1"/>
                </a:solidFill>
                <a:latin typeface="Century Gothic" panose="020B0502020202020204" pitchFamily="34" charset="0"/>
                <a:cs typeface="Tahoma"/>
              </a:rPr>
              <a:t> </a:t>
            </a:r>
            <a:r>
              <a:rPr lang="en-US" sz="2800" b="1" dirty="0">
                <a:solidFill>
                  <a:schemeClr val="bg1"/>
                </a:solidFill>
                <a:latin typeface="Century Gothic" panose="020B0502020202020204" pitchFamily="34" charset="0"/>
                <a:cs typeface="Tahoma"/>
              </a:rPr>
              <a:t>Energy Solutions</a:t>
            </a:r>
            <a:r>
              <a:rPr sz="2800" b="1" dirty="0">
                <a:solidFill>
                  <a:schemeClr val="bg1"/>
                </a:solidFill>
                <a:latin typeface="Century Gothic" panose="020B0502020202020204" pitchFamily="34" charset="0"/>
                <a:cs typeface="Tahoma"/>
              </a:rPr>
              <a:t> </a:t>
            </a:r>
            <a:r>
              <a:rPr lang="en-US" sz="2800" b="1" dirty="0">
                <a:solidFill>
                  <a:schemeClr val="bg1"/>
                </a:solidFill>
                <a:latin typeface="Century Gothic" panose="020B0502020202020204" pitchFamily="34" charset="0"/>
                <a:cs typeface="Tahoma"/>
              </a:rPr>
              <a:t>–</a:t>
            </a:r>
            <a:r>
              <a:rPr sz="2800" b="1" dirty="0">
                <a:solidFill>
                  <a:schemeClr val="bg1"/>
                </a:solidFill>
                <a:latin typeface="Century Gothic" panose="020B0502020202020204" pitchFamily="34" charset="0"/>
                <a:cs typeface="Tahoma"/>
              </a:rPr>
              <a:t> </a:t>
            </a:r>
            <a:r>
              <a:rPr lang="en-US" sz="2800" b="1" dirty="0">
                <a:solidFill>
                  <a:schemeClr val="bg1"/>
                </a:solidFill>
                <a:latin typeface="Century Gothic" panose="020B0502020202020204" pitchFamily="34" charset="0"/>
                <a:cs typeface="Tahoma"/>
              </a:rPr>
              <a:t>Offering</a:t>
            </a:r>
            <a:endParaRPr sz="2800" b="1" dirty="0">
              <a:solidFill>
                <a:schemeClr val="bg1"/>
              </a:solidFill>
              <a:latin typeface="Century Gothic" panose="020B0502020202020204" pitchFamily="34" charset="0"/>
              <a:cs typeface="Tahoma"/>
            </a:endParaRPr>
          </a:p>
        </p:txBody>
      </p:sp>
      <p:pic>
        <p:nvPicPr>
          <p:cNvPr id="44" name="Picture 43">
            <a:extLst>
              <a:ext uri="{FF2B5EF4-FFF2-40B4-BE49-F238E27FC236}">
                <a16:creationId xmlns:a16="http://schemas.microsoft.com/office/drawing/2014/main" id="{6E0B3B8E-672C-4B49-9FFC-0034467F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0183" y="254399"/>
            <a:ext cx="800889" cy="483344"/>
          </a:xfrm>
          <a:prstGeom prst="rect">
            <a:avLst/>
          </a:prstGeom>
          <a:noFill/>
        </p:spPr>
      </p:pic>
      <p:sp>
        <p:nvSpPr>
          <p:cNvPr id="6" name="Half-frame 5">
            <a:extLst>
              <a:ext uri="{FF2B5EF4-FFF2-40B4-BE49-F238E27FC236}">
                <a16:creationId xmlns:a16="http://schemas.microsoft.com/office/drawing/2014/main" id="{36A9076A-E726-3849-85A4-30B1DB224AA0}"/>
              </a:ext>
            </a:extLst>
          </p:cNvPr>
          <p:cNvSpPr/>
          <p:nvPr/>
        </p:nvSpPr>
        <p:spPr>
          <a:xfrm rot="16200000" flipH="1">
            <a:off x="1548531" y="25209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grpSp>
        <p:nvGrpSpPr>
          <p:cNvPr id="7" name="Group 6">
            <a:extLst>
              <a:ext uri="{FF2B5EF4-FFF2-40B4-BE49-F238E27FC236}">
                <a16:creationId xmlns:a16="http://schemas.microsoft.com/office/drawing/2014/main" id="{242B9A83-98CC-4846-A361-2B1E0F4C2132}"/>
              </a:ext>
            </a:extLst>
          </p:cNvPr>
          <p:cNvGrpSpPr/>
          <p:nvPr/>
        </p:nvGrpSpPr>
        <p:grpSpPr>
          <a:xfrm>
            <a:off x="2944510" y="2555197"/>
            <a:ext cx="6900529" cy="1469798"/>
            <a:chOff x="2944510" y="3134317"/>
            <a:chExt cx="6900529" cy="1469798"/>
          </a:xfrm>
        </p:grpSpPr>
        <p:sp>
          <p:nvSpPr>
            <p:cNvPr id="120" name="Half-frame 119">
              <a:extLst>
                <a:ext uri="{FF2B5EF4-FFF2-40B4-BE49-F238E27FC236}">
                  <a16:creationId xmlns:a16="http://schemas.microsoft.com/office/drawing/2014/main" id="{435A0574-E685-2D49-8FAB-486C76042E58}"/>
                </a:ext>
              </a:extLst>
            </p:cNvPr>
            <p:cNvSpPr/>
            <p:nvPr/>
          </p:nvSpPr>
          <p:spPr>
            <a:xfrm rot="10800000" flipH="1">
              <a:off x="2944510" y="3525410"/>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21" name="Half-frame 120">
              <a:extLst>
                <a:ext uri="{FF2B5EF4-FFF2-40B4-BE49-F238E27FC236}">
                  <a16:creationId xmlns:a16="http://schemas.microsoft.com/office/drawing/2014/main" id="{9D069F69-61FB-0644-A3FC-61A0509F60EB}"/>
                </a:ext>
              </a:extLst>
            </p:cNvPr>
            <p:cNvSpPr/>
            <p:nvPr/>
          </p:nvSpPr>
          <p:spPr>
            <a:xfrm rot="16200000" flipH="1">
              <a:off x="4464233" y="31101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22" name="Half-frame 121">
              <a:extLst>
                <a:ext uri="{FF2B5EF4-FFF2-40B4-BE49-F238E27FC236}">
                  <a16:creationId xmlns:a16="http://schemas.microsoft.com/office/drawing/2014/main" id="{D2D0D9D1-F6E9-4544-AF18-2F5DFB28901F}"/>
                </a:ext>
              </a:extLst>
            </p:cNvPr>
            <p:cNvSpPr/>
            <p:nvPr/>
          </p:nvSpPr>
          <p:spPr>
            <a:xfrm rot="10800000" flipH="1">
              <a:off x="5860212" y="3535490"/>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23" name="Half-frame 122">
              <a:extLst>
                <a:ext uri="{FF2B5EF4-FFF2-40B4-BE49-F238E27FC236}">
                  <a16:creationId xmlns:a16="http://schemas.microsoft.com/office/drawing/2014/main" id="{AA8ACDDA-38C7-794D-953C-AD04CBB9DEBF}"/>
                </a:ext>
              </a:extLst>
            </p:cNvPr>
            <p:cNvSpPr/>
            <p:nvPr/>
          </p:nvSpPr>
          <p:spPr>
            <a:xfrm rot="16200000" flipH="1">
              <a:off x="7428677" y="3110196"/>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24" name="Half-frame 123">
              <a:extLst>
                <a:ext uri="{FF2B5EF4-FFF2-40B4-BE49-F238E27FC236}">
                  <a16:creationId xmlns:a16="http://schemas.microsoft.com/office/drawing/2014/main" id="{232F0B35-470D-5746-81AD-0E3DADD263BA}"/>
                </a:ext>
              </a:extLst>
            </p:cNvPr>
            <p:cNvSpPr/>
            <p:nvPr/>
          </p:nvSpPr>
          <p:spPr>
            <a:xfrm rot="10800000" flipH="1">
              <a:off x="8824656" y="3535490"/>
              <a:ext cx="1020383" cy="1068625"/>
            </a:xfrm>
            <a:prstGeom prst="halfFrame">
              <a:avLst>
                <a:gd name="adj1" fmla="val 2192"/>
                <a:gd name="adj2" fmla="val 2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grpSp>
      <p:grpSp>
        <p:nvGrpSpPr>
          <p:cNvPr id="8" name="Group 7">
            <a:extLst>
              <a:ext uri="{FF2B5EF4-FFF2-40B4-BE49-F238E27FC236}">
                <a16:creationId xmlns:a16="http://schemas.microsoft.com/office/drawing/2014/main" id="{53CCEE72-69BC-2840-B8A7-810B67193C7F}"/>
              </a:ext>
            </a:extLst>
          </p:cNvPr>
          <p:cNvGrpSpPr/>
          <p:nvPr/>
        </p:nvGrpSpPr>
        <p:grpSpPr>
          <a:xfrm>
            <a:off x="776956" y="1899170"/>
            <a:ext cx="10299613" cy="2826337"/>
            <a:chOff x="776956" y="2478290"/>
            <a:chExt cx="10299613" cy="2826337"/>
          </a:xfrm>
        </p:grpSpPr>
        <p:sp>
          <p:nvSpPr>
            <p:cNvPr id="5" name="Rounded Rectangle 4">
              <a:extLst>
                <a:ext uri="{FF2B5EF4-FFF2-40B4-BE49-F238E27FC236}">
                  <a16:creationId xmlns:a16="http://schemas.microsoft.com/office/drawing/2014/main" id="{2E073233-FD84-A948-A2A3-DB54D6EA66F5}"/>
                </a:ext>
              </a:extLst>
            </p:cNvPr>
            <p:cNvSpPr/>
            <p:nvPr/>
          </p:nvSpPr>
          <p:spPr>
            <a:xfrm>
              <a:off x="776956" y="3906479"/>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79" name="Rounded Rectangle 78">
              <a:extLst>
                <a:ext uri="{FF2B5EF4-FFF2-40B4-BE49-F238E27FC236}">
                  <a16:creationId xmlns:a16="http://schemas.microsoft.com/office/drawing/2014/main" id="{72B74C24-5CD0-5C46-93DC-6D3990B67CD1}"/>
                </a:ext>
              </a:extLst>
            </p:cNvPr>
            <p:cNvSpPr/>
            <p:nvPr/>
          </p:nvSpPr>
          <p:spPr>
            <a:xfrm>
              <a:off x="2248220" y="2487192"/>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0" name="Rounded Rectangle 79">
              <a:extLst>
                <a:ext uri="{FF2B5EF4-FFF2-40B4-BE49-F238E27FC236}">
                  <a16:creationId xmlns:a16="http://schemas.microsoft.com/office/drawing/2014/main" id="{2803293F-610D-9B43-9BCC-9B69EBE68B40}"/>
                </a:ext>
              </a:extLst>
            </p:cNvPr>
            <p:cNvSpPr/>
            <p:nvPr/>
          </p:nvSpPr>
          <p:spPr>
            <a:xfrm>
              <a:off x="3733507" y="3907548"/>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1" name="Rounded Rectangle 80">
              <a:extLst>
                <a:ext uri="{FF2B5EF4-FFF2-40B4-BE49-F238E27FC236}">
                  <a16:creationId xmlns:a16="http://schemas.microsoft.com/office/drawing/2014/main" id="{F05339C5-F53A-2948-9819-054B7F806EB5}"/>
                </a:ext>
              </a:extLst>
            </p:cNvPr>
            <p:cNvSpPr/>
            <p:nvPr/>
          </p:nvSpPr>
          <p:spPr>
            <a:xfrm>
              <a:off x="5202036" y="2487192"/>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82" name="Rounded Rectangle 81">
              <a:extLst>
                <a:ext uri="{FF2B5EF4-FFF2-40B4-BE49-F238E27FC236}">
                  <a16:creationId xmlns:a16="http://schemas.microsoft.com/office/drawing/2014/main" id="{93E89E3D-0251-2F42-AC38-22C25FF3C76C}"/>
                </a:ext>
              </a:extLst>
            </p:cNvPr>
            <p:cNvSpPr/>
            <p:nvPr/>
          </p:nvSpPr>
          <p:spPr>
            <a:xfrm>
              <a:off x="6683264" y="3906478"/>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3" name="Rounded Rectangle 82">
              <a:extLst>
                <a:ext uri="{FF2B5EF4-FFF2-40B4-BE49-F238E27FC236}">
                  <a16:creationId xmlns:a16="http://schemas.microsoft.com/office/drawing/2014/main" id="{C8A95A86-CE09-8F4E-9727-6814E6E7DB00}"/>
                </a:ext>
              </a:extLst>
            </p:cNvPr>
            <p:cNvSpPr/>
            <p:nvPr/>
          </p:nvSpPr>
          <p:spPr>
            <a:xfrm>
              <a:off x="8155418" y="2478290"/>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4" name="Rounded Rectangle 83">
              <a:extLst>
                <a:ext uri="{FF2B5EF4-FFF2-40B4-BE49-F238E27FC236}">
                  <a16:creationId xmlns:a16="http://schemas.microsoft.com/office/drawing/2014/main" id="{436B3280-24DF-6942-92EF-24213124ACD5}"/>
                </a:ext>
              </a:extLst>
            </p:cNvPr>
            <p:cNvSpPr/>
            <p:nvPr/>
          </p:nvSpPr>
          <p:spPr>
            <a:xfrm>
              <a:off x="9633021" y="3906478"/>
              <a:ext cx="1443548" cy="1397079"/>
            </a:xfrm>
            <a:prstGeom prst="roundRect">
              <a:avLst>
                <a:gd name="adj" fmla="val 29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45" name="TextBox 44">
            <a:extLst>
              <a:ext uri="{FF2B5EF4-FFF2-40B4-BE49-F238E27FC236}">
                <a16:creationId xmlns:a16="http://schemas.microsoft.com/office/drawing/2014/main" id="{64DA8CAC-97DF-CD42-A1CF-D1498062CCC7}"/>
              </a:ext>
            </a:extLst>
          </p:cNvPr>
          <p:cNvSpPr txBox="1"/>
          <p:nvPr/>
        </p:nvSpPr>
        <p:spPr>
          <a:xfrm>
            <a:off x="865963" y="4779098"/>
            <a:ext cx="1192759" cy="523220"/>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Banking Sector</a:t>
            </a:r>
          </a:p>
        </p:txBody>
      </p:sp>
      <p:sp>
        <p:nvSpPr>
          <p:cNvPr id="46" name="TextBox 45">
            <a:extLst>
              <a:ext uri="{FF2B5EF4-FFF2-40B4-BE49-F238E27FC236}">
                <a16:creationId xmlns:a16="http://schemas.microsoft.com/office/drawing/2014/main" id="{67D390FD-2CD2-1F46-930D-D3E381896647}"/>
              </a:ext>
            </a:extLst>
          </p:cNvPr>
          <p:cNvSpPr txBox="1"/>
          <p:nvPr/>
        </p:nvSpPr>
        <p:spPr>
          <a:xfrm>
            <a:off x="1993345" y="1290089"/>
            <a:ext cx="1968417" cy="523220"/>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Industrial</a:t>
            </a:r>
          </a:p>
          <a:p>
            <a:pPr algn="ctr"/>
            <a:r>
              <a:rPr lang="en-US" sz="1400" dirty="0">
                <a:solidFill>
                  <a:schemeClr val="bg1"/>
                </a:solidFill>
                <a:latin typeface="Century Gothic" panose="020B0502020202020204" pitchFamily="34" charset="0"/>
              </a:rPr>
              <a:t>Scale ESS</a:t>
            </a:r>
          </a:p>
        </p:txBody>
      </p:sp>
      <p:sp>
        <p:nvSpPr>
          <p:cNvPr id="47" name="TextBox 46">
            <a:extLst>
              <a:ext uri="{FF2B5EF4-FFF2-40B4-BE49-F238E27FC236}">
                <a16:creationId xmlns:a16="http://schemas.microsoft.com/office/drawing/2014/main" id="{84681798-3EB9-2244-8BEB-AA3CA82B8A1A}"/>
              </a:ext>
            </a:extLst>
          </p:cNvPr>
          <p:cNvSpPr txBox="1"/>
          <p:nvPr/>
        </p:nvSpPr>
        <p:spPr>
          <a:xfrm>
            <a:off x="6860981" y="4886689"/>
            <a:ext cx="1192758" cy="307777"/>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Floating PV</a:t>
            </a:r>
          </a:p>
        </p:txBody>
      </p:sp>
      <p:sp>
        <p:nvSpPr>
          <p:cNvPr id="48" name="TextBox 47">
            <a:extLst>
              <a:ext uri="{FF2B5EF4-FFF2-40B4-BE49-F238E27FC236}">
                <a16:creationId xmlns:a16="http://schemas.microsoft.com/office/drawing/2014/main" id="{0FBAB0DE-72F3-8845-AAA8-51338BC7E0AB}"/>
              </a:ext>
            </a:extLst>
          </p:cNvPr>
          <p:cNvSpPr txBox="1"/>
          <p:nvPr/>
        </p:nvSpPr>
        <p:spPr>
          <a:xfrm>
            <a:off x="8024001" y="1396375"/>
            <a:ext cx="1706381" cy="307777"/>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BTS Solarization</a:t>
            </a:r>
          </a:p>
        </p:txBody>
      </p:sp>
      <p:sp>
        <p:nvSpPr>
          <p:cNvPr id="49" name="TextBox 48">
            <a:extLst>
              <a:ext uri="{FF2B5EF4-FFF2-40B4-BE49-F238E27FC236}">
                <a16:creationId xmlns:a16="http://schemas.microsoft.com/office/drawing/2014/main" id="{690FD695-05FE-9741-9100-0494177DA84C}"/>
              </a:ext>
            </a:extLst>
          </p:cNvPr>
          <p:cNvSpPr txBox="1"/>
          <p:nvPr/>
        </p:nvSpPr>
        <p:spPr>
          <a:xfrm>
            <a:off x="9450400" y="4769243"/>
            <a:ext cx="1877240" cy="523220"/>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EV Charing</a:t>
            </a:r>
          </a:p>
          <a:p>
            <a:pPr algn="ctr"/>
            <a:r>
              <a:rPr lang="en-US" sz="1400" dirty="0">
                <a:solidFill>
                  <a:schemeClr val="bg1"/>
                </a:solidFill>
                <a:latin typeface="Century Gothic" panose="020B0502020202020204" pitchFamily="34" charset="0"/>
              </a:rPr>
              <a:t>Station </a:t>
            </a:r>
          </a:p>
        </p:txBody>
      </p:sp>
      <p:sp>
        <p:nvSpPr>
          <p:cNvPr id="50" name="TextBox 49">
            <a:extLst>
              <a:ext uri="{FF2B5EF4-FFF2-40B4-BE49-F238E27FC236}">
                <a16:creationId xmlns:a16="http://schemas.microsoft.com/office/drawing/2014/main" id="{0046676D-FC75-F34D-90C8-82C6F49A2B1C}"/>
              </a:ext>
            </a:extLst>
          </p:cNvPr>
          <p:cNvSpPr txBox="1"/>
          <p:nvPr/>
        </p:nvSpPr>
        <p:spPr>
          <a:xfrm>
            <a:off x="4432712" y="1263679"/>
            <a:ext cx="2940707" cy="523220"/>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Industrial &amp;</a:t>
            </a:r>
          </a:p>
          <a:p>
            <a:pPr algn="ctr"/>
            <a:r>
              <a:rPr lang="en-US" sz="1400" dirty="0">
                <a:solidFill>
                  <a:schemeClr val="bg1"/>
                </a:solidFill>
                <a:latin typeface="Century Gothic" panose="020B0502020202020204" pitchFamily="34" charset="0"/>
              </a:rPr>
              <a:t>Enterprise Solutions</a:t>
            </a:r>
          </a:p>
        </p:txBody>
      </p:sp>
      <p:sp>
        <p:nvSpPr>
          <p:cNvPr id="51" name="TextBox 50">
            <a:extLst>
              <a:ext uri="{FF2B5EF4-FFF2-40B4-BE49-F238E27FC236}">
                <a16:creationId xmlns:a16="http://schemas.microsoft.com/office/drawing/2014/main" id="{FED2058E-096C-BD41-8985-CBB53326BB42}"/>
              </a:ext>
            </a:extLst>
          </p:cNvPr>
          <p:cNvSpPr txBox="1"/>
          <p:nvPr/>
        </p:nvSpPr>
        <p:spPr>
          <a:xfrm>
            <a:off x="4172531" y="4835348"/>
            <a:ext cx="642124" cy="307777"/>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BIPV</a:t>
            </a:r>
          </a:p>
        </p:txBody>
      </p:sp>
      <p:pic>
        <p:nvPicPr>
          <p:cNvPr id="10" name="Picture 9">
            <a:extLst>
              <a:ext uri="{FF2B5EF4-FFF2-40B4-BE49-F238E27FC236}">
                <a16:creationId xmlns:a16="http://schemas.microsoft.com/office/drawing/2014/main" id="{6DECD7F9-BBD1-FD4F-8BEF-02763357FA28}"/>
              </a:ext>
            </a:extLst>
          </p:cNvPr>
          <p:cNvPicPr>
            <a:picLocks noChangeAspect="1"/>
          </p:cNvPicPr>
          <p:nvPr/>
        </p:nvPicPr>
        <p:blipFill>
          <a:blip r:embed="rId5"/>
          <a:stretch>
            <a:fillRect/>
          </a:stretch>
        </p:blipFill>
        <p:spPr>
          <a:xfrm>
            <a:off x="1175539" y="3679194"/>
            <a:ext cx="636609" cy="636609"/>
          </a:xfrm>
          <a:prstGeom prst="rect">
            <a:avLst/>
          </a:prstGeom>
        </p:spPr>
      </p:pic>
      <p:pic>
        <p:nvPicPr>
          <p:cNvPr id="12" name="Picture 11">
            <a:extLst>
              <a:ext uri="{FF2B5EF4-FFF2-40B4-BE49-F238E27FC236}">
                <a16:creationId xmlns:a16="http://schemas.microsoft.com/office/drawing/2014/main" id="{F3A977A4-F5F0-5A42-B03B-D0C8CFF23743}"/>
              </a:ext>
            </a:extLst>
          </p:cNvPr>
          <p:cNvPicPr>
            <a:picLocks noChangeAspect="1"/>
          </p:cNvPicPr>
          <p:nvPr/>
        </p:nvPicPr>
        <p:blipFill>
          <a:blip r:embed="rId6"/>
          <a:stretch>
            <a:fillRect/>
          </a:stretch>
        </p:blipFill>
        <p:spPr>
          <a:xfrm>
            <a:off x="2647554" y="2240174"/>
            <a:ext cx="630043" cy="630043"/>
          </a:xfrm>
          <a:prstGeom prst="rect">
            <a:avLst/>
          </a:prstGeom>
        </p:spPr>
      </p:pic>
      <p:pic>
        <p:nvPicPr>
          <p:cNvPr id="14" name="Picture 13">
            <a:extLst>
              <a:ext uri="{FF2B5EF4-FFF2-40B4-BE49-F238E27FC236}">
                <a16:creationId xmlns:a16="http://schemas.microsoft.com/office/drawing/2014/main" id="{D472C447-11F3-264F-870C-1949F49F89D6}"/>
              </a:ext>
            </a:extLst>
          </p:cNvPr>
          <p:cNvPicPr>
            <a:picLocks noChangeAspect="1"/>
          </p:cNvPicPr>
          <p:nvPr/>
        </p:nvPicPr>
        <p:blipFill>
          <a:blip r:embed="rId7"/>
          <a:stretch>
            <a:fillRect/>
          </a:stretch>
        </p:blipFill>
        <p:spPr>
          <a:xfrm>
            <a:off x="4150289" y="3639433"/>
            <a:ext cx="664366" cy="664366"/>
          </a:xfrm>
          <a:prstGeom prst="rect">
            <a:avLst/>
          </a:prstGeom>
        </p:spPr>
      </p:pic>
      <p:pic>
        <p:nvPicPr>
          <p:cNvPr id="16" name="Picture 15">
            <a:extLst>
              <a:ext uri="{FF2B5EF4-FFF2-40B4-BE49-F238E27FC236}">
                <a16:creationId xmlns:a16="http://schemas.microsoft.com/office/drawing/2014/main" id="{66929FB9-1028-5340-B958-F58C8BB4F335}"/>
              </a:ext>
            </a:extLst>
          </p:cNvPr>
          <p:cNvPicPr>
            <a:picLocks noChangeAspect="1"/>
          </p:cNvPicPr>
          <p:nvPr/>
        </p:nvPicPr>
        <p:blipFill>
          <a:blip r:embed="rId8"/>
          <a:stretch>
            <a:fillRect/>
          </a:stretch>
        </p:blipFill>
        <p:spPr>
          <a:xfrm>
            <a:off x="7081474" y="3617165"/>
            <a:ext cx="708901" cy="708901"/>
          </a:xfrm>
          <a:prstGeom prst="rect">
            <a:avLst/>
          </a:prstGeom>
        </p:spPr>
      </p:pic>
      <p:pic>
        <p:nvPicPr>
          <p:cNvPr id="18" name="Picture 17">
            <a:extLst>
              <a:ext uri="{FF2B5EF4-FFF2-40B4-BE49-F238E27FC236}">
                <a16:creationId xmlns:a16="http://schemas.microsoft.com/office/drawing/2014/main" id="{C4A0195F-A566-2248-B03E-6F658B73B5D3}"/>
              </a:ext>
            </a:extLst>
          </p:cNvPr>
          <p:cNvPicPr>
            <a:picLocks noChangeAspect="1"/>
          </p:cNvPicPr>
          <p:nvPr/>
        </p:nvPicPr>
        <p:blipFill>
          <a:blip r:embed="rId9"/>
          <a:stretch>
            <a:fillRect/>
          </a:stretch>
        </p:blipFill>
        <p:spPr>
          <a:xfrm>
            <a:off x="5619041" y="2256928"/>
            <a:ext cx="638040" cy="638040"/>
          </a:xfrm>
          <a:prstGeom prst="rect">
            <a:avLst/>
          </a:prstGeom>
        </p:spPr>
      </p:pic>
      <p:pic>
        <p:nvPicPr>
          <p:cNvPr id="20" name="Picture 19">
            <a:extLst>
              <a:ext uri="{FF2B5EF4-FFF2-40B4-BE49-F238E27FC236}">
                <a16:creationId xmlns:a16="http://schemas.microsoft.com/office/drawing/2014/main" id="{4B02E8B9-99FD-E148-96E1-1118B5A9D451}"/>
              </a:ext>
            </a:extLst>
          </p:cNvPr>
          <p:cNvPicPr>
            <a:picLocks noChangeAspect="1"/>
          </p:cNvPicPr>
          <p:nvPr/>
        </p:nvPicPr>
        <p:blipFill>
          <a:blip r:embed="rId10"/>
          <a:stretch>
            <a:fillRect/>
          </a:stretch>
        </p:blipFill>
        <p:spPr>
          <a:xfrm>
            <a:off x="8517772" y="2202059"/>
            <a:ext cx="706271" cy="706271"/>
          </a:xfrm>
          <a:prstGeom prst="rect">
            <a:avLst/>
          </a:prstGeom>
        </p:spPr>
      </p:pic>
      <p:pic>
        <p:nvPicPr>
          <p:cNvPr id="22" name="Picture 21">
            <a:extLst>
              <a:ext uri="{FF2B5EF4-FFF2-40B4-BE49-F238E27FC236}">
                <a16:creationId xmlns:a16="http://schemas.microsoft.com/office/drawing/2014/main" id="{8D0C7AD4-5617-1340-9E0D-4771D57E6453}"/>
              </a:ext>
            </a:extLst>
          </p:cNvPr>
          <p:cNvPicPr>
            <a:picLocks noChangeAspect="1"/>
          </p:cNvPicPr>
          <p:nvPr/>
        </p:nvPicPr>
        <p:blipFill>
          <a:blip r:embed="rId11"/>
          <a:stretch>
            <a:fillRect/>
          </a:stretch>
        </p:blipFill>
        <p:spPr>
          <a:xfrm>
            <a:off x="10049263" y="3679194"/>
            <a:ext cx="611063" cy="611063"/>
          </a:xfrm>
          <a:prstGeom prst="rect">
            <a:avLst/>
          </a:prstGeom>
        </p:spPr>
      </p:pic>
      <p:sp>
        <p:nvSpPr>
          <p:cNvPr id="2" name="object 13">
            <a:extLst>
              <a:ext uri="{FF2B5EF4-FFF2-40B4-BE49-F238E27FC236}">
                <a16:creationId xmlns:a16="http://schemas.microsoft.com/office/drawing/2014/main" id="{5D6AC61B-CC5A-E883-71EF-42BA246D387A}"/>
              </a:ext>
            </a:extLst>
          </p:cNvPr>
          <p:cNvSpPr>
            <a:spLocks/>
          </p:cNvSpPr>
          <p:nvPr/>
        </p:nvSpPr>
        <p:spPr bwMode="auto">
          <a:xfrm>
            <a:off x="6786711" y="5976687"/>
            <a:ext cx="4055270" cy="738664"/>
          </a:xfrm>
          <a:custGeom>
            <a:avLst/>
            <a:gdLst>
              <a:gd name="T0" fmla="*/ 0 w 3266440"/>
              <a:gd name="T1" fmla="*/ 1107947 h 1108075"/>
              <a:gd name="T2" fmla="*/ 3265931 w 3266440"/>
              <a:gd name="T3" fmla="*/ 1107947 h 1108075"/>
              <a:gd name="T4" fmla="*/ 3265931 w 3266440"/>
              <a:gd name="T5" fmla="*/ 0 h 1108075"/>
              <a:gd name="T6" fmla="*/ 0 w 3266440"/>
              <a:gd name="T7" fmla="*/ 0 h 1108075"/>
              <a:gd name="T8" fmla="*/ 0 w 3266440"/>
              <a:gd name="T9" fmla="*/ 1107947 h 1108075"/>
            </a:gdLst>
            <a:ahLst/>
            <a:cxnLst>
              <a:cxn ang="0">
                <a:pos x="T0" y="T1"/>
              </a:cxn>
              <a:cxn ang="0">
                <a:pos x="T2" y="T3"/>
              </a:cxn>
              <a:cxn ang="0">
                <a:pos x="T4" y="T5"/>
              </a:cxn>
              <a:cxn ang="0">
                <a:pos x="T6" y="T7"/>
              </a:cxn>
              <a:cxn ang="0">
                <a:pos x="T8" y="T9"/>
              </a:cxn>
            </a:cxnLst>
            <a:rect l="0" t="0" r="r" b="b"/>
            <a:pathLst>
              <a:path w="3266440" h="1108075">
                <a:moveTo>
                  <a:pt x="0" y="1107947"/>
                </a:moveTo>
                <a:lnTo>
                  <a:pt x="3265931" y="1107947"/>
                </a:lnTo>
                <a:lnTo>
                  <a:pt x="3265931" y="0"/>
                </a:lnTo>
                <a:lnTo>
                  <a:pt x="0" y="0"/>
                </a:lnTo>
                <a:lnTo>
                  <a:pt x="0" y="1107947"/>
                </a:lnTo>
                <a:close/>
              </a:path>
            </a:pathLst>
          </a:custGeom>
          <a:noFill/>
          <a:ln w="9524">
            <a:noFill/>
            <a:round/>
            <a:headEnd/>
            <a:tailEnd/>
          </a:ln>
        </p:spPr>
        <p:txBody>
          <a:bodyPr lIns="0" tIns="0" rIns="0" bIns="0"/>
          <a:lstStyle/>
          <a:p>
            <a:r>
              <a:rPr lang="en-GB" sz="1200" dirty="0">
                <a:solidFill>
                  <a:schemeClr val="bg1"/>
                </a:solidFill>
                <a:latin typeface="Century Gothic" panose="020B0502020202020204" pitchFamily="34" charset="0"/>
                <a:ea typeface="Tahoma" panose="020B0604030504040204" pitchFamily="34" charset="0"/>
                <a:cs typeface="Tahoma" panose="020B0604030504040204" pitchFamily="34" charset="0"/>
              </a:rPr>
              <a:t>With extensive reach, Wateen can efficiently provide solar-based green &amp; efficient solutions to its wide range of customers.</a:t>
            </a:r>
            <a:endParaRPr lang="en-US" altLang="en-US" sz="120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a:p>
            <a:endParaRPr lang="en-GB" sz="1200" dirty="0">
              <a:solidFill>
                <a:schemeClr val="bg1"/>
              </a:solidFill>
              <a:latin typeface="Century Gothic" panose="020B0502020202020204" pitchFamily="34" charset="0"/>
            </a:endParaRPr>
          </a:p>
        </p:txBody>
      </p:sp>
      <p:sp>
        <p:nvSpPr>
          <p:cNvPr id="3" name="object 19">
            <a:extLst>
              <a:ext uri="{FF2B5EF4-FFF2-40B4-BE49-F238E27FC236}">
                <a16:creationId xmlns:a16="http://schemas.microsoft.com/office/drawing/2014/main" id="{AB53F4AC-9789-1BD4-F49D-3AB4CBBCA761}"/>
              </a:ext>
            </a:extLst>
          </p:cNvPr>
          <p:cNvSpPr txBox="1"/>
          <p:nvPr/>
        </p:nvSpPr>
        <p:spPr>
          <a:xfrm>
            <a:off x="1812148" y="5957919"/>
            <a:ext cx="4055270" cy="738664"/>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20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Wateen has strong presence in the Carrier &amp; Corporate segment. We offer complete </a:t>
            </a:r>
          </a:p>
          <a:p>
            <a:r>
              <a:rPr lang="en-GB" altLang="en-US" sz="120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end-to-end solutions along with fiber infrastructure, tower </a:t>
            </a:r>
            <a:r>
              <a:rPr lang="en-GB" altLang="en-US" sz="1200" dirty="0" err="1">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fiberization</a:t>
            </a:r>
            <a:r>
              <a:rPr lang="en-GB" altLang="en-US" sz="120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and connectivity solutions. </a:t>
            </a:r>
          </a:p>
        </p:txBody>
      </p:sp>
      <p:grpSp>
        <p:nvGrpSpPr>
          <p:cNvPr id="4" name="Group 3">
            <a:extLst>
              <a:ext uri="{FF2B5EF4-FFF2-40B4-BE49-F238E27FC236}">
                <a16:creationId xmlns:a16="http://schemas.microsoft.com/office/drawing/2014/main" id="{A8150B2A-9E8A-F002-7CAF-A10E668CC37D}"/>
              </a:ext>
            </a:extLst>
          </p:cNvPr>
          <p:cNvGrpSpPr/>
          <p:nvPr/>
        </p:nvGrpSpPr>
        <p:grpSpPr>
          <a:xfrm>
            <a:off x="1544023" y="5803462"/>
            <a:ext cx="238662" cy="242014"/>
            <a:chOff x="1126546" y="4188096"/>
            <a:chExt cx="238662" cy="242014"/>
          </a:xfrm>
        </p:grpSpPr>
        <p:sp>
          <p:nvSpPr>
            <p:cNvPr id="9" name="object 16">
              <a:extLst>
                <a:ext uri="{FF2B5EF4-FFF2-40B4-BE49-F238E27FC236}">
                  <a16:creationId xmlns:a16="http://schemas.microsoft.com/office/drawing/2014/main" id="{857D1ECA-9908-7E5E-F18C-952A33ED703E}"/>
                </a:ext>
              </a:extLst>
            </p:cNvPr>
            <p:cNvSpPr>
              <a:spLocks/>
            </p:cNvSpPr>
            <p:nvPr/>
          </p:nvSpPr>
          <p:spPr bwMode="auto">
            <a:xfrm>
              <a:off x="1126546" y="4188096"/>
              <a:ext cx="238662" cy="242014"/>
            </a:xfrm>
            <a:custGeom>
              <a:avLst/>
              <a:gdLst>
                <a:gd name="T0" fmla="*/ 103593 w 228600"/>
                <a:gd name="T1" fmla="*/ 0 h 228600"/>
                <a:gd name="T2" fmla="*/ 62893 w 228600"/>
                <a:gd name="T3" fmla="*/ 11690 h 228600"/>
                <a:gd name="T4" fmla="*/ 30006 w 228600"/>
                <a:gd name="T5" fmla="*/ 36609 h 228600"/>
                <a:gd name="T6" fmla="*/ 8015 w 228600"/>
                <a:gd name="T7" fmla="*/ 71674 h 228600"/>
                <a:gd name="T8" fmla="*/ 0 w 228600"/>
                <a:gd name="T9" fmla="*/ 113805 h 228600"/>
                <a:gd name="T10" fmla="*/ 518 w 228600"/>
                <a:gd name="T11" fmla="*/ 124761 h 228600"/>
                <a:gd name="T12" fmla="*/ 12274 w 228600"/>
                <a:gd name="T13" fmla="*/ 165371 h 228600"/>
                <a:gd name="T14" fmla="*/ 37239 w 228600"/>
                <a:gd name="T15" fmla="*/ 198177 h 228600"/>
                <a:gd name="T16" fmla="*/ 72371 w 228600"/>
                <a:gd name="T17" fmla="*/ 220111 h 228600"/>
                <a:gd name="T18" fmla="*/ 114628 w 228600"/>
                <a:gd name="T19" fmla="*/ 228104 h 228600"/>
                <a:gd name="T20" fmla="*/ 128931 w 228600"/>
                <a:gd name="T21" fmla="*/ 227174 h 228600"/>
                <a:gd name="T22" fmla="*/ 168217 w 228600"/>
                <a:gd name="T23" fmla="*/ 214461 h 228600"/>
                <a:gd name="T24" fmla="*/ 199829 w 228600"/>
                <a:gd name="T25" fmla="*/ 188806 h 228600"/>
                <a:gd name="T26" fmla="*/ 220880 w 228600"/>
                <a:gd name="T27" fmla="*/ 152711 h 228600"/>
                <a:gd name="T28" fmla="*/ 228486 w 228600"/>
                <a:gd name="T29" fmla="*/ 108679 h 228600"/>
                <a:gd name="T30" fmla="*/ 227031 w 228600"/>
                <a:gd name="T31" fmla="*/ 94896 h 228600"/>
                <a:gd name="T32" fmla="*/ 213224 w 228600"/>
                <a:gd name="T33" fmla="*/ 57173 h 228600"/>
                <a:gd name="T34" fmla="*/ 186758 w 228600"/>
                <a:gd name="T35" fmla="*/ 26985 h 228600"/>
                <a:gd name="T36" fmla="*/ 149569 w 228600"/>
                <a:gd name="T37" fmla="*/ 7029 h 228600"/>
                <a:gd name="T38" fmla="*/ 103593 w 228600"/>
                <a:gd name="T39" fmla="*/ 0 h 228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600" h="228600">
                  <a:moveTo>
                    <a:pt x="103593" y="0"/>
                  </a:moveTo>
                  <a:lnTo>
                    <a:pt x="62893" y="11690"/>
                  </a:lnTo>
                  <a:lnTo>
                    <a:pt x="30006" y="36609"/>
                  </a:lnTo>
                  <a:lnTo>
                    <a:pt x="8015" y="71674"/>
                  </a:lnTo>
                  <a:lnTo>
                    <a:pt x="0" y="113805"/>
                  </a:lnTo>
                  <a:lnTo>
                    <a:pt x="518" y="124761"/>
                  </a:lnTo>
                  <a:lnTo>
                    <a:pt x="12274" y="165371"/>
                  </a:lnTo>
                  <a:lnTo>
                    <a:pt x="37239" y="198177"/>
                  </a:lnTo>
                  <a:lnTo>
                    <a:pt x="72371" y="220111"/>
                  </a:lnTo>
                  <a:lnTo>
                    <a:pt x="114628" y="228104"/>
                  </a:lnTo>
                  <a:lnTo>
                    <a:pt x="128931" y="227174"/>
                  </a:lnTo>
                  <a:lnTo>
                    <a:pt x="168217" y="214461"/>
                  </a:lnTo>
                  <a:lnTo>
                    <a:pt x="199829" y="188806"/>
                  </a:lnTo>
                  <a:lnTo>
                    <a:pt x="220880" y="152711"/>
                  </a:lnTo>
                  <a:lnTo>
                    <a:pt x="228486" y="108679"/>
                  </a:lnTo>
                  <a:lnTo>
                    <a:pt x="227031" y="94896"/>
                  </a:lnTo>
                  <a:lnTo>
                    <a:pt x="213224" y="57173"/>
                  </a:lnTo>
                  <a:lnTo>
                    <a:pt x="186758" y="26985"/>
                  </a:lnTo>
                  <a:lnTo>
                    <a:pt x="149569" y="7029"/>
                  </a:lnTo>
                  <a:lnTo>
                    <a:pt x="103593" y="0"/>
                  </a:lnTo>
                  <a:close/>
                </a:path>
              </a:pathLst>
            </a:custGeom>
            <a:solidFill>
              <a:schemeClr val="accent6"/>
            </a:solidFill>
            <a:ln>
              <a:noFill/>
            </a:ln>
          </p:spPr>
          <p:txBody>
            <a:bodyPr lIns="0" tIns="0" rIns="0" bIns="0"/>
            <a:lstStyle/>
            <a:p>
              <a:endParaRPr lang="en-GB"/>
            </a:p>
          </p:txBody>
        </p:sp>
        <p:sp>
          <p:nvSpPr>
            <p:cNvPr id="11" name="object 17">
              <a:extLst>
                <a:ext uri="{FF2B5EF4-FFF2-40B4-BE49-F238E27FC236}">
                  <a16:creationId xmlns:a16="http://schemas.microsoft.com/office/drawing/2014/main" id="{DA124E8C-8367-DB68-42DB-D040566BB78C}"/>
                </a:ext>
              </a:extLst>
            </p:cNvPr>
            <p:cNvSpPr>
              <a:spLocks/>
            </p:cNvSpPr>
            <p:nvPr/>
          </p:nvSpPr>
          <p:spPr bwMode="auto">
            <a:xfrm>
              <a:off x="1192841" y="4263725"/>
              <a:ext cx="109387" cy="89075"/>
            </a:xfrm>
            <a:custGeom>
              <a:avLst/>
              <a:gdLst>
                <a:gd name="T0" fmla="*/ 30668 w 105409"/>
                <a:gd name="T1" fmla="*/ 2504 h 83819"/>
                <a:gd name="T2" fmla="*/ 2420 w 105409"/>
                <a:gd name="T3" fmla="*/ 41468 h 83819"/>
                <a:gd name="T4" fmla="*/ 0 w 105409"/>
                <a:gd name="T5" fmla="*/ 71040 h 83819"/>
                <a:gd name="T6" fmla="*/ 7957 w 105409"/>
                <a:gd name="T7" fmla="*/ 80567 h 83819"/>
                <a:gd name="T8" fmla="*/ 23313 w 105409"/>
                <a:gd name="T9" fmla="*/ 83598 h 83819"/>
                <a:gd name="T10" fmla="*/ 35282 w 105409"/>
                <a:gd name="T11" fmla="*/ 77615 h 83819"/>
                <a:gd name="T12" fmla="*/ 39276 w 105409"/>
                <a:gd name="T13" fmla="*/ 63611 h 83819"/>
                <a:gd name="T14" fmla="*/ 39276 w 105409"/>
                <a:gd name="T15" fmla="*/ 59435 h 83819"/>
                <a:gd name="T16" fmla="*/ 36944 w 105409"/>
                <a:gd name="T17" fmla="*/ 54863 h 83819"/>
                <a:gd name="T18" fmla="*/ 28001 w 105409"/>
                <a:gd name="T19" fmla="*/ 44957 h 83819"/>
                <a:gd name="T20" fmla="*/ 25846 w 105409"/>
                <a:gd name="T21" fmla="*/ 40629 h 83819"/>
                <a:gd name="T22" fmla="*/ 25846 w 105409"/>
                <a:gd name="T23" fmla="*/ 30479 h 83819"/>
                <a:gd name="T24" fmla="*/ 28358 w 105409"/>
                <a:gd name="T25" fmla="*/ 25267 h 83819"/>
                <a:gd name="T26" fmla="*/ 33359 w 105409"/>
                <a:gd name="T27" fmla="*/ 20939 h 83819"/>
                <a:gd name="T28" fmla="*/ 43573 w 105409"/>
                <a:gd name="T29" fmla="*/ 12313 h 83819"/>
                <a:gd name="T30" fmla="*/ 30668 w 105409"/>
                <a:gd name="T31" fmla="*/ 2504 h 83819"/>
                <a:gd name="T32" fmla="*/ 95831 w 105409"/>
                <a:gd name="T33" fmla="*/ 0 h 83819"/>
                <a:gd name="T34" fmla="*/ 67054 w 105409"/>
                <a:gd name="T35" fmla="*/ 29192 h 83819"/>
                <a:gd name="T36" fmla="*/ 59947 w 105409"/>
                <a:gd name="T37" fmla="*/ 53159 h 83819"/>
                <a:gd name="T38" fmla="*/ 62177 w 105409"/>
                <a:gd name="T39" fmla="*/ 71377 h 83819"/>
                <a:gd name="T40" fmla="*/ 69408 w 105409"/>
                <a:gd name="T41" fmla="*/ 81104 h 83819"/>
                <a:gd name="T42" fmla="*/ 88148 w 105409"/>
                <a:gd name="T43" fmla="*/ 80787 h 83819"/>
                <a:gd name="T44" fmla="*/ 97715 w 105409"/>
                <a:gd name="T45" fmla="*/ 74919 h 83819"/>
                <a:gd name="T46" fmla="*/ 100494 w 105409"/>
                <a:gd name="T47" fmla="*/ 64155 h 83819"/>
                <a:gd name="T48" fmla="*/ 100498 w 105409"/>
                <a:gd name="T49" fmla="*/ 59435 h 83819"/>
                <a:gd name="T50" fmla="*/ 98343 w 105409"/>
                <a:gd name="T51" fmla="*/ 54863 h 83819"/>
                <a:gd name="T52" fmla="*/ 89391 w 105409"/>
                <a:gd name="T53" fmla="*/ 44957 h 83819"/>
                <a:gd name="T54" fmla="*/ 87248 w 105409"/>
                <a:gd name="T55" fmla="*/ 40629 h 83819"/>
                <a:gd name="T56" fmla="*/ 87248 w 105409"/>
                <a:gd name="T57" fmla="*/ 30479 h 83819"/>
                <a:gd name="T58" fmla="*/ 89747 w 105409"/>
                <a:gd name="T59" fmla="*/ 25267 h 83819"/>
                <a:gd name="T60" fmla="*/ 94594 w 105409"/>
                <a:gd name="T61" fmla="*/ 20939 h 83819"/>
                <a:gd name="T62" fmla="*/ 104963 w 105409"/>
                <a:gd name="T63" fmla="*/ 12313 h 83819"/>
                <a:gd name="T64" fmla="*/ 95831 w 105409"/>
                <a:gd name="T65" fmla="*/ 0 h 8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409" h="83819">
                  <a:moveTo>
                    <a:pt x="30668" y="2504"/>
                  </a:moveTo>
                  <a:lnTo>
                    <a:pt x="2420" y="41468"/>
                  </a:lnTo>
                  <a:lnTo>
                    <a:pt x="0" y="71040"/>
                  </a:lnTo>
                  <a:lnTo>
                    <a:pt x="7957" y="80567"/>
                  </a:lnTo>
                  <a:lnTo>
                    <a:pt x="23313" y="83598"/>
                  </a:lnTo>
                  <a:lnTo>
                    <a:pt x="35282" y="77615"/>
                  </a:lnTo>
                  <a:lnTo>
                    <a:pt x="39276" y="63611"/>
                  </a:lnTo>
                  <a:lnTo>
                    <a:pt x="39276" y="59435"/>
                  </a:lnTo>
                  <a:lnTo>
                    <a:pt x="36944" y="54863"/>
                  </a:lnTo>
                  <a:lnTo>
                    <a:pt x="28001" y="44957"/>
                  </a:lnTo>
                  <a:lnTo>
                    <a:pt x="25846" y="40629"/>
                  </a:lnTo>
                  <a:lnTo>
                    <a:pt x="25846" y="30479"/>
                  </a:lnTo>
                  <a:lnTo>
                    <a:pt x="28358" y="25267"/>
                  </a:lnTo>
                  <a:lnTo>
                    <a:pt x="33359" y="20939"/>
                  </a:lnTo>
                  <a:lnTo>
                    <a:pt x="43573" y="12313"/>
                  </a:lnTo>
                  <a:lnTo>
                    <a:pt x="30668" y="2504"/>
                  </a:lnTo>
                  <a:close/>
                </a:path>
                <a:path w="105409" h="83819">
                  <a:moveTo>
                    <a:pt x="95831" y="0"/>
                  </a:moveTo>
                  <a:lnTo>
                    <a:pt x="67054" y="29192"/>
                  </a:lnTo>
                  <a:lnTo>
                    <a:pt x="59947" y="53159"/>
                  </a:lnTo>
                  <a:lnTo>
                    <a:pt x="62177" y="71377"/>
                  </a:lnTo>
                  <a:lnTo>
                    <a:pt x="69408" y="81104"/>
                  </a:lnTo>
                  <a:lnTo>
                    <a:pt x="88148" y="80787"/>
                  </a:lnTo>
                  <a:lnTo>
                    <a:pt x="97715" y="74919"/>
                  </a:lnTo>
                  <a:lnTo>
                    <a:pt x="100494" y="64155"/>
                  </a:lnTo>
                  <a:lnTo>
                    <a:pt x="100498" y="59435"/>
                  </a:lnTo>
                  <a:lnTo>
                    <a:pt x="98343" y="54863"/>
                  </a:lnTo>
                  <a:lnTo>
                    <a:pt x="89391" y="44957"/>
                  </a:lnTo>
                  <a:lnTo>
                    <a:pt x="87248" y="40629"/>
                  </a:lnTo>
                  <a:lnTo>
                    <a:pt x="87248" y="30479"/>
                  </a:lnTo>
                  <a:lnTo>
                    <a:pt x="89747" y="25267"/>
                  </a:lnTo>
                  <a:lnTo>
                    <a:pt x="94594" y="20939"/>
                  </a:lnTo>
                  <a:lnTo>
                    <a:pt x="104963" y="12313"/>
                  </a:lnTo>
                  <a:lnTo>
                    <a:pt x="958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grpSp>
      <p:grpSp>
        <p:nvGrpSpPr>
          <p:cNvPr id="13" name="Group 12">
            <a:extLst>
              <a:ext uri="{FF2B5EF4-FFF2-40B4-BE49-F238E27FC236}">
                <a16:creationId xmlns:a16="http://schemas.microsoft.com/office/drawing/2014/main" id="{EF0CB731-BE4D-FCAB-39FF-927796358075}"/>
              </a:ext>
            </a:extLst>
          </p:cNvPr>
          <p:cNvGrpSpPr/>
          <p:nvPr/>
        </p:nvGrpSpPr>
        <p:grpSpPr>
          <a:xfrm>
            <a:off x="6512263" y="5813622"/>
            <a:ext cx="238662" cy="242014"/>
            <a:chOff x="1126546" y="4188096"/>
            <a:chExt cx="238662" cy="242014"/>
          </a:xfrm>
        </p:grpSpPr>
        <p:sp>
          <p:nvSpPr>
            <p:cNvPr id="15" name="object 16">
              <a:extLst>
                <a:ext uri="{FF2B5EF4-FFF2-40B4-BE49-F238E27FC236}">
                  <a16:creationId xmlns:a16="http://schemas.microsoft.com/office/drawing/2014/main" id="{7B3FB68D-7020-23D8-B3CD-5E4F8CE683AB}"/>
                </a:ext>
              </a:extLst>
            </p:cNvPr>
            <p:cNvSpPr>
              <a:spLocks/>
            </p:cNvSpPr>
            <p:nvPr/>
          </p:nvSpPr>
          <p:spPr bwMode="auto">
            <a:xfrm>
              <a:off x="1126546" y="4188096"/>
              <a:ext cx="238662" cy="242014"/>
            </a:xfrm>
            <a:custGeom>
              <a:avLst/>
              <a:gdLst>
                <a:gd name="T0" fmla="*/ 103593 w 228600"/>
                <a:gd name="T1" fmla="*/ 0 h 228600"/>
                <a:gd name="T2" fmla="*/ 62893 w 228600"/>
                <a:gd name="T3" fmla="*/ 11690 h 228600"/>
                <a:gd name="T4" fmla="*/ 30006 w 228600"/>
                <a:gd name="T5" fmla="*/ 36609 h 228600"/>
                <a:gd name="T6" fmla="*/ 8015 w 228600"/>
                <a:gd name="T7" fmla="*/ 71674 h 228600"/>
                <a:gd name="T8" fmla="*/ 0 w 228600"/>
                <a:gd name="T9" fmla="*/ 113805 h 228600"/>
                <a:gd name="T10" fmla="*/ 518 w 228600"/>
                <a:gd name="T11" fmla="*/ 124761 h 228600"/>
                <a:gd name="T12" fmla="*/ 12274 w 228600"/>
                <a:gd name="T13" fmla="*/ 165371 h 228600"/>
                <a:gd name="T14" fmla="*/ 37239 w 228600"/>
                <a:gd name="T15" fmla="*/ 198177 h 228600"/>
                <a:gd name="T16" fmla="*/ 72371 w 228600"/>
                <a:gd name="T17" fmla="*/ 220111 h 228600"/>
                <a:gd name="T18" fmla="*/ 114628 w 228600"/>
                <a:gd name="T19" fmla="*/ 228104 h 228600"/>
                <a:gd name="T20" fmla="*/ 128931 w 228600"/>
                <a:gd name="T21" fmla="*/ 227174 h 228600"/>
                <a:gd name="T22" fmla="*/ 168217 w 228600"/>
                <a:gd name="T23" fmla="*/ 214461 h 228600"/>
                <a:gd name="T24" fmla="*/ 199829 w 228600"/>
                <a:gd name="T25" fmla="*/ 188806 h 228600"/>
                <a:gd name="T26" fmla="*/ 220880 w 228600"/>
                <a:gd name="T27" fmla="*/ 152711 h 228600"/>
                <a:gd name="T28" fmla="*/ 228486 w 228600"/>
                <a:gd name="T29" fmla="*/ 108679 h 228600"/>
                <a:gd name="T30" fmla="*/ 227031 w 228600"/>
                <a:gd name="T31" fmla="*/ 94896 h 228600"/>
                <a:gd name="T32" fmla="*/ 213224 w 228600"/>
                <a:gd name="T33" fmla="*/ 57173 h 228600"/>
                <a:gd name="T34" fmla="*/ 186758 w 228600"/>
                <a:gd name="T35" fmla="*/ 26985 h 228600"/>
                <a:gd name="T36" fmla="*/ 149569 w 228600"/>
                <a:gd name="T37" fmla="*/ 7029 h 228600"/>
                <a:gd name="T38" fmla="*/ 103593 w 228600"/>
                <a:gd name="T39" fmla="*/ 0 h 228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600" h="228600">
                  <a:moveTo>
                    <a:pt x="103593" y="0"/>
                  </a:moveTo>
                  <a:lnTo>
                    <a:pt x="62893" y="11690"/>
                  </a:lnTo>
                  <a:lnTo>
                    <a:pt x="30006" y="36609"/>
                  </a:lnTo>
                  <a:lnTo>
                    <a:pt x="8015" y="71674"/>
                  </a:lnTo>
                  <a:lnTo>
                    <a:pt x="0" y="113805"/>
                  </a:lnTo>
                  <a:lnTo>
                    <a:pt x="518" y="124761"/>
                  </a:lnTo>
                  <a:lnTo>
                    <a:pt x="12274" y="165371"/>
                  </a:lnTo>
                  <a:lnTo>
                    <a:pt x="37239" y="198177"/>
                  </a:lnTo>
                  <a:lnTo>
                    <a:pt x="72371" y="220111"/>
                  </a:lnTo>
                  <a:lnTo>
                    <a:pt x="114628" y="228104"/>
                  </a:lnTo>
                  <a:lnTo>
                    <a:pt x="128931" y="227174"/>
                  </a:lnTo>
                  <a:lnTo>
                    <a:pt x="168217" y="214461"/>
                  </a:lnTo>
                  <a:lnTo>
                    <a:pt x="199829" y="188806"/>
                  </a:lnTo>
                  <a:lnTo>
                    <a:pt x="220880" y="152711"/>
                  </a:lnTo>
                  <a:lnTo>
                    <a:pt x="228486" y="108679"/>
                  </a:lnTo>
                  <a:lnTo>
                    <a:pt x="227031" y="94896"/>
                  </a:lnTo>
                  <a:lnTo>
                    <a:pt x="213224" y="57173"/>
                  </a:lnTo>
                  <a:lnTo>
                    <a:pt x="186758" y="26985"/>
                  </a:lnTo>
                  <a:lnTo>
                    <a:pt x="149569" y="7029"/>
                  </a:lnTo>
                  <a:lnTo>
                    <a:pt x="103593" y="0"/>
                  </a:lnTo>
                  <a:close/>
                </a:path>
              </a:pathLst>
            </a:custGeom>
            <a:solidFill>
              <a:schemeClr val="accent6"/>
            </a:solidFill>
            <a:ln>
              <a:noFill/>
            </a:ln>
          </p:spPr>
          <p:txBody>
            <a:bodyPr lIns="0" tIns="0" rIns="0" bIns="0"/>
            <a:lstStyle/>
            <a:p>
              <a:endParaRPr lang="en-GB"/>
            </a:p>
          </p:txBody>
        </p:sp>
        <p:sp>
          <p:nvSpPr>
            <p:cNvPr id="17" name="object 17">
              <a:extLst>
                <a:ext uri="{FF2B5EF4-FFF2-40B4-BE49-F238E27FC236}">
                  <a16:creationId xmlns:a16="http://schemas.microsoft.com/office/drawing/2014/main" id="{028746EB-B570-8AF1-555D-0F913C0AB2BF}"/>
                </a:ext>
              </a:extLst>
            </p:cNvPr>
            <p:cNvSpPr>
              <a:spLocks/>
            </p:cNvSpPr>
            <p:nvPr/>
          </p:nvSpPr>
          <p:spPr bwMode="auto">
            <a:xfrm>
              <a:off x="1192841" y="4263725"/>
              <a:ext cx="109387" cy="89075"/>
            </a:xfrm>
            <a:custGeom>
              <a:avLst/>
              <a:gdLst>
                <a:gd name="T0" fmla="*/ 30668 w 105409"/>
                <a:gd name="T1" fmla="*/ 2504 h 83819"/>
                <a:gd name="T2" fmla="*/ 2420 w 105409"/>
                <a:gd name="T3" fmla="*/ 41468 h 83819"/>
                <a:gd name="T4" fmla="*/ 0 w 105409"/>
                <a:gd name="T5" fmla="*/ 71040 h 83819"/>
                <a:gd name="T6" fmla="*/ 7957 w 105409"/>
                <a:gd name="T7" fmla="*/ 80567 h 83819"/>
                <a:gd name="T8" fmla="*/ 23313 w 105409"/>
                <a:gd name="T9" fmla="*/ 83598 h 83819"/>
                <a:gd name="T10" fmla="*/ 35282 w 105409"/>
                <a:gd name="T11" fmla="*/ 77615 h 83819"/>
                <a:gd name="T12" fmla="*/ 39276 w 105409"/>
                <a:gd name="T13" fmla="*/ 63611 h 83819"/>
                <a:gd name="T14" fmla="*/ 39276 w 105409"/>
                <a:gd name="T15" fmla="*/ 59435 h 83819"/>
                <a:gd name="T16" fmla="*/ 36944 w 105409"/>
                <a:gd name="T17" fmla="*/ 54863 h 83819"/>
                <a:gd name="T18" fmla="*/ 28001 w 105409"/>
                <a:gd name="T19" fmla="*/ 44957 h 83819"/>
                <a:gd name="T20" fmla="*/ 25846 w 105409"/>
                <a:gd name="T21" fmla="*/ 40629 h 83819"/>
                <a:gd name="T22" fmla="*/ 25846 w 105409"/>
                <a:gd name="T23" fmla="*/ 30479 h 83819"/>
                <a:gd name="T24" fmla="*/ 28358 w 105409"/>
                <a:gd name="T25" fmla="*/ 25267 h 83819"/>
                <a:gd name="T26" fmla="*/ 33359 w 105409"/>
                <a:gd name="T27" fmla="*/ 20939 h 83819"/>
                <a:gd name="T28" fmla="*/ 43573 w 105409"/>
                <a:gd name="T29" fmla="*/ 12313 h 83819"/>
                <a:gd name="T30" fmla="*/ 30668 w 105409"/>
                <a:gd name="T31" fmla="*/ 2504 h 83819"/>
                <a:gd name="T32" fmla="*/ 95831 w 105409"/>
                <a:gd name="T33" fmla="*/ 0 h 83819"/>
                <a:gd name="T34" fmla="*/ 67054 w 105409"/>
                <a:gd name="T35" fmla="*/ 29192 h 83819"/>
                <a:gd name="T36" fmla="*/ 59947 w 105409"/>
                <a:gd name="T37" fmla="*/ 53159 h 83819"/>
                <a:gd name="T38" fmla="*/ 62177 w 105409"/>
                <a:gd name="T39" fmla="*/ 71377 h 83819"/>
                <a:gd name="T40" fmla="*/ 69408 w 105409"/>
                <a:gd name="T41" fmla="*/ 81104 h 83819"/>
                <a:gd name="T42" fmla="*/ 88148 w 105409"/>
                <a:gd name="T43" fmla="*/ 80787 h 83819"/>
                <a:gd name="T44" fmla="*/ 97715 w 105409"/>
                <a:gd name="T45" fmla="*/ 74919 h 83819"/>
                <a:gd name="T46" fmla="*/ 100494 w 105409"/>
                <a:gd name="T47" fmla="*/ 64155 h 83819"/>
                <a:gd name="T48" fmla="*/ 100498 w 105409"/>
                <a:gd name="T49" fmla="*/ 59435 h 83819"/>
                <a:gd name="T50" fmla="*/ 98343 w 105409"/>
                <a:gd name="T51" fmla="*/ 54863 h 83819"/>
                <a:gd name="T52" fmla="*/ 89391 w 105409"/>
                <a:gd name="T53" fmla="*/ 44957 h 83819"/>
                <a:gd name="T54" fmla="*/ 87248 w 105409"/>
                <a:gd name="T55" fmla="*/ 40629 h 83819"/>
                <a:gd name="T56" fmla="*/ 87248 w 105409"/>
                <a:gd name="T57" fmla="*/ 30479 h 83819"/>
                <a:gd name="T58" fmla="*/ 89747 w 105409"/>
                <a:gd name="T59" fmla="*/ 25267 h 83819"/>
                <a:gd name="T60" fmla="*/ 94594 w 105409"/>
                <a:gd name="T61" fmla="*/ 20939 h 83819"/>
                <a:gd name="T62" fmla="*/ 104963 w 105409"/>
                <a:gd name="T63" fmla="*/ 12313 h 83819"/>
                <a:gd name="T64" fmla="*/ 95831 w 105409"/>
                <a:gd name="T65" fmla="*/ 0 h 8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409" h="83819">
                  <a:moveTo>
                    <a:pt x="30668" y="2504"/>
                  </a:moveTo>
                  <a:lnTo>
                    <a:pt x="2420" y="41468"/>
                  </a:lnTo>
                  <a:lnTo>
                    <a:pt x="0" y="71040"/>
                  </a:lnTo>
                  <a:lnTo>
                    <a:pt x="7957" y="80567"/>
                  </a:lnTo>
                  <a:lnTo>
                    <a:pt x="23313" y="83598"/>
                  </a:lnTo>
                  <a:lnTo>
                    <a:pt x="35282" y="77615"/>
                  </a:lnTo>
                  <a:lnTo>
                    <a:pt x="39276" y="63611"/>
                  </a:lnTo>
                  <a:lnTo>
                    <a:pt x="39276" y="59435"/>
                  </a:lnTo>
                  <a:lnTo>
                    <a:pt x="36944" y="54863"/>
                  </a:lnTo>
                  <a:lnTo>
                    <a:pt x="28001" y="44957"/>
                  </a:lnTo>
                  <a:lnTo>
                    <a:pt x="25846" y="40629"/>
                  </a:lnTo>
                  <a:lnTo>
                    <a:pt x="25846" y="30479"/>
                  </a:lnTo>
                  <a:lnTo>
                    <a:pt x="28358" y="25267"/>
                  </a:lnTo>
                  <a:lnTo>
                    <a:pt x="33359" y="20939"/>
                  </a:lnTo>
                  <a:lnTo>
                    <a:pt x="43573" y="12313"/>
                  </a:lnTo>
                  <a:lnTo>
                    <a:pt x="30668" y="2504"/>
                  </a:lnTo>
                  <a:close/>
                </a:path>
                <a:path w="105409" h="83819">
                  <a:moveTo>
                    <a:pt x="95831" y="0"/>
                  </a:moveTo>
                  <a:lnTo>
                    <a:pt x="67054" y="29192"/>
                  </a:lnTo>
                  <a:lnTo>
                    <a:pt x="59947" y="53159"/>
                  </a:lnTo>
                  <a:lnTo>
                    <a:pt x="62177" y="71377"/>
                  </a:lnTo>
                  <a:lnTo>
                    <a:pt x="69408" y="81104"/>
                  </a:lnTo>
                  <a:lnTo>
                    <a:pt x="88148" y="80787"/>
                  </a:lnTo>
                  <a:lnTo>
                    <a:pt x="97715" y="74919"/>
                  </a:lnTo>
                  <a:lnTo>
                    <a:pt x="100494" y="64155"/>
                  </a:lnTo>
                  <a:lnTo>
                    <a:pt x="100498" y="59435"/>
                  </a:lnTo>
                  <a:lnTo>
                    <a:pt x="98343" y="54863"/>
                  </a:lnTo>
                  <a:lnTo>
                    <a:pt x="89391" y="44957"/>
                  </a:lnTo>
                  <a:lnTo>
                    <a:pt x="87248" y="40629"/>
                  </a:lnTo>
                  <a:lnTo>
                    <a:pt x="87248" y="30479"/>
                  </a:lnTo>
                  <a:lnTo>
                    <a:pt x="89747" y="25267"/>
                  </a:lnTo>
                  <a:lnTo>
                    <a:pt x="94594" y="20939"/>
                  </a:lnTo>
                  <a:lnTo>
                    <a:pt x="104963" y="12313"/>
                  </a:lnTo>
                  <a:lnTo>
                    <a:pt x="958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grpSp>
    </p:spTree>
    <p:extLst>
      <p:ext uri="{BB962C8B-B14F-4D97-AF65-F5344CB8AC3E}">
        <p14:creationId xmlns:p14="http://schemas.microsoft.com/office/powerpoint/2010/main" val="17648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23246</TotalTime>
  <Words>1742</Words>
  <Application>Microsoft Office PowerPoint</Application>
  <PresentationFormat>Widescreen</PresentationFormat>
  <Paragraphs>298</Paragraphs>
  <Slides>31</Slides>
  <Notes>26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3" baseType="lpstr">
      <vt:lpstr>-apple-system</vt:lpstr>
      <vt:lpstr>Arial</vt:lpstr>
      <vt:lpstr>Calibri</vt:lpstr>
      <vt:lpstr>Calibri Light</vt:lpstr>
      <vt:lpstr>Century Gothic</vt:lpstr>
      <vt:lpstr>futura-pt</vt:lpstr>
      <vt:lpstr>ibm-plex-sans</vt:lpstr>
      <vt:lpstr>Montserrat</vt:lpstr>
      <vt:lpstr>Tahoma</vt:lpstr>
      <vt:lpstr>Wingdings</vt:lpstr>
      <vt:lpstr>Office Theme</vt:lpstr>
      <vt:lpstr>think-cell Slide</vt:lpstr>
      <vt:lpstr>PowerPoint Presentation</vt:lpstr>
      <vt:lpstr>PowerPoint Presentation</vt:lpstr>
      <vt:lpstr>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 of RE Adopted by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CUSTOMERS</vt:lpstr>
      <vt:lpstr>Key Customers</vt:lpstr>
      <vt:lpstr>Key Customers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Asra waqar</dc:creator>
  <cp:lastModifiedBy>Sohaib Asif Sipra/Energy Solutions/Lahore</cp:lastModifiedBy>
  <cp:revision>599</cp:revision>
  <dcterms:created xsi:type="dcterms:W3CDTF">2023-02-02T05:59:37Z</dcterms:created>
  <dcterms:modified xsi:type="dcterms:W3CDTF">2023-07-17T14:55:15Z</dcterms:modified>
</cp:coreProperties>
</file>